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</p:sldIdLst>
  <p:sldSz cx="9144000" cy="6858000"/>
  <p:notesSz cx="6858000" cy="9144000"/>
  <p:defaultTextStyle>
    <a:lvl1pPr>
      <a:defRPr>
        <a:latin typeface="Arial"/>
        <a:ea typeface="Arial"/>
        <a:cs typeface="Arial"/>
        <a:sym typeface="Arial"/>
      </a:defRPr>
    </a:lvl1pPr>
    <a:lvl2pPr indent="457200">
      <a:defRPr>
        <a:latin typeface="Arial"/>
        <a:ea typeface="Arial"/>
        <a:cs typeface="Arial"/>
        <a:sym typeface="Arial"/>
      </a:defRPr>
    </a:lvl2pPr>
    <a:lvl3pPr indent="914400">
      <a:defRPr>
        <a:latin typeface="Arial"/>
        <a:ea typeface="Arial"/>
        <a:cs typeface="Arial"/>
        <a:sym typeface="Arial"/>
      </a:defRPr>
    </a:lvl3pPr>
    <a:lvl4pPr indent="1371600">
      <a:defRPr>
        <a:latin typeface="Arial"/>
        <a:ea typeface="Arial"/>
        <a:cs typeface="Arial"/>
        <a:sym typeface="Arial"/>
      </a:defRPr>
    </a:lvl4pPr>
    <a:lvl5pPr indent="1828800">
      <a:defRPr>
        <a:latin typeface="Arial"/>
        <a:ea typeface="Arial"/>
        <a:cs typeface="Arial"/>
        <a:sym typeface="Arial"/>
      </a:defRPr>
    </a:lvl5pPr>
    <a:lvl6pPr indent="2286000">
      <a:defRPr>
        <a:latin typeface="Arial"/>
        <a:ea typeface="Arial"/>
        <a:cs typeface="Arial"/>
        <a:sym typeface="Arial"/>
      </a:defRPr>
    </a:lvl6pPr>
    <a:lvl7pPr indent="2743200">
      <a:defRPr>
        <a:latin typeface="Arial"/>
        <a:ea typeface="Arial"/>
        <a:cs typeface="Arial"/>
        <a:sym typeface="Arial"/>
      </a:defRPr>
    </a:lvl7pPr>
    <a:lvl8pPr indent="3200400">
      <a:defRPr>
        <a:latin typeface="Arial"/>
        <a:ea typeface="Arial"/>
        <a:cs typeface="Arial"/>
        <a:sym typeface="Arial"/>
      </a:defRPr>
    </a:lvl8pPr>
    <a:lvl9pPr indent="3657600">
      <a:defRPr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CECFF"/>
          </a:solidFill>
        </a:fill>
      </a:tcStyle>
    </a:wholeTbl>
    <a:band2H>
      <a:tcTxStyle b="def" i="def"/>
      <a:tcStyle>
        <a:tcBdr/>
        <a:fill>
          <a:solidFill>
            <a:srgbClr val="F6F6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FF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AEAF0"/>
          </a:solidFill>
        </a:fill>
      </a:tcStyle>
    </a:wholeTbl>
    <a:band2H>
      <a:tcTxStyle b="def" i="def"/>
      <a:tcStyle>
        <a:tcBdr/>
        <a:fill>
          <a:solidFill>
            <a:srgbClr val="F5F5F7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4C4D6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4C4D6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4C4D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CCC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CCCFF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8" name="Shape 4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.jpg" descr="BG_TITEL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958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8"/>
          <p:cNvSpPr/>
          <p:nvPr>
            <p:ph type="title"/>
          </p:nvPr>
        </p:nvSpPr>
        <p:spPr>
          <a:xfrm>
            <a:off x="684212" y="0"/>
            <a:ext cx="7632701" cy="3152775"/>
          </a:xfrm>
          <a:prstGeom prst="rect">
            <a:avLst/>
          </a:prstGeom>
        </p:spPr>
        <p:txBody>
          <a:bodyPr anchor="b"/>
          <a:lstStyle>
            <a:lvl1pPr>
              <a:tabLst>
                <a:tab pos="8331200" algn="l"/>
              </a:tabLst>
              <a:defRPr sz="4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00B2D6"/>
                </a:solidFill>
              </a:rPr>
              <a:t>Titelmasterformat durch Klicken bearbeiten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684212" y="3505200"/>
            <a:ext cx="6767513" cy="33528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</a:lvl1pPr>
          </a:lstStyle>
          <a:p>
            <a:pPr lvl="0">
              <a:defRPr sz="1800"/>
            </a:pPr>
            <a:r>
              <a:rPr sz="3200"/>
              <a:t>Formatvorlage des Untertitelmasters durch Klicken bearbeiten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8597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00B2D6"/>
                </a:solidFill>
              </a:rPr>
              <a:t>Titelmasterformat durch Klicken bearbeiten</a:t>
            </a:r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Textmasterformate durch Klicken bearbeiten</a:t>
            </a:r>
            <a:endParaRPr sz="3200"/>
          </a:p>
          <a:p>
            <a:pPr lvl="1">
              <a:defRPr sz="1800"/>
            </a:pPr>
            <a:r>
              <a:rPr sz="3200"/>
              <a:t>Zweite Ebene</a:t>
            </a:r>
            <a:endParaRPr sz="3200"/>
          </a:p>
          <a:p>
            <a:pPr lvl="2">
              <a:defRPr sz="1800"/>
            </a:pPr>
            <a:r>
              <a:rPr sz="3200"/>
              <a:t>Dritte Ebene</a:t>
            </a:r>
            <a:endParaRPr sz="3200"/>
          </a:p>
          <a:p>
            <a:pPr lvl="3">
              <a:defRPr sz="1800"/>
            </a:pPr>
            <a:r>
              <a:rPr sz="3200"/>
              <a:t>Vierte Ebene</a:t>
            </a:r>
            <a:endParaRPr sz="3200"/>
          </a:p>
          <a:p>
            <a:pPr lvl="4">
              <a:defRPr sz="1800"/>
            </a:pPr>
            <a:r>
              <a:rPr sz="3200"/>
              <a:t>Fünfte Ebene</a:t>
            </a:r>
          </a:p>
        </p:txBody>
      </p:sp>
      <p:sp>
        <p:nvSpPr>
          <p:cNvPr id="42" name="Shape 4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/>
          </p:nvPr>
        </p:nvSpPr>
        <p:spPr>
          <a:xfrm>
            <a:off x="6629400" y="0"/>
            <a:ext cx="2057400" cy="6607175"/>
          </a:xfrm>
          <a:prstGeom prst="rect">
            <a:avLst/>
          </a:prstGeom>
        </p:spPr>
        <p:txBody>
          <a:bodyPr/>
          <a:lstStyle>
            <a:lvl1pPr>
              <a:tabLst>
                <a:tab pos="8597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00B2D6"/>
                </a:solidFill>
              </a:rPr>
              <a:t>Titelmasterformat durch Klicken bearbeiten</a:t>
            </a:r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xfrm>
            <a:off x="457200" y="476250"/>
            <a:ext cx="6019800" cy="63817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Textmasterformate durch Klicken bearbeiten</a:t>
            </a:r>
            <a:endParaRPr sz="3200"/>
          </a:p>
          <a:p>
            <a:pPr lvl="1">
              <a:defRPr sz="1800"/>
            </a:pPr>
            <a:r>
              <a:rPr sz="3200"/>
              <a:t>Zweite Ebene</a:t>
            </a:r>
            <a:endParaRPr sz="3200"/>
          </a:p>
          <a:p>
            <a:pPr lvl="2">
              <a:defRPr sz="1800"/>
            </a:pPr>
            <a:r>
              <a:rPr sz="3200"/>
              <a:t>Dritte Ebene</a:t>
            </a:r>
            <a:endParaRPr sz="3200"/>
          </a:p>
          <a:p>
            <a:pPr lvl="3">
              <a:defRPr sz="1800"/>
            </a:pPr>
            <a:r>
              <a:rPr sz="3200"/>
              <a:t>Vierte Ebene</a:t>
            </a:r>
            <a:endParaRPr sz="3200"/>
          </a:p>
          <a:p>
            <a:pPr lvl="4">
              <a:defRPr sz="1800"/>
            </a:pPr>
            <a:r>
              <a:rPr sz="3200"/>
              <a:t>Fünfte Ebene</a:t>
            </a:r>
          </a:p>
        </p:txBody>
      </p:sp>
      <p:sp>
        <p:nvSpPr>
          <p:cNvPr id="46" name="Shape 4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8597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00B2D6"/>
                </a:solidFill>
              </a:rPr>
              <a:t>Titelmasterformat durch Klicken bearbeiten</a:t>
            </a:r>
          </a:p>
        </p:txBody>
      </p:sp>
      <p:sp>
        <p:nvSpPr>
          <p:cNvPr id="12" name="Shape 1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Textmasterformate durch Klicken bearbeiten</a:t>
            </a:r>
            <a:endParaRPr sz="3200"/>
          </a:p>
          <a:p>
            <a:pPr lvl="1">
              <a:defRPr sz="1800"/>
            </a:pPr>
            <a:r>
              <a:rPr sz="3200"/>
              <a:t>Zweite Ebene</a:t>
            </a:r>
            <a:endParaRPr sz="3200"/>
          </a:p>
          <a:p>
            <a:pPr lvl="2">
              <a:defRPr sz="1800"/>
            </a:pPr>
            <a:r>
              <a:rPr sz="3200"/>
              <a:t>Dritte Ebene</a:t>
            </a:r>
            <a:endParaRPr sz="3200"/>
          </a:p>
          <a:p>
            <a:pPr lvl="3">
              <a:defRPr sz="1800"/>
            </a:pPr>
            <a:r>
              <a:rPr sz="3200"/>
              <a:t>Vierte Ebene</a:t>
            </a:r>
            <a:endParaRPr sz="3200"/>
          </a:p>
          <a:p>
            <a:pPr lvl="4">
              <a:defRPr sz="1800"/>
            </a:pPr>
            <a:r>
              <a:rPr sz="3200"/>
              <a:t>Fünfte Ebene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tabLst>
                <a:tab pos="8597900" algn="l"/>
              </a:tabLst>
              <a:defRPr cap="all" sz="40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4000">
                <a:solidFill>
                  <a:srgbClr val="00B2D6"/>
                </a:solidFill>
              </a:rPr>
              <a:t>Titelmasterformat durch Klicken bearbeiten</a:t>
            </a:r>
          </a:p>
        </p:txBody>
      </p:sp>
      <p:sp>
        <p:nvSpPr>
          <p:cNvPr id="16" name="Shape 16"/>
          <p:cNvSpPr/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ClrTx/>
              <a:buSzTx/>
              <a:buFontTx/>
              <a:buNone/>
              <a:defRPr sz="2000"/>
            </a:lvl1pPr>
          </a:lstStyle>
          <a:p>
            <a:pPr lvl="0">
              <a:defRPr sz="1800"/>
            </a:pPr>
            <a:r>
              <a:rPr sz="2000"/>
              <a:t>Textmasterformate durch Klicken bearbeiten</a:t>
            </a:r>
          </a:p>
        </p:txBody>
      </p:sp>
      <p:sp>
        <p:nvSpPr>
          <p:cNvPr id="17" name="Shape 1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8597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00B2D6"/>
                </a:solidFill>
              </a:rPr>
              <a:t>Titelmasterformat durch Klicken bearbeiten</a:t>
            </a:r>
          </a:p>
        </p:txBody>
      </p:sp>
      <p:sp>
        <p:nvSpPr>
          <p:cNvPr id="20" name="Shape 20"/>
          <p:cNvSpPr/>
          <p:nvPr>
            <p:ph type="body" idx="1"/>
          </p:nvPr>
        </p:nvSpPr>
        <p:spPr>
          <a:xfrm>
            <a:off x="457200" y="1700213"/>
            <a:ext cx="4038600" cy="5157788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Textmasterformate durch Klicken bearbeiten</a:t>
            </a:r>
            <a:endParaRPr sz="2800"/>
          </a:p>
          <a:p>
            <a:pPr lvl="1">
              <a:defRPr sz="1800"/>
            </a:pPr>
            <a:r>
              <a:rPr sz="2800"/>
              <a:t>Zweite Ebene</a:t>
            </a:r>
            <a:endParaRPr sz="2800"/>
          </a:p>
          <a:p>
            <a:pPr lvl="2">
              <a:defRPr sz="1800"/>
            </a:pPr>
            <a:r>
              <a:rPr sz="2800"/>
              <a:t>Dritte Ebene</a:t>
            </a:r>
            <a:endParaRPr sz="2800"/>
          </a:p>
          <a:p>
            <a:pPr lvl="3">
              <a:defRPr sz="1800"/>
            </a:pPr>
            <a:r>
              <a:rPr sz="2800"/>
              <a:t>Vierte Ebene</a:t>
            </a:r>
            <a:endParaRPr sz="2800"/>
          </a:p>
          <a:p>
            <a:pPr lvl="4">
              <a:defRPr sz="1800"/>
            </a:pPr>
            <a:r>
              <a:rPr sz="2800"/>
              <a:t>Fünfte Ebene</a:t>
            </a:r>
          </a:p>
        </p:txBody>
      </p:sp>
      <p:sp>
        <p:nvSpPr>
          <p:cNvPr id="21" name="Shape 2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>
            <a:lvl1pPr>
              <a:tabLst>
                <a:tab pos="8597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00B2D6"/>
                </a:solidFill>
              </a:rPr>
              <a:t>Titelmasterformat durch Klicken bearbeiten</a:t>
            </a:r>
          </a:p>
        </p:txBody>
      </p:sp>
      <p:sp>
        <p:nvSpPr>
          <p:cNvPr id="24" name="Shape 24"/>
          <p:cNvSpPr/>
          <p:nvPr>
            <p:ph type="body" idx="1"/>
          </p:nvPr>
        </p:nvSpPr>
        <p:spPr>
          <a:xfrm>
            <a:off x="457200" y="1435465"/>
            <a:ext cx="4040188" cy="73941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ClrTx/>
              <a:buSzTx/>
              <a:buFont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400"/>
              <a:t>Textmasterformate durch Klicken bearbeiten</a:t>
            </a:r>
          </a:p>
        </p:txBody>
      </p:sp>
      <p:sp>
        <p:nvSpPr>
          <p:cNvPr id="25" name="Shape 2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>
            <p:ph type="title"/>
          </p:nvPr>
        </p:nvSpPr>
        <p:spPr>
          <a:xfrm>
            <a:off x="468312" y="476250"/>
            <a:ext cx="8207376" cy="1152525"/>
          </a:xfrm>
          <a:prstGeom prst="rect">
            <a:avLst/>
          </a:prstGeom>
        </p:spPr>
        <p:txBody>
          <a:bodyPr/>
          <a:lstStyle>
            <a:lvl1pPr>
              <a:tabLst>
                <a:tab pos="8597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00B2D6"/>
                </a:solidFill>
              </a:rPr>
              <a:t>Titelmasterformat durch Klicken bearbeiten</a:t>
            </a:r>
          </a:p>
        </p:txBody>
      </p:sp>
      <p:sp>
        <p:nvSpPr>
          <p:cNvPr id="28" name="Shape 2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>
              <a:tabLst>
                <a:tab pos="8597900" algn="l"/>
              </a:tabLst>
              <a:defRPr sz="20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B2D6"/>
                </a:solidFill>
              </a:rPr>
              <a:t>Titelmasterformat durch Klicken bearbeiten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>
            <a:lvl2pPr marL="783771" indent="-326571"/>
            <a:lvl3pPr marL="1219200" indent="-304800"/>
          </a:lstStyle>
          <a:p>
            <a:pPr lvl="0">
              <a:defRPr sz="1800"/>
            </a:pPr>
            <a:r>
              <a:rPr sz="3200"/>
              <a:t>Textmasterformate durch Klicken bearbeiten</a:t>
            </a:r>
            <a:endParaRPr sz="3200"/>
          </a:p>
          <a:p>
            <a:pPr lvl="1">
              <a:defRPr sz="1800"/>
            </a:pPr>
            <a:r>
              <a:rPr sz="3200"/>
              <a:t>Zweite Ebene</a:t>
            </a:r>
            <a:endParaRPr sz="3200"/>
          </a:p>
          <a:p>
            <a:pPr lvl="2">
              <a:defRPr sz="1800"/>
            </a:pPr>
            <a:r>
              <a:rPr sz="3200"/>
              <a:t>Dritte Ebene</a:t>
            </a:r>
            <a:endParaRPr sz="3200"/>
          </a:p>
          <a:p>
            <a:pPr lvl="3">
              <a:defRPr sz="1800"/>
            </a:pPr>
            <a:r>
              <a:rPr sz="3200"/>
              <a:t>Vierte Ebene</a:t>
            </a:r>
            <a:endParaRPr sz="3200"/>
          </a:p>
          <a:p>
            <a:pPr lvl="4">
              <a:defRPr sz="1800"/>
            </a:pPr>
            <a:r>
              <a:rPr sz="3200"/>
              <a:t>Fünfte Ebene</a:t>
            </a:r>
          </a:p>
        </p:txBody>
      </p:sp>
      <p:sp>
        <p:nvSpPr>
          <p:cNvPr id="34" name="Shape 3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>
              <a:tabLst>
                <a:tab pos="8597900" algn="l"/>
              </a:tabLst>
              <a:defRPr sz="20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B2D6"/>
                </a:solidFill>
              </a:rPr>
              <a:t>Titelmasterformat durch Klicken bearbeiten</a:t>
            </a:r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FontTx/>
              <a:buNone/>
              <a:defRPr sz="1400"/>
            </a:lvl1pPr>
          </a:lstStyle>
          <a:p>
            <a:pPr lvl="0">
              <a:defRPr sz="1800"/>
            </a:pPr>
            <a:r>
              <a:rPr sz="1400"/>
              <a:t>Textmasterformate durch Klicken bearbeiten</a:t>
            </a:r>
          </a:p>
        </p:txBody>
      </p:sp>
      <p:sp>
        <p:nvSpPr>
          <p:cNvPr id="38" name="Shape 3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g" descr="BG_Arbeitsblatt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>
            <p:ph type="title"/>
          </p:nvPr>
        </p:nvSpPr>
        <p:spPr>
          <a:xfrm>
            <a:off x="468312" y="404811"/>
            <a:ext cx="8207376" cy="12954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>
              <a:tabLst>
                <a:tab pos="8597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00B2D6"/>
                </a:solidFill>
              </a:rPr>
              <a:t>Titelmasterformat durch Klicken bearbeiten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457200" y="1700213"/>
            <a:ext cx="8229600" cy="5157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 lvl="0">
              <a:defRPr sz="1800"/>
            </a:pPr>
            <a:r>
              <a:rPr sz="3200"/>
              <a:t>Textmasterformate durch Klicken bearbeiten</a:t>
            </a:r>
            <a:endParaRPr sz="3200"/>
          </a:p>
          <a:p>
            <a:pPr lvl="1">
              <a:defRPr sz="1800"/>
            </a:pPr>
            <a:r>
              <a:rPr sz="3200"/>
              <a:t>Zweite Ebene</a:t>
            </a:r>
            <a:endParaRPr sz="3200"/>
          </a:p>
          <a:p>
            <a:pPr lvl="2">
              <a:defRPr sz="1800"/>
            </a:pPr>
            <a:r>
              <a:rPr sz="3200"/>
              <a:t>Dritte Ebene</a:t>
            </a:r>
            <a:endParaRPr sz="3200"/>
          </a:p>
          <a:p>
            <a:pPr lvl="3">
              <a:defRPr sz="1800"/>
            </a:pPr>
            <a:r>
              <a:rPr sz="3200"/>
              <a:t>Vierte Ebene</a:t>
            </a:r>
            <a:endParaRPr sz="3200"/>
          </a:p>
          <a:p>
            <a:pPr lvl="4">
              <a:defRPr sz="1800"/>
            </a:pPr>
            <a:r>
              <a:rPr sz="3200"/>
              <a:t>Fünfte Ebene</a:t>
            </a:r>
          </a:p>
        </p:txBody>
      </p:sp>
      <p:sp>
        <p:nvSpPr>
          <p:cNvPr id="5" name="Shape 5"/>
          <p:cNvSpPr/>
          <p:nvPr>
            <p:ph type="sldNum" sz="quarter" idx="2"/>
          </p:nvPr>
        </p:nvSpPr>
        <p:spPr>
          <a:xfrm>
            <a:off x="6553200" y="6248400"/>
            <a:ext cx="2133600" cy="226986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defRPr sz="1000"/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 spd="med" advClick="1"/>
  <p:txStyles>
    <p:titleStyle>
      <a:lvl1pPr>
        <a:tabLst>
          <a:tab pos="8597900" algn="l"/>
        </a:tabLst>
        <a:defRPr sz="3800">
          <a:solidFill>
            <a:srgbClr val="00B2D6"/>
          </a:solidFill>
          <a:latin typeface="Arial"/>
          <a:ea typeface="Arial"/>
          <a:cs typeface="Arial"/>
          <a:sym typeface="Arial"/>
        </a:defRPr>
      </a:lvl1pPr>
      <a:lvl2pPr>
        <a:tabLst>
          <a:tab pos="8597900" algn="l"/>
        </a:tabLst>
        <a:defRPr sz="3800">
          <a:solidFill>
            <a:srgbClr val="00B2D6"/>
          </a:solidFill>
          <a:latin typeface="Arial"/>
          <a:ea typeface="Arial"/>
          <a:cs typeface="Arial"/>
          <a:sym typeface="Arial"/>
        </a:defRPr>
      </a:lvl2pPr>
      <a:lvl3pPr>
        <a:tabLst>
          <a:tab pos="8597900" algn="l"/>
        </a:tabLst>
        <a:defRPr sz="3800">
          <a:solidFill>
            <a:srgbClr val="00B2D6"/>
          </a:solidFill>
          <a:latin typeface="Arial"/>
          <a:ea typeface="Arial"/>
          <a:cs typeface="Arial"/>
          <a:sym typeface="Arial"/>
        </a:defRPr>
      </a:lvl3pPr>
      <a:lvl4pPr>
        <a:tabLst>
          <a:tab pos="8597900" algn="l"/>
        </a:tabLst>
        <a:defRPr sz="3800">
          <a:solidFill>
            <a:srgbClr val="00B2D6"/>
          </a:solidFill>
          <a:latin typeface="Arial"/>
          <a:ea typeface="Arial"/>
          <a:cs typeface="Arial"/>
          <a:sym typeface="Arial"/>
        </a:defRPr>
      </a:lvl4pPr>
      <a:lvl5pPr>
        <a:tabLst>
          <a:tab pos="8597900" algn="l"/>
        </a:tabLst>
        <a:defRPr sz="3800">
          <a:solidFill>
            <a:srgbClr val="00B2D6"/>
          </a:solidFill>
          <a:latin typeface="Arial"/>
          <a:ea typeface="Arial"/>
          <a:cs typeface="Arial"/>
          <a:sym typeface="Arial"/>
        </a:defRPr>
      </a:lvl5pPr>
      <a:lvl6pPr indent="457200">
        <a:tabLst>
          <a:tab pos="8597900" algn="l"/>
        </a:tabLst>
        <a:defRPr sz="3800">
          <a:solidFill>
            <a:srgbClr val="00B2D6"/>
          </a:solidFill>
          <a:latin typeface="Arial"/>
          <a:ea typeface="Arial"/>
          <a:cs typeface="Arial"/>
          <a:sym typeface="Arial"/>
        </a:defRPr>
      </a:lvl6pPr>
      <a:lvl7pPr indent="914400">
        <a:tabLst>
          <a:tab pos="8597900" algn="l"/>
        </a:tabLst>
        <a:defRPr sz="3800">
          <a:solidFill>
            <a:srgbClr val="00B2D6"/>
          </a:solidFill>
          <a:latin typeface="Arial"/>
          <a:ea typeface="Arial"/>
          <a:cs typeface="Arial"/>
          <a:sym typeface="Arial"/>
        </a:defRPr>
      </a:lvl7pPr>
      <a:lvl8pPr indent="1371600">
        <a:tabLst>
          <a:tab pos="8597900" algn="l"/>
        </a:tabLst>
        <a:defRPr sz="3800">
          <a:solidFill>
            <a:srgbClr val="00B2D6"/>
          </a:solidFill>
          <a:latin typeface="Arial"/>
          <a:ea typeface="Arial"/>
          <a:cs typeface="Arial"/>
          <a:sym typeface="Arial"/>
        </a:defRPr>
      </a:lvl8pPr>
      <a:lvl9pPr indent="1828800">
        <a:tabLst>
          <a:tab pos="8597900" algn="l"/>
        </a:tabLst>
        <a:defRPr sz="3800">
          <a:solidFill>
            <a:srgbClr val="00B2D6"/>
          </a:solidFill>
          <a:latin typeface="Arial"/>
          <a:ea typeface="Arial"/>
          <a:cs typeface="Arial"/>
          <a:sym typeface="Arial"/>
        </a:defRPr>
      </a:lvl9pPr>
    </p:titleStyle>
    <p:bodyStyle>
      <a:lvl1pPr marL="342900" indent="-342900">
        <a:spcBef>
          <a:spcPts val="700"/>
        </a:spcBef>
        <a:buClr>
          <a:srgbClr val="A50021"/>
        </a:buClr>
        <a:buSzPct val="100000"/>
        <a:buFont typeface="Wingdings"/>
        <a:buChar char="●"/>
        <a:defRPr sz="3200">
          <a:latin typeface="Arial"/>
          <a:ea typeface="Arial"/>
          <a:cs typeface="Arial"/>
          <a:sym typeface="Arial"/>
        </a:defRPr>
      </a:lvl1pPr>
      <a:lvl2pPr marL="795866" indent="-338666">
        <a:spcBef>
          <a:spcPts val="700"/>
        </a:spcBef>
        <a:buClr>
          <a:srgbClr val="A50021"/>
        </a:buClr>
        <a:buSzPct val="100000"/>
        <a:buFont typeface="Wingdings"/>
        <a:buChar char="○"/>
        <a:defRPr sz="3200">
          <a:latin typeface="Arial"/>
          <a:ea typeface="Arial"/>
          <a:cs typeface="Arial"/>
          <a:sym typeface="Arial"/>
        </a:defRPr>
      </a:lvl2pPr>
      <a:lvl3pPr marL="1232452" indent="-318052">
        <a:spcBef>
          <a:spcPts val="700"/>
        </a:spcBef>
        <a:buClr>
          <a:srgbClr val="A50021"/>
        </a:buClr>
        <a:buSzPct val="100000"/>
        <a:buFont typeface="Wingdings"/>
        <a:buChar char="●"/>
        <a:defRPr sz="3200">
          <a:latin typeface="Arial"/>
          <a:ea typeface="Arial"/>
          <a:cs typeface="Arial"/>
          <a:sym typeface="Arial"/>
        </a:defRPr>
      </a:lvl3pPr>
      <a:lvl4pPr marL="1737360" indent="-365760">
        <a:spcBef>
          <a:spcPts val="700"/>
        </a:spcBef>
        <a:buClr>
          <a:srgbClr val="A50021"/>
        </a:buClr>
        <a:buSzPct val="100000"/>
        <a:buFont typeface="Wingdings"/>
        <a:buChar char="•"/>
        <a:defRPr sz="3200">
          <a:latin typeface="Arial"/>
          <a:ea typeface="Arial"/>
          <a:cs typeface="Arial"/>
          <a:sym typeface="Arial"/>
        </a:defRPr>
      </a:lvl4pPr>
      <a:lvl5pPr marL="2194560" indent="-365760">
        <a:spcBef>
          <a:spcPts val="700"/>
        </a:spcBef>
        <a:buClr>
          <a:srgbClr val="A50021"/>
        </a:buClr>
        <a:buSzPct val="100000"/>
        <a:buFont typeface="Wingdings"/>
        <a:buChar char="•"/>
        <a:defRPr sz="3200">
          <a:latin typeface="Arial"/>
          <a:ea typeface="Arial"/>
          <a:cs typeface="Arial"/>
          <a:sym typeface="Arial"/>
        </a:defRPr>
      </a:lvl5pPr>
      <a:lvl6pPr marL="2651760" indent="-365760">
        <a:spcBef>
          <a:spcPts val="700"/>
        </a:spcBef>
        <a:buClr>
          <a:srgbClr val="A50021"/>
        </a:buClr>
        <a:buSzPct val="100000"/>
        <a:buFont typeface="Wingdings"/>
        <a:buChar char="•"/>
        <a:defRPr sz="3200">
          <a:latin typeface="Arial"/>
          <a:ea typeface="Arial"/>
          <a:cs typeface="Arial"/>
          <a:sym typeface="Arial"/>
        </a:defRPr>
      </a:lvl6pPr>
      <a:lvl7pPr marL="3108960" indent="-365760">
        <a:spcBef>
          <a:spcPts val="700"/>
        </a:spcBef>
        <a:buClr>
          <a:srgbClr val="A50021"/>
        </a:buClr>
        <a:buSzPct val="100000"/>
        <a:buFont typeface="Wingdings"/>
        <a:buChar char="•"/>
        <a:defRPr sz="3200">
          <a:latin typeface="Arial"/>
          <a:ea typeface="Arial"/>
          <a:cs typeface="Arial"/>
          <a:sym typeface="Arial"/>
        </a:defRPr>
      </a:lvl7pPr>
      <a:lvl8pPr marL="3566159" indent="-365759">
        <a:spcBef>
          <a:spcPts val="700"/>
        </a:spcBef>
        <a:buClr>
          <a:srgbClr val="A50021"/>
        </a:buClr>
        <a:buSzPct val="100000"/>
        <a:buFont typeface="Wingdings"/>
        <a:buChar char="•"/>
        <a:defRPr sz="3200">
          <a:latin typeface="Arial"/>
          <a:ea typeface="Arial"/>
          <a:cs typeface="Arial"/>
          <a:sym typeface="Arial"/>
        </a:defRPr>
      </a:lvl8pPr>
      <a:lvl9pPr marL="4023359" indent="-365759">
        <a:spcBef>
          <a:spcPts val="700"/>
        </a:spcBef>
        <a:buClr>
          <a:srgbClr val="A50021"/>
        </a:buClr>
        <a:buSzPct val="100000"/>
        <a:buFont typeface="Wingdings"/>
        <a:buChar char="•"/>
        <a:defRPr sz="3200">
          <a:latin typeface="Arial"/>
          <a:ea typeface="Arial"/>
          <a:cs typeface="Arial"/>
          <a:sym typeface="Arial"/>
        </a:defRPr>
      </a:lvl9pPr>
    </p:bodyStyle>
    <p:otherStyle>
      <a:lvl1pPr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indent="2286000"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indent="2743200"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indent="3200400"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indent="3657600"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demokratiewebstatt.at/" TargetMode="Externa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10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11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12.jpe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emokratiewebstatt.at/" TargetMode="External"/><Relationship Id="rId3" Type="http://schemas.openxmlformats.org/officeDocument/2006/relationships/image" Target="../media/image1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title"/>
          </p:nvPr>
        </p:nvSpPr>
        <p:spPr>
          <a:xfrm>
            <a:off x="684212" y="1268413"/>
            <a:ext cx="6696100" cy="188436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tabLst>
                <a:tab pos="8331200" algn="l"/>
              </a:tabLst>
              <a:defRPr sz="1800">
                <a:solidFill>
                  <a:srgbClr val="000000"/>
                </a:solidFill>
              </a:defRPr>
            </a:pPr>
            <a:br>
              <a:rPr sz="4400">
                <a:solidFill>
                  <a:srgbClr val="00B2D6"/>
                </a:solidFill>
              </a:rPr>
            </a:br>
            <a:r>
              <a:rPr sz="4000">
                <a:solidFill>
                  <a:srgbClr val="00B2D6"/>
                </a:solidFill>
              </a:rPr>
              <a:t>Europawahlen</a:t>
            </a:r>
          </a:p>
        </p:txBody>
      </p:sp>
      <p:sp>
        <p:nvSpPr>
          <p:cNvPr id="51" name="Shape 51"/>
          <p:cNvSpPr/>
          <p:nvPr>
            <p:ph type="body" idx="1"/>
          </p:nvPr>
        </p:nvSpPr>
        <p:spPr>
          <a:xfrm>
            <a:off x="755650" y="3500437"/>
            <a:ext cx="6767513" cy="17526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r>
              <a:rPr sz="3200"/>
              <a:t>Materialien zur Politischen Bildung von Kindern und Jugendlichen</a:t>
            </a:r>
          </a:p>
        </p:txBody>
      </p:sp>
      <p:sp>
        <p:nvSpPr>
          <p:cNvPr id="52" name="Shape 52"/>
          <p:cNvSpPr/>
          <p:nvPr/>
        </p:nvSpPr>
        <p:spPr>
          <a:xfrm>
            <a:off x="735012" y="5392737"/>
            <a:ext cx="2950145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>
                <a:hlinkClick r:id="rId2" invalidUrl="" action="" tgtFrame="" tooltip="" history="1" highlightClick="0" endSnd="0"/>
              </a:rPr>
              <a:t>www.demokratiewebstatt.at</a:t>
            </a:r>
            <a:r>
              <a:t> 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image6.jpg" descr="BG_GELB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Shape 99"/>
          <p:cNvSpPr/>
          <p:nvPr>
            <p:ph type="body" idx="1"/>
          </p:nvPr>
        </p:nvSpPr>
        <p:spPr>
          <a:xfrm>
            <a:off x="539552" y="1158527"/>
            <a:ext cx="8604448" cy="5438826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214312" indent="-214312">
              <a:spcBef>
                <a:spcPts val="400"/>
              </a:spcBef>
              <a:defRPr sz="1800"/>
            </a:pPr>
            <a:r>
              <a:rPr sz="2000"/>
              <a:t>Abgeordnete des Europäischen Parlaments müssen </a:t>
            </a:r>
            <a:br>
              <a:rPr sz="2000"/>
            </a:br>
            <a:r>
              <a:rPr sz="2000"/>
              <a:t>ein bestimmtes Alter erreicht haben (</a:t>
            </a: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passives Wahlalter</a:t>
            </a:r>
            <a:r>
              <a:rPr sz="2000"/>
              <a:t>) </a:t>
            </a:r>
            <a:endParaRPr sz="2000"/>
          </a:p>
          <a:p>
            <a:pPr lvl="0" marL="214312" indent="-214312">
              <a:spcBef>
                <a:spcPts val="400"/>
              </a:spcBef>
              <a:defRPr sz="1800"/>
            </a:pPr>
            <a:r>
              <a:rPr sz="2000"/>
              <a:t>Je nach EU-Land muss man dafür mindestens </a:t>
            </a:r>
            <a:br>
              <a:rPr sz="2000"/>
            </a:br>
            <a:r>
              <a:rPr sz="2000"/>
              <a:t>18 bis 25 Jahre alt sein. </a:t>
            </a:r>
            <a:endParaRPr sz="2000"/>
          </a:p>
          <a:p>
            <a:pPr lvl="0" marL="214312" indent="-214312">
              <a:spcBef>
                <a:spcPts val="400"/>
              </a:spcBef>
              <a:defRPr sz="1800"/>
            </a:pPr>
            <a:r>
              <a:rPr sz="2000"/>
              <a:t>In Österreich darf man ab 18 Jahren gewählt werden. </a:t>
            </a:r>
            <a:endParaRPr sz="2000"/>
          </a:p>
          <a:p>
            <a:pPr lvl="0">
              <a:spcBef>
                <a:spcPts val="400"/>
              </a:spcBef>
              <a:buSzTx/>
              <a:buNone/>
              <a:defRPr sz="1800"/>
            </a:pPr>
            <a:br>
              <a:rPr sz="2000"/>
            </a:br>
            <a:endParaRPr sz="2000"/>
          </a:p>
          <a:p>
            <a:pPr lvl="0" marL="214312" indent="-214312">
              <a:spcBef>
                <a:spcPts val="400"/>
              </a:spcBef>
              <a:defRPr sz="1800"/>
            </a:pP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Fraktion: </a:t>
            </a:r>
            <a:br>
              <a:rPr sz="2000">
                <a:latin typeface="Arial Bold"/>
                <a:ea typeface="Arial Bold"/>
                <a:cs typeface="Arial Bold"/>
                <a:sym typeface="Arial Bold"/>
              </a:rPr>
            </a:br>
            <a:r>
              <a:rPr sz="2000"/>
              <a:t>mindestens 25 Abgeordnete; </a:t>
            </a:r>
            <a:br>
              <a:rPr sz="2000"/>
            </a:br>
            <a:r>
              <a:rPr sz="2000"/>
              <a:t>aus mindestens 7 Mitgliedsstaaten. </a:t>
            </a:r>
            <a:br>
              <a:rPr sz="2000"/>
            </a:br>
            <a:br>
              <a:rPr sz="2000"/>
            </a:br>
          </a:p>
        </p:txBody>
      </p:sp>
      <p:sp>
        <p:nvSpPr>
          <p:cNvPr id="100" name="Shape 100"/>
          <p:cNvSpPr/>
          <p:nvPr>
            <p:ph type="title"/>
          </p:nvPr>
        </p:nvSpPr>
        <p:spPr>
          <a:xfrm>
            <a:off x="469081" y="116632"/>
            <a:ext cx="8207376" cy="1152526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tabLst>
                <a:tab pos="8597900" algn="l"/>
              </a:tabLst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B2D6"/>
                </a:solidFill>
              </a:rPr>
              <a:t>Mindestalter und Fraktionen</a:t>
            </a:r>
          </a:p>
        </p:txBody>
      </p:sp>
      <p:grpSp>
        <p:nvGrpSpPr>
          <p:cNvPr id="103" name="Group 103"/>
          <p:cNvGrpSpPr/>
          <p:nvPr/>
        </p:nvGrpSpPr>
        <p:grpSpPr>
          <a:xfrm>
            <a:off x="5220072" y="3140967"/>
            <a:ext cx="2880321" cy="2178628"/>
            <a:chOff x="0" y="0"/>
            <a:chExt cx="2880320" cy="2178626"/>
          </a:xfrm>
        </p:grpSpPr>
        <p:sp>
          <p:nvSpPr>
            <p:cNvPr id="101" name="Shape 101"/>
            <p:cNvSpPr/>
            <p:nvPr/>
          </p:nvSpPr>
          <p:spPr>
            <a:xfrm>
              <a:off x="0" y="0"/>
              <a:ext cx="2880320" cy="2160241"/>
            </a:xfrm>
            <a:prstGeom prst="wedgeEllipseCallout">
              <a:avLst>
                <a:gd name="adj1" fmla="val 51858"/>
                <a:gd name="adj2" fmla="val -60460"/>
              </a:avLst>
            </a:prstGeom>
            <a:solidFill>
              <a:srgbClr val="FFFFFF"/>
            </a:solidFill>
            <a:ln w="25400" cap="flat">
              <a:solidFill>
                <a:srgbClr val="0099FF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2" name="Shape 102"/>
            <p:cNvSpPr/>
            <p:nvPr/>
          </p:nvSpPr>
          <p:spPr>
            <a:xfrm>
              <a:off x="144015" y="288032"/>
              <a:ext cx="2736306" cy="18905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algn="ctr">
                <a:spcBef>
                  <a:spcPts val="400"/>
                </a:spcBef>
              </a:pPr>
              <a:r>
                <a:rPr sz="2000"/>
                <a:t>EU-Abgeordnete können selbst entscheiden, </a:t>
              </a:r>
              <a:br>
                <a:rPr sz="2000"/>
              </a:br>
              <a:r>
                <a:rPr sz="2000"/>
                <a:t>welcher Fraktion sie sich anschließen.</a:t>
              </a:r>
              <a:endParaRPr sz="2000"/>
            </a:p>
          </p:txBody>
        </p:sp>
      </p:grpSp>
    </p:spTree>
  </p:cSld>
  <p:clrMapOvr>
    <a:masterClrMapping/>
  </p:clrMapOvr>
  <p:transition spd="med" advClick="1">
    <p:fade thruBlk="1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type="title"/>
          </p:nvPr>
        </p:nvSpPr>
        <p:spPr>
          <a:xfrm>
            <a:off x="429964" y="188639"/>
            <a:ext cx="8318501" cy="1152526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tabLst>
                <a:tab pos="8597900" algn="l"/>
              </a:tabLst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B2D6"/>
                </a:solidFill>
              </a:rPr>
              <a:t>Überlege und diskutiere:</a:t>
            </a:r>
          </a:p>
        </p:txBody>
      </p:sp>
      <p:sp>
        <p:nvSpPr>
          <p:cNvPr id="106" name="Shape 106"/>
          <p:cNvSpPr/>
          <p:nvPr>
            <p:ph type="body" idx="1"/>
          </p:nvPr>
        </p:nvSpPr>
        <p:spPr>
          <a:xfrm>
            <a:off x="395535" y="1268412"/>
            <a:ext cx="8794306" cy="172854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0" indent="0" defTabSz="859536">
              <a:spcBef>
                <a:spcPts val="500"/>
              </a:spcBef>
              <a:buSzTx/>
              <a:buNone/>
              <a:defRPr sz="1800"/>
            </a:pPr>
            <a:r>
              <a:rPr sz="1879">
                <a:latin typeface="Arial Bold"/>
                <a:ea typeface="Arial Bold"/>
                <a:cs typeface="Arial Bold"/>
                <a:sym typeface="Arial Bold"/>
              </a:rPr>
              <a:t>Hinter einer Fraktion steht eine Einstellung, eine Meinung,</a:t>
            </a:r>
            <a:endParaRPr sz="1879">
              <a:latin typeface="Arial Bold"/>
              <a:ea typeface="Arial Bold"/>
              <a:cs typeface="Arial Bold"/>
              <a:sym typeface="Arial Bold"/>
            </a:endParaRPr>
          </a:p>
          <a:p>
            <a:pPr lvl="0" marL="0" indent="0" defTabSz="859536">
              <a:spcBef>
                <a:spcPts val="500"/>
              </a:spcBef>
              <a:buSzTx/>
              <a:buNone/>
              <a:defRPr sz="1800"/>
            </a:pPr>
            <a:r>
              <a:rPr sz="1879">
                <a:latin typeface="Arial Bold"/>
                <a:ea typeface="Arial Bold"/>
                <a:cs typeface="Arial Bold"/>
                <a:sym typeface="Arial Bold"/>
              </a:rPr>
              <a:t>die die Abgeordneten dieser Fraktion vertreten.</a:t>
            </a:r>
            <a:br>
              <a:rPr sz="1879">
                <a:latin typeface="Arial Bold"/>
                <a:ea typeface="Arial Bold"/>
                <a:cs typeface="Arial Bold"/>
                <a:sym typeface="Arial Bold"/>
              </a:rPr>
            </a:br>
            <a:endParaRPr sz="1879">
              <a:latin typeface="Arial Bold"/>
              <a:ea typeface="Arial Bold"/>
              <a:cs typeface="Arial Bold"/>
              <a:sym typeface="Arial Bold"/>
            </a:endParaRPr>
          </a:p>
          <a:p>
            <a:pPr lvl="0" marL="241744" indent="-241744" defTabSz="859536">
              <a:spcBef>
                <a:spcPts val="500"/>
              </a:spcBef>
              <a:defRPr sz="1800"/>
            </a:pPr>
            <a:r>
              <a:rPr sz="2256">
                <a:solidFill>
                  <a:srgbClr val="A50021"/>
                </a:solidFill>
                <a:latin typeface="Arial Bold"/>
                <a:ea typeface="Arial Bold"/>
                <a:cs typeface="Arial Bold"/>
                <a:sym typeface="Arial Bold"/>
              </a:rPr>
              <a:t>Welche Ideen und Meinungen sollten hinter deiner Fraktion stehen?</a:t>
            </a:r>
          </a:p>
        </p:txBody>
      </p:sp>
    </p:spTree>
  </p:cSld>
  <p:clrMapOvr>
    <a:masterClrMapping/>
  </p:clrMapOvr>
  <p:transition spd="med" advClick="1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type="title"/>
          </p:nvPr>
        </p:nvSpPr>
        <p:spPr>
          <a:xfrm>
            <a:off x="611188" y="2428874"/>
            <a:ext cx="7777161" cy="188436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tabLst>
                <a:tab pos="8331200" algn="l"/>
              </a:tabLst>
              <a:defRPr sz="1800">
                <a:solidFill>
                  <a:srgbClr val="000000"/>
                </a:solidFill>
              </a:defRPr>
            </a:pPr>
            <a:br>
              <a:rPr sz="4400">
                <a:solidFill>
                  <a:srgbClr val="00B2D6"/>
                </a:solidFill>
              </a:rPr>
            </a:br>
            <a:r>
              <a:rPr sz="4000">
                <a:solidFill>
                  <a:srgbClr val="00B2D6"/>
                </a:solidFill>
              </a:rPr>
              <a:t>Welche Aufgabe hat das </a:t>
            </a:r>
            <a:br>
              <a:rPr sz="4000">
                <a:solidFill>
                  <a:srgbClr val="00B2D6"/>
                </a:solidFill>
              </a:rPr>
            </a:br>
            <a:r>
              <a:rPr sz="4000">
                <a:solidFill>
                  <a:srgbClr val="00B2D6"/>
                </a:solidFill>
              </a:rPr>
              <a:t>EU-Parlament?</a:t>
            </a:r>
          </a:p>
        </p:txBody>
      </p:sp>
    </p:spTree>
  </p:cSld>
  <p:clrMapOvr>
    <a:masterClrMapping/>
  </p:clrMapOvr>
  <p:transition spd="med" advClick="1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image3.jpg" descr="BG_BLUE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Shape 111"/>
          <p:cNvSpPr/>
          <p:nvPr>
            <p:ph type="title" idx="4294967295"/>
          </p:nvPr>
        </p:nvSpPr>
        <p:spPr>
          <a:xfrm>
            <a:off x="468312" y="116632"/>
            <a:ext cx="8207376" cy="1152526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tabLst>
                <a:tab pos="8597900" algn="l"/>
              </a:tabLst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B2D6"/>
                </a:solidFill>
              </a:rPr>
              <a:t>Parlament für 500 Millionen Menschen</a:t>
            </a:r>
          </a:p>
        </p:txBody>
      </p:sp>
      <p:sp>
        <p:nvSpPr>
          <p:cNvPr id="112" name="Shape 112"/>
          <p:cNvSpPr/>
          <p:nvPr/>
        </p:nvSpPr>
        <p:spPr>
          <a:xfrm>
            <a:off x="971599" y="6453335"/>
            <a:ext cx="3816426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60606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>
                <a:solidFill>
                  <a:srgbClr val="606060"/>
                </a:solidFill>
              </a:rPr>
              <a:t>Plenarsaal in Sraßburg, Foto (c) Europäisches Parlament</a:t>
            </a:r>
          </a:p>
        </p:txBody>
      </p:sp>
      <p:sp>
        <p:nvSpPr>
          <p:cNvPr id="113" name="Shape 113"/>
          <p:cNvSpPr/>
          <p:nvPr/>
        </p:nvSpPr>
        <p:spPr>
          <a:xfrm>
            <a:off x="539551" y="1124744"/>
            <a:ext cx="8229601" cy="2882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381000" indent="-381000">
              <a:spcBef>
                <a:spcPts val="400"/>
              </a:spcBef>
              <a:buClr>
                <a:srgbClr val="A50021"/>
              </a:buClr>
              <a:buSzPct val="100000"/>
              <a:buFont typeface="Wingdings"/>
              <a:buChar char="●"/>
            </a:pPr>
            <a:r>
              <a:rPr sz="2000"/>
              <a:t>Das Europäische Parlament vertritt die Interessen </a:t>
            </a:r>
            <a:br>
              <a:rPr sz="2000"/>
            </a:br>
            <a:r>
              <a:rPr sz="2000"/>
              <a:t>aller EU-BürgerInnen, also von über 500 Millionen Menschen. </a:t>
            </a:r>
            <a:br>
              <a:rPr sz="2000"/>
            </a:br>
            <a:endParaRPr sz="2000"/>
          </a:p>
          <a:p>
            <a:pPr lvl="0" marL="381000" indent="-381000">
              <a:spcBef>
                <a:spcPts val="400"/>
              </a:spcBef>
              <a:buClr>
                <a:srgbClr val="A50021"/>
              </a:buClr>
              <a:buSzPct val="100000"/>
              <a:buFont typeface="Wingdings"/>
              <a:buChar char="●"/>
            </a:pPr>
            <a:r>
              <a:rPr sz="2000"/>
              <a:t>Durch die direkte Wahl können die EU-BürgerInnen </a:t>
            </a:r>
            <a:br>
              <a:rPr sz="2000"/>
            </a:br>
            <a:r>
              <a:rPr sz="2000"/>
              <a:t>die Zusammensetzung des Parlaments bestimmen </a:t>
            </a:r>
            <a:br>
              <a:rPr sz="2000"/>
            </a:br>
            <a:r>
              <a:rPr sz="2000"/>
              <a:t>und haben dadurch Einfluss auf die </a:t>
            </a:r>
            <a:br>
              <a:rPr sz="2000"/>
            </a:br>
            <a:r>
              <a:rPr sz="2000"/>
              <a:t>Arbeitsweise des EU-Parlaments.</a:t>
            </a:r>
            <a:endParaRPr sz="2000"/>
          </a:p>
          <a:p>
            <a:pPr lvl="0" marL="342900" indent="-342900">
              <a:spcBef>
                <a:spcPts val="400"/>
              </a:spcBef>
            </a:pPr>
            <a:endParaRPr sz="2000"/>
          </a:p>
        </p:txBody>
      </p:sp>
      <p:pic>
        <p:nvPicPr>
          <p:cNvPr id="114" name="image10.jpg" descr="C:\Users\Franz\Documents\03-Heidi\webwerkstatt\thema-europawahl\Fotos Thema Europwahlen_DWS\(c) Europäisches Parlament_Plenarsaal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1599" y="3501008"/>
            <a:ext cx="4442907" cy="28803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image6.jpg" descr="BG_GELB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Shape 117"/>
          <p:cNvSpPr/>
          <p:nvPr>
            <p:ph type="body" idx="1"/>
          </p:nvPr>
        </p:nvSpPr>
        <p:spPr>
          <a:xfrm>
            <a:off x="539551" y="1158527"/>
            <a:ext cx="7560842" cy="4358706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212169" indent="-212169" defTabSz="905255">
              <a:spcBef>
                <a:spcPts val="400"/>
              </a:spcBef>
              <a:defRPr sz="1800"/>
            </a:pPr>
            <a:r>
              <a:rPr sz="1979">
                <a:latin typeface="Arial Bold"/>
                <a:ea typeface="Arial Bold"/>
                <a:cs typeface="Arial Bold"/>
                <a:sym typeface="Arial Bold"/>
              </a:rPr>
              <a:t>Gesetzgebung</a:t>
            </a:r>
            <a:r>
              <a:rPr sz="1979"/>
              <a:t>: Entwurf und Beschluss von EU-Gesetzen,</a:t>
            </a:r>
            <a:br>
              <a:rPr sz="1979"/>
            </a:br>
            <a:r>
              <a:rPr sz="1979"/>
              <a:t>die von der Europäischen Kommission </a:t>
            </a:r>
            <a:br>
              <a:rPr sz="1979"/>
            </a:br>
            <a:r>
              <a:rPr sz="1979"/>
              <a:t>vorgelegt werden – das EU-Parlament und </a:t>
            </a:r>
            <a:br>
              <a:rPr sz="1979"/>
            </a:br>
            <a:r>
              <a:rPr sz="1979"/>
              <a:t>der Rat müssen zustimmen.</a:t>
            </a:r>
            <a:endParaRPr sz="1979"/>
          </a:p>
          <a:p>
            <a:pPr lvl="0" marL="212169" indent="-212169" defTabSz="905255">
              <a:spcBef>
                <a:spcPts val="400"/>
              </a:spcBef>
              <a:defRPr sz="1800"/>
            </a:pPr>
            <a:r>
              <a:rPr sz="1979">
                <a:latin typeface="Arial Bold"/>
                <a:ea typeface="Arial Bold"/>
                <a:cs typeface="Arial Bold"/>
                <a:sym typeface="Arial Bold"/>
              </a:rPr>
              <a:t>Demokratische Kontrollrechte</a:t>
            </a:r>
            <a:r>
              <a:rPr sz="1979"/>
              <a:t>: Kommission und Rat berichten dem Parlament regelmäßig über ihre Arbeit. </a:t>
            </a:r>
            <a:br>
              <a:rPr sz="1979"/>
            </a:br>
            <a:r>
              <a:rPr sz="1979"/>
              <a:t>Das Europäische Parlament hat die Möglichkeit, ihr Misstrauen auszusprechen und die Kommission zum Rücktritt aufzufordern.  </a:t>
            </a:r>
            <a:endParaRPr sz="1979"/>
          </a:p>
          <a:p>
            <a:pPr lvl="0" marL="212169" indent="-212169" defTabSz="905255">
              <a:spcBef>
                <a:spcPts val="400"/>
              </a:spcBef>
              <a:defRPr sz="1800"/>
            </a:pPr>
            <a:r>
              <a:rPr sz="1979">
                <a:latin typeface="Arial Bold"/>
                <a:ea typeface="Arial Bold"/>
                <a:cs typeface="Arial Bold"/>
                <a:sym typeface="Arial Bold"/>
              </a:rPr>
              <a:t>Haushaltsrecht</a:t>
            </a:r>
            <a:r>
              <a:rPr sz="1979"/>
              <a:t>: Mitbestimmung über die Verwendung der Geldmittel der EU: Zustimmung oder Änderung gemeinsam mit dem Rat zum Haushaltsentwurf der Europäischen Kommission.</a:t>
            </a:r>
            <a:endParaRPr sz="1979"/>
          </a:p>
          <a:p>
            <a:pPr lvl="0" marL="212169" indent="-212169" defTabSz="905255">
              <a:spcBef>
                <a:spcPts val="400"/>
              </a:spcBef>
              <a:defRPr sz="1800"/>
            </a:pPr>
            <a:r>
              <a:rPr sz="1979">
                <a:latin typeface="Arial Bold"/>
                <a:ea typeface="Arial Bold"/>
                <a:cs typeface="Arial Bold"/>
                <a:sym typeface="Arial Bold"/>
              </a:rPr>
              <a:t>Wahl des Präsidenten/der Präsidentin</a:t>
            </a:r>
            <a:r>
              <a:rPr sz="1979"/>
              <a:t> der Europäischen Kommission</a:t>
            </a:r>
          </a:p>
        </p:txBody>
      </p:sp>
      <p:sp>
        <p:nvSpPr>
          <p:cNvPr id="118" name="Shape 118"/>
          <p:cNvSpPr/>
          <p:nvPr>
            <p:ph type="title"/>
          </p:nvPr>
        </p:nvSpPr>
        <p:spPr>
          <a:xfrm>
            <a:off x="469081" y="116632"/>
            <a:ext cx="8207376" cy="1152526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tabLst>
                <a:tab pos="8597900" algn="l"/>
              </a:tabLst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B2D6"/>
                </a:solidFill>
              </a:rPr>
              <a:t>Wichtigste Aufgaben:</a:t>
            </a:r>
          </a:p>
        </p:txBody>
      </p:sp>
    </p:spTree>
  </p:cSld>
  <p:clrMapOvr>
    <a:masterClrMapping/>
  </p:clrMapOvr>
  <p:transition spd="med" advClick="1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image7.jpg" descr="BG_GREEN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>
            <p:ph type="title"/>
          </p:nvPr>
        </p:nvSpPr>
        <p:spPr>
          <a:xfrm>
            <a:off x="541089" y="116632"/>
            <a:ext cx="8207376" cy="1152526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tabLst>
                <a:tab pos="8597900" algn="l"/>
              </a:tabLst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B2D6"/>
                </a:solidFill>
              </a:rPr>
              <a:t>Wechselnde Mehrheiten</a:t>
            </a:r>
          </a:p>
        </p:txBody>
      </p:sp>
      <p:sp>
        <p:nvSpPr>
          <p:cNvPr id="122" name="Shape 122"/>
          <p:cNvSpPr/>
          <p:nvPr>
            <p:ph type="body" idx="1"/>
          </p:nvPr>
        </p:nvSpPr>
        <p:spPr>
          <a:xfrm>
            <a:off x="518864" y="1196751"/>
            <a:ext cx="8229601" cy="417646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214312" indent="-214312">
              <a:spcBef>
                <a:spcPts val="400"/>
              </a:spcBef>
              <a:defRPr sz="1800"/>
            </a:pPr>
            <a:r>
              <a:rPr sz="2000"/>
              <a:t>Im EU-Parlament gibt es keine (fixen) Regierungs- und Oppositionsparteien wie im österreichischen Parlament. </a:t>
            </a:r>
            <a:endParaRPr sz="2000"/>
          </a:p>
          <a:p>
            <a:pPr lvl="0" marL="214312" indent="-214312">
              <a:spcBef>
                <a:spcPts val="400"/>
              </a:spcBef>
              <a:defRPr sz="1800"/>
            </a:pPr>
            <a:r>
              <a:rPr sz="2000"/>
              <a:t>Es gibt </a:t>
            </a: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wechselnde Mehrheiten</a:t>
            </a:r>
            <a:r>
              <a:rPr sz="2000"/>
              <a:t>, je nachdem, welches Thema </a:t>
            </a:r>
            <a:br>
              <a:rPr sz="2000"/>
            </a:br>
            <a:r>
              <a:rPr sz="2000"/>
              <a:t>gerade behandelt wird. </a:t>
            </a:r>
            <a:endParaRPr sz="2000"/>
          </a:p>
          <a:p>
            <a:pPr lvl="0" marL="214312" indent="-214312">
              <a:spcBef>
                <a:spcPts val="400"/>
              </a:spcBef>
              <a:defRPr sz="1800"/>
            </a:pPr>
            <a:r>
              <a:rPr sz="2000"/>
              <a:t>Abgeordnete und Fraktionen </a:t>
            </a: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entscheiden bei </a:t>
            </a:r>
            <a:br>
              <a:rPr sz="2000">
                <a:latin typeface="Arial Bold"/>
                <a:ea typeface="Arial Bold"/>
                <a:cs typeface="Arial Bold"/>
                <a:sym typeface="Arial Bold"/>
              </a:rPr>
            </a:b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jeder Abstimmung </a:t>
            </a:r>
            <a:r>
              <a:rPr sz="2000"/>
              <a:t>selbst, </a:t>
            </a:r>
            <a:br>
              <a:rPr sz="2000"/>
            </a:br>
            <a:r>
              <a:rPr sz="2000"/>
              <a:t>wofür sie stimmen. </a:t>
            </a:r>
            <a:endParaRPr sz="2000"/>
          </a:p>
          <a:p>
            <a:pPr lvl="0" marL="214312" indent="-214312">
              <a:spcBef>
                <a:spcPts val="400"/>
              </a:spcBef>
              <a:defRPr sz="1800"/>
            </a:pP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Vorteil: Abgeordnete sind </a:t>
            </a:r>
            <a:br>
              <a:rPr sz="2000">
                <a:latin typeface="Arial Bold"/>
                <a:ea typeface="Arial Bold"/>
                <a:cs typeface="Arial Bold"/>
                <a:sym typeface="Arial Bold"/>
              </a:rPr>
            </a:b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unabhängiger</a:t>
            </a:r>
            <a:r>
              <a:rPr sz="2000"/>
              <a:t>, </a:t>
            </a:r>
            <a:br>
              <a:rPr sz="2000"/>
            </a:br>
            <a:r>
              <a:rPr sz="2000"/>
              <a:t>keine Regierung/Partei gibt vor – </a:t>
            </a:r>
            <a:br>
              <a:rPr sz="2000"/>
            </a:br>
            <a:r>
              <a:rPr sz="2000"/>
              <a:t>gleichwertige Mitgestaltung.</a:t>
            </a:r>
          </a:p>
        </p:txBody>
      </p:sp>
      <p:sp>
        <p:nvSpPr>
          <p:cNvPr id="123" name="Shape 123"/>
          <p:cNvSpPr/>
          <p:nvPr/>
        </p:nvSpPr>
        <p:spPr>
          <a:xfrm>
            <a:off x="899591" y="6165303"/>
            <a:ext cx="3816426" cy="4310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800">
                <a:solidFill>
                  <a:srgbClr val="60606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>
                <a:solidFill>
                  <a:srgbClr val="606060"/>
                </a:solidFill>
              </a:rPr>
              <a:t>Abstimmung in Brüssel, Foto: (c) Europäisches Parlament_Plenarsaal_Architecte Association des architectes du CIC Vanden Bossche sprl, C.R.V. s.a., CDG sprl, Studiegroep D. Bontinck</a:t>
            </a:r>
          </a:p>
        </p:txBody>
      </p:sp>
      <p:pic>
        <p:nvPicPr>
          <p:cNvPr id="124" name="image11.jpg" descr="C:\Users\Franz\Documents\03-Heidi\webwerkstatt\thema-europawahl\Fotos Thema Europwahlen_DWS\(c) Europäisches Parlament_Plenarsaal_Architecte Association des architectes du CIC Vanden Bossche sprl, C.R.V. s.a., CDG sprl, Studiegroep D. Bontinck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16016" y="3069359"/>
            <a:ext cx="2400001" cy="360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age9.jpg" descr="BG_LILA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Shape 127"/>
          <p:cNvSpPr/>
          <p:nvPr>
            <p:ph type="title"/>
          </p:nvPr>
        </p:nvSpPr>
        <p:spPr>
          <a:xfrm>
            <a:off x="541089" y="116632"/>
            <a:ext cx="8207376" cy="1152526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tabLst>
                <a:tab pos="8597900" algn="l"/>
              </a:tabLst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B2D6"/>
                </a:solidFill>
              </a:rPr>
              <a:t>Das Präsidium des EU-Parlaments</a:t>
            </a:r>
          </a:p>
        </p:txBody>
      </p:sp>
      <p:sp>
        <p:nvSpPr>
          <p:cNvPr id="128" name="Shape 128"/>
          <p:cNvSpPr/>
          <p:nvPr>
            <p:ph type="body" idx="1"/>
          </p:nvPr>
        </p:nvSpPr>
        <p:spPr>
          <a:xfrm>
            <a:off x="518864" y="1196751"/>
            <a:ext cx="8229601" cy="2592289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214312" indent="-214312">
              <a:spcBef>
                <a:spcPts val="400"/>
              </a:spcBef>
              <a:defRPr sz="1800"/>
            </a:pPr>
            <a:r>
              <a:rPr sz="2000"/>
              <a:t>Vertretung und Verwaltung des Europäischen Parlaments</a:t>
            </a:r>
            <a:endParaRPr sz="2000"/>
          </a:p>
          <a:p>
            <a:pPr lvl="0" marL="214312" indent="-214312">
              <a:spcBef>
                <a:spcPts val="400"/>
              </a:spcBef>
              <a:defRPr sz="1800"/>
            </a:pPr>
            <a:r>
              <a:rPr sz="2000"/>
              <a:t>Alle 2,5 Jahre von den Abgeordneten des </a:t>
            </a:r>
            <a:br>
              <a:rPr sz="2000"/>
            </a:br>
            <a:r>
              <a:rPr sz="2000"/>
              <a:t>Europäischen Parlaments aus ihrer Mitte gewählt. </a:t>
            </a:r>
            <a:endParaRPr sz="2000"/>
          </a:p>
          <a:p>
            <a:pPr lvl="0" marL="214312" indent="-214312">
              <a:spcBef>
                <a:spcPts val="400"/>
              </a:spcBef>
              <a:defRPr sz="1800"/>
            </a:pPr>
            <a:r>
              <a:rPr sz="2000"/>
              <a:t>Zuständig für Verwaltung und das Budget des Parlaments.</a:t>
            </a:r>
            <a:endParaRPr sz="2000"/>
          </a:p>
          <a:p>
            <a:pPr lvl="0" marL="214312" indent="-214312">
              <a:spcBef>
                <a:spcPts val="400"/>
              </a:spcBef>
              <a:defRPr sz="1800"/>
            </a:pPr>
            <a:r>
              <a:rPr sz="2000"/>
              <a:t>Der Präsident/die Präsidentin vertritt das Parlament nach außen und hat den Vorsitz bei den Plenarsitzungen.</a:t>
            </a:r>
          </a:p>
        </p:txBody>
      </p:sp>
      <p:sp>
        <p:nvSpPr>
          <p:cNvPr id="129" name="Shape 129"/>
          <p:cNvSpPr/>
          <p:nvPr/>
        </p:nvSpPr>
        <p:spPr>
          <a:xfrm>
            <a:off x="1835696" y="3861048"/>
            <a:ext cx="3312369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t>Das Präsidium besteht aus:</a:t>
            </a:r>
          </a:p>
        </p:txBody>
      </p:sp>
      <p:grpSp>
        <p:nvGrpSpPr>
          <p:cNvPr id="132" name="Group 132"/>
          <p:cNvGrpSpPr/>
          <p:nvPr/>
        </p:nvGrpSpPr>
        <p:grpSpPr>
          <a:xfrm>
            <a:off x="2411759" y="4293096"/>
            <a:ext cx="1872209" cy="576065"/>
            <a:chOff x="0" y="0"/>
            <a:chExt cx="1872208" cy="576064"/>
          </a:xfrm>
        </p:grpSpPr>
        <p:sp>
          <p:nvSpPr>
            <p:cNvPr id="130" name="Shape 130"/>
            <p:cNvSpPr/>
            <p:nvPr/>
          </p:nvSpPr>
          <p:spPr>
            <a:xfrm>
              <a:off x="-1" y="-1"/>
              <a:ext cx="1872210" cy="576066"/>
            </a:xfrm>
            <a:prstGeom prst="rect">
              <a:avLst/>
            </a:prstGeom>
            <a:gradFill flip="none" rotWithShape="1">
              <a:gsLst>
                <a:gs pos="0">
                  <a:srgbClr val="9E9DB0"/>
                </a:gs>
                <a:gs pos="80000">
                  <a:srgbClr val="CFCEE7"/>
                </a:gs>
                <a:gs pos="100000">
                  <a:srgbClr val="D0CFE9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B2D6"/>
                  </a:solidFill>
                </a:defRPr>
              </a:pPr>
            </a:p>
          </p:txBody>
        </p:sp>
        <p:sp>
          <p:nvSpPr>
            <p:cNvPr id="131" name="Shape 131"/>
            <p:cNvSpPr/>
            <p:nvPr/>
          </p:nvSpPr>
          <p:spPr>
            <a:xfrm>
              <a:off x="-1" y="112701"/>
              <a:ext cx="1872210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00B2D6"/>
                  </a:solidFill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00B2D6"/>
                  </a:solidFill>
                </a:rPr>
                <a:t>1 PräsidentIn</a:t>
              </a:r>
            </a:p>
          </p:txBody>
        </p:sp>
      </p:grpSp>
      <p:grpSp>
        <p:nvGrpSpPr>
          <p:cNvPr id="135" name="Group 135"/>
          <p:cNvGrpSpPr/>
          <p:nvPr/>
        </p:nvGrpSpPr>
        <p:grpSpPr>
          <a:xfrm>
            <a:off x="539551" y="5013176"/>
            <a:ext cx="2808314" cy="576065"/>
            <a:chOff x="0" y="0"/>
            <a:chExt cx="2808312" cy="576064"/>
          </a:xfrm>
        </p:grpSpPr>
        <p:sp>
          <p:nvSpPr>
            <p:cNvPr id="133" name="Shape 133"/>
            <p:cNvSpPr/>
            <p:nvPr/>
          </p:nvSpPr>
          <p:spPr>
            <a:xfrm>
              <a:off x="-1" y="-1"/>
              <a:ext cx="2808314" cy="576066"/>
            </a:xfrm>
            <a:prstGeom prst="rect">
              <a:avLst/>
            </a:prstGeom>
            <a:gradFill flip="none" rotWithShape="1">
              <a:gsLst>
                <a:gs pos="0">
                  <a:srgbClr val="9E9DB0"/>
                </a:gs>
                <a:gs pos="80000">
                  <a:srgbClr val="CFCEE7"/>
                </a:gs>
                <a:gs pos="100000">
                  <a:srgbClr val="D0CFE9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B2D6"/>
                  </a:solidFill>
                </a:defRPr>
              </a:pPr>
            </a:p>
          </p:txBody>
        </p:sp>
        <p:sp>
          <p:nvSpPr>
            <p:cNvPr id="134" name="Shape 134"/>
            <p:cNvSpPr/>
            <p:nvPr/>
          </p:nvSpPr>
          <p:spPr>
            <a:xfrm>
              <a:off x="-1" y="112701"/>
              <a:ext cx="2808314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00B2D6"/>
                  </a:solidFill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00B2D6"/>
                  </a:solidFill>
                </a:rPr>
                <a:t>14 VizepräsidentInnen</a:t>
              </a:r>
            </a:p>
          </p:txBody>
        </p:sp>
      </p:grpSp>
      <p:grpSp>
        <p:nvGrpSpPr>
          <p:cNvPr id="138" name="Group 138"/>
          <p:cNvGrpSpPr/>
          <p:nvPr/>
        </p:nvGrpSpPr>
        <p:grpSpPr>
          <a:xfrm>
            <a:off x="3635895" y="5013176"/>
            <a:ext cx="2232249" cy="576065"/>
            <a:chOff x="0" y="0"/>
            <a:chExt cx="2232248" cy="576064"/>
          </a:xfrm>
        </p:grpSpPr>
        <p:sp>
          <p:nvSpPr>
            <p:cNvPr id="136" name="Shape 136"/>
            <p:cNvSpPr/>
            <p:nvPr/>
          </p:nvSpPr>
          <p:spPr>
            <a:xfrm>
              <a:off x="-1" y="-1"/>
              <a:ext cx="2232250" cy="576066"/>
            </a:xfrm>
            <a:prstGeom prst="rect">
              <a:avLst/>
            </a:prstGeom>
            <a:gradFill flip="none" rotWithShape="1">
              <a:gsLst>
                <a:gs pos="0">
                  <a:srgbClr val="9E9DB0"/>
                </a:gs>
                <a:gs pos="80000">
                  <a:srgbClr val="CFCEE7"/>
                </a:gs>
                <a:gs pos="100000">
                  <a:srgbClr val="D0CFE9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B2D6"/>
                  </a:solidFill>
                </a:defRPr>
              </a:pPr>
            </a:p>
          </p:txBody>
        </p:sp>
        <p:sp>
          <p:nvSpPr>
            <p:cNvPr id="137" name="Shape 137"/>
            <p:cNvSpPr/>
            <p:nvPr/>
          </p:nvSpPr>
          <p:spPr>
            <a:xfrm>
              <a:off x="-1" y="112701"/>
              <a:ext cx="2232250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00B2D6"/>
                  </a:solidFill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00B2D6"/>
                  </a:solidFill>
                </a:rPr>
                <a:t>5 QuästorInnen</a:t>
              </a:r>
            </a:p>
          </p:txBody>
        </p:sp>
      </p:grpSp>
    </p:spTree>
  </p:cSld>
  <p:clrMapOvr>
    <a:masterClrMapping/>
  </p:clrMapOvr>
  <p:transition spd="med" advClick="1">
    <p:fade thruBlk="1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nodeType="afterEffect" presetClass="entr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nodeType="afterEffect" presetClass="entr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nodeType="afterEffect" presetClass="entr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9" grpId="1"/>
      <p:bldP build="whole" bldLvl="1" animBg="1" rev="0" advAuto="0" spid="132" grpId="2"/>
      <p:bldP build="whole" bldLvl="1" animBg="1" rev="0" advAuto="0" spid="135" grpId="3"/>
      <p:bldP build="whole" bldLvl="1" animBg="1" rev="0" advAuto="0" spid="138" grpId="4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image3.jpg" descr="BG_BLUE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Shape 141"/>
          <p:cNvSpPr/>
          <p:nvPr>
            <p:ph type="title" idx="4294967295"/>
          </p:nvPr>
        </p:nvSpPr>
        <p:spPr>
          <a:xfrm>
            <a:off x="468312" y="116632"/>
            <a:ext cx="8207376" cy="1152526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tabLst>
                <a:tab pos="8597900" algn="l"/>
              </a:tabLst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B2D6"/>
                </a:solidFill>
              </a:rPr>
              <a:t>Sitzungen des EU-Parlaments</a:t>
            </a:r>
          </a:p>
        </p:txBody>
      </p:sp>
      <p:sp>
        <p:nvSpPr>
          <p:cNvPr id="142" name="Shape 142"/>
          <p:cNvSpPr/>
          <p:nvPr/>
        </p:nvSpPr>
        <p:spPr>
          <a:xfrm>
            <a:off x="539551" y="1124744"/>
            <a:ext cx="8229601" cy="4429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381000" indent="-381000">
              <a:spcBef>
                <a:spcPts val="400"/>
              </a:spcBef>
              <a:buClr>
                <a:srgbClr val="A50021"/>
              </a:buClr>
              <a:buSzPct val="100000"/>
              <a:buFont typeface="Wingdings"/>
              <a:buChar char="●"/>
            </a:pP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Plenarsitzungen</a:t>
            </a:r>
            <a:r>
              <a:rPr sz="2000"/>
              <a:t> (alle Abgeordnete): monatlich in Straßburg</a:t>
            </a:r>
            <a:br>
              <a:rPr sz="2000"/>
            </a:br>
            <a:r>
              <a:rPr sz="2000"/>
              <a:t>Ablauf:</a:t>
            </a:r>
            <a:br>
              <a:rPr sz="2000"/>
            </a:br>
            <a:r>
              <a:rPr sz="2000"/>
              <a:t> </a:t>
            </a:r>
            <a:r>
              <a:rPr sz="2000">
                <a:latin typeface="Wingdings"/>
                <a:ea typeface="Wingdings"/>
                <a:cs typeface="Wingdings"/>
                <a:sym typeface="Wingdings"/>
              </a:rPr>
              <a:t>●  </a:t>
            </a:r>
            <a:r>
              <a:rPr sz="2000"/>
              <a:t>Ein Antrag wird eingebracht, vorgestellt </a:t>
            </a:r>
            <a:br>
              <a:rPr sz="2000"/>
            </a:br>
            <a:r>
              <a:rPr sz="2000">
                <a:latin typeface="Wingdings"/>
                <a:ea typeface="Wingdings"/>
                <a:cs typeface="Wingdings"/>
                <a:sym typeface="Wingdings"/>
              </a:rPr>
              <a:t> ● </a:t>
            </a:r>
            <a:r>
              <a:rPr sz="2000"/>
              <a:t>Jede/r Abgeordnete kann vor dem </a:t>
            </a:r>
            <a:br>
              <a:rPr sz="2000"/>
            </a:br>
            <a:r>
              <a:rPr sz="2000"/>
              <a:t>     Parlament reden, dazu </a:t>
            </a:r>
            <a:br>
              <a:rPr sz="2000"/>
            </a:br>
            <a:r>
              <a:rPr sz="2000"/>
              <a:t>     Stellung nehmen</a:t>
            </a:r>
            <a:br>
              <a:rPr sz="2000"/>
            </a:br>
            <a:r>
              <a:rPr sz="2000">
                <a:latin typeface="Wingdings"/>
                <a:ea typeface="Wingdings"/>
                <a:cs typeface="Wingdings"/>
                <a:sym typeface="Wingdings"/>
              </a:rPr>
              <a:t> ● </a:t>
            </a:r>
            <a:r>
              <a:rPr sz="2000"/>
              <a:t>Abstimmung </a:t>
            </a:r>
            <a:br>
              <a:rPr sz="2000"/>
            </a:br>
            <a:endParaRPr sz="2000"/>
          </a:p>
          <a:p>
            <a:pPr lvl="0" marL="381000" indent="-381000">
              <a:spcBef>
                <a:spcPts val="400"/>
              </a:spcBef>
              <a:buClr>
                <a:srgbClr val="A50021"/>
              </a:buClr>
              <a:buSzPct val="100000"/>
              <a:buFont typeface="Wingdings"/>
              <a:buChar char="●"/>
            </a:pP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Fraktions- und </a:t>
            </a:r>
            <a:br>
              <a:rPr sz="2000">
                <a:latin typeface="Arial Bold"/>
                <a:ea typeface="Arial Bold"/>
                <a:cs typeface="Arial Bold"/>
                <a:sym typeface="Arial Bold"/>
              </a:rPr>
            </a:b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Ausschusssitzungen</a:t>
            </a:r>
            <a:r>
              <a:rPr sz="2000"/>
              <a:t>: in Brüssel</a:t>
            </a:r>
            <a:br>
              <a:rPr sz="2000"/>
            </a:br>
            <a:endParaRPr sz="2000"/>
          </a:p>
          <a:p>
            <a:pPr lvl="0" marL="342900" indent="-342900">
              <a:spcBef>
                <a:spcPts val="400"/>
              </a:spcBef>
            </a:pPr>
            <a:r>
              <a:rPr sz="2000"/>
              <a:t> </a:t>
            </a:r>
            <a:endParaRPr sz="2000"/>
          </a:p>
          <a:p>
            <a:pPr lvl="0" marL="342900" indent="-342900">
              <a:spcBef>
                <a:spcPts val="400"/>
              </a:spcBef>
            </a:pPr>
            <a:endParaRPr sz="2000"/>
          </a:p>
        </p:txBody>
      </p:sp>
      <p:sp>
        <p:nvSpPr>
          <p:cNvPr id="143" name="Shape 143"/>
          <p:cNvSpPr/>
          <p:nvPr/>
        </p:nvSpPr>
        <p:spPr>
          <a:xfrm>
            <a:off x="755576" y="4513183"/>
            <a:ext cx="6408712" cy="1452387"/>
          </a:xfrm>
          <a:prstGeom prst="rect">
            <a:avLst/>
          </a:prstGeom>
          <a:ln>
            <a:solidFill>
              <a:srgbClr val="00B2D6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Viele Mitgliedsländer – viele Sprachen!</a:t>
            </a:r>
            <a:br>
              <a:rPr sz="2000">
                <a:latin typeface="Arial Bold"/>
                <a:ea typeface="Arial Bold"/>
                <a:cs typeface="Arial Bold"/>
                <a:sym typeface="Arial Bold"/>
              </a:rPr>
            </a:br>
            <a:r>
              <a:t>Im EU-Parlament  gibt es 24 Amtssprachen!</a:t>
            </a:r>
            <a:br/>
            <a:r>
              <a:t>Jeder Gesetzesantrag ist in diesen 24 Sprachen abgefasst.</a:t>
            </a:r>
            <a:br/>
            <a:r>
              <a:t>Während der Reden der Abgeordneten wird von DolmetscherInnen gleichzeitig übersetzt!</a:t>
            </a:r>
          </a:p>
        </p:txBody>
      </p:sp>
      <p:grpSp>
        <p:nvGrpSpPr>
          <p:cNvPr id="146" name="Group 146"/>
          <p:cNvGrpSpPr/>
          <p:nvPr/>
        </p:nvGrpSpPr>
        <p:grpSpPr>
          <a:xfrm>
            <a:off x="5292080" y="2060848"/>
            <a:ext cx="2880321" cy="2178627"/>
            <a:chOff x="0" y="0"/>
            <a:chExt cx="2880319" cy="2178626"/>
          </a:xfrm>
        </p:grpSpPr>
        <p:sp>
          <p:nvSpPr>
            <p:cNvPr id="144" name="Shape 144"/>
            <p:cNvSpPr/>
            <p:nvPr/>
          </p:nvSpPr>
          <p:spPr>
            <a:xfrm>
              <a:off x="0" y="0"/>
              <a:ext cx="2880320" cy="2160241"/>
            </a:xfrm>
            <a:prstGeom prst="wedgeEllipseCallout">
              <a:avLst>
                <a:gd name="adj1" fmla="val 63870"/>
                <a:gd name="adj2" fmla="val -79908"/>
              </a:avLst>
            </a:prstGeom>
            <a:solidFill>
              <a:srgbClr val="FFFFFF"/>
            </a:solidFill>
            <a:ln w="25400" cap="flat">
              <a:solidFill>
                <a:srgbClr val="0099FF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45" name="Shape 145"/>
            <p:cNvSpPr/>
            <p:nvPr/>
          </p:nvSpPr>
          <p:spPr>
            <a:xfrm>
              <a:off x="72007" y="288032"/>
              <a:ext cx="2800312" cy="18905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algn="ctr">
                <a:spcBef>
                  <a:spcPts val="400"/>
                </a:spcBef>
              </a:pPr>
              <a:r>
                <a:rPr sz="2000"/>
                <a:t>Die Redezeit ist begrenzt, aber man kann in seiner Muttersprache </a:t>
              </a:r>
              <a:br>
                <a:rPr sz="2000"/>
              </a:br>
              <a:r>
                <a:rPr sz="2000"/>
                <a:t>reden!</a:t>
              </a:r>
              <a:endParaRPr sz="2000"/>
            </a:p>
          </p:txBody>
        </p:sp>
      </p:grpSp>
    </p:spTree>
  </p:cSld>
  <p:clrMapOvr>
    <a:masterClrMapping/>
  </p:clrMapOvr>
  <p:transition spd="med" advClick="1">
    <p:fade thruBlk="1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nodeType="afterEffect" presetClass="entr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6" grpId="1"/>
      <p:bldP build="whole" bldLvl="1" animBg="1" rev="0" advAuto="0" spid="143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image6.jpg" descr="BG_GELB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Shape 149"/>
          <p:cNvSpPr/>
          <p:nvPr>
            <p:ph type="body" idx="1"/>
          </p:nvPr>
        </p:nvSpPr>
        <p:spPr>
          <a:xfrm>
            <a:off x="539551" y="1158527"/>
            <a:ext cx="7560842" cy="2198466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214312" indent="-214312">
              <a:spcBef>
                <a:spcPts val="400"/>
              </a:spcBef>
              <a:defRPr sz="1800"/>
            </a:pP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Straßburg</a:t>
            </a:r>
            <a:r>
              <a:rPr sz="2000"/>
              <a:t>: Hauptsitz</a:t>
            </a:r>
            <a:endParaRPr sz="2000"/>
          </a:p>
          <a:p>
            <a:pPr lvl="0" marL="214312" indent="-214312">
              <a:spcBef>
                <a:spcPts val="400"/>
              </a:spcBef>
              <a:defRPr sz="1800"/>
            </a:pP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Brüssel</a:t>
            </a:r>
            <a:r>
              <a:rPr sz="2000"/>
              <a:t>: „Arbeitssitz“ – hier befinden sich viele wichtige Einrichtungen der EU und der NATO; auch der Sitz der Europäischen Kommission und des Rats</a:t>
            </a:r>
            <a:endParaRPr sz="2000"/>
          </a:p>
          <a:p>
            <a:pPr lvl="0" marL="214312" indent="-214312">
              <a:spcBef>
                <a:spcPts val="400"/>
              </a:spcBef>
              <a:defRPr sz="1800"/>
            </a:pP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Luxemburg</a:t>
            </a:r>
            <a:r>
              <a:rPr sz="2000"/>
              <a:t>: Sitz der Verwaltung – Sekretariat</a:t>
            </a:r>
          </a:p>
        </p:txBody>
      </p:sp>
      <p:sp>
        <p:nvSpPr>
          <p:cNvPr id="150" name="Shape 150"/>
          <p:cNvSpPr/>
          <p:nvPr>
            <p:ph type="title"/>
          </p:nvPr>
        </p:nvSpPr>
        <p:spPr>
          <a:xfrm>
            <a:off x="469081" y="116632"/>
            <a:ext cx="8207376" cy="1152526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tabLst>
                <a:tab pos="8597900" algn="l"/>
              </a:tabLst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B2D6"/>
                </a:solidFill>
              </a:rPr>
              <a:t>3 Standorte des EU-Parlaments </a:t>
            </a:r>
          </a:p>
        </p:txBody>
      </p:sp>
      <p:grpSp>
        <p:nvGrpSpPr>
          <p:cNvPr id="166" name="Group 166"/>
          <p:cNvGrpSpPr/>
          <p:nvPr/>
        </p:nvGrpSpPr>
        <p:grpSpPr>
          <a:xfrm>
            <a:off x="1331640" y="3284984"/>
            <a:ext cx="5184577" cy="2448273"/>
            <a:chOff x="0" y="0"/>
            <a:chExt cx="5184576" cy="2448272"/>
          </a:xfrm>
        </p:grpSpPr>
        <p:grpSp>
          <p:nvGrpSpPr>
            <p:cNvPr id="153" name="Group 153"/>
            <p:cNvGrpSpPr/>
            <p:nvPr/>
          </p:nvGrpSpPr>
          <p:grpSpPr>
            <a:xfrm>
              <a:off x="0" y="0"/>
              <a:ext cx="3528393" cy="1728193"/>
              <a:chOff x="0" y="0"/>
              <a:chExt cx="3528391" cy="1728191"/>
            </a:xfrm>
          </p:grpSpPr>
          <p:sp>
            <p:nvSpPr>
              <p:cNvPr id="151" name="Shape 151"/>
              <p:cNvSpPr/>
              <p:nvPr/>
            </p:nvSpPr>
            <p:spPr>
              <a:xfrm>
                <a:off x="0" y="0"/>
                <a:ext cx="3528392" cy="1728192"/>
              </a:xfrm>
              <a:prstGeom prst="rect">
                <a:avLst/>
              </a:prstGeom>
              <a:solidFill>
                <a:srgbClr val="264B96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30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00"/>
                    </a:solidFill>
                    <a:latin typeface="Arial Bold"/>
                    <a:ea typeface="Arial Bold"/>
                    <a:cs typeface="Arial Bold"/>
                    <a:sym typeface="Arial Bold"/>
                  </a:defRPr>
                </a:pPr>
              </a:p>
            </p:txBody>
          </p:sp>
          <p:sp>
            <p:nvSpPr>
              <p:cNvPr id="152" name="Shape 152"/>
              <p:cNvSpPr/>
              <p:nvPr/>
            </p:nvSpPr>
            <p:spPr>
              <a:xfrm>
                <a:off x="0" y="22015"/>
                <a:ext cx="3528392" cy="16841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>
                    <a:solidFill>
                      <a:srgbClr val="FFFF00"/>
                    </a:solidFill>
                    <a:latin typeface="Arial Bold"/>
                    <a:ea typeface="Arial Bold"/>
                    <a:cs typeface="Arial Bold"/>
                    <a:sym typeface="Arial Bold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>
                    <a:solidFill>
                      <a:srgbClr val="FFFF00"/>
                    </a:solidFill>
                  </a:rPr>
                  <a:t>Weil die Sitzungen an unterschiedlichen Orten stattfinden, werden 3.000 Kisten mit den Unterlagen der Abgeordneten in LKWs transportiert.</a:t>
                </a:r>
              </a:p>
            </p:txBody>
          </p:sp>
        </p:grpSp>
        <p:sp>
          <p:nvSpPr>
            <p:cNvPr id="154" name="Shape 154"/>
            <p:cNvSpPr/>
            <p:nvPr/>
          </p:nvSpPr>
          <p:spPr>
            <a:xfrm>
              <a:off x="0" y="1728192"/>
              <a:ext cx="3600401" cy="216025"/>
            </a:xfrm>
            <a:prstGeom prst="rect">
              <a:avLst/>
            </a:prstGeom>
            <a:solidFill>
              <a:srgbClr val="00B2D6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5" name="Shape 155"/>
            <p:cNvSpPr/>
            <p:nvPr/>
          </p:nvSpPr>
          <p:spPr>
            <a:xfrm>
              <a:off x="3598573" y="803215"/>
              <a:ext cx="1586004" cy="1286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071" fill="norm" stroke="1" extrusionOk="0">
                  <a:moveTo>
                    <a:pt x="25" y="2066"/>
                  </a:moveTo>
                  <a:cubicBezTo>
                    <a:pt x="-65" y="9636"/>
                    <a:pt x="127" y="16162"/>
                    <a:pt x="25" y="20936"/>
                  </a:cubicBezTo>
                  <a:cubicBezTo>
                    <a:pt x="4288" y="20862"/>
                    <a:pt x="6987" y="21156"/>
                    <a:pt x="9802" y="21046"/>
                  </a:cubicBezTo>
                  <a:cubicBezTo>
                    <a:pt x="9768" y="11994"/>
                    <a:pt x="20354" y="12700"/>
                    <a:pt x="20557" y="21046"/>
                  </a:cubicBezTo>
                  <a:lnTo>
                    <a:pt x="21535" y="20936"/>
                  </a:lnTo>
                  <a:cubicBezTo>
                    <a:pt x="21529" y="16594"/>
                    <a:pt x="21441" y="13333"/>
                    <a:pt x="21535" y="10322"/>
                  </a:cubicBezTo>
                  <a:lnTo>
                    <a:pt x="13713" y="8073"/>
                  </a:lnTo>
                  <a:cubicBezTo>
                    <a:pt x="13310" y="5632"/>
                    <a:pt x="12471" y="3093"/>
                    <a:pt x="12299" y="585"/>
                  </a:cubicBezTo>
                  <a:cubicBezTo>
                    <a:pt x="10219" y="-444"/>
                    <a:pt x="3865" y="-214"/>
                    <a:pt x="25" y="2066"/>
                  </a:cubicBezTo>
                  <a:close/>
                </a:path>
              </a:pathLst>
            </a:custGeom>
            <a:solidFill>
              <a:srgbClr val="00B2D6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6" name="Shape 156"/>
            <p:cNvSpPr/>
            <p:nvPr/>
          </p:nvSpPr>
          <p:spPr>
            <a:xfrm>
              <a:off x="4032136" y="840694"/>
              <a:ext cx="504369" cy="460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0535" fill="norm" stroke="1" extrusionOk="0">
                  <a:moveTo>
                    <a:pt x="13" y="1043"/>
                  </a:moveTo>
                  <a:cubicBezTo>
                    <a:pt x="6122" y="140"/>
                    <a:pt x="10768" y="-763"/>
                    <a:pt x="18502" y="1043"/>
                  </a:cubicBezTo>
                  <a:cubicBezTo>
                    <a:pt x="19762" y="8601"/>
                    <a:pt x="20556" y="13877"/>
                    <a:pt x="21583" y="20294"/>
                  </a:cubicBezTo>
                  <a:cubicBezTo>
                    <a:pt x="14393" y="20294"/>
                    <a:pt x="9636" y="20837"/>
                    <a:pt x="13" y="20294"/>
                  </a:cubicBezTo>
                  <a:cubicBezTo>
                    <a:pt x="-17" y="13287"/>
                    <a:pt x="13" y="7460"/>
                    <a:pt x="13" y="104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rgbClr val="264B96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59" name="Group 159"/>
            <p:cNvGrpSpPr/>
            <p:nvPr/>
          </p:nvGrpSpPr>
          <p:grpSpPr>
            <a:xfrm>
              <a:off x="4356560" y="1728192"/>
              <a:ext cx="684001" cy="684001"/>
              <a:chOff x="0" y="0"/>
              <a:chExt cx="684000" cy="684000"/>
            </a:xfrm>
          </p:grpSpPr>
          <p:sp>
            <p:nvSpPr>
              <p:cNvPr id="157" name="Shape 157"/>
              <p:cNvSpPr/>
              <p:nvPr/>
            </p:nvSpPr>
            <p:spPr>
              <a:xfrm>
                <a:off x="-1" y="-1"/>
                <a:ext cx="684002" cy="684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0000"/>
                  </a:gs>
                  <a:gs pos="80000">
                    <a:srgbClr val="000000"/>
                  </a:gs>
                  <a:gs pos="100000">
                    <a:srgbClr val="000000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30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58" name="Shape 158"/>
              <p:cNvSpPr/>
              <p:nvPr/>
            </p:nvSpPr>
            <p:spPr>
              <a:xfrm>
                <a:off x="144016" y="144064"/>
                <a:ext cx="396001" cy="39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9E9DB0"/>
                  </a:gs>
                  <a:gs pos="80000">
                    <a:srgbClr val="CFCEE7"/>
                  </a:gs>
                  <a:gs pos="100000">
                    <a:srgbClr val="D0CFE9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30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162" name="Group 162"/>
            <p:cNvGrpSpPr/>
            <p:nvPr/>
          </p:nvGrpSpPr>
          <p:grpSpPr>
            <a:xfrm>
              <a:off x="180096" y="1764272"/>
              <a:ext cx="684001" cy="684001"/>
              <a:chOff x="0" y="0"/>
              <a:chExt cx="684000" cy="684000"/>
            </a:xfrm>
          </p:grpSpPr>
          <p:sp>
            <p:nvSpPr>
              <p:cNvPr id="160" name="Shape 160"/>
              <p:cNvSpPr/>
              <p:nvPr/>
            </p:nvSpPr>
            <p:spPr>
              <a:xfrm>
                <a:off x="-1" y="-1"/>
                <a:ext cx="684002" cy="684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0000"/>
                  </a:gs>
                  <a:gs pos="80000">
                    <a:srgbClr val="000000"/>
                  </a:gs>
                  <a:gs pos="100000">
                    <a:srgbClr val="000000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30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61" name="Shape 161"/>
              <p:cNvSpPr/>
              <p:nvPr/>
            </p:nvSpPr>
            <p:spPr>
              <a:xfrm>
                <a:off x="144016" y="144064"/>
                <a:ext cx="396001" cy="39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9E9DB0"/>
                  </a:gs>
                  <a:gs pos="80000">
                    <a:srgbClr val="CFCEE7"/>
                  </a:gs>
                  <a:gs pos="100000">
                    <a:srgbClr val="D0CFE9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30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165" name="Group 165"/>
            <p:cNvGrpSpPr/>
            <p:nvPr/>
          </p:nvGrpSpPr>
          <p:grpSpPr>
            <a:xfrm>
              <a:off x="900176" y="1764272"/>
              <a:ext cx="684001" cy="684001"/>
              <a:chOff x="0" y="0"/>
              <a:chExt cx="684000" cy="684000"/>
            </a:xfrm>
          </p:grpSpPr>
          <p:sp>
            <p:nvSpPr>
              <p:cNvPr id="163" name="Shape 163"/>
              <p:cNvSpPr/>
              <p:nvPr/>
            </p:nvSpPr>
            <p:spPr>
              <a:xfrm>
                <a:off x="-1" y="-1"/>
                <a:ext cx="684002" cy="684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0000"/>
                  </a:gs>
                  <a:gs pos="80000">
                    <a:srgbClr val="000000"/>
                  </a:gs>
                  <a:gs pos="100000">
                    <a:srgbClr val="000000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30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64" name="Shape 164"/>
              <p:cNvSpPr/>
              <p:nvPr/>
            </p:nvSpPr>
            <p:spPr>
              <a:xfrm>
                <a:off x="144016" y="144064"/>
                <a:ext cx="396001" cy="39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9E9DB0"/>
                  </a:gs>
                  <a:gs pos="80000">
                    <a:srgbClr val="CFCEE7"/>
                  </a:gs>
                  <a:gs pos="100000">
                    <a:srgbClr val="D0CFE9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30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</p:spTree>
  </p:cSld>
  <p:clrMapOvr>
    <a:masterClrMapping/>
  </p:clrMapOvr>
  <p:transition spd="med" advClick="1">
    <p:fade thruBlk="1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7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title"/>
          </p:nvPr>
        </p:nvSpPr>
        <p:spPr>
          <a:xfrm>
            <a:off x="611188" y="2428874"/>
            <a:ext cx="7777161" cy="188436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tabLst>
                <a:tab pos="8331200" algn="l"/>
              </a:tabLst>
              <a:defRPr sz="1800">
                <a:solidFill>
                  <a:srgbClr val="000000"/>
                </a:solidFill>
              </a:defRPr>
            </a:pPr>
            <a:br>
              <a:rPr sz="4400">
                <a:solidFill>
                  <a:srgbClr val="00B2D6"/>
                </a:solidFill>
              </a:rPr>
            </a:br>
            <a:r>
              <a:rPr sz="4000">
                <a:solidFill>
                  <a:srgbClr val="00B2D6"/>
                </a:solidFill>
              </a:rPr>
              <a:t>Wer darf wählen?</a:t>
            </a:r>
          </a:p>
        </p:txBody>
      </p:sp>
    </p:spTree>
  </p:cSld>
  <p:clrMapOvr>
    <a:masterClrMapping/>
  </p:clrMapOvr>
  <p:transition spd="med" advClick="1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age3.jpg" descr="BG_BLUE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Shape 55"/>
          <p:cNvSpPr/>
          <p:nvPr>
            <p:ph type="title" idx="4294967295"/>
          </p:nvPr>
        </p:nvSpPr>
        <p:spPr>
          <a:xfrm>
            <a:off x="468312" y="116632"/>
            <a:ext cx="8207376" cy="1152526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tabLst>
                <a:tab pos="8597900" algn="l"/>
              </a:tabLst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B2D6"/>
                </a:solidFill>
              </a:rPr>
              <a:t>Europa wählt …</a:t>
            </a:r>
          </a:p>
        </p:txBody>
      </p:sp>
      <p:sp>
        <p:nvSpPr>
          <p:cNvPr id="56" name="Shape 56"/>
          <p:cNvSpPr/>
          <p:nvPr/>
        </p:nvSpPr>
        <p:spPr>
          <a:xfrm>
            <a:off x="395536" y="1340767"/>
            <a:ext cx="8229601" cy="2625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457200" indent="-457200">
              <a:spcBef>
                <a:spcPts val="500"/>
              </a:spcBef>
              <a:buClr>
                <a:srgbClr val="A50021"/>
              </a:buClr>
              <a:buSzPct val="100000"/>
              <a:buFont typeface="Webdings"/>
              <a:buChar char=""/>
            </a:pPr>
            <a:r>
              <a:rPr sz="2400"/>
              <a:t>Alle fünf Jahre finden in den EU-Ländern die Wahlen zum Europäischen Parlament statt.</a:t>
            </a:r>
            <a:br>
              <a:rPr sz="2400"/>
            </a:br>
            <a:br>
              <a:rPr sz="2400"/>
            </a:br>
            <a:r>
              <a:rPr sz="2400"/>
              <a:t>Wie funktionieren diese Wahlen und was kann das Europäische Parlament bewirken?</a:t>
            </a:r>
            <a:br>
              <a:rPr sz="2400"/>
            </a:br>
            <a:endParaRPr sz="2400"/>
          </a:p>
        </p:txBody>
      </p:sp>
      <p:sp>
        <p:nvSpPr>
          <p:cNvPr id="57" name="Shape 57"/>
          <p:cNvSpPr/>
          <p:nvPr/>
        </p:nvSpPr>
        <p:spPr>
          <a:xfrm>
            <a:off x="827583" y="6453916"/>
            <a:ext cx="2808314" cy="316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800">
                <a:solidFill>
                  <a:srgbClr val="606060"/>
                </a:solidFill>
              </a:rPr>
              <a:t>Das Parlament in Wien mit Banner zur Europawahl 2014, </a:t>
            </a:r>
            <a:br>
              <a:rPr sz="800">
                <a:solidFill>
                  <a:srgbClr val="606060"/>
                </a:solidFill>
              </a:rPr>
            </a:br>
            <a:r>
              <a:rPr sz="800">
                <a:solidFill>
                  <a:srgbClr val="606060"/>
                </a:solidFill>
              </a:rPr>
              <a:t>Foto (c) Parlamentsdirektion, Michael Buchner </a:t>
            </a:r>
          </a:p>
        </p:txBody>
      </p:sp>
      <p:pic>
        <p:nvPicPr>
          <p:cNvPr id="58" name="image4.jpg" descr="C:\Users\Franz\Documents\03-Heidi\webwerkstatt\thema-europawahl\Fotos Thema Europwahlen_DWS\Europawahl - (c) Parlamensdirektion - Michael Buchner 2014-03-17 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7583" y="3302098"/>
            <a:ext cx="4760109" cy="31512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image3.jpg" descr="BG_BLUE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hape 171"/>
          <p:cNvSpPr/>
          <p:nvPr>
            <p:ph type="title" idx="4294967295"/>
          </p:nvPr>
        </p:nvSpPr>
        <p:spPr>
          <a:xfrm>
            <a:off x="468312" y="116632"/>
            <a:ext cx="8207376" cy="1152526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tabLst>
                <a:tab pos="8597900" algn="l"/>
              </a:tabLst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B2D6"/>
                </a:solidFill>
              </a:rPr>
              <a:t>380 Millionen Wähler und Wählerinnen …</a:t>
            </a:r>
          </a:p>
        </p:txBody>
      </p:sp>
      <p:sp>
        <p:nvSpPr>
          <p:cNvPr id="172" name="Shape 172"/>
          <p:cNvSpPr/>
          <p:nvPr/>
        </p:nvSpPr>
        <p:spPr>
          <a:xfrm>
            <a:off x="539551" y="1124744"/>
            <a:ext cx="8229601" cy="5159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381000" indent="-381000">
              <a:spcBef>
                <a:spcPts val="400"/>
              </a:spcBef>
              <a:buClr>
                <a:srgbClr val="A50021"/>
              </a:buClr>
              <a:buSzPct val="100000"/>
              <a:buFont typeface="Wingdings"/>
              <a:buChar char="●"/>
            </a:pP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Seit 1979 direkte Wahl der Abgeordneten</a:t>
            </a:r>
            <a:br>
              <a:rPr sz="2000">
                <a:latin typeface="Arial Bold"/>
                <a:ea typeface="Arial Bold"/>
                <a:cs typeface="Arial Bold"/>
                <a:sym typeface="Arial Bold"/>
              </a:rPr>
            </a:br>
            <a:r>
              <a:rPr sz="2000"/>
              <a:t>Davor Ernennung durch die Regierungen der Mitgliedsstaaten</a:t>
            </a:r>
            <a:endParaRPr sz="2000"/>
          </a:p>
          <a:p>
            <a:pPr lvl="0" marL="381000" indent="-381000">
              <a:spcBef>
                <a:spcPts val="400"/>
              </a:spcBef>
              <a:buClr>
                <a:srgbClr val="A50021"/>
              </a:buClr>
              <a:buSzPct val="100000"/>
              <a:buFont typeface="Wingdings"/>
              <a:buChar char="●"/>
            </a:pP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Wahlberechtigt sind rund 380 Millionen </a:t>
            </a:r>
            <a:br>
              <a:rPr sz="2000">
                <a:latin typeface="Arial Bold"/>
                <a:ea typeface="Arial Bold"/>
                <a:cs typeface="Arial Bold"/>
                <a:sym typeface="Arial Bold"/>
              </a:rPr>
            </a:b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EU-BürgerInnen;</a:t>
            </a:r>
            <a:br>
              <a:rPr sz="2000">
                <a:latin typeface="Arial Bold"/>
                <a:ea typeface="Arial Bold"/>
                <a:cs typeface="Arial Bold"/>
                <a:sym typeface="Arial Bold"/>
              </a:rPr>
            </a:br>
            <a:r>
              <a:rPr sz="2000"/>
              <a:t>es gelten die Wahlrechte </a:t>
            </a:r>
            <a:br>
              <a:rPr sz="2000"/>
            </a:br>
            <a:r>
              <a:rPr sz="2000"/>
              <a:t>der einzelnen Länder</a:t>
            </a:r>
            <a:endParaRPr sz="2000"/>
          </a:p>
          <a:p>
            <a:pPr lvl="0" marL="381000" indent="-381000">
              <a:spcBef>
                <a:spcPts val="400"/>
              </a:spcBef>
              <a:buClr>
                <a:srgbClr val="A50021"/>
              </a:buClr>
              <a:buSzPct val="100000"/>
              <a:buFont typeface="Wingdings"/>
              <a:buChar char="●"/>
            </a:pPr>
            <a:r>
              <a:rPr sz="2000"/>
              <a:t>Die </a:t>
            </a: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Wahl ist </a:t>
            </a:r>
            <a:r>
              <a:rPr sz="2000"/>
              <a:t>in den meisten </a:t>
            </a:r>
            <a:br>
              <a:rPr sz="2000"/>
            </a:br>
            <a:r>
              <a:rPr sz="2000"/>
              <a:t>Ländern </a:t>
            </a: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freiwillig, Wahlpflicht</a:t>
            </a:r>
            <a:r>
              <a:rPr sz="2000"/>
              <a:t> gilt </a:t>
            </a:r>
            <a:br>
              <a:rPr sz="2000"/>
            </a:b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nur</a:t>
            </a:r>
            <a:r>
              <a:rPr sz="2000"/>
              <a:t> </a:t>
            </a: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in</a:t>
            </a:r>
            <a:r>
              <a:rPr sz="2000"/>
              <a:t> Belgien, Griechenland, Luxemburg und Zypern. </a:t>
            </a:r>
            <a:endParaRPr sz="2000"/>
          </a:p>
          <a:p>
            <a:pPr lvl="0" marL="381000" indent="-381000">
              <a:spcBef>
                <a:spcPts val="400"/>
              </a:spcBef>
              <a:buClr>
                <a:srgbClr val="A50021"/>
              </a:buClr>
              <a:buSzPct val="100000"/>
              <a:buFont typeface="Wingdings"/>
              <a:buChar char="●"/>
            </a:pP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Ab wann darf gewählt werden (aktives Wahlalter)? </a:t>
            </a:r>
            <a:br>
              <a:rPr sz="2000">
                <a:latin typeface="Arial Bold"/>
                <a:ea typeface="Arial Bold"/>
                <a:cs typeface="Arial Bold"/>
                <a:sym typeface="Arial Bold"/>
              </a:rPr>
            </a:b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EU-weit</a:t>
            </a:r>
            <a:r>
              <a:rPr sz="2000"/>
              <a:t> liegt dieses Alter bei </a:t>
            </a: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18 Jahren</a:t>
            </a:r>
            <a:r>
              <a:rPr sz="2000"/>
              <a:t>, nur </a:t>
            </a: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in Österreich </a:t>
            </a:r>
            <a:r>
              <a:rPr sz="2000"/>
              <a:t>darf man bereits </a:t>
            </a: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ab 16 Jahren </a:t>
            </a:r>
            <a:r>
              <a:rPr sz="2000"/>
              <a:t>wählen.</a:t>
            </a:r>
            <a:endParaRPr sz="2000"/>
          </a:p>
          <a:p>
            <a:pPr lvl="0" marL="342900" indent="-342900">
              <a:spcBef>
                <a:spcPts val="400"/>
              </a:spcBef>
              <a:buClr>
                <a:srgbClr val="A50021"/>
              </a:buClr>
              <a:buSzPct val="100000"/>
              <a:buFont typeface="Wingdings"/>
              <a:buChar char="●"/>
            </a:pPr>
            <a:endParaRPr sz="2000"/>
          </a:p>
          <a:p>
            <a:pPr lvl="0" marL="342900" indent="-342900">
              <a:spcBef>
                <a:spcPts val="400"/>
              </a:spcBef>
              <a:buClr>
                <a:srgbClr val="A50021"/>
              </a:buClr>
              <a:buSzPct val="100000"/>
              <a:buFont typeface="Wingdings"/>
              <a:buChar char="●"/>
            </a:pPr>
            <a:endParaRPr sz="2000"/>
          </a:p>
          <a:p>
            <a:pPr lvl="0" marL="342900" indent="-342900">
              <a:spcBef>
                <a:spcPts val="400"/>
              </a:spcBef>
            </a:pPr>
            <a:endParaRPr sz="2000"/>
          </a:p>
        </p:txBody>
      </p:sp>
      <p:grpSp>
        <p:nvGrpSpPr>
          <p:cNvPr id="175" name="Group 175"/>
          <p:cNvGrpSpPr/>
          <p:nvPr/>
        </p:nvGrpSpPr>
        <p:grpSpPr>
          <a:xfrm>
            <a:off x="4860032" y="2132856"/>
            <a:ext cx="2880319" cy="1432409"/>
            <a:chOff x="0" y="0"/>
            <a:chExt cx="2880318" cy="1432408"/>
          </a:xfrm>
        </p:grpSpPr>
        <p:sp>
          <p:nvSpPr>
            <p:cNvPr id="173" name="Shape 173"/>
            <p:cNvSpPr/>
            <p:nvPr/>
          </p:nvSpPr>
          <p:spPr>
            <a:xfrm>
              <a:off x="0" y="0"/>
              <a:ext cx="2880319" cy="1368152"/>
            </a:xfrm>
            <a:prstGeom prst="wedgeEllipseCallout">
              <a:avLst>
                <a:gd name="adj1" fmla="val 82830"/>
                <a:gd name="adj2" fmla="val -99634"/>
              </a:avLst>
            </a:prstGeom>
            <a:solidFill>
              <a:srgbClr val="FFFFFF"/>
            </a:solidFill>
            <a:ln w="25400" cap="flat">
              <a:solidFill>
                <a:srgbClr val="0099FF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4" name="Shape 174"/>
            <p:cNvSpPr/>
            <p:nvPr/>
          </p:nvSpPr>
          <p:spPr>
            <a:xfrm>
              <a:off x="72007" y="126013"/>
              <a:ext cx="2800312" cy="13063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algn="ctr">
                <a:spcBef>
                  <a:spcPts val="400"/>
                </a:spcBef>
              </a:pPr>
              <a:r>
                <a:rPr sz="2000"/>
                <a:t> 2014 ist die</a:t>
              </a:r>
              <a:br>
                <a:rPr sz="2000"/>
              </a:br>
              <a:r>
                <a:rPr sz="2000"/>
                <a:t>achte Wahl des </a:t>
              </a:r>
              <a:br>
                <a:rPr sz="2000"/>
              </a:br>
              <a:r>
                <a:rPr sz="2000"/>
                <a:t>EU-Parlaments! </a:t>
              </a:r>
              <a:endParaRPr sz="2000"/>
            </a:p>
          </p:txBody>
        </p:sp>
      </p:grpSp>
      <p:sp>
        <p:nvSpPr>
          <p:cNvPr id="176" name="Shape 176"/>
          <p:cNvSpPr/>
          <p:nvPr/>
        </p:nvSpPr>
        <p:spPr>
          <a:xfrm>
            <a:off x="971599" y="5301207"/>
            <a:ext cx="7632850" cy="884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>
                <a:solidFill>
                  <a:srgbClr val="00B2D6"/>
                </a:solidFill>
              </a:rPr>
              <a:t>Freiwillige Wahlen haben den Nachteil, nicht wählen gehen zu müssen!</a:t>
            </a:r>
            <a:br>
              <a:rPr>
                <a:solidFill>
                  <a:srgbClr val="00B2D6"/>
                </a:solidFill>
              </a:rPr>
            </a:br>
            <a:r>
              <a:rPr>
                <a:solidFill>
                  <a:srgbClr val="00B2D6"/>
                </a:solidFill>
              </a:rPr>
              <a:t>2009 wählten nur etwa 43% der Wahlberechtigten, </a:t>
            </a:r>
            <a:br>
              <a:rPr>
                <a:solidFill>
                  <a:srgbClr val="00B2D6"/>
                </a:solidFill>
              </a:rPr>
            </a:br>
            <a:r>
              <a:rPr>
                <a:solidFill>
                  <a:srgbClr val="00B2D6"/>
                </a:solidFill>
              </a:rPr>
              <a:t>dabei hat man durch die Wahl eine Möglichkeit, mitzubestimmen! </a:t>
            </a:r>
          </a:p>
        </p:txBody>
      </p:sp>
    </p:spTree>
  </p:cSld>
  <p:clrMapOvr>
    <a:masterClrMapping/>
  </p:clrMapOvr>
  <p:transition spd="med" advClick="1">
    <p:fade thruBlk="1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nodeType="afterEffect" presetClass="entr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5" grpId="1"/>
      <p:bldP build="whole" bldLvl="1" animBg="1" rev="0" advAuto="0" spid="176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image7.jpg" descr="BG_GREEN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/>
          <p:nvPr>
            <p:ph type="title"/>
          </p:nvPr>
        </p:nvSpPr>
        <p:spPr>
          <a:xfrm>
            <a:off x="467543" y="116632"/>
            <a:ext cx="8207376" cy="1152526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tabLst>
                <a:tab pos="8597900" algn="l"/>
              </a:tabLst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B2D6"/>
                </a:solidFill>
              </a:rPr>
              <a:t>… wählen EU-Abgeordnete ihres Landes</a:t>
            </a:r>
          </a:p>
        </p:txBody>
      </p:sp>
      <p:sp>
        <p:nvSpPr>
          <p:cNvPr id="180" name="Shape 180"/>
          <p:cNvSpPr/>
          <p:nvPr>
            <p:ph type="body" idx="1"/>
          </p:nvPr>
        </p:nvSpPr>
        <p:spPr>
          <a:xfrm>
            <a:off x="518864" y="1196751"/>
            <a:ext cx="8229601" cy="417646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214312" indent="-214312">
              <a:spcBef>
                <a:spcPts val="400"/>
              </a:spcBef>
              <a:defRPr sz="1800"/>
            </a:pPr>
            <a:r>
              <a:rPr sz="2000"/>
              <a:t>Bei der Wahl in jedem Land gleich: </a:t>
            </a:r>
            <a:br>
              <a:rPr sz="2000"/>
            </a:br>
            <a:r>
              <a:rPr sz="2000"/>
              <a:t>geheime Wahl,</a:t>
            </a:r>
            <a:br>
              <a:rPr sz="2000"/>
            </a:br>
            <a:r>
              <a:rPr sz="2000"/>
              <a:t>gleiches Wahlrecht für Männer und Frauen,</a:t>
            </a:r>
            <a:br>
              <a:rPr sz="2000"/>
            </a:br>
            <a:r>
              <a:rPr sz="2000"/>
              <a:t>die abgegebenen Stimmen zählen gleich viel.</a:t>
            </a:r>
            <a:endParaRPr sz="2000"/>
          </a:p>
          <a:p>
            <a:pPr lvl="0">
              <a:buSzTx/>
              <a:buNone/>
              <a:defRPr sz="1800"/>
            </a:pPr>
            <a:endParaRPr sz="2000"/>
          </a:p>
          <a:p>
            <a:pPr lvl="0" marL="214312" indent="-214312">
              <a:spcBef>
                <a:spcPts val="400"/>
              </a:spcBef>
              <a:defRPr sz="1800"/>
            </a:pPr>
            <a:r>
              <a:rPr sz="2000"/>
              <a:t>Gewählt werden Listen oder einzelne Kandidatinnen.</a:t>
            </a:r>
            <a:br>
              <a:rPr sz="2000"/>
            </a:br>
            <a:r>
              <a:rPr sz="2000"/>
              <a:t> </a:t>
            </a:r>
            <a:endParaRPr sz="2000"/>
          </a:p>
          <a:p>
            <a:pPr lvl="0" marL="214312" indent="-214312">
              <a:spcBef>
                <a:spcPts val="400"/>
              </a:spcBef>
              <a:defRPr sz="1800"/>
            </a:pPr>
            <a:r>
              <a:rPr sz="2000"/>
              <a:t>In vielen Ländern (auch Österreich) kann eine </a:t>
            </a:r>
            <a:br>
              <a:rPr sz="2000"/>
            </a:br>
            <a:r>
              <a:rPr sz="2000"/>
              <a:t>Vorzugsstimme vergeben werden – eine „Extrastimme“, </a:t>
            </a:r>
            <a:br>
              <a:rPr sz="2000"/>
            </a:br>
            <a:r>
              <a:rPr sz="2000"/>
              <a:t>die KandidatInnen auf einer Liste helfen kann, ins  </a:t>
            </a:r>
            <a:br>
              <a:rPr sz="2000"/>
            </a:br>
            <a:r>
              <a:rPr sz="2000"/>
              <a:t>Parlament zu kommen.</a:t>
            </a:r>
          </a:p>
        </p:txBody>
      </p:sp>
      <p:sp>
        <p:nvSpPr>
          <p:cNvPr id="181" name="Shape 181"/>
          <p:cNvSpPr/>
          <p:nvPr/>
        </p:nvSpPr>
        <p:spPr>
          <a:xfrm>
            <a:off x="6313242" y="1306303"/>
            <a:ext cx="1296001" cy="1296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76200">
            <a:solidFill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2" name="Shape 182"/>
          <p:cNvSpPr/>
          <p:nvPr/>
        </p:nvSpPr>
        <p:spPr>
          <a:xfrm rot="295883">
            <a:off x="6183795" y="1176782"/>
            <a:ext cx="1384855" cy="16746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81" h="21268" fill="norm" stroke="1" extrusionOk="0">
                <a:moveTo>
                  <a:pt x="19278" y="6"/>
                </a:moveTo>
                <a:cubicBezTo>
                  <a:pt x="17325" y="-238"/>
                  <a:pt x="15149" y="6614"/>
                  <a:pt x="12148" y="10314"/>
                </a:cubicBezTo>
                <a:cubicBezTo>
                  <a:pt x="9335" y="14208"/>
                  <a:pt x="-212" y="21171"/>
                  <a:pt x="4" y="21267"/>
                </a:cubicBezTo>
                <a:cubicBezTo>
                  <a:pt x="220" y="21362"/>
                  <a:pt x="10596" y="14817"/>
                  <a:pt x="13444" y="10887"/>
                </a:cubicBezTo>
                <a:cubicBezTo>
                  <a:pt x="16375" y="7002"/>
                  <a:pt x="21388" y="233"/>
                  <a:pt x="19278" y="6"/>
                </a:cubicBezTo>
                <a:close/>
              </a:path>
            </a:pathLst>
          </a:custGeom>
          <a:solidFill>
            <a:srgbClr val="00B2D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3" name="Shape 183"/>
          <p:cNvSpPr/>
          <p:nvPr/>
        </p:nvSpPr>
        <p:spPr>
          <a:xfrm rot="17244003">
            <a:off x="6145141" y="1105575"/>
            <a:ext cx="1384855" cy="16746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81" h="21268" fill="norm" stroke="1" extrusionOk="0">
                <a:moveTo>
                  <a:pt x="19278" y="6"/>
                </a:moveTo>
                <a:cubicBezTo>
                  <a:pt x="17325" y="-238"/>
                  <a:pt x="15149" y="6614"/>
                  <a:pt x="12148" y="10314"/>
                </a:cubicBezTo>
                <a:cubicBezTo>
                  <a:pt x="9335" y="14208"/>
                  <a:pt x="-212" y="21171"/>
                  <a:pt x="4" y="21267"/>
                </a:cubicBezTo>
                <a:cubicBezTo>
                  <a:pt x="220" y="21362"/>
                  <a:pt x="10596" y="14817"/>
                  <a:pt x="13444" y="10887"/>
                </a:cubicBezTo>
                <a:cubicBezTo>
                  <a:pt x="16375" y="7002"/>
                  <a:pt x="21388" y="233"/>
                  <a:pt x="19278" y="6"/>
                </a:cubicBezTo>
                <a:close/>
              </a:path>
            </a:pathLst>
          </a:custGeom>
          <a:solidFill>
            <a:srgbClr val="00B2D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spd="med" advClick="1">
    <p:fade thruBlk="1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nodeType="afterEffect" presetClass="entr" presetSubtype="1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nodeType="afterEffect" presetClass="entr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3" grpId="2"/>
      <p:bldP build="whole" bldLvl="1" animBg="1" rev="0" advAuto="0" spid="182" grpId="3"/>
      <p:bldP build="whole" bldLvl="1" animBg="1" rev="0" advAuto="0" spid="181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image6.jpg" descr="BG_GELB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Shape 186"/>
          <p:cNvSpPr/>
          <p:nvPr>
            <p:ph type="body" idx="1"/>
          </p:nvPr>
        </p:nvSpPr>
        <p:spPr>
          <a:xfrm>
            <a:off x="539551" y="1158527"/>
            <a:ext cx="7560842" cy="500677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214312" indent="-214312">
              <a:spcBef>
                <a:spcPts val="400"/>
              </a:spcBef>
              <a:defRPr sz="1800"/>
            </a:pP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Wahlgang im Wahllokal mit Urne </a:t>
            </a:r>
            <a:r>
              <a:rPr sz="2000"/>
              <a:t>im eigenen Land und Wahlkreis</a:t>
            </a:r>
            <a:endParaRPr sz="2000"/>
          </a:p>
          <a:p>
            <a:pPr lvl="0" marL="214312" indent="-214312">
              <a:spcBef>
                <a:spcPts val="400"/>
              </a:spcBef>
              <a:defRPr sz="1800"/>
            </a:pP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Briefwahl</a:t>
            </a:r>
            <a:r>
              <a:rPr sz="2000"/>
              <a:t> (für österreichische StaatsbürgerInnen </a:t>
            </a:r>
            <a:br>
              <a:rPr sz="2000"/>
            </a:br>
            <a:r>
              <a:rPr sz="2000"/>
              <a:t>im Ausland)</a:t>
            </a:r>
            <a:endParaRPr sz="2000"/>
          </a:p>
          <a:p>
            <a:pPr lvl="0" marL="214312" indent="-214312">
              <a:spcBef>
                <a:spcPts val="400"/>
              </a:spcBef>
              <a:defRPr sz="1800"/>
            </a:pPr>
            <a:r>
              <a:rPr sz="2000"/>
              <a:t>Mit</a:t>
            </a: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 Wahlkarte</a:t>
            </a:r>
            <a:r>
              <a:rPr sz="2000"/>
              <a:t> ist in Österreich in jedem beliebigen </a:t>
            </a:r>
            <a:br>
              <a:rPr sz="2000"/>
            </a:br>
            <a:r>
              <a:rPr sz="2000"/>
              <a:t>Wahllokal eine Stimmabgabe möglich</a:t>
            </a:r>
            <a:endParaRPr sz="2000"/>
          </a:p>
          <a:p>
            <a:pPr lvl="0" marL="214312" indent="-214312">
              <a:spcBef>
                <a:spcPts val="400"/>
              </a:spcBef>
              <a:defRPr sz="1800"/>
            </a:pP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Persönliche Abgabe der Stimme in der Botschaft</a:t>
            </a:r>
            <a:r>
              <a:rPr sz="2000"/>
              <a:t> seines jeweiligen Herkunftslandes im Ausland.</a:t>
            </a:r>
            <a:endParaRPr sz="2000"/>
          </a:p>
          <a:p>
            <a:pPr lvl="0" marL="214312" indent="-214312">
              <a:spcBef>
                <a:spcPts val="400"/>
              </a:spcBef>
              <a:defRPr sz="1800"/>
            </a:pPr>
            <a:r>
              <a:rPr sz="2000"/>
              <a:t>StaatsbürgerInnen von </a:t>
            </a: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Frankreich, Großbritannien </a:t>
            </a:r>
            <a:r>
              <a:rPr sz="2000"/>
              <a:t>und den </a:t>
            </a: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Niederlanden</a:t>
            </a:r>
            <a:r>
              <a:rPr sz="2000"/>
              <a:t> können ihre </a:t>
            </a: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Stimme</a:t>
            </a:r>
            <a:r>
              <a:rPr sz="2000"/>
              <a:t> über das so genannte </a:t>
            </a: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Proxy Voting</a:t>
            </a:r>
            <a:r>
              <a:rPr sz="2000"/>
              <a:t> </a:t>
            </a: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weitergeben</a:t>
            </a:r>
            <a:r>
              <a:rPr sz="2000"/>
              <a:t>, also über eine/n StellvertreterIn, der/die statt ihnen zur Wahl geht.</a:t>
            </a:r>
            <a:endParaRPr sz="2000"/>
          </a:p>
          <a:p>
            <a:pPr lvl="0" marL="214312" indent="-214312">
              <a:spcBef>
                <a:spcPts val="400"/>
              </a:spcBef>
              <a:defRPr sz="1800"/>
            </a:pPr>
            <a:r>
              <a:rPr sz="2000"/>
              <a:t>Für </a:t>
            </a: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estnische BürgerInnen </a:t>
            </a:r>
            <a:r>
              <a:rPr sz="2000"/>
              <a:t>ist es außerdem möglich, über das Internet via </a:t>
            </a: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E-Voting</a:t>
            </a:r>
            <a:r>
              <a:rPr sz="2000"/>
              <a:t> zu </a:t>
            </a: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wählen</a:t>
            </a:r>
            <a:r>
              <a:rPr sz="2000"/>
              <a:t>, egal, ob sie sich in Estland oder im Ausland befinden.</a:t>
            </a:r>
          </a:p>
        </p:txBody>
      </p:sp>
      <p:sp>
        <p:nvSpPr>
          <p:cNvPr id="187" name="Shape 187"/>
          <p:cNvSpPr/>
          <p:nvPr>
            <p:ph type="title"/>
          </p:nvPr>
        </p:nvSpPr>
        <p:spPr>
          <a:xfrm>
            <a:off x="469081" y="116632"/>
            <a:ext cx="8207376" cy="1152526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tabLst>
                <a:tab pos="8597900" algn="l"/>
              </a:tabLst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B2D6"/>
                </a:solidFill>
              </a:rPr>
              <a:t>Wie man wählen kann …</a:t>
            </a:r>
          </a:p>
        </p:txBody>
      </p:sp>
    </p:spTree>
  </p:cSld>
  <p:clrMapOvr>
    <a:masterClrMapping/>
  </p:clrMapOvr>
  <p:transition spd="med" advClick="1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image9.jpg" descr="BG_LILA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Shape 190"/>
          <p:cNvSpPr/>
          <p:nvPr>
            <p:ph type="title"/>
          </p:nvPr>
        </p:nvSpPr>
        <p:spPr>
          <a:xfrm>
            <a:off x="541089" y="116632"/>
            <a:ext cx="8207376" cy="1152526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tabLst>
                <a:tab pos="8597900" algn="l"/>
              </a:tabLst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B2D6"/>
                </a:solidFill>
              </a:rPr>
              <a:t>Wie viele Abgeordnete pro Land?</a:t>
            </a:r>
          </a:p>
        </p:txBody>
      </p:sp>
      <p:sp>
        <p:nvSpPr>
          <p:cNvPr id="191" name="Shape 191"/>
          <p:cNvSpPr/>
          <p:nvPr>
            <p:ph type="body" idx="1"/>
          </p:nvPr>
        </p:nvSpPr>
        <p:spPr>
          <a:xfrm>
            <a:off x="518864" y="1196751"/>
            <a:ext cx="8229601" cy="468052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205739" indent="-205739" defTabSz="877823">
              <a:spcBef>
                <a:spcPts val="400"/>
              </a:spcBef>
              <a:defRPr sz="1800"/>
            </a:pPr>
            <a:r>
              <a:rPr sz="1919"/>
              <a:t>Für das EU-Parlament wurde festgelegt, dass die Anzahl </a:t>
            </a:r>
            <a:br>
              <a:rPr sz="1919"/>
            </a:br>
            <a:r>
              <a:rPr sz="1919"/>
              <a:t>der Abgeordneten eines Staates von der Zahl seiner </a:t>
            </a:r>
            <a:br>
              <a:rPr sz="1919"/>
            </a:br>
            <a:r>
              <a:rPr sz="1919"/>
              <a:t>EinwohnerInnen (StaatsbürgerInnen und AusländerInnen) </a:t>
            </a:r>
            <a:br>
              <a:rPr sz="1919"/>
            </a:br>
            <a:r>
              <a:rPr sz="1919"/>
              <a:t>abhängig ist. </a:t>
            </a:r>
            <a:endParaRPr sz="1919"/>
          </a:p>
          <a:p>
            <a:pPr lvl="0" marL="205739" indent="-205739" defTabSz="877823">
              <a:spcBef>
                <a:spcPts val="400"/>
              </a:spcBef>
              <a:defRPr sz="1800"/>
            </a:pPr>
            <a:r>
              <a:rPr sz="1919"/>
              <a:t>Damit haben „größere“ Staaten mit hoher </a:t>
            </a:r>
            <a:br>
              <a:rPr sz="1919"/>
            </a:br>
            <a:r>
              <a:rPr sz="1919"/>
              <a:t>Bevölkerungsanzahl mehr Stimmen als Länder mit geringer Einwohneranzahl.</a:t>
            </a:r>
            <a:endParaRPr sz="1919"/>
          </a:p>
          <a:p>
            <a:pPr lvl="0" marL="205739" indent="-205739" defTabSz="877823">
              <a:spcBef>
                <a:spcPts val="400"/>
              </a:spcBef>
              <a:defRPr sz="1800"/>
            </a:pPr>
            <a:r>
              <a:rPr sz="1919"/>
              <a:t>Derzeit liegt die Anzahl der Abgeordneten eines Landes </a:t>
            </a:r>
            <a:br>
              <a:rPr sz="1919"/>
            </a:br>
            <a:r>
              <a:rPr sz="1919"/>
              <a:t>zwischen 6 und 96.</a:t>
            </a:r>
            <a:endParaRPr sz="1919"/>
          </a:p>
          <a:p>
            <a:pPr lvl="0" marL="205739" indent="-205739" defTabSz="877823">
              <a:spcBef>
                <a:spcPts val="400"/>
              </a:spcBef>
              <a:defRPr sz="1800"/>
            </a:pPr>
            <a:r>
              <a:rPr sz="1919"/>
              <a:t>Damit kleine Staaten (z.B.: Malta) nicht zu stark benachteiligt sind, bzw. auch mehrere Parteien dieser Staaten Abgeordnete stellen können, wurde ein eigener Schlüssel zum Berechnen entwickelt. </a:t>
            </a:r>
            <a:endParaRPr sz="1919"/>
          </a:p>
          <a:p>
            <a:pPr lvl="0" marL="205739" indent="-205739" defTabSz="877823">
              <a:spcBef>
                <a:spcPts val="400"/>
              </a:spcBef>
              <a:defRPr sz="1800"/>
            </a:pPr>
            <a:r>
              <a:rPr sz="1919"/>
              <a:t>Somit braucht ein/e Abgeordnete/r in Malta (nur rund 400.000 EinwohnerInnen) viel weniger Stimmen als in Frankreich oder Deutschland.</a:t>
            </a:r>
          </a:p>
        </p:txBody>
      </p:sp>
      <p:sp>
        <p:nvSpPr>
          <p:cNvPr id="192" name="Shape 192"/>
          <p:cNvSpPr/>
          <p:nvPr/>
        </p:nvSpPr>
        <p:spPr>
          <a:xfrm>
            <a:off x="8604447" y="1700808"/>
            <a:ext cx="432049" cy="504057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25400">
            <a:solidFill>
              <a:srgbClr val="D9D9D9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spd="med" advClick="1">
    <p:fade thruBlk="1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" grpId="1" fill="hold">
                                  <p:stCondLst>
                                    <p:cond delay="2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nodeType="afterEffect" presetClass="exi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2" grpId="1"/>
      <p:bldP build="whole" bldLvl="1" animBg="1" rev="0" advAuto="0" spid="192" grpId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type="title"/>
          </p:nvPr>
        </p:nvSpPr>
        <p:spPr>
          <a:xfrm>
            <a:off x="429964" y="188639"/>
            <a:ext cx="8318501" cy="1152526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tabLst>
                <a:tab pos="8597900" algn="l"/>
              </a:tabLst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B2D6"/>
                </a:solidFill>
              </a:rPr>
              <a:t>Überlege und diskutiere:</a:t>
            </a:r>
          </a:p>
        </p:txBody>
      </p:sp>
      <p:sp>
        <p:nvSpPr>
          <p:cNvPr id="195" name="Shape 195"/>
          <p:cNvSpPr/>
          <p:nvPr>
            <p:ph type="body" idx="1"/>
          </p:nvPr>
        </p:nvSpPr>
        <p:spPr>
          <a:xfrm>
            <a:off x="395535" y="1268411"/>
            <a:ext cx="8794306" cy="360075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0" indent="0">
              <a:spcBef>
                <a:spcPts val="600"/>
              </a:spcBef>
              <a:buSzTx/>
              <a:buNone/>
              <a:defRPr sz="1800"/>
            </a:pP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„Kleine“ Länder haben im Verhältnis zur Einwohnerzahl mehr Abgeordnete im EU-Parlament als „größere“ Länder.</a:t>
            </a:r>
            <a:br>
              <a:rPr sz="2000">
                <a:latin typeface="Arial Bold"/>
                <a:ea typeface="Arial Bold"/>
                <a:cs typeface="Arial Bold"/>
                <a:sym typeface="Arial Bold"/>
              </a:rPr>
            </a:b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Für einen Abgeordnetensitz braucht man in Malta oder Zypern </a:t>
            </a:r>
            <a:br>
              <a:rPr sz="2000">
                <a:latin typeface="Arial Bold"/>
                <a:ea typeface="Arial Bold"/>
                <a:cs typeface="Arial Bold"/>
                <a:sym typeface="Arial Bold"/>
              </a:rPr>
            </a:b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80.000 Stimmen, in Deutschland oder Spanien rund 900.000 Stimmen.</a:t>
            </a:r>
            <a:endParaRPr sz="2000">
              <a:latin typeface="Arial Bold"/>
              <a:ea typeface="Arial Bold"/>
              <a:cs typeface="Arial Bold"/>
              <a:sym typeface="Arial Bold"/>
            </a:endParaRPr>
          </a:p>
          <a:p>
            <a:pPr lvl="0" marL="0" indent="0">
              <a:spcBef>
                <a:spcPts val="600"/>
              </a:spcBef>
              <a:buSzTx/>
              <a:buNone/>
              <a:defRPr sz="1800"/>
            </a:pPr>
            <a:br>
              <a:rPr sz="2000">
                <a:latin typeface="Arial Bold"/>
                <a:ea typeface="Arial Bold"/>
                <a:cs typeface="Arial Bold"/>
                <a:sym typeface="Arial Bold"/>
              </a:rPr>
            </a:br>
            <a:r>
              <a:rPr sz="2400">
                <a:solidFill>
                  <a:srgbClr val="A50021"/>
                </a:solidFill>
                <a:latin typeface="Arial Bold"/>
                <a:ea typeface="Arial Bold"/>
                <a:cs typeface="Arial Bold"/>
                <a:sym typeface="Arial Bold"/>
              </a:rPr>
              <a:t>Frage: </a:t>
            </a:r>
            <a:endParaRPr sz="2400">
              <a:solidFill>
                <a:srgbClr val="A50021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marL="0" indent="0">
              <a:spcBef>
                <a:spcPts val="600"/>
              </a:spcBef>
              <a:buSzTx/>
              <a:buNone/>
              <a:defRPr sz="1800"/>
            </a:pPr>
            <a:r>
              <a:rPr sz="2400">
                <a:latin typeface="Arial Bold"/>
                <a:ea typeface="Arial Bold"/>
                <a:cs typeface="Arial Bold"/>
                <a:sym typeface="Arial Bold"/>
              </a:rPr>
              <a:t>Ist das gerecht/demokratisch?</a:t>
            </a:r>
            <a:br>
              <a:rPr sz="2400">
                <a:latin typeface="Arial Bold"/>
                <a:ea typeface="Arial Bold"/>
                <a:cs typeface="Arial Bold"/>
                <a:sym typeface="Arial Bold"/>
              </a:rPr>
            </a:br>
            <a:r>
              <a:rPr sz="2400">
                <a:latin typeface="Arial Bold"/>
                <a:ea typeface="Arial Bold"/>
                <a:cs typeface="Arial Bold"/>
                <a:sym typeface="Arial Bold"/>
              </a:rPr>
              <a:t>Welche Vor- oder Nachteile können sich daraus ergeben?</a:t>
            </a:r>
            <a:endParaRPr sz="2400">
              <a:latin typeface="Arial Bold"/>
              <a:ea typeface="Arial Bold"/>
              <a:cs typeface="Arial Bold"/>
              <a:sym typeface="Arial Bold"/>
            </a:endParaRPr>
          </a:p>
          <a:p>
            <a:pPr lvl="0" marL="0" indent="0">
              <a:spcBef>
                <a:spcPts val="600"/>
              </a:spcBef>
              <a:buSzTx/>
              <a:buNone/>
              <a:defRPr sz="1800"/>
            </a:pPr>
            <a:br>
              <a:rPr sz="2400">
                <a:latin typeface="Arial Bold"/>
                <a:ea typeface="Arial Bold"/>
                <a:cs typeface="Arial Bold"/>
                <a:sym typeface="Arial Bold"/>
              </a:rPr>
            </a:br>
          </a:p>
        </p:txBody>
      </p:sp>
    </p:spTree>
  </p:cSld>
  <p:clrMapOvr>
    <a:masterClrMapping/>
  </p:clrMapOvr>
  <p:transition spd="med" advClick="1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type="title"/>
          </p:nvPr>
        </p:nvSpPr>
        <p:spPr>
          <a:xfrm>
            <a:off x="611188" y="2428874"/>
            <a:ext cx="7777161" cy="188436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tabLst>
                <a:tab pos="8331200" algn="l"/>
              </a:tabLst>
              <a:defRPr sz="1800">
                <a:solidFill>
                  <a:srgbClr val="000000"/>
                </a:solidFill>
              </a:defRPr>
            </a:pPr>
            <a:br>
              <a:rPr sz="4400">
                <a:solidFill>
                  <a:srgbClr val="00B2D6"/>
                </a:solidFill>
              </a:rPr>
            </a:br>
            <a:r>
              <a:rPr sz="4000">
                <a:solidFill>
                  <a:srgbClr val="00B2D6"/>
                </a:solidFill>
              </a:rPr>
              <a:t>Österreich bei den Europawahlen</a:t>
            </a:r>
          </a:p>
        </p:txBody>
      </p:sp>
    </p:spTree>
  </p:cSld>
  <p:clrMapOvr>
    <a:masterClrMapping/>
  </p:clrMapOvr>
  <p:transition spd="med" advClick="1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image3.jpg" descr="BG_BLUE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Shape 200"/>
          <p:cNvSpPr/>
          <p:nvPr>
            <p:ph type="title" idx="4294967295"/>
          </p:nvPr>
        </p:nvSpPr>
        <p:spPr>
          <a:xfrm>
            <a:off x="468312" y="116632"/>
            <a:ext cx="8207376" cy="1152526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tabLst>
                <a:tab pos="8597900" algn="l"/>
              </a:tabLst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B2D6"/>
                </a:solidFill>
              </a:rPr>
              <a:t>Die 5. EU-Wahl für ÖsterreicherInnen</a:t>
            </a:r>
          </a:p>
        </p:txBody>
      </p:sp>
      <p:sp>
        <p:nvSpPr>
          <p:cNvPr id="201" name="Shape 201"/>
          <p:cNvSpPr/>
          <p:nvPr/>
        </p:nvSpPr>
        <p:spPr>
          <a:xfrm>
            <a:off x="539551" y="1124744"/>
            <a:ext cx="8229601" cy="3582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381000" indent="-381000">
              <a:spcBef>
                <a:spcPts val="400"/>
              </a:spcBef>
              <a:buClr>
                <a:srgbClr val="A50021"/>
              </a:buClr>
              <a:buSzPct val="100000"/>
              <a:buFont typeface="Wingdings"/>
              <a:buChar char="●"/>
            </a:pPr>
            <a:r>
              <a:rPr sz="2000"/>
              <a:t>Österreich ist seit 1995 Mitglied in der EU.</a:t>
            </a:r>
            <a:br>
              <a:rPr sz="2000"/>
            </a:br>
            <a:r>
              <a:rPr sz="2000"/>
              <a:t> </a:t>
            </a:r>
            <a:endParaRPr sz="2000"/>
          </a:p>
          <a:p>
            <a:pPr lvl="0" marL="381000" indent="-381000">
              <a:spcBef>
                <a:spcPts val="400"/>
              </a:spcBef>
              <a:buClr>
                <a:srgbClr val="A50021"/>
              </a:buClr>
              <a:buSzPct val="100000"/>
              <a:buFont typeface="Wingdings"/>
              <a:buChar char="●"/>
            </a:pPr>
            <a:r>
              <a:rPr sz="2000"/>
              <a:t>2014 findet zum fünften Mal in Österreich die Wahl zum Europäischen Parlament statt. </a:t>
            </a:r>
            <a:br>
              <a:rPr sz="2000"/>
            </a:br>
            <a:endParaRPr sz="2000"/>
          </a:p>
          <a:p>
            <a:pPr lvl="0" marL="381000" indent="-381000">
              <a:spcBef>
                <a:spcPts val="400"/>
              </a:spcBef>
              <a:buClr>
                <a:srgbClr val="A50021"/>
              </a:buClr>
              <a:buSzPct val="100000"/>
              <a:buFont typeface="Wingdings"/>
              <a:buChar char="●"/>
            </a:pPr>
            <a:r>
              <a:rPr sz="2000"/>
              <a:t>Für das 1994 gewählte EU-Parlament musste Österreich nachträglich 1996 wählen, gemeinsam mit den </a:t>
            </a:r>
            <a:br>
              <a:rPr sz="2000"/>
            </a:br>
            <a:r>
              <a:rPr sz="2000"/>
              <a:t>neuen EU-Ländern Finnland und Schweden. </a:t>
            </a:r>
            <a:endParaRPr sz="2000"/>
          </a:p>
          <a:p>
            <a:pPr lvl="0" marL="342900" indent="-342900">
              <a:spcBef>
                <a:spcPts val="400"/>
              </a:spcBef>
              <a:buClr>
                <a:srgbClr val="A50021"/>
              </a:buClr>
              <a:buSzPct val="100000"/>
              <a:buFont typeface="Wingdings"/>
              <a:buChar char="●"/>
            </a:pPr>
            <a:endParaRPr sz="2000"/>
          </a:p>
          <a:p>
            <a:pPr lvl="0" marL="342900" indent="-342900">
              <a:spcBef>
                <a:spcPts val="400"/>
              </a:spcBef>
            </a:pPr>
            <a:endParaRPr sz="2000"/>
          </a:p>
        </p:txBody>
      </p:sp>
      <p:pic>
        <p:nvPicPr>
          <p:cNvPr id="202" name="image12.jpg" descr="C:\Users\Franz\Documents\03-Heidi\webwerkstatt\thema-europawahl\Fotos Thema Europwahlen_DWS\(c) Europäisches Parlament_Foto-AnnABlaU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1599" y="3789040"/>
            <a:ext cx="4392490" cy="2913031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Shape 203"/>
          <p:cNvSpPr/>
          <p:nvPr/>
        </p:nvSpPr>
        <p:spPr>
          <a:xfrm>
            <a:off x="5580112" y="5085184"/>
            <a:ext cx="2880321" cy="316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800">
                <a:solidFill>
                  <a:srgbClr val="606060"/>
                </a:solidFill>
              </a:rPr>
              <a:t>Haus der Europäischen Union in Wien, </a:t>
            </a:r>
            <a:br>
              <a:rPr sz="800">
                <a:solidFill>
                  <a:srgbClr val="606060"/>
                </a:solidFill>
              </a:rPr>
            </a:br>
            <a:r>
              <a:rPr sz="800">
                <a:solidFill>
                  <a:srgbClr val="606060"/>
                </a:solidFill>
              </a:rPr>
              <a:t>Foto (c) Europäisches Parlament, Foto-AnnABlaU</a:t>
            </a:r>
          </a:p>
        </p:txBody>
      </p:sp>
    </p:spTree>
  </p:cSld>
  <p:clrMapOvr>
    <a:masterClrMapping/>
  </p:clrMapOvr>
  <p:transition spd="med" advClick="1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image7.jpg" descr="BG_GREEN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Shape 206"/>
          <p:cNvSpPr/>
          <p:nvPr>
            <p:ph type="title"/>
          </p:nvPr>
        </p:nvSpPr>
        <p:spPr>
          <a:xfrm>
            <a:off x="467543" y="116632"/>
            <a:ext cx="8207376" cy="1152526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tabLst>
                <a:tab pos="8597900" algn="l"/>
              </a:tabLst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B2D6"/>
                </a:solidFill>
              </a:rPr>
              <a:t>Geänderte Anzahl der Abgeordneten </a:t>
            </a:r>
          </a:p>
        </p:txBody>
      </p:sp>
      <p:sp>
        <p:nvSpPr>
          <p:cNvPr id="207" name="Shape 207"/>
          <p:cNvSpPr/>
          <p:nvPr>
            <p:ph type="body" idx="1"/>
          </p:nvPr>
        </p:nvSpPr>
        <p:spPr>
          <a:xfrm>
            <a:off x="518864" y="1196751"/>
            <a:ext cx="8229601" cy="417646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0" indent="0" defTabSz="777240">
              <a:spcBef>
                <a:spcPts val="400"/>
              </a:spcBef>
              <a:buSzTx/>
              <a:buNone/>
              <a:defRPr sz="1800"/>
            </a:pPr>
            <a:r>
              <a:rPr sz="1700"/>
              <a:t>Die Anzahl der Abgeordneten, die von Österreich in das </a:t>
            </a:r>
            <a:br>
              <a:rPr sz="1700"/>
            </a:br>
            <a:r>
              <a:rPr sz="1700"/>
              <a:t>EU-Parlament entsendet werden, kann in jeder Amtsperiode unterschiedlich sein und wird vor der Wahl festgelegt:</a:t>
            </a:r>
            <a:endParaRPr sz="1700"/>
          </a:p>
          <a:p>
            <a:pPr lvl="0" marL="182165" indent="-182165" defTabSz="777240">
              <a:spcBef>
                <a:spcPts val="400"/>
              </a:spcBef>
              <a:defRPr sz="1800"/>
            </a:pPr>
            <a:r>
              <a:rPr sz="1700"/>
              <a:t>1996: 21 Abgeordnete </a:t>
            </a:r>
            <a:endParaRPr sz="1700"/>
          </a:p>
          <a:p>
            <a:pPr lvl="0" marL="182165" indent="-182165" defTabSz="777240">
              <a:spcBef>
                <a:spcPts val="400"/>
              </a:spcBef>
              <a:defRPr sz="1800"/>
            </a:pPr>
            <a:r>
              <a:rPr sz="1700"/>
              <a:t>1999: 21 Abgeordnete </a:t>
            </a:r>
            <a:endParaRPr sz="1700"/>
          </a:p>
          <a:p>
            <a:pPr lvl="0" marL="182165" indent="-182165" defTabSz="777240">
              <a:spcBef>
                <a:spcPts val="400"/>
              </a:spcBef>
              <a:defRPr sz="1800"/>
            </a:pPr>
            <a:r>
              <a:rPr sz="1700"/>
              <a:t>2004: 18 Abgeordnete </a:t>
            </a:r>
            <a:endParaRPr sz="1700"/>
          </a:p>
          <a:p>
            <a:pPr lvl="0" marL="182165" indent="-182165" defTabSz="777240">
              <a:spcBef>
                <a:spcPts val="400"/>
              </a:spcBef>
              <a:defRPr sz="1800"/>
            </a:pPr>
            <a:r>
              <a:rPr sz="1700"/>
              <a:t>2009: 19 Abgeordnete </a:t>
            </a:r>
            <a:endParaRPr sz="1700"/>
          </a:p>
          <a:p>
            <a:pPr lvl="0" marL="182165" indent="-182165" defTabSz="777240">
              <a:spcBef>
                <a:spcPts val="400"/>
              </a:spcBef>
              <a:defRPr sz="1800"/>
            </a:pPr>
            <a:r>
              <a:rPr sz="1700"/>
              <a:t>2014: 18 Abgeordnete</a:t>
            </a:r>
            <a:endParaRPr sz="1700"/>
          </a:p>
          <a:p>
            <a:pPr lvl="0" marL="0" indent="0" defTabSz="777240">
              <a:spcBef>
                <a:spcPts val="400"/>
              </a:spcBef>
              <a:buSzTx/>
              <a:buNone/>
              <a:defRPr sz="1800"/>
            </a:pPr>
            <a:br>
              <a:rPr sz="1700"/>
            </a:br>
            <a:r>
              <a:rPr sz="1700"/>
              <a:t>Abgeordnete, die während der Amtszeit zurücktreten, </a:t>
            </a:r>
            <a:br>
              <a:rPr sz="1700"/>
            </a:br>
            <a:r>
              <a:rPr sz="1700"/>
              <a:t>müssen ersetzt werden, damit die Anzahl im Europäischen</a:t>
            </a:r>
            <a:br>
              <a:rPr sz="1700"/>
            </a:br>
            <a:r>
              <a:rPr sz="1700"/>
              <a:t>Parlament gleich bleibt.</a:t>
            </a:r>
            <a:endParaRPr sz="1700"/>
          </a:p>
          <a:p>
            <a:pPr lvl="0" marL="291465" indent="-291465" defTabSz="777240">
              <a:spcBef>
                <a:spcPts val="400"/>
              </a:spcBef>
              <a:buSzTx/>
              <a:buNone/>
              <a:defRPr sz="1800"/>
            </a:pPr>
            <a:br>
              <a:rPr sz="1700"/>
            </a:br>
          </a:p>
        </p:txBody>
      </p:sp>
    </p:spTree>
  </p:cSld>
  <p:clrMapOvr>
    <a:masterClrMapping/>
  </p:clrMapOvr>
  <p:transition spd="med" advClick="1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image6.jpg" descr="BG_GELB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Shape 210"/>
          <p:cNvSpPr/>
          <p:nvPr>
            <p:ph type="body" idx="1"/>
          </p:nvPr>
        </p:nvSpPr>
        <p:spPr>
          <a:xfrm>
            <a:off x="179511" y="1158527"/>
            <a:ext cx="9217026" cy="500677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0" indent="0">
              <a:spcBef>
                <a:spcPts val="400"/>
              </a:spcBef>
              <a:buSzTx/>
              <a:buNone/>
              <a:defRPr sz="1800"/>
            </a:pPr>
            <a:r>
              <a:rPr sz="2000"/>
              <a:t>Für die </a:t>
            </a: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Europawahl 2014 </a:t>
            </a:r>
            <a:r>
              <a:rPr sz="2000"/>
              <a:t>sind </a:t>
            </a: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in Österreich </a:t>
            </a:r>
            <a:br>
              <a:rPr sz="2000">
                <a:latin typeface="Arial Bold"/>
                <a:ea typeface="Arial Bold"/>
                <a:cs typeface="Arial Bold"/>
                <a:sym typeface="Arial Bold"/>
              </a:rPr>
            </a:br>
            <a:r>
              <a:rPr sz="2000"/>
              <a:t>folgende </a:t>
            </a: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9 Listen </a:t>
            </a:r>
            <a:r>
              <a:rPr sz="2000"/>
              <a:t>auf dem Stimmzettel gelistet:</a:t>
            </a:r>
            <a:endParaRPr sz="2000"/>
          </a:p>
          <a:p>
            <a:pPr lvl="0" marL="0" indent="0">
              <a:buSzTx/>
              <a:buNone/>
              <a:defRPr sz="1800"/>
            </a:pPr>
            <a:endParaRPr sz="2000"/>
          </a:p>
          <a:p>
            <a:pPr lvl="0" marL="214312" indent="-214312">
              <a:spcBef>
                <a:spcPts val="400"/>
              </a:spcBef>
              <a:defRPr sz="1800"/>
            </a:pPr>
            <a:r>
              <a:rPr sz="2000"/>
              <a:t> 1 ÖVP: Österreichische Volkspartei – Liste Othmar Karas</a:t>
            </a:r>
            <a:endParaRPr sz="2000"/>
          </a:p>
          <a:p>
            <a:pPr lvl="0" marL="214312" indent="-214312">
              <a:spcBef>
                <a:spcPts val="400"/>
              </a:spcBef>
              <a:defRPr sz="1800"/>
            </a:pPr>
            <a:r>
              <a:rPr sz="2000"/>
              <a:t> 2 SPÖ: Sozialdemokratische Partei Österreichs</a:t>
            </a:r>
            <a:endParaRPr sz="2000"/>
          </a:p>
          <a:p>
            <a:pPr lvl="0" marL="214312" indent="-214312">
              <a:spcBef>
                <a:spcPts val="400"/>
              </a:spcBef>
              <a:defRPr sz="1800"/>
            </a:pPr>
            <a:r>
              <a:rPr sz="2000"/>
              <a:t> 3 Leer: (früher Hans-Peter Martin, 2014 nicht aufgestellt) </a:t>
            </a:r>
            <a:endParaRPr sz="2000"/>
          </a:p>
          <a:p>
            <a:pPr lvl="0" marL="214312" indent="-214312">
              <a:spcBef>
                <a:spcPts val="400"/>
              </a:spcBef>
              <a:defRPr sz="1800"/>
            </a:pPr>
            <a:r>
              <a:rPr sz="2000"/>
              <a:t> 4 FPÖ: Freiheitliche Partei Österreichs – Die Freiheitlichen</a:t>
            </a:r>
            <a:endParaRPr sz="2000"/>
          </a:p>
          <a:p>
            <a:pPr lvl="0" marL="214312" indent="-214312">
              <a:spcBef>
                <a:spcPts val="400"/>
              </a:spcBef>
              <a:defRPr sz="1800"/>
            </a:pPr>
            <a:r>
              <a:rPr sz="2000"/>
              <a:t> 5 GRÜNE: Die Grünen – Die Grüne Alternative</a:t>
            </a:r>
            <a:endParaRPr sz="2000"/>
          </a:p>
          <a:p>
            <a:pPr lvl="0" marL="214312" indent="-214312">
              <a:spcBef>
                <a:spcPts val="400"/>
              </a:spcBef>
              <a:defRPr sz="1800"/>
            </a:pPr>
            <a:r>
              <a:rPr sz="2000"/>
              <a:t> 6 BZÖ: BZÖ – Liste Mag. Werthmann</a:t>
            </a:r>
            <a:endParaRPr sz="2000"/>
          </a:p>
          <a:p>
            <a:pPr lvl="0" marL="214312" indent="-214312">
              <a:spcBef>
                <a:spcPts val="400"/>
              </a:spcBef>
              <a:defRPr sz="1800"/>
            </a:pPr>
            <a:r>
              <a:rPr sz="2000"/>
              <a:t> 7 NEOS: Das Neue Österreich &amp; Liberales Forum</a:t>
            </a:r>
            <a:endParaRPr sz="2000"/>
          </a:p>
          <a:p>
            <a:pPr lvl="0" marL="214312" indent="-214312">
              <a:spcBef>
                <a:spcPts val="400"/>
              </a:spcBef>
              <a:defRPr sz="1800"/>
            </a:pPr>
            <a:r>
              <a:rPr sz="2000"/>
              <a:t> 8 REKOS: Die Reformkonservativen – Liste Ewald Stadler</a:t>
            </a:r>
            <a:endParaRPr sz="2000"/>
          </a:p>
          <a:p>
            <a:pPr lvl="0" marL="214312" indent="-214312">
              <a:spcBef>
                <a:spcPts val="400"/>
              </a:spcBef>
              <a:defRPr sz="1800"/>
            </a:pPr>
            <a:r>
              <a:rPr sz="2000"/>
              <a:t> 9 ANDERS: Europa anders – KPÖ, Piratenpartei, Wandel &amp; Unabhängige</a:t>
            </a:r>
            <a:endParaRPr sz="2000"/>
          </a:p>
          <a:p>
            <a:pPr lvl="0" marL="214312" indent="-214312">
              <a:spcBef>
                <a:spcPts val="400"/>
              </a:spcBef>
              <a:defRPr sz="1800"/>
            </a:pPr>
            <a:r>
              <a:rPr sz="2000"/>
              <a:t>10 EUSTOP: EU-Austritt, Direkte Demokratie, Neutralität (EU-STOP)</a:t>
            </a:r>
          </a:p>
        </p:txBody>
      </p:sp>
      <p:sp>
        <p:nvSpPr>
          <p:cNvPr id="211" name="Shape 211"/>
          <p:cNvSpPr/>
          <p:nvPr>
            <p:ph type="title"/>
          </p:nvPr>
        </p:nvSpPr>
        <p:spPr>
          <a:xfrm>
            <a:off x="469081" y="116632"/>
            <a:ext cx="8207376" cy="1152526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tabLst>
                <a:tab pos="8597900" algn="l"/>
              </a:tabLst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B2D6"/>
                </a:solidFill>
              </a:rPr>
              <a:t>Wer tritt zur Wahl an</a:t>
            </a:r>
          </a:p>
        </p:txBody>
      </p:sp>
    </p:spTree>
  </p:cSld>
  <p:clrMapOvr>
    <a:masterClrMapping/>
  </p:clrMapOvr>
  <p:transition spd="med" advClick="1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image9.jpg" descr="BG_LILA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Shape 214"/>
          <p:cNvSpPr/>
          <p:nvPr>
            <p:ph type="title"/>
          </p:nvPr>
        </p:nvSpPr>
        <p:spPr>
          <a:xfrm>
            <a:off x="541089" y="116632"/>
            <a:ext cx="8207376" cy="1152526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tabLst>
                <a:tab pos="8597900" algn="l"/>
              </a:tabLst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B2D6"/>
                </a:solidFill>
              </a:rPr>
              <a:t>Vorzugsstimmen bringen nach vorne</a:t>
            </a:r>
          </a:p>
        </p:txBody>
      </p:sp>
      <p:sp>
        <p:nvSpPr>
          <p:cNvPr id="215" name="Shape 215"/>
          <p:cNvSpPr/>
          <p:nvPr>
            <p:ph type="body" idx="1"/>
          </p:nvPr>
        </p:nvSpPr>
        <p:spPr>
          <a:xfrm>
            <a:off x="518864" y="1196751"/>
            <a:ext cx="8229601" cy="324036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214312" indent="-214312">
              <a:spcBef>
                <a:spcPts val="400"/>
              </a:spcBef>
              <a:defRPr sz="1800"/>
            </a:pPr>
            <a:r>
              <a:rPr sz="2000"/>
              <a:t>In Österreich kann man zusätzlich zu einer Liste auch </a:t>
            </a:r>
            <a:br>
              <a:rPr sz="2000"/>
            </a:b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eine Kandidatin/einen Kandidaten </a:t>
            </a:r>
            <a:r>
              <a:rPr sz="2000"/>
              <a:t>aus dieser Liste </a:t>
            </a:r>
            <a:br>
              <a:rPr sz="2000"/>
            </a:b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mit einer Vorzugsstimme </a:t>
            </a:r>
            <a:r>
              <a:rPr sz="2000"/>
              <a:t>wählen. </a:t>
            </a:r>
            <a:endParaRPr sz="2000"/>
          </a:p>
          <a:p>
            <a:pPr lvl="0" marL="214312" indent="-214312">
              <a:spcBef>
                <a:spcPts val="400"/>
              </a:spcBef>
              <a:defRPr sz="1800"/>
            </a:pPr>
            <a:r>
              <a:rPr sz="2000"/>
              <a:t>Dafür trägt man den Namen oder die Reihungsnummer </a:t>
            </a:r>
            <a:br>
              <a:rPr sz="2000"/>
            </a:br>
            <a:r>
              <a:rPr sz="2000"/>
              <a:t>der Kandidatin/des Kandidaten auf dem Stimmzettel ein, </a:t>
            </a:r>
            <a:br>
              <a:rPr sz="2000"/>
            </a:br>
            <a:r>
              <a:rPr sz="2000"/>
              <a:t>damit sie in der Liste vorgereiht werden. </a:t>
            </a:r>
            <a:endParaRPr sz="2000"/>
          </a:p>
          <a:p>
            <a:pPr lvl="0" marL="214312" indent="-214312">
              <a:spcBef>
                <a:spcPts val="400"/>
              </a:spcBef>
              <a:defRPr sz="1800"/>
            </a:pPr>
            <a:r>
              <a:rPr sz="2000"/>
              <a:t>Im Europäischen Parlament können sich die Abgeordneten dann entscheiden, welcher (europäischen) Fraktion sie beitreten möchten, oder ob sie lieber fraktionslos bleiben.</a:t>
            </a:r>
          </a:p>
        </p:txBody>
      </p:sp>
    </p:spTree>
  </p:cSld>
  <p:clrMapOvr>
    <a:masterClrMapping/>
  </p:clrMapOvr>
  <p:transition spd="med" advClick="1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/>
          </p:nvPr>
        </p:nvSpPr>
        <p:spPr>
          <a:xfrm>
            <a:off x="468312" y="332656"/>
            <a:ext cx="8207376" cy="1152526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tabLst>
                <a:tab pos="8597900" algn="l"/>
              </a:tabLst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B2D6"/>
                </a:solidFill>
              </a:rPr>
              <a:t>Mehr Information auf: </a:t>
            </a:r>
            <a:r>
              <a:rPr sz="2400">
                <a:solidFill>
                  <a:srgbClr val="00B2D6"/>
                </a:solidFill>
                <a:hlinkClick r:id="rId2" invalidUrl="" action="" tgtFrame="" tooltip="" history="1" highlightClick="0" endSnd="0"/>
              </a:rPr>
              <a:t>www.demokratiewebstatt.at</a:t>
            </a:r>
            <a:r>
              <a:rPr sz="2400">
                <a:solidFill>
                  <a:srgbClr val="00B2D6"/>
                </a:solidFill>
              </a:rPr>
              <a:t> </a:t>
            </a:r>
          </a:p>
        </p:txBody>
      </p:sp>
      <p:pic>
        <p:nvPicPr>
          <p:cNvPr id="61" name="screenshot thema europawahlen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14035" y="1521618"/>
            <a:ext cx="5403435" cy="44578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type="title"/>
          </p:nvPr>
        </p:nvSpPr>
        <p:spPr>
          <a:xfrm>
            <a:off x="429964" y="188639"/>
            <a:ext cx="8318501" cy="1152526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tabLst>
                <a:tab pos="8597900" algn="l"/>
              </a:tabLst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B2D6"/>
                </a:solidFill>
              </a:rPr>
              <a:t>Überlege und diskutiere:</a:t>
            </a:r>
          </a:p>
        </p:txBody>
      </p:sp>
      <p:sp>
        <p:nvSpPr>
          <p:cNvPr id="218" name="Shape 218"/>
          <p:cNvSpPr/>
          <p:nvPr>
            <p:ph type="body" idx="1"/>
          </p:nvPr>
        </p:nvSpPr>
        <p:spPr>
          <a:xfrm>
            <a:off x="395535" y="1268412"/>
            <a:ext cx="8794306" cy="165653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0" indent="0" defTabSz="685800">
              <a:spcBef>
                <a:spcPts val="400"/>
              </a:spcBef>
              <a:buSzTx/>
              <a:buNone/>
              <a:defRPr sz="1800"/>
            </a:pPr>
            <a:r>
              <a:rPr>
                <a:solidFill>
                  <a:srgbClr val="A50021"/>
                </a:solidFill>
                <a:latin typeface="Arial Bold"/>
                <a:ea typeface="Arial Bold"/>
                <a:cs typeface="Arial Bold"/>
                <a:sym typeface="Arial Bold"/>
              </a:rPr>
              <a:t>Ideen und Vorschläge, die du als Abgeordnete/r </a:t>
            </a:r>
            <a:endParaRPr>
              <a:solidFill>
                <a:srgbClr val="A50021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marL="0" indent="0" defTabSz="685800">
              <a:spcBef>
                <a:spcPts val="400"/>
              </a:spcBef>
              <a:buSzTx/>
              <a:buNone/>
              <a:defRPr sz="1800"/>
            </a:pPr>
            <a:r>
              <a:rPr>
                <a:solidFill>
                  <a:srgbClr val="A50021"/>
                </a:solidFill>
                <a:latin typeface="Arial Bold"/>
                <a:ea typeface="Arial Bold"/>
                <a:cs typeface="Arial Bold"/>
                <a:sym typeface="Arial Bold"/>
              </a:rPr>
              <a:t>im EU-Parlament einbringen würdest</a:t>
            </a:r>
            <a:endParaRPr>
              <a:solidFill>
                <a:srgbClr val="A50021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marL="0" indent="0" defTabSz="685800">
              <a:spcBef>
                <a:spcPts val="400"/>
              </a:spcBef>
              <a:buSzTx/>
              <a:buNone/>
              <a:defRPr sz="1800"/>
            </a:pPr>
            <a:endParaRPr>
              <a:latin typeface="Arial Bold"/>
              <a:ea typeface="Arial Bold"/>
              <a:cs typeface="Arial Bold"/>
              <a:sym typeface="Arial Bold"/>
            </a:endParaRPr>
          </a:p>
          <a:p>
            <a:pPr lvl="0" marL="0" indent="0" defTabSz="685800">
              <a:spcBef>
                <a:spcPts val="400"/>
              </a:spcBef>
              <a:buSzTx/>
              <a:buNone/>
              <a:defRPr sz="1800"/>
            </a:pPr>
            <a:br>
              <a:rPr>
                <a:latin typeface="Arial Bold"/>
                <a:ea typeface="Arial Bold"/>
                <a:cs typeface="Arial Bold"/>
                <a:sym typeface="Arial Bold"/>
              </a:rPr>
            </a:br>
          </a:p>
        </p:txBody>
      </p:sp>
    </p:spTree>
  </p:cSld>
  <p:clrMapOvr>
    <a:masterClrMapping/>
  </p:clrMapOvr>
  <p:transition spd="med" advClick="1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type="title"/>
          </p:nvPr>
        </p:nvSpPr>
        <p:spPr>
          <a:xfrm>
            <a:off x="611188" y="2428874"/>
            <a:ext cx="7777161" cy="188436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tabLst>
                <a:tab pos="8331200" algn="l"/>
              </a:tabLst>
              <a:defRPr sz="1800">
                <a:solidFill>
                  <a:srgbClr val="000000"/>
                </a:solidFill>
              </a:defRPr>
            </a:pPr>
            <a:br>
              <a:rPr sz="4400">
                <a:solidFill>
                  <a:srgbClr val="00B2D6"/>
                </a:solidFill>
              </a:rPr>
            </a:br>
            <a:r>
              <a:rPr sz="4000">
                <a:solidFill>
                  <a:srgbClr val="00B2D6"/>
                </a:solidFill>
              </a:rPr>
              <a:t>Was und wer wird gewählt?</a:t>
            </a:r>
          </a:p>
        </p:txBody>
      </p:sp>
    </p:spTree>
  </p:cSld>
  <p:clrMapOvr>
    <a:masterClrMapping/>
  </p:clrMapOvr>
  <p:transition spd="med" advClick="1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image3.jpg" descr="BG_BLUE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Shape 66"/>
          <p:cNvSpPr/>
          <p:nvPr>
            <p:ph type="title" idx="4294967295"/>
          </p:nvPr>
        </p:nvSpPr>
        <p:spPr>
          <a:xfrm>
            <a:off x="468312" y="116632"/>
            <a:ext cx="8207376" cy="1152526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tabLst>
                <a:tab pos="8597900" algn="l"/>
              </a:tabLst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B2D6"/>
                </a:solidFill>
              </a:rPr>
              <a:t>Direkte Wahl des EU-Parlaments</a:t>
            </a:r>
          </a:p>
        </p:txBody>
      </p:sp>
      <p:sp>
        <p:nvSpPr>
          <p:cNvPr id="67" name="Shape 67"/>
          <p:cNvSpPr/>
          <p:nvPr/>
        </p:nvSpPr>
        <p:spPr>
          <a:xfrm>
            <a:off x="395536" y="1340767"/>
            <a:ext cx="8229601" cy="1890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381000" indent="-381000">
              <a:spcBef>
                <a:spcPts val="400"/>
              </a:spcBef>
              <a:buClr>
                <a:srgbClr val="A50021"/>
              </a:buClr>
              <a:buSzPct val="100000"/>
              <a:buFont typeface="Webdings"/>
              <a:buChar char=""/>
            </a:pPr>
            <a:r>
              <a:rPr sz="2000"/>
              <a:t>Bei den </a:t>
            </a: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Europawahlen</a:t>
            </a:r>
            <a:r>
              <a:rPr sz="2000"/>
              <a:t> (</a:t>
            </a: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EU-Wahlen)</a:t>
            </a:r>
            <a:r>
              <a:rPr sz="2000"/>
              <a:t> werden die </a:t>
            </a:r>
            <a:br>
              <a:rPr sz="2000"/>
            </a:br>
            <a:r>
              <a:rPr sz="2000"/>
              <a:t>Abgeordneten des </a:t>
            </a: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Europäischen Parlaments </a:t>
            </a:r>
            <a:r>
              <a:rPr sz="2000"/>
              <a:t>gewählt</a:t>
            </a: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.</a:t>
            </a:r>
            <a:br>
              <a:rPr sz="2000">
                <a:latin typeface="Arial Bold"/>
                <a:ea typeface="Arial Bold"/>
                <a:cs typeface="Arial Bold"/>
                <a:sym typeface="Arial Bold"/>
              </a:rPr>
            </a:br>
            <a:br>
              <a:rPr sz="2000">
                <a:latin typeface="Arial Bold"/>
                <a:ea typeface="Arial Bold"/>
                <a:cs typeface="Arial Bold"/>
                <a:sym typeface="Arial Bold"/>
              </a:rPr>
            </a:br>
            <a:r>
              <a:rPr sz="2000"/>
              <a:t>Sitz des EU-Parlaments ist Straßburg; weitere Standorte </a:t>
            </a:r>
            <a:br>
              <a:rPr sz="2000"/>
            </a:br>
            <a:r>
              <a:rPr sz="2000"/>
              <a:t>sind Brüssel und Luxemburg. </a:t>
            </a:r>
            <a:endParaRPr sz="2000"/>
          </a:p>
        </p:txBody>
      </p:sp>
      <p:sp>
        <p:nvSpPr>
          <p:cNvPr id="68" name="Shape 68"/>
          <p:cNvSpPr/>
          <p:nvPr/>
        </p:nvSpPr>
        <p:spPr>
          <a:xfrm>
            <a:off x="827583" y="6525344"/>
            <a:ext cx="3456385" cy="316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60606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>
                <a:solidFill>
                  <a:srgbClr val="606060"/>
                </a:solidFill>
              </a:rPr>
              <a:t>Parlament in Straßburg,  Foto (c) Europäisches Parlament_24-04-08_Drapeaux_STG_7</a:t>
            </a:r>
          </a:p>
        </p:txBody>
      </p:sp>
      <p:pic>
        <p:nvPicPr>
          <p:cNvPr id="69" name="image5.jpg" descr="C:\Users\Franz\Documents\03-Heidi\webwerkstatt\thema-europawahl\Fotos Thema Europwahlen_DWS\(c) Europäisches Parlament_24-04-08_Drapeaux_STG_7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7583" y="3094459"/>
            <a:ext cx="5017058" cy="33588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2" name="Group 72"/>
          <p:cNvGrpSpPr/>
          <p:nvPr/>
        </p:nvGrpSpPr>
        <p:grpSpPr>
          <a:xfrm>
            <a:off x="5940152" y="3284983"/>
            <a:ext cx="2592289" cy="2160242"/>
            <a:chOff x="0" y="0"/>
            <a:chExt cx="2592288" cy="2160240"/>
          </a:xfrm>
        </p:grpSpPr>
        <p:sp>
          <p:nvSpPr>
            <p:cNvPr id="70" name="Shape 70"/>
            <p:cNvSpPr/>
            <p:nvPr/>
          </p:nvSpPr>
          <p:spPr>
            <a:xfrm>
              <a:off x="0" y="0"/>
              <a:ext cx="2592289" cy="2160241"/>
            </a:xfrm>
            <a:prstGeom prst="wedgeEllipseCallout">
              <a:avLst>
                <a:gd name="adj1" fmla="val 53845"/>
                <a:gd name="adj2" fmla="val -127828"/>
              </a:avLst>
            </a:prstGeom>
            <a:solidFill>
              <a:srgbClr val="FFFFFF"/>
            </a:solidFill>
            <a:ln w="25400" cap="flat">
              <a:solidFill>
                <a:srgbClr val="0099FF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1" name="Shape 71"/>
            <p:cNvSpPr/>
            <p:nvPr/>
          </p:nvSpPr>
          <p:spPr>
            <a:xfrm>
              <a:off x="72007" y="288032"/>
              <a:ext cx="2520282" cy="15984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400"/>
                </a:spcBef>
                <a:defRPr sz="2000"/>
              </a:lvl1pPr>
            </a:lstStyle>
            <a:p>
              <a:pPr lvl="0">
                <a:defRPr sz="1800"/>
              </a:pPr>
              <a:r>
                <a:rPr sz="2000"/>
                <a:t>Straßburg gilt als Symbol des Friedens zwischen Frankreich und Deutschland!</a:t>
              </a:r>
              <a:endParaRPr sz="2000"/>
            </a:p>
          </p:txBody>
        </p:sp>
      </p:grpSp>
    </p:spTree>
  </p:cSld>
  <p:clrMapOvr>
    <a:masterClrMapping/>
  </p:clrMapOvr>
  <p:transition spd="med" advClick="1">
    <p:fade thruBlk="1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image6.jpg" descr="BG_GELB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Shape 75"/>
          <p:cNvSpPr/>
          <p:nvPr>
            <p:ph type="body" idx="1"/>
          </p:nvPr>
        </p:nvSpPr>
        <p:spPr>
          <a:xfrm>
            <a:off x="539551" y="1158527"/>
            <a:ext cx="7560842" cy="5438826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0" indent="0">
              <a:spcBef>
                <a:spcPts val="1200"/>
              </a:spcBef>
              <a:buSzTx/>
              <a:buNone/>
              <a:defRPr sz="1800"/>
            </a:pPr>
            <a:r>
              <a:rPr sz="2000"/>
              <a:t>Neben dem </a:t>
            </a: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EU-Parlament</a:t>
            </a:r>
            <a:r>
              <a:rPr sz="2000"/>
              <a:t> gibt es 6 weitere wichtige Einrichtungen, deren Mitglieder von der jeweiligen </a:t>
            </a:r>
            <a:br>
              <a:rPr sz="2000"/>
            </a:br>
            <a:r>
              <a:rPr sz="2000"/>
              <a:t>Regierung bestimmt werden:</a:t>
            </a:r>
            <a:endParaRPr sz="2000"/>
          </a:p>
          <a:p>
            <a:pPr lvl="0" marL="214312" indent="-214312">
              <a:spcBef>
                <a:spcPts val="400"/>
              </a:spcBef>
              <a:defRPr sz="1800"/>
            </a:pPr>
            <a:r>
              <a:rPr sz="2000"/>
              <a:t>Der </a:t>
            </a: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Europäische Rat</a:t>
            </a:r>
            <a:r>
              <a:rPr sz="2000"/>
              <a:t>: Staats- und Regierungschefs </a:t>
            </a:r>
            <a:br>
              <a:rPr sz="2000"/>
            </a:br>
            <a:r>
              <a:rPr sz="2000"/>
              <a:t>der EU-Länder</a:t>
            </a:r>
            <a:endParaRPr sz="2000"/>
          </a:p>
          <a:p>
            <a:pPr lvl="0" marL="214312" indent="-214312">
              <a:spcBef>
                <a:spcPts val="400"/>
              </a:spcBef>
              <a:defRPr sz="1800"/>
            </a:pPr>
            <a:r>
              <a:rPr sz="2000"/>
              <a:t>Der </a:t>
            </a: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Rat der Europäischen Union</a:t>
            </a:r>
            <a:r>
              <a:rPr sz="2000"/>
              <a:t> (kurz: Rat):  </a:t>
            </a:r>
            <a:br>
              <a:rPr sz="2000"/>
            </a:br>
            <a:r>
              <a:rPr sz="2000"/>
              <a:t>MinisterInnen der EU-Länder</a:t>
            </a:r>
            <a:endParaRPr sz="2000"/>
          </a:p>
          <a:p>
            <a:pPr lvl="0" marL="214312" indent="-214312">
              <a:spcBef>
                <a:spcPts val="400"/>
              </a:spcBef>
              <a:defRPr sz="1800"/>
            </a:pP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Europäische Kommission</a:t>
            </a:r>
            <a:r>
              <a:rPr sz="2000"/>
              <a:t>: </a:t>
            </a:r>
            <a:br>
              <a:rPr sz="2000"/>
            </a:br>
            <a:r>
              <a:rPr sz="2000"/>
              <a:t>EU-KommissarInnen der EU-Länder</a:t>
            </a:r>
            <a:endParaRPr sz="2000"/>
          </a:p>
          <a:p>
            <a:pPr lvl="0" marL="214312" indent="-214312">
              <a:spcBef>
                <a:spcPts val="400"/>
              </a:spcBef>
              <a:defRPr sz="1800"/>
            </a:pP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Gerichtshof der EU:</a:t>
            </a:r>
            <a:br>
              <a:rPr sz="2000">
                <a:latin typeface="Arial Bold"/>
                <a:ea typeface="Arial Bold"/>
                <a:cs typeface="Arial Bold"/>
                <a:sym typeface="Arial Bold"/>
              </a:rPr>
            </a:br>
            <a:r>
              <a:rPr sz="2000"/>
              <a:t>RichterInnen der EU-Länder</a:t>
            </a:r>
            <a:endParaRPr sz="2000"/>
          </a:p>
          <a:p>
            <a:pPr lvl="0" marL="214312" indent="-214312">
              <a:spcBef>
                <a:spcPts val="400"/>
              </a:spcBef>
              <a:defRPr sz="1800"/>
            </a:pP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Europäischer Rechnungshof</a:t>
            </a:r>
            <a:r>
              <a:rPr sz="2000"/>
              <a:t> :</a:t>
            </a:r>
            <a:br>
              <a:rPr sz="2000"/>
            </a:br>
            <a:r>
              <a:rPr sz="2000"/>
              <a:t>ein/e Abgeordnete/r jedes EU-Landes </a:t>
            </a:r>
            <a:endParaRPr sz="2000"/>
          </a:p>
          <a:p>
            <a:pPr lvl="0" marL="214312" indent="-214312">
              <a:spcBef>
                <a:spcPts val="400"/>
              </a:spcBef>
              <a:defRPr sz="1800"/>
            </a:pP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Europäische Zentralbank:</a:t>
            </a:r>
            <a:r>
              <a:rPr sz="2000"/>
              <a:t> Zusammenschluss der </a:t>
            </a:r>
            <a:br>
              <a:rPr sz="2000"/>
            </a:br>
            <a:r>
              <a:rPr sz="2000"/>
              <a:t>nationalen Zentralbanken der EU-Länder</a:t>
            </a:r>
          </a:p>
        </p:txBody>
      </p:sp>
      <p:sp>
        <p:nvSpPr>
          <p:cNvPr id="76" name="Shape 76"/>
          <p:cNvSpPr/>
          <p:nvPr>
            <p:ph type="title"/>
          </p:nvPr>
        </p:nvSpPr>
        <p:spPr>
          <a:xfrm>
            <a:off x="469081" y="116632"/>
            <a:ext cx="8207376" cy="1152526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tabLst>
                <a:tab pos="8597900" algn="l"/>
              </a:tabLst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B2D6"/>
                </a:solidFill>
              </a:rPr>
              <a:t>7 wichtige Einrichtungen der EU </a:t>
            </a:r>
          </a:p>
        </p:txBody>
      </p:sp>
      <p:grpSp>
        <p:nvGrpSpPr>
          <p:cNvPr id="79" name="Group 79"/>
          <p:cNvGrpSpPr/>
          <p:nvPr/>
        </p:nvGrpSpPr>
        <p:grpSpPr>
          <a:xfrm>
            <a:off x="5220072" y="3140967"/>
            <a:ext cx="2592289" cy="2178628"/>
            <a:chOff x="0" y="0"/>
            <a:chExt cx="2592288" cy="2178626"/>
          </a:xfrm>
        </p:grpSpPr>
        <p:sp>
          <p:nvSpPr>
            <p:cNvPr id="77" name="Shape 77"/>
            <p:cNvSpPr/>
            <p:nvPr/>
          </p:nvSpPr>
          <p:spPr>
            <a:xfrm>
              <a:off x="0" y="0"/>
              <a:ext cx="2592289" cy="2160241"/>
            </a:xfrm>
            <a:prstGeom prst="wedgeEllipseCallout">
              <a:avLst>
                <a:gd name="adj1" fmla="val 51858"/>
                <a:gd name="adj2" fmla="val -60460"/>
              </a:avLst>
            </a:prstGeom>
            <a:solidFill>
              <a:srgbClr val="FFFFFF"/>
            </a:solidFill>
            <a:ln w="25400" cap="flat">
              <a:solidFill>
                <a:srgbClr val="0099FF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8" name="Shape 78"/>
            <p:cNvSpPr/>
            <p:nvPr/>
          </p:nvSpPr>
          <p:spPr>
            <a:xfrm>
              <a:off x="72007" y="288032"/>
              <a:ext cx="2520282" cy="18905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algn="ctr">
                <a:spcBef>
                  <a:spcPts val="400"/>
                </a:spcBef>
              </a:pPr>
              <a:r>
                <a:rPr sz="2000"/>
                <a:t>Aber nur das</a:t>
              </a:r>
              <a:br>
                <a:rPr sz="2000"/>
              </a:br>
              <a:r>
                <a:rPr sz="2000"/>
                <a:t>EU-Parlament </a:t>
              </a:r>
              <a:br>
                <a:rPr sz="2000"/>
              </a:br>
              <a:r>
                <a:rPr sz="2000"/>
                <a:t>wird direkt von den</a:t>
              </a:r>
              <a:br>
                <a:rPr sz="2000"/>
              </a:br>
              <a:r>
                <a:rPr sz="2000"/>
                <a:t>EU-BürgerInnen</a:t>
              </a:r>
              <a:br>
                <a:rPr sz="2000"/>
              </a:br>
              <a:r>
                <a:rPr sz="2000"/>
                <a:t>gewählt</a:t>
              </a:r>
              <a:endParaRPr sz="2000"/>
            </a:p>
          </p:txBody>
        </p:sp>
      </p:grpSp>
    </p:spTree>
  </p:cSld>
  <p:clrMapOvr>
    <a:masterClrMapping/>
  </p:clrMapOvr>
  <p:transition spd="med" advClick="1">
    <p:fade thruBlk="1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image7.jpg" descr="BG_GREEN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7383"/>
            <a:ext cx="91440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Shape 82"/>
          <p:cNvSpPr/>
          <p:nvPr>
            <p:ph type="title"/>
          </p:nvPr>
        </p:nvSpPr>
        <p:spPr>
          <a:xfrm>
            <a:off x="541089" y="116632"/>
            <a:ext cx="8207376" cy="1152526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tabLst>
                <a:tab pos="8597900" algn="l"/>
              </a:tabLst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B2D6"/>
                </a:solidFill>
              </a:rPr>
              <a:t>Wahlen in mehreren Tagen</a:t>
            </a:r>
          </a:p>
        </p:txBody>
      </p:sp>
      <p:sp>
        <p:nvSpPr>
          <p:cNvPr id="83" name="Shape 83"/>
          <p:cNvSpPr/>
          <p:nvPr>
            <p:ph type="body" idx="1"/>
          </p:nvPr>
        </p:nvSpPr>
        <p:spPr>
          <a:xfrm>
            <a:off x="518864" y="1196751"/>
            <a:ext cx="8229601" cy="295233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214312" indent="-214312">
              <a:spcBef>
                <a:spcPts val="400"/>
              </a:spcBef>
              <a:defRPr sz="1800"/>
            </a:pPr>
            <a:r>
              <a:rPr sz="2000"/>
              <a:t>Der Wahlvorgang für das EU-Parlament dauert </a:t>
            </a:r>
            <a:br>
              <a:rPr sz="2000"/>
            </a:br>
            <a:r>
              <a:rPr sz="2000"/>
              <a:t>mehrere Tage.</a:t>
            </a:r>
            <a:br>
              <a:rPr sz="2000"/>
            </a:br>
            <a:endParaRPr sz="2000"/>
          </a:p>
          <a:p>
            <a:pPr lvl="0" marL="214312" indent="-214312">
              <a:spcBef>
                <a:spcPts val="400"/>
              </a:spcBef>
              <a:defRPr sz="1800"/>
            </a:pPr>
            <a:r>
              <a:rPr sz="2000"/>
              <a:t>Es sind unterschiedliche Wahltage in den EU-Ländern. </a:t>
            </a:r>
            <a:br>
              <a:rPr sz="2000"/>
            </a:br>
            <a:endParaRPr sz="2000"/>
          </a:p>
          <a:p>
            <a:pPr lvl="0" marL="214312" indent="-214312">
              <a:spcBef>
                <a:spcPts val="400"/>
              </a:spcBef>
              <a:defRPr sz="1800"/>
            </a:pPr>
            <a:r>
              <a:rPr sz="2000"/>
              <a:t>2014 finden die EU-Wahlen von 22. bis 25. Mai statt.</a:t>
            </a:r>
            <a:br>
              <a:rPr sz="2000"/>
            </a:br>
            <a:r>
              <a:rPr sz="2000"/>
              <a:t> </a:t>
            </a:r>
            <a:endParaRPr sz="2000"/>
          </a:p>
          <a:p>
            <a:pPr lvl="0" marL="214312" indent="-214312">
              <a:spcBef>
                <a:spcPts val="400"/>
              </a:spcBef>
              <a:defRPr sz="1800"/>
            </a:pPr>
            <a:r>
              <a:rPr sz="2000"/>
              <a:t>In Österreich wird am Sonntag, den 25. Mai 2014, gewählt.</a:t>
            </a:r>
            <a:br>
              <a:rPr sz="2000"/>
            </a:br>
          </a:p>
        </p:txBody>
      </p:sp>
      <p:pic>
        <p:nvPicPr>
          <p:cNvPr id="84" name="image8.jpg" descr="C:\Users\Franz\Documents\03-Heidi\webwerkstatt\thema-europawahl\Fotos Thema Europwahlen_DWS\Europawahl - (c) Parlamensdirektion - Michael Buchner 2014-03-17 6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3568" y="3999405"/>
            <a:ext cx="4032449" cy="2669955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Shape 85"/>
          <p:cNvSpPr/>
          <p:nvPr/>
        </p:nvSpPr>
        <p:spPr>
          <a:xfrm>
            <a:off x="4788024" y="6165303"/>
            <a:ext cx="3168353" cy="316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800">
                <a:solidFill>
                  <a:srgbClr val="606060"/>
                </a:solidFill>
              </a:rPr>
              <a:t>Banner am Parlament in Wien, </a:t>
            </a:r>
            <a:br>
              <a:rPr sz="800">
                <a:solidFill>
                  <a:srgbClr val="606060"/>
                </a:solidFill>
              </a:rPr>
            </a:br>
            <a:r>
              <a:rPr sz="800">
                <a:solidFill>
                  <a:srgbClr val="606060"/>
                </a:solidFill>
              </a:rPr>
              <a:t>Foto (c) Parlamentsdirektion, Michael Buchner </a:t>
            </a:r>
          </a:p>
        </p:txBody>
      </p:sp>
    </p:spTree>
  </p:cSld>
  <p:clrMapOvr>
    <a:masterClrMapping/>
  </p:clrMapOvr>
  <p:transition spd="med" advClick="1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image9.jpg" descr="BG_LILA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7383"/>
            <a:ext cx="91440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Shape 88"/>
          <p:cNvSpPr/>
          <p:nvPr>
            <p:ph type="title"/>
          </p:nvPr>
        </p:nvSpPr>
        <p:spPr>
          <a:xfrm>
            <a:off x="541089" y="116632"/>
            <a:ext cx="8207376" cy="1152526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tabLst>
                <a:tab pos="8597900" algn="l"/>
              </a:tabLst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B2D6"/>
                </a:solidFill>
              </a:rPr>
              <a:t>Über 750 Abgeordnete </a:t>
            </a:r>
          </a:p>
        </p:txBody>
      </p:sp>
      <p:sp>
        <p:nvSpPr>
          <p:cNvPr id="89" name="Shape 89"/>
          <p:cNvSpPr/>
          <p:nvPr>
            <p:ph type="body" idx="1"/>
          </p:nvPr>
        </p:nvSpPr>
        <p:spPr>
          <a:xfrm>
            <a:off x="518864" y="1196751"/>
            <a:ext cx="8229601" cy="345638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214312" indent="-214312">
              <a:spcBef>
                <a:spcPts val="400"/>
              </a:spcBef>
              <a:defRPr sz="1800"/>
            </a:pPr>
            <a:r>
              <a:rPr sz="2000"/>
              <a:t>Derzeit besteht das Europäische Parlament aus </a:t>
            </a:r>
            <a:br>
              <a:rPr sz="2000"/>
            </a:br>
            <a:r>
              <a:rPr sz="2000"/>
              <a:t>766 Abgeordneten. </a:t>
            </a:r>
            <a:br>
              <a:rPr sz="2000"/>
            </a:br>
            <a:endParaRPr sz="2000"/>
          </a:p>
          <a:p>
            <a:pPr lvl="0" marL="214312" indent="-214312">
              <a:spcBef>
                <a:spcPts val="400"/>
              </a:spcBef>
              <a:defRPr sz="1800"/>
            </a:pPr>
            <a:r>
              <a:rPr sz="2000"/>
              <a:t>Nach den Europawahlen 2014 werden es nur mehr </a:t>
            </a:r>
            <a:br>
              <a:rPr sz="2000"/>
            </a:b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751 Abgeordnete</a:t>
            </a:r>
            <a:r>
              <a:rPr sz="2000"/>
              <a:t> sein. </a:t>
            </a:r>
            <a:br>
              <a:rPr sz="2000"/>
            </a:br>
            <a:endParaRPr sz="2000"/>
          </a:p>
          <a:p>
            <a:pPr lvl="0" marL="214312" indent="-214312">
              <a:spcBef>
                <a:spcPts val="400"/>
              </a:spcBef>
              <a:defRPr sz="1800"/>
            </a:pPr>
            <a:r>
              <a:rPr sz="2000"/>
              <a:t>Die Anzahl ist vertraglich geregelt, </a:t>
            </a:r>
            <a:br>
              <a:rPr sz="2000"/>
            </a:br>
            <a:r>
              <a:rPr sz="2000"/>
              <a:t>die höhere Anzahl ergab sich </a:t>
            </a:r>
            <a:br>
              <a:rPr sz="2000"/>
            </a:br>
            <a:r>
              <a:rPr sz="2000"/>
              <a:t>durch den Beitritt Kroatiens </a:t>
            </a:r>
            <a:br>
              <a:rPr sz="2000"/>
            </a:br>
            <a:r>
              <a:rPr sz="2000"/>
              <a:t>zur EU 2013. </a:t>
            </a:r>
            <a:br>
              <a:rPr sz="2000"/>
            </a:br>
          </a:p>
        </p:txBody>
      </p:sp>
      <p:grpSp>
        <p:nvGrpSpPr>
          <p:cNvPr id="92" name="Group 92"/>
          <p:cNvGrpSpPr/>
          <p:nvPr/>
        </p:nvGrpSpPr>
        <p:grpSpPr>
          <a:xfrm>
            <a:off x="5220072" y="2852935"/>
            <a:ext cx="3024337" cy="2376266"/>
            <a:chOff x="0" y="0"/>
            <a:chExt cx="3024335" cy="2376264"/>
          </a:xfrm>
        </p:grpSpPr>
        <p:sp>
          <p:nvSpPr>
            <p:cNvPr id="90" name="Shape 90"/>
            <p:cNvSpPr/>
            <p:nvPr/>
          </p:nvSpPr>
          <p:spPr>
            <a:xfrm>
              <a:off x="0" y="0"/>
              <a:ext cx="3024336" cy="2376265"/>
            </a:xfrm>
            <a:prstGeom prst="wedgeEllipseCallout">
              <a:avLst>
                <a:gd name="adj1" fmla="val 50224"/>
                <a:gd name="adj2" fmla="val -82768"/>
              </a:avLst>
            </a:prstGeom>
            <a:solidFill>
              <a:srgbClr val="FFFFFF"/>
            </a:solidFill>
            <a:ln w="25400" cap="flat">
              <a:solidFill>
                <a:srgbClr val="0099FF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1" name="Shape 91"/>
            <p:cNvSpPr/>
            <p:nvPr/>
          </p:nvSpPr>
          <p:spPr>
            <a:xfrm>
              <a:off x="84009" y="316835"/>
              <a:ext cx="2940327" cy="18148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algn="ctr">
                <a:spcBef>
                  <a:spcPts val="400"/>
                </a:spcBef>
              </a:pPr>
              <a:r>
                <a:rPr sz="1900"/>
                <a:t>Die Zahl 751 </a:t>
              </a:r>
              <a:br>
                <a:rPr sz="1900"/>
              </a:br>
              <a:r>
                <a:rPr sz="1900"/>
                <a:t>setzt sich aus</a:t>
              </a:r>
              <a:br>
                <a:rPr sz="1900"/>
              </a:br>
              <a:r>
                <a:rPr sz="1900"/>
                <a:t>750 Abgeordneten plus dem Präsidenten des Parlaments zusammen! </a:t>
              </a:r>
              <a:endParaRPr sz="1900"/>
            </a:p>
          </p:txBody>
        </p:sp>
      </p:grpSp>
    </p:spTree>
  </p:cSld>
  <p:clrMapOvr>
    <a:masterClrMapping/>
  </p:clrMapOvr>
  <p:transition spd="med" advClick="1">
    <p:fade thruBlk="1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age3.jpg" descr="BG_BLUE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hape 95"/>
          <p:cNvSpPr/>
          <p:nvPr>
            <p:ph type="title" idx="4294967295"/>
          </p:nvPr>
        </p:nvSpPr>
        <p:spPr>
          <a:xfrm>
            <a:off x="468312" y="116632"/>
            <a:ext cx="8207376" cy="1152526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tabLst>
                <a:tab pos="8597900" algn="l"/>
              </a:tabLst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B2D6"/>
                </a:solidFill>
              </a:rPr>
              <a:t>7 Fraktionen im EU-Parlament</a:t>
            </a:r>
          </a:p>
        </p:txBody>
      </p:sp>
      <p:sp>
        <p:nvSpPr>
          <p:cNvPr id="96" name="Shape 96"/>
          <p:cNvSpPr/>
          <p:nvPr/>
        </p:nvSpPr>
        <p:spPr>
          <a:xfrm>
            <a:off x="395536" y="1124743"/>
            <a:ext cx="8229601" cy="5354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400"/>
              </a:spcBef>
            </a:pPr>
            <a:r>
              <a:rPr sz="2000"/>
              <a:t>Wie in Österreichs Parlament gehören die Abgeordneten des </a:t>
            </a:r>
            <a:br>
              <a:rPr sz="2000"/>
            </a:br>
            <a:r>
              <a:rPr sz="2000"/>
              <a:t>EU-Parlaments verschiedenen Fraktionen an. </a:t>
            </a:r>
            <a:br>
              <a:rPr sz="2000"/>
            </a:br>
            <a:r>
              <a:rPr sz="2000"/>
              <a:t>Derzeit sind es 7 Fraktionen:</a:t>
            </a:r>
            <a:endParaRPr sz="2000"/>
          </a:p>
          <a:p>
            <a:pPr lvl="0" marL="381000" indent="-381000">
              <a:spcBef>
                <a:spcPts val="400"/>
              </a:spcBef>
              <a:buClr>
                <a:srgbClr val="A50021"/>
              </a:buClr>
              <a:buSzPct val="100000"/>
              <a:buFont typeface="Wingdings"/>
              <a:buChar char="●"/>
            </a:pPr>
            <a:r>
              <a:rPr sz="2000"/>
              <a:t>Fraktion der Europäischen Volkspartei (Christdemokraten)</a:t>
            </a:r>
            <a:endParaRPr sz="2000"/>
          </a:p>
          <a:p>
            <a:pPr lvl="0" marL="381000" indent="-381000">
              <a:spcBef>
                <a:spcPts val="400"/>
              </a:spcBef>
              <a:buClr>
                <a:srgbClr val="A50021"/>
              </a:buClr>
              <a:buSzPct val="100000"/>
              <a:buFont typeface="Wingdings"/>
              <a:buChar char="●"/>
            </a:pPr>
            <a:r>
              <a:rPr sz="2000"/>
              <a:t>Fraktion der Progressiven Allianz der Sozialisten und </a:t>
            </a:r>
            <a:br>
              <a:rPr sz="2000"/>
            </a:br>
            <a:r>
              <a:rPr sz="2000"/>
              <a:t>Demokraten im Europäischen Parlament</a:t>
            </a:r>
            <a:endParaRPr sz="2000"/>
          </a:p>
          <a:p>
            <a:pPr lvl="0" marL="381000" indent="-381000">
              <a:spcBef>
                <a:spcPts val="400"/>
              </a:spcBef>
              <a:buClr>
                <a:srgbClr val="A50021"/>
              </a:buClr>
              <a:buSzPct val="100000"/>
              <a:buFont typeface="Wingdings"/>
              <a:buChar char="●"/>
            </a:pPr>
            <a:r>
              <a:rPr sz="2000"/>
              <a:t>Fraktion der Allianz der Liberalen und Demokraten für </a:t>
            </a:r>
            <a:br>
              <a:rPr sz="2000"/>
            </a:br>
            <a:r>
              <a:rPr sz="2000"/>
              <a:t>Europa</a:t>
            </a:r>
            <a:endParaRPr sz="2000"/>
          </a:p>
          <a:p>
            <a:pPr lvl="0" marL="381000" indent="-381000">
              <a:spcBef>
                <a:spcPts val="400"/>
              </a:spcBef>
              <a:buClr>
                <a:srgbClr val="A50021"/>
              </a:buClr>
              <a:buSzPct val="100000"/>
              <a:buFont typeface="Wingdings"/>
              <a:buChar char="●"/>
            </a:pPr>
            <a:r>
              <a:rPr sz="2000"/>
              <a:t>Fraktion der Grünen/Europäische Freie Allianz</a:t>
            </a:r>
            <a:endParaRPr sz="2000"/>
          </a:p>
          <a:p>
            <a:pPr lvl="0" marL="381000" indent="-381000">
              <a:spcBef>
                <a:spcPts val="400"/>
              </a:spcBef>
              <a:buClr>
                <a:srgbClr val="A50021"/>
              </a:buClr>
              <a:buSzPct val="100000"/>
              <a:buFont typeface="Wingdings"/>
              <a:buChar char="●"/>
            </a:pPr>
            <a:r>
              <a:rPr sz="2000"/>
              <a:t>Fraktion der Europäischen Konservativen und Reformisten</a:t>
            </a:r>
            <a:endParaRPr sz="2000"/>
          </a:p>
          <a:p>
            <a:pPr lvl="0" marL="381000" indent="-381000">
              <a:spcBef>
                <a:spcPts val="400"/>
              </a:spcBef>
              <a:buClr>
                <a:srgbClr val="A50021"/>
              </a:buClr>
              <a:buSzPct val="100000"/>
              <a:buFont typeface="Wingdings"/>
              <a:buChar char="●"/>
            </a:pPr>
            <a:r>
              <a:rPr sz="2000"/>
              <a:t>Konföderale Fraktion der Vereinigten Europäischen Linken/ Nordische Grüne Linke</a:t>
            </a:r>
            <a:endParaRPr sz="2000"/>
          </a:p>
          <a:p>
            <a:pPr lvl="0" marL="381000" indent="-381000">
              <a:spcBef>
                <a:spcPts val="400"/>
              </a:spcBef>
              <a:buClr>
                <a:srgbClr val="A50021"/>
              </a:buClr>
              <a:buSzPct val="100000"/>
              <a:buFont typeface="Wingdings"/>
              <a:buChar char="●"/>
            </a:pPr>
            <a:r>
              <a:rPr sz="2000"/>
              <a:t>Fraktion „Europa der Freiheit und der Demokratie“</a:t>
            </a:r>
            <a:endParaRPr sz="2000"/>
          </a:p>
          <a:p>
            <a:pPr lvl="0" marL="342900" indent="-342900">
              <a:spcBef>
                <a:spcPts val="400"/>
              </a:spcBef>
            </a:pPr>
            <a:r>
              <a:rPr sz="2000"/>
              <a:t>Außerdem gibt es Abgeordnete, die keiner Fraktion angehören!</a:t>
            </a:r>
            <a:endParaRPr sz="2000"/>
          </a:p>
          <a:p>
            <a:pPr lvl="0" marL="342900" indent="-342900">
              <a:spcBef>
                <a:spcPts val="400"/>
              </a:spcBef>
            </a:pPr>
            <a:endParaRPr sz="2000"/>
          </a:p>
        </p:txBody>
      </p:sp>
    </p:spTree>
  </p:cSld>
  <p:clrMapOvr>
    <a:masterClrMapping/>
  </p:clrMapOvr>
  <p:transition spd="med" advClick="1"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CCCFF"/>
      </a:accent1>
      <a:accent2>
        <a:srgbClr val="D9D8EC"/>
      </a:accent2>
      <a:accent3>
        <a:srgbClr val="8F8F8F"/>
      </a:accent3>
      <a:accent4>
        <a:srgbClr val="707070"/>
      </a:accent4>
      <a:accent5>
        <a:srgbClr val="E2E2FF"/>
      </a:accent5>
      <a:accent6>
        <a:srgbClr val="C4C4D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CCCCFF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CCCCFF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CCCFF"/>
      </a:accent1>
      <a:accent2>
        <a:srgbClr val="D9D8EC"/>
      </a:accent2>
      <a:accent3>
        <a:srgbClr val="8F8F8F"/>
      </a:accent3>
      <a:accent4>
        <a:srgbClr val="707070"/>
      </a:accent4>
      <a:accent5>
        <a:srgbClr val="E2E2FF"/>
      </a:accent5>
      <a:accent6>
        <a:srgbClr val="C4C4D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CCCCFF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CCCCFF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