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3"/>
  </p:notesMasterIdLst>
  <p:handoutMasterIdLst>
    <p:handoutMasterId r:id="rId44"/>
  </p:handoutMasterIdLst>
  <p:sldIdLst>
    <p:sldId id="270" r:id="rId2"/>
    <p:sldId id="341" r:id="rId3"/>
    <p:sldId id="439" r:id="rId4"/>
    <p:sldId id="409" r:id="rId5"/>
    <p:sldId id="430" r:id="rId6"/>
    <p:sldId id="440" r:id="rId7"/>
    <p:sldId id="432" r:id="rId8"/>
    <p:sldId id="429" r:id="rId9"/>
    <p:sldId id="441" r:id="rId10"/>
    <p:sldId id="447" r:id="rId11"/>
    <p:sldId id="442" r:id="rId12"/>
    <p:sldId id="444" r:id="rId13"/>
    <p:sldId id="443" r:id="rId14"/>
    <p:sldId id="445" r:id="rId15"/>
    <p:sldId id="448" r:id="rId16"/>
    <p:sldId id="449" r:id="rId17"/>
    <p:sldId id="450" r:id="rId18"/>
    <p:sldId id="451" r:id="rId19"/>
    <p:sldId id="452" r:id="rId20"/>
    <p:sldId id="453" r:id="rId21"/>
    <p:sldId id="456" r:id="rId22"/>
    <p:sldId id="457" r:id="rId23"/>
    <p:sldId id="454" r:id="rId24"/>
    <p:sldId id="458" r:id="rId25"/>
    <p:sldId id="459" r:id="rId26"/>
    <p:sldId id="460" r:id="rId27"/>
    <p:sldId id="461" r:id="rId28"/>
    <p:sldId id="462" r:id="rId29"/>
    <p:sldId id="455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7" r:id="rId38"/>
    <p:sldId id="472" r:id="rId39"/>
    <p:sldId id="478" r:id="rId40"/>
    <p:sldId id="473" r:id="rId41"/>
    <p:sldId id="470" r:id="rId4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B2D6"/>
    <a:srgbClr val="A50021"/>
    <a:srgbClr val="3386FF"/>
    <a:srgbClr val="CCECFF"/>
    <a:srgbClr val="214283"/>
    <a:srgbClr val="FFCC00"/>
    <a:srgbClr val="01B0FF"/>
    <a:srgbClr val="B7E9FF"/>
    <a:srgbClr val="DB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60" autoAdjust="0"/>
  </p:normalViewPr>
  <p:slideViewPr>
    <p:cSldViewPr>
      <p:cViewPr>
        <p:scale>
          <a:sx n="100" d="100"/>
          <a:sy n="100" d="100"/>
        </p:scale>
        <p:origin x="-3864" y="-20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90"/>
    </p:cViewPr>
  </p:sorterViewPr>
  <p:notesViewPr>
    <p:cSldViewPr>
      <p:cViewPr varScale="1">
        <p:scale>
          <a:sx n="43" d="100"/>
          <a:sy n="43" d="100"/>
        </p:scale>
        <p:origin x="-2794" y="-8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13793103448385"/>
          <c:y val="0.13425925925925927"/>
          <c:w val="0.65441487917458885"/>
          <c:h val="0.78703703703703709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10"/>
            <c:spPr>
              <a:solidFill>
                <a:srgbClr val="3386FF"/>
              </a:solidFill>
            </c:spPr>
          </c:dPt>
          <c:dPt>
            <c:idx val="1"/>
            <c:bubble3D val="0"/>
            <c:spPr>
              <a:solidFill>
                <a:srgbClr val="33CC33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Tabelle1!$A$3:$A$5</c:f>
              <c:strCache>
                <c:ptCount val="3"/>
                <c:pt idx="0">
                  <c:v>Mitglied</c:v>
                </c:pt>
                <c:pt idx="1">
                  <c:v>Beobachter</c:v>
                </c:pt>
                <c:pt idx="2">
                  <c:v>nicht anerkannt</c:v>
                </c:pt>
              </c:strCache>
            </c:strRef>
          </c:cat>
          <c:val>
            <c:numRef>
              <c:f>Tabelle1!$B$3:$B$5</c:f>
              <c:numCache>
                <c:formatCode>General</c:formatCode>
                <c:ptCount val="3"/>
                <c:pt idx="0">
                  <c:v>193</c:v>
                </c:pt>
                <c:pt idx="1">
                  <c:v>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756901077020544"/>
          <c:y val="0.4743318022747165"/>
          <c:w val="0.30231604670105938"/>
          <c:h val="0.32911417322834829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24.02.2014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4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42" tIns="47420" rIns="94842" bIns="47420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24.02.2014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0" rIns="94842" bIns="474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3750"/>
          </a:xfrm>
          <a:prstGeom prst="rect">
            <a:avLst/>
          </a:prstGeom>
        </p:spPr>
        <p:txBody>
          <a:bodyPr vert="horz" lIns="94842" tIns="47420" rIns="94842" bIns="474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42" tIns="47420" rIns="94842" bIns="47420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emokratiewebstatt.a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unicef.org/people/people_ambassado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-schulen.a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esco.at/bildung/unescoschulen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Liste_des_UNESCO-Welterbes_(Europa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1268413"/>
            <a:ext cx="6696099" cy="1884362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Die UNO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00438"/>
            <a:ext cx="6767513" cy="1752600"/>
          </a:xfrm>
        </p:spPr>
        <p:txBody>
          <a:bodyPr/>
          <a:lstStyle/>
          <a:p>
            <a:pPr eaLnBrk="1" hangingPunct="1"/>
            <a:r>
              <a:rPr lang="de-DE" dirty="0" smtClean="0"/>
              <a:t>Materialien zur Politischen Bildung von Kindern und Jugendlichen</a:t>
            </a:r>
            <a:endParaRPr lang="de-AT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5013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Arbeitsteilung für viele Aufgaben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412776"/>
            <a:ext cx="8856984" cy="46085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b="1" dirty="0" smtClean="0"/>
              <a:t>Generell gliedert sich die UNO in </a:t>
            </a:r>
            <a:r>
              <a:rPr lang="de-AT" sz="2000" b="1" dirty="0" smtClean="0">
                <a:solidFill>
                  <a:srgbClr val="A50021"/>
                </a:solidFill>
              </a:rPr>
              <a:t>6 Hauptorgane</a:t>
            </a:r>
            <a:r>
              <a:rPr lang="de-AT" sz="2000" b="1" dirty="0" smtClean="0"/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UN-Generalversammlung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UN-Sekretariat </a:t>
            </a:r>
            <a:endParaRPr lang="de-AT" sz="2000" i="1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UN-Sicherheitsrat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UN-Wirtschafts- und Sozialrat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Internationaler Gerichtshof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kern="0" dirty="0" smtClean="0">
                <a:latin typeface="+mn-lt"/>
              </a:rPr>
              <a:t>UN-Treuhandrat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solidFill>
                  <a:srgbClr val="A50021"/>
                </a:solidFill>
                <a:latin typeface="+mn-lt"/>
              </a:rPr>
              <a:t>Zusätzlich</a:t>
            </a:r>
            <a:r>
              <a:rPr lang="de-DE" sz="2000" kern="0" dirty="0" smtClean="0">
                <a:latin typeface="+mn-lt"/>
              </a:rPr>
              <a:t>: Nebenorgane, Programme &amp; Sonderorganisationen, die sich </a:t>
            </a:r>
            <a:r>
              <a:rPr lang="de-AT" sz="2000" dirty="0" smtClean="0"/>
              <a:t>weltweit </a:t>
            </a:r>
            <a:r>
              <a:rPr lang="de-DE" sz="2000" kern="0" dirty="0" smtClean="0">
                <a:latin typeface="+mn-lt"/>
              </a:rPr>
              <a:t>für spezielle Punkte </a:t>
            </a:r>
            <a:r>
              <a:rPr lang="de-AT" sz="2000" dirty="0" smtClean="0"/>
              <a:t>zur Verwirklichung von Frieden und Menschenrechten einsetzen.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4430712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de-DE" sz="2000" b="1" dirty="0" smtClean="0"/>
              <a:t>UN-Generalversammlung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AT" sz="2000" dirty="0" smtClean="0"/>
              <a:t>Versammlung aller Mitgliedsstaaten, zur </a:t>
            </a:r>
            <a:br>
              <a:rPr lang="de-AT" sz="2000" dirty="0" smtClean="0"/>
            </a:br>
            <a:r>
              <a:rPr lang="de-AT" sz="2000" dirty="0" smtClean="0"/>
              <a:t>Beratung über aktuelle Themen.</a:t>
            </a:r>
          </a:p>
          <a:p>
            <a:pPr marL="360363" lvl="0" indent="0">
              <a:spcBef>
                <a:spcPts val="1200"/>
              </a:spcBef>
              <a:buNone/>
            </a:pPr>
            <a:r>
              <a:rPr lang="de-AT" sz="2000" dirty="0" smtClean="0"/>
              <a:t>Hier werden Themen eingebracht, diskutiert, </a:t>
            </a:r>
            <a:br>
              <a:rPr lang="de-AT" sz="2000" dirty="0" smtClean="0"/>
            </a:br>
            <a:r>
              <a:rPr lang="de-AT" sz="2000" dirty="0" smtClean="0"/>
              <a:t>Vorschläge an den Sicherheitsrat oder Empfehlungen </a:t>
            </a:r>
            <a:br>
              <a:rPr lang="de-AT" sz="2000" dirty="0" smtClean="0"/>
            </a:br>
            <a:r>
              <a:rPr lang="de-AT" sz="2000" dirty="0" smtClean="0"/>
              <a:t>an einzelne Staaten gegeben.</a:t>
            </a:r>
            <a:br>
              <a:rPr lang="de-AT" sz="2000" dirty="0" smtClean="0"/>
            </a:br>
            <a:r>
              <a:rPr lang="de-AT" sz="2000" dirty="0" err="1" smtClean="0"/>
              <a:t>Weiters</a:t>
            </a:r>
            <a:r>
              <a:rPr lang="de-AT" sz="2000" dirty="0" smtClean="0"/>
              <a:t>: </a:t>
            </a:r>
            <a:br>
              <a:rPr lang="de-AT" sz="2000" dirty="0" smtClean="0"/>
            </a:br>
            <a:r>
              <a:rPr lang="de-AT" sz="2000" dirty="0" smtClean="0"/>
              <a:t>Abstimmung über Mitglied-</a:t>
            </a:r>
            <a:br>
              <a:rPr lang="de-AT" sz="2000" dirty="0" smtClean="0"/>
            </a:br>
            <a:r>
              <a:rPr lang="de-AT" sz="2000" dirty="0" err="1" smtClean="0"/>
              <a:t>schaft</a:t>
            </a:r>
            <a:r>
              <a:rPr lang="de-AT" sz="2000" dirty="0" smtClean="0"/>
              <a:t>, Wahl der Mitglieder </a:t>
            </a:r>
            <a:br>
              <a:rPr lang="de-AT" sz="2000" dirty="0" smtClean="0"/>
            </a:br>
            <a:r>
              <a:rPr lang="de-AT" sz="2000" dirty="0" smtClean="0"/>
              <a:t>der anderen Organe, </a:t>
            </a:r>
            <a:br>
              <a:rPr lang="de-AT" sz="2000" dirty="0" smtClean="0"/>
            </a:br>
            <a:r>
              <a:rPr lang="de-AT" sz="2000" dirty="0" smtClean="0"/>
              <a:t>Festlegung des Etats </a:t>
            </a:r>
            <a:br>
              <a:rPr lang="de-AT" sz="2000" dirty="0" smtClean="0"/>
            </a:br>
            <a:r>
              <a:rPr lang="de-AT" sz="2000" dirty="0" smtClean="0"/>
              <a:t>(der Geldmittel)  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Arbeitsteilung für viele Aufgaben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578424" y="5805844"/>
            <a:ext cx="30899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UN-Generalversammlung in Aktion, Foto: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upload.wikimedia.org/wikipedia/commons/c/c1/Un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424" y="3213556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Arbeitsteilung für viele Aufgaben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5733256"/>
            <a:ext cx="6624736" cy="1080120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Auch ein Österreicher war</a:t>
            </a:r>
            <a:br>
              <a:rPr lang="de-AT" sz="2000" dirty="0" smtClean="0"/>
            </a:br>
            <a:r>
              <a:rPr lang="de-AT" sz="2000" dirty="0" smtClean="0"/>
              <a:t>10 Jahre lang als UN-Generalsekretär </a:t>
            </a:r>
            <a:br>
              <a:rPr lang="de-AT" sz="2000" dirty="0" smtClean="0"/>
            </a:br>
            <a:r>
              <a:rPr lang="de-AT" sz="2000" dirty="0" smtClean="0"/>
              <a:t>der höchste Vertreter der UNO: </a:t>
            </a:r>
            <a:r>
              <a:rPr lang="de-AT" sz="2000" b="1" dirty="0" smtClean="0"/>
              <a:t>Kurt Waldheim</a:t>
            </a:r>
            <a:endParaRPr lang="de-DE" sz="2000" b="1" dirty="0" smtClean="0"/>
          </a:p>
          <a:p>
            <a:pPr marL="0" indent="0">
              <a:buFont typeface="Wingdings" pitchFamily="2" charset="2"/>
              <a:buNone/>
            </a:pPr>
            <a:endParaRPr lang="de-DE" sz="2000" dirty="0" smtClean="0"/>
          </a:p>
          <a:p>
            <a:pPr>
              <a:spcBef>
                <a:spcPts val="1200"/>
              </a:spcBef>
            </a:pPr>
            <a:endParaRPr lang="de-AT" sz="20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18864" y="1196752"/>
            <a:ext cx="8229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UN-Sekretariat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für die Verwaltung zuständig;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Vorsitzender ist der UN-Generalsekretär </a:t>
            </a:r>
          </a:p>
          <a:p>
            <a:pPr marL="360363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Sekretariat unterstützt,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organisiert, ist für viele Arbeiten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Hintergrund zuständig.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</a:t>
            </a: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UN-Generalsekretär</a:t>
            </a: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wird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 Vorschlag des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Sicherheitsrates von der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Vollversammlung für 5 Jahre </a:t>
            </a:r>
            <a:b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gewählt und vertritt die UNO.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 descr="C:\Users\Franz\Documents\03-Heidi\webwerkstatt\Thema-UNO\fotos\Ban_Ki-moon_1-2-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80" y="2348880"/>
            <a:ext cx="2304000" cy="2880000"/>
          </a:xfrm>
          <a:prstGeom prst="rect">
            <a:avLst/>
          </a:prstGeom>
          <a:noFill/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4716016" y="522920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200" dirty="0" smtClean="0"/>
              <a:t>Derzeitiger UN-Generalsekretär Ban </a:t>
            </a:r>
            <a:r>
              <a:rPr lang="de-AT" sz="1200" dirty="0" err="1" smtClean="0"/>
              <a:t>Ki</a:t>
            </a:r>
            <a:r>
              <a:rPr lang="de-AT" sz="1200" dirty="0" smtClean="0"/>
              <a:t>-Moon </a:t>
            </a:r>
            <a:br>
              <a:rPr lang="de-AT" sz="1200" dirty="0" smtClean="0"/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 World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Economic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Forum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Arbeitsteilung für viele Aufgaben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29614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de-DE" sz="2000" b="1" dirty="0" smtClean="0"/>
              <a:t>UN-Sicherheitsrat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AT" sz="2000" dirty="0" smtClean="0"/>
              <a:t>beobachtet die Weltpolitik und beschließt </a:t>
            </a:r>
            <a:br>
              <a:rPr lang="de-AT" sz="2000" dirty="0" smtClean="0"/>
            </a:br>
            <a:r>
              <a:rPr lang="de-AT" sz="2000" dirty="0" smtClean="0"/>
              <a:t>friedenssichernde Maßnahmen.</a:t>
            </a:r>
          </a:p>
          <a:p>
            <a:pPr>
              <a:buFont typeface="Wingdings" pitchFamily="2" charset="2"/>
              <a:buNone/>
            </a:pPr>
            <a:endParaRPr lang="de-DE" sz="2000" b="1" dirty="0" smtClean="0">
              <a:solidFill>
                <a:srgbClr val="A50021"/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0" y="5373216"/>
            <a:ext cx="15121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Grafik: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5805264"/>
            <a:ext cx="83529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Clr>
                <a:srgbClr val="A50021"/>
              </a:buClr>
            </a:pPr>
            <a:r>
              <a:rPr lang="de-AT" sz="2000" dirty="0" smtClean="0"/>
              <a:t>Die „großen Fünf“: ständige Mitglieder, haben Vetorecht. </a:t>
            </a:r>
            <a:br>
              <a:rPr lang="de-AT" sz="2000" dirty="0" smtClean="0"/>
            </a:br>
            <a:r>
              <a:rPr lang="de-AT" sz="2000" dirty="0" smtClean="0"/>
              <a:t>Die übrigen zehn Mitglieder: für jeweils zwei Jahre </a:t>
            </a:r>
            <a:br>
              <a:rPr lang="de-AT" sz="2000" dirty="0" smtClean="0"/>
            </a:br>
            <a:r>
              <a:rPr lang="de-AT" sz="2000" dirty="0" smtClean="0"/>
              <a:t>gewählt; haben kein Vetorecht</a:t>
            </a:r>
            <a:endParaRPr kumimoji="0" lang="de-DE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660232" y="2780928"/>
            <a:ext cx="2376264" cy="1728192"/>
            <a:chOff x="6444208" y="3429000"/>
            <a:chExt cx="2448272" cy="1728192"/>
          </a:xfrm>
        </p:grpSpPr>
        <p:sp>
          <p:nvSpPr>
            <p:cNvPr id="12" name="Ovale Legende 11"/>
            <p:cNvSpPr/>
            <p:nvPr/>
          </p:nvSpPr>
          <p:spPr>
            <a:xfrm>
              <a:off x="6444208" y="3429000"/>
              <a:ext cx="2448272" cy="1728192"/>
            </a:xfrm>
            <a:prstGeom prst="wedgeEllipseCallout">
              <a:avLst>
                <a:gd name="adj1" fmla="val 21521"/>
                <a:gd name="adj2" fmla="val -90882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444208" y="3573016"/>
              <a:ext cx="244827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A50021"/>
                </a:buClr>
                <a:buSzTx/>
                <a:tabLst/>
                <a:defRPr/>
              </a:pPr>
              <a:r>
                <a:rPr kumimoji="0" lang="de-AT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Vetorecht:</a:t>
              </a:r>
              <a:r>
                <a: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br>
                <a: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ein „Nein“ eines der „großen Fünf“ kann einen </a:t>
              </a:r>
              <a:r>
                <a:rPr lang="de-AT" kern="0" dirty="0" err="1" smtClean="0">
                  <a:latin typeface="+mn-lt"/>
                </a:rPr>
                <a:t>B</a:t>
              </a:r>
              <a:r>
                <a:rPr kumimoji="0" lang="de-AT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eschluss</a:t>
              </a:r>
              <a:r>
                <a: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verhindern.</a:t>
              </a:r>
            </a:p>
          </p:txBody>
        </p:sp>
      </p:grpSp>
      <p:pic>
        <p:nvPicPr>
          <p:cNvPr id="1026" name="Picture 2" descr="C:\Users\Franz\Documents\03-Heidi\webwerkstatt\Thema-UNO\grafik-UN-Sicherheitsrat-le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56140"/>
            <a:ext cx="5976664" cy="3421132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1763688" y="3429000"/>
            <a:ext cx="2952328" cy="3600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perspectiveBelow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de-AT" b="1" dirty="0" smtClean="0">
                <a:ln>
                  <a:prstDash val="solid"/>
                </a:ln>
                <a:effectLst>
                  <a:outerShdw blurRad="88000" dist="152400" dir="5040000" algn="tl">
                    <a:schemeClr val="tx1">
                      <a:alpha val="45000"/>
                    </a:schemeClr>
                  </a:outerShdw>
                </a:effectLst>
              </a:rPr>
              <a:t>D i e  „g r o ß e n  F ü n f“</a:t>
            </a:r>
            <a:endParaRPr lang="de-AT" b="1" dirty="0">
              <a:ln>
                <a:prstDash val="solid"/>
              </a:ln>
              <a:effectLst>
                <a:outerShdw blurRad="88000" dist="152400" dir="5040000" algn="tl">
                  <a:schemeClr val="tx1"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2420888"/>
            <a:ext cx="5544616" cy="158417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4515"/>
              </a:avLst>
            </a:prstTxWarp>
            <a:spAutoFit/>
          </a:bodyPr>
          <a:lstStyle/>
          <a:p>
            <a:pPr algn="ctr"/>
            <a:r>
              <a:rPr lang="de-AT" sz="1500" dirty="0" smtClean="0"/>
              <a:t>  Frankreich Großbritannien USA       Russland     China</a:t>
            </a:r>
            <a:endParaRPr lang="de-AT" sz="1500" dirty="0"/>
          </a:p>
        </p:txBody>
      </p:sp>
      <p:sp>
        <p:nvSpPr>
          <p:cNvPr id="16" name="Textfeld 15"/>
          <p:cNvSpPr txBox="1"/>
          <p:nvPr/>
        </p:nvSpPr>
        <p:spPr>
          <a:xfrm>
            <a:off x="4211960" y="535347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Lateinamerika &amp; Karibik (2)</a:t>
            </a:r>
            <a:endParaRPr lang="de-AT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5582249" y="4653136"/>
            <a:ext cx="1366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AT" sz="1400" dirty="0" smtClean="0">
                <a:solidFill>
                  <a:srgbClr val="000000"/>
                </a:solidFill>
              </a:rPr>
              <a:t>Westeuropa &amp; </a:t>
            </a:r>
            <a:br>
              <a:rPr lang="de-AT" sz="1400" dirty="0" smtClean="0">
                <a:solidFill>
                  <a:srgbClr val="000000"/>
                </a:solidFill>
              </a:rPr>
            </a:br>
            <a:r>
              <a:rPr lang="de-AT" sz="1400" dirty="0" smtClean="0">
                <a:solidFill>
                  <a:srgbClr val="000000"/>
                </a:solidFill>
              </a:rPr>
              <a:t>Andere (2)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07704" y="535347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Asien (2)</a:t>
            </a:r>
            <a:endParaRPr lang="de-AT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179512" y="47971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Afrika (3)</a:t>
            </a:r>
            <a:endParaRPr lang="de-AT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5148064" y="321297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Osteuropa (1)</a:t>
            </a:r>
            <a:endParaRPr lang="de-AT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Arbeitsteilung für viele Aufgaben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412776"/>
            <a:ext cx="8856984" cy="46085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b="1" kern="0" dirty="0" smtClean="0"/>
              <a:t>UN-Wirtschafts- und Sozialrat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54 Staaten, für Zusammenarbeit und Verbesserung </a:t>
            </a:r>
            <a:br>
              <a:rPr lang="de-AT" sz="2000" dirty="0" smtClean="0"/>
            </a:br>
            <a:r>
              <a:rPr lang="de-AT" sz="2000" dirty="0" smtClean="0"/>
              <a:t>im wirtschaftlichen und sozialen Bereich zuständig; </a:t>
            </a:r>
            <a:br>
              <a:rPr lang="de-AT" sz="2000" dirty="0" smtClean="0"/>
            </a:br>
            <a:r>
              <a:rPr lang="de-AT" sz="2000" dirty="0" smtClean="0"/>
              <a:t>Förderung von Menschenrechten, Gesundheit, </a:t>
            </a:r>
            <a:br>
              <a:rPr lang="de-AT" sz="2000" dirty="0" smtClean="0"/>
            </a:br>
            <a:r>
              <a:rPr lang="de-AT" sz="2000" dirty="0" smtClean="0"/>
              <a:t>Erziehung und Kultur </a:t>
            </a:r>
            <a:br>
              <a:rPr lang="de-AT" sz="2000" dirty="0" smtClean="0"/>
            </a:br>
            <a:r>
              <a:rPr lang="de-AT" sz="2000" dirty="0" smtClean="0"/>
              <a:t>Leitung der vielen UN-Sonderorganisationen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b="1" kern="0" dirty="0" smtClean="0"/>
              <a:t>Internationaler Gerichtshof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vermittelt/entscheidet bei </a:t>
            </a:r>
            <a:br>
              <a:rPr lang="de-AT" sz="2000" dirty="0" smtClean="0"/>
            </a:br>
            <a:r>
              <a:rPr lang="de-AT" sz="2000" dirty="0" smtClean="0"/>
              <a:t>Rechtsstreitigkeiten  </a:t>
            </a:r>
            <a:br>
              <a:rPr lang="de-AT" sz="2000" dirty="0" smtClean="0"/>
            </a:br>
            <a:r>
              <a:rPr lang="de-AT" sz="2000" dirty="0" smtClean="0"/>
              <a:t>zwischen Staaten </a:t>
            </a:r>
            <a:br>
              <a:rPr lang="de-AT" sz="2000" dirty="0" smtClean="0"/>
            </a:br>
            <a:r>
              <a:rPr lang="de-AT" sz="2000" dirty="0" smtClean="0"/>
              <a:t>(völkerrechtliches Gericht)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000" b="1" kern="0" dirty="0" smtClean="0"/>
              <a:t>UN-Treuhandrat</a:t>
            </a:r>
            <a:r>
              <a:rPr lang="de-DE" sz="2000" kern="0" dirty="0" smtClean="0"/>
              <a:t/>
            </a:r>
            <a:br>
              <a:rPr lang="de-DE" sz="2000" kern="0" dirty="0" smtClean="0"/>
            </a:br>
            <a:r>
              <a:rPr lang="de-AT" sz="2000" kern="0" dirty="0" smtClean="0"/>
              <a:t>seit 1994 inaktiv – </a:t>
            </a:r>
            <a:br>
              <a:rPr lang="de-AT" sz="2000" kern="0" dirty="0" smtClean="0"/>
            </a:br>
            <a:r>
              <a:rPr lang="de-AT" sz="2000" kern="0" dirty="0" smtClean="0"/>
              <a:t>war für Verwaltung von </a:t>
            </a:r>
            <a:br>
              <a:rPr lang="de-AT" sz="2000" kern="0" dirty="0" smtClean="0"/>
            </a:br>
            <a:r>
              <a:rPr lang="de-AT" sz="2000" kern="0" dirty="0" smtClean="0"/>
              <a:t>Kolonialgebieten gedacht </a:t>
            </a:r>
            <a:r>
              <a:rPr lang="de-AT" sz="2000" dirty="0" smtClean="0"/>
              <a:t> 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  <p:pic>
        <p:nvPicPr>
          <p:cNvPr id="31745" name="Picture 1" descr="C:\Users\Franz\Documents\03-Heidi\webwerkstatt\Thema-UNO\fotos\International_Court_of_Just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58535"/>
            <a:ext cx="2952328" cy="2202713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4499992" y="5652537"/>
            <a:ext cx="2880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200" dirty="0" smtClean="0"/>
              <a:t>Internationaler Gerichtshof in </a:t>
            </a:r>
            <a:br>
              <a:rPr lang="de-AT" sz="1200" dirty="0" smtClean="0"/>
            </a:br>
            <a:r>
              <a:rPr lang="de-AT" sz="1200" dirty="0" smtClean="0"/>
              <a:t>Den </a:t>
            </a:r>
            <a:r>
              <a:rPr lang="de-AT" sz="1200" dirty="0" smtClean="0"/>
              <a:t>Haag </a:t>
            </a:r>
            <a:r>
              <a:rPr lang="de-AT" sz="1200" dirty="0" smtClean="0"/>
              <a:t>(Niederlande)</a:t>
            </a:r>
            <a:br>
              <a:rPr lang="de-AT" sz="1200" dirty="0" smtClean="0"/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Erforsche: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482488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>Auch Österreich war drei Mal im UN-Sicherheitsrat:</a:t>
            </a:r>
            <a:br>
              <a:rPr lang="de-DE" sz="2400" b="1" dirty="0" smtClean="0">
                <a:solidFill>
                  <a:srgbClr val="A50021"/>
                </a:solidFill>
              </a:rPr>
            </a:br>
            <a:r>
              <a:rPr lang="de-DE" sz="2400" b="1" dirty="0" smtClean="0">
                <a:solidFill>
                  <a:srgbClr val="A50021"/>
                </a:solidFill>
              </a:rPr>
              <a:t>1973–1974</a:t>
            </a:r>
            <a:r>
              <a:rPr lang="de-DE" sz="2400" b="1" dirty="0" smtClean="0">
                <a:solidFill>
                  <a:srgbClr val="A50021"/>
                </a:solidFill>
              </a:rPr>
              <a:t>, </a:t>
            </a:r>
            <a:r>
              <a:rPr lang="de-DE" sz="2400" b="1" dirty="0">
                <a:solidFill>
                  <a:srgbClr val="A50021"/>
                </a:solidFill>
              </a:rPr>
              <a:t>1991–1992 </a:t>
            </a:r>
            <a:r>
              <a:rPr lang="de-DE" sz="2400" b="1" dirty="0" smtClean="0">
                <a:solidFill>
                  <a:srgbClr val="A50021"/>
                </a:solidFill>
              </a:rPr>
              <a:t>und </a:t>
            </a:r>
            <a:r>
              <a:rPr lang="de-DE" sz="2400" b="1" dirty="0">
                <a:solidFill>
                  <a:srgbClr val="A50021"/>
                </a:solidFill>
              </a:rPr>
              <a:t>2009–2010</a:t>
            </a:r>
            <a:endParaRPr lang="de-DE" sz="2400" b="1" dirty="0" smtClean="0">
              <a:solidFill>
                <a:srgbClr val="A50021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2400" b="1" dirty="0" smtClean="0"/>
              <a:t>Schlage nach oder suche im Internet, ob in dieser Zeit schwierige Entscheidungen für den Sicherheitsrat zu treffen waren?</a:t>
            </a:r>
          </a:p>
          <a:p>
            <a:pPr>
              <a:spcBef>
                <a:spcPts val="600"/>
              </a:spcBef>
              <a:buNone/>
            </a:pPr>
            <a:r>
              <a:rPr lang="de-DE" sz="2400" dirty="0" smtClean="0"/>
              <a:t>	Dazu vier Hinweise: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000" dirty="0" smtClean="0"/>
              <a:t>Jom Kippur</a:t>
            </a:r>
            <a:br>
              <a:rPr lang="de-DE" sz="2000" dirty="0" smtClean="0"/>
            </a:br>
            <a:r>
              <a:rPr lang="de-DE" sz="2000" dirty="0" smtClean="0"/>
              <a:t>2. Golfkrieg</a:t>
            </a:r>
            <a:br>
              <a:rPr lang="de-DE" sz="2000" dirty="0" smtClean="0"/>
            </a:br>
            <a:r>
              <a:rPr lang="de-DE" sz="2000" dirty="0" smtClean="0"/>
              <a:t>Balkankonflikt</a:t>
            </a:r>
            <a:br>
              <a:rPr lang="de-DE" sz="2000" dirty="0" smtClean="0"/>
            </a:br>
            <a:r>
              <a:rPr lang="de-DE" sz="2000" dirty="0" smtClean="0"/>
              <a:t>Afghanistan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b="1" dirty="0" smtClean="0"/>
          </a:p>
          <a:p>
            <a:pPr>
              <a:spcBef>
                <a:spcPts val="600"/>
              </a:spcBef>
            </a:pPr>
            <a:endParaRPr lang="de-DE" sz="2400" b="1" dirty="0" smtClean="0"/>
          </a:p>
          <a:p>
            <a:pPr>
              <a:spcBef>
                <a:spcPts val="600"/>
              </a:spcBef>
              <a:buNone/>
            </a:pPr>
            <a:endParaRPr lang="de-DE" sz="2400" b="1" dirty="0" smtClean="0"/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12789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Was will die UNO?</a:t>
            </a:r>
            <a:br>
              <a:rPr lang="de-AT" sz="4000" dirty="0" smtClean="0"/>
            </a:br>
            <a:r>
              <a:rPr lang="de-AT" sz="3200" dirty="0" smtClean="0">
                <a:solidFill>
                  <a:schemeClr val="tx1"/>
                </a:solidFill>
              </a:rPr>
              <a:t>Ziele und Vorstellungen</a:t>
            </a:r>
            <a:endParaRPr lang="de-DE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Die Charta der Vereinten Nationen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124744"/>
            <a:ext cx="8424936" cy="554461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dirty="0" smtClean="0"/>
              <a:t>Gründungsvertrag der UNO 1945 = </a:t>
            </a:r>
            <a:r>
              <a:rPr lang="de-AT" sz="2000" b="1" dirty="0" smtClean="0"/>
              <a:t>Charta der Vereinten Nationen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wird </a:t>
            </a:r>
            <a:r>
              <a:rPr lang="de-AT" sz="2000" dirty="0" smtClean="0"/>
              <a:t>von allen Mitgliedsstaaten bei ihrer Aufnahme unterzeichnet. </a:t>
            </a:r>
            <a:br>
              <a:rPr lang="de-AT" sz="2000" dirty="0" smtClean="0"/>
            </a:br>
            <a:r>
              <a:rPr lang="de-AT" sz="2000" dirty="0" smtClean="0"/>
              <a:t>Sie beinhaltet die Ziele der UNO.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Die Hauptziele sind: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dirty="0" smtClean="0"/>
              <a:t>Weltweiter Frieden, Sicherheit und Abrüstung</a:t>
            </a:r>
            <a:endParaRPr lang="de-AT" sz="2000" i="1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Entwicklung freundschaftlicher Beziehungen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zwischen </a:t>
            </a:r>
            <a:r>
              <a:rPr lang="de-AT" sz="2000" kern="0" dirty="0" smtClean="0">
                <a:latin typeface="+mn-lt"/>
              </a:rPr>
              <a:t>Staaten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Förderung der Menschenrechte durch 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internationale Zusammenarbeit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>
                <a:latin typeface="+mn-lt"/>
              </a:rPr>
              <a:t>Ein Zentrum für die gemeinsame Arbeit der Staaten</a:t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an diesen Zielen </a:t>
            </a:r>
            <a:r>
              <a:rPr lang="de-AT" sz="2000" kern="0" dirty="0" smtClean="0">
                <a:latin typeface="+mn-lt"/>
              </a:rPr>
              <a:t>zu sein</a:t>
            </a:r>
            <a:endParaRPr lang="de-AT" sz="200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4646736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de-AT" sz="2000" dirty="0" smtClean="0"/>
              <a:t>Die Organisationen der UNO haben schon viel </a:t>
            </a:r>
            <a:br>
              <a:rPr lang="de-AT" sz="2000" dirty="0" smtClean="0"/>
            </a:br>
            <a:r>
              <a:rPr lang="de-AT" sz="2000" dirty="0" smtClean="0"/>
              <a:t>erreicht. Hier einige Beispiele:</a:t>
            </a:r>
          </a:p>
          <a:p>
            <a:pPr lvl="0">
              <a:spcBef>
                <a:spcPts val="1200"/>
              </a:spcBef>
            </a:pPr>
            <a:r>
              <a:rPr lang="de-AT" sz="2000" dirty="0" smtClean="0"/>
              <a:t>Friedliche Lösung der Kubakrise 1962</a:t>
            </a:r>
          </a:p>
          <a:p>
            <a:pPr lvl="0">
              <a:spcBef>
                <a:spcPts val="1200"/>
              </a:spcBef>
            </a:pPr>
            <a:r>
              <a:rPr lang="de-AT" sz="2000" dirty="0" smtClean="0"/>
              <a:t>Entschärfung die Nahostkrise 1973</a:t>
            </a:r>
          </a:p>
          <a:p>
            <a:pPr>
              <a:spcBef>
                <a:spcPts val="1200"/>
              </a:spcBef>
            </a:pPr>
            <a:r>
              <a:rPr lang="de-AT" sz="2000" dirty="0" smtClean="0"/>
              <a:t>Beendigung des Ersten Golfkriegs 1988</a:t>
            </a:r>
          </a:p>
          <a:p>
            <a:r>
              <a:rPr lang="de-AT" sz="2000" dirty="0" smtClean="0"/>
              <a:t>Friedenssicherung in Kambodscha (1993), </a:t>
            </a:r>
            <a:br>
              <a:rPr lang="de-AT" sz="2000" dirty="0" smtClean="0"/>
            </a:br>
            <a:r>
              <a:rPr lang="de-AT" sz="2000" dirty="0" smtClean="0"/>
              <a:t>Mosambik (1994), Angola (1995), Guatemala (1996)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dirty="0" smtClean="0"/>
              <a:t>Erklärung der Menschenrechte im Jahre 1948</a:t>
            </a:r>
          </a:p>
          <a:p>
            <a:r>
              <a:rPr lang="de-AT" sz="2000" dirty="0" smtClean="0"/>
              <a:t>Ausrottung/Eindämmung von Krankheiten (</a:t>
            </a:r>
            <a:r>
              <a:rPr lang="de-AT" sz="2000" dirty="0" smtClean="0"/>
              <a:t>z.B</a:t>
            </a:r>
            <a:r>
              <a:rPr lang="de-AT" sz="2000" dirty="0" smtClean="0"/>
              <a:t>. Pocken)</a:t>
            </a:r>
          </a:p>
          <a:p>
            <a:r>
              <a:rPr lang="de-AT" sz="2000" dirty="0" smtClean="0"/>
              <a:t>Flüchtlingsschutz (UNHCR)</a:t>
            </a:r>
          </a:p>
          <a:p>
            <a:pPr>
              <a:buNone/>
            </a:pPr>
            <a:endParaRPr lang="de-AT" sz="20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Erfolgreich an vielen Orten…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8 Ziele für eine bessere Welt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18864" y="1196752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b="1" dirty="0" smtClean="0"/>
              <a:t>Die Millenniums-Entwicklungsziele</a:t>
            </a:r>
            <a:br>
              <a:rPr lang="de-AT" sz="2000" b="1" dirty="0" smtClean="0"/>
            </a:br>
            <a:r>
              <a:rPr lang="de-AT" sz="2000" dirty="0" smtClean="0"/>
              <a:t>2001–2015 </a:t>
            </a:r>
            <a:r>
              <a:rPr lang="de-AT" sz="2000" dirty="0" smtClean="0"/>
              <a:t>soll mit der Umsetzung von 8 weiteren Zielen </a:t>
            </a:r>
            <a:br>
              <a:rPr lang="de-AT" sz="2000" dirty="0" smtClean="0"/>
            </a:br>
            <a:r>
              <a:rPr lang="de-AT" sz="2000" dirty="0" smtClean="0"/>
              <a:t>die Welt „lebenswerter“ werden.</a:t>
            </a:r>
            <a:br>
              <a:rPr lang="de-AT" sz="2000" dirty="0" smtClean="0"/>
            </a:br>
            <a:r>
              <a:rPr lang="de-AT" sz="2000" dirty="0" smtClean="0"/>
              <a:t>Das sind zum Beispiel: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Kampf gegen Hunger, Armut und Krankheiten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Gesundheit für Mutter &amp; Kind (Kindersterblichkeit!)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Schulbildung für alle!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Gleichstellung von Mann und Frau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Fairer Handel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3386FF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Nachhaltiger Umweltschutz</a:t>
            </a:r>
            <a:br>
              <a:rPr lang="de-AT" sz="2000" dirty="0" smtClean="0"/>
            </a:br>
            <a:endParaRPr lang="de-AT" sz="2000" dirty="0" smtClean="0"/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AT" sz="2000" dirty="0" smtClean="0"/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AT" sz="2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07375" cy="1152525"/>
          </a:xfrm>
        </p:spPr>
        <p:txBody>
          <a:bodyPr/>
          <a:lstStyle/>
          <a:p>
            <a:pPr eaLnBrk="1" hangingPunct="1"/>
            <a:r>
              <a:rPr lang="de-DE" sz="2400" dirty="0" smtClean="0"/>
              <a:t>Mehr Information auf: </a:t>
            </a:r>
            <a:r>
              <a:rPr lang="de-DE" sz="2400" dirty="0" smtClean="0">
                <a:hlinkClick r:id="rId2"/>
              </a:rPr>
              <a:t>www.demokratiewebstatt.at</a:t>
            </a:r>
            <a:r>
              <a:rPr lang="de-DE" sz="2400" dirty="0" smtClean="0"/>
              <a:t> </a:t>
            </a:r>
            <a:endParaRPr lang="de-AT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9485" t="14720" r="36573" b="5901"/>
          <a:stretch>
            <a:fillRect/>
          </a:stretch>
        </p:blipFill>
        <p:spPr bwMode="auto">
          <a:xfrm>
            <a:off x="1979712" y="1196752"/>
            <a:ext cx="481882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7375" cy="1152525"/>
          </a:xfrm>
        </p:spPr>
        <p:txBody>
          <a:bodyPr/>
          <a:lstStyle/>
          <a:p>
            <a:r>
              <a:rPr lang="de-AT" sz="3200" dirty="0" smtClean="0"/>
              <a:t>Jedem Menschen sein Recht!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29614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de-AT" sz="2000" b="1" dirty="0" smtClean="0"/>
              <a:t>Allgemeine Erklärung der Menschenrechte</a:t>
            </a:r>
            <a:r>
              <a:rPr lang="de-AT" sz="2000" dirty="0" smtClean="0"/>
              <a:t>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AT" sz="2000" dirty="0" smtClean="0"/>
              <a:t>wurde 1948 von der UNO verfasst.</a:t>
            </a:r>
            <a:br>
              <a:rPr lang="de-AT" sz="2000" dirty="0" smtClean="0"/>
            </a:br>
            <a:r>
              <a:rPr lang="de-AT" sz="2000" dirty="0" smtClean="0"/>
              <a:t>Der </a:t>
            </a:r>
            <a:r>
              <a:rPr lang="de-AT" sz="2000" b="1" dirty="0" smtClean="0"/>
              <a:t>UN-Menschenrechtsrat</a:t>
            </a:r>
            <a:r>
              <a:rPr lang="de-AT" sz="2000" dirty="0" smtClean="0"/>
              <a:t> achtet weltweit auf </a:t>
            </a:r>
            <a:br>
              <a:rPr lang="de-AT" sz="2000" dirty="0" smtClean="0"/>
            </a:br>
            <a:r>
              <a:rPr lang="de-AT" sz="2000" dirty="0" smtClean="0"/>
              <a:t>die Umsetzung und Einhaltung der Menschenrechte.</a:t>
            </a:r>
          </a:p>
          <a:p>
            <a:pPr>
              <a:buFont typeface="Wingdings" pitchFamily="2" charset="2"/>
              <a:buNone/>
            </a:pPr>
            <a:endParaRPr lang="de-DE" sz="2000" b="1" dirty="0" smtClean="0">
              <a:solidFill>
                <a:srgbClr val="A50021"/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755576" y="4869740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Logo für Menschenrechte,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Abbildung: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55776" y="3501008"/>
            <a:ext cx="6264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</a:pPr>
            <a:r>
              <a:rPr lang="de-AT" sz="2400" dirty="0" smtClean="0">
                <a:solidFill>
                  <a:srgbClr val="0099FF"/>
                </a:solidFill>
              </a:rPr>
              <a:t>„Alle Menschen sind frei und gleich an Würde und Rechten geboren.“ </a:t>
            </a:r>
            <a:r>
              <a:rPr lang="de-AT" sz="2000" i="1" dirty="0" smtClean="0"/>
              <a:t/>
            </a:r>
            <a:br>
              <a:rPr lang="de-AT" sz="2000" i="1" dirty="0" smtClean="0"/>
            </a:br>
            <a:r>
              <a:rPr lang="de-AT" i="1" dirty="0" smtClean="0"/>
              <a:t>erster Satz der Allgemeinen Erklärung der Menschenrechte </a:t>
            </a:r>
            <a:endParaRPr kumimoji="0" lang="de-AT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upload.wikimedia.org/wikipedia/commons/thumb/d/d3/HumanRightsLogo.svg/1000px-HumanRights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86585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558284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de-AT" sz="2000" dirty="0" smtClean="0"/>
              <a:t>Besteht die Gefahr eines bewaffneten Konflikts – </a:t>
            </a:r>
            <a:br>
              <a:rPr lang="de-AT" sz="2000" dirty="0" smtClean="0"/>
            </a:br>
            <a:r>
              <a:rPr lang="de-AT" sz="2000" dirty="0" smtClean="0"/>
              <a:t>der UN-Sicherheitsrat beobachtet dauernd die </a:t>
            </a:r>
            <a:br>
              <a:rPr lang="de-AT" sz="2000" dirty="0" smtClean="0"/>
            </a:br>
            <a:r>
              <a:rPr lang="de-AT" sz="2000" dirty="0" smtClean="0"/>
              <a:t>Weltlage – werden auch </a:t>
            </a:r>
            <a:br>
              <a:rPr lang="de-AT" sz="2000" dirty="0" smtClean="0"/>
            </a:br>
            <a:r>
              <a:rPr lang="de-AT" sz="2000" dirty="0" smtClean="0"/>
              <a:t>Maßnahmen „davor </a:t>
            </a:r>
            <a:br>
              <a:rPr lang="de-AT" sz="2000" dirty="0" smtClean="0"/>
            </a:br>
            <a:r>
              <a:rPr lang="de-AT" sz="2000" dirty="0" smtClean="0"/>
              <a:t>und danach“ gesetzt.</a:t>
            </a:r>
            <a:br>
              <a:rPr lang="de-AT" sz="20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endParaRPr lang="de-AT" sz="2000" dirty="0" smtClean="0"/>
          </a:p>
          <a:p>
            <a:pPr>
              <a:spcBef>
                <a:spcPts val="1200"/>
              </a:spcBef>
            </a:pPr>
            <a:r>
              <a:rPr lang="de-AT" sz="2000" dirty="0" smtClean="0"/>
              <a:t>Besonders wichtig ist die Begleitung nach einer </a:t>
            </a:r>
            <a:br>
              <a:rPr lang="de-AT" sz="2000" dirty="0" smtClean="0"/>
            </a:br>
            <a:r>
              <a:rPr lang="de-AT" sz="2000" dirty="0" smtClean="0"/>
              <a:t>Auseinandersetzung auf dem Weg zu dauerhaftem </a:t>
            </a:r>
            <a:br>
              <a:rPr lang="de-AT" sz="2000" dirty="0" smtClean="0"/>
            </a:br>
            <a:r>
              <a:rPr lang="de-AT" sz="2000" dirty="0" smtClean="0"/>
              <a:t>Frieden und einer demokratischen Regierung des </a:t>
            </a:r>
            <a:br>
              <a:rPr lang="de-AT" sz="2000" dirty="0" smtClean="0"/>
            </a:br>
            <a:r>
              <a:rPr lang="de-AT" sz="2000" dirty="0" smtClean="0"/>
              <a:t>betroffenen Staates.</a:t>
            </a:r>
          </a:p>
          <a:p>
            <a:r>
              <a:rPr lang="de-AT" sz="2000" dirty="0" smtClean="0"/>
              <a:t>Zugleich werden Unterstützungen für die betroffene </a:t>
            </a:r>
            <a:br>
              <a:rPr lang="de-AT" sz="2000" dirty="0" smtClean="0"/>
            </a:br>
            <a:r>
              <a:rPr lang="de-AT" sz="2000" dirty="0" smtClean="0"/>
              <a:t>Bevölkerung geleistet.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Helfer auf dem Weg zum Frieden</a:t>
            </a:r>
          </a:p>
        </p:txBody>
      </p:sp>
      <p:pic>
        <p:nvPicPr>
          <p:cNvPr id="23554" name="Picture 2" descr="http://upload.wikimedia.org/wikipedia/commons/3/3b/Bolivian_Army_2nd_Lt._Mauricio_Vidangos_stands_guard_at_the_entry_control_point_of_an_Observation_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3672408" cy="2392925"/>
          </a:xfrm>
          <a:prstGeom prst="rect">
            <a:avLst/>
          </a:prstGeom>
          <a:noFill/>
        </p:spPr>
      </p:pic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707904" y="4242574"/>
            <a:ext cx="43204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UN-Soldat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Blauhelm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), Foto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), Senior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Airman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JoAnn S.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Makinano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Wien ist auch „UNO-Stadt“!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18864" y="1196752"/>
            <a:ext cx="8229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b="1" dirty="0" smtClean="0"/>
              <a:t>UNO-City – Vienna International Center (VIC)</a:t>
            </a:r>
            <a:br>
              <a:rPr lang="de-AT" sz="2000" b="1" dirty="0" smtClean="0"/>
            </a:br>
            <a:r>
              <a:rPr lang="de-AT" sz="2000" dirty="0" smtClean="0"/>
              <a:t>1979 wurde die UNO-City als 3. Sitz der Vereinten Nationen in Wien, 22. Bezirk, eröffnet.</a:t>
            </a:r>
            <a:br>
              <a:rPr lang="de-AT" sz="2000" dirty="0" smtClean="0"/>
            </a:br>
            <a:r>
              <a:rPr lang="de-AT" sz="2000" dirty="0" smtClean="0"/>
              <a:t>Darin befinden sich neben </a:t>
            </a:r>
            <a:br>
              <a:rPr lang="de-AT" sz="2000" dirty="0" smtClean="0"/>
            </a:br>
            <a:r>
              <a:rPr lang="de-AT" sz="2000" dirty="0" smtClean="0"/>
              <a:t>dem Kongress-Zentrum: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„Büro der VN in Wien“ </a:t>
            </a:r>
            <a:br>
              <a:rPr lang="de-AT" sz="2000" dirty="0" smtClean="0"/>
            </a:br>
            <a:r>
              <a:rPr lang="de-AT" sz="2000" dirty="0" smtClean="0"/>
              <a:t>(UN-Sekretariat)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UN-Büro für Drogen- und </a:t>
            </a:r>
            <a:br>
              <a:rPr lang="de-AT" sz="2000" dirty="0" smtClean="0"/>
            </a:br>
            <a:r>
              <a:rPr lang="de-AT" sz="2000" dirty="0" smtClean="0"/>
              <a:t>Verbrechensbekämpfung </a:t>
            </a:r>
            <a:br>
              <a:rPr lang="de-AT" sz="2000" dirty="0" smtClean="0"/>
            </a:br>
            <a:r>
              <a:rPr lang="de-AT" sz="2000" dirty="0" smtClean="0"/>
              <a:t>(UNODC) 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UN-Büro für Weltraumfragen (OOSA) 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Internationale Kommission zum Schutz der Donau (ICPDR)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5661248"/>
            <a:ext cx="7560840" cy="100811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</a:pPr>
            <a:r>
              <a:rPr lang="de-AT" dirty="0" smtClean="0"/>
              <a:t>In Wien waren schon beheimatet und übersiedelten ins VIC: </a:t>
            </a:r>
            <a:br>
              <a:rPr lang="de-AT" dirty="0" smtClean="0"/>
            </a:br>
            <a:r>
              <a:rPr lang="de-AT" dirty="0" smtClean="0"/>
              <a:t>seit 1957: Internationale Atomenergie-Organisation (IAEO) </a:t>
            </a:r>
            <a:br>
              <a:rPr lang="de-AT" dirty="0" smtClean="0"/>
            </a:br>
            <a:r>
              <a:rPr lang="de-AT" dirty="0" smtClean="0"/>
              <a:t>seit 1967: UN-Organisation für industrielle Entwicklung (UNIDO)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de-A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716016" y="40265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100 Schilling Silbermünze mit UNO-City Motiv,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 Berlin-George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577" name="Picture 1" descr="C:\Users\Franz\Documents\03-Heidi\webwerkstatt\Thema-UNO\Thema UNO - Bilder\Thema UNO - Bilder\100 Schiling mit UNO City Motiv cc-by-sa Berlin-George-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17476"/>
            <a:ext cx="3600400" cy="17875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Überlege …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3"/>
            <a:ext cx="8794304" cy="295267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>Was ist nach einem Krieg, Bürgerkrieg, bei dem auch schwere Waffen eingesetzt wurden, </a:t>
            </a:r>
            <a:br>
              <a:rPr lang="de-DE" sz="2400" b="1" dirty="0" smtClean="0">
                <a:solidFill>
                  <a:srgbClr val="A50021"/>
                </a:solidFill>
              </a:rPr>
            </a:br>
            <a:r>
              <a:rPr lang="de-DE" sz="2400" b="1" dirty="0" smtClean="0">
                <a:solidFill>
                  <a:srgbClr val="A50021"/>
                </a:solidFill>
              </a:rPr>
              <a:t>zur Unterstützung wichtig?</a:t>
            </a:r>
          </a:p>
          <a:p>
            <a:pPr>
              <a:spcBef>
                <a:spcPts val="600"/>
              </a:spcBef>
            </a:pPr>
            <a:r>
              <a:rPr lang="de-DE" sz="2400" b="1" dirty="0" smtClean="0"/>
              <a:t>Entwickelt (in Gruppenarbeit) einen Hilfsplan für die Zukunft eines Landes </a:t>
            </a:r>
          </a:p>
          <a:p>
            <a:pPr>
              <a:spcBef>
                <a:spcPts val="600"/>
              </a:spcBef>
            </a:pPr>
            <a:r>
              <a:rPr lang="de-DE" sz="2400" b="1" dirty="0" smtClean="0"/>
              <a:t>Ihr könnt Euch am Beispiel des Jugoslawien-Konflikts oder Kambodschas ein Bild davon machen…</a:t>
            </a:r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827584" y="6237312"/>
            <a:ext cx="36724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Landminenopfer in Kambodscha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2006,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2" descr="C:\Users\Franz\Documents\03-Heidi\webwerkstatt\Thema-UNO\fotos\2006-02-02-ankor-ta.prom-0703-klein.jpg"/>
          <p:cNvPicPr>
            <a:picLocks noChangeAspect="1" noChangeArrowheads="1"/>
          </p:cNvPicPr>
          <p:nvPr/>
        </p:nvPicPr>
        <p:blipFill>
          <a:blip r:embed="rId2" cstate="print"/>
          <a:srcRect l="10735" t="26375" r="2882" b="2751"/>
          <a:stretch>
            <a:fillRect/>
          </a:stretch>
        </p:blipFill>
        <p:spPr bwMode="auto">
          <a:xfrm>
            <a:off x="827584" y="4077072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12789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UNO für Kinder</a:t>
            </a:r>
            <a:br>
              <a:rPr lang="de-AT" sz="4000" dirty="0" smtClean="0"/>
            </a:br>
            <a:r>
              <a:rPr lang="de-AT" sz="3200" dirty="0" smtClean="0">
                <a:solidFill>
                  <a:schemeClr val="tx1"/>
                </a:solidFill>
              </a:rPr>
              <a:t>UN-Organisationen zur Hilfe für Kinder </a:t>
            </a:r>
            <a:endParaRPr lang="de-DE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Kinder sind am stärksten betroffen!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124744"/>
            <a:ext cx="8424936" cy="446449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dirty="0" smtClean="0"/>
              <a:t>Durch Kriege, Terror, brutale Herrschaftssysteme leiden Kinder am meisten – körperlich wie auch seelisch.</a:t>
            </a:r>
            <a:br>
              <a:rPr lang="de-AT" sz="2000" dirty="0" smtClean="0"/>
            </a:br>
            <a:r>
              <a:rPr lang="de-AT" sz="2000" dirty="0" smtClean="0"/>
              <a:t>Daher gibt es viele UN-Organisationen, die sich mit den Rechten, </a:t>
            </a:r>
            <a:br>
              <a:rPr lang="de-AT" sz="2000" dirty="0" smtClean="0"/>
            </a:br>
            <a:r>
              <a:rPr lang="de-AT" sz="2000" dirty="0" smtClean="0"/>
              <a:t>mit Sicherheit, Bildung und Gesundheit befassen.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Neben UNICEF und UNESCO sind das vor allem: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b="1" dirty="0" smtClean="0"/>
              <a:t>UN-Flüchtlingskommissariat</a:t>
            </a:r>
            <a:r>
              <a:rPr lang="de-AT" sz="2000" dirty="0" smtClean="0"/>
              <a:t> (</a:t>
            </a:r>
            <a:r>
              <a:rPr lang="de-AT" sz="2000" b="1" dirty="0" smtClean="0"/>
              <a:t>UNHCR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dirty="0" smtClean="0"/>
              <a:t>Schutz und Unterstützung von Flüchtlingen</a:t>
            </a:r>
            <a:endParaRPr lang="de-AT" sz="2000" i="1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b="1" dirty="0" smtClean="0"/>
              <a:t>UN-Bevölkerungsfonds</a:t>
            </a:r>
            <a:r>
              <a:rPr lang="de-AT" sz="2000" dirty="0" smtClean="0"/>
              <a:t> (</a:t>
            </a:r>
            <a:r>
              <a:rPr lang="de-AT" sz="2000" b="1" dirty="0" smtClean="0"/>
              <a:t>UNFPA</a:t>
            </a:r>
            <a:r>
              <a:rPr lang="de-AT" sz="2000" dirty="0" smtClean="0"/>
              <a:t>) </a:t>
            </a:r>
            <a:r>
              <a:rPr lang="de-AT" sz="2000" kern="0" dirty="0" smtClean="0">
                <a:latin typeface="+mn-lt"/>
              </a:rPr>
              <a:t/>
            </a:r>
            <a:br>
              <a:rPr lang="de-AT" sz="2000" kern="0" dirty="0" smtClean="0">
                <a:latin typeface="+mn-lt"/>
              </a:rPr>
            </a:br>
            <a:r>
              <a:rPr lang="de-AT" sz="2000" kern="0" dirty="0" smtClean="0">
                <a:latin typeface="+mn-lt"/>
              </a:rPr>
              <a:t>Weltweite Hilfsprogramme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b="1" dirty="0" smtClean="0"/>
              <a:t>UN-Entwicklungsprogramm</a:t>
            </a:r>
            <a:r>
              <a:rPr lang="de-AT" sz="2000" dirty="0" smtClean="0"/>
              <a:t> (</a:t>
            </a:r>
            <a:r>
              <a:rPr lang="de-AT" sz="2000" b="1" dirty="0" smtClean="0"/>
              <a:t>UNDP</a:t>
            </a:r>
            <a:r>
              <a:rPr lang="de-AT" sz="2000" dirty="0" smtClean="0"/>
              <a:t>)</a:t>
            </a:r>
            <a:r>
              <a:rPr lang="de-AT" sz="2000" kern="0" dirty="0" smtClean="0">
                <a:latin typeface="+mn-lt"/>
              </a:rPr>
              <a:t/>
            </a:r>
            <a:br>
              <a:rPr lang="de-AT" sz="2000" kern="0" dirty="0" smtClean="0">
                <a:latin typeface="+mn-lt"/>
              </a:rPr>
            </a:br>
            <a:r>
              <a:rPr lang="de-AT" sz="2000" dirty="0" smtClean="0"/>
              <a:t>Aufbau eines gesicherten Friedens, Armutsbekämpfung </a:t>
            </a:r>
            <a:br>
              <a:rPr lang="de-AT" sz="2000" dirty="0" smtClean="0"/>
            </a:br>
            <a:r>
              <a:rPr lang="de-AT" sz="2000" dirty="0" smtClean="0"/>
              <a:t>(in Kriegsgebieten, ärmeren Ländern)</a:t>
            </a:r>
            <a:endParaRPr lang="de-AT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392665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2012 erstellte die UNO eine Liste von Staaten, in denen </a:t>
            </a:r>
            <a:br>
              <a:rPr lang="de-AT" sz="2000" dirty="0" smtClean="0"/>
            </a:br>
            <a:r>
              <a:rPr lang="de-AT" sz="2000" dirty="0" smtClean="0"/>
              <a:t>permanent Verbrechen gegen Kinder begangen werden. </a:t>
            </a:r>
            <a:br>
              <a:rPr lang="de-AT" sz="2000" dirty="0" smtClean="0"/>
            </a:br>
            <a:r>
              <a:rPr lang="de-AT" sz="2000" dirty="0" smtClean="0"/>
              <a:t>Gemeint sind damit: </a:t>
            </a:r>
          </a:p>
          <a:p>
            <a:pPr lvl="0"/>
            <a:r>
              <a:rPr lang="de-AT" sz="2000" dirty="0" smtClean="0"/>
              <a:t>Sexuelle Übergriffe</a:t>
            </a:r>
          </a:p>
          <a:p>
            <a:pPr lvl="0"/>
            <a:r>
              <a:rPr lang="de-AT" sz="2000" dirty="0" smtClean="0"/>
              <a:t>Missbrauch als </a:t>
            </a:r>
            <a:r>
              <a:rPr lang="de-AT" sz="2000" dirty="0" err="1" smtClean="0"/>
              <a:t>SoldatInnen</a:t>
            </a:r>
            <a:r>
              <a:rPr lang="de-AT" sz="2000" dirty="0" smtClean="0"/>
              <a:t> oder </a:t>
            </a:r>
            <a:br>
              <a:rPr lang="de-AT" sz="2000" dirty="0" smtClean="0"/>
            </a:br>
            <a:r>
              <a:rPr lang="de-AT" sz="2000" dirty="0" smtClean="0"/>
              <a:t>ZwangsarbeiterInnen</a:t>
            </a:r>
          </a:p>
          <a:p>
            <a:pPr lvl="0"/>
            <a:r>
              <a:rPr lang="de-AT" sz="2000" dirty="0" smtClean="0"/>
              <a:t>Tötung oder Verwundung</a:t>
            </a:r>
          </a:p>
          <a:p>
            <a:pPr lvl="0"/>
            <a:r>
              <a:rPr lang="de-AT" sz="2000" dirty="0" smtClean="0"/>
              <a:t>Entführung</a:t>
            </a:r>
          </a:p>
          <a:p>
            <a:pPr lvl="0"/>
            <a:r>
              <a:rPr lang="de-AT" sz="2000" dirty="0" smtClean="0"/>
              <a:t>Angriffe gegen Schulen und </a:t>
            </a:r>
            <a:br>
              <a:rPr lang="de-AT" sz="2000" dirty="0" smtClean="0"/>
            </a:br>
            <a:r>
              <a:rPr lang="de-AT" sz="2000" dirty="0" smtClean="0"/>
              <a:t>Krankenhäuser</a:t>
            </a:r>
          </a:p>
          <a:p>
            <a:pPr lvl="0"/>
            <a:r>
              <a:rPr lang="de-AT" sz="2000" dirty="0" smtClean="0"/>
              <a:t>Verweigerung von humanitärer Hilfe</a:t>
            </a:r>
          </a:p>
          <a:p>
            <a:pPr>
              <a:buNone/>
            </a:pPr>
            <a:endParaRPr lang="de-AT" sz="20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Die Liste der Schande 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5373216"/>
            <a:ext cx="6840760" cy="1296144"/>
          </a:xfrm>
          <a:prstGeom prst="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AT" sz="2000" b="1" dirty="0" smtClean="0">
                <a:solidFill>
                  <a:schemeClr val="bg1"/>
                </a:solidFill>
              </a:rPr>
              <a:t>52 Armeen und Volksheere in 23 Ländern stehen derzeit auf dieser Liste. Um gestrichen zu werden, müssen diese ein genaues UNO-Programm durchlaufen.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de-AT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Franz\Documents\03-Heidi\webwerkstatt\Thema-UNO\Thema UNO - Bilder\Thema UNO - Bilder\Kindersoldaten cc-by-sa unknown author.jpg"/>
          <p:cNvPicPr>
            <a:picLocks noChangeAspect="1" noChangeArrowheads="1"/>
          </p:cNvPicPr>
          <p:nvPr/>
        </p:nvPicPr>
        <p:blipFill>
          <a:blip r:embed="rId3" cstate="print"/>
          <a:srcRect r="10314"/>
          <a:stretch>
            <a:fillRect/>
          </a:stretch>
        </p:blipFill>
        <p:spPr bwMode="auto">
          <a:xfrm>
            <a:off x="5292080" y="1916832"/>
            <a:ext cx="2121024" cy="3145373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292080" y="5085184"/>
            <a:ext cx="18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Kindersoldat,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 unbekannt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UNICEF </a:t>
            </a:r>
            <a:r>
              <a:rPr lang="de-AT" sz="3200" dirty="0" smtClean="0"/>
              <a:t>– </a:t>
            </a:r>
            <a:r>
              <a:rPr lang="de-AT" sz="3200" dirty="0" smtClean="0"/>
              <a:t>Von Kriegsopferhilfe …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18864" y="1196752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b="1" dirty="0" smtClean="0"/>
              <a:t>Kinderhilfe im zerbombten Nachkriegs-Europa</a:t>
            </a:r>
            <a:br>
              <a:rPr lang="de-AT" sz="2000" b="1" dirty="0" smtClean="0"/>
            </a:br>
            <a:r>
              <a:rPr lang="de-AT" sz="2000" dirty="0" smtClean="0"/>
              <a:t>1946:</a:t>
            </a:r>
            <a:r>
              <a:rPr lang="de-AT" sz="2000" b="1" dirty="0" smtClean="0"/>
              <a:t> </a:t>
            </a:r>
            <a:r>
              <a:rPr lang="de-AT" sz="2000" dirty="0" smtClean="0"/>
              <a:t>Gründung der </a:t>
            </a:r>
            <a:r>
              <a:rPr lang="de-AT" sz="2000" b="1" dirty="0" smtClean="0"/>
              <a:t>UNICEF </a:t>
            </a:r>
            <a:r>
              <a:rPr lang="de-AT" sz="2000" dirty="0" smtClean="0"/>
              <a:t>(=</a:t>
            </a:r>
            <a:r>
              <a:rPr lang="de-AT" sz="2000" b="1" dirty="0" smtClean="0"/>
              <a:t> </a:t>
            </a:r>
            <a:r>
              <a:rPr lang="de-AT" sz="2000" dirty="0" smtClean="0"/>
              <a:t>United </a:t>
            </a:r>
            <a:r>
              <a:rPr lang="de-AT" sz="2000" dirty="0" err="1" smtClean="0"/>
              <a:t>Nations</a:t>
            </a:r>
            <a:r>
              <a:rPr lang="de-AT" sz="2000" dirty="0" smtClean="0"/>
              <a:t> International </a:t>
            </a:r>
            <a:r>
              <a:rPr lang="de-AT" sz="2000" dirty="0" err="1" smtClean="0"/>
              <a:t>Children’s</a:t>
            </a:r>
            <a:r>
              <a:rPr lang="de-AT" sz="2000" dirty="0" smtClean="0"/>
              <a:t> Emergency </a:t>
            </a:r>
            <a:r>
              <a:rPr lang="de-AT" sz="2000" dirty="0" smtClean="0"/>
              <a:t>Fund; Internationaler Hilfsfonds der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Vereinten </a:t>
            </a:r>
            <a:r>
              <a:rPr lang="de-AT" sz="2000" dirty="0" smtClean="0"/>
              <a:t>Nationen für Kinder)</a:t>
            </a:r>
            <a:br>
              <a:rPr lang="de-AT" sz="2000" dirty="0" smtClean="0"/>
            </a:br>
            <a:r>
              <a:rPr lang="de-AT" sz="2000" dirty="0" smtClean="0">
                <a:solidFill>
                  <a:srgbClr val="C00000"/>
                </a:solidFill>
              </a:rPr>
              <a:t>Ziel:</a:t>
            </a:r>
            <a:r>
              <a:rPr lang="de-AT" sz="2000" dirty="0" smtClean="0"/>
              <a:t> Hilfe/Versorgung von Millionen Kindern in den während </a:t>
            </a:r>
            <a:br>
              <a:rPr lang="de-AT" sz="2000" dirty="0" smtClean="0"/>
            </a:br>
            <a:r>
              <a:rPr lang="de-AT" sz="2000" dirty="0" smtClean="0"/>
              <a:t>des Zweiten Weltkriegs zerstörten Ländern Europas </a:t>
            </a:r>
            <a:br>
              <a:rPr lang="de-AT" sz="2000" dirty="0" smtClean="0"/>
            </a:br>
            <a:r>
              <a:rPr lang="de-AT" sz="2000" dirty="0" smtClean="0"/>
              <a:t>(auch Österreich!)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b="1" dirty="0" smtClean="0"/>
              <a:t>Notleidende Kinder in aller </a:t>
            </a:r>
            <a:r>
              <a:rPr lang="de-AT" sz="2000" b="1" dirty="0" smtClean="0"/>
              <a:t>Welt …</a:t>
            </a:r>
            <a:r>
              <a:rPr lang="de-AT" sz="2000" b="1" dirty="0" smtClean="0"/>
              <a:t/>
            </a:r>
            <a:br>
              <a:rPr lang="de-AT" sz="2000" b="1" dirty="0" smtClean="0"/>
            </a:br>
            <a:r>
              <a:rPr lang="de-AT" sz="2000" dirty="0" smtClean="0"/>
              <a:t>Anfang der 1950er Jahre sollte die Hilfe auslaufen, doch </a:t>
            </a:r>
            <a:br>
              <a:rPr lang="de-AT" sz="2000" dirty="0" smtClean="0"/>
            </a:br>
            <a:r>
              <a:rPr lang="de-AT" sz="2000" dirty="0" smtClean="0"/>
              <a:t>die vielen Fälle notleidender Kinder in aller Welt ließen </a:t>
            </a:r>
            <a:br>
              <a:rPr lang="de-AT" sz="2000" dirty="0" smtClean="0"/>
            </a:br>
            <a:r>
              <a:rPr lang="de-AT" sz="2000" dirty="0" smtClean="0"/>
              <a:t>die UNICEF zu einer wichtigen Dauereinrichtung werden</a:t>
            </a:r>
            <a:br>
              <a:rPr lang="de-AT" sz="2000" dirty="0" smtClean="0"/>
            </a:br>
            <a:r>
              <a:rPr lang="de-AT" sz="2000" dirty="0" smtClean="0"/>
              <a:t>(Nebenorgan der UNO).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defRPr/>
            </a:pPr>
            <a:endParaRPr lang="de-AT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920880" cy="1152525"/>
          </a:xfrm>
        </p:spPr>
        <p:txBody>
          <a:bodyPr/>
          <a:lstStyle/>
          <a:p>
            <a:r>
              <a:rPr lang="de-AT" sz="3200" dirty="0" smtClean="0"/>
              <a:t>UNICEF… zum Anwalt für Kinder</a:t>
            </a:r>
            <a:endParaRPr lang="de-DE" sz="3200" dirty="0" smtClean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/>
          <a:lstStyle/>
          <a:p>
            <a:r>
              <a:rPr lang="de-AT" sz="2000" b="1" dirty="0" smtClean="0"/>
              <a:t>1965: Friedensnobelpreis für UNICEF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AT" sz="2000" dirty="0" smtClean="0"/>
              <a:t>für ihre Leistungen, ihren Einsatz und Bereitschaft, </a:t>
            </a:r>
            <a:br>
              <a:rPr lang="de-AT" sz="2000" dirty="0" smtClean="0"/>
            </a:br>
            <a:r>
              <a:rPr lang="de-AT" sz="2000" b="1" dirty="0" smtClean="0">
                <a:solidFill>
                  <a:srgbClr val="A50021"/>
                </a:solidFill>
              </a:rPr>
              <a:t>allen</a:t>
            </a:r>
            <a:r>
              <a:rPr lang="de-AT" sz="2000" dirty="0" smtClean="0">
                <a:solidFill>
                  <a:srgbClr val="A50021"/>
                </a:solidFill>
              </a:rPr>
              <a:t> </a:t>
            </a:r>
            <a:r>
              <a:rPr lang="de-AT" sz="2000" b="1" dirty="0" smtClean="0">
                <a:solidFill>
                  <a:srgbClr val="A50021"/>
                </a:solidFill>
              </a:rPr>
              <a:t>Kindern</a:t>
            </a:r>
            <a:r>
              <a:rPr lang="de-AT" sz="2000" dirty="0" smtClean="0">
                <a:solidFill>
                  <a:srgbClr val="A50021"/>
                </a:solidFill>
              </a:rPr>
              <a:t> </a:t>
            </a:r>
            <a:r>
              <a:rPr lang="de-AT" sz="2000" b="1" dirty="0" smtClean="0">
                <a:solidFill>
                  <a:srgbClr val="A50021"/>
                </a:solidFill>
              </a:rPr>
              <a:t>zu helfen</a:t>
            </a:r>
            <a:r>
              <a:rPr lang="de-AT" sz="2000" dirty="0" smtClean="0"/>
              <a:t>, </a:t>
            </a:r>
            <a:r>
              <a:rPr lang="de-AT" sz="2000" b="1" dirty="0" smtClean="0">
                <a:solidFill>
                  <a:srgbClr val="A50021"/>
                </a:solidFill>
              </a:rPr>
              <a:t>egal auf welcher Seite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sie sich befinden</a:t>
            </a:r>
            <a:r>
              <a:rPr lang="de-AT" sz="2000" dirty="0" smtClean="0">
                <a:solidFill>
                  <a:srgbClr val="A50021"/>
                </a:solidFill>
              </a:rPr>
              <a:t>.</a:t>
            </a:r>
          </a:p>
          <a:p>
            <a:r>
              <a:rPr lang="de-AT" sz="2000" b="1" dirty="0" smtClean="0"/>
              <a:t>Hilfe für Kinder durch Hilfe für den Staat</a:t>
            </a:r>
            <a:br>
              <a:rPr lang="de-AT" sz="2000" b="1" dirty="0" smtClean="0"/>
            </a:br>
            <a:r>
              <a:rPr lang="de-AT" sz="2000" dirty="0" smtClean="0"/>
              <a:t>Seit 1970: Idee von der „Hilfe zur Selbsthilfe“  </a:t>
            </a:r>
          </a:p>
          <a:p>
            <a:r>
              <a:rPr lang="de-AT" sz="2000" b="1" dirty="0" smtClean="0"/>
              <a:t>Die Rechte der Kinder vertreten </a:t>
            </a:r>
            <a:br>
              <a:rPr lang="de-AT" sz="2000" b="1" dirty="0" smtClean="0"/>
            </a:br>
            <a:r>
              <a:rPr lang="de-AT" sz="2000" dirty="0" smtClean="0"/>
              <a:t>1989: UN-Konvention über die Rechte </a:t>
            </a:r>
            <a:br>
              <a:rPr lang="de-AT" sz="2000" dirty="0" smtClean="0"/>
            </a:br>
            <a:r>
              <a:rPr lang="de-AT" sz="2000" dirty="0" smtClean="0"/>
              <a:t>des Kindes.</a:t>
            </a:r>
            <a:br>
              <a:rPr lang="de-AT" sz="2000" dirty="0" smtClean="0"/>
            </a:br>
            <a:r>
              <a:rPr lang="de-AT" sz="2000" dirty="0" smtClean="0"/>
              <a:t>Auftrag an UNICEF:  </a:t>
            </a:r>
            <a:br>
              <a:rPr lang="de-AT" sz="2000" dirty="0" smtClean="0"/>
            </a:br>
            <a:r>
              <a:rPr lang="de-AT" sz="2000" dirty="0" smtClean="0"/>
              <a:t>Unterstützung der Staaten bei der </a:t>
            </a:r>
            <a:br>
              <a:rPr lang="de-AT" sz="2000" dirty="0" smtClean="0"/>
            </a:br>
            <a:r>
              <a:rPr lang="de-AT" sz="2000" dirty="0" smtClean="0"/>
              <a:t>Umsetzung der darin festgelegten </a:t>
            </a:r>
            <a:br>
              <a:rPr lang="de-AT" sz="2000" dirty="0" smtClean="0"/>
            </a:br>
            <a:r>
              <a:rPr lang="de-AT" sz="2000" dirty="0" smtClean="0"/>
              <a:t>Kinderrechte</a:t>
            </a:r>
          </a:p>
          <a:p>
            <a:pPr>
              <a:buNone/>
            </a:pPr>
            <a:endParaRPr lang="de-AT" sz="2000" dirty="0" smtClean="0"/>
          </a:p>
          <a:p>
            <a:endParaRPr lang="de-AT" sz="2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652120" y="5733256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Kinder bei der Arbeit,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Franz\Pictures\0-BILDARCHIV\2006-Kambodscha-28.01-15.02\2006-02-02-ankor-ta.prom-0701.jpg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t="39894" b="6915"/>
          <a:stretch>
            <a:fillRect/>
          </a:stretch>
        </p:blipFill>
        <p:spPr bwMode="auto">
          <a:xfrm>
            <a:off x="5652120" y="3198574"/>
            <a:ext cx="3168352" cy="2534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6191919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UNICEF in Österreich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124744"/>
            <a:ext cx="8424936" cy="540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dirty="0" smtClean="0"/>
              <a:t>1962: Gründung des Vereins UNICEF Österreich als </a:t>
            </a:r>
            <a:br>
              <a:rPr lang="de-AT" sz="2000" dirty="0" smtClean="0"/>
            </a:br>
            <a:r>
              <a:rPr lang="de-AT" sz="2000" dirty="0" smtClean="0"/>
              <a:t>Teil der weltweiten UNICEF-Organisation. </a:t>
            </a:r>
            <a:br>
              <a:rPr lang="de-AT" sz="2000" dirty="0" smtClean="0"/>
            </a:br>
            <a:r>
              <a:rPr lang="de-AT" sz="2000" dirty="0" smtClean="0"/>
              <a:t>Aufgabe: Beschaffung von Finanzmitteln für weltweite Kinderhilfe. </a:t>
            </a:r>
            <a:br>
              <a:rPr lang="de-AT" sz="2000" dirty="0" smtClean="0"/>
            </a:br>
            <a:r>
              <a:rPr lang="de-AT" sz="2000" dirty="0" smtClean="0"/>
              <a:t>Das wird mit Spenden, Patenschaften und Verkauf von Produkten </a:t>
            </a:r>
            <a:br>
              <a:rPr lang="de-AT" sz="2000" dirty="0" smtClean="0"/>
            </a:br>
            <a:r>
              <a:rPr lang="de-AT" sz="2000" dirty="0" smtClean="0"/>
              <a:t>(z.B. UNICEF-Grußkarten) durchgeführt.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00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AT" sz="2000" b="1" dirty="0" smtClean="0"/>
              <a:t>Folgende Projekte wurden durch UNICEF Österreich </a:t>
            </a:r>
            <a:br>
              <a:rPr lang="de-AT" sz="2000" b="1" dirty="0" smtClean="0"/>
            </a:br>
            <a:r>
              <a:rPr lang="de-AT" sz="2000" b="1" dirty="0" smtClean="0"/>
              <a:t>2012 </a:t>
            </a:r>
            <a:r>
              <a:rPr lang="de-AT" sz="2000" b="1" dirty="0" smtClean="0"/>
              <a:t>unterstützt:</a:t>
            </a:r>
            <a:endParaRPr lang="de-AT" sz="2000" b="1" kern="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Nothilfe in Sahel und Syrien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Schulen in Malawi und Schulbildung in Äthiopien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Schulen zur Mädchenförderung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Tetanus-Vorbeugung für Mutter und Kind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40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39552" y="6237312"/>
            <a:ext cx="27363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Logo der UNICEF; Abbildung: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Picture 2" descr="C:\Users\Franz\Documents\03-Heidi\webwerkstatt\Thema-UNO\Thema-UNO-Info-unterlagen\1000px-Unicef_logo_svg-publicdo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89240"/>
            <a:ext cx="2628000" cy="638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Was ist die UNO?</a:t>
            </a:r>
            <a:endParaRPr lang="de-DE" sz="4000" dirty="0" smtClean="0"/>
          </a:p>
        </p:txBody>
      </p:sp>
      <p:pic>
        <p:nvPicPr>
          <p:cNvPr id="1026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Denk nach und plane…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511291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A50021"/>
                </a:solidFill>
              </a:rPr>
              <a:t>UNICEF-JuniorbotschafterInnen (UNICEF </a:t>
            </a:r>
            <a:r>
              <a:rPr lang="de-DE" sz="2400" b="1" dirty="0" err="1" smtClean="0">
                <a:solidFill>
                  <a:srgbClr val="A50021"/>
                </a:solidFill>
              </a:rPr>
              <a:t>JuBo</a:t>
            </a:r>
            <a:r>
              <a:rPr lang="de-DE" sz="2400" b="1" dirty="0" smtClean="0">
                <a:solidFill>
                  <a:srgbClr val="A50021"/>
                </a:solidFill>
              </a:rPr>
              <a:t>) </a:t>
            </a:r>
          </a:p>
          <a:p>
            <a:pPr marL="0" indent="0">
              <a:spcBef>
                <a:spcPts val="600"/>
              </a:spcBef>
              <a:buNone/>
            </a:pPr>
            <a:endParaRPr lang="de-DE" sz="2400" b="1" dirty="0" smtClean="0">
              <a:solidFill>
                <a:srgbClr val="A5002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/>
              <a:t>Werdet JuniorboschafterInnen!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Auch du kannst für die Rechte von Kindern und die Arbeit von UNICEF eintreten. Dazu gibt es jährlich einen UNICEF </a:t>
            </a:r>
            <a:r>
              <a:rPr lang="de-DE" sz="2400" dirty="0" err="1" smtClean="0"/>
              <a:t>JuBo</a:t>
            </a:r>
            <a:r>
              <a:rPr lang="de-DE" sz="2400" dirty="0" smtClean="0"/>
              <a:t>-Wettbewerb, bei dem Ideen </a:t>
            </a:r>
            <a:br>
              <a:rPr lang="de-DE" sz="2400" dirty="0" smtClean="0"/>
            </a:br>
            <a:r>
              <a:rPr lang="de-DE" sz="2400" dirty="0" smtClean="0"/>
              <a:t>zur Umsetzung der Kinderrechte </a:t>
            </a:r>
            <a:br>
              <a:rPr lang="de-DE" sz="2400" dirty="0" smtClean="0"/>
            </a:br>
            <a:r>
              <a:rPr lang="de-DE" sz="2400" dirty="0" smtClean="0"/>
              <a:t>ausgezeichnet werden.  </a:t>
            </a:r>
            <a:endParaRPr lang="de-DE" sz="2400" b="1" dirty="0" smtClean="0"/>
          </a:p>
          <a:p>
            <a:pPr>
              <a:spcBef>
                <a:spcPts val="600"/>
              </a:spcBef>
            </a:pPr>
            <a:r>
              <a:rPr lang="de-DE" sz="2400" b="1" dirty="0" smtClean="0"/>
              <a:t>Viele bekannte Persönlichkeiten </a:t>
            </a:r>
            <a:br>
              <a:rPr lang="de-DE" sz="2400" b="1" dirty="0" smtClean="0"/>
            </a:br>
            <a:r>
              <a:rPr lang="de-DE" sz="2400" dirty="0" smtClean="0"/>
              <a:t>haben sich </a:t>
            </a:r>
            <a:r>
              <a:rPr lang="de-DE" sz="2400" b="1" dirty="0" smtClean="0"/>
              <a:t>als </a:t>
            </a:r>
            <a:r>
              <a:rPr lang="de-DE" sz="2400" b="1" dirty="0" err="1" smtClean="0"/>
              <a:t>BotschafterInnen</a:t>
            </a:r>
            <a:r>
              <a:rPr lang="de-DE" sz="2400" b="1" dirty="0" smtClean="0"/>
              <a:t> </a:t>
            </a:r>
            <a:br>
              <a:rPr lang="de-DE" sz="2400" b="1" dirty="0" smtClean="0"/>
            </a:br>
            <a:r>
              <a:rPr lang="de-DE" sz="2400" dirty="0" smtClean="0"/>
              <a:t>in den Dienst der </a:t>
            </a:r>
            <a:r>
              <a:rPr lang="de-DE" sz="2400" b="1" dirty="0" smtClean="0"/>
              <a:t>UNICEF </a:t>
            </a:r>
            <a:r>
              <a:rPr lang="de-DE" sz="2400" dirty="0" smtClean="0"/>
              <a:t>gestellt</a:t>
            </a:r>
            <a:r>
              <a:rPr lang="de-DE" sz="2400" b="1" dirty="0" smtClean="0"/>
              <a:t>,</a:t>
            </a:r>
            <a:br>
              <a:rPr lang="de-DE" sz="2400" b="1" dirty="0" smtClean="0"/>
            </a:br>
            <a:r>
              <a:rPr lang="de-DE" sz="2400" dirty="0" smtClean="0"/>
              <a:t>schau dir die lange Liste an: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1800" dirty="0" smtClean="0">
                <a:hlinkClick r:id="rId2"/>
              </a:rPr>
              <a:t>http://www.unicef.org/people/people_ambassadors.html</a:t>
            </a:r>
            <a:endParaRPr lang="de-DE" sz="1800" dirty="0" smtClean="0"/>
          </a:p>
          <a:p>
            <a:pPr>
              <a:spcBef>
                <a:spcPts val="600"/>
              </a:spcBef>
              <a:buNone/>
            </a:pPr>
            <a:endParaRPr lang="de-DE" sz="2400" b="1" dirty="0" smtClean="0"/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027" name="Picture 3" descr="C:\Users\Franz\Documents\03-Heidi\webwerkstatt\Thema-UNO\Thema UNO - Bilder\Thema UNO - Bilder\Selena Gomez UNICEF Botschafterin cc-by-sa Selena Gomez &amp; The Sc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544440" cy="1908330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868144" y="5517232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>
                <a:solidFill>
                  <a:schemeClr val="bg2">
                    <a:lumMod val="75000"/>
                  </a:schemeClr>
                </a:solidFill>
              </a:rPr>
              <a:t>UNICEF-Botschafterin </a:t>
            </a:r>
            <a:r>
              <a:rPr lang="de-AT" sz="800" dirty="0" err="1">
                <a:solidFill>
                  <a:schemeClr val="bg2">
                    <a:lumMod val="75000"/>
                  </a:schemeClr>
                </a:solidFill>
              </a:rPr>
              <a:t>Selena</a:t>
            </a:r>
            <a:r>
              <a:rPr lang="de-AT" sz="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Gomez;</a:t>
            </a:r>
            <a:endParaRPr lang="de-AT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Selena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Gomez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The Scene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Franz\Documents\03-Heidi\webwerkstatt\Thema-UNO\Thema UNO - Bilder\Thema UNO - Bilder\unicef jubo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764704"/>
            <a:ext cx="1393769" cy="1440160"/>
          </a:xfrm>
          <a:prstGeom prst="rect">
            <a:avLst/>
          </a:prstGeom>
          <a:noFill/>
        </p:spPr>
      </p:pic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6300192" y="2276872"/>
            <a:ext cx="25922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800" dirty="0" smtClean="0"/>
              <a:t>Das Logo der UNICEF-</a:t>
            </a:r>
            <a:r>
              <a:rPr lang="de-DE" sz="800" dirty="0" err="1" smtClean="0"/>
              <a:t>JuBo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12789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UNESCO </a:t>
            </a:r>
            <a:br>
              <a:rPr lang="de-AT" sz="4000" dirty="0" smtClean="0"/>
            </a:br>
            <a:r>
              <a:rPr lang="de-AT" sz="3200" dirty="0" smtClean="0">
                <a:solidFill>
                  <a:schemeClr val="tx1"/>
                </a:solidFill>
              </a:rPr>
              <a:t>Bildung für alle!</a:t>
            </a:r>
            <a:endParaRPr lang="de-DE" sz="32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Friede entsteht im Geist der Menschen!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124744"/>
            <a:ext cx="8424936" cy="4464496"/>
          </a:xfrm>
          <a:prstGeom prst="rect">
            <a:avLst/>
          </a:prstGeom>
        </p:spPr>
        <p:txBody>
          <a:bodyPr/>
          <a:lstStyle/>
          <a:p>
            <a:r>
              <a:rPr lang="de-AT" sz="2000" dirty="0" smtClean="0"/>
              <a:t>UNESCO = “</a:t>
            </a:r>
            <a:r>
              <a:rPr lang="de-AT" sz="2000" b="1" dirty="0" smtClean="0"/>
              <a:t>U</a:t>
            </a:r>
            <a:r>
              <a:rPr lang="de-AT" sz="2000" dirty="0" smtClean="0"/>
              <a:t>nited </a:t>
            </a:r>
            <a:r>
              <a:rPr lang="de-AT" sz="2000" b="1" dirty="0" err="1" smtClean="0"/>
              <a:t>N</a:t>
            </a:r>
            <a:r>
              <a:rPr lang="de-AT" sz="2000" dirty="0" err="1" smtClean="0"/>
              <a:t>ations</a:t>
            </a:r>
            <a:r>
              <a:rPr lang="de-AT" sz="2000" dirty="0" smtClean="0"/>
              <a:t> </a:t>
            </a:r>
            <a:r>
              <a:rPr lang="de-AT" sz="2000" b="1" dirty="0" smtClean="0"/>
              <a:t>E</a:t>
            </a:r>
            <a:r>
              <a:rPr lang="de-AT" sz="2000" dirty="0" smtClean="0"/>
              <a:t>ducational, </a:t>
            </a:r>
            <a:r>
              <a:rPr lang="de-AT" sz="2000" b="1" dirty="0" smtClean="0"/>
              <a:t>S</a:t>
            </a:r>
            <a:r>
              <a:rPr lang="de-AT" sz="2000" dirty="0" smtClean="0"/>
              <a:t>cientific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b="1" dirty="0" smtClean="0"/>
              <a:t>C</a:t>
            </a:r>
            <a:r>
              <a:rPr lang="de-AT" sz="2000" dirty="0" smtClean="0"/>
              <a:t>ultural </a:t>
            </a:r>
            <a:r>
              <a:rPr lang="de-AT" sz="2000" b="1" dirty="0" err="1" smtClean="0"/>
              <a:t>O</a:t>
            </a:r>
            <a:r>
              <a:rPr lang="de-AT" sz="2000" dirty="0" err="1" smtClean="0"/>
              <a:t>rganization</a:t>
            </a:r>
            <a:r>
              <a:rPr lang="de-AT" sz="2000" dirty="0" smtClean="0"/>
              <a:t>“ (Organisation der Vereinten Nationen für Erziehung, Wissenschaft und Kultur). </a:t>
            </a:r>
            <a:br>
              <a:rPr lang="de-AT" sz="2000" dirty="0" smtClean="0"/>
            </a:br>
            <a:r>
              <a:rPr lang="de-AT" sz="2000" dirty="0" smtClean="0"/>
              <a:t>Gründung: 1946, ist eine der 16 rechtlich eigenständigen Sonderorganisationen der UNO. </a:t>
            </a:r>
            <a:br>
              <a:rPr lang="de-AT" sz="2000" dirty="0" smtClean="0"/>
            </a:br>
            <a:r>
              <a:rPr lang="de-AT" sz="2000" dirty="0" smtClean="0"/>
              <a:t>Österreich ist seit 1948 Mitglied der UNESCO.</a:t>
            </a:r>
          </a:p>
          <a:p>
            <a:endParaRPr lang="de-AT" sz="2000" dirty="0" smtClean="0"/>
          </a:p>
          <a:p>
            <a:r>
              <a:rPr lang="de-AT" sz="2000" dirty="0" smtClean="0"/>
              <a:t> </a:t>
            </a:r>
          </a:p>
          <a:p>
            <a:r>
              <a:rPr lang="de-AT" sz="2000" dirty="0" smtClean="0"/>
              <a:t>Eine Grundaussage in der Verfassung </a:t>
            </a:r>
            <a:br>
              <a:rPr lang="de-AT" sz="2000" dirty="0" smtClean="0"/>
            </a:br>
            <a:r>
              <a:rPr lang="de-AT" sz="2000" dirty="0" smtClean="0"/>
              <a:t>der UNESCO lautet:</a:t>
            </a:r>
            <a:br>
              <a:rPr lang="de-AT" sz="2000" dirty="0" smtClean="0"/>
            </a:br>
            <a:endParaRPr lang="de-AT" sz="2000" dirty="0" smtClean="0"/>
          </a:p>
          <a:p>
            <a:r>
              <a:rPr lang="de-AT" sz="2000" b="1" dirty="0" smtClean="0">
                <a:solidFill>
                  <a:srgbClr val="A50021"/>
                </a:solidFill>
              </a:rPr>
              <a:t>„… da Kriege im Geist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      der Menschen entstehen,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      muss auch der Frieden </a:t>
            </a:r>
            <a:br>
              <a:rPr lang="de-AT" sz="2000" b="1" dirty="0" smtClean="0">
                <a:solidFill>
                  <a:srgbClr val="A50021"/>
                </a:solidFill>
              </a:rPr>
            </a:br>
            <a:r>
              <a:rPr lang="de-AT" sz="2000" b="1" dirty="0" smtClean="0">
                <a:solidFill>
                  <a:srgbClr val="A50021"/>
                </a:solidFill>
              </a:rPr>
              <a:t>      im Geist der Menschen verankert werden.“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/>
            </a:r>
            <a:br>
              <a:rPr lang="de-DE" sz="2000" kern="0" dirty="0" smtClean="0">
                <a:latin typeface="+mn-lt"/>
              </a:rPr>
            </a:br>
            <a:endParaRPr lang="de-DE" sz="20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6372200" y="5661248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Logo der UNESCO, Abbildung: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088232" cy="139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3278584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Ziel der UNESCO:</a:t>
            </a:r>
            <a:br>
              <a:rPr lang="de-AT" sz="2000" dirty="0" smtClean="0"/>
            </a:br>
            <a:r>
              <a:rPr lang="de-AT" sz="2000" dirty="0" smtClean="0"/>
              <a:t>„… durch </a:t>
            </a:r>
            <a:r>
              <a:rPr lang="de-AT" sz="2000" dirty="0" smtClean="0"/>
              <a:t>Förderung der Zusammenarbeit zwischen den </a:t>
            </a:r>
            <a:br>
              <a:rPr lang="de-AT" sz="2000" dirty="0" smtClean="0"/>
            </a:br>
            <a:r>
              <a:rPr lang="de-AT" sz="2000" dirty="0" smtClean="0"/>
              <a:t>Völkern in Bildung, Wissenschaft und Kultur zur Wahrung </a:t>
            </a:r>
            <a:br>
              <a:rPr lang="de-AT" sz="2000" dirty="0" smtClean="0"/>
            </a:br>
            <a:r>
              <a:rPr lang="de-AT" sz="2000" dirty="0" smtClean="0"/>
              <a:t>des Friedens und der Sicherheit beizutragen.“</a:t>
            </a:r>
            <a:br>
              <a:rPr lang="de-AT" sz="2000" dirty="0" smtClean="0"/>
            </a:br>
            <a:endParaRPr lang="de-AT" sz="2000" dirty="0" smtClean="0"/>
          </a:p>
          <a:p>
            <a:pPr marL="0" indent="0">
              <a:buNone/>
            </a:pPr>
            <a:r>
              <a:rPr lang="de-AT" sz="2000" b="1" dirty="0" smtClean="0"/>
              <a:t>Aufgabenbereiche:</a:t>
            </a:r>
          </a:p>
          <a:p>
            <a:pPr lvl="0"/>
            <a:r>
              <a:rPr lang="de-AT" sz="2000" dirty="0" smtClean="0"/>
              <a:t>Erziehung </a:t>
            </a:r>
          </a:p>
          <a:p>
            <a:pPr lvl="0"/>
            <a:r>
              <a:rPr lang="de-AT" sz="2000" dirty="0" smtClean="0"/>
              <a:t>Wissenschaft</a:t>
            </a:r>
          </a:p>
          <a:p>
            <a:pPr lvl="0"/>
            <a:r>
              <a:rPr lang="de-AT" sz="2000" dirty="0" smtClean="0"/>
              <a:t>Kultur</a:t>
            </a:r>
          </a:p>
          <a:p>
            <a:pPr lvl="0"/>
            <a:r>
              <a:rPr lang="de-AT" sz="2000" dirty="0" smtClean="0"/>
              <a:t>Kommunikation </a:t>
            </a:r>
            <a:br>
              <a:rPr lang="de-AT" sz="2000" dirty="0" smtClean="0"/>
            </a:br>
            <a:r>
              <a:rPr lang="de-AT" sz="2000" dirty="0" smtClean="0"/>
              <a:t>und Information</a:t>
            </a:r>
          </a:p>
          <a:p>
            <a:pPr>
              <a:buNone/>
            </a:pPr>
            <a:endParaRPr lang="de-AT" sz="20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3814887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Bildung für alle! </a:t>
            </a:r>
          </a:p>
        </p:txBody>
      </p:sp>
      <p:pic>
        <p:nvPicPr>
          <p:cNvPr id="4098" name="Picture 2" descr="C:\Users\Franz\Pictures\0-BILDARCHIV\2006-Kambodscha-28.01-15.02\2006-02-04-tonle.sap-0853.jpg"/>
          <p:cNvPicPr>
            <a:picLocks noChangeAspect="1" noChangeArrowheads="1"/>
          </p:cNvPicPr>
          <p:nvPr/>
        </p:nvPicPr>
        <p:blipFill>
          <a:blip r:embed="rId3" cstate="print"/>
          <a:srcRect t="9450" b="34901"/>
          <a:stretch>
            <a:fillRect/>
          </a:stretch>
        </p:blipFill>
        <p:spPr bwMode="auto">
          <a:xfrm>
            <a:off x="4068913" y="2852936"/>
            <a:ext cx="3527423" cy="2952328"/>
          </a:xfrm>
          <a:prstGeom prst="rect">
            <a:avLst/>
          </a:prstGeom>
          <a:noFill/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211960" y="5805264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Schwimmende Schule auf dem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Tonle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sap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, Kambodscha</a:t>
            </a: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5039023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UNESCO-Schulen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90872" y="1196752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b="1" dirty="0" smtClean="0"/>
              <a:t>60 Jahre UNESCO-Schulen – weltweites Schulnetzwerk</a:t>
            </a:r>
            <a:br>
              <a:rPr lang="de-AT" sz="2000" b="1" dirty="0" smtClean="0"/>
            </a:br>
            <a:r>
              <a:rPr lang="de-AT" sz="2000" b="1" dirty="0" smtClean="0"/>
              <a:t>UNESCO </a:t>
            </a:r>
            <a:r>
              <a:rPr lang="de-AT" sz="2000" b="1" dirty="0" err="1" smtClean="0"/>
              <a:t>ASPnet</a:t>
            </a:r>
            <a:r>
              <a:rPr lang="de-AT" sz="2000" dirty="0" smtClean="0"/>
              <a:t> (Associated Schools Projects Network) </a:t>
            </a:r>
            <a:br>
              <a:rPr lang="de-AT" sz="2000" dirty="0" smtClean="0"/>
            </a:br>
            <a:r>
              <a:rPr lang="de-AT" sz="2000" dirty="0" smtClean="0"/>
              <a:t>9.600 Bildungseinrichtungen (vom Kindergarten bis zur LehrerInnenausbildung) in 180 Ländern.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UNESCO-Schulen haben Modellcharakter mit </a:t>
            </a:r>
            <a:br>
              <a:rPr lang="de-AT" sz="2000" dirty="0" smtClean="0"/>
            </a:br>
            <a:r>
              <a:rPr lang="de-AT" sz="2000" dirty="0" smtClean="0"/>
              <a:t>Themenschwerpunkten: </a:t>
            </a:r>
            <a:br>
              <a:rPr lang="de-AT" sz="2000" dirty="0" smtClean="0"/>
            </a:br>
            <a:r>
              <a:rPr lang="de-AT" sz="2000" dirty="0" smtClean="0"/>
              <a:t>  </a:t>
            </a:r>
            <a:r>
              <a:rPr lang="de-AT" sz="2000" b="1" dirty="0" smtClean="0"/>
              <a:t>Welt(</a:t>
            </a:r>
            <a:r>
              <a:rPr lang="de-AT" sz="2000" b="1" dirty="0" err="1" smtClean="0"/>
              <a:t>kultur</a:t>
            </a:r>
            <a:r>
              <a:rPr lang="de-AT" sz="2000" b="1" dirty="0" smtClean="0"/>
              <a:t>/</a:t>
            </a:r>
            <a:r>
              <a:rPr lang="de-AT" sz="2000" b="1" dirty="0" err="1" smtClean="0"/>
              <a:t>natur</a:t>
            </a:r>
            <a:r>
              <a:rPr lang="de-AT" sz="2000" b="1" dirty="0" smtClean="0"/>
              <a:t>)erbe </a:t>
            </a:r>
            <a:br>
              <a:rPr lang="de-AT" sz="2000" b="1" dirty="0" smtClean="0"/>
            </a:br>
            <a:r>
              <a:rPr lang="de-AT" sz="2000" b="1" dirty="0" smtClean="0"/>
              <a:t>  Nachhaltige Entwicklung </a:t>
            </a:r>
            <a:br>
              <a:rPr lang="de-AT" sz="2000" b="1" dirty="0" smtClean="0"/>
            </a:br>
            <a:r>
              <a:rPr lang="de-AT" sz="2000" b="1" dirty="0" smtClean="0"/>
              <a:t>  Friedenserziehung </a:t>
            </a:r>
            <a:br>
              <a:rPr lang="de-AT" sz="2000" b="1" dirty="0" smtClean="0"/>
            </a:br>
            <a:r>
              <a:rPr lang="de-AT" sz="2000" b="1" dirty="0" smtClean="0"/>
              <a:t>  Menschenrechte </a:t>
            </a:r>
            <a:br>
              <a:rPr lang="de-AT" sz="2000" b="1" dirty="0" smtClean="0"/>
            </a:br>
            <a:r>
              <a:rPr lang="de-AT" sz="2000" b="1" dirty="0" smtClean="0"/>
              <a:t>  Gender-Gerechtigkeit</a:t>
            </a:r>
            <a:br>
              <a:rPr lang="de-AT" sz="2000" b="1" dirty="0" smtClean="0"/>
            </a:br>
            <a:r>
              <a:rPr lang="de-AT" sz="2000" b="1" dirty="0" smtClean="0"/>
              <a:t>  Biologische Vielfalt </a:t>
            </a:r>
            <a:br>
              <a:rPr lang="de-AT" sz="2000" b="1" dirty="0" smtClean="0"/>
            </a:br>
            <a:r>
              <a:rPr lang="de-AT" sz="2000" b="1" dirty="0" smtClean="0"/>
              <a:t>  Klimawandel</a:t>
            </a:r>
            <a:br>
              <a:rPr lang="de-AT" sz="2000" b="1" dirty="0" smtClean="0"/>
            </a:br>
            <a:r>
              <a:rPr lang="de-AT" sz="2000" b="1" dirty="0" smtClean="0"/>
              <a:t>  Toleranz und Interkulturalität</a:t>
            </a:r>
            <a:br>
              <a:rPr lang="de-AT" sz="2000" b="1" dirty="0" smtClean="0"/>
            </a:br>
            <a:endParaRPr lang="de-AT" sz="2000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4499992" y="3140968"/>
            <a:ext cx="2952328" cy="2016224"/>
            <a:chOff x="4499992" y="3140968"/>
            <a:chExt cx="2952328" cy="2016224"/>
          </a:xfrm>
        </p:grpSpPr>
        <p:sp>
          <p:nvSpPr>
            <p:cNvPr id="8" name="Abgerundete rechteckige Legende 7"/>
            <p:cNvSpPr/>
            <p:nvPr/>
          </p:nvSpPr>
          <p:spPr>
            <a:xfrm>
              <a:off x="4499992" y="3140968"/>
              <a:ext cx="2880320" cy="1944216"/>
            </a:xfrm>
            <a:prstGeom prst="wedgeRoundRectCallout">
              <a:avLst>
                <a:gd name="adj1" fmla="val 80043"/>
                <a:gd name="adj2" fmla="val -10383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572000" y="3284984"/>
              <a:ext cx="288032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A50021"/>
                </a:buClr>
              </a:pPr>
              <a:r>
                <a:rPr lang="de-AT" sz="2000" dirty="0" smtClean="0"/>
                <a:t>4 Säulen der Bildung:</a:t>
              </a:r>
              <a:r>
                <a:rPr lang="de-AT" sz="2000" dirty="0" smtClean="0">
                  <a:solidFill>
                    <a:srgbClr val="0099FF"/>
                  </a:solidFill>
                </a:rPr>
                <a:t/>
              </a:r>
              <a:br>
                <a:rPr lang="de-AT" sz="2000" dirty="0" smtClean="0">
                  <a:solidFill>
                    <a:srgbClr val="0099FF"/>
                  </a:solidFill>
                </a:rPr>
              </a:br>
              <a:r>
                <a:rPr lang="de-AT" sz="2000" dirty="0" err="1" smtClean="0">
                  <a:solidFill>
                    <a:srgbClr val="0099FF"/>
                  </a:solidFill>
                </a:rPr>
                <a:t>learning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to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know</a:t>
              </a:r>
              <a:r>
                <a:rPr lang="de-AT" sz="2000" dirty="0" smtClean="0">
                  <a:solidFill>
                    <a:srgbClr val="0099FF"/>
                  </a:solidFill>
                </a:rPr>
                <a:t/>
              </a:r>
              <a:br>
                <a:rPr lang="de-AT" sz="2000" dirty="0" smtClean="0">
                  <a:solidFill>
                    <a:srgbClr val="0099FF"/>
                  </a:solidFill>
                </a:rPr>
              </a:br>
              <a:r>
                <a:rPr lang="de-AT" sz="2000" dirty="0" err="1" smtClean="0">
                  <a:solidFill>
                    <a:srgbClr val="0099FF"/>
                  </a:solidFill>
                </a:rPr>
                <a:t>learning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to</a:t>
              </a:r>
              <a:r>
                <a:rPr lang="de-AT" sz="2000" dirty="0" smtClean="0">
                  <a:solidFill>
                    <a:srgbClr val="0099FF"/>
                  </a:solidFill>
                </a:rPr>
                <a:t> do</a:t>
              </a:r>
              <a:br>
                <a:rPr lang="de-AT" sz="2000" dirty="0" smtClean="0">
                  <a:solidFill>
                    <a:srgbClr val="0099FF"/>
                  </a:solidFill>
                </a:rPr>
              </a:br>
              <a:r>
                <a:rPr lang="de-AT" sz="2000" dirty="0" err="1" smtClean="0">
                  <a:solidFill>
                    <a:srgbClr val="0099FF"/>
                  </a:solidFill>
                </a:rPr>
                <a:t>learning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to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be</a:t>
              </a:r>
              <a:r>
                <a:rPr lang="de-AT" sz="2000" dirty="0" smtClean="0">
                  <a:solidFill>
                    <a:srgbClr val="0099FF"/>
                  </a:solidFill>
                </a:rPr>
                <a:t/>
              </a:r>
              <a:br>
                <a:rPr lang="de-AT" sz="2000" dirty="0" smtClean="0">
                  <a:solidFill>
                    <a:srgbClr val="0099FF"/>
                  </a:solidFill>
                </a:rPr>
              </a:br>
              <a:r>
                <a:rPr lang="de-AT" sz="2000" dirty="0" err="1" smtClean="0">
                  <a:solidFill>
                    <a:srgbClr val="0099FF"/>
                  </a:solidFill>
                </a:rPr>
                <a:t>learning</a:t>
              </a:r>
              <a:r>
                <a:rPr lang="de-AT" sz="2000" dirty="0" smtClean="0">
                  <a:solidFill>
                    <a:srgbClr val="0099FF"/>
                  </a:solidFill>
                </a:rPr>
                <a:t>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to</a:t>
              </a:r>
              <a:r>
                <a:rPr lang="de-AT" sz="2000" dirty="0" smtClean="0">
                  <a:solidFill>
                    <a:srgbClr val="0099FF"/>
                  </a:solidFill>
                </a:rPr>
                <a:t> live </a:t>
              </a:r>
              <a:r>
                <a:rPr lang="de-AT" sz="2000" dirty="0" err="1" smtClean="0">
                  <a:solidFill>
                    <a:srgbClr val="0099FF"/>
                  </a:solidFill>
                </a:rPr>
                <a:t>together</a:t>
              </a:r>
              <a:endParaRPr lang="de-AT" sz="2000" dirty="0" smtClean="0">
                <a:solidFill>
                  <a:srgbClr val="0099FF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/>
          <a:lstStyle/>
          <a:p>
            <a:r>
              <a:rPr lang="de-AT" sz="2000" dirty="0" smtClean="0"/>
              <a:t>In Österreich gibt es mittlerweile 79 Schulen, </a:t>
            </a:r>
            <a:br>
              <a:rPr lang="de-AT" sz="2000" dirty="0" smtClean="0"/>
            </a:br>
            <a:r>
              <a:rPr lang="de-AT" sz="2000" dirty="0" smtClean="0"/>
              <a:t>die als UNESCO Schulen gelten.</a:t>
            </a:r>
          </a:p>
          <a:p>
            <a:endParaRPr lang="de-AT" sz="2000" b="1" dirty="0" smtClean="0"/>
          </a:p>
          <a:p>
            <a:r>
              <a:rPr lang="de-AT" sz="2000" dirty="0" smtClean="0"/>
              <a:t>Jede Schule kann UNESCO-Schule werden</a:t>
            </a:r>
            <a:br>
              <a:rPr lang="de-AT" sz="2000" dirty="0" smtClean="0"/>
            </a:br>
            <a:r>
              <a:rPr lang="de-AT" sz="2000" dirty="0" smtClean="0"/>
              <a:t>Nach Beantragung der Mitgliedschaft bei der Österreichischen UNESCO-Kommission ist eine zweijährige engagierte Mitarbeit im österreichischen UNESCO-Schulnetzwerk erforderlich. </a:t>
            </a:r>
            <a:br>
              <a:rPr lang="de-AT" sz="2000" dirty="0" smtClean="0"/>
            </a:br>
            <a:r>
              <a:rPr lang="de-AT" sz="2000" dirty="0" smtClean="0"/>
              <a:t>Nach positiver Beurteilung erfolgt die Aufnahme ins internationale Schulnetzwerk.</a:t>
            </a:r>
            <a:br>
              <a:rPr lang="de-AT" sz="20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Mehr darüber: </a:t>
            </a:r>
            <a:br>
              <a:rPr lang="de-AT" sz="2000" dirty="0" smtClean="0"/>
            </a:br>
            <a:r>
              <a:rPr lang="de-AT" sz="2000" dirty="0" smtClean="0">
                <a:hlinkClick r:id="rId3"/>
              </a:rPr>
              <a:t>http://www.unesco-schulen.at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>
                <a:hlinkClick r:id="rId4"/>
              </a:rPr>
              <a:t>http://www.unesco.at/bildung/unescoschulen.htm</a:t>
            </a:r>
            <a:endParaRPr lang="de-AT" sz="2000" dirty="0" smtClean="0"/>
          </a:p>
          <a:p>
            <a:endParaRPr lang="de-AT" sz="2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220072" y="6381328"/>
            <a:ext cx="15121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Logo für Menschenrechte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6551191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UNESCO-Schulen in Österreich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6632"/>
            <a:ext cx="5904656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 </a:t>
            </a:r>
            <a:r>
              <a:rPr lang="de-AT" sz="3200" dirty="0" smtClean="0"/>
              <a:t>– Die </a:t>
            </a:r>
            <a:r>
              <a:rPr lang="de-AT" sz="3200" dirty="0" smtClean="0"/>
              <a:t>Welt erhalten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467544" y="1124744"/>
            <a:ext cx="8424936" cy="208823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b="1" dirty="0" smtClean="0"/>
              <a:t>Welterbe – Kultur und Natur für die Nachwelt erhalten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Eine Hauptaufgabe der UNESCO ist das Erhalten des </a:t>
            </a:r>
            <a:br>
              <a:rPr lang="de-AT" sz="2000" dirty="0" smtClean="0"/>
            </a:br>
            <a:r>
              <a:rPr lang="de-AT" sz="2000" dirty="0" smtClean="0"/>
              <a:t>Welterbes der Menschheit. Welterbe (</a:t>
            </a:r>
            <a:r>
              <a:rPr lang="de-AT" sz="2000" b="1" dirty="0" smtClean="0"/>
              <a:t>Weltkulturerbe</a:t>
            </a:r>
            <a:r>
              <a:rPr lang="de-AT" sz="2000" dirty="0" smtClean="0"/>
              <a:t> und </a:t>
            </a:r>
            <a:r>
              <a:rPr lang="de-AT" sz="2000" b="1" dirty="0" smtClean="0"/>
              <a:t>Weltnaturerbe</a:t>
            </a:r>
            <a:r>
              <a:rPr lang="de-AT" sz="2000" dirty="0" smtClean="0"/>
              <a:t>) sind Stätten, die auf Grund ihrer Besonderheit weltbedeutend sind und von den Staaten, in denen sie </a:t>
            </a:r>
            <a:br>
              <a:rPr lang="de-AT" sz="2000" dirty="0" smtClean="0"/>
            </a:br>
            <a:r>
              <a:rPr lang="de-AT" sz="2000" dirty="0" smtClean="0"/>
              <a:t>liegen, für diese Bezeichnung vorgeschlagen werden.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40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323528" y="6258798"/>
            <a:ext cx="1619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Bajon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-Tempel in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Angkor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de-AT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Franz\Documents\03-Heidi\webwerkstatt\Thema-UNO\fotos\2006-02-01-angkor-bajon-0527-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6188">
            <a:off x="386269" y="3955166"/>
            <a:ext cx="2924100" cy="1944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652120" y="5733256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Uluru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Ayers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Rock,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Australien,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(c) Leo Hörhager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2" descr="E:\2003-02-28\australien-577. 2_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97">
            <a:off x="6036285" y="3731200"/>
            <a:ext cx="2915999" cy="1944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Franz\Documents\03-Heidi\webwerkstatt\Thema-UNO\fotos\2010-10-venedig-031-kl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8883">
            <a:off x="3059832" y="3933056"/>
            <a:ext cx="2826598" cy="198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3275856" y="6093296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Venedig,</a:t>
            </a: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6632"/>
            <a:ext cx="7056784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 </a:t>
            </a:r>
            <a:r>
              <a:rPr lang="de-AT" sz="3200" dirty="0" smtClean="0"/>
              <a:t>– Die </a:t>
            </a:r>
            <a:r>
              <a:rPr lang="de-AT" sz="3200" dirty="0" smtClean="0"/>
              <a:t>Welt erhalten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sp>
        <p:nvSpPr>
          <p:cNvPr id="11" name="Inhaltsplatzhalter 11"/>
          <p:cNvSpPr txBox="1">
            <a:spLocks/>
          </p:cNvSpPr>
          <p:nvPr/>
        </p:nvSpPr>
        <p:spPr>
          <a:xfrm>
            <a:off x="539552" y="1124744"/>
            <a:ext cx="8424936" cy="374441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Nach Prüfung des Ansuchens wird der Titel „Welterbe“ erteilt.</a:t>
            </a:r>
            <a:br>
              <a:rPr lang="de-AT" sz="2000" kern="0" dirty="0" smtClean="0"/>
            </a:br>
            <a:r>
              <a:rPr lang="de-AT" sz="2000" kern="0" dirty="0" smtClean="0"/>
              <a:t>Dieser kann bei (negativer)  Veränderung der ausgezeichneten </a:t>
            </a:r>
            <a:br>
              <a:rPr lang="de-AT" sz="2000" kern="0" dirty="0" smtClean="0"/>
            </a:br>
            <a:r>
              <a:rPr lang="de-AT" sz="2000" kern="0" dirty="0" smtClean="0"/>
              <a:t>Stätte auch wieder aberkannt werden.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000" kern="0" dirty="0" smtClean="0"/>
              <a:t>Derzeit sind 981 Objekte oder Gebiete UNESCO Welterbe:</a:t>
            </a:r>
            <a:r>
              <a:rPr lang="de-AT" sz="2000" kern="0" smtClean="0"/>
              <a:t/>
            </a:r>
            <a:br>
              <a:rPr lang="de-AT" sz="2000" kern="0" smtClean="0"/>
            </a:br>
            <a:r>
              <a:rPr lang="de-AT" sz="1600" kern="0" smtClean="0">
                <a:hlinkClick r:id="rId3"/>
              </a:rPr>
              <a:t> http</a:t>
            </a:r>
            <a:r>
              <a:rPr lang="de-AT" sz="1600" kern="0" dirty="0" smtClean="0">
                <a:hlinkClick r:id="rId3"/>
              </a:rPr>
              <a:t>://de.wikipedia.org/wiki/Liste_des_UNESCO-Welterbes_(Europa) </a:t>
            </a:r>
            <a:br>
              <a:rPr lang="de-AT" sz="1600" kern="0" dirty="0" smtClean="0">
                <a:hlinkClick r:id="rId3"/>
              </a:rPr>
            </a:br>
            <a:r>
              <a:rPr lang="de-AT" sz="2000" kern="0" dirty="0" smtClean="0"/>
              <a:t/>
            </a:r>
            <a:br>
              <a:rPr lang="de-AT" sz="2000" kern="0" dirty="0" smtClean="0"/>
            </a:br>
            <a:endParaRPr lang="de-AT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AT" sz="2400" dirty="0" smtClean="0"/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5868144" y="568273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Eremitage, St. Petersburg,  Russland, Foto: (c) Franz Stürmer 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f/f2/Yellowstone_Castle_Geysir.jpg/400px-Yellowstone_Castle_Geys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114" y="3823915"/>
            <a:ext cx="1848958" cy="27734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3131840" y="6642556"/>
            <a:ext cx="2808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Castle Geysir,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Yellowstone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National Park, Foto: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Flicka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3" descr="E:\St.Petersburg-April.2003-aktuell\106,0-Eremitage.auß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8540">
            <a:off x="5501907" y="3601341"/>
            <a:ext cx="2964212" cy="2016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323528" y="5733256"/>
            <a:ext cx="2808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Taj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Mahal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, Indien, Foto: cc Yann (talk)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5" name="Picture 5" descr="C:\Users\Franz\Documents\03-Heidi\webwerkstatt\Thema-UNO\fotos\Taj_Mahal,_Agra,_India-kl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4592">
            <a:off x="281862" y="3597301"/>
            <a:ext cx="3059832" cy="20125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3312368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Seit 1993 gilt das UNESCO-Übereinkommen zum Schutz </a:t>
            </a:r>
            <a:br>
              <a:rPr lang="de-AT" sz="2000" dirty="0" smtClean="0"/>
            </a:br>
            <a:r>
              <a:rPr lang="de-AT" sz="2000" dirty="0" smtClean="0"/>
              <a:t>des Kultur- und Naturerbes der Welt in Österreich.</a:t>
            </a:r>
            <a:br>
              <a:rPr lang="de-AT" sz="2000" dirty="0" smtClean="0"/>
            </a:b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b="1" dirty="0" smtClean="0"/>
              <a:t>Welterbe in Österreich 1 </a:t>
            </a:r>
            <a:r>
              <a:rPr lang="de-AT" sz="2000" i="1" dirty="0" smtClean="0"/>
              <a:t>(Liste geordnet nach Ernennung)</a:t>
            </a:r>
          </a:p>
          <a:p>
            <a:pPr lvl="0"/>
            <a:r>
              <a:rPr lang="de-AT" sz="2000" dirty="0" smtClean="0"/>
              <a:t>Historisches Zentrum der Stadt Salzburg</a:t>
            </a:r>
          </a:p>
          <a:p>
            <a:pPr lvl="0"/>
            <a:r>
              <a:rPr lang="de-AT" sz="2000" dirty="0" smtClean="0"/>
              <a:t>Schloss und Park von Schönbrunn</a:t>
            </a:r>
          </a:p>
          <a:p>
            <a:pPr lvl="0"/>
            <a:r>
              <a:rPr lang="de-AT" sz="2000" dirty="0" smtClean="0"/>
              <a:t>Kulturlandschaft Hallstatt-Dachstein / Salzkammergut</a:t>
            </a:r>
          </a:p>
          <a:p>
            <a:pPr lvl="0"/>
            <a:r>
              <a:rPr lang="de-AT" sz="2000" dirty="0" smtClean="0"/>
              <a:t>Die </a:t>
            </a:r>
            <a:r>
              <a:rPr lang="de-AT" sz="2000" dirty="0" err="1" smtClean="0"/>
              <a:t>Semmeringeisenbahn</a:t>
            </a:r>
            <a:endParaRPr lang="de-AT" sz="2000" dirty="0" smtClean="0"/>
          </a:p>
          <a:p>
            <a:pPr lvl="0"/>
            <a:r>
              <a:rPr lang="de-AT" sz="2000" dirty="0" smtClean="0"/>
              <a:t>Stadt Graz – Historisches Zentrum und Schloss Eggenberg</a:t>
            </a:r>
          </a:p>
          <a:p>
            <a:pPr>
              <a:buNone/>
            </a:pPr>
            <a:endParaRPr lang="de-AT" sz="20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243"/>
            <a:ext cx="756084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UNESCO-Welterbe in Österreich</a:t>
            </a:r>
          </a:p>
        </p:txBody>
      </p:sp>
      <p:pic>
        <p:nvPicPr>
          <p:cNvPr id="11265" name="Picture 1" descr="C:\Users\Franz\Documents\03-Heidi\webwerkstatt\Thema-UNO\fotos\schönbrunn-20-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952328" cy="1960772"/>
          </a:xfrm>
          <a:prstGeom prst="rect">
            <a:avLst/>
          </a:prstGeom>
          <a:noFill/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11560" y="6453336"/>
            <a:ext cx="2664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Schloss Schönbrunn, Wien, 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635896" y="6453336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Semmeringbahn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Viaduct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über die Kalte Rinne (um 1900), 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),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Photoglob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AG, Zürich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ranz\Pictures\Semmeringbahn_um_1900-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91336"/>
            <a:ext cx="2612848" cy="196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5366816"/>
          </a:xfrm>
        </p:spPr>
        <p:txBody>
          <a:bodyPr/>
          <a:lstStyle/>
          <a:p>
            <a:pPr marL="0" indent="0">
              <a:buNone/>
            </a:pPr>
            <a:r>
              <a:rPr lang="de-AT" sz="2000" b="1" dirty="0" smtClean="0"/>
              <a:t>Welterbe in Österreich 2 </a:t>
            </a:r>
            <a:r>
              <a:rPr lang="de-AT" sz="2000" i="1" dirty="0" smtClean="0"/>
              <a:t>(Liste geordnet nach Ernennung)</a:t>
            </a:r>
          </a:p>
          <a:p>
            <a:pPr lvl="0"/>
            <a:r>
              <a:rPr lang="de-AT" sz="2000" dirty="0" smtClean="0"/>
              <a:t>Kulturlandschaft Wachau – mit den Stiften Melk und </a:t>
            </a:r>
            <a:br>
              <a:rPr lang="de-AT" sz="2000" dirty="0" smtClean="0"/>
            </a:br>
            <a:r>
              <a:rPr lang="de-AT" sz="2000" dirty="0" err="1" smtClean="0"/>
              <a:t>Göttweig</a:t>
            </a:r>
            <a:endParaRPr lang="de-AT" sz="2000" dirty="0" smtClean="0"/>
          </a:p>
          <a:p>
            <a:pPr lvl="0"/>
            <a:r>
              <a:rPr lang="de-AT" sz="2000" dirty="0" smtClean="0"/>
              <a:t>Das historische Zentrum von Wien</a:t>
            </a:r>
          </a:p>
          <a:p>
            <a:pPr lvl="0"/>
            <a:r>
              <a:rPr lang="de-AT" sz="2000" dirty="0" smtClean="0"/>
              <a:t>Kulturlandschaft </a:t>
            </a:r>
            <a:r>
              <a:rPr lang="de-AT" sz="2000" dirty="0" err="1" smtClean="0"/>
              <a:t>Fertö</a:t>
            </a:r>
            <a:r>
              <a:rPr lang="de-AT" sz="2000" dirty="0" smtClean="0"/>
              <a:t>-Neusiedler See, grenzübergreifend</a:t>
            </a:r>
            <a:br>
              <a:rPr lang="de-AT" sz="2000" dirty="0" smtClean="0"/>
            </a:br>
            <a:r>
              <a:rPr lang="de-AT" sz="2000" dirty="0" smtClean="0"/>
              <a:t> mit Ungarn</a:t>
            </a:r>
          </a:p>
          <a:p>
            <a:pPr lvl="0"/>
            <a:r>
              <a:rPr lang="de-AT" sz="2000" dirty="0" smtClean="0"/>
              <a:t>Prähistorische Pfahlbauten um die Alpen, grenzübergreifend mit Deutschland, Frankreich, Italien, Slowenien </a:t>
            </a:r>
            <a:br>
              <a:rPr lang="de-AT" sz="2000" dirty="0" smtClean="0"/>
            </a:br>
            <a:r>
              <a:rPr lang="de-AT" sz="2000" dirty="0" smtClean="0"/>
              <a:t>und der Schweiz</a:t>
            </a:r>
          </a:p>
          <a:p>
            <a:pPr>
              <a:buNone/>
            </a:pPr>
            <a:endParaRPr lang="de-AT" sz="2000" dirty="0" smtClean="0"/>
          </a:p>
        </p:txBody>
      </p:sp>
      <p:pic>
        <p:nvPicPr>
          <p:cNvPr id="60419" name="Picture 3" descr="C:\Users\Franz\Pictures\0-BILDARCHIV\GARTEN.in.NÖ\melk-stift\melk-stift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4" y="4365104"/>
            <a:ext cx="2688000" cy="2016000"/>
          </a:xfrm>
          <a:prstGeom prst="rect">
            <a:avLst/>
          </a:prstGeom>
          <a:noFill/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55576" y="6381328"/>
            <a:ext cx="2232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Stift Melk, Foto: (c) Franz Stürmer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563888" y="6375430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Seewalchen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am Attersee, Informationspavillon zum  Welterbe Prähistorische Pfahlbauten, Foto: cc Kuratorium Pfahlbauten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88243"/>
            <a:ext cx="756084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UNESCO-Welterbe in Österreich</a:t>
            </a:r>
          </a:p>
        </p:txBody>
      </p:sp>
      <p:pic>
        <p:nvPicPr>
          <p:cNvPr id="1026" name="Picture 2" descr="C:\Users\Franz\Documents\03-Heidi\webwerkstatt\Thema-UNO\fotos\P_S_02-pfahlbauten.jpg"/>
          <p:cNvPicPr>
            <a:picLocks noChangeAspect="1" noChangeArrowheads="1"/>
          </p:cNvPicPr>
          <p:nvPr/>
        </p:nvPicPr>
        <p:blipFill>
          <a:blip r:embed="rId4" cstate="print"/>
          <a:srcRect r="6847"/>
          <a:stretch>
            <a:fillRect/>
          </a:stretch>
        </p:blipFill>
        <p:spPr bwMode="auto">
          <a:xfrm>
            <a:off x="3635896" y="4365104"/>
            <a:ext cx="2811468" cy="201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_BLU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Was bedeutet die Abkürzung UNO?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46088" y="1484313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600" kern="0" dirty="0">
              <a:latin typeface="+mn-lt"/>
            </a:endParaRPr>
          </a:p>
        </p:txBody>
      </p:sp>
      <p:pic>
        <p:nvPicPr>
          <p:cNvPr id="8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408" y="2204864"/>
            <a:ext cx="2801888" cy="2411959"/>
          </a:xfrm>
          <a:prstGeom prst="rect">
            <a:avLst/>
          </a:prstGeom>
          <a:noFill/>
        </p:spPr>
      </p:pic>
      <p:sp>
        <p:nvSpPr>
          <p:cNvPr id="11" name="Inhaltsplatzhalter 11"/>
          <p:cNvSpPr txBox="1">
            <a:spLocks/>
          </p:cNvSpPr>
          <p:nvPr/>
        </p:nvSpPr>
        <p:spPr>
          <a:xfrm>
            <a:off x="395536" y="1628800"/>
            <a:ext cx="8229600" cy="259218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dirty="0" smtClean="0"/>
              <a:t>UNO = </a:t>
            </a:r>
            <a:r>
              <a:rPr lang="de-AT" sz="2400" b="1" dirty="0" smtClean="0">
                <a:solidFill>
                  <a:srgbClr val="A50021"/>
                </a:solidFill>
              </a:rPr>
              <a:t>U</a:t>
            </a:r>
            <a:r>
              <a:rPr lang="de-AT" sz="2400" dirty="0" smtClean="0"/>
              <a:t>nited </a:t>
            </a:r>
            <a:r>
              <a:rPr lang="de-AT" sz="2400" b="1" dirty="0" err="1" smtClean="0">
                <a:solidFill>
                  <a:srgbClr val="A50021"/>
                </a:solidFill>
              </a:rPr>
              <a:t>N</a:t>
            </a:r>
            <a:r>
              <a:rPr lang="de-AT" sz="2400" dirty="0" err="1" smtClean="0"/>
              <a:t>ations</a:t>
            </a:r>
            <a:r>
              <a:rPr lang="de-AT" sz="2400" dirty="0" smtClean="0"/>
              <a:t> </a:t>
            </a:r>
            <a:r>
              <a:rPr lang="de-AT" sz="2400" b="1" dirty="0" err="1" smtClean="0">
                <a:solidFill>
                  <a:srgbClr val="A50021"/>
                </a:solidFill>
              </a:rPr>
              <a:t>O</a:t>
            </a:r>
            <a:r>
              <a:rPr lang="de-AT" sz="2400" dirty="0" err="1" smtClean="0"/>
              <a:t>rganization</a:t>
            </a:r>
            <a:r>
              <a:rPr lang="de-AT" sz="2400" dirty="0" smtClean="0"/>
              <a:t> </a:t>
            </a:r>
            <a:r>
              <a:rPr lang="de-AT" sz="2400" i="1" dirty="0" smtClean="0"/>
              <a:t>oder</a:t>
            </a:r>
            <a:endParaRPr lang="de-DE" sz="1400" i="1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AT" sz="2400" dirty="0" smtClean="0"/>
              <a:t>UN = </a:t>
            </a:r>
            <a:r>
              <a:rPr lang="de-AT" sz="2400" b="1" dirty="0" smtClean="0">
                <a:solidFill>
                  <a:srgbClr val="A50021"/>
                </a:solidFill>
              </a:rPr>
              <a:t>U</a:t>
            </a:r>
            <a:r>
              <a:rPr lang="de-AT" sz="2400" dirty="0" smtClean="0"/>
              <a:t>nited </a:t>
            </a:r>
            <a:r>
              <a:rPr lang="de-AT" sz="2400" b="1" dirty="0" err="1" smtClean="0">
                <a:solidFill>
                  <a:srgbClr val="A50021"/>
                </a:solidFill>
              </a:rPr>
              <a:t>N</a:t>
            </a:r>
            <a:r>
              <a:rPr lang="de-AT" sz="2400" dirty="0" err="1" smtClean="0"/>
              <a:t>ations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i="1" dirty="0" smtClean="0"/>
              <a:t>auf Deutsch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1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ebdings" pitchFamily="18" charset="2"/>
              <a:buChar char="="/>
              <a:defRPr/>
            </a:pPr>
            <a:r>
              <a:rPr lang="de-DE" sz="2400" kern="0" dirty="0" smtClean="0">
                <a:latin typeface="+mn-lt"/>
              </a:rPr>
              <a:t>VN = </a:t>
            </a:r>
            <a:r>
              <a:rPr lang="de-AT" sz="2400" b="1" dirty="0" smtClean="0">
                <a:solidFill>
                  <a:srgbClr val="A50021"/>
                </a:solidFill>
              </a:rPr>
              <a:t>V</a:t>
            </a:r>
            <a:r>
              <a:rPr lang="de-AT" sz="2400" dirty="0" smtClean="0"/>
              <a:t>ereinte </a:t>
            </a:r>
            <a:r>
              <a:rPr lang="de-AT" sz="2400" b="1" dirty="0" smtClean="0">
                <a:solidFill>
                  <a:srgbClr val="A50021"/>
                </a:solidFill>
              </a:rPr>
              <a:t>N</a:t>
            </a:r>
            <a:r>
              <a:rPr lang="de-AT" sz="2400" dirty="0" smtClean="0"/>
              <a:t>ationen </a:t>
            </a:r>
            <a:r>
              <a:rPr lang="de-DE" sz="2400" kern="0" dirty="0" smtClean="0">
                <a:latin typeface="+mn-lt"/>
              </a:rPr>
              <a:t/>
            </a:r>
            <a:br>
              <a:rPr lang="de-DE" sz="2400" kern="0" dirty="0" smtClean="0">
                <a:latin typeface="+mn-lt"/>
              </a:rPr>
            </a:br>
            <a:endParaRPr lang="de-DE" sz="24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400" kern="0" dirty="0" smtClean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-479840" y="4344112"/>
            <a:ext cx="7026603" cy="2433303"/>
            <a:chOff x="-479840" y="4344112"/>
            <a:chExt cx="7026603" cy="2433303"/>
          </a:xfrm>
        </p:grpSpPr>
        <p:sp>
          <p:nvSpPr>
            <p:cNvPr id="10" name="Freihandform 9"/>
            <p:cNvSpPr/>
            <p:nvPr/>
          </p:nvSpPr>
          <p:spPr>
            <a:xfrm>
              <a:off x="-479840" y="4344112"/>
              <a:ext cx="7026603" cy="2433303"/>
            </a:xfrm>
            <a:custGeom>
              <a:avLst/>
              <a:gdLst>
                <a:gd name="connsiteX0" fmla="*/ 4671852 w 5616624"/>
                <a:gd name="connsiteY0" fmla="*/ -93000 h 2304256"/>
                <a:gd name="connsiteX1" fmla="*/ 4707409 w 5616624"/>
                <a:gd name="connsiteY1" fmla="*/ 303378 h 2304256"/>
                <a:gd name="connsiteX2" fmla="*/ 3454484 w 5616624"/>
                <a:gd name="connsiteY2" fmla="*/ 2273343 h 2304256"/>
                <a:gd name="connsiteX3" fmla="*/ 1420929 w 5616624"/>
                <a:gd name="connsiteY3" fmla="*/ 2153841 h 2304256"/>
                <a:gd name="connsiteX4" fmla="*/ 1844062 w 5616624"/>
                <a:gd name="connsiteY4" fmla="*/ 70043 h 2304256"/>
                <a:gd name="connsiteX5" fmla="*/ 3794131 w 5616624"/>
                <a:gd name="connsiteY5" fmla="*/ 73319 h 2304256"/>
                <a:gd name="connsiteX6" fmla="*/ 4671852 w 5616624"/>
                <a:gd name="connsiteY6" fmla="*/ -93000 h 2304256"/>
                <a:gd name="connsiteX0" fmla="*/ 5331203 w 7026603"/>
                <a:gd name="connsiteY0" fmla="*/ 0 h 2433303"/>
                <a:gd name="connsiteX1" fmla="*/ 5366760 w 7026603"/>
                <a:gd name="connsiteY1" fmla="*/ 396378 h 2433303"/>
                <a:gd name="connsiteX2" fmla="*/ 4113835 w 7026603"/>
                <a:gd name="connsiteY2" fmla="*/ 2366343 h 2433303"/>
                <a:gd name="connsiteX3" fmla="*/ 2080280 w 7026603"/>
                <a:gd name="connsiteY3" fmla="*/ 2246841 h 2433303"/>
                <a:gd name="connsiteX4" fmla="*/ 2503413 w 7026603"/>
                <a:gd name="connsiteY4" fmla="*/ 163043 h 2433303"/>
                <a:gd name="connsiteX5" fmla="*/ 4763807 w 7026603"/>
                <a:gd name="connsiteY5" fmla="*/ 237016 h 2433303"/>
                <a:gd name="connsiteX6" fmla="*/ 5331203 w 7026603"/>
                <a:gd name="connsiteY6" fmla="*/ 0 h 2433303"/>
                <a:gd name="connsiteX0" fmla="*/ 5331203 w 7026603"/>
                <a:gd name="connsiteY0" fmla="*/ 0 h 2433303"/>
                <a:gd name="connsiteX1" fmla="*/ 5366760 w 7026603"/>
                <a:gd name="connsiteY1" fmla="*/ 396378 h 2433303"/>
                <a:gd name="connsiteX2" fmla="*/ 4113835 w 7026603"/>
                <a:gd name="connsiteY2" fmla="*/ 2366343 h 2433303"/>
                <a:gd name="connsiteX3" fmla="*/ 2080280 w 7026603"/>
                <a:gd name="connsiteY3" fmla="*/ 2246841 h 2433303"/>
                <a:gd name="connsiteX4" fmla="*/ 2503413 w 7026603"/>
                <a:gd name="connsiteY4" fmla="*/ 163043 h 2433303"/>
                <a:gd name="connsiteX5" fmla="*/ 4763807 w 7026603"/>
                <a:gd name="connsiteY5" fmla="*/ 237016 h 2433303"/>
                <a:gd name="connsiteX6" fmla="*/ 5331203 w 7026603"/>
                <a:gd name="connsiteY6" fmla="*/ 0 h 243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6603" h="2433303">
                  <a:moveTo>
                    <a:pt x="5331203" y="0"/>
                  </a:moveTo>
                  <a:lnTo>
                    <a:pt x="5366760" y="396378"/>
                  </a:lnTo>
                  <a:cubicBezTo>
                    <a:pt x="7026603" y="1021472"/>
                    <a:pt x="6306520" y="2153654"/>
                    <a:pt x="4113835" y="2366343"/>
                  </a:cubicBezTo>
                  <a:cubicBezTo>
                    <a:pt x="3423523" y="2433303"/>
                    <a:pt x="2697018" y="2390610"/>
                    <a:pt x="2080280" y="2246841"/>
                  </a:cubicBezTo>
                  <a:cubicBezTo>
                    <a:pt x="0" y="1761904"/>
                    <a:pt x="256224" y="500081"/>
                    <a:pt x="2503413" y="163043"/>
                  </a:cubicBezTo>
                  <a:cubicBezTo>
                    <a:pt x="3133522" y="68538"/>
                    <a:pt x="4177858" y="79987"/>
                    <a:pt x="4763807" y="237016"/>
                  </a:cubicBezTo>
                  <a:lnTo>
                    <a:pt x="533120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Inhaltsplatzhalter 11"/>
            <p:cNvSpPr txBox="1">
              <a:spLocks/>
            </p:cNvSpPr>
            <p:nvPr/>
          </p:nvSpPr>
          <p:spPr bwMode="auto">
            <a:xfrm>
              <a:off x="467544" y="4653136"/>
              <a:ext cx="504056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de-A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Das Logo der UNO zeigt die</a:t>
              </a:r>
              <a:br>
                <a:rPr kumimoji="0" lang="de-A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A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Welt von</a:t>
              </a:r>
              <a:r>
                <a:rPr kumimoji="0" lang="de-AT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Norden aus gesehen (wir blicken auf den Nordpol), umgeben von einem Kranz aus Olivenzeigen. </a:t>
              </a:r>
            </a:p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de-AT" sz="2000" kern="0" baseline="0" dirty="0" smtClean="0">
                  <a:latin typeface="+mn-lt"/>
                </a:rPr>
                <a:t>Ein Olivenzweig ist ein altes Symbol </a:t>
              </a:r>
              <a:br>
                <a:rPr lang="de-AT" sz="2000" kern="0" baseline="0" dirty="0" smtClean="0">
                  <a:latin typeface="+mn-lt"/>
                </a:rPr>
              </a:br>
              <a:r>
                <a:rPr lang="de-AT" sz="2000" kern="0" baseline="0" dirty="0" smtClean="0">
                  <a:latin typeface="+mn-lt"/>
                </a:rPr>
                <a:t>für Frieden!</a:t>
              </a:r>
              <a:endPara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5148064" y="4581128"/>
            <a:ext cx="28803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Logo der UNO, Abbildung: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6119143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 UNESCO </a:t>
            </a:r>
            <a:r>
              <a:rPr lang="de-AT" sz="3200" dirty="0" smtClean="0"/>
              <a:t>– Die </a:t>
            </a:r>
            <a:r>
              <a:rPr lang="de-AT" sz="3200" dirty="0" smtClean="0"/>
              <a:t>Welt erhalten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 bwMode="auto">
          <a:xfrm>
            <a:off x="518864" y="1196752"/>
            <a:ext cx="8229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1200"/>
              </a:spcBef>
              <a:buClr>
                <a:srgbClr val="A50021"/>
              </a:buClr>
              <a:defRPr/>
            </a:pPr>
            <a:r>
              <a:rPr lang="de-AT" sz="2000" b="1" dirty="0" smtClean="0"/>
              <a:t>„Die Welt im Kopf erhalten“</a:t>
            </a:r>
            <a:br>
              <a:rPr lang="de-AT" sz="2000" b="1" dirty="0" smtClean="0"/>
            </a:br>
            <a:r>
              <a:rPr lang="de-AT" sz="2000" dirty="0" smtClean="0"/>
              <a:t>Auch das immaterielle Kulturerbe soll erhalten bleiben! </a:t>
            </a:r>
            <a:br>
              <a:rPr lang="de-AT" sz="2000" dirty="0" smtClean="0"/>
            </a:br>
            <a:r>
              <a:rPr lang="de-AT" sz="2000" dirty="0" smtClean="0"/>
              <a:t>Die UNESCO führt auch eine Liste über mündlich überlieferte Traditionen und </a:t>
            </a:r>
            <a:r>
              <a:rPr lang="de-AT" sz="2000" dirty="0" smtClean="0"/>
              <a:t>Ausdrucksformen wie</a:t>
            </a:r>
            <a:endParaRPr lang="de-AT" sz="2000" dirty="0" smtClean="0"/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Dialekte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das Erzählen von Mythen und Epen 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darstellende Künste wie Musik, Tanz, Spiele 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Bräuche, Rituale und Feste 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r>
              <a:rPr lang="de-AT" sz="2000" dirty="0" smtClean="0"/>
              <a:t>traditionelle Handwerkstechniken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560" y="4941169"/>
            <a:ext cx="67687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A50021"/>
              </a:buClr>
            </a:pPr>
            <a:r>
              <a:rPr lang="de-AT" sz="2000" dirty="0" smtClean="0"/>
              <a:t>In Österreich zählen z.B. dazu (gesamt 68, Stand: 2013):</a:t>
            </a:r>
            <a:r>
              <a:rPr lang="de-AT" sz="2000" dirty="0" smtClean="0">
                <a:solidFill>
                  <a:srgbClr val="0099FF"/>
                </a:solidFill>
              </a:rPr>
              <a:t/>
            </a:r>
            <a:br>
              <a:rPr lang="de-AT" sz="2000" dirty="0" smtClean="0">
                <a:solidFill>
                  <a:srgbClr val="0099FF"/>
                </a:solidFill>
              </a:rPr>
            </a:br>
            <a:r>
              <a:rPr lang="de-AT" sz="2000" dirty="0" smtClean="0"/>
              <a:t>die Wiener Kaffeehaustradition, die Ötztaler Mundart, die Köhlerei und </a:t>
            </a:r>
            <a:r>
              <a:rPr lang="de-AT" sz="2000" dirty="0" err="1" smtClean="0"/>
              <a:t>Pecherei</a:t>
            </a:r>
            <a:r>
              <a:rPr lang="de-AT" sz="2000" dirty="0" smtClean="0"/>
              <a:t> in Niederösterreich, der </a:t>
            </a:r>
            <a:r>
              <a:rPr lang="de-AT" sz="2000" dirty="0" err="1" smtClean="0"/>
              <a:t>Ebenseer</a:t>
            </a:r>
            <a:r>
              <a:rPr lang="de-AT" sz="2000" dirty="0" smtClean="0"/>
              <a:t> </a:t>
            </a:r>
            <a:r>
              <a:rPr lang="de-AT" sz="2000" dirty="0" err="1" smtClean="0"/>
              <a:t>Glöcklerlauf</a:t>
            </a:r>
            <a:r>
              <a:rPr lang="de-AT" sz="2000" dirty="0" smtClean="0"/>
              <a:t>, der Funkensonntag in Vorarlberg, der Burgenländische Indigo-Handblaudruck.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</a:pPr>
            <a:r>
              <a:rPr lang="de-AT" sz="2000" dirty="0" smtClean="0"/>
              <a:t>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Denk nach und erstelle eine Liste…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482488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dirty="0" smtClean="0">
                <a:solidFill>
                  <a:srgbClr val="A50021"/>
                </a:solidFill>
              </a:rPr>
              <a:t>Was ist erhaltenswert? – </a:t>
            </a:r>
            <a:br>
              <a:rPr lang="de-DE" sz="2400" dirty="0" smtClean="0">
                <a:solidFill>
                  <a:srgbClr val="A50021"/>
                </a:solidFill>
              </a:rPr>
            </a:br>
            <a:r>
              <a:rPr lang="de-DE" sz="2400" dirty="0" smtClean="0">
                <a:solidFill>
                  <a:srgbClr val="A50021"/>
                </a:solidFill>
              </a:rPr>
              <a:t>Erstell Deine „eigene Welterbe-Liste“</a:t>
            </a:r>
          </a:p>
          <a:p>
            <a:pPr marL="0" indent="0">
              <a:spcBef>
                <a:spcPts val="600"/>
              </a:spcBef>
              <a:buNone/>
            </a:pPr>
            <a:endParaRPr lang="de-DE" sz="2400" dirty="0" smtClean="0"/>
          </a:p>
          <a:p>
            <a:pPr>
              <a:spcBef>
                <a:spcPts val="600"/>
              </a:spcBef>
            </a:pPr>
            <a:r>
              <a:rPr lang="de-AT" sz="2400" dirty="0" smtClean="0"/>
              <a:t>Überlegt (in Gruppenarbeit), welche Gebäude, Gebiete, oder aber immaterielle (nicht greifbare) „Dinge“ für die Nachwelt erhalten werden sollen.</a:t>
            </a:r>
            <a:br>
              <a:rPr lang="de-AT" sz="2400" dirty="0" smtClean="0"/>
            </a:br>
            <a:endParaRPr lang="de-AT" sz="2400" dirty="0" smtClean="0"/>
          </a:p>
          <a:p>
            <a:pPr>
              <a:spcBef>
                <a:spcPts val="600"/>
              </a:spcBef>
            </a:pPr>
            <a:r>
              <a:rPr lang="de-AT" sz="2400" dirty="0" smtClean="0"/>
              <a:t>Denkt nach, wie diese Dinge erhalten werden können – </a:t>
            </a:r>
            <a:br>
              <a:rPr lang="de-AT" sz="2400" dirty="0" smtClean="0"/>
            </a:br>
            <a:r>
              <a:rPr lang="de-AT" sz="2400" dirty="0" smtClean="0"/>
              <a:t>Nur in eine Liste aufnehmen allein, genügt nicht!</a:t>
            </a:r>
          </a:p>
          <a:p>
            <a:pPr>
              <a:spcBef>
                <a:spcPts val="600"/>
              </a:spcBef>
            </a:pPr>
            <a:endParaRPr lang="de-AT" sz="2400" dirty="0" smtClean="0"/>
          </a:p>
          <a:p>
            <a:pPr>
              <a:spcBef>
                <a:spcPts val="600"/>
              </a:spcBef>
            </a:pPr>
            <a:r>
              <a:rPr lang="de-AT" sz="2400" dirty="0" smtClean="0"/>
              <a:t>Was kann dabei jede/r einzelne – was kannst DU tun?</a:t>
            </a:r>
          </a:p>
          <a:p>
            <a:pPr>
              <a:spcBef>
                <a:spcPts val="600"/>
              </a:spcBef>
            </a:pPr>
            <a:endParaRPr lang="de-AT" sz="2400" b="1" dirty="0" smtClean="0"/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G_GEL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Inhaltsplatzhalter 11"/>
          <p:cNvSpPr>
            <a:spLocks noGrp="1"/>
          </p:cNvSpPr>
          <p:nvPr>
            <p:ph idx="1"/>
          </p:nvPr>
        </p:nvSpPr>
        <p:spPr>
          <a:xfrm>
            <a:off x="539552" y="1158528"/>
            <a:ext cx="8604448" cy="44307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000" b="1" dirty="0" smtClean="0"/>
              <a:t>Die erste Idee des Weltfriedens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1920 (</a:t>
            </a:r>
            <a:r>
              <a:rPr lang="de-AT" sz="2000" dirty="0" smtClean="0"/>
              <a:t>nach dem Ersten Weltkrieg </a:t>
            </a:r>
            <a:r>
              <a:rPr lang="de-AT" sz="2000" dirty="0" smtClean="0"/>
              <a:t>1914–1918</a:t>
            </a:r>
            <a:r>
              <a:rPr lang="de-AT" sz="2000" dirty="0" smtClean="0"/>
              <a:t>): </a:t>
            </a:r>
            <a:br>
              <a:rPr lang="de-AT" sz="2000" dirty="0" smtClean="0"/>
            </a:br>
            <a:r>
              <a:rPr lang="de-AT" sz="2000" dirty="0" smtClean="0"/>
              <a:t>Gründung des </a:t>
            </a:r>
            <a:r>
              <a:rPr lang="de-AT" sz="2000" dirty="0" smtClean="0">
                <a:solidFill>
                  <a:srgbClr val="A50021"/>
                </a:solidFill>
              </a:rPr>
              <a:t>Völkerbund</a:t>
            </a:r>
            <a:r>
              <a:rPr lang="de-AT" sz="2000" dirty="0" smtClean="0"/>
              <a:t>s durch 32 Staaten </a:t>
            </a:r>
            <a:br>
              <a:rPr lang="de-AT" sz="2000" dirty="0" smtClean="0"/>
            </a:br>
            <a:r>
              <a:rPr lang="de-AT" sz="2000" dirty="0" smtClean="0"/>
              <a:t>Ziel: Arbeit an einem friedlichen Miteinander </a:t>
            </a:r>
          </a:p>
          <a:p>
            <a:pPr>
              <a:spcBef>
                <a:spcPts val="1200"/>
              </a:spcBef>
            </a:pPr>
            <a:r>
              <a:rPr lang="de-DE" sz="2000" b="1" dirty="0" smtClean="0"/>
              <a:t>Das Scheitern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Weltwirtschaftskrise, Faschismus </a:t>
            </a:r>
            <a:br>
              <a:rPr lang="de-DE" sz="2000" dirty="0" smtClean="0"/>
            </a:br>
            <a:r>
              <a:rPr lang="de-DE" sz="2000" dirty="0" smtClean="0"/>
              <a:t>und der Zweite Weltkrieg (</a:t>
            </a:r>
            <a:r>
              <a:rPr lang="de-AT" sz="2000" dirty="0"/>
              <a:t>1939–1945</a:t>
            </a:r>
            <a:r>
              <a:rPr lang="de-AT" sz="2000" dirty="0" smtClean="0"/>
              <a:t>)</a:t>
            </a:r>
            <a:br>
              <a:rPr lang="de-AT" sz="2000" dirty="0" smtClean="0"/>
            </a:br>
            <a:r>
              <a:rPr lang="de-AT" sz="2000" dirty="0" smtClean="0"/>
              <a:t>machen die Bemühungen zunichte </a:t>
            </a:r>
            <a:endParaRPr lang="de-DE" sz="2000" dirty="0" smtClean="0"/>
          </a:p>
          <a:p>
            <a:pPr>
              <a:spcBef>
                <a:spcPts val="1200"/>
              </a:spcBef>
            </a:pPr>
            <a:r>
              <a:rPr lang="de-DE" sz="2000" b="1" dirty="0" smtClean="0"/>
              <a:t>Geburtsstunde der UNO</a:t>
            </a:r>
            <a:br>
              <a:rPr lang="de-DE" sz="2000" b="1" dirty="0" smtClean="0"/>
            </a:br>
            <a:r>
              <a:rPr lang="de-DE" sz="2000" dirty="0" smtClean="0"/>
              <a:t>1945 </a:t>
            </a:r>
            <a:r>
              <a:rPr lang="de-AT" sz="2000" dirty="0" smtClean="0"/>
              <a:t>nach dem Zweiten Weltkrieg: </a:t>
            </a:r>
            <a:br>
              <a:rPr lang="de-AT" sz="2000" dirty="0" smtClean="0"/>
            </a:br>
            <a:r>
              <a:rPr lang="de-DE" sz="2000" dirty="0" smtClean="0">
                <a:solidFill>
                  <a:srgbClr val="A50021"/>
                </a:solidFill>
              </a:rPr>
              <a:t>Gründung der UNO </a:t>
            </a:r>
            <a:r>
              <a:rPr lang="de-DE" sz="2000" dirty="0" smtClean="0"/>
              <a:t>nach Vorbild </a:t>
            </a:r>
            <a:br>
              <a:rPr lang="de-DE" sz="2000" dirty="0" smtClean="0"/>
            </a:br>
            <a:r>
              <a:rPr lang="de-DE" sz="2000" dirty="0" smtClean="0"/>
              <a:t>des Völkerbunds durch 51 Staaten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69081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Wieso gibt es die UNO?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5292080" y="5805264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Plakat zur Gründung der UNO, 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Abbildung: CC0 (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public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domain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),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Commanderraf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Franz\Documents\03-Heidi\webwerkstatt\Thema-UNO\fotos\United_Nations__Fight_For_Freedom_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344" y="2636912"/>
            <a:ext cx="2232000" cy="3178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G_LIL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r>
              <a:rPr lang="de-DE" sz="3200" dirty="0" smtClean="0"/>
              <a:t>Die UNO heute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2952328"/>
          </a:xfrm>
        </p:spPr>
        <p:txBody>
          <a:bodyPr/>
          <a:lstStyle/>
          <a:p>
            <a:r>
              <a:rPr lang="de-DE" sz="2000" dirty="0" smtClean="0"/>
              <a:t>193 Mitgliedsstaaten</a:t>
            </a:r>
          </a:p>
          <a:p>
            <a:r>
              <a:rPr lang="de-AT" sz="2000" dirty="0" smtClean="0"/>
              <a:t>sechs gemeinsame Amtssprachen: </a:t>
            </a:r>
            <a:br>
              <a:rPr lang="de-AT" sz="2000" dirty="0" smtClean="0"/>
            </a:br>
            <a:r>
              <a:rPr lang="de-AT" sz="2000" dirty="0" smtClean="0"/>
              <a:t>Arabisch, Chinesisch, Englisch, </a:t>
            </a:r>
            <a:br>
              <a:rPr lang="de-AT" sz="2000" dirty="0" smtClean="0"/>
            </a:br>
            <a:r>
              <a:rPr lang="de-AT" sz="2000" dirty="0" smtClean="0"/>
              <a:t>Französisch, Russisch und Spanisch </a:t>
            </a:r>
          </a:p>
          <a:p>
            <a:r>
              <a:rPr lang="de-AT" sz="2000" dirty="0" smtClean="0"/>
              <a:t>vier Amtssitze in Genf, Nairobi, </a:t>
            </a:r>
            <a:br>
              <a:rPr lang="de-AT" sz="2000" dirty="0" smtClean="0"/>
            </a:br>
            <a:r>
              <a:rPr lang="de-AT" sz="2000" dirty="0" smtClean="0"/>
              <a:t>New York und Wien</a:t>
            </a:r>
          </a:p>
          <a:p>
            <a:r>
              <a:rPr lang="de-DE" sz="2000" dirty="0" smtClean="0"/>
              <a:t>eine </a:t>
            </a:r>
            <a:r>
              <a:rPr lang="de-DE" sz="2000" dirty="0" smtClean="0"/>
              <a:t>weltweite Organisation zur Sicherung des Friedens</a:t>
            </a:r>
          </a:p>
          <a:p>
            <a:pPr>
              <a:buFont typeface="Wingdings" pitchFamily="2" charset="2"/>
              <a:buNone/>
            </a:pPr>
            <a:endParaRPr lang="de-DE" sz="2000" b="1" dirty="0" smtClean="0">
              <a:solidFill>
                <a:srgbClr val="A50021"/>
              </a:solidFill>
            </a:endParaRPr>
          </a:p>
        </p:txBody>
      </p:sp>
      <p:pic>
        <p:nvPicPr>
          <p:cNvPr id="16388" name="Picture 4" descr="http://upload.wikimedia.org/wikipedia/commons/5/54/UN_building%2C_Genev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2496535" cy="1872000"/>
          </a:xfrm>
          <a:prstGeom prst="rect">
            <a:avLst/>
          </a:prstGeom>
          <a:noFill/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07504" y="5538718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Palais des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Nations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in Genf; </a:t>
            </a:r>
            <a:b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 Yann Forget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2771800" y="5589820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Zugang zum UN-Hauptquartier in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Nairobi,</a:t>
            </a: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Danish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Dhamani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5220072" y="3068960"/>
            <a:ext cx="22687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UN-Plaza in New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York, 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Gryffindor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Franz\Documents\03-Heidi\webwerkstatt\Thema-UNO\fotos\1_United_Nations_Plaza_0948-k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1944216" cy="2592288"/>
          </a:xfrm>
          <a:prstGeom prst="rect">
            <a:avLst/>
          </a:prstGeom>
          <a:noFill/>
        </p:spPr>
      </p:pic>
      <p:pic>
        <p:nvPicPr>
          <p:cNvPr id="1027" name="Picture 3" descr="C:\Users\Franz\Documents\03-Heidi\webwerkstatt\Thema-UNO\fotos\UN_Headquarters,_Nairobi-kle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2550" y="3658006"/>
            <a:ext cx="3331618" cy="1872000"/>
          </a:xfrm>
          <a:prstGeom prst="rect">
            <a:avLst/>
          </a:prstGeom>
          <a:noFill/>
        </p:spPr>
      </p:pic>
      <p:pic>
        <p:nvPicPr>
          <p:cNvPr id="2" name="Picture 2" descr="C:\Users\Franz\Documents\03-Heidi\webwerkstatt\Thema-UNO\fotos\Uno_City_Kaiserwasser-kle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645024"/>
            <a:ext cx="2817034" cy="1872208"/>
          </a:xfrm>
          <a:prstGeom prst="rect">
            <a:avLst/>
          </a:prstGeom>
          <a:noFill/>
        </p:spPr>
      </p:pic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372200" y="558924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UNO-City, Wien, </a:t>
            </a:r>
            <a:endParaRPr lang="de-AT" sz="8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Foto</a:t>
            </a:r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BambooBeast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G_GR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89" y="116632"/>
            <a:ext cx="8207375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„Fast die ganze Welt ist UNO“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157192"/>
            <a:ext cx="8352928" cy="158417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Nichtmitglieder: </a:t>
            </a:r>
            <a:r>
              <a:rPr lang="de-DE" sz="2000" dirty="0" smtClean="0"/>
              <a:t>Staaten, die von anderen Staaten (noch) nicht anerkannt sind (z.B.: wenn sie sich abspalten wollen, etwa </a:t>
            </a:r>
            <a:r>
              <a:rPr lang="de-AT" sz="2000" dirty="0" smtClean="0"/>
              <a:t>Abchasien, Türkische Republik Nordzypern, Kosovo etc.) </a:t>
            </a:r>
            <a:br>
              <a:rPr lang="de-AT" sz="2000" dirty="0" smtClean="0"/>
            </a:br>
            <a:r>
              <a:rPr lang="de-AT" sz="2000" dirty="0" smtClean="0"/>
              <a:t>Palästina (als Staat nicht anerkannt) und der Vatikan </a:t>
            </a:r>
            <a:br>
              <a:rPr lang="de-AT" sz="2000" dirty="0" smtClean="0"/>
            </a:br>
            <a:r>
              <a:rPr lang="de-AT" sz="2000" dirty="0" smtClean="0"/>
              <a:t>(Nichtmitglied) haben Beobachterstatus</a:t>
            </a:r>
            <a:endParaRPr lang="de-DE" sz="2000" dirty="0" smtClean="0"/>
          </a:p>
          <a:p>
            <a:pPr marL="0" indent="0">
              <a:buFont typeface="Wingdings" pitchFamily="2" charset="2"/>
              <a:buNone/>
            </a:pPr>
            <a:endParaRPr lang="de-DE" sz="2000" dirty="0" smtClean="0"/>
          </a:p>
          <a:p>
            <a:pPr>
              <a:spcBef>
                <a:spcPts val="1200"/>
              </a:spcBef>
            </a:pPr>
            <a:endParaRPr lang="de-AT" sz="2000" dirty="0" smtClean="0"/>
          </a:p>
        </p:txBody>
      </p:sp>
      <p:pic>
        <p:nvPicPr>
          <p:cNvPr id="19458" name="Picture 2" descr="http://upload.wikimedia.org/wikipedia/commons/thumb/1/13/United_Nations_Members.svg/940px-United_Nations_Member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42120"/>
            <a:ext cx="5184576" cy="2630896"/>
          </a:xfrm>
          <a:prstGeom prst="rect">
            <a:avLst/>
          </a:prstGeom>
          <a:noFill/>
        </p:spPr>
      </p:pic>
      <p:graphicFrame>
        <p:nvGraphicFramePr>
          <p:cNvPr id="6" name="Diagramm 5"/>
          <p:cNvGraphicFramePr/>
          <p:nvPr/>
        </p:nvGraphicFramePr>
        <p:xfrm>
          <a:off x="1835696" y="2636912"/>
          <a:ext cx="5524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5292080" y="1052736"/>
            <a:ext cx="2520280" cy="1728192"/>
            <a:chOff x="5292080" y="1052736"/>
            <a:chExt cx="2520280" cy="1728192"/>
          </a:xfrm>
        </p:grpSpPr>
        <p:sp>
          <p:nvSpPr>
            <p:cNvPr id="8" name="Ovale Legende 7"/>
            <p:cNvSpPr/>
            <p:nvPr/>
          </p:nvSpPr>
          <p:spPr>
            <a:xfrm>
              <a:off x="5292080" y="1052736"/>
              <a:ext cx="2448272" cy="1728192"/>
            </a:xfrm>
            <a:prstGeom prst="wedgeEllipseCallout">
              <a:avLst>
                <a:gd name="adj1" fmla="val 80792"/>
                <a:gd name="adj2" fmla="val -9215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5292080" y="1196752"/>
              <a:ext cx="252028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de-A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Von allen </a:t>
              </a:r>
              <a:br>
                <a:rPr kumimoji="0" lang="de-A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A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Staaten</a:t>
              </a:r>
              <a:r>
                <a:rPr kumimoji="0" lang="de-AT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der Welt</a:t>
              </a:r>
              <a:br>
                <a:rPr kumimoji="0" lang="de-AT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AT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gehören 94% der</a:t>
              </a:r>
              <a:br>
                <a:rPr kumimoji="0" lang="de-AT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de-AT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UNO an!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A50021"/>
                </a:buClr>
                <a:buSzTx/>
                <a:buFont typeface="Wingdings" pitchFamily="2" charset="2"/>
                <a:buChar char="l"/>
                <a:tabLst/>
                <a:defRPr/>
              </a:pPr>
              <a:endParaRPr kumimoji="0" lang="de-A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1331640" y="3429000"/>
            <a:ext cx="252028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800" dirty="0" smtClean="0">
                <a:solidFill>
                  <a:schemeClr val="bg2">
                    <a:lumMod val="75000"/>
                  </a:schemeClr>
                </a:solidFill>
              </a:rPr>
              <a:t>Karte der Mitglieder der UNO, Grafik: cc </a:t>
            </a:r>
            <a:r>
              <a:rPr lang="de-AT" sz="800" dirty="0" err="1" smtClean="0">
                <a:solidFill>
                  <a:schemeClr val="bg2">
                    <a:lumMod val="75000"/>
                  </a:schemeClr>
                </a:solidFill>
              </a:rPr>
              <a:t>Roke</a:t>
            </a:r>
            <a:endParaRPr lang="de-AT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64" y="188640"/>
            <a:ext cx="8318500" cy="1152525"/>
          </a:xfrm>
        </p:spPr>
        <p:txBody>
          <a:bodyPr/>
          <a:lstStyle/>
          <a:p>
            <a:pPr eaLnBrk="1" hangingPunct="1"/>
            <a:r>
              <a:rPr lang="de-AT" sz="3200" dirty="0" smtClean="0"/>
              <a:t>Überlege:</a:t>
            </a:r>
          </a:p>
        </p:txBody>
      </p:sp>
      <p:sp>
        <p:nvSpPr>
          <p:cNvPr id="7171" name="Inhaltsplatzhalter 4"/>
          <p:cNvSpPr>
            <a:spLocks noGrp="1"/>
          </p:cNvSpPr>
          <p:nvPr>
            <p:ph idx="1"/>
          </p:nvPr>
        </p:nvSpPr>
        <p:spPr>
          <a:xfrm>
            <a:off x="395536" y="1268412"/>
            <a:ext cx="8794304" cy="48248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2400" b="1" dirty="0" smtClean="0">
                <a:solidFill>
                  <a:srgbClr val="A50021"/>
                </a:solidFill>
              </a:rPr>
              <a:t>Warum ist die Welt auf dem UNO-Logo von Norden gesehen dargestellt, warum nicht so, wie wir sie </a:t>
            </a:r>
            <a:br>
              <a:rPr lang="de-DE" sz="2400" b="1" dirty="0" smtClean="0">
                <a:solidFill>
                  <a:srgbClr val="A50021"/>
                </a:solidFill>
              </a:rPr>
            </a:br>
            <a:r>
              <a:rPr lang="de-DE" sz="2400" b="1" dirty="0" smtClean="0">
                <a:solidFill>
                  <a:srgbClr val="A50021"/>
                </a:solidFill>
              </a:rPr>
              <a:t>zumeist abgebildet vorfinden?</a:t>
            </a:r>
            <a:endParaRPr lang="de-DE" sz="2400" b="1" dirty="0" smtClean="0"/>
          </a:p>
          <a:p>
            <a:pPr marL="901700" lvl="1" indent="158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endParaRPr lang="de-DE" sz="2000" dirty="0" smtClean="0"/>
          </a:p>
          <a:p>
            <a:pPr marL="361950" lvl="1" indent="1588" defTabSz="1430338">
              <a:spcBef>
                <a:spcPts val="600"/>
              </a:spcBef>
              <a:buNone/>
            </a:pPr>
            <a:r>
              <a:rPr lang="de-DE" sz="2000" dirty="0" smtClean="0"/>
              <a:t>Entwirf ein eigenes Logo zum Thema „Weltfrieden der Kinder“</a:t>
            </a:r>
          </a:p>
          <a:p>
            <a:endParaRPr lang="de-DE" sz="2400" b="1" dirty="0" smtClean="0">
              <a:solidFill>
                <a:srgbClr val="A50021"/>
              </a:solidFill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8875"/>
            <a:ext cx="7777162" cy="1884363"/>
          </a:xfrm>
        </p:spPr>
        <p:txBody>
          <a:bodyPr/>
          <a:lstStyle/>
          <a:p>
            <a:pPr eaLnBrk="1" hangingPunct="1"/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AT" sz="4000" dirty="0" smtClean="0"/>
              <a:t>Wie funktioniert die UNO?</a:t>
            </a:r>
            <a:endParaRPr lang="de-DE" sz="4000" dirty="0" smtClean="0"/>
          </a:p>
        </p:txBody>
      </p:sp>
      <p:pic>
        <p:nvPicPr>
          <p:cNvPr id="1026" name="Picture 2" descr="C:\Users\Franz\Documents\03-Heidi\webwerkstatt\Thema-UNO\Thema-UNO-Info-unterlagen\uno-logo-publicdo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801888" cy="24119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967</Words>
  <Application>Microsoft Office PowerPoint</Application>
  <PresentationFormat>Bildschirmpräsentation (4:3)</PresentationFormat>
  <Paragraphs>288</Paragraphs>
  <Slides>41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1_Wasserzeichen</vt:lpstr>
      <vt:lpstr> Die UNO</vt:lpstr>
      <vt:lpstr>Mehr Information auf: www.demokratiewebstatt.at </vt:lpstr>
      <vt:lpstr> Was ist die UNO?</vt:lpstr>
      <vt:lpstr>Was bedeutet die Abkürzung UNO?</vt:lpstr>
      <vt:lpstr>Wieso gibt es die UNO?</vt:lpstr>
      <vt:lpstr>Die UNO heute</vt:lpstr>
      <vt:lpstr>„Fast die ganze Welt ist UNO“</vt:lpstr>
      <vt:lpstr>Überlege:</vt:lpstr>
      <vt:lpstr> Wie funktioniert die UNO?</vt:lpstr>
      <vt:lpstr>Arbeitsteilung für viele Aufgaben</vt:lpstr>
      <vt:lpstr>Arbeitsteilung für viele Aufgaben</vt:lpstr>
      <vt:lpstr>Arbeitsteilung für viele Aufgaben</vt:lpstr>
      <vt:lpstr>Arbeitsteilung für viele Aufgaben</vt:lpstr>
      <vt:lpstr>Arbeitsteilung für viele Aufgaben</vt:lpstr>
      <vt:lpstr>Erforsche:</vt:lpstr>
      <vt:lpstr> Was will die UNO? Ziele und Vorstellungen</vt:lpstr>
      <vt:lpstr>Die Charta der Vereinten Nationen</vt:lpstr>
      <vt:lpstr>Erfolgreich an vielen Orten…</vt:lpstr>
      <vt:lpstr>8 Ziele für eine bessere Welt</vt:lpstr>
      <vt:lpstr>Jedem Menschen sein Recht!</vt:lpstr>
      <vt:lpstr>Helfer auf dem Weg zum Frieden</vt:lpstr>
      <vt:lpstr>Wien ist auch „UNO-Stadt“!</vt:lpstr>
      <vt:lpstr>Überlege …</vt:lpstr>
      <vt:lpstr> UNO für Kinder UN-Organisationen zur Hilfe für Kinder </vt:lpstr>
      <vt:lpstr>Kinder sind am stärksten betroffen!</vt:lpstr>
      <vt:lpstr>Die Liste der Schande …</vt:lpstr>
      <vt:lpstr>UNICEF – Von Kriegsopferhilfe …</vt:lpstr>
      <vt:lpstr>UNICEF… zum Anwalt für Kinder</vt:lpstr>
      <vt:lpstr>UNICEF in Österreich</vt:lpstr>
      <vt:lpstr>Denk nach und plane…</vt:lpstr>
      <vt:lpstr> UNESCO  Bildung für alle!</vt:lpstr>
      <vt:lpstr>Friede entsteht im Geist der Menschen!</vt:lpstr>
      <vt:lpstr>Bildung für alle! </vt:lpstr>
      <vt:lpstr>UNESCO-Schulen</vt:lpstr>
      <vt:lpstr>UNESCO-Schulen in Österreich</vt:lpstr>
      <vt:lpstr>UNESCO – Die Welt erhalten</vt:lpstr>
      <vt:lpstr>UNESCO – Die Welt erhalten</vt:lpstr>
      <vt:lpstr>UNESCO-Welterbe in Österreich</vt:lpstr>
      <vt:lpstr>UNESCO-Welterbe in Österreich</vt:lpstr>
      <vt:lpstr> UNESCO – Die Welt erhalten</vt:lpstr>
      <vt:lpstr>Denk nach und erstelle eine Liste…</vt:lpstr>
    </vt:vector>
  </TitlesOfParts>
  <Company>machessa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%user2%</cp:lastModifiedBy>
  <cp:revision>809</cp:revision>
  <dcterms:created xsi:type="dcterms:W3CDTF">2009-03-03T21:28:50Z</dcterms:created>
  <dcterms:modified xsi:type="dcterms:W3CDTF">2014-02-24T11:36:20Z</dcterms:modified>
</cp:coreProperties>
</file>