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2"/>
  </p:notesMasterIdLst>
  <p:handoutMasterIdLst>
    <p:handoutMasterId r:id="rId43"/>
  </p:handoutMasterIdLst>
  <p:sldIdLst>
    <p:sldId id="270" r:id="rId2"/>
    <p:sldId id="341" r:id="rId3"/>
    <p:sldId id="409" r:id="rId4"/>
    <p:sldId id="455" r:id="rId5"/>
    <p:sldId id="419" r:id="rId6"/>
    <p:sldId id="441" r:id="rId7"/>
    <p:sldId id="432" r:id="rId8"/>
    <p:sldId id="442" r:id="rId9"/>
    <p:sldId id="429" r:id="rId10"/>
    <p:sldId id="447" r:id="rId11"/>
    <p:sldId id="443" r:id="rId12"/>
    <p:sldId id="444" r:id="rId13"/>
    <p:sldId id="445" r:id="rId14"/>
    <p:sldId id="446" r:id="rId15"/>
    <p:sldId id="449" r:id="rId16"/>
    <p:sldId id="452" r:id="rId17"/>
    <p:sldId id="454" r:id="rId18"/>
    <p:sldId id="453" r:id="rId19"/>
    <p:sldId id="481" r:id="rId20"/>
    <p:sldId id="479" r:id="rId21"/>
    <p:sldId id="480" r:id="rId22"/>
    <p:sldId id="482" r:id="rId23"/>
    <p:sldId id="458" r:id="rId24"/>
    <p:sldId id="460" r:id="rId25"/>
    <p:sldId id="457" r:id="rId26"/>
    <p:sldId id="461" r:id="rId27"/>
    <p:sldId id="462" r:id="rId28"/>
    <p:sldId id="463" r:id="rId29"/>
    <p:sldId id="464" r:id="rId30"/>
    <p:sldId id="467" r:id="rId31"/>
    <p:sldId id="468" r:id="rId32"/>
    <p:sldId id="469" r:id="rId33"/>
    <p:sldId id="470" r:id="rId34"/>
    <p:sldId id="466" r:id="rId35"/>
    <p:sldId id="472" r:id="rId36"/>
    <p:sldId id="473" r:id="rId37"/>
    <p:sldId id="478" r:id="rId38"/>
    <p:sldId id="474" r:id="rId39"/>
    <p:sldId id="475" r:id="rId40"/>
    <p:sldId id="477" r:id="rId4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58AFF"/>
    <a:srgbClr val="00B2D6"/>
    <a:srgbClr val="0073E6"/>
    <a:srgbClr val="0068D0"/>
    <a:srgbClr val="005AB4"/>
    <a:srgbClr val="004386"/>
    <a:srgbClr val="003366"/>
    <a:srgbClr val="FAFFB9"/>
    <a:srgbClr val="F4F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5405" autoAdjust="0"/>
  </p:normalViewPr>
  <p:slideViewPr>
    <p:cSldViewPr>
      <p:cViewPr>
        <p:scale>
          <a:sx n="100" d="100"/>
          <a:sy n="100" d="100"/>
        </p:scale>
        <p:origin x="774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9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513" tIns="45756" rIns="91513" bIns="45756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91513" tIns="45756" rIns="91513" bIns="45756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03.03.2015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513" tIns="45756" rIns="91513" bIns="457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273"/>
            <a:ext cx="2945862" cy="497412"/>
          </a:xfrm>
          <a:prstGeom prst="rect">
            <a:avLst/>
          </a:prstGeom>
        </p:spPr>
        <p:txBody>
          <a:bodyPr vert="horz" lIns="91513" tIns="45756" rIns="91513" bIns="45756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42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513" tIns="45756" rIns="91513" bIns="45756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91513" tIns="45756" rIns="91513" bIns="45756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03.03.2015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6" rIns="91513" bIns="45756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5930"/>
          </a:xfrm>
          <a:prstGeom prst="rect">
            <a:avLst/>
          </a:prstGeom>
        </p:spPr>
        <p:txBody>
          <a:bodyPr vert="horz" lIns="91513" tIns="45756" rIns="91513" bIns="45756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513" tIns="45756" rIns="91513" bIns="457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273"/>
            <a:ext cx="2945862" cy="497412"/>
          </a:xfrm>
          <a:prstGeom prst="rect">
            <a:avLst/>
          </a:prstGeom>
        </p:spPr>
        <p:txBody>
          <a:bodyPr vert="horz" lIns="91513" tIns="45756" rIns="91513" bIns="45756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920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3844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57812-465C-463D-A8FA-D9934EC475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45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Johannes_Kepler_1610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lise_Richter_(Wiener_Bilder_1907)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univienna/909339377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mokratiewebstatt.a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Graz_University_main-front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univienna/909342946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univienna/10205912944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132855"/>
            <a:ext cx="7272164" cy="1019919"/>
          </a:xfrm>
        </p:spPr>
        <p:txBody>
          <a:bodyPr/>
          <a:lstStyle/>
          <a:p>
            <a:pPr eaLnBrk="1" hangingPunct="1"/>
            <a:r>
              <a:rPr lang="de-DE" sz="4000" dirty="0" smtClean="0"/>
              <a:t>Wissenschaft </a:t>
            </a:r>
            <a:r>
              <a:rPr lang="de-DE" sz="4000" dirty="0"/>
              <a:t>und Forschung</a:t>
            </a:r>
            <a:endParaRPr lang="de-DE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00438"/>
            <a:ext cx="6767513" cy="1752600"/>
          </a:xfrm>
        </p:spPr>
        <p:txBody>
          <a:bodyPr/>
          <a:lstStyle/>
          <a:p>
            <a:pPr eaLnBrk="1" hangingPunct="1"/>
            <a:r>
              <a:rPr lang="de-DE" dirty="0" smtClean="0"/>
              <a:t>Materialien zur Politischen Bildung von Kindern und Jugendlichen</a:t>
            </a:r>
            <a:endParaRPr lang="de-A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/>
              <a:t>Reise durch die Geschichte 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sz="4000" dirty="0" smtClean="0"/>
              <a:t>der </a:t>
            </a:r>
            <a:r>
              <a:rPr lang="de-AT" sz="4000" dirty="0"/>
              <a:t>Wissenschaft</a:t>
            </a:r>
          </a:p>
        </p:txBody>
      </p:sp>
    </p:spTree>
    <p:extLst>
      <p:ext uri="{BB962C8B-B14F-4D97-AF65-F5344CB8AC3E}">
        <p14:creationId xmlns:p14="http://schemas.microsoft.com/office/powerpoint/2010/main" val="16966895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AT" sz="3200" dirty="0"/>
              <a:t>Wissen aus der Antike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700809"/>
            <a:ext cx="6984776" cy="1584176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AT" sz="2400" dirty="0"/>
              <a:t>V</a:t>
            </a:r>
            <a:r>
              <a:rPr lang="de-AT" sz="2400" dirty="0" smtClean="0"/>
              <a:t>ieles</a:t>
            </a:r>
            <a:r>
              <a:rPr lang="de-AT" sz="2400" dirty="0"/>
              <a:t>, was Gelehrte wie </a:t>
            </a:r>
            <a:r>
              <a:rPr lang="de-AT" sz="2400" b="1" dirty="0"/>
              <a:t>Archimedes</a:t>
            </a:r>
            <a:r>
              <a:rPr lang="de-AT" sz="2400" dirty="0"/>
              <a:t>, </a:t>
            </a:r>
            <a:r>
              <a:rPr lang="de-AT" sz="2400" b="1" dirty="0"/>
              <a:t>Pythagoras</a:t>
            </a:r>
            <a:r>
              <a:rPr lang="de-AT" sz="2400" dirty="0"/>
              <a:t> oder </a:t>
            </a:r>
            <a:r>
              <a:rPr lang="de-AT" sz="2400" b="1" dirty="0"/>
              <a:t>Hippokrates</a:t>
            </a:r>
            <a:r>
              <a:rPr lang="de-AT" sz="2400" dirty="0"/>
              <a:t> herausfanden, ist heute Basis vieler Wissenschaften.</a:t>
            </a:r>
            <a:endParaRPr lang="de-DE" sz="2400" kern="0" dirty="0"/>
          </a:p>
          <a:p>
            <a:pPr>
              <a:buClr>
                <a:srgbClr val="A50021"/>
              </a:buClr>
            </a:pPr>
            <a:endParaRPr lang="de-DE" sz="2400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743">
            <a:off x="919110" y="2909343"/>
            <a:ext cx="30173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30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421335"/>
            <a:ext cx="6768752" cy="3663849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AT" sz="2400" dirty="0"/>
              <a:t>Durch Zerfall des Römischen Weltreichs und Völkerwanderungszeit ging antikes Wissen bis zum Mittelalter wieder verloren</a:t>
            </a:r>
            <a:r>
              <a:rPr lang="de-AT" sz="2400" dirty="0" smtClean="0"/>
              <a:t>.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/>
              <a:t>Das Wissen wurde dann v.a. durch Klöster bewahrt. Bücher mussten mühevoll händisch abgeschrieben werden, den </a:t>
            </a:r>
            <a:br>
              <a:rPr lang="de-AT" sz="2400" dirty="0"/>
            </a:br>
            <a:r>
              <a:rPr lang="de-AT" sz="2400" dirty="0"/>
              <a:t>Buchdruck gab es noch nicht. </a:t>
            </a:r>
            <a:endParaRPr lang="de-AT" sz="2400" dirty="0" smtClean="0"/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Es </a:t>
            </a:r>
            <a:r>
              <a:rPr lang="de-AT" sz="2400" dirty="0"/>
              <a:t>wurde kaum Forschung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betrieben –</a:t>
            </a:r>
            <a:r>
              <a:rPr lang="de-AT" sz="2400" dirty="0"/>
              <a:t> </a:t>
            </a:r>
            <a:r>
              <a:rPr lang="de-AT" sz="2400" dirty="0" smtClean="0"/>
              <a:t>so </a:t>
            </a:r>
            <a:r>
              <a:rPr lang="de-AT" sz="2400" dirty="0"/>
              <a:t>kam </a:t>
            </a:r>
            <a:r>
              <a:rPr lang="de-AT" sz="2400" dirty="0" smtClean="0"/>
              <a:t>wenig </a:t>
            </a:r>
            <a:br>
              <a:rPr lang="de-AT" sz="2400" dirty="0" smtClean="0"/>
            </a:br>
            <a:r>
              <a:rPr lang="de-AT" sz="2400" dirty="0" smtClean="0"/>
              <a:t>neues </a:t>
            </a:r>
            <a:r>
              <a:rPr lang="de-AT" sz="2400" dirty="0"/>
              <a:t>Wissen dazu.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Wissensverlust im Mittelalter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/>
        </p:blipFill>
        <p:spPr>
          <a:xfrm>
            <a:off x="5079420" y="3456606"/>
            <a:ext cx="2156876" cy="278070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5656" y="5755903"/>
            <a:ext cx="374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Nachgebildetes </a:t>
            </a:r>
            <a:r>
              <a:rPr lang="de-AT" sz="800" dirty="0" err="1" smtClean="0"/>
              <a:t>Skriptorium</a:t>
            </a:r>
            <a:r>
              <a:rPr lang="de-AT" sz="800" dirty="0" smtClean="0"/>
              <a:t> (Schreibraum  zum Kopieren von Büchern), </a:t>
            </a:r>
          </a:p>
          <a:p>
            <a:r>
              <a:rPr lang="de-AT" sz="800" dirty="0" smtClean="0"/>
              <a:t>Stift Altenburg © Parlamentsdirektion </a:t>
            </a:r>
            <a:r>
              <a:rPr lang="de-AT" sz="800" dirty="0"/>
              <a:t>/ </a:t>
            </a:r>
            <a:r>
              <a:rPr lang="de-AT" sz="800" dirty="0" smtClean="0"/>
              <a:t>Kinderbüro </a:t>
            </a:r>
            <a:r>
              <a:rPr lang="de-AT" sz="800" dirty="0"/>
              <a:t>der Universität Wien / </a:t>
            </a:r>
            <a:br>
              <a:rPr lang="de-AT" sz="800" dirty="0"/>
            </a:br>
            <a:r>
              <a:rPr lang="de-AT" sz="800" dirty="0" smtClean="0"/>
              <a:t>Franz Stürmer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2703013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60" y="-70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86054" y="887295"/>
            <a:ext cx="6768752" cy="3024336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AT" sz="2400" dirty="0"/>
              <a:t>Im späten 11. </a:t>
            </a:r>
            <a:r>
              <a:rPr lang="de-AT" sz="2400" dirty="0" smtClean="0"/>
              <a:t>und 12. Jhdt. kam es zur Gründung erster </a:t>
            </a:r>
            <a:r>
              <a:rPr lang="de-AT" sz="2400" dirty="0"/>
              <a:t>Universitäten </a:t>
            </a:r>
            <a:r>
              <a:rPr lang="de-AT" sz="2400" dirty="0" smtClean="0"/>
              <a:t>in Italien</a:t>
            </a:r>
            <a:r>
              <a:rPr lang="de-AT" sz="2400" dirty="0"/>
              <a:t>, Frankreich und </a:t>
            </a:r>
            <a:r>
              <a:rPr lang="de-AT" sz="2400" dirty="0" smtClean="0"/>
              <a:t>England als </a:t>
            </a:r>
            <a:r>
              <a:rPr lang="de-AT" sz="2400" dirty="0"/>
              <a:t>Stätten </a:t>
            </a:r>
            <a:r>
              <a:rPr lang="de-AT" sz="2400" dirty="0" smtClean="0"/>
              <a:t>der Lehre.</a:t>
            </a:r>
          </a:p>
          <a:p>
            <a:pPr>
              <a:buFont typeface="Arial" panose="020B0604020202020204" pitchFamily="34" charset="0"/>
              <a:buChar char="●"/>
            </a:pPr>
            <a:endParaRPr lang="de-AT" sz="1100" dirty="0" smtClean="0"/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Grundlage </a:t>
            </a:r>
            <a:r>
              <a:rPr lang="de-AT" sz="2400" dirty="0"/>
              <a:t>dafür bildete </a:t>
            </a:r>
            <a:r>
              <a:rPr lang="de-AT" sz="2400" dirty="0" smtClean="0"/>
              <a:t>überliefertes</a:t>
            </a:r>
            <a:br>
              <a:rPr lang="de-AT" sz="2400" dirty="0" smtClean="0"/>
            </a:br>
            <a:r>
              <a:rPr lang="de-AT" sz="2400" dirty="0" smtClean="0"/>
              <a:t>antikes Wissen:</a:t>
            </a:r>
            <a:r>
              <a:rPr lang="de-AT" sz="2400" dirty="0"/>
              <a:t> </a:t>
            </a:r>
            <a:r>
              <a:rPr lang="de-AT" sz="2400" dirty="0" smtClean="0"/>
              <a:t>die Rechts-</a:t>
            </a:r>
            <a:br>
              <a:rPr lang="de-AT" sz="2400" dirty="0" smtClean="0"/>
            </a:br>
            <a:r>
              <a:rPr lang="de-AT" sz="2400" dirty="0" err="1" smtClean="0"/>
              <a:t>wissenschaften</a:t>
            </a:r>
            <a:r>
              <a:rPr lang="de-AT" sz="2400" dirty="0"/>
              <a:t>, Medizin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und </a:t>
            </a:r>
            <a:r>
              <a:rPr lang="de-AT" sz="2400" dirty="0"/>
              <a:t>Theologie (Religion</a:t>
            </a:r>
            <a:r>
              <a:rPr lang="de-AT" sz="2400" dirty="0" smtClean="0"/>
              <a:t>). </a:t>
            </a:r>
            <a:endParaRPr lang="de-AT" sz="2400" dirty="0"/>
          </a:p>
          <a:p>
            <a:pPr>
              <a:buFont typeface="Arial" panose="020B0604020202020204" pitchFamily="34" charset="0"/>
              <a:buChar char="●"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sp>
        <p:nvSpPr>
          <p:cNvPr id="7" name="Abgerundete rechteckige Legende 5"/>
          <p:cNvSpPr/>
          <p:nvPr/>
        </p:nvSpPr>
        <p:spPr>
          <a:xfrm>
            <a:off x="971600" y="2420888"/>
            <a:ext cx="7416824" cy="3456383"/>
          </a:xfrm>
          <a:custGeom>
            <a:avLst/>
            <a:gdLst>
              <a:gd name="connsiteX0" fmla="*/ 0 w 6408712"/>
              <a:gd name="connsiteY0" fmla="*/ 278723 h 1672303"/>
              <a:gd name="connsiteX1" fmla="*/ 278723 w 6408712"/>
              <a:gd name="connsiteY1" fmla="*/ 0 h 1672303"/>
              <a:gd name="connsiteX2" fmla="*/ 3738415 w 6408712"/>
              <a:gd name="connsiteY2" fmla="*/ 0 h 1672303"/>
              <a:gd name="connsiteX3" fmla="*/ 7542221 w 6408712"/>
              <a:gd name="connsiteY3" fmla="*/ -1975441 h 1672303"/>
              <a:gd name="connsiteX4" fmla="*/ 5340593 w 6408712"/>
              <a:gd name="connsiteY4" fmla="*/ 0 h 1672303"/>
              <a:gd name="connsiteX5" fmla="*/ 6129989 w 6408712"/>
              <a:gd name="connsiteY5" fmla="*/ 0 h 1672303"/>
              <a:gd name="connsiteX6" fmla="*/ 6408712 w 6408712"/>
              <a:gd name="connsiteY6" fmla="*/ 278723 h 1672303"/>
              <a:gd name="connsiteX7" fmla="*/ 6408712 w 6408712"/>
              <a:gd name="connsiteY7" fmla="*/ 278717 h 1672303"/>
              <a:gd name="connsiteX8" fmla="*/ 6408712 w 6408712"/>
              <a:gd name="connsiteY8" fmla="*/ 278717 h 1672303"/>
              <a:gd name="connsiteX9" fmla="*/ 6408712 w 6408712"/>
              <a:gd name="connsiteY9" fmla="*/ 696793 h 1672303"/>
              <a:gd name="connsiteX10" fmla="*/ 6408712 w 6408712"/>
              <a:gd name="connsiteY10" fmla="*/ 1393580 h 1672303"/>
              <a:gd name="connsiteX11" fmla="*/ 6129989 w 6408712"/>
              <a:gd name="connsiteY11" fmla="*/ 1672303 h 1672303"/>
              <a:gd name="connsiteX12" fmla="*/ 5340593 w 6408712"/>
              <a:gd name="connsiteY12" fmla="*/ 1672303 h 1672303"/>
              <a:gd name="connsiteX13" fmla="*/ 3738415 w 6408712"/>
              <a:gd name="connsiteY13" fmla="*/ 1672303 h 1672303"/>
              <a:gd name="connsiteX14" fmla="*/ 3738415 w 6408712"/>
              <a:gd name="connsiteY14" fmla="*/ 1672303 h 1672303"/>
              <a:gd name="connsiteX15" fmla="*/ 278723 w 6408712"/>
              <a:gd name="connsiteY15" fmla="*/ 1672303 h 1672303"/>
              <a:gd name="connsiteX16" fmla="*/ 0 w 6408712"/>
              <a:gd name="connsiteY16" fmla="*/ 1393580 h 1672303"/>
              <a:gd name="connsiteX17" fmla="*/ 0 w 6408712"/>
              <a:gd name="connsiteY17" fmla="*/ 696793 h 1672303"/>
              <a:gd name="connsiteX18" fmla="*/ 0 w 6408712"/>
              <a:gd name="connsiteY18" fmla="*/ 278717 h 1672303"/>
              <a:gd name="connsiteX19" fmla="*/ 0 w 6408712"/>
              <a:gd name="connsiteY19" fmla="*/ 278717 h 1672303"/>
              <a:gd name="connsiteX20" fmla="*/ 0 w 6408712"/>
              <a:gd name="connsiteY20" fmla="*/ 278723 h 1672303"/>
              <a:gd name="connsiteX0" fmla="*/ 0 w 7542221"/>
              <a:gd name="connsiteY0" fmla="*/ 2254164 h 3647744"/>
              <a:gd name="connsiteX1" fmla="*/ 278723 w 7542221"/>
              <a:gd name="connsiteY1" fmla="*/ 1975441 h 3647744"/>
              <a:gd name="connsiteX2" fmla="*/ 4680807 w 7542221"/>
              <a:gd name="connsiteY2" fmla="*/ 1984771 h 3647744"/>
              <a:gd name="connsiteX3" fmla="*/ 7542221 w 7542221"/>
              <a:gd name="connsiteY3" fmla="*/ 0 h 3647744"/>
              <a:gd name="connsiteX4" fmla="*/ 5340593 w 7542221"/>
              <a:gd name="connsiteY4" fmla="*/ 1975441 h 3647744"/>
              <a:gd name="connsiteX5" fmla="*/ 6129989 w 7542221"/>
              <a:gd name="connsiteY5" fmla="*/ 1975441 h 3647744"/>
              <a:gd name="connsiteX6" fmla="*/ 6408712 w 7542221"/>
              <a:gd name="connsiteY6" fmla="*/ 2254164 h 3647744"/>
              <a:gd name="connsiteX7" fmla="*/ 6408712 w 7542221"/>
              <a:gd name="connsiteY7" fmla="*/ 2254158 h 3647744"/>
              <a:gd name="connsiteX8" fmla="*/ 6408712 w 7542221"/>
              <a:gd name="connsiteY8" fmla="*/ 2254158 h 3647744"/>
              <a:gd name="connsiteX9" fmla="*/ 6408712 w 7542221"/>
              <a:gd name="connsiteY9" fmla="*/ 2672234 h 3647744"/>
              <a:gd name="connsiteX10" fmla="*/ 6408712 w 7542221"/>
              <a:gd name="connsiteY10" fmla="*/ 3369021 h 3647744"/>
              <a:gd name="connsiteX11" fmla="*/ 6129989 w 7542221"/>
              <a:gd name="connsiteY11" fmla="*/ 3647744 h 3647744"/>
              <a:gd name="connsiteX12" fmla="*/ 5340593 w 7542221"/>
              <a:gd name="connsiteY12" fmla="*/ 3647744 h 3647744"/>
              <a:gd name="connsiteX13" fmla="*/ 3738415 w 7542221"/>
              <a:gd name="connsiteY13" fmla="*/ 3647744 h 3647744"/>
              <a:gd name="connsiteX14" fmla="*/ 3738415 w 7542221"/>
              <a:gd name="connsiteY14" fmla="*/ 3647744 h 3647744"/>
              <a:gd name="connsiteX15" fmla="*/ 278723 w 7542221"/>
              <a:gd name="connsiteY15" fmla="*/ 3647744 h 3647744"/>
              <a:gd name="connsiteX16" fmla="*/ 0 w 7542221"/>
              <a:gd name="connsiteY16" fmla="*/ 3369021 h 3647744"/>
              <a:gd name="connsiteX17" fmla="*/ 0 w 7542221"/>
              <a:gd name="connsiteY17" fmla="*/ 2672234 h 3647744"/>
              <a:gd name="connsiteX18" fmla="*/ 0 w 7542221"/>
              <a:gd name="connsiteY18" fmla="*/ 2254158 h 3647744"/>
              <a:gd name="connsiteX19" fmla="*/ 0 w 7542221"/>
              <a:gd name="connsiteY19" fmla="*/ 2254158 h 3647744"/>
              <a:gd name="connsiteX20" fmla="*/ 0 w 7542221"/>
              <a:gd name="connsiteY20" fmla="*/ 2254164 h 36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42221" h="3647744">
                <a:moveTo>
                  <a:pt x="0" y="2254164"/>
                </a:moveTo>
                <a:cubicBezTo>
                  <a:pt x="0" y="2100230"/>
                  <a:pt x="124789" y="1975441"/>
                  <a:pt x="278723" y="1975441"/>
                </a:cubicBezTo>
                <a:lnTo>
                  <a:pt x="4680807" y="1984771"/>
                </a:lnTo>
                <a:lnTo>
                  <a:pt x="7542221" y="0"/>
                </a:lnTo>
                <a:lnTo>
                  <a:pt x="5340593" y="1975441"/>
                </a:lnTo>
                <a:lnTo>
                  <a:pt x="6129989" y="1975441"/>
                </a:lnTo>
                <a:cubicBezTo>
                  <a:pt x="6283923" y="1975441"/>
                  <a:pt x="6408712" y="2100230"/>
                  <a:pt x="6408712" y="2254164"/>
                </a:cubicBezTo>
                <a:lnTo>
                  <a:pt x="6408712" y="2254158"/>
                </a:lnTo>
                <a:lnTo>
                  <a:pt x="6408712" y="2254158"/>
                </a:lnTo>
                <a:lnTo>
                  <a:pt x="6408712" y="2672234"/>
                </a:lnTo>
                <a:lnTo>
                  <a:pt x="6408712" y="3369021"/>
                </a:lnTo>
                <a:cubicBezTo>
                  <a:pt x="6408712" y="3522955"/>
                  <a:pt x="6283923" y="3647744"/>
                  <a:pt x="6129989" y="3647744"/>
                </a:cubicBezTo>
                <a:lnTo>
                  <a:pt x="5340593" y="3647744"/>
                </a:lnTo>
                <a:lnTo>
                  <a:pt x="3738415" y="3647744"/>
                </a:lnTo>
                <a:lnTo>
                  <a:pt x="3738415" y="3647744"/>
                </a:lnTo>
                <a:lnTo>
                  <a:pt x="278723" y="3647744"/>
                </a:lnTo>
                <a:cubicBezTo>
                  <a:pt x="124789" y="3647744"/>
                  <a:pt x="0" y="3522955"/>
                  <a:pt x="0" y="3369021"/>
                </a:cubicBezTo>
                <a:lnTo>
                  <a:pt x="0" y="2672234"/>
                </a:lnTo>
                <a:lnTo>
                  <a:pt x="0" y="2254158"/>
                </a:lnTo>
                <a:lnTo>
                  <a:pt x="0" y="2254158"/>
                </a:lnTo>
                <a:lnTo>
                  <a:pt x="0" y="2254164"/>
                </a:lnTo>
                <a:close/>
              </a:path>
            </a:pathLst>
          </a:custGeom>
          <a:solidFill>
            <a:srgbClr val="E6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sz="2000" dirty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Wusstest du, dass im Mittelalter an den Universitäten</a:t>
            </a:r>
            <a:br>
              <a:rPr lang="de-AT" sz="2000" dirty="0" smtClean="0">
                <a:solidFill>
                  <a:schemeClr val="tx1"/>
                </a:solidFill>
              </a:rPr>
            </a:br>
            <a:r>
              <a:rPr lang="de-AT" sz="2000" dirty="0" smtClean="0">
                <a:solidFill>
                  <a:schemeClr val="tx1"/>
                </a:solidFill>
              </a:rPr>
              <a:t>in Latein unterrichtet wurde? Für Lehrer </a:t>
            </a:r>
            <a:r>
              <a:rPr lang="de-AT" sz="2000" dirty="0">
                <a:solidFill>
                  <a:schemeClr val="tx1"/>
                </a:solidFill>
              </a:rPr>
              <a:t>und </a:t>
            </a:r>
            <a:r>
              <a:rPr lang="de-AT" sz="2000" dirty="0" smtClean="0">
                <a:solidFill>
                  <a:schemeClr val="tx1"/>
                </a:solidFill>
              </a:rPr>
              <a:t/>
            </a:r>
            <a:br>
              <a:rPr lang="de-AT" sz="2000" dirty="0" smtClean="0">
                <a:solidFill>
                  <a:schemeClr val="tx1"/>
                </a:solidFill>
              </a:rPr>
            </a:br>
            <a:r>
              <a:rPr lang="de-AT" sz="2000" dirty="0" smtClean="0">
                <a:solidFill>
                  <a:schemeClr val="tx1"/>
                </a:solidFill>
              </a:rPr>
              <a:t>Studenten gab es sogar </a:t>
            </a:r>
            <a:r>
              <a:rPr lang="de-AT" sz="2000" dirty="0">
                <a:solidFill>
                  <a:schemeClr val="tx1"/>
                </a:solidFill>
              </a:rPr>
              <a:t>eine eigene Gesetzgebung.</a:t>
            </a:r>
          </a:p>
        </p:txBody>
      </p:sp>
    </p:spTree>
    <p:extLst>
      <p:ext uri="{BB962C8B-B14F-4D97-AF65-F5344CB8AC3E}">
        <p14:creationId xmlns:p14="http://schemas.microsoft.com/office/powerpoint/2010/main" val="2598949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Die Renaissance als Geburtsstunde der modernen Wissenschaft</a:t>
            </a:r>
            <a:endParaRPr lang="de-AT" sz="3200" dirty="0"/>
          </a:p>
        </p:txBody>
      </p:sp>
      <p:sp>
        <p:nvSpPr>
          <p:cNvPr id="29" name="Inhaltsplatzhalter 11"/>
          <p:cNvSpPr>
            <a:spLocks noGrp="1"/>
          </p:cNvSpPr>
          <p:nvPr>
            <p:ph idx="1"/>
          </p:nvPr>
        </p:nvSpPr>
        <p:spPr>
          <a:xfrm>
            <a:off x="611560" y="1340768"/>
            <a:ext cx="6717432" cy="4176464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AT" sz="2400" b="1" dirty="0" smtClean="0"/>
              <a:t>Erfindung </a:t>
            </a:r>
            <a:r>
              <a:rPr lang="de-AT" sz="2400" b="1" dirty="0"/>
              <a:t>des Buchdrucks</a:t>
            </a:r>
            <a:r>
              <a:rPr lang="de-AT" sz="2400" dirty="0"/>
              <a:t> </a:t>
            </a:r>
            <a:r>
              <a:rPr lang="de-AT" sz="2400" dirty="0" smtClean="0"/>
              <a:t>erleichtert Vervielfältigung des Wissens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Langsame </a:t>
            </a:r>
            <a:r>
              <a:rPr lang="de-AT" sz="2400" b="1" dirty="0"/>
              <a:t>Loslösung der Wissenschaft von (</a:t>
            </a:r>
            <a:r>
              <a:rPr lang="de-AT" sz="2400" b="1" dirty="0" smtClean="0"/>
              <a:t>katholischen) Glaubensvorstellungen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/>
              <a:t>Wegbereiter waren </a:t>
            </a:r>
            <a:r>
              <a:rPr lang="de-AT" sz="2400" b="1" dirty="0"/>
              <a:t>Galileo Galilei</a:t>
            </a:r>
            <a:r>
              <a:rPr lang="de-AT" sz="2400" dirty="0"/>
              <a:t>, </a:t>
            </a:r>
            <a:r>
              <a:rPr lang="de-AT" sz="2400" b="1" dirty="0"/>
              <a:t>Nikolaus Kopernikus</a:t>
            </a:r>
            <a:r>
              <a:rPr lang="de-AT" sz="2400" dirty="0"/>
              <a:t> und </a:t>
            </a:r>
            <a:r>
              <a:rPr lang="de-AT" sz="2400" b="1" dirty="0" smtClean="0"/>
              <a:t>Johannes Kepler</a:t>
            </a:r>
            <a:br>
              <a:rPr lang="de-AT" sz="2400" b="1" dirty="0" smtClean="0"/>
            </a:br>
            <a:r>
              <a:rPr lang="de-AT" sz="2400" b="1" dirty="0" smtClean="0"/>
              <a:t>                      </a:t>
            </a:r>
            <a:r>
              <a:rPr lang="de-AT" sz="2400" dirty="0" smtClean="0"/>
              <a:t>(vom geozentrischen zum</a:t>
            </a:r>
            <a:br>
              <a:rPr lang="de-AT" sz="2400" dirty="0" smtClean="0"/>
            </a:br>
            <a:r>
              <a:rPr lang="de-AT" sz="2400" dirty="0" smtClean="0"/>
              <a:t>                      heliozentrischen Weltbild) 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b="1" dirty="0" smtClean="0"/>
              <a:t> 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160240" cy="296785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21901" y="6381908"/>
            <a:ext cx="3744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Johannes Kepler</a:t>
            </a:r>
            <a:r>
              <a:rPr lang="en-US" sz="800" dirty="0" smtClean="0"/>
              <a:t> </a:t>
            </a:r>
            <a:r>
              <a:rPr lang="en-US" sz="800" dirty="0"/>
              <a:t>© </a:t>
            </a:r>
            <a:r>
              <a:rPr lang="en-US" sz="800" dirty="0" err="1"/>
              <a:t>ArtMechanic</a:t>
            </a:r>
            <a:r>
              <a:rPr lang="en-US" sz="800" dirty="0"/>
              <a:t> / Wikipedia / CC0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409220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Der Weg zur heutigen Wissenschaft</a:t>
            </a:r>
            <a:endParaRPr lang="de-AT" sz="32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539552" y="1052736"/>
            <a:ext cx="6696744" cy="4968552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AT" sz="2400" dirty="0" smtClean="0"/>
              <a:t>Wichtig war nun die </a:t>
            </a:r>
            <a:r>
              <a:rPr lang="de-AT" sz="2400" b="1" dirty="0" smtClean="0"/>
              <a:t>Erlaubnis</a:t>
            </a:r>
            <a:r>
              <a:rPr lang="de-AT" sz="2400" dirty="0" smtClean="0"/>
              <a:t>, </a:t>
            </a:r>
            <a:r>
              <a:rPr lang="de-AT" sz="2400" b="1" dirty="0"/>
              <a:t>Forschungsergebnisse</a:t>
            </a:r>
            <a:r>
              <a:rPr lang="de-AT" sz="2400" dirty="0"/>
              <a:t> und damit </a:t>
            </a:r>
            <a:r>
              <a:rPr lang="de-AT" sz="2400" dirty="0" smtClean="0"/>
              <a:t>verbundene </a:t>
            </a:r>
            <a:r>
              <a:rPr lang="de-AT" sz="2400" dirty="0"/>
              <a:t>Ideen </a:t>
            </a:r>
            <a:r>
              <a:rPr lang="de-AT" sz="2400" b="1" dirty="0"/>
              <a:t>zu </a:t>
            </a:r>
            <a:r>
              <a:rPr lang="de-AT" sz="2400" b="1" dirty="0" smtClean="0"/>
              <a:t>veröffentlichen.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AT" sz="2400" b="1" dirty="0" smtClean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AT" sz="2400" dirty="0" smtClean="0"/>
              <a:t>Andere </a:t>
            </a:r>
            <a:r>
              <a:rPr lang="de-AT" sz="2400" dirty="0" err="1"/>
              <a:t>Wissenschafter</a:t>
            </a:r>
            <a:r>
              <a:rPr lang="de-AT" sz="2400" dirty="0"/>
              <a:t> wurden darauf aufmerksam, ergänzten und forschten aufs Neue – der </a:t>
            </a:r>
            <a:r>
              <a:rPr lang="de-AT" sz="2400" b="1" dirty="0"/>
              <a:t>Kreislauf der modernen Wissenschaft</a:t>
            </a:r>
            <a:r>
              <a:rPr lang="de-AT" sz="2400" dirty="0"/>
              <a:t> </a:t>
            </a:r>
            <a:r>
              <a:rPr lang="de-AT" sz="2400" dirty="0" smtClean="0"/>
              <a:t>entstand.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DE" sz="2400" dirty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DE" sz="2400" dirty="0" smtClean="0"/>
              <a:t>Heute gibt es </a:t>
            </a:r>
            <a:r>
              <a:rPr lang="de-AT" sz="2400" b="1" dirty="0" smtClean="0"/>
              <a:t>in </a:t>
            </a:r>
            <a:r>
              <a:rPr lang="de-AT" sz="2400" b="1" dirty="0"/>
              <a:t>Österreich</a:t>
            </a:r>
            <a:r>
              <a:rPr lang="de-AT" sz="2400" dirty="0"/>
              <a:t> </a:t>
            </a:r>
            <a:r>
              <a:rPr lang="de-AT" sz="2400" b="1" dirty="0"/>
              <a:t>sieben </a:t>
            </a:r>
            <a:r>
              <a:rPr lang="de-AT" sz="2400" b="1" dirty="0" smtClean="0"/>
              <a:t>Wissenschaftszweige. </a:t>
            </a:r>
            <a:r>
              <a:rPr lang="de-AT" sz="2400" dirty="0" smtClean="0"/>
              <a:t>Die Uni Wien </a:t>
            </a:r>
            <a:r>
              <a:rPr lang="de-AT" sz="2400" dirty="0"/>
              <a:t>besteht aus 15 Fakultäten mit </a:t>
            </a:r>
            <a:r>
              <a:rPr lang="de-AT" sz="2400" dirty="0" smtClean="0"/>
              <a:t>unterschiedlichsten Studienfächern.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2175579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8384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7375" cy="1152525"/>
          </a:xfrm>
        </p:spPr>
        <p:txBody>
          <a:bodyPr/>
          <a:lstStyle/>
          <a:p>
            <a:r>
              <a:rPr lang="de-AT" sz="3200" dirty="0"/>
              <a:t>Gab es auch Forscherinnen?</a:t>
            </a:r>
          </a:p>
        </p:txBody>
      </p:sp>
      <p:sp>
        <p:nvSpPr>
          <p:cNvPr id="29" name="Inhaltsplatzhalter 11"/>
          <p:cNvSpPr>
            <a:spLocks noGrp="1"/>
          </p:cNvSpPr>
          <p:nvPr>
            <p:ph idx="1"/>
          </p:nvPr>
        </p:nvSpPr>
        <p:spPr>
          <a:xfrm>
            <a:off x="518864" y="1052736"/>
            <a:ext cx="6717432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Es gab </a:t>
            </a:r>
            <a:r>
              <a:rPr lang="de-AT" sz="2400" b="1" dirty="0" smtClean="0"/>
              <a:t>Forscherinnen</a:t>
            </a:r>
            <a:r>
              <a:rPr lang="de-AT" sz="2400" dirty="0" smtClean="0"/>
              <a:t>, </a:t>
            </a:r>
            <a:r>
              <a:rPr lang="de-AT" sz="2400" b="1" dirty="0" smtClean="0"/>
              <a:t>lange </a:t>
            </a:r>
            <a:r>
              <a:rPr lang="de-AT" sz="2400" b="1" dirty="0"/>
              <a:t>Zeit</a:t>
            </a:r>
            <a:r>
              <a:rPr lang="de-AT" sz="2400" dirty="0"/>
              <a:t> </a:t>
            </a:r>
            <a:r>
              <a:rPr lang="de-AT" sz="2400" dirty="0" smtClean="0"/>
              <a:t>wurde aber nichts </a:t>
            </a:r>
            <a:r>
              <a:rPr lang="de-AT" sz="2400" dirty="0"/>
              <a:t>über </a:t>
            </a:r>
            <a:r>
              <a:rPr lang="de-AT" sz="2400" dirty="0" smtClean="0"/>
              <a:t>sie erzählt („</a:t>
            </a:r>
            <a:r>
              <a:rPr lang="de-AT" sz="2400" b="1" dirty="0" smtClean="0"/>
              <a:t>unsichtbar</a:t>
            </a:r>
            <a:r>
              <a:rPr lang="de-AT" sz="2400" dirty="0" smtClean="0"/>
              <a:t>“).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DE" sz="2400" dirty="0" smtClean="0"/>
              <a:t>Frauen hatten </a:t>
            </a:r>
            <a:r>
              <a:rPr lang="de-AT" sz="2400" dirty="0"/>
              <a:t>sehr lange weniger Rechte als </a:t>
            </a:r>
            <a:r>
              <a:rPr lang="de-AT" sz="2400" dirty="0" smtClean="0"/>
              <a:t>Männer – </a:t>
            </a:r>
            <a:r>
              <a:rPr lang="de-AT" sz="2400" b="1" dirty="0" smtClean="0"/>
              <a:t>durften nicht selbstständig forschen </a:t>
            </a:r>
            <a:r>
              <a:rPr lang="de-AT" sz="2400" dirty="0" smtClean="0"/>
              <a:t>oder </a:t>
            </a:r>
            <a:r>
              <a:rPr lang="de-AT" sz="2400" b="1" dirty="0" smtClean="0"/>
              <a:t>studieren</a:t>
            </a:r>
            <a:r>
              <a:rPr lang="de-AT" sz="2400" dirty="0" smtClean="0"/>
              <a:t>.</a:t>
            </a:r>
            <a:endParaRPr lang="de-AT" sz="2400" dirty="0"/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Erst </a:t>
            </a:r>
            <a:r>
              <a:rPr lang="de-AT" sz="2400" b="1" dirty="0"/>
              <a:t>seit ca. 120 Jahren </a:t>
            </a:r>
            <a:r>
              <a:rPr lang="de-AT" sz="2400" dirty="0"/>
              <a:t>dürfen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Frauen </a:t>
            </a:r>
            <a:r>
              <a:rPr lang="de-AT" sz="2400" dirty="0" smtClean="0">
                <a:solidFill>
                  <a:srgbClr val="C00000"/>
                </a:solidFill>
              </a:rPr>
              <a:t>an </a:t>
            </a:r>
            <a:r>
              <a:rPr lang="de-AT" sz="2400" dirty="0">
                <a:solidFill>
                  <a:srgbClr val="C00000"/>
                </a:solidFill>
              </a:rPr>
              <a:t>österreichischen </a:t>
            </a:r>
            <a:r>
              <a:rPr lang="de-AT" sz="2400" dirty="0" smtClean="0">
                <a:solidFill>
                  <a:srgbClr val="C00000"/>
                </a:solidFill>
              </a:rPr>
              <a:t/>
            </a:r>
            <a:br>
              <a:rPr lang="de-AT" sz="2400" dirty="0" smtClean="0">
                <a:solidFill>
                  <a:srgbClr val="C00000"/>
                </a:solidFill>
              </a:rPr>
            </a:br>
            <a:r>
              <a:rPr lang="de-AT" sz="2400" dirty="0" smtClean="0">
                <a:solidFill>
                  <a:srgbClr val="C00000"/>
                </a:solidFill>
              </a:rPr>
              <a:t>Universitäten </a:t>
            </a:r>
            <a:r>
              <a:rPr lang="de-AT" sz="2400" dirty="0" smtClean="0"/>
              <a:t>studieren. 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Die Romanistin </a:t>
            </a:r>
            <a:r>
              <a:rPr lang="de-AT" sz="2400" b="1" dirty="0"/>
              <a:t>Elise Richter </a:t>
            </a:r>
            <a:r>
              <a:rPr lang="de-AT" sz="2400" b="1" dirty="0" smtClean="0"/>
              <a:t/>
            </a:r>
            <a:br>
              <a:rPr lang="de-AT" sz="2400" b="1" dirty="0" smtClean="0"/>
            </a:br>
            <a:r>
              <a:rPr lang="de-AT" sz="2400" dirty="0" smtClean="0"/>
              <a:t>wurde 1921 die erste </a:t>
            </a:r>
            <a:br>
              <a:rPr lang="de-AT" sz="2400" dirty="0" smtClean="0"/>
            </a:br>
            <a:r>
              <a:rPr lang="de-AT" sz="2400" dirty="0" smtClean="0"/>
              <a:t>Professorin an </a:t>
            </a:r>
            <a:r>
              <a:rPr lang="de-AT" sz="2400" dirty="0"/>
              <a:t>der Uni </a:t>
            </a:r>
            <a:r>
              <a:rPr lang="de-AT" sz="2400" dirty="0" smtClean="0"/>
              <a:t>Wien, </a:t>
            </a:r>
            <a:br>
              <a:rPr lang="de-AT" sz="2400" dirty="0" smtClean="0"/>
            </a:br>
            <a:r>
              <a:rPr lang="de-AT" sz="2400" b="1" dirty="0" smtClean="0"/>
              <a:t>Berta </a:t>
            </a:r>
            <a:r>
              <a:rPr lang="de-AT" sz="2400" b="1" dirty="0" err="1" smtClean="0"/>
              <a:t>Karlik</a:t>
            </a:r>
            <a:r>
              <a:rPr lang="de-AT" sz="2400" dirty="0" smtClean="0"/>
              <a:t> folgte als </a:t>
            </a:r>
            <a:br>
              <a:rPr lang="de-AT" sz="2400" dirty="0" smtClean="0"/>
            </a:br>
            <a:r>
              <a:rPr lang="de-AT" sz="2400" dirty="0" smtClean="0"/>
              <a:t>zweite Professorin </a:t>
            </a:r>
            <a:br>
              <a:rPr lang="de-AT" sz="2400" dirty="0" smtClean="0"/>
            </a:br>
            <a:r>
              <a:rPr lang="de-AT" sz="2400" dirty="0" smtClean="0"/>
              <a:t>erst im Jahre 1956.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91" y="3501008"/>
            <a:ext cx="2139411" cy="32403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03648" y="6525924"/>
            <a:ext cx="3744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/>
              <a:t>Die Uni-Pionierin </a:t>
            </a:r>
            <a:r>
              <a:rPr lang="de-AT" sz="800" dirty="0">
                <a:hlinkClick r:id="rId4"/>
              </a:rPr>
              <a:t>Elise Richter</a:t>
            </a:r>
            <a:r>
              <a:rPr lang="de-AT" sz="800" dirty="0"/>
              <a:t> © </a:t>
            </a:r>
            <a:r>
              <a:rPr lang="de-AT" sz="800" dirty="0" err="1" smtClean="0"/>
              <a:t>Gorup</a:t>
            </a:r>
            <a:r>
              <a:rPr lang="de-AT" sz="800" dirty="0" smtClean="0"/>
              <a:t> / </a:t>
            </a:r>
            <a:r>
              <a:rPr lang="de-AT" sz="800" dirty="0"/>
              <a:t>Wikipedia / CC0</a:t>
            </a:r>
          </a:p>
        </p:txBody>
      </p:sp>
    </p:spTree>
    <p:extLst>
      <p:ext uri="{BB962C8B-B14F-4D97-AF65-F5344CB8AC3E}">
        <p14:creationId xmlns:p14="http://schemas.microsoft.com/office/powerpoint/2010/main" val="3971974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/>
              <a:t>Was machen </a:t>
            </a:r>
            <a:r>
              <a:rPr lang="de-AT" sz="4000" dirty="0" err="1"/>
              <a:t>WissenschafterInnen</a:t>
            </a:r>
            <a:r>
              <a:rPr lang="de-AT" sz="4000" dirty="0"/>
              <a:t> eigentlich?</a:t>
            </a:r>
          </a:p>
        </p:txBody>
      </p:sp>
    </p:spTree>
    <p:extLst>
      <p:ext uri="{BB962C8B-B14F-4D97-AF65-F5344CB8AC3E}">
        <p14:creationId xmlns:p14="http://schemas.microsoft.com/office/powerpoint/2010/main" val="702481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260251"/>
            <a:ext cx="8207375" cy="1152525"/>
          </a:xfrm>
        </p:spPr>
        <p:txBody>
          <a:bodyPr/>
          <a:lstStyle/>
          <a:p>
            <a:r>
              <a:rPr lang="de-DE" sz="3200" dirty="0"/>
              <a:t>Was machen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WissenschafterInnen</a:t>
            </a:r>
            <a:r>
              <a:rPr lang="de-DE" sz="3200" dirty="0" smtClean="0"/>
              <a:t> </a:t>
            </a:r>
            <a:r>
              <a:rPr lang="de-DE" sz="3200" dirty="0"/>
              <a:t>eigentlich? </a:t>
            </a:r>
            <a:endParaRPr lang="de-AT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700213"/>
            <a:ext cx="7499176" cy="4430712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DE" sz="2400" dirty="0"/>
              <a:t>Neue </a:t>
            </a:r>
            <a:r>
              <a:rPr lang="de-DE" sz="2400" b="1" dirty="0"/>
              <a:t>Erkenntnisse</a:t>
            </a:r>
            <a:r>
              <a:rPr lang="de-DE" sz="2400" dirty="0"/>
              <a:t> sind </a:t>
            </a:r>
            <a:r>
              <a:rPr lang="de-DE" sz="2400" b="1" dirty="0"/>
              <a:t>meist Ergebnisse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 smtClean="0"/>
              <a:t>der </a:t>
            </a:r>
            <a:r>
              <a:rPr lang="de-DE" sz="2400" dirty="0"/>
              <a:t>Arbeit </a:t>
            </a:r>
            <a:r>
              <a:rPr lang="de-DE" sz="2400" b="1" dirty="0"/>
              <a:t>von </a:t>
            </a:r>
            <a:r>
              <a:rPr lang="de-DE" sz="2400" b="1" dirty="0" err="1" smtClean="0"/>
              <a:t>WissenschafterInnen</a:t>
            </a:r>
            <a:r>
              <a:rPr lang="de-DE" sz="2400" b="1" dirty="0"/>
              <a:t> </a:t>
            </a:r>
            <a:r>
              <a:rPr lang="de-DE" sz="2400" dirty="0" smtClean="0"/>
              <a:t>– </a:t>
            </a:r>
            <a:br>
              <a:rPr lang="de-DE" sz="2400" dirty="0" smtClean="0"/>
            </a:br>
            <a:r>
              <a:rPr lang="de-DE" sz="2400" dirty="0" smtClean="0"/>
              <a:t>viele </a:t>
            </a:r>
            <a:r>
              <a:rPr lang="de-DE" sz="2400" dirty="0"/>
              <a:t>von ihnen arbeiten an </a:t>
            </a:r>
            <a:r>
              <a:rPr lang="de-DE" sz="2400" dirty="0" smtClean="0"/>
              <a:t>Universitäten/ Hochschulen oder an großen Museen.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DE" sz="2400" b="1" dirty="0" smtClean="0"/>
              <a:t>Tätigkeiten</a:t>
            </a:r>
            <a:r>
              <a:rPr lang="de-DE" sz="2400" dirty="0" smtClean="0"/>
              <a:t> von </a:t>
            </a:r>
            <a:r>
              <a:rPr lang="de-DE" sz="2400" dirty="0" err="1" smtClean="0"/>
              <a:t>WissenschafterInnen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b="1" dirty="0" smtClean="0"/>
              <a:t>Forschung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</a:t>
            </a:r>
            <a:r>
              <a:rPr lang="de-DE" sz="2400" b="1" dirty="0" smtClean="0"/>
              <a:t>Dokumentation</a:t>
            </a:r>
            <a:r>
              <a:rPr lang="de-DE" sz="2400" dirty="0" smtClean="0"/>
              <a:t> der Ergebnisse</a:t>
            </a:r>
            <a:br>
              <a:rPr lang="de-DE" sz="2400" dirty="0" smtClean="0"/>
            </a:br>
            <a:r>
              <a:rPr lang="de-DE" sz="2400" dirty="0" smtClean="0"/>
              <a:t>              Weitergabe von Wissen (</a:t>
            </a:r>
            <a:r>
              <a:rPr lang="de-DE" sz="2400" b="1" dirty="0" smtClean="0"/>
              <a:t>Lehre</a:t>
            </a:r>
            <a:r>
              <a:rPr lang="de-DE" sz="2400" dirty="0" smtClean="0"/>
              <a:t>)  </a:t>
            </a:r>
            <a:br>
              <a:rPr lang="de-DE" sz="2400" dirty="0" smtClean="0"/>
            </a:br>
            <a:r>
              <a:rPr lang="de-DE" sz="2400" dirty="0" smtClean="0"/>
              <a:t>		(</a:t>
            </a:r>
            <a:r>
              <a:rPr lang="de-DE" sz="2400" i="1" dirty="0" smtClean="0"/>
              <a:t>siehe Wissenschaftskreislauf</a:t>
            </a:r>
            <a:r>
              <a:rPr lang="de-DE" sz="2400" dirty="0" smtClean="0"/>
              <a:t>)</a:t>
            </a:r>
          </a:p>
          <a:p>
            <a:pPr>
              <a:buFont typeface="Arial" panose="020B0604020202020204" pitchFamily="34" charset="0"/>
              <a:buChar char="●"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●"/>
            </a:pPr>
            <a:endParaRPr lang="de-AT" sz="24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  <p:sp>
        <p:nvSpPr>
          <p:cNvPr id="2" name="Pfeil nach rechts 1"/>
          <p:cNvSpPr/>
          <p:nvPr/>
        </p:nvSpPr>
        <p:spPr>
          <a:xfrm>
            <a:off x="2555776" y="3754413"/>
            <a:ext cx="360040" cy="1611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868144" y="4149080"/>
            <a:ext cx="360040" cy="1611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71005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260251"/>
            <a:ext cx="8207375" cy="1152525"/>
          </a:xfrm>
        </p:spPr>
        <p:txBody>
          <a:bodyPr/>
          <a:lstStyle/>
          <a:p>
            <a:r>
              <a:rPr lang="de-DE" sz="3200" dirty="0"/>
              <a:t>Was machen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WissenschafterInnen</a:t>
            </a:r>
            <a:r>
              <a:rPr lang="de-DE" sz="3200" dirty="0" smtClean="0"/>
              <a:t> </a:t>
            </a:r>
            <a:r>
              <a:rPr lang="de-DE" sz="3200" dirty="0"/>
              <a:t>eigentlich? </a:t>
            </a:r>
            <a:endParaRPr lang="de-AT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DE" sz="2400" dirty="0" err="1" smtClean="0"/>
              <a:t>WissenschafterInnen</a:t>
            </a:r>
            <a:r>
              <a:rPr lang="de-DE" sz="2400" dirty="0" smtClean="0"/>
              <a:t> versuchen, </a:t>
            </a:r>
            <a:r>
              <a:rPr lang="de-DE" sz="2400" b="1" dirty="0" smtClean="0"/>
              <a:t>Lösungen </a:t>
            </a:r>
            <a:br>
              <a:rPr lang="de-DE" sz="2400" b="1" dirty="0" smtClean="0"/>
            </a:br>
            <a:r>
              <a:rPr lang="de-DE" sz="2400" b="1" dirty="0" smtClean="0"/>
              <a:t>für Probleme der Gesellschaft</a:t>
            </a:r>
            <a:r>
              <a:rPr lang="de-DE" sz="2400" dirty="0" smtClean="0"/>
              <a:t> zu finden – </a:t>
            </a:r>
            <a:br>
              <a:rPr lang="de-DE" sz="2400" dirty="0" smtClean="0"/>
            </a:br>
            <a:r>
              <a:rPr lang="de-DE" sz="2400" b="1" dirty="0" smtClean="0"/>
              <a:t>Interesse und Neugier</a:t>
            </a:r>
            <a:r>
              <a:rPr lang="de-DE" sz="2400" dirty="0" smtClean="0"/>
              <a:t> sind dabei wichtig.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DE" sz="2400" dirty="0" smtClean="0"/>
              <a:t>Es gibt auch </a:t>
            </a:r>
            <a:r>
              <a:rPr lang="de-DE" sz="2400" b="1" dirty="0" smtClean="0"/>
              <a:t>wissenschaftliche Forschung </a:t>
            </a:r>
            <a:br>
              <a:rPr lang="de-DE" sz="2400" b="1" dirty="0" smtClean="0"/>
            </a:br>
            <a:r>
              <a:rPr lang="de-DE" sz="2400" b="1" dirty="0" smtClean="0"/>
              <a:t>für Firmen </a:t>
            </a:r>
            <a:r>
              <a:rPr lang="de-DE" sz="2400" dirty="0" smtClean="0"/>
              <a:t>und Konzerne – das kommt nicht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allen Menschen zugute.</a:t>
            </a:r>
          </a:p>
          <a:p>
            <a:pPr>
              <a:buFont typeface="Arial" panose="020B0604020202020204" pitchFamily="34" charset="0"/>
              <a:buChar char="●"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●"/>
            </a:pPr>
            <a:endParaRPr lang="de-AT" sz="24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34404"/>
            <a:ext cx="3635896" cy="26204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247457" y="6402814"/>
            <a:ext cx="23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Angehende </a:t>
            </a:r>
            <a:r>
              <a:rPr lang="de-AT" sz="800" dirty="0" err="1" smtClean="0"/>
              <a:t>MolekularbiologInnen</a:t>
            </a:r>
            <a:endParaRPr lang="de-AT" sz="800" dirty="0" smtClean="0"/>
          </a:p>
          <a:p>
            <a:r>
              <a:rPr lang="de-DE" sz="800" dirty="0" smtClean="0">
                <a:hlinkClick r:id="rId4" tooltip="Link öffnet in einem neuen Fenster"/>
              </a:rPr>
              <a:t>Foto</a:t>
            </a:r>
            <a:r>
              <a:rPr lang="de-DE" sz="800" dirty="0" smtClean="0"/>
              <a:t> © Universität Wien </a:t>
            </a:r>
            <a:r>
              <a:rPr lang="de-DE" sz="800" dirty="0"/>
              <a:t>/ Flickr / </a:t>
            </a:r>
            <a:r>
              <a:rPr lang="de-DE" sz="800" dirty="0" smtClean="0"/>
              <a:t>CC-BY-NC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9920867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07375" cy="1152525"/>
          </a:xfrm>
        </p:spPr>
        <p:txBody>
          <a:bodyPr/>
          <a:lstStyle/>
          <a:p>
            <a:pPr eaLnBrk="1" hangingPunct="1"/>
            <a:r>
              <a:rPr lang="de-DE" sz="2400" dirty="0" smtClean="0"/>
              <a:t>Mehr Information auf: </a:t>
            </a:r>
            <a:r>
              <a:rPr lang="de-DE" sz="2400" dirty="0" smtClean="0">
                <a:hlinkClick r:id="rId2"/>
              </a:rPr>
              <a:t>www.demokratiewebstatt.at</a:t>
            </a:r>
            <a:r>
              <a:rPr lang="de-DE" sz="2400" dirty="0" smtClean="0"/>
              <a:t> </a:t>
            </a:r>
            <a:endParaRPr lang="de-AT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96752"/>
            <a:ext cx="5708099" cy="539888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56805"/>
            <a:ext cx="7777162" cy="1884363"/>
          </a:xfrm>
        </p:spPr>
        <p:txBody>
          <a:bodyPr/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/>
              <a:t>Was ist eine Universität?</a:t>
            </a:r>
            <a:br>
              <a:rPr lang="de-AT" sz="4000" dirty="0"/>
            </a:b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26491371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87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3159793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An einer Universität gibt es </a:t>
            </a:r>
            <a:r>
              <a:rPr lang="de-AT" sz="2400" b="1" dirty="0" smtClean="0"/>
              <a:t>verschiedene </a:t>
            </a:r>
            <a:br>
              <a:rPr lang="de-AT" sz="2400" b="1" dirty="0" smtClean="0"/>
            </a:br>
            <a:r>
              <a:rPr lang="de-AT" sz="2400" b="1" dirty="0" smtClean="0"/>
              <a:t>Bereiche der Wissenschaft: </a:t>
            </a:r>
            <a:r>
              <a:rPr lang="de-AT" sz="2400" dirty="0" smtClean="0"/>
              <a:t>z.B. Natur-, </a:t>
            </a:r>
            <a:br>
              <a:rPr lang="de-AT" sz="2400" dirty="0" smtClean="0"/>
            </a:br>
            <a:r>
              <a:rPr lang="de-AT" sz="2400" dirty="0" smtClean="0"/>
              <a:t>Sozial-, Geisteswissenschaften, Humanmedizin, </a:t>
            </a:r>
            <a:br>
              <a:rPr lang="de-AT" sz="2400" dirty="0" smtClean="0"/>
            </a:br>
            <a:r>
              <a:rPr lang="de-AT" sz="2400" dirty="0" smtClean="0"/>
              <a:t>Technische Wissenschaften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DE" sz="2400" dirty="0" smtClean="0"/>
              <a:t>Hier wird </a:t>
            </a:r>
            <a:r>
              <a:rPr lang="de-DE" sz="2400" b="1" dirty="0" smtClean="0"/>
              <a:t>diskutiert, geforscht und unterrichtet</a:t>
            </a:r>
            <a:r>
              <a:rPr lang="de-DE" sz="2400" dirty="0" smtClean="0"/>
              <a:t>. Studierende erhalten eine Ausbildung für akademische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Berufe oder forschen nach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ihrem Studienabschluss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selbst weiter.</a:t>
            </a:r>
            <a:endParaRPr lang="de-DE" sz="2400" i="1" dirty="0" smtClean="0"/>
          </a:p>
          <a:p>
            <a:pPr>
              <a:buFont typeface="Arial" panose="020B0604020202020204" pitchFamily="34" charset="0"/>
              <a:buChar char="●"/>
            </a:pPr>
            <a:endParaRPr lang="de-AT" sz="24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Was ist eine Universität?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87999" cy="2916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91472" y="6525924"/>
            <a:ext cx="3060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Universität Wien Hauptgebäude © Universität Wien</a:t>
            </a:r>
          </a:p>
        </p:txBody>
      </p:sp>
    </p:spTree>
    <p:extLst>
      <p:ext uri="{BB962C8B-B14F-4D97-AF65-F5344CB8AC3E}">
        <p14:creationId xmlns:p14="http://schemas.microsoft.com/office/powerpoint/2010/main" val="19188256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3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7056784" cy="1008112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Wissensgebiete und Unterricht an Unis sind aufgeteilt:</a:t>
            </a:r>
            <a:endParaRPr lang="de-DE" b="1" dirty="0" smtClean="0"/>
          </a:p>
          <a:p>
            <a:pPr marL="1371600" lvl="3" indent="0">
              <a:buNone/>
            </a:pPr>
            <a:endParaRPr lang="de-AT" sz="16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Was ist eine Universität?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  <p:sp>
        <p:nvSpPr>
          <p:cNvPr id="2" name="Abgerundetes Rechteck 1"/>
          <p:cNvSpPr/>
          <p:nvPr/>
        </p:nvSpPr>
        <p:spPr>
          <a:xfrm>
            <a:off x="2699792" y="1772816"/>
            <a:ext cx="2304256" cy="936104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Universität</a:t>
            </a:r>
            <a:endParaRPr lang="de-AT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2051720" y="2780928"/>
            <a:ext cx="3600400" cy="936104"/>
          </a:xfrm>
          <a:prstGeom prst="roundRect">
            <a:avLst/>
          </a:prstGeom>
          <a:solidFill>
            <a:srgbClr val="0043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Wissenschaftszweige</a:t>
            </a:r>
            <a:endParaRPr lang="de-AT" sz="24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1547664" y="3789040"/>
            <a:ext cx="4680520" cy="936104"/>
          </a:xfrm>
          <a:prstGeom prst="roundRect">
            <a:avLst/>
          </a:prstGeom>
          <a:solidFill>
            <a:srgbClr val="005AB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Fakultäten</a:t>
            </a:r>
            <a:endParaRPr lang="de-AT" sz="2400" b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1259632" y="4797152"/>
            <a:ext cx="5184576" cy="936104"/>
          </a:xfrm>
          <a:prstGeom prst="roundRect">
            <a:avLst/>
          </a:prstGeom>
          <a:solidFill>
            <a:srgbClr val="0073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Studienrichtungen</a:t>
            </a:r>
            <a:endParaRPr lang="de-AT" sz="2400" b="1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67544" y="5805264"/>
            <a:ext cx="6840760" cy="936104"/>
          </a:xfrm>
          <a:prstGeom prst="roundRect">
            <a:avLst/>
          </a:prstGeom>
          <a:solidFill>
            <a:srgbClr val="158A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/>
              <a:t>Lehrveranstaltungen wie Vorlesungen, Seminare, Praktika, Exkursionen</a:t>
            </a:r>
            <a:r>
              <a:rPr lang="de-AT" sz="2400" b="1" dirty="0" smtClean="0"/>
              <a:t>, …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17544653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85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Universitäten in Österreich</a:t>
            </a:r>
            <a:endParaRPr lang="de-AT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00213"/>
            <a:ext cx="8507288" cy="4430712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DE" sz="2400" b="1" dirty="0" smtClean="0"/>
              <a:t>Unterscheidung zwischen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 smtClean="0"/>
              <a:t>Universitäten </a:t>
            </a:r>
            <a:endParaRPr lang="de-DE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Fachhochschulen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Pädagogische </a:t>
            </a:r>
            <a:r>
              <a:rPr lang="de-DE" sz="2400" dirty="0" smtClean="0"/>
              <a:t>Hochschulen</a:t>
            </a:r>
          </a:p>
          <a:p>
            <a:pPr lvl="1">
              <a:buFont typeface="Arial" panose="020B0604020202020204" pitchFamily="34" charset="0"/>
              <a:buChar char="●"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●"/>
            </a:pPr>
            <a:r>
              <a:rPr lang="de-DE" sz="2400" b="1" dirty="0" smtClean="0"/>
              <a:t>Öffentliche Universitäten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smtClean="0"/>
              <a:t>Wien, Graz, Linz, Salzburg, Innsbruck, Klagenfurt, Leoben</a:t>
            </a:r>
            <a:br>
              <a:rPr lang="de-DE" sz="2400" dirty="0" smtClean="0"/>
            </a:br>
            <a:r>
              <a:rPr lang="de-DE" sz="2400" dirty="0" smtClean="0"/>
              <a:t>Die Universität Wien ist die </a:t>
            </a:r>
            <a:r>
              <a:rPr lang="de-DE" sz="2400" dirty="0"/>
              <a:t>älteste und </a:t>
            </a:r>
            <a:r>
              <a:rPr lang="de-DE" sz="2400" dirty="0" smtClean="0"/>
              <a:t>größte</a:t>
            </a:r>
            <a:br>
              <a:rPr lang="de-DE" sz="2400" dirty="0" smtClean="0"/>
            </a:br>
            <a:r>
              <a:rPr lang="de-DE" sz="2400" dirty="0" smtClean="0"/>
              <a:t>Uni Österreichs: gegründet </a:t>
            </a:r>
            <a:r>
              <a:rPr lang="de-DE" sz="2400" dirty="0"/>
              <a:t>12. März 1365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                 derzeit ca. 90.000 Studierende</a:t>
            </a:r>
            <a:endParaRPr lang="de-DE" dirty="0" smtClean="0"/>
          </a:p>
          <a:p>
            <a:pPr lvl="1">
              <a:buFont typeface="Arial" panose="020B0604020202020204" pitchFamily="34" charset="0"/>
              <a:buChar char="●"/>
            </a:pPr>
            <a:endParaRPr lang="de-DE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613432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r>
              <a:rPr lang="de-DE" sz="3200" dirty="0"/>
              <a:t>Universitäten in Österreich</a:t>
            </a:r>
            <a:endParaRPr lang="de-AT" sz="3200" dirty="0"/>
          </a:p>
        </p:txBody>
      </p:sp>
      <p:sp>
        <p:nvSpPr>
          <p:cNvPr id="29" name="Inhaltsplatzhalter 11"/>
          <p:cNvSpPr>
            <a:spLocks noGrp="1"/>
          </p:cNvSpPr>
          <p:nvPr>
            <p:ph idx="1"/>
          </p:nvPr>
        </p:nvSpPr>
        <p:spPr>
          <a:xfrm>
            <a:off x="534955" y="1124744"/>
            <a:ext cx="6717432" cy="3024336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DE" sz="2400" b="1" dirty="0"/>
              <a:t>Fachhochschulen</a:t>
            </a:r>
            <a:r>
              <a:rPr lang="de-DE" sz="2400" dirty="0"/>
              <a:t> eher praxisorientiert und mit regelmäßiger Anwesenheitspflicht</a:t>
            </a:r>
          </a:p>
          <a:p>
            <a:pPr>
              <a:buFont typeface="Arial" panose="020B0604020202020204" pitchFamily="34" charset="0"/>
              <a:buChar char="●"/>
            </a:pPr>
            <a:endParaRPr lang="de-DE" sz="2400" dirty="0"/>
          </a:p>
          <a:p>
            <a:pPr>
              <a:buFont typeface="Arial" panose="020B0604020202020204" pitchFamily="34" charset="0"/>
              <a:buChar char="●"/>
            </a:pPr>
            <a:r>
              <a:rPr lang="de-DE" sz="2400" b="1" dirty="0" smtClean="0"/>
              <a:t>Akademische Grade </a:t>
            </a:r>
            <a:r>
              <a:rPr lang="de-DE" sz="2400" dirty="0" smtClean="0"/>
              <a:t>als </a:t>
            </a:r>
            <a:r>
              <a:rPr lang="de-DE" sz="2400" b="1" dirty="0" smtClean="0"/>
              <a:t>Studienabschluss</a:t>
            </a:r>
            <a:r>
              <a:rPr lang="de-DE" sz="2400" dirty="0" smtClean="0"/>
              <a:t>: </a:t>
            </a:r>
            <a:r>
              <a:rPr lang="de-DE" sz="2400" i="1" dirty="0" smtClean="0"/>
              <a:t>früher</a:t>
            </a:r>
            <a:r>
              <a:rPr lang="de-DE" sz="2400" dirty="0" smtClean="0"/>
              <a:t> Magister/Magistra (4 Jahre), </a:t>
            </a:r>
            <a:br>
              <a:rPr lang="de-DE" sz="2400" dirty="0" smtClean="0"/>
            </a:br>
            <a:r>
              <a:rPr lang="de-DE" sz="2400" i="1" dirty="0" smtClean="0"/>
              <a:t>heute</a:t>
            </a:r>
            <a:r>
              <a:rPr lang="de-DE" sz="2400" dirty="0" smtClean="0"/>
              <a:t> Bachelor (3 Jahre) / Master (5 Jahre), Doktor/Doktorin (8 Jahre)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6" y="4005064"/>
            <a:ext cx="3704064" cy="27201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83968" y="640281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Die </a:t>
            </a:r>
            <a:r>
              <a:rPr lang="de-DE" sz="800" dirty="0" smtClean="0"/>
              <a:t>Karl-Franzens-Universität </a:t>
            </a:r>
            <a:r>
              <a:rPr lang="de-DE" sz="800" dirty="0"/>
              <a:t>in Graz</a:t>
            </a:r>
          </a:p>
          <a:p>
            <a:r>
              <a:rPr lang="de-DE" sz="800" dirty="0">
                <a:hlinkClick r:id="rId4" tooltip="Link öffnet in einem neuen Fenster"/>
              </a:rPr>
              <a:t>Foto</a:t>
            </a:r>
            <a:r>
              <a:rPr lang="de-DE" sz="800" dirty="0"/>
              <a:t> © Gerald Jarosch / Flickr / </a:t>
            </a:r>
            <a:r>
              <a:rPr lang="de-DE" sz="800" dirty="0" smtClean="0"/>
              <a:t>CC-BY-NC-SA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4010167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24167" cy="1152525"/>
          </a:xfrm>
        </p:spPr>
        <p:txBody>
          <a:bodyPr/>
          <a:lstStyle/>
          <a:p>
            <a:r>
              <a:rPr lang="de-DE" sz="3600" dirty="0"/>
              <a:t>Bekannte </a:t>
            </a:r>
            <a:r>
              <a:rPr lang="de-DE" sz="3600" dirty="0" smtClean="0"/>
              <a:t>österreichische Forscherinnen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4825132"/>
          </a:xfrm>
        </p:spPr>
        <p:txBody>
          <a:bodyPr/>
          <a:lstStyle/>
          <a:p>
            <a:pPr marL="0" indent="0">
              <a:buNone/>
            </a:pPr>
            <a:r>
              <a:rPr lang="de-AT" sz="2800" b="1" dirty="0" smtClean="0"/>
              <a:t>Finde heraus, wer in welchem Fach forscht!</a:t>
            </a:r>
          </a:p>
          <a:p>
            <a:r>
              <a:rPr lang="de-AT" sz="2800" dirty="0" smtClean="0"/>
              <a:t>Renée Schroeder</a:t>
            </a:r>
            <a:br>
              <a:rPr lang="de-AT" sz="2800" dirty="0" smtClean="0"/>
            </a:br>
            <a:endParaRPr lang="de-AT" sz="2800" dirty="0" smtClean="0"/>
          </a:p>
          <a:p>
            <a:r>
              <a:rPr lang="de-AT" sz="2800" dirty="0" smtClean="0"/>
              <a:t>Lisa Kaltenegger</a:t>
            </a:r>
            <a:br>
              <a:rPr lang="de-AT" sz="2800" dirty="0" smtClean="0"/>
            </a:br>
            <a:endParaRPr lang="de-AT" sz="2800" dirty="0" smtClean="0"/>
          </a:p>
          <a:p>
            <a:r>
              <a:rPr lang="de-AT" sz="2800" dirty="0" smtClean="0"/>
              <a:t>Ulrike </a:t>
            </a:r>
            <a:r>
              <a:rPr lang="de-AT" sz="2800" dirty="0" err="1" smtClean="0"/>
              <a:t>Diepold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AT" sz="2800" dirty="0" smtClean="0"/>
          </a:p>
          <a:p>
            <a:r>
              <a:rPr lang="de-AT" sz="2800" dirty="0" smtClean="0"/>
              <a:t>Erika Weinzierl</a:t>
            </a:r>
            <a:r>
              <a:rPr lang="de-AT" sz="2800" dirty="0"/>
              <a:t/>
            </a:r>
            <a:br>
              <a:rPr lang="de-AT" sz="2800" dirty="0"/>
            </a:br>
            <a:endParaRPr lang="de-AT" sz="2800" dirty="0" smtClean="0"/>
          </a:p>
          <a:p>
            <a:r>
              <a:rPr lang="de-AT" sz="2800" dirty="0" smtClean="0"/>
              <a:t>Sabine </a:t>
            </a:r>
            <a:r>
              <a:rPr lang="de-AT" sz="2800" dirty="0" err="1" smtClean="0"/>
              <a:t>Ladstätter</a:t>
            </a:r>
            <a:endParaRPr lang="de-AT" sz="2800" dirty="0" smtClean="0"/>
          </a:p>
        </p:txBody>
      </p:sp>
      <p:sp>
        <p:nvSpPr>
          <p:cNvPr id="4" name="Rechteck 3"/>
          <p:cNvSpPr/>
          <p:nvPr/>
        </p:nvSpPr>
        <p:spPr>
          <a:xfrm>
            <a:off x="6142024" y="2564904"/>
            <a:ext cx="2246400" cy="565200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Archäologie</a:t>
            </a:r>
            <a:endParaRPr lang="de-AT" sz="2400" dirty="0"/>
          </a:p>
        </p:txBody>
      </p:sp>
      <p:sp>
        <p:nvSpPr>
          <p:cNvPr id="5" name="Rechteck 4"/>
          <p:cNvSpPr/>
          <p:nvPr/>
        </p:nvSpPr>
        <p:spPr>
          <a:xfrm>
            <a:off x="6142024" y="4519984"/>
            <a:ext cx="2246400" cy="565200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Astronomie</a:t>
            </a:r>
            <a:endParaRPr lang="de-AT" sz="2400" dirty="0"/>
          </a:p>
        </p:txBody>
      </p:sp>
      <p:sp>
        <p:nvSpPr>
          <p:cNvPr id="6" name="Rechteck 5"/>
          <p:cNvSpPr/>
          <p:nvPr/>
        </p:nvSpPr>
        <p:spPr>
          <a:xfrm>
            <a:off x="6142024" y="3871912"/>
            <a:ext cx="2246400" cy="565200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Zeitgeschichte</a:t>
            </a:r>
            <a:endParaRPr lang="de-AT" sz="2400" dirty="0"/>
          </a:p>
        </p:txBody>
      </p:sp>
      <p:sp>
        <p:nvSpPr>
          <p:cNvPr id="7" name="Rechteck 6"/>
          <p:cNvSpPr/>
          <p:nvPr/>
        </p:nvSpPr>
        <p:spPr>
          <a:xfrm>
            <a:off x="6142024" y="3212976"/>
            <a:ext cx="2246400" cy="565200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Biochemie</a:t>
            </a:r>
            <a:endParaRPr lang="de-AT" sz="2400" dirty="0"/>
          </a:p>
        </p:txBody>
      </p:sp>
      <p:sp>
        <p:nvSpPr>
          <p:cNvPr id="8" name="Rechteck 7"/>
          <p:cNvSpPr/>
          <p:nvPr/>
        </p:nvSpPr>
        <p:spPr>
          <a:xfrm>
            <a:off x="6142024" y="5168056"/>
            <a:ext cx="2246400" cy="565200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Physik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1057817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56992"/>
            <a:ext cx="7777162" cy="956246"/>
          </a:xfrm>
        </p:spPr>
        <p:txBody>
          <a:bodyPr/>
          <a:lstStyle/>
          <a:p>
            <a:r>
              <a:rPr lang="de-AT" sz="4000" dirty="0" smtClean="0"/>
              <a:t>Studieren </a:t>
            </a:r>
            <a:r>
              <a:rPr lang="de-AT" sz="4000" dirty="0"/>
              <a:t>– Wie geht das?</a:t>
            </a:r>
          </a:p>
        </p:txBody>
      </p:sp>
    </p:spTree>
    <p:extLst>
      <p:ext uri="{BB962C8B-B14F-4D97-AF65-F5344CB8AC3E}">
        <p14:creationId xmlns:p14="http://schemas.microsoft.com/office/powerpoint/2010/main" val="26215004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AT" sz="3200" dirty="0"/>
              <a:t>Studieren – Wie geht das?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268760"/>
            <a:ext cx="6779096" cy="3168947"/>
          </a:xfrm>
        </p:spPr>
        <p:txBody>
          <a:bodyPr/>
          <a:lstStyle/>
          <a:p>
            <a:r>
              <a:rPr lang="de-AT" sz="2400" dirty="0"/>
              <a:t>Auch Studieren will gelernt sein.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Erste </a:t>
            </a:r>
            <a:r>
              <a:rPr lang="de-AT" sz="2400" dirty="0"/>
              <a:t>Hürden </a:t>
            </a:r>
            <a:r>
              <a:rPr lang="de-AT" sz="2400" dirty="0" smtClean="0"/>
              <a:t>zum </a:t>
            </a:r>
            <a:r>
              <a:rPr lang="de-AT" sz="2400" dirty="0" err="1" smtClean="0"/>
              <a:t>StudentInnenleben</a:t>
            </a:r>
            <a:r>
              <a:rPr lang="de-AT" sz="2400" dirty="0" smtClean="0"/>
              <a:t> </a:t>
            </a:r>
            <a:r>
              <a:rPr lang="de-AT" sz="2400" dirty="0"/>
              <a:t>sind die </a:t>
            </a:r>
            <a:r>
              <a:rPr lang="de-AT" sz="2400" b="1" dirty="0"/>
              <a:t>Wahl des Studiums</a:t>
            </a:r>
            <a:r>
              <a:rPr lang="de-AT" sz="2400" dirty="0"/>
              <a:t> und die </a:t>
            </a:r>
            <a:r>
              <a:rPr lang="de-AT" sz="2400" b="1" dirty="0"/>
              <a:t>Anmeldung</a:t>
            </a:r>
            <a:r>
              <a:rPr lang="de-AT" sz="2400" dirty="0" smtClean="0"/>
              <a:t>.</a:t>
            </a:r>
          </a:p>
          <a:p>
            <a:r>
              <a:rPr lang="de-AT" sz="2400" dirty="0" smtClean="0"/>
              <a:t> Entscheidend </a:t>
            </a:r>
            <a:r>
              <a:rPr lang="de-AT" sz="2400" dirty="0"/>
              <a:t>für ein Studium: </a:t>
            </a: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/>
              <a:t>   </a:t>
            </a:r>
            <a:r>
              <a:rPr lang="de-AT" sz="24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</a:t>
            </a:r>
            <a:r>
              <a:rPr lang="de-AT" sz="2400" dirty="0" smtClean="0"/>
              <a:t>  nach </a:t>
            </a:r>
            <a:r>
              <a:rPr lang="de-AT" sz="2400" dirty="0"/>
              <a:t>Interessen und </a:t>
            </a:r>
            <a:r>
              <a:rPr lang="de-AT" sz="2400" dirty="0" smtClean="0"/>
              <a:t>Fähigkeiten</a:t>
            </a:r>
            <a:br>
              <a:rPr lang="de-AT" sz="2400" dirty="0" smtClean="0"/>
            </a:br>
            <a:r>
              <a:rPr lang="de-AT" sz="2400" dirty="0" smtClean="0"/>
              <a:t>   </a:t>
            </a:r>
            <a:r>
              <a:rPr lang="de-AT" sz="24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</a:t>
            </a:r>
            <a:r>
              <a:rPr lang="de-AT" sz="2400" dirty="0" smtClean="0"/>
              <a:t>  mögliche Berufsaussichten</a:t>
            </a:r>
            <a:br>
              <a:rPr lang="de-AT" sz="2400" dirty="0" smtClean="0"/>
            </a:br>
            <a:r>
              <a:rPr lang="de-AT" sz="2400" dirty="0" smtClean="0"/>
              <a:t>   </a:t>
            </a:r>
            <a:r>
              <a:rPr lang="de-AT" sz="24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</a:t>
            </a:r>
            <a:r>
              <a:rPr lang="de-AT" sz="2400" dirty="0" smtClean="0"/>
              <a:t>  Studienstandort</a:t>
            </a:r>
            <a:endParaRPr lang="de-AT" sz="2400" dirty="0"/>
          </a:p>
          <a:p>
            <a:pPr marL="0" indent="0">
              <a:buNone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/>
          <a:stretch/>
        </p:blipFill>
        <p:spPr>
          <a:xfrm>
            <a:off x="3096344" y="4149079"/>
            <a:ext cx="4139952" cy="256504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6381327"/>
            <a:ext cx="288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Das Audimax ist der größte Hörsaal der Universität </a:t>
            </a:r>
            <a:r>
              <a:rPr lang="de-DE" sz="800" dirty="0" smtClean="0"/>
              <a:t>Wien </a:t>
            </a:r>
            <a:r>
              <a:rPr lang="de-DE" sz="800" dirty="0" smtClean="0">
                <a:hlinkClick r:id="rId4" tooltip="Link öffnet in einem neuen Fenster"/>
              </a:rPr>
              <a:t>Foto</a:t>
            </a:r>
            <a:r>
              <a:rPr lang="de-DE" sz="800" dirty="0" smtClean="0"/>
              <a:t> </a:t>
            </a:r>
            <a:r>
              <a:rPr lang="de-DE" sz="800" dirty="0"/>
              <a:t>©</a:t>
            </a:r>
            <a:r>
              <a:rPr lang="de-DE" sz="800" i="1" dirty="0"/>
              <a:t> </a:t>
            </a:r>
            <a:r>
              <a:rPr lang="de-DE" sz="800" dirty="0"/>
              <a:t>Universität Wien / Flickr / CC-BY-NC</a:t>
            </a:r>
          </a:p>
        </p:txBody>
      </p:sp>
    </p:spTree>
    <p:extLst>
      <p:ext uri="{BB962C8B-B14F-4D97-AF65-F5344CB8AC3E}">
        <p14:creationId xmlns:p14="http://schemas.microsoft.com/office/powerpoint/2010/main" val="1415778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6715"/>
            <a:ext cx="9148800" cy="68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421335"/>
            <a:ext cx="7056784" cy="4239913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/>
              <a:t>Welche Studien stehen in Österreich zur Wahl?</a:t>
            </a:r>
          </a:p>
          <a:p>
            <a:r>
              <a:rPr lang="de-AT" sz="2400" dirty="0" smtClean="0"/>
              <a:t>Naturwissenschaften </a:t>
            </a:r>
          </a:p>
          <a:p>
            <a:r>
              <a:rPr lang="de-AT" sz="2400" dirty="0" smtClean="0"/>
              <a:t>Technische Wissenschaften </a:t>
            </a:r>
          </a:p>
          <a:p>
            <a:r>
              <a:rPr lang="de-AT" sz="2400" dirty="0" smtClean="0"/>
              <a:t>Sozialwissenschaften</a:t>
            </a:r>
          </a:p>
          <a:p>
            <a:r>
              <a:rPr lang="de-AT" sz="2400" dirty="0" smtClean="0"/>
              <a:t>Geisteswissenschaften</a:t>
            </a:r>
          </a:p>
          <a:p>
            <a:r>
              <a:rPr lang="de-AT" sz="2400" dirty="0" smtClean="0"/>
              <a:t>Humanmedizin </a:t>
            </a:r>
          </a:p>
          <a:p>
            <a:r>
              <a:rPr lang="de-AT" sz="2400" dirty="0" smtClean="0"/>
              <a:t>Land- und Forstwirtschaft</a:t>
            </a:r>
          </a:p>
          <a:p>
            <a:r>
              <a:rPr lang="de-AT" sz="2400" dirty="0" smtClean="0"/>
              <a:t>Veterinärmedizin</a:t>
            </a:r>
          </a:p>
          <a:p>
            <a:r>
              <a:rPr lang="de-AT" sz="2400" dirty="0" smtClean="0"/>
              <a:t>Kunst</a:t>
            </a:r>
          </a:p>
          <a:p>
            <a:pPr marL="1371600" lvl="3" indent="0">
              <a:buNone/>
            </a:pPr>
            <a:endParaRPr lang="de-AT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Studieren </a:t>
            </a:r>
            <a:r>
              <a:rPr lang="de-AT" sz="3200" dirty="0"/>
              <a:t>– Wie geht das?</a:t>
            </a:r>
            <a:endParaRPr lang="de-AT" sz="3200" dirty="0" smtClean="0"/>
          </a:p>
        </p:txBody>
      </p:sp>
      <p:sp>
        <p:nvSpPr>
          <p:cNvPr id="5" name="Abgerundete rechteckige Legende 5"/>
          <p:cNvSpPr/>
          <p:nvPr/>
        </p:nvSpPr>
        <p:spPr>
          <a:xfrm>
            <a:off x="4427984" y="2708921"/>
            <a:ext cx="4320480" cy="3024336"/>
          </a:xfrm>
          <a:custGeom>
            <a:avLst/>
            <a:gdLst>
              <a:gd name="connsiteX0" fmla="*/ 0 w 6408712"/>
              <a:gd name="connsiteY0" fmla="*/ 278723 h 1672303"/>
              <a:gd name="connsiteX1" fmla="*/ 278723 w 6408712"/>
              <a:gd name="connsiteY1" fmla="*/ 0 h 1672303"/>
              <a:gd name="connsiteX2" fmla="*/ 3738415 w 6408712"/>
              <a:gd name="connsiteY2" fmla="*/ 0 h 1672303"/>
              <a:gd name="connsiteX3" fmla="*/ 7542221 w 6408712"/>
              <a:gd name="connsiteY3" fmla="*/ -1975441 h 1672303"/>
              <a:gd name="connsiteX4" fmla="*/ 5340593 w 6408712"/>
              <a:gd name="connsiteY4" fmla="*/ 0 h 1672303"/>
              <a:gd name="connsiteX5" fmla="*/ 6129989 w 6408712"/>
              <a:gd name="connsiteY5" fmla="*/ 0 h 1672303"/>
              <a:gd name="connsiteX6" fmla="*/ 6408712 w 6408712"/>
              <a:gd name="connsiteY6" fmla="*/ 278723 h 1672303"/>
              <a:gd name="connsiteX7" fmla="*/ 6408712 w 6408712"/>
              <a:gd name="connsiteY7" fmla="*/ 278717 h 1672303"/>
              <a:gd name="connsiteX8" fmla="*/ 6408712 w 6408712"/>
              <a:gd name="connsiteY8" fmla="*/ 278717 h 1672303"/>
              <a:gd name="connsiteX9" fmla="*/ 6408712 w 6408712"/>
              <a:gd name="connsiteY9" fmla="*/ 696793 h 1672303"/>
              <a:gd name="connsiteX10" fmla="*/ 6408712 w 6408712"/>
              <a:gd name="connsiteY10" fmla="*/ 1393580 h 1672303"/>
              <a:gd name="connsiteX11" fmla="*/ 6129989 w 6408712"/>
              <a:gd name="connsiteY11" fmla="*/ 1672303 h 1672303"/>
              <a:gd name="connsiteX12" fmla="*/ 5340593 w 6408712"/>
              <a:gd name="connsiteY12" fmla="*/ 1672303 h 1672303"/>
              <a:gd name="connsiteX13" fmla="*/ 3738415 w 6408712"/>
              <a:gd name="connsiteY13" fmla="*/ 1672303 h 1672303"/>
              <a:gd name="connsiteX14" fmla="*/ 3738415 w 6408712"/>
              <a:gd name="connsiteY14" fmla="*/ 1672303 h 1672303"/>
              <a:gd name="connsiteX15" fmla="*/ 278723 w 6408712"/>
              <a:gd name="connsiteY15" fmla="*/ 1672303 h 1672303"/>
              <a:gd name="connsiteX16" fmla="*/ 0 w 6408712"/>
              <a:gd name="connsiteY16" fmla="*/ 1393580 h 1672303"/>
              <a:gd name="connsiteX17" fmla="*/ 0 w 6408712"/>
              <a:gd name="connsiteY17" fmla="*/ 696793 h 1672303"/>
              <a:gd name="connsiteX18" fmla="*/ 0 w 6408712"/>
              <a:gd name="connsiteY18" fmla="*/ 278717 h 1672303"/>
              <a:gd name="connsiteX19" fmla="*/ 0 w 6408712"/>
              <a:gd name="connsiteY19" fmla="*/ 278717 h 1672303"/>
              <a:gd name="connsiteX20" fmla="*/ 0 w 6408712"/>
              <a:gd name="connsiteY20" fmla="*/ 278723 h 1672303"/>
              <a:gd name="connsiteX0" fmla="*/ 0 w 7542221"/>
              <a:gd name="connsiteY0" fmla="*/ 2254164 h 3647744"/>
              <a:gd name="connsiteX1" fmla="*/ 278723 w 7542221"/>
              <a:gd name="connsiteY1" fmla="*/ 1975441 h 3647744"/>
              <a:gd name="connsiteX2" fmla="*/ 4680807 w 7542221"/>
              <a:gd name="connsiteY2" fmla="*/ 1984771 h 3647744"/>
              <a:gd name="connsiteX3" fmla="*/ 7542221 w 7542221"/>
              <a:gd name="connsiteY3" fmla="*/ 0 h 3647744"/>
              <a:gd name="connsiteX4" fmla="*/ 5340593 w 7542221"/>
              <a:gd name="connsiteY4" fmla="*/ 1975441 h 3647744"/>
              <a:gd name="connsiteX5" fmla="*/ 6129989 w 7542221"/>
              <a:gd name="connsiteY5" fmla="*/ 1975441 h 3647744"/>
              <a:gd name="connsiteX6" fmla="*/ 6408712 w 7542221"/>
              <a:gd name="connsiteY6" fmla="*/ 2254164 h 3647744"/>
              <a:gd name="connsiteX7" fmla="*/ 6408712 w 7542221"/>
              <a:gd name="connsiteY7" fmla="*/ 2254158 h 3647744"/>
              <a:gd name="connsiteX8" fmla="*/ 6408712 w 7542221"/>
              <a:gd name="connsiteY8" fmla="*/ 2254158 h 3647744"/>
              <a:gd name="connsiteX9" fmla="*/ 6408712 w 7542221"/>
              <a:gd name="connsiteY9" fmla="*/ 2672234 h 3647744"/>
              <a:gd name="connsiteX10" fmla="*/ 6408712 w 7542221"/>
              <a:gd name="connsiteY10" fmla="*/ 3369021 h 3647744"/>
              <a:gd name="connsiteX11" fmla="*/ 6129989 w 7542221"/>
              <a:gd name="connsiteY11" fmla="*/ 3647744 h 3647744"/>
              <a:gd name="connsiteX12" fmla="*/ 5340593 w 7542221"/>
              <a:gd name="connsiteY12" fmla="*/ 3647744 h 3647744"/>
              <a:gd name="connsiteX13" fmla="*/ 3738415 w 7542221"/>
              <a:gd name="connsiteY13" fmla="*/ 3647744 h 3647744"/>
              <a:gd name="connsiteX14" fmla="*/ 3738415 w 7542221"/>
              <a:gd name="connsiteY14" fmla="*/ 3647744 h 3647744"/>
              <a:gd name="connsiteX15" fmla="*/ 278723 w 7542221"/>
              <a:gd name="connsiteY15" fmla="*/ 3647744 h 3647744"/>
              <a:gd name="connsiteX16" fmla="*/ 0 w 7542221"/>
              <a:gd name="connsiteY16" fmla="*/ 3369021 h 3647744"/>
              <a:gd name="connsiteX17" fmla="*/ 0 w 7542221"/>
              <a:gd name="connsiteY17" fmla="*/ 2672234 h 3647744"/>
              <a:gd name="connsiteX18" fmla="*/ 0 w 7542221"/>
              <a:gd name="connsiteY18" fmla="*/ 2254158 h 3647744"/>
              <a:gd name="connsiteX19" fmla="*/ 0 w 7542221"/>
              <a:gd name="connsiteY19" fmla="*/ 2254158 h 3647744"/>
              <a:gd name="connsiteX20" fmla="*/ 0 w 7542221"/>
              <a:gd name="connsiteY20" fmla="*/ 2254164 h 3647744"/>
              <a:gd name="connsiteX0" fmla="*/ 0 w 6408712"/>
              <a:gd name="connsiteY0" fmla="*/ 2317326 h 3710906"/>
              <a:gd name="connsiteX1" fmla="*/ 278723 w 6408712"/>
              <a:gd name="connsiteY1" fmla="*/ 2038603 h 3710906"/>
              <a:gd name="connsiteX2" fmla="*/ 4680807 w 6408712"/>
              <a:gd name="connsiteY2" fmla="*/ 2047933 h 3710906"/>
              <a:gd name="connsiteX3" fmla="*/ 5136555 w 6408712"/>
              <a:gd name="connsiteY3" fmla="*/ 0 h 3710906"/>
              <a:gd name="connsiteX4" fmla="*/ 5340593 w 6408712"/>
              <a:gd name="connsiteY4" fmla="*/ 2038603 h 3710906"/>
              <a:gd name="connsiteX5" fmla="*/ 6129989 w 6408712"/>
              <a:gd name="connsiteY5" fmla="*/ 2038603 h 3710906"/>
              <a:gd name="connsiteX6" fmla="*/ 6408712 w 6408712"/>
              <a:gd name="connsiteY6" fmla="*/ 2317326 h 3710906"/>
              <a:gd name="connsiteX7" fmla="*/ 6408712 w 6408712"/>
              <a:gd name="connsiteY7" fmla="*/ 2317320 h 3710906"/>
              <a:gd name="connsiteX8" fmla="*/ 6408712 w 6408712"/>
              <a:gd name="connsiteY8" fmla="*/ 2317320 h 3710906"/>
              <a:gd name="connsiteX9" fmla="*/ 6408712 w 6408712"/>
              <a:gd name="connsiteY9" fmla="*/ 2735396 h 3710906"/>
              <a:gd name="connsiteX10" fmla="*/ 6408712 w 6408712"/>
              <a:gd name="connsiteY10" fmla="*/ 3432183 h 3710906"/>
              <a:gd name="connsiteX11" fmla="*/ 6129989 w 6408712"/>
              <a:gd name="connsiteY11" fmla="*/ 3710906 h 3710906"/>
              <a:gd name="connsiteX12" fmla="*/ 5340593 w 6408712"/>
              <a:gd name="connsiteY12" fmla="*/ 3710906 h 3710906"/>
              <a:gd name="connsiteX13" fmla="*/ 3738415 w 6408712"/>
              <a:gd name="connsiteY13" fmla="*/ 3710906 h 3710906"/>
              <a:gd name="connsiteX14" fmla="*/ 3738415 w 6408712"/>
              <a:gd name="connsiteY14" fmla="*/ 3710906 h 3710906"/>
              <a:gd name="connsiteX15" fmla="*/ 278723 w 6408712"/>
              <a:gd name="connsiteY15" fmla="*/ 3710906 h 3710906"/>
              <a:gd name="connsiteX16" fmla="*/ 0 w 6408712"/>
              <a:gd name="connsiteY16" fmla="*/ 3432183 h 3710906"/>
              <a:gd name="connsiteX17" fmla="*/ 0 w 6408712"/>
              <a:gd name="connsiteY17" fmla="*/ 2735396 h 3710906"/>
              <a:gd name="connsiteX18" fmla="*/ 0 w 6408712"/>
              <a:gd name="connsiteY18" fmla="*/ 2317320 h 3710906"/>
              <a:gd name="connsiteX19" fmla="*/ 0 w 6408712"/>
              <a:gd name="connsiteY19" fmla="*/ 2317320 h 3710906"/>
              <a:gd name="connsiteX20" fmla="*/ 0 w 6408712"/>
              <a:gd name="connsiteY20" fmla="*/ 2317326 h 3710906"/>
              <a:gd name="connsiteX0" fmla="*/ 0 w 6408712"/>
              <a:gd name="connsiteY0" fmla="*/ 2317326 h 3710906"/>
              <a:gd name="connsiteX1" fmla="*/ 278723 w 6408712"/>
              <a:gd name="connsiteY1" fmla="*/ 2038603 h 3710906"/>
              <a:gd name="connsiteX2" fmla="*/ 2906629 w 6408712"/>
              <a:gd name="connsiteY2" fmla="*/ 2040038 h 3710906"/>
              <a:gd name="connsiteX3" fmla="*/ 5136555 w 6408712"/>
              <a:gd name="connsiteY3" fmla="*/ 0 h 3710906"/>
              <a:gd name="connsiteX4" fmla="*/ 5340593 w 6408712"/>
              <a:gd name="connsiteY4" fmla="*/ 2038603 h 3710906"/>
              <a:gd name="connsiteX5" fmla="*/ 6129989 w 6408712"/>
              <a:gd name="connsiteY5" fmla="*/ 2038603 h 3710906"/>
              <a:gd name="connsiteX6" fmla="*/ 6408712 w 6408712"/>
              <a:gd name="connsiteY6" fmla="*/ 2317326 h 3710906"/>
              <a:gd name="connsiteX7" fmla="*/ 6408712 w 6408712"/>
              <a:gd name="connsiteY7" fmla="*/ 2317320 h 3710906"/>
              <a:gd name="connsiteX8" fmla="*/ 6408712 w 6408712"/>
              <a:gd name="connsiteY8" fmla="*/ 2317320 h 3710906"/>
              <a:gd name="connsiteX9" fmla="*/ 6408712 w 6408712"/>
              <a:gd name="connsiteY9" fmla="*/ 2735396 h 3710906"/>
              <a:gd name="connsiteX10" fmla="*/ 6408712 w 6408712"/>
              <a:gd name="connsiteY10" fmla="*/ 3432183 h 3710906"/>
              <a:gd name="connsiteX11" fmla="*/ 6129989 w 6408712"/>
              <a:gd name="connsiteY11" fmla="*/ 3710906 h 3710906"/>
              <a:gd name="connsiteX12" fmla="*/ 5340593 w 6408712"/>
              <a:gd name="connsiteY12" fmla="*/ 3710906 h 3710906"/>
              <a:gd name="connsiteX13" fmla="*/ 3738415 w 6408712"/>
              <a:gd name="connsiteY13" fmla="*/ 3710906 h 3710906"/>
              <a:gd name="connsiteX14" fmla="*/ 3738415 w 6408712"/>
              <a:gd name="connsiteY14" fmla="*/ 3710906 h 3710906"/>
              <a:gd name="connsiteX15" fmla="*/ 278723 w 6408712"/>
              <a:gd name="connsiteY15" fmla="*/ 3710906 h 3710906"/>
              <a:gd name="connsiteX16" fmla="*/ 0 w 6408712"/>
              <a:gd name="connsiteY16" fmla="*/ 3432183 h 3710906"/>
              <a:gd name="connsiteX17" fmla="*/ 0 w 6408712"/>
              <a:gd name="connsiteY17" fmla="*/ 2735396 h 3710906"/>
              <a:gd name="connsiteX18" fmla="*/ 0 w 6408712"/>
              <a:gd name="connsiteY18" fmla="*/ 2317320 h 3710906"/>
              <a:gd name="connsiteX19" fmla="*/ 0 w 6408712"/>
              <a:gd name="connsiteY19" fmla="*/ 2317320 h 3710906"/>
              <a:gd name="connsiteX20" fmla="*/ 0 w 6408712"/>
              <a:gd name="connsiteY20" fmla="*/ 2317326 h 3710906"/>
              <a:gd name="connsiteX0" fmla="*/ 0 w 6408712"/>
              <a:gd name="connsiteY0" fmla="*/ 2317326 h 3710906"/>
              <a:gd name="connsiteX1" fmla="*/ 278723 w 6408712"/>
              <a:gd name="connsiteY1" fmla="*/ 2038603 h 3710906"/>
              <a:gd name="connsiteX2" fmla="*/ 2906629 w 6408712"/>
              <a:gd name="connsiteY2" fmla="*/ 2040038 h 3710906"/>
              <a:gd name="connsiteX3" fmla="*/ 5136555 w 6408712"/>
              <a:gd name="connsiteY3" fmla="*/ 0 h 3710906"/>
              <a:gd name="connsiteX4" fmla="*/ 3671662 w 6408712"/>
              <a:gd name="connsiteY4" fmla="*/ 2046498 h 3710906"/>
              <a:gd name="connsiteX5" fmla="*/ 6129989 w 6408712"/>
              <a:gd name="connsiteY5" fmla="*/ 2038603 h 3710906"/>
              <a:gd name="connsiteX6" fmla="*/ 6408712 w 6408712"/>
              <a:gd name="connsiteY6" fmla="*/ 2317326 h 3710906"/>
              <a:gd name="connsiteX7" fmla="*/ 6408712 w 6408712"/>
              <a:gd name="connsiteY7" fmla="*/ 2317320 h 3710906"/>
              <a:gd name="connsiteX8" fmla="*/ 6408712 w 6408712"/>
              <a:gd name="connsiteY8" fmla="*/ 2317320 h 3710906"/>
              <a:gd name="connsiteX9" fmla="*/ 6408712 w 6408712"/>
              <a:gd name="connsiteY9" fmla="*/ 2735396 h 3710906"/>
              <a:gd name="connsiteX10" fmla="*/ 6408712 w 6408712"/>
              <a:gd name="connsiteY10" fmla="*/ 3432183 h 3710906"/>
              <a:gd name="connsiteX11" fmla="*/ 6129989 w 6408712"/>
              <a:gd name="connsiteY11" fmla="*/ 3710906 h 3710906"/>
              <a:gd name="connsiteX12" fmla="*/ 5340593 w 6408712"/>
              <a:gd name="connsiteY12" fmla="*/ 3710906 h 3710906"/>
              <a:gd name="connsiteX13" fmla="*/ 3738415 w 6408712"/>
              <a:gd name="connsiteY13" fmla="*/ 3710906 h 3710906"/>
              <a:gd name="connsiteX14" fmla="*/ 3738415 w 6408712"/>
              <a:gd name="connsiteY14" fmla="*/ 3710906 h 3710906"/>
              <a:gd name="connsiteX15" fmla="*/ 278723 w 6408712"/>
              <a:gd name="connsiteY15" fmla="*/ 3710906 h 3710906"/>
              <a:gd name="connsiteX16" fmla="*/ 0 w 6408712"/>
              <a:gd name="connsiteY16" fmla="*/ 3432183 h 3710906"/>
              <a:gd name="connsiteX17" fmla="*/ 0 w 6408712"/>
              <a:gd name="connsiteY17" fmla="*/ 2735396 h 3710906"/>
              <a:gd name="connsiteX18" fmla="*/ 0 w 6408712"/>
              <a:gd name="connsiteY18" fmla="*/ 2317320 h 3710906"/>
              <a:gd name="connsiteX19" fmla="*/ 0 w 6408712"/>
              <a:gd name="connsiteY19" fmla="*/ 2317320 h 3710906"/>
              <a:gd name="connsiteX20" fmla="*/ 0 w 6408712"/>
              <a:gd name="connsiteY20" fmla="*/ 2317326 h 3710906"/>
              <a:gd name="connsiteX0" fmla="*/ 0 w 6408712"/>
              <a:gd name="connsiteY0" fmla="*/ 1946252 h 3339832"/>
              <a:gd name="connsiteX1" fmla="*/ 278723 w 6408712"/>
              <a:gd name="connsiteY1" fmla="*/ 1667529 h 3339832"/>
              <a:gd name="connsiteX2" fmla="*/ 2906629 w 6408712"/>
              <a:gd name="connsiteY2" fmla="*/ 1668964 h 3339832"/>
              <a:gd name="connsiteX3" fmla="*/ 5407192 w 6408712"/>
              <a:gd name="connsiteY3" fmla="*/ 0 h 3339832"/>
              <a:gd name="connsiteX4" fmla="*/ 3671662 w 6408712"/>
              <a:gd name="connsiteY4" fmla="*/ 1675424 h 3339832"/>
              <a:gd name="connsiteX5" fmla="*/ 6129989 w 6408712"/>
              <a:gd name="connsiteY5" fmla="*/ 1667529 h 3339832"/>
              <a:gd name="connsiteX6" fmla="*/ 6408712 w 6408712"/>
              <a:gd name="connsiteY6" fmla="*/ 1946252 h 3339832"/>
              <a:gd name="connsiteX7" fmla="*/ 6408712 w 6408712"/>
              <a:gd name="connsiteY7" fmla="*/ 1946246 h 3339832"/>
              <a:gd name="connsiteX8" fmla="*/ 6408712 w 6408712"/>
              <a:gd name="connsiteY8" fmla="*/ 1946246 h 3339832"/>
              <a:gd name="connsiteX9" fmla="*/ 6408712 w 6408712"/>
              <a:gd name="connsiteY9" fmla="*/ 2364322 h 3339832"/>
              <a:gd name="connsiteX10" fmla="*/ 6408712 w 6408712"/>
              <a:gd name="connsiteY10" fmla="*/ 3061109 h 3339832"/>
              <a:gd name="connsiteX11" fmla="*/ 6129989 w 6408712"/>
              <a:gd name="connsiteY11" fmla="*/ 3339832 h 3339832"/>
              <a:gd name="connsiteX12" fmla="*/ 5340593 w 6408712"/>
              <a:gd name="connsiteY12" fmla="*/ 3339832 h 3339832"/>
              <a:gd name="connsiteX13" fmla="*/ 3738415 w 6408712"/>
              <a:gd name="connsiteY13" fmla="*/ 3339832 h 3339832"/>
              <a:gd name="connsiteX14" fmla="*/ 3738415 w 6408712"/>
              <a:gd name="connsiteY14" fmla="*/ 3339832 h 3339832"/>
              <a:gd name="connsiteX15" fmla="*/ 278723 w 6408712"/>
              <a:gd name="connsiteY15" fmla="*/ 3339832 h 3339832"/>
              <a:gd name="connsiteX16" fmla="*/ 0 w 6408712"/>
              <a:gd name="connsiteY16" fmla="*/ 3061109 h 3339832"/>
              <a:gd name="connsiteX17" fmla="*/ 0 w 6408712"/>
              <a:gd name="connsiteY17" fmla="*/ 2364322 h 3339832"/>
              <a:gd name="connsiteX18" fmla="*/ 0 w 6408712"/>
              <a:gd name="connsiteY18" fmla="*/ 1946246 h 3339832"/>
              <a:gd name="connsiteX19" fmla="*/ 0 w 6408712"/>
              <a:gd name="connsiteY19" fmla="*/ 1946246 h 3339832"/>
              <a:gd name="connsiteX20" fmla="*/ 0 w 6408712"/>
              <a:gd name="connsiteY20" fmla="*/ 1946252 h 3339832"/>
              <a:gd name="connsiteX0" fmla="*/ 0 w 6408712"/>
              <a:gd name="connsiteY0" fmla="*/ 1464307 h 2857887"/>
              <a:gd name="connsiteX1" fmla="*/ 278723 w 6408712"/>
              <a:gd name="connsiteY1" fmla="*/ 1185584 h 2857887"/>
              <a:gd name="connsiteX2" fmla="*/ 2906629 w 6408712"/>
              <a:gd name="connsiteY2" fmla="*/ 1187019 h 2857887"/>
              <a:gd name="connsiteX3" fmla="*/ 5275379 w 6408712"/>
              <a:gd name="connsiteY3" fmla="*/ 0 h 2857887"/>
              <a:gd name="connsiteX4" fmla="*/ 3671662 w 6408712"/>
              <a:gd name="connsiteY4" fmla="*/ 1193479 h 2857887"/>
              <a:gd name="connsiteX5" fmla="*/ 6129989 w 6408712"/>
              <a:gd name="connsiteY5" fmla="*/ 1185584 h 2857887"/>
              <a:gd name="connsiteX6" fmla="*/ 6408712 w 6408712"/>
              <a:gd name="connsiteY6" fmla="*/ 1464307 h 2857887"/>
              <a:gd name="connsiteX7" fmla="*/ 6408712 w 6408712"/>
              <a:gd name="connsiteY7" fmla="*/ 1464301 h 2857887"/>
              <a:gd name="connsiteX8" fmla="*/ 6408712 w 6408712"/>
              <a:gd name="connsiteY8" fmla="*/ 1464301 h 2857887"/>
              <a:gd name="connsiteX9" fmla="*/ 6408712 w 6408712"/>
              <a:gd name="connsiteY9" fmla="*/ 1882377 h 2857887"/>
              <a:gd name="connsiteX10" fmla="*/ 6408712 w 6408712"/>
              <a:gd name="connsiteY10" fmla="*/ 2579164 h 2857887"/>
              <a:gd name="connsiteX11" fmla="*/ 6129989 w 6408712"/>
              <a:gd name="connsiteY11" fmla="*/ 2857887 h 2857887"/>
              <a:gd name="connsiteX12" fmla="*/ 5340593 w 6408712"/>
              <a:gd name="connsiteY12" fmla="*/ 2857887 h 2857887"/>
              <a:gd name="connsiteX13" fmla="*/ 3738415 w 6408712"/>
              <a:gd name="connsiteY13" fmla="*/ 2857887 h 2857887"/>
              <a:gd name="connsiteX14" fmla="*/ 3738415 w 6408712"/>
              <a:gd name="connsiteY14" fmla="*/ 2857887 h 2857887"/>
              <a:gd name="connsiteX15" fmla="*/ 278723 w 6408712"/>
              <a:gd name="connsiteY15" fmla="*/ 2857887 h 2857887"/>
              <a:gd name="connsiteX16" fmla="*/ 0 w 6408712"/>
              <a:gd name="connsiteY16" fmla="*/ 2579164 h 2857887"/>
              <a:gd name="connsiteX17" fmla="*/ 0 w 6408712"/>
              <a:gd name="connsiteY17" fmla="*/ 1882377 h 2857887"/>
              <a:gd name="connsiteX18" fmla="*/ 0 w 6408712"/>
              <a:gd name="connsiteY18" fmla="*/ 1464301 h 2857887"/>
              <a:gd name="connsiteX19" fmla="*/ 0 w 6408712"/>
              <a:gd name="connsiteY19" fmla="*/ 1464301 h 2857887"/>
              <a:gd name="connsiteX20" fmla="*/ 0 w 6408712"/>
              <a:gd name="connsiteY20" fmla="*/ 1464307 h 2857887"/>
              <a:gd name="connsiteX0" fmla="*/ 0 w 6408712"/>
              <a:gd name="connsiteY0" fmla="*/ 1631512 h 3025092"/>
              <a:gd name="connsiteX1" fmla="*/ 278723 w 6408712"/>
              <a:gd name="connsiteY1" fmla="*/ 1352789 h 3025092"/>
              <a:gd name="connsiteX2" fmla="*/ 2906629 w 6408712"/>
              <a:gd name="connsiteY2" fmla="*/ 1354224 h 3025092"/>
              <a:gd name="connsiteX3" fmla="*/ 5407192 w 6408712"/>
              <a:gd name="connsiteY3" fmla="*/ 0 h 3025092"/>
              <a:gd name="connsiteX4" fmla="*/ 3671662 w 6408712"/>
              <a:gd name="connsiteY4" fmla="*/ 1360684 h 3025092"/>
              <a:gd name="connsiteX5" fmla="*/ 6129989 w 6408712"/>
              <a:gd name="connsiteY5" fmla="*/ 1352789 h 3025092"/>
              <a:gd name="connsiteX6" fmla="*/ 6408712 w 6408712"/>
              <a:gd name="connsiteY6" fmla="*/ 1631512 h 3025092"/>
              <a:gd name="connsiteX7" fmla="*/ 6408712 w 6408712"/>
              <a:gd name="connsiteY7" fmla="*/ 1631506 h 3025092"/>
              <a:gd name="connsiteX8" fmla="*/ 6408712 w 6408712"/>
              <a:gd name="connsiteY8" fmla="*/ 1631506 h 3025092"/>
              <a:gd name="connsiteX9" fmla="*/ 6408712 w 6408712"/>
              <a:gd name="connsiteY9" fmla="*/ 2049582 h 3025092"/>
              <a:gd name="connsiteX10" fmla="*/ 6408712 w 6408712"/>
              <a:gd name="connsiteY10" fmla="*/ 2746369 h 3025092"/>
              <a:gd name="connsiteX11" fmla="*/ 6129989 w 6408712"/>
              <a:gd name="connsiteY11" fmla="*/ 3025092 h 3025092"/>
              <a:gd name="connsiteX12" fmla="*/ 5340593 w 6408712"/>
              <a:gd name="connsiteY12" fmla="*/ 3025092 h 3025092"/>
              <a:gd name="connsiteX13" fmla="*/ 3738415 w 6408712"/>
              <a:gd name="connsiteY13" fmla="*/ 3025092 h 3025092"/>
              <a:gd name="connsiteX14" fmla="*/ 3738415 w 6408712"/>
              <a:gd name="connsiteY14" fmla="*/ 3025092 h 3025092"/>
              <a:gd name="connsiteX15" fmla="*/ 278723 w 6408712"/>
              <a:gd name="connsiteY15" fmla="*/ 3025092 h 3025092"/>
              <a:gd name="connsiteX16" fmla="*/ 0 w 6408712"/>
              <a:gd name="connsiteY16" fmla="*/ 2746369 h 3025092"/>
              <a:gd name="connsiteX17" fmla="*/ 0 w 6408712"/>
              <a:gd name="connsiteY17" fmla="*/ 2049582 h 3025092"/>
              <a:gd name="connsiteX18" fmla="*/ 0 w 6408712"/>
              <a:gd name="connsiteY18" fmla="*/ 1631506 h 3025092"/>
              <a:gd name="connsiteX19" fmla="*/ 0 w 6408712"/>
              <a:gd name="connsiteY19" fmla="*/ 1631506 h 3025092"/>
              <a:gd name="connsiteX20" fmla="*/ 0 w 6408712"/>
              <a:gd name="connsiteY20" fmla="*/ 1631512 h 3025092"/>
              <a:gd name="connsiteX0" fmla="*/ 0 w 6408712"/>
              <a:gd name="connsiteY0" fmla="*/ 1631512 h 3025092"/>
              <a:gd name="connsiteX1" fmla="*/ 278723 w 6408712"/>
              <a:gd name="connsiteY1" fmla="*/ 1352789 h 3025092"/>
              <a:gd name="connsiteX2" fmla="*/ 2906629 w 6408712"/>
              <a:gd name="connsiteY2" fmla="*/ 1354224 h 3025092"/>
              <a:gd name="connsiteX3" fmla="*/ 5051295 w 6408712"/>
              <a:gd name="connsiteY3" fmla="*/ 0 h 3025092"/>
              <a:gd name="connsiteX4" fmla="*/ 3671662 w 6408712"/>
              <a:gd name="connsiteY4" fmla="*/ 1360684 h 3025092"/>
              <a:gd name="connsiteX5" fmla="*/ 6129989 w 6408712"/>
              <a:gd name="connsiteY5" fmla="*/ 1352789 h 3025092"/>
              <a:gd name="connsiteX6" fmla="*/ 6408712 w 6408712"/>
              <a:gd name="connsiteY6" fmla="*/ 1631512 h 3025092"/>
              <a:gd name="connsiteX7" fmla="*/ 6408712 w 6408712"/>
              <a:gd name="connsiteY7" fmla="*/ 1631506 h 3025092"/>
              <a:gd name="connsiteX8" fmla="*/ 6408712 w 6408712"/>
              <a:gd name="connsiteY8" fmla="*/ 1631506 h 3025092"/>
              <a:gd name="connsiteX9" fmla="*/ 6408712 w 6408712"/>
              <a:gd name="connsiteY9" fmla="*/ 2049582 h 3025092"/>
              <a:gd name="connsiteX10" fmla="*/ 6408712 w 6408712"/>
              <a:gd name="connsiteY10" fmla="*/ 2746369 h 3025092"/>
              <a:gd name="connsiteX11" fmla="*/ 6129989 w 6408712"/>
              <a:gd name="connsiteY11" fmla="*/ 3025092 h 3025092"/>
              <a:gd name="connsiteX12" fmla="*/ 5340593 w 6408712"/>
              <a:gd name="connsiteY12" fmla="*/ 3025092 h 3025092"/>
              <a:gd name="connsiteX13" fmla="*/ 3738415 w 6408712"/>
              <a:gd name="connsiteY13" fmla="*/ 3025092 h 3025092"/>
              <a:gd name="connsiteX14" fmla="*/ 3738415 w 6408712"/>
              <a:gd name="connsiteY14" fmla="*/ 3025092 h 3025092"/>
              <a:gd name="connsiteX15" fmla="*/ 278723 w 6408712"/>
              <a:gd name="connsiteY15" fmla="*/ 3025092 h 3025092"/>
              <a:gd name="connsiteX16" fmla="*/ 0 w 6408712"/>
              <a:gd name="connsiteY16" fmla="*/ 2746369 h 3025092"/>
              <a:gd name="connsiteX17" fmla="*/ 0 w 6408712"/>
              <a:gd name="connsiteY17" fmla="*/ 2049582 h 3025092"/>
              <a:gd name="connsiteX18" fmla="*/ 0 w 6408712"/>
              <a:gd name="connsiteY18" fmla="*/ 1631506 h 3025092"/>
              <a:gd name="connsiteX19" fmla="*/ 0 w 6408712"/>
              <a:gd name="connsiteY19" fmla="*/ 1631506 h 3025092"/>
              <a:gd name="connsiteX20" fmla="*/ 0 w 6408712"/>
              <a:gd name="connsiteY20" fmla="*/ 1631512 h 3025092"/>
              <a:gd name="connsiteX0" fmla="*/ 0 w 6408712"/>
              <a:gd name="connsiteY0" fmla="*/ 1415129 h 2808709"/>
              <a:gd name="connsiteX1" fmla="*/ 278723 w 6408712"/>
              <a:gd name="connsiteY1" fmla="*/ 1136406 h 2808709"/>
              <a:gd name="connsiteX2" fmla="*/ 2906629 w 6408712"/>
              <a:gd name="connsiteY2" fmla="*/ 1137841 h 2808709"/>
              <a:gd name="connsiteX3" fmla="*/ 4840394 w 6408712"/>
              <a:gd name="connsiteY3" fmla="*/ 0 h 2808709"/>
              <a:gd name="connsiteX4" fmla="*/ 3671662 w 6408712"/>
              <a:gd name="connsiteY4" fmla="*/ 1144301 h 2808709"/>
              <a:gd name="connsiteX5" fmla="*/ 6129989 w 6408712"/>
              <a:gd name="connsiteY5" fmla="*/ 1136406 h 2808709"/>
              <a:gd name="connsiteX6" fmla="*/ 6408712 w 6408712"/>
              <a:gd name="connsiteY6" fmla="*/ 1415129 h 2808709"/>
              <a:gd name="connsiteX7" fmla="*/ 6408712 w 6408712"/>
              <a:gd name="connsiteY7" fmla="*/ 1415123 h 2808709"/>
              <a:gd name="connsiteX8" fmla="*/ 6408712 w 6408712"/>
              <a:gd name="connsiteY8" fmla="*/ 1415123 h 2808709"/>
              <a:gd name="connsiteX9" fmla="*/ 6408712 w 6408712"/>
              <a:gd name="connsiteY9" fmla="*/ 1833199 h 2808709"/>
              <a:gd name="connsiteX10" fmla="*/ 6408712 w 6408712"/>
              <a:gd name="connsiteY10" fmla="*/ 2529986 h 2808709"/>
              <a:gd name="connsiteX11" fmla="*/ 6129989 w 6408712"/>
              <a:gd name="connsiteY11" fmla="*/ 2808709 h 2808709"/>
              <a:gd name="connsiteX12" fmla="*/ 5340593 w 6408712"/>
              <a:gd name="connsiteY12" fmla="*/ 2808709 h 2808709"/>
              <a:gd name="connsiteX13" fmla="*/ 3738415 w 6408712"/>
              <a:gd name="connsiteY13" fmla="*/ 2808709 h 2808709"/>
              <a:gd name="connsiteX14" fmla="*/ 3738415 w 6408712"/>
              <a:gd name="connsiteY14" fmla="*/ 2808709 h 2808709"/>
              <a:gd name="connsiteX15" fmla="*/ 278723 w 6408712"/>
              <a:gd name="connsiteY15" fmla="*/ 2808709 h 2808709"/>
              <a:gd name="connsiteX16" fmla="*/ 0 w 6408712"/>
              <a:gd name="connsiteY16" fmla="*/ 2529986 h 2808709"/>
              <a:gd name="connsiteX17" fmla="*/ 0 w 6408712"/>
              <a:gd name="connsiteY17" fmla="*/ 1833199 h 2808709"/>
              <a:gd name="connsiteX18" fmla="*/ 0 w 6408712"/>
              <a:gd name="connsiteY18" fmla="*/ 1415123 h 2808709"/>
              <a:gd name="connsiteX19" fmla="*/ 0 w 6408712"/>
              <a:gd name="connsiteY19" fmla="*/ 1415123 h 2808709"/>
              <a:gd name="connsiteX20" fmla="*/ 0 w 6408712"/>
              <a:gd name="connsiteY20" fmla="*/ 1415129 h 280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8712" h="2808709">
                <a:moveTo>
                  <a:pt x="0" y="1415129"/>
                </a:moveTo>
                <a:cubicBezTo>
                  <a:pt x="0" y="1261195"/>
                  <a:pt x="124789" y="1136406"/>
                  <a:pt x="278723" y="1136406"/>
                </a:cubicBezTo>
                <a:lnTo>
                  <a:pt x="2906629" y="1137841"/>
                </a:lnTo>
                <a:lnTo>
                  <a:pt x="4840394" y="0"/>
                </a:lnTo>
                <a:lnTo>
                  <a:pt x="3671662" y="1144301"/>
                </a:lnTo>
                <a:lnTo>
                  <a:pt x="6129989" y="1136406"/>
                </a:lnTo>
                <a:cubicBezTo>
                  <a:pt x="6283923" y="1136406"/>
                  <a:pt x="6408712" y="1261195"/>
                  <a:pt x="6408712" y="1415129"/>
                </a:cubicBezTo>
                <a:lnTo>
                  <a:pt x="6408712" y="1415123"/>
                </a:lnTo>
                <a:lnTo>
                  <a:pt x="6408712" y="1415123"/>
                </a:lnTo>
                <a:lnTo>
                  <a:pt x="6408712" y="1833199"/>
                </a:lnTo>
                <a:lnTo>
                  <a:pt x="6408712" y="2529986"/>
                </a:lnTo>
                <a:cubicBezTo>
                  <a:pt x="6408712" y="2683920"/>
                  <a:pt x="6283923" y="2808709"/>
                  <a:pt x="6129989" y="2808709"/>
                </a:cubicBezTo>
                <a:lnTo>
                  <a:pt x="5340593" y="2808709"/>
                </a:lnTo>
                <a:lnTo>
                  <a:pt x="3738415" y="2808709"/>
                </a:lnTo>
                <a:lnTo>
                  <a:pt x="3738415" y="2808709"/>
                </a:lnTo>
                <a:lnTo>
                  <a:pt x="278723" y="2808709"/>
                </a:lnTo>
                <a:cubicBezTo>
                  <a:pt x="124789" y="2808709"/>
                  <a:pt x="0" y="2683920"/>
                  <a:pt x="0" y="2529986"/>
                </a:cubicBezTo>
                <a:lnTo>
                  <a:pt x="0" y="1833199"/>
                </a:lnTo>
                <a:lnTo>
                  <a:pt x="0" y="1415123"/>
                </a:lnTo>
                <a:lnTo>
                  <a:pt x="0" y="1415123"/>
                </a:lnTo>
                <a:lnTo>
                  <a:pt x="0" y="1415129"/>
                </a:lnTo>
                <a:close/>
              </a:path>
            </a:pathLst>
          </a:custGeom>
          <a:solidFill>
            <a:srgbClr val="FAFFB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Das kann dir bei der Auswahl helfen:</a:t>
            </a:r>
            <a:endParaRPr lang="de-AT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chemeClr val="tx1"/>
                </a:solidFill>
              </a:rPr>
              <a:t>Besuch österreichischer Kinderunis,</a:t>
            </a:r>
          </a:p>
          <a:p>
            <a:r>
              <a:rPr lang="de-AT" sz="2000" dirty="0" err="1">
                <a:solidFill>
                  <a:schemeClr val="tx1"/>
                </a:solidFill>
              </a:rPr>
              <a:t>WissenschafterIn</a:t>
            </a:r>
            <a:r>
              <a:rPr lang="de-AT" sz="2000" dirty="0">
                <a:solidFill>
                  <a:schemeClr val="tx1"/>
                </a:solidFill>
              </a:rPr>
              <a:t> fragen,</a:t>
            </a:r>
          </a:p>
          <a:p>
            <a:r>
              <a:rPr lang="de-AT" sz="2000" dirty="0">
                <a:solidFill>
                  <a:schemeClr val="tx1"/>
                </a:solidFill>
              </a:rPr>
              <a:t>Beratung </a:t>
            </a:r>
            <a:r>
              <a:rPr lang="de-AT" sz="2000" dirty="0" smtClean="0">
                <a:solidFill>
                  <a:schemeClr val="tx1"/>
                </a:solidFill>
              </a:rPr>
              <a:t>an </a:t>
            </a:r>
            <a:r>
              <a:rPr lang="de-AT" sz="2000" dirty="0">
                <a:solidFill>
                  <a:schemeClr val="tx1"/>
                </a:solidFill>
              </a:rPr>
              <a:t>einem </a:t>
            </a:r>
            <a:r>
              <a:rPr lang="de-AT" sz="2000" dirty="0" err="1">
                <a:solidFill>
                  <a:schemeClr val="tx1"/>
                </a:solidFill>
              </a:rPr>
              <a:t>Studentpoint</a:t>
            </a:r>
            <a:r>
              <a:rPr lang="de-AT" sz="2000" dirty="0">
                <a:solidFill>
                  <a:schemeClr val="tx1"/>
                </a:solidFill>
              </a:rPr>
              <a:t> einer Universität</a:t>
            </a:r>
          </a:p>
          <a:p>
            <a:r>
              <a:rPr lang="de-AT" sz="2000" dirty="0" smtClean="0">
                <a:solidFill>
                  <a:schemeClr val="tx1"/>
                </a:solidFill>
              </a:rPr>
              <a:t>.</a:t>
            </a:r>
            <a:endParaRPr lang="de-A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81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116632"/>
            <a:ext cx="8207375" cy="1152525"/>
          </a:xfrm>
        </p:spPr>
        <p:txBody>
          <a:bodyPr/>
          <a:lstStyle/>
          <a:p>
            <a:r>
              <a:rPr lang="de-AT" sz="3200" dirty="0"/>
              <a:t>Studieren – Wie geht das?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950616"/>
            <a:ext cx="8229600" cy="4430712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/>
              <a:t>Anmeldung zum Studium</a:t>
            </a:r>
          </a:p>
          <a:p>
            <a:r>
              <a:rPr lang="de-AT" sz="2400" b="1" dirty="0"/>
              <a:t>Einschreibung</a:t>
            </a:r>
            <a:r>
              <a:rPr lang="de-AT" sz="2400" dirty="0"/>
              <a:t> an einer Universität: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>
                <a:solidFill>
                  <a:srgbClr val="A50021"/>
                </a:solidFill>
                <a:sym typeface="Webdings" panose="05030102010509060703" pitchFamily="18" charset="2"/>
              </a:rPr>
              <a:t> </a:t>
            </a:r>
            <a:r>
              <a:rPr lang="de-AT" sz="2400" dirty="0" smtClean="0"/>
              <a:t>Voranmeldung </a:t>
            </a:r>
            <a:r>
              <a:rPr lang="de-AT" sz="2400" dirty="0"/>
              <a:t>im Internet vor Semesterbeginn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>
                <a:solidFill>
                  <a:srgbClr val="A50021"/>
                </a:solidFill>
                <a:sym typeface="Webdings" panose="05030102010509060703" pitchFamily="18" charset="2"/>
              </a:rPr>
              <a:t> </a:t>
            </a:r>
            <a:r>
              <a:rPr lang="de-AT" sz="2400" dirty="0" smtClean="0"/>
              <a:t>Einzahlung des Studienbeitrags </a:t>
            </a:r>
            <a:r>
              <a:rPr lang="de-AT" sz="2400" dirty="0"/>
              <a:t>(sofern einer anfällt)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>
                <a:solidFill>
                  <a:srgbClr val="A50021"/>
                </a:solidFill>
                <a:sym typeface="Webdings" panose="05030102010509060703" pitchFamily="18" charset="2"/>
              </a:rPr>
              <a:t> </a:t>
            </a:r>
            <a:r>
              <a:rPr lang="de-AT" sz="2400" dirty="0" smtClean="0"/>
              <a:t>persönlich </a:t>
            </a:r>
            <a:r>
              <a:rPr lang="de-AT" sz="2400" dirty="0"/>
              <a:t>inskribieren (</a:t>
            </a:r>
            <a:r>
              <a:rPr lang="de-AT" sz="2400" dirty="0" smtClean="0"/>
              <a:t>Maturazeugnis</a:t>
            </a:r>
            <a:br>
              <a:rPr lang="de-AT" sz="2400" dirty="0" smtClean="0"/>
            </a:br>
            <a:r>
              <a:rPr lang="de-AT" sz="2400" dirty="0" smtClean="0"/>
              <a:t>    Studienberechtigungsprüfung</a:t>
            </a:r>
            <a:r>
              <a:rPr lang="de-AT" sz="2400" dirty="0"/>
              <a:t>) –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>
                <a:solidFill>
                  <a:srgbClr val="A50021"/>
                </a:solidFill>
                <a:sym typeface="Webdings" panose="05030102010509060703" pitchFamily="18" charset="2"/>
              </a:rPr>
              <a:t> </a:t>
            </a:r>
            <a:r>
              <a:rPr lang="de-AT" sz="2400" dirty="0" smtClean="0"/>
              <a:t>Aufnahmeprüfung </a:t>
            </a:r>
            <a:r>
              <a:rPr lang="de-AT" sz="2400" dirty="0"/>
              <a:t>(je nach Studienfach)</a:t>
            </a: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946002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Was versteht man unter Wissenschaft?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8313" y="1124744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8312" y="1385788"/>
            <a:ext cx="7272040" cy="4131443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DE" sz="2400" dirty="0" smtClean="0"/>
              <a:t>Unter Wissenschaft versteht man die Gesamtheit der Erkenntnisse oder auch die Erforschung unserer Welt. 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DE" sz="2400" dirty="0" smtClean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DE" sz="2400" dirty="0" smtClean="0"/>
              <a:t>Wissenschaft kann sich mit allem beschäftigen, was sich in irgendeiner Weise erforschen lässt. 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DE" sz="2400" dirty="0" smtClean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DE" sz="2400" dirty="0" smtClean="0"/>
              <a:t>Unsere Welt heute sähe ganz sicher anders aus ohne Wissenschaft und Forschung.</a:t>
            </a:r>
            <a:endParaRPr lang="de-AT" sz="2400" dirty="0" smtClean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DE" sz="240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Arial" panose="020B0604020202020204" pitchFamily="34" charset="0"/>
              <a:buChar char="●"/>
              <a:defRPr/>
            </a:pPr>
            <a:endParaRPr lang="de-DE" sz="24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501008"/>
            <a:ext cx="7777162" cy="956246"/>
          </a:xfrm>
        </p:spPr>
        <p:txBody>
          <a:bodyPr/>
          <a:lstStyle/>
          <a:p>
            <a:r>
              <a:rPr lang="de-AT" sz="4000" dirty="0"/>
              <a:t>Wo wohnen, essen, lernen Studierende?</a:t>
            </a:r>
          </a:p>
        </p:txBody>
      </p:sp>
    </p:spTree>
    <p:extLst>
      <p:ext uri="{BB962C8B-B14F-4D97-AF65-F5344CB8AC3E}">
        <p14:creationId xmlns:p14="http://schemas.microsoft.com/office/powerpoint/2010/main" val="1037770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AT" sz="3200" dirty="0"/>
              <a:t>Wo wohnen </a:t>
            </a:r>
            <a:r>
              <a:rPr lang="de-AT" sz="3200" dirty="0" err="1"/>
              <a:t>StudentInnen</a:t>
            </a:r>
            <a:r>
              <a:rPr lang="de-AT" sz="3200" dirty="0"/>
              <a:t>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700213"/>
            <a:ext cx="7283152" cy="2952923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/>
              <a:t>Studieren kostet Geld. Wohnmöglichkeiten sind:</a:t>
            </a:r>
          </a:p>
          <a:p>
            <a:pPr marL="0" indent="0">
              <a:buNone/>
            </a:pPr>
            <a:r>
              <a:rPr lang="de-AT" sz="2400" dirty="0">
                <a:solidFill>
                  <a:srgbClr val="A50021"/>
                </a:solidFill>
                <a:sym typeface="Webdings" panose="05030102010509060703" pitchFamily="18" charset="2"/>
              </a:rPr>
              <a:t> </a:t>
            </a:r>
            <a:r>
              <a:rPr lang="de-AT" sz="2400" dirty="0" err="1" smtClean="0"/>
              <a:t>StudentInnenwohnheim</a:t>
            </a:r>
            <a:r>
              <a:rPr lang="de-AT" sz="2400" dirty="0" smtClean="0"/>
              <a:t> </a:t>
            </a:r>
            <a:r>
              <a:rPr lang="de-AT" sz="2400" dirty="0"/>
              <a:t>oder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     Wohngemeinschaft </a:t>
            </a:r>
            <a:r>
              <a:rPr lang="de-AT" sz="2400" dirty="0"/>
              <a:t>(WG</a:t>
            </a:r>
            <a:r>
              <a:rPr lang="de-AT" sz="2400" dirty="0" smtClean="0"/>
              <a:t>) </a:t>
            </a:r>
            <a:endParaRPr lang="de-AT" sz="2400" dirty="0"/>
          </a:p>
          <a:p>
            <a:pPr marL="0" indent="0">
              <a:buNone/>
            </a:pPr>
            <a:r>
              <a:rPr lang="de-AT" sz="2400" dirty="0">
                <a:solidFill>
                  <a:srgbClr val="A50021"/>
                </a:solidFill>
                <a:sym typeface="Webdings" panose="05030102010509060703" pitchFamily="18" charset="2"/>
              </a:rPr>
              <a:t> </a:t>
            </a:r>
            <a:r>
              <a:rPr lang="de-AT" sz="2400" dirty="0" smtClean="0"/>
              <a:t>Wohnen </a:t>
            </a:r>
            <a:r>
              <a:rPr lang="de-AT" sz="2400" dirty="0"/>
              <a:t>bei den </a:t>
            </a:r>
            <a:r>
              <a:rPr lang="de-AT" sz="2400" dirty="0" smtClean="0"/>
              <a:t>Eltern </a:t>
            </a:r>
            <a:endParaRPr lang="de-AT" sz="2400" dirty="0"/>
          </a:p>
          <a:p>
            <a:pPr marL="0" indent="0">
              <a:buNone/>
            </a:pPr>
            <a:r>
              <a:rPr lang="de-AT" sz="2400" dirty="0">
                <a:solidFill>
                  <a:srgbClr val="A50021"/>
                </a:solidFill>
                <a:sym typeface="Webdings" panose="05030102010509060703" pitchFamily="18" charset="2"/>
              </a:rPr>
              <a:t> </a:t>
            </a:r>
            <a:r>
              <a:rPr lang="de-AT" sz="2400" dirty="0" smtClean="0"/>
              <a:t>selten eine Einzelwohnung</a:t>
            </a:r>
            <a:endParaRPr lang="de-AT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2315356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68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421335"/>
            <a:ext cx="7056784" cy="4239913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de-AT" sz="2400" dirty="0"/>
              <a:t>Studieren kostet Geld. </a:t>
            </a:r>
            <a:r>
              <a:rPr lang="de-AT" sz="2400" dirty="0" smtClean="0"/>
              <a:t>Viele </a:t>
            </a:r>
            <a:r>
              <a:rPr lang="de-AT" sz="2400" dirty="0" err="1"/>
              <a:t>StudentInnen</a:t>
            </a:r>
            <a:r>
              <a:rPr lang="de-AT" sz="2400" dirty="0"/>
              <a:t> </a:t>
            </a:r>
            <a:r>
              <a:rPr lang="de-AT" sz="2400" b="1" dirty="0"/>
              <a:t>arbeiten neben dem Studium</a:t>
            </a:r>
            <a:r>
              <a:rPr lang="de-AT" sz="2400" dirty="0"/>
              <a:t> („Nebenjob“ tagsüber oder nachts z.B. in der Gastronomie</a:t>
            </a:r>
            <a:r>
              <a:rPr lang="de-AT" sz="2400" dirty="0" smtClean="0"/>
              <a:t>),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manche </a:t>
            </a:r>
            <a:r>
              <a:rPr lang="de-AT" sz="2400" dirty="0"/>
              <a:t>erhalten </a:t>
            </a:r>
            <a:r>
              <a:rPr lang="de-AT" sz="2400" b="1" dirty="0"/>
              <a:t>Unterstützung durch die Eltern</a:t>
            </a:r>
            <a:r>
              <a:rPr lang="de-AT" sz="2400" dirty="0"/>
              <a:t> oder ein </a:t>
            </a:r>
            <a:r>
              <a:rPr lang="de-AT" sz="2400" b="1" dirty="0"/>
              <a:t>Stipendium</a:t>
            </a:r>
            <a:r>
              <a:rPr lang="de-AT" sz="2400" dirty="0"/>
              <a:t> vom Staat. </a:t>
            </a:r>
            <a:endParaRPr lang="de-AT" sz="2400" dirty="0" smtClean="0"/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Viele </a:t>
            </a:r>
            <a:r>
              <a:rPr lang="de-AT" sz="2400" dirty="0" err="1"/>
              <a:t>StudentInnen</a:t>
            </a:r>
            <a:r>
              <a:rPr lang="de-AT" sz="2400" dirty="0"/>
              <a:t> essen tagsüber in einer kostengünstigen </a:t>
            </a:r>
            <a:r>
              <a:rPr lang="de-AT" sz="2400" b="1" dirty="0"/>
              <a:t>Mensa</a:t>
            </a:r>
            <a:r>
              <a:rPr lang="de-AT" sz="2400" dirty="0"/>
              <a:t> der Universität oder kochen selbst.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r>
              <a:rPr lang="de-AT" sz="3200" dirty="0"/>
              <a:t>Wie leben </a:t>
            </a:r>
            <a:r>
              <a:rPr lang="de-AT" sz="3200" dirty="0" err="1"/>
              <a:t>StudentInnen</a:t>
            </a:r>
            <a:r>
              <a:rPr lang="de-AT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7561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116632"/>
            <a:ext cx="8207375" cy="1152525"/>
          </a:xfrm>
        </p:spPr>
        <p:txBody>
          <a:bodyPr/>
          <a:lstStyle/>
          <a:p>
            <a:r>
              <a:rPr lang="de-AT" sz="3200" dirty="0"/>
              <a:t>Wo lernen </a:t>
            </a:r>
            <a:r>
              <a:rPr lang="de-AT" sz="3200" dirty="0" err="1"/>
              <a:t>StudentInnen</a:t>
            </a:r>
            <a:r>
              <a:rPr lang="de-AT" sz="3200" dirty="0"/>
              <a:t>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00213"/>
            <a:ext cx="6923112" cy="2160835"/>
          </a:xfrm>
        </p:spPr>
        <p:txBody>
          <a:bodyPr/>
          <a:lstStyle/>
          <a:p>
            <a:r>
              <a:rPr lang="de-AT" sz="2400" dirty="0"/>
              <a:t>Viele lernen in </a:t>
            </a:r>
            <a:r>
              <a:rPr lang="de-AT" sz="2400" b="1" dirty="0" smtClean="0"/>
              <a:t>Universitätsbibliotheken</a:t>
            </a:r>
            <a:r>
              <a:rPr lang="de-AT" sz="2400" dirty="0" smtClean="0"/>
              <a:t>. </a:t>
            </a:r>
          </a:p>
          <a:p>
            <a:r>
              <a:rPr lang="de-AT" sz="2400" dirty="0"/>
              <a:t>M</a:t>
            </a:r>
            <a:r>
              <a:rPr lang="de-AT" sz="2400" dirty="0" smtClean="0"/>
              <a:t>anche </a:t>
            </a:r>
            <a:r>
              <a:rPr lang="de-AT" sz="2400" dirty="0"/>
              <a:t>bei schönem Wetter am </a:t>
            </a:r>
            <a:r>
              <a:rPr lang="de-AT" sz="2400" dirty="0" smtClean="0"/>
              <a:t>Uni-Campus </a:t>
            </a:r>
          </a:p>
          <a:p>
            <a:r>
              <a:rPr lang="de-AT" sz="2400" dirty="0"/>
              <a:t>A</a:t>
            </a:r>
            <a:r>
              <a:rPr lang="de-AT" sz="2400" dirty="0" smtClean="0"/>
              <a:t>ndere </a:t>
            </a:r>
            <a:r>
              <a:rPr lang="de-AT" sz="2400" dirty="0"/>
              <a:t>konzentrieren sich im eigenen Zimmer </a:t>
            </a:r>
            <a:br>
              <a:rPr lang="de-AT" sz="2400" dirty="0"/>
            </a:br>
            <a:r>
              <a:rPr lang="de-AT" sz="2400" dirty="0" smtClean="0"/>
              <a:t>am </a:t>
            </a:r>
            <a:r>
              <a:rPr lang="de-AT" sz="2400" dirty="0"/>
              <a:t>besten.</a:t>
            </a: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94" y="3429001"/>
            <a:ext cx="4867370" cy="32393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180" y="6330806"/>
            <a:ext cx="233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smtClean="0"/>
              <a:t>Der </a:t>
            </a:r>
            <a:r>
              <a:rPr lang="de-AT" sz="800" dirty="0" smtClean="0">
                <a:hlinkClick r:id="rId4"/>
              </a:rPr>
              <a:t>Lesesaal</a:t>
            </a:r>
            <a:r>
              <a:rPr lang="de-AT" sz="800" dirty="0" smtClean="0"/>
              <a:t> </a:t>
            </a:r>
            <a:r>
              <a:rPr lang="de-AT" sz="800" dirty="0"/>
              <a:t>der </a:t>
            </a:r>
            <a:r>
              <a:rPr lang="de-AT" sz="800" dirty="0" smtClean="0"/>
              <a:t>Universitätsbibliothek Wien</a:t>
            </a:r>
            <a:br>
              <a:rPr lang="de-AT" sz="800" dirty="0" smtClean="0"/>
            </a:br>
            <a:r>
              <a:rPr lang="de-AT" sz="800" dirty="0" smtClean="0"/>
              <a:t>© </a:t>
            </a:r>
            <a:r>
              <a:rPr lang="de-AT" sz="800" dirty="0"/>
              <a:t>Universität Wien / Flickr / CC-BY-NC</a:t>
            </a:r>
          </a:p>
        </p:txBody>
      </p:sp>
    </p:spTree>
    <p:extLst>
      <p:ext uri="{BB962C8B-B14F-4D97-AF65-F5344CB8AC3E}">
        <p14:creationId xmlns:p14="http://schemas.microsoft.com/office/powerpoint/2010/main" val="11263013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24167" cy="1152525"/>
          </a:xfrm>
        </p:spPr>
        <p:txBody>
          <a:bodyPr/>
          <a:lstStyle/>
          <a:p>
            <a:r>
              <a:rPr lang="de-DE" sz="3600" dirty="0" smtClean="0"/>
              <a:t>Man kann so vieles studieren …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b="1" dirty="0" smtClean="0"/>
              <a:t>An den österreichischen Unis werden unterschiedlichste Fächer gelehrt – oft mit fremdartigen Bezeichnungen. Finde heraus, was man in diesen Fächern lernen kann: 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Paläontologie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Sinologie 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Linguistik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smtClean="0"/>
              <a:t>MATILDA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de-AT" sz="2400" dirty="0" err="1" smtClean="0"/>
              <a:t>Finno-Ugristik</a:t>
            </a:r>
            <a:endParaRPr lang="de-AT" sz="2400" dirty="0" smtClean="0"/>
          </a:p>
          <a:p>
            <a:pPr>
              <a:buFont typeface="Arial" panose="020B0604020202020204" pitchFamily="34" charset="0"/>
              <a:buChar char="●"/>
            </a:pPr>
            <a:r>
              <a:rPr lang="de-DE" sz="2400" dirty="0" smtClean="0"/>
              <a:t>Telematik </a:t>
            </a:r>
            <a:endParaRPr lang="de-AT" sz="2400" dirty="0" smtClean="0"/>
          </a:p>
          <a:p>
            <a:pPr>
              <a:buFont typeface="Arial" panose="020B0604020202020204" pitchFamily="34" charset="0"/>
              <a:buChar char="●"/>
            </a:pPr>
            <a:endParaRPr lang="de-AT" sz="2800" dirty="0" smtClean="0"/>
          </a:p>
          <a:p>
            <a:pPr marL="0" indent="0">
              <a:buNone/>
            </a:pPr>
            <a:endParaRPr lang="de-AT" sz="2800" dirty="0" smtClean="0"/>
          </a:p>
          <a:p>
            <a:pPr marL="0" indent="0">
              <a:buNone/>
            </a:pPr>
            <a:endParaRPr lang="de-AT" sz="2800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086916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501008"/>
            <a:ext cx="7777162" cy="956246"/>
          </a:xfrm>
        </p:spPr>
        <p:txBody>
          <a:bodyPr/>
          <a:lstStyle/>
          <a:p>
            <a:r>
              <a:rPr lang="de-AT" sz="4000" dirty="0"/>
              <a:t>Was hat 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sz="4000" dirty="0" smtClean="0"/>
              <a:t>Wissenschaft mit </a:t>
            </a:r>
            <a:r>
              <a:rPr lang="de-AT" sz="4000" dirty="0"/>
              <a:t>Politik zu tun?</a:t>
            </a:r>
          </a:p>
        </p:txBody>
      </p:sp>
    </p:spTree>
    <p:extLst>
      <p:ext uri="{BB962C8B-B14F-4D97-AF65-F5344CB8AC3E}">
        <p14:creationId xmlns:p14="http://schemas.microsoft.com/office/powerpoint/2010/main" val="30868441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AT" sz="3200" dirty="0"/>
              <a:t>Universitäten und Politik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340768"/>
            <a:ext cx="7283152" cy="4321075"/>
          </a:xfrm>
        </p:spPr>
        <p:txBody>
          <a:bodyPr/>
          <a:lstStyle/>
          <a:p>
            <a:r>
              <a:rPr lang="de-AT" sz="2400" b="1" dirty="0"/>
              <a:t>Universitäten sind </a:t>
            </a:r>
            <a:r>
              <a:rPr lang="de-AT" sz="2400" dirty="0"/>
              <a:t>oft vom Staat geförderte Bildungs- und Forschungseinrichtungen.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Sie </a:t>
            </a:r>
            <a:r>
              <a:rPr lang="de-AT" sz="2400" dirty="0"/>
              <a:t>sind aber </a:t>
            </a:r>
            <a:r>
              <a:rPr lang="de-AT" sz="2400" b="1" dirty="0"/>
              <a:t>unabhängig</a:t>
            </a:r>
            <a:r>
              <a:rPr lang="de-AT" sz="2400" dirty="0"/>
              <a:t> (von Staat und Kirche) und </a:t>
            </a:r>
            <a:r>
              <a:rPr lang="de-AT" sz="2400" b="1" dirty="0"/>
              <a:t>selbstständig</a:t>
            </a:r>
            <a:r>
              <a:rPr lang="de-AT" sz="2400" dirty="0"/>
              <a:t>. </a:t>
            </a:r>
          </a:p>
          <a:p>
            <a:r>
              <a:rPr lang="de-AT" sz="2400" b="1" dirty="0" smtClean="0"/>
              <a:t>Universitätsprofessor als Beruf:</a:t>
            </a:r>
            <a:br>
              <a:rPr lang="de-AT" sz="2400" b="1" dirty="0" smtClean="0"/>
            </a:br>
            <a:r>
              <a:rPr lang="de-AT" sz="2400" dirty="0" smtClean="0"/>
              <a:t>Um die Freiheit </a:t>
            </a:r>
            <a:r>
              <a:rPr lang="de-AT" sz="2400" dirty="0"/>
              <a:t>der Forschung und gleichzeitig staatliche Finanzierung zu kombinieren, </a:t>
            </a:r>
            <a:r>
              <a:rPr lang="de-AT" sz="2400" dirty="0" smtClean="0"/>
              <a:t>wurde im </a:t>
            </a:r>
            <a:r>
              <a:rPr lang="de-AT" sz="2400" dirty="0"/>
              <a:t>19. </a:t>
            </a:r>
            <a:r>
              <a:rPr lang="de-AT" sz="2400" dirty="0" smtClean="0"/>
              <a:t>Jhdt. </a:t>
            </a:r>
            <a:r>
              <a:rPr lang="de-AT" sz="2400" dirty="0"/>
              <a:t>d</a:t>
            </a:r>
            <a:r>
              <a:rPr lang="de-AT" sz="2400" dirty="0" smtClean="0"/>
              <a:t>ieser Beruf „erfunden“. </a:t>
            </a:r>
            <a:br>
              <a:rPr lang="de-AT" sz="2400" dirty="0" smtClean="0"/>
            </a:br>
            <a:r>
              <a:rPr lang="de-AT" sz="2400" dirty="0" smtClean="0"/>
              <a:t>Seither </a:t>
            </a:r>
            <a:r>
              <a:rPr lang="de-AT" sz="2400" dirty="0"/>
              <a:t>bekommen </a:t>
            </a:r>
            <a:r>
              <a:rPr lang="de-AT" sz="2400" dirty="0" err="1" smtClean="0"/>
              <a:t>ProfessorInnen</a:t>
            </a:r>
            <a:r>
              <a:rPr lang="de-AT" sz="2400" dirty="0" smtClean="0"/>
              <a:t> </a:t>
            </a:r>
            <a:r>
              <a:rPr lang="de-AT" sz="2400" dirty="0"/>
              <a:t>regelmäßiges Gehalt, </a:t>
            </a:r>
            <a:r>
              <a:rPr lang="de-AT" sz="2400" dirty="0" smtClean="0"/>
              <a:t>um </a:t>
            </a:r>
            <a:r>
              <a:rPr lang="de-AT" sz="2400" dirty="0"/>
              <a:t>zu forschen und Studierende darüber zu unterrichten. </a:t>
            </a:r>
          </a:p>
          <a:p>
            <a:pPr marL="0" indent="0">
              <a:buNone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7417654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AT" sz="3200" dirty="0"/>
              <a:t>Universitäten und Politik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3240360"/>
          </a:xfrm>
        </p:spPr>
        <p:txBody>
          <a:bodyPr/>
          <a:lstStyle/>
          <a:p>
            <a:r>
              <a:rPr lang="de-AT" sz="2400" dirty="0" smtClean="0"/>
              <a:t>In </a:t>
            </a:r>
            <a:r>
              <a:rPr lang="de-AT" sz="2400" dirty="0"/>
              <a:t>Österreich ist der</a:t>
            </a:r>
            <a:r>
              <a:rPr lang="de-AT" sz="2400" b="1" dirty="0"/>
              <a:t> Zugang zum Hochschulstudium frei.</a:t>
            </a:r>
            <a:r>
              <a:rPr lang="de-AT" sz="2400" dirty="0"/>
              <a:t>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In </a:t>
            </a:r>
            <a:r>
              <a:rPr lang="de-AT" sz="2400" dirty="0"/>
              <a:t>einigen Studiengängen (Medizin, Psychologie, Architektur) gibt es aber Zugangsbeschränkungen und Aufnahmeprüfungen</a:t>
            </a:r>
            <a:r>
              <a:rPr lang="de-AT" sz="2400" dirty="0" smtClean="0"/>
              <a:t>.</a:t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dirty="0" smtClean="0"/>
              <a:t>Seit 2009 entfallen die Studienbeiträge für die meisten Studierenden, </a:t>
            </a:r>
            <a:r>
              <a:rPr lang="de-AT" sz="2400" dirty="0"/>
              <a:t>darüber wird oft politisch diskutiert.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9610381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421335"/>
            <a:ext cx="7056784" cy="4239913"/>
          </a:xfrm>
        </p:spPr>
        <p:txBody>
          <a:bodyPr/>
          <a:lstStyle/>
          <a:p>
            <a:r>
              <a:rPr lang="de-AT" sz="2400" b="1" dirty="0"/>
              <a:t>Bundespräsident Heinz Fischer</a:t>
            </a:r>
            <a:r>
              <a:rPr lang="de-AT" sz="2400" dirty="0"/>
              <a:t> sieht </a:t>
            </a:r>
            <a:r>
              <a:rPr lang="de-AT" sz="2400" dirty="0" smtClean="0"/>
              <a:t>die Hochschülerschaft nach </a:t>
            </a:r>
            <a:r>
              <a:rPr lang="de-AT" sz="2400" dirty="0"/>
              <a:t>eigener Erfahrung </a:t>
            </a:r>
            <a:r>
              <a:rPr lang="de-AT" sz="2400" dirty="0" smtClean="0"/>
              <a:t>als </a:t>
            </a:r>
            <a:r>
              <a:rPr lang="de-AT" sz="2400" b="1" dirty="0"/>
              <a:t>„Schule der Demokratie“. </a:t>
            </a:r>
            <a:r>
              <a:rPr lang="de-AT" sz="2400" dirty="0"/>
              <a:t>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Universitäten </a:t>
            </a:r>
            <a:r>
              <a:rPr lang="de-AT" sz="2400" dirty="0"/>
              <a:t>nehmen </a:t>
            </a:r>
            <a:r>
              <a:rPr lang="de-AT" sz="2400" dirty="0" smtClean="0"/>
              <a:t>„</a:t>
            </a:r>
            <a:r>
              <a:rPr lang="de-AT" sz="2400" dirty="0"/>
              <a:t>eine wichtige Rolle für den Staat </a:t>
            </a:r>
            <a:r>
              <a:rPr lang="de-AT" sz="2400" dirty="0" smtClean="0"/>
              <a:t>und </a:t>
            </a:r>
            <a:r>
              <a:rPr lang="de-AT" sz="2400" dirty="0"/>
              <a:t>die Demokratie insgesamt ein“. </a:t>
            </a: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b="1" dirty="0"/>
              <a:t>Studienvertretung</a:t>
            </a:r>
            <a:r>
              <a:rPr lang="de-AT" sz="2400" dirty="0"/>
              <a:t>: alle 2 Jahre wählen die Studierenden ihre Vertreter (Österreichische Hochschülerschaft), die sich für ihre Interessen einsetzen (u.a. gegenüber dem Ministerium).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r>
              <a:rPr lang="de-AT" sz="3200" dirty="0"/>
              <a:t>Politik an den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26255613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116632"/>
            <a:ext cx="8207375" cy="1152525"/>
          </a:xfrm>
        </p:spPr>
        <p:txBody>
          <a:bodyPr/>
          <a:lstStyle/>
          <a:p>
            <a:r>
              <a:rPr lang="de-AT" sz="3200" dirty="0"/>
              <a:t>Wissenschaft erforscht und 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berät </a:t>
            </a:r>
            <a:r>
              <a:rPr lang="de-AT" sz="3200" dirty="0"/>
              <a:t>Politik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2776"/>
            <a:ext cx="7499176" cy="4249067"/>
          </a:xfrm>
        </p:spPr>
        <p:txBody>
          <a:bodyPr/>
          <a:lstStyle/>
          <a:p>
            <a:r>
              <a:rPr lang="de-AT" sz="2400" dirty="0"/>
              <a:t>Einige Wissenschaften, etwa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Politikwissenschaften </a:t>
            </a:r>
            <a:r>
              <a:rPr lang="de-AT" sz="2400" dirty="0"/>
              <a:t>und Geschichte,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b="1" dirty="0" smtClean="0"/>
              <a:t>erforschen die Politik </a:t>
            </a:r>
            <a:r>
              <a:rPr lang="de-AT" sz="2400" dirty="0"/>
              <a:t>– sie versuchen, </a:t>
            </a:r>
            <a:r>
              <a:rPr lang="de-AT" sz="2400" dirty="0" smtClean="0"/>
              <a:t>politische, soziale </a:t>
            </a:r>
            <a:r>
              <a:rPr lang="de-AT" sz="2400" dirty="0"/>
              <a:t>und gesellschaftliche Entwicklungen zu erklären</a:t>
            </a:r>
            <a:r>
              <a:rPr lang="de-AT" sz="2400" dirty="0" smtClean="0"/>
              <a:t>.</a:t>
            </a:r>
            <a:r>
              <a:rPr lang="de-AT" sz="2400" dirty="0"/>
              <a:t> </a:t>
            </a:r>
          </a:p>
          <a:p>
            <a:r>
              <a:rPr lang="de-AT" sz="2400" b="1" dirty="0"/>
              <a:t>Politikberatung </a:t>
            </a:r>
            <a:r>
              <a:rPr lang="de-AT" sz="2400" dirty="0" smtClean="0"/>
              <a:t>von </a:t>
            </a:r>
            <a:r>
              <a:rPr lang="de-AT" sz="2400" dirty="0" err="1"/>
              <a:t>ExpertInnen</a:t>
            </a:r>
            <a:r>
              <a:rPr lang="de-AT" sz="2400" dirty="0"/>
              <a:t>: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Wissenschaft forscht </a:t>
            </a:r>
            <a:r>
              <a:rPr lang="de-AT" sz="2400" dirty="0"/>
              <a:t>nicht nur, sondern berät auch politische </a:t>
            </a:r>
            <a:r>
              <a:rPr lang="de-AT" sz="2400" dirty="0" err="1" smtClean="0"/>
              <a:t>EntscheidungsträgerInnen</a:t>
            </a:r>
            <a:r>
              <a:rPr lang="de-AT" sz="2400" dirty="0" smtClean="0"/>
              <a:t>. </a:t>
            </a:r>
            <a:br>
              <a:rPr lang="de-AT" sz="2400" dirty="0" smtClean="0"/>
            </a:br>
            <a:r>
              <a:rPr lang="de-AT" sz="2400" dirty="0" smtClean="0"/>
              <a:t>Viele </a:t>
            </a:r>
            <a:r>
              <a:rPr lang="de-AT" sz="2400" dirty="0"/>
              <a:t>Diskussionen im Parlament stützen sich auf wissenschaftliche Untersuchungen und wären ohne sie gar nicht möglich (z.B. über Verkehr, Umwelt, Klima, Zusammenleben, Bildung).</a:t>
            </a: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052736"/>
            <a:ext cx="7344816" cy="5184576"/>
          </a:xfrm>
          <a:prstGeom prst="rect">
            <a:avLst/>
          </a:prstGeom>
        </p:spPr>
        <p:txBody>
          <a:bodyPr/>
          <a:lstStyle/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981438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Wie funktioniert Forschung?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8313" y="1124744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8312" y="1385788"/>
            <a:ext cx="7272040" cy="4131443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AT" sz="2400" dirty="0"/>
              <a:t>In der </a:t>
            </a:r>
            <a:r>
              <a:rPr lang="de-AT" sz="2400" dirty="0" smtClean="0"/>
              <a:t>Forschung </a:t>
            </a:r>
            <a:r>
              <a:rPr lang="de-AT" sz="2400" dirty="0"/>
              <a:t>geht man der Sache auf den Grund. Die </a:t>
            </a:r>
            <a:r>
              <a:rPr lang="de-AT" sz="2400" dirty="0" err="1"/>
              <a:t>ForscherInnen</a:t>
            </a:r>
            <a:r>
              <a:rPr lang="de-AT" sz="2400" dirty="0"/>
              <a:t> gehen Schritt für Schritt vor und dokumentieren alles, damit es für andere auch nachvollziehbar und überprüfbar ist</a:t>
            </a:r>
            <a:r>
              <a:rPr lang="de-AT" sz="2400" dirty="0" smtClean="0"/>
              <a:t>.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AT" sz="2400" dirty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AT" sz="2400" dirty="0" smtClean="0"/>
              <a:t>Aus einer Antwort entstehen wieder neue Fragen – und das Ganze beginnt von vorne.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AT" sz="2400" dirty="0"/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r>
              <a:rPr lang="de-AT" sz="2400" dirty="0" smtClean="0"/>
              <a:t>Wie genau ein Forschungsprozess abläuft, erklärt dir unser </a:t>
            </a:r>
            <a:r>
              <a:rPr lang="de-AT" sz="2400" b="1" dirty="0" smtClean="0"/>
              <a:t>Wissenschaftskreislauf</a:t>
            </a:r>
            <a:r>
              <a:rPr lang="de-AT" sz="2400" dirty="0" smtClean="0"/>
              <a:t>!  </a:t>
            </a:r>
          </a:p>
          <a:p>
            <a:pPr marL="342900" indent="-342900">
              <a:buClr>
                <a:srgbClr val="A50021"/>
              </a:buClr>
              <a:buFont typeface="Arial" panose="020B0604020202020204" pitchFamily="34" charset="0"/>
              <a:buChar char="●"/>
            </a:pPr>
            <a:endParaRPr lang="de-DE" sz="2400" dirty="0"/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Arial" panose="020B0604020202020204" pitchFamily="34" charset="0"/>
              <a:buChar char="●"/>
              <a:defRPr/>
            </a:pPr>
            <a:endParaRPr lang="de-DE" sz="2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2005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24167" cy="1152525"/>
          </a:xfrm>
        </p:spPr>
        <p:txBody>
          <a:bodyPr/>
          <a:lstStyle/>
          <a:p>
            <a:r>
              <a:rPr lang="de-DE" sz="3600" dirty="0" smtClean="0"/>
              <a:t>Überlege und diskutiere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b="1" dirty="0">
                <a:solidFill>
                  <a:srgbClr val="A50021"/>
                </a:solidFill>
              </a:rPr>
              <a:t>„Die Wissenschaft und ihre Lehre ist frei!“ </a:t>
            </a:r>
            <a:r>
              <a:rPr lang="de-AT" sz="2800" dirty="0"/>
              <a:t>(</a:t>
            </a:r>
            <a:r>
              <a:rPr lang="de-AT" sz="2800" dirty="0" smtClean="0"/>
              <a:t>Österreichisches </a:t>
            </a:r>
            <a:r>
              <a:rPr lang="de-AT" sz="2800" dirty="0"/>
              <a:t>Staatsgrundgesetz 1867)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r>
              <a:rPr lang="de-AT" sz="2800" dirty="0" smtClean="0"/>
              <a:t>Warum ist es so wichtig, dass Wissenschaft unabhängig und selbstständig ist?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r>
              <a:rPr lang="de-AT" sz="2800" dirty="0" smtClean="0"/>
              <a:t>Finde Beispiele in der </a:t>
            </a:r>
            <a:r>
              <a:rPr lang="de-AT" sz="2800" dirty="0"/>
              <a:t>G</a:t>
            </a:r>
            <a:r>
              <a:rPr lang="de-AT" sz="2800" dirty="0" smtClean="0"/>
              <a:t>eschichte, wo das nicht </a:t>
            </a:r>
            <a:r>
              <a:rPr lang="de-AT" sz="2800" smtClean="0"/>
              <a:t>der Fall war …</a:t>
            </a:r>
            <a:endParaRPr lang="de-AT" sz="2800" dirty="0" smtClean="0"/>
          </a:p>
          <a:p>
            <a:pPr marL="0" indent="0">
              <a:buNone/>
            </a:pPr>
            <a:endParaRPr lang="de-AT" sz="2800" dirty="0" smtClean="0"/>
          </a:p>
          <a:p>
            <a:pPr marL="0" indent="0">
              <a:buNone/>
            </a:pPr>
            <a:endParaRPr lang="de-AT" sz="2800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7756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r>
              <a:rPr lang="de-AT" sz="3200" dirty="0"/>
              <a:t>Der Wissenschaftskreislauf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2167136" y="1124744"/>
            <a:ext cx="6717432" cy="4176464"/>
          </a:xfrm>
        </p:spPr>
        <p:txBody>
          <a:bodyPr/>
          <a:lstStyle/>
          <a:p>
            <a:r>
              <a:rPr lang="de-AT" sz="2400" dirty="0" smtClean="0"/>
              <a:t>1</a:t>
            </a:r>
            <a:r>
              <a:rPr lang="de-AT" sz="2400" dirty="0"/>
              <a:t>. Der </a:t>
            </a:r>
            <a:r>
              <a:rPr lang="de-AT" sz="2400" b="1" dirty="0"/>
              <a:t>Forschungsgegenstand</a:t>
            </a:r>
            <a:r>
              <a:rPr lang="de-AT" sz="2400" dirty="0"/>
              <a:t> </a:t>
            </a:r>
            <a:r>
              <a:rPr lang="de-AT" sz="2400" dirty="0" smtClean="0"/>
              <a:t>– </a:t>
            </a:r>
            <a:br>
              <a:rPr lang="de-AT" sz="2400" dirty="0" smtClean="0"/>
            </a:br>
            <a:r>
              <a:rPr lang="de-AT" sz="2400" dirty="0" smtClean="0"/>
              <a:t>ein </a:t>
            </a:r>
            <a:r>
              <a:rPr lang="de-AT" sz="2400" dirty="0"/>
              <a:t>Thema wird ausgewählt,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das </a:t>
            </a:r>
            <a:r>
              <a:rPr lang="de-AT" sz="2400" dirty="0"/>
              <a:t>erforscht werden soll</a:t>
            </a:r>
            <a:r>
              <a:rPr lang="de-AT" sz="2400" dirty="0" smtClean="0"/>
              <a:t>.</a:t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dirty="0"/>
              <a:t>2. </a:t>
            </a:r>
            <a:r>
              <a:rPr lang="de-AT" sz="2400" dirty="0" smtClean="0"/>
              <a:t>Man </a:t>
            </a:r>
            <a:r>
              <a:rPr lang="de-AT" sz="2400" dirty="0"/>
              <a:t>stellt eine möglichst genaue </a:t>
            </a:r>
            <a:r>
              <a:rPr lang="de-AT" sz="2400" b="1" dirty="0"/>
              <a:t>Forschungsfrage</a:t>
            </a:r>
            <a:r>
              <a:rPr lang="de-AT" sz="2400" dirty="0" smtClean="0"/>
              <a:t>.</a:t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dirty="0"/>
              <a:t>3. </a:t>
            </a:r>
            <a:r>
              <a:rPr lang="de-AT" sz="2400" dirty="0" smtClean="0"/>
              <a:t>Wenn ich glaube, </a:t>
            </a:r>
            <a:r>
              <a:rPr lang="de-AT" sz="2400" dirty="0"/>
              <a:t>die Antwort </a:t>
            </a:r>
            <a:r>
              <a:rPr lang="de-AT" sz="2400" dirty="0" smtClean="0"/>
              <a:t>zu </a:t>
            </a:r>
            <a:r>
              <a:rPr lang="de-AT" sz="2400" dirty="0"/>
              <a:t>wissen,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so </a:t>
            </a:r>
            <a:r>
              <a:rPr lang="de-AT" sz="2400" dirty="0"/>
              <a:t>heißt dies </a:t>
            </a:r>
            <a:r>
              <a:rPr lang="de-AT" sz="2400" b="1" dirty="0"/>
              <a:t>Hypothese</a:t>
            </a:r>
            <a:r>
              <a:rPr lang="de-AT" sz="2400" dirty="0"/>
              <a:t> </a:t>
            </a:r>
            <a:r>
              <a:rPr lang="de-AT" sz="2400" dirty="0" smtClean="0"/>
              <a:t>– </a:t>
            </a:r>
            <a:br>
              <a:rPr lang="de-AT" sz="2400" dirty="0" smtClean="0"/>
            </a:br>
            <a:r>
              <a:rPr lang="de-AT" sz="2400" dirty="0" smtClean="0"/>
              <a:t>diese </a:t>
            </a:r>
            <a:r>
              <a:rPr lang="de-AT" sz="2400" dirty="0"/>
              <a:t>muss ich aber erst beweisen.</a:t>
            </a:r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4" y="1367696"/>
            <a:ext cx="883843" cy="1125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9" y="3242475"/>
            <a:ext cx="1114087" cy="13461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/>
              <a:t>Der Wissenschaftskreislauf</a:t>
            </a:r>
            <a:endParaRPr lang="de-AT" sz="3200" dirty="0" smtClean="0"/>
          </a:p>
        </p:txBody>
      </p:sp>
      <p:sp>
        <p:nvSpPr>
          <p:cNvPr id="29" name="Inhaltsplatzhalter 11"/>
          <p:cNvSpPr>
            <a:spLocks noGrp="1"/>
          </p:cNvSpPr>
          <p:nvPr>
            <p:ph idx="1"/>
          </p:nvPr>
        </p:nvSpPr>
        <p:spPr>
          <a:xfrm>
            <a:off x="2167136" y="1124744"/>
            <a:ext cx="6717432" cy="4176464"/>
          </a:xfrm>
        </p:spPr>
        <p:txBody>
          <a:bodyPr/>
          <a:lstStyle/>
          <a:p>
            <a:r>
              <a:rPr lang="de-AT" sz="2400" dirty="0"/>
              <a:t>4. Um die Fragen zu beantworten,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also </a:t>
            </a:r>
            <a:r>
              <a:rPr lang="de-AT" sz="2400" dirty="0"/>
              <a:t>die Hypothese zu beweisen,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brauche </a:t>
            </a:r>
            <a:r>
              <a:rPr lang="de-AT" sz="2400" dirty="0"/>
              <a:t>ich eine </a:t>
            </a:r>
            <a:r>
              <a:rPr lang="de-AT" sz="2400" b="1" dirty="0"/>
              <a:t>Methode</a:t>
            </a:r>
            <a:r>
              <a:rPr lang="de-AT" sz="2400" dirty="0"/>
              <a:t>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d.h</a:t>
            </a:r>
            <a:r>
              <a:rPr lang="de-AT" sz="2400" dirty="0"/>
              <a:t>. ich überlege mir, </a:t>
            </a:r>
            <a:r>
              <a:rPr lang="de-AT" sz="2400" b="1" dirty="0"/>
              <a:t>wie</a:t>
            </a:r>
            <a:r>
              <a:rPr lang="de-AT" sz="2400" dirty="0"/>
              <a:t> ich vorgehe</a:t>
            </a:r>
            <a:r>
              <a:rPr lang="de-AT" sz="2400" dirty="0" smtClean="0"/>
              <a:t>.</a:t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dirty="0"/>
              <a:t>5. Wenn ich mich für eine Methode entschieden habe, kann ich sie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nützen</a:t>
            </a:r>
            <a:r>
              <a:rPr lang="de-AT" sz="2400" dirty="0"/>
              <a:t>, um </a:t>
            </a:r>
            <a:r>
              <a:rPr lang="de-AT" sz="2400" b="1" dirty="0"/>
              <a:t>Material</a:t>
            </a:r>
            <a:r>
              <a:rPr lang="de-AT" sz="2400" dirty="0"/>
              <a:t> zu sammeln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(</a:t>
            </a:r>
            <a:r>
              <a:rPr lang="de-AT" sz="2400" dirty="0"/>
              <a:t>z.B. Informationen von Menschen,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aus </a:t>
            </a:r>
            <a:r>
              <a:rPr lang="de-AT" sz="2400" dirty="0"/>
              <a:t>Büchern </a:t>
            </a:r>
            <a:r>
              <a:rPr lang="de-AT" sz="2400" dirty="0" smtClean="0"/>
              <a:t>oder durch </a:t>
            </a:r>
            <a:br>
              <a:rPr lang="de-AT" sz="2400" dirty="0" smtClean="0"/>
            </a:br>
            <a:r>
              <a:rPr lang="de-AT" sz="2400" dirty="0" smtClean="0"/>
              <a:t>Experimente).</a:t>
            </a: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8" y="1484784"/>
            <a:ext cx="1561796" cy="10801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016224" cy="7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3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/>
              <a:t>Der Wissenschaftskreislauf</a:t>
            </a:r>
            <a:endParaRPr lang="de-AT" sz="3200" dirty="0" smtClean="0"/>
          </a:p>
        </p:txBody>
      </p:sp>
      <p:sp>
        <p:nvSpPr>
          <p:cNvPr id="29" name="Inhaltsplatzhalter 11"/>
          <p:cNvSpPr>
            <a:spLocks noGrp="1"/>
          </p:cNvSpPr>
          <p:nvPr>
            <p:ph idx="1"/>
          </p:nvPr>
        </p:nvSpPr>
        <p:spPr>
          <a:xfrm>
            <a:off x="2167136" y="1124744"/>
            <a:ext cx="6717432" cy="4176464"/>
          </a:xfrm>
        </p:spPr>
        <p:txBody>
          <a:bodyPr/>
          <a:lstStyle/>
          <a:p>
            <a:r>
              <a:rPr lang="de-AT" sz="2400" dirty="0" smtClean="0"/>
              <a:t>6. </a:t>
            </a:r>
            <a:r>
              <a:rPr lang="de-AT" sz="2400" dirty="0"/>
              <a:t>Nun folgt der wichtigste Punkt: die Auswertung </a:t>
            </a:r>
            <a:r>
              <a:rPr lang="de-AT" sz="2400" dirty="0" smtClean="0"/>
              <a:t>– auch </a:t>
            </a:r>
            <a:r>
              <a:rPr lang="de-AT" sz="2400" b="1" dirty="0"/>
              <a:t>Analyse</a:t>
            </a:r>
            <a:r>
              <a:rPr lang="de-AT" sz="2400" dirty="0"/>
              <a:t> </a:t>
            </a:r>
            <a:r>
              <a:rPr lang="de-AT" sz="2400" dirty="0" smtClean="0"/>
              <a:t>genannt. </a:t>
            </a:r>
            <a:br>
              <a:rPr lang="de-AT" sz="2400" dirty="0" smtClean="0"/>
            </a:br>
            <a:r>
              <a:rPr lang="de-AT" sz="2400" dirty="0" smtClean="0"/>
              <a:t>Man </a:t>
            </a:r>
            <a:r>
              <a:rPr lang="de-AT" sz="2400" dirty="0"/>
              <a:t>vergleicht und überprüft die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einzelnen </a:t>
            </a:r>
            <a:r>
              <a:rPr lang="de-AT" sz="2400" dirty="0"/>
              <a:t>Ergebnisse der Methode</a:t>
            </a:r>
            <a:r>
              <a:rPr lang="de-AT" sz="2400" dirty="0" smtClean="0"/>
              <a:t>.</a:t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dirty="0" smtClean="0"/>
              <a:t>7</a:t>
            </a:r>
            <a:r>
              <a:rPr lang="de-AT" sz="2400" dirty="0"/>
              <a:t>. Durch Analyse komme ich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zur </a:t>
            </a:r>
            <a:r>
              <a:rPr lang="de-AT" sz="2400" b="1" dirty="0" smtClean="0"/>
              <a:t>Erkenntnis</a:t>
            </a:r>
            <a:r>
              <a:rPr lang="de-AT" sz="2400" dirty="0"/>
              <a:t>, dem Ergebnis der Forschung, und damit zur </a:t>
            </a:r>
            <a:r>
              <a:rPr lang="de-AT" sz="2400" dirty="0" smtClean="0"/>
              <a:t>Beantwortung</a:t>
            </a:r>
            <a:br>
              <a:rPr lang="de-AT" sz="2400" dirty="0" smtClean="0"/>
            </a:br>
            <a:r>
              <a:rPr lang="de-AT" sz="2400" dirty="0" smtClean="0"/>
              <a:t>der </a:t>
            </a:r>
            <a:r>
              <a:rPr lang="de-AT" sz="2400" dirty="0"/>
              <a:t>Forschungsfrage.</a:t>
            </a:r>
          </a:p>
          <a:p>
            <a:endParaRPr lang="de-AT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1126"/>
            <a:ext cx="2100648" cy="79228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7" y="3716635"/>
            <a:ext cx="1603918" cy="193925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/>
              <a:t>Der Wissenschaftskreislauf</a:t>
            </a:r>
            <a:endParaRPr lang="de-AT" sz="3200" dirty="0" smtClean="0"/>
          </a:p>
        </p:txBody>
      </p:sp>
      <p:sp>
        <p:nvSpPr>
          <p:cNvPr id="29" name="Inhaltsplatzhalter 11"/>
          <p:cNvSpPr>
            <a:spLocks noGrp="1"/>
          </p:cNvSpPr>
          <p:nvPr>
            <p:ph idx="1"/>
          </p:nvPr>
        </p:nvSpPr>
        <p:spPr>
          <a:xfrm>
            <a:off x="2167136" y="1124744"/>
            <a:ext cx="6717432" cy="4968552"/>
          </a:xfrm>
        </p:spPr>
        <p:txBody>
          <a:bodyPr/>
          <a:lstStyle/>
          <a:p>
            <a:r>
              <a:rPr lang="de-AT" sz="2400" dirty="0"/>
              <a:t>8. Um diese neue Erkenntnis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bekannt </a:t>
            </a:r>
            <a:r>
              <a:rPr lang="de-AT" sz="2400" dirty="0"/>
              <a:t>zu machen, wird sie mit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der </a:t>
            </a:r>
            <a:r>
              <a:rPr lang="de-AT" sz="2400" dirty="0"/>
              <a:t>Erklärung, wie man darauf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gekommen </a:t>
            </a:r>
            <a:r>
              <a:rPr lang="de-AT" sz="2400" dirty="0"/>
              <a:t>ist, veröffentlicht. Mit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dieser </a:t>
            </a:r>
            <a:r>
              <a:rPr lang="de-AT" sz="2400" b="1" dirty="0"/>
              <a:t>Publikation</a:t>
            </a:r>
            <a:r>
              <a:rPr lang="de-AT" sz="2400" dirty="0"/>
              <a:t> können auch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andere </a:t>
            </a:r>
            <a:r>
              <a:rPr lang="de-AT" sz="2400" dirty="0"/>
              <a:t>diese Erkenntnisse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nachvollziehen.</a:t>
            </a:r>
            <a:br>
              <a:rPr lang="de-AT" sz="2400" dirty="0" smtClean="0"/>
            </a:br>
            <a:endParaRPr lang="de-AT" sz="2400" dirty="0"/>
          </a:p>
          <a:p>
            <a:r>
              <a:rPr lang="de-AT" sz="2400" dirty="0"/>
              <a:t>9. Wenn die erlangte Erkenntnis auch für andere Fragen gültig ist, kann sich daraus eine </a:t>
            </a:r>
            <a:r>
              <a:rPr lang="de-AT" sz="2400" b="1" dirty="0"/>
              <a:t>Theorie</a:t>
            </a:r>
            <a:r>
              <a:rPr lang="de-AT" sz="2400" dirty="0"/>
              <a:t> entwickeln. Schon ist damit die nächste Frage da – und der </a:t>
            </a:r>
            <a:r>
              <a:rPr lang="de-AT" sz="2400" b="1" dirty="0"/>
              <a:t>Kreislauf</a:t>
            </a:r>
            <a:r>
              <a:rPr lang="de-AT" sz="2400" dirty="0"/>
              <a:t>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b="1" dirty="0" smtClean="0"/>
              <a:t>beginnt</a:t>
            </a:r>
            <a:r>
              <a:rPr lang="de-AT" sz="2400" dirty="0" smtClean="0"/>
              <a:t> </a:t>
            </a:r>
            <a:r>
              <a:rPr lang="de-AT" sz="2400" b="1" dirty="0"/>
              <a:t>von neuem</a:t>
            </a:r>
            <a:r>
              <a:rPr lang="de-AT" sz="2400" dirty="0"/>
              <a:t>.</a:t>
            </a:r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4" y="1988840"/>
            <a:ext cx="128347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872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Übung: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2"/>
            <a:ext cx="8794304" cy="49689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>
                <a:solidFill>
                  <a:srgbClr val="A50021"/>
                </a:solidFill>
              </a:rPr>
              <a:t>Überleg dir, was wissenschaftliches Arbeiten ausmacht:</a:t>
            </a:r>
            <a:br>
              <a:rPr lang="de-DE" sz="2400" b="1" dirty="0" smtClean="0">
                <a:solidFill>
                  <a:srgbClr val="A50021"/>
                </a:solidFill>
              </a:rPr>
            </a:br>
            <a:endParaRPr lang="de-DE" sz="2400" b="1" dirty="0" smtClean="0">
              <a:solidFill>
                <a:srgbClr val="A50021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2000" b="1" dirty="0" smtClean="0"/>
              <a:t>Ist die Entdeckung eines versteinerten Knochens </a:t>
            </a:r>
            <a:br>
              <a:rPr lang="de-DE" sz="2000" b="1" dirty="0" smtClean="0"/>
            </a:br>
            <a:r>
              <a:rPr lang="de-DE" sz="2000" b="1" dirty="0" smtClean="0"/>
              <a:t>schon Wissenschaft? </a:t>
            </a:r>
            <a:br>
              <a:rPr lang="de-DE" sz="2000" b="1" dirty="0" smtClean="0"/>
            </a:br>
            <a:r>
              <a:rPr lang="de-DE" sz="2000" b="1" dirty="0" smtClean="0"/>
              <a:t>Was gehört noch dazu?</a:t>
            </a:r>
          </a:p>
          <a:p>
            <a:pPr>
              <a:spcBef>
                <a:spcPts val="600"/>
              </a:spcBef>
            </a:pPr>
            <a:r>
              <a:rPr lang="de-DE" sz="2000" b="1" dirty="0" smtClean="0"/>
              <a:t>Überlege dir die Schritte, die von der zufälligen Entdeckung eines Knochens bis zur Präsentation der neuen Saurierart </a:t>
            </a:r>
            <a:r>
              <a:rPr lang="de-DE" sz="2000" b="1" i="1" dirty="0" err="1" smtClean="0"/>
              <a:t>Lescosaurus</a:t>
            </a:r>
            <a:r>
              <a:rPr lang="de-DE" sz="2000" b="1" dirty="0" smtClean="0"/>
              <a:t>* nötig sind.</a:t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* Du kannst deinem Saurier übrigens einen eigenen</a:t>
            </a:r>
            <a:br>
              <a:rPr lang="de-DE" sz="2000" b="1" dirty="0" smtClean="0"/>
            </a:br>
            <a:r>
              <a:rPr lang="de-DE" sz="2000" b="1" dirty="0"/>
              <a:t>N</a:t>
            </a:r>
            <a:r>
              <a:rPr lang="de-DE" sz="2000" b="1" dirty="0" smtClean="0"/>
              <a:t>amen geben …</a:t>
            </a:r>
          </a:p>
          <a:p>
            <a:pPr>
              <a:spcBef>
                <a:spcPts val="600"/>
              </a:spcBef>
            </a:pPr>
            <a:endParaRPr lang="de-DE" sz="2000" b="1" dirty="0" smtClean="0"/>
          </a:p>
          <a:p>
            <a:pPr marL="363538" lvl="1" indent="0">
              <a:spcBef>
                <a:spcPts val="600"/>
              </a:spcBef>
              <a:buNone/>
              <a:tabLst>
                <a:tab pos="446088" algn="l"/>
              </a:tabLst>
            </a:pPr>
            <a:endParaRPr lang="de-DE" sz="2000" b="1" dirty="0"/>
          </a:p>
          <a:p>
            <a:pPr marL="363538" lvl="1" indent="0">
              <a:spcBef>
                <a:spcPts val="600"/>
              </a:spcBef>
              <a:buNone/>
              <a:tabLst>
                <a:tab pos="446088" algn="l"/>
              </a:tabLst>
            </a:pPr>
            <a:r>
              <a:rPr lang="de-DE" sz="2000" b="1" dirty="0" smtClean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400" b="1" dirty="0" smtClean="0">
              <a:solidFill>
                <a:srgbClr val="A5002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898</Words>
  <Application>Microsoft Office PowerPoint</Application>
  <PresentationFormat>Bildschirmpräsentation (4:3)</PresentationFormat>
  <Paragraphs>195</Paragraphs>
  <Slides>40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Webdings</vt:lpstr>
      <vt:lpstr>Wingdings</vt:lpstr>
      <vt:lpstr>1_Wasserzeichen</vt:lpstr>
      <vt:lpstr>Wissenschaft und Forschung</vt:lpstr>
      <vt:lpstr>Mehr Information auf: www.demokratiewebstatt.at </vt:lpstr>
      <vt:lpstr>Was versteht man unter Wissenschaft?</vt:lpstr>
      <vt:lpstr>Wie funktioniert Forschung?</vt:lpstr>
      <vt:lpstr>Der Wissenschaftskreislauf</vt:lpstr>
      <vt:lpstr>Der Wissenschaftskreislauf</vt:lpstr>
      <vt:lpstr>Der Wissenschaftskreislauf</vt:lpstr>
      <vt:lpstr>Der Wissenschaftskreislauf</vt:lpstr>
      <vt:lpstr>Übung:</vt:lpstr>
      <vt:lpstr> Reise durch die Geschichte  der Wissenschaft</vt:lpstr>
      <vt:lpstr>Wissen aus der Antike</vt:lpstr>
      <vt:lpstr> Wissensverlust im Mittelalter </vt:lpstr>
      <vt:lpstr>PowerPoint-Präsentation</vt:lpstr>
      <vt:lpstr>Die Renaissance als Geburtsstunde der modernen Wissenschaft</vt:lpstr>
      <vt:lpstr>Der Weg zur heutigen Wissenschaft</vt:lpstr>
      <vt:lpstr>Gab es auch Forscherinnen?</vt:lpstr>
      <vt:lpstr> Was machen WissenschafterInnen eigentlich?</vt:lpstr>
      <vt:lpstr>Was machen  WissenschafterInnen eigentlich? </vt:lpstr>
      <vt:lpstr>Was machen  WissenschafterInnen eigentlich? </vt:lpstr>
      <vt:lpstr> Was ist eine Universität? </vt:lpstr>
      <vt:lpstr> Was ist eine Universität? </vt:lpstr>
      <vt:lpstr> Was ist eine Universität? </vt:lpstr>
      <vt:lpstr>Universitäten in Österreich</vt:lpstr>
      <vt:lpstr>Universitäten in Österreich</vt:lpstr>
      <vt:lpstr>Bekannte österreichische Forscherinnen</vt:lpstr>
      <vt:lpstr>Studieren – Wie geht das?</vt:lpstr>
      <vt:lpstr>Studieren – Wie geht das?</vt:lpstr>
      <vt:lpstr>Studieren – Wie geht das?</vt:lpstr>
      <vt:lpstr>Studieren – Wie geht das?</vt:lpstr>
      <vt:lpstr>Wo wohnen, essen, lernen Studierende?</vt:lpstr>
      <vt:lpstr>Wo wohnen StudentInnen?</vt:lpstr>
      <vt:lpstr>Wie leben StudentInnen?</vt:lpstr>
      <vt:lpstr>Wo lernen StudentInnen?</vt:lpstr>
      <vt:lpstr>Man kann so vieles studieren …</vt:lpstr>
      <vt:lpstr>Was hat  Wissenschaft mit Politik zu tun?</vt:lpstr>
      <vt:lpstr>Universitäten und Politik</vt:lpstr>
      <vt:lpstr>Universitäten und Politik</vt:lpstr>
      <vt:lpstr>Politik an den Universitäten</vt:lpstr>
      <vt:lpstr>Wissenschaft erforscht und  berät Politik</vt:lpstr>
      <vt:lpstr>Überlege und diskutiere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Paul Tucek</cp:lastModifiedBy>
  <cp:revision>840</cp:revision>
  <cp:lastPrinted>2015-02-27T09:36:10Z</cp:lastPrinted>
  <dcterms:created xsi:type="dcterms:W3CDTF">2009-03-03T21:28:50Z</dcterms:created>
  <dcterms:modified xsi:type="dcterms:W3CDTF">2015-03-03T08:19:04Z</dcterms:modified>
</cp:coreProperties>
</file>