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33"/>
  </p:notesMasterIdLst>
  <p:handoutMasterIdLst>
    <p:handoutMasterId r:id="rId34"/>
  </p:handoutMasterIdLst>
  <p:sldIdLst>
    <p:sldId id="270" r:id="rId2"/>
    <p:sldId id="551" r:id="rId3"/>
    <p:sldId id="452" r:id="rId4"/>
    <p:sldId id="492" r:id="rId5"/>
    <p:sldId id="511" r:id="rId6"/>
    <p:sldId id="513" r:id="rId7"/>
    <p:sldId id="541" r:id="rId8"/>
    <p:sldId id="517" r:id="rId9"/>
    <p:sldId id="516" r:id="rId10"/>
    <p:sldId id="515" r:id="rId11"/>
    <p:sldId id="514" r:id="rId12"/>
    <p:sldId id="475" r:id="rId13"/>
    <p:sldId id="532" r:id="rId14"/>
    <p:sldId id="533" r:id="rId15"/>
    <p:sldId id="534" r:id="rId16"/>
    <p:sldId id="540" r:id="rId17"/>
    <p:sldId id="518" r:id="rId18"/>
    <p:sldId id="493" r:id="rId19"/>
    <p:sldId id="544" r:id="rId20"/>
    <p:sldId id="535" r:id="rId21"/>
    <p:sldId id="522" r:id="rId22"/>
    <p:sldId id="549" r:id="rId23"/>
    <p:sldId id="550" r:id="rId24"/>
    <p:sldId id="538" r:id="rId25"/>
    <p:sldId id="539" r:id="rId26"/>
    <p:sldId id="524" r:id="rId27"/>
    <p:sldId id="546" r:id="rId28"/>
    <p:sldId id="531" r:id="rId29"/>
    <p:sldId id="519" r:id="rId30"/>
    <p:sldId id="542" r:id="rId31"/>
    <p:sldId id="543" r:id="rId32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lber Ulrike, Dr. " initials="felber" lastIdx="70" clrIdx="0"/>
  <p:cmAuthor id="1" name="%user2%" initials="brunner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FF99"/>
    <a:srgbClr val="CCFFFF"/>
    <a:srgbClr val="FFCC99"/>
    <a:srgbClr val="006699"/>
    <a:srgbClr val="00B2D6"/>
    <a:srgbClr val="FFE9AB"/>
    <a:srgbClr val="01B0FF"/>
    <a:srgbClr val="B7E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9845" autoAdjust="0"/>
  </p:normalViewPr>
  <p:slideViewPr>
    <p:cSldViewPr>
      <p:cViewPr varScale="1">
        <p:scale>
          <a:sx n="124" d="100"/>
          <a:sy n="124" d="100"/>
        </p:scale>
        <p:origin x="5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8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0" d="100"/>
          <a:sy n="60" d="100"/>
        </p:scale>
        <p:origin x="3202" y="43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7413"/>
          </a:xfrm>
          <a:prstGeom prst="rect">
            <a:avLst/>
          </a:prstGeom>
        </p:spPr>
        <p:txBody>
          <a:bodyPr vert="horz" lIns="91504" tIns="45751" rIns="91504" bIns="45751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295" y="0"/>
            <a:ext cx="2945862" cy="497413"/>
          </a:xfrm>
          <a:prstGeom prst="rect">
            <a:avLst/>
          </a:prstGeom>
        </p:spPr>
        <p:txBody>
          <a:bodyPr vert="horz" lIns="91504" tIns="45751" rIns="91504" bIns="45751" rtlCol="0"/>
          <a:lstStyle>
            <a:lvl1pPr algn="r">
              <a:defRPr sz="1200"/>
            </a:lvl1pPr>
          </a:lstStyle>
          <a:p>
            <a:pPr>
              <a:defRPr/>
            </a:pPr>
            <a:fld id="{C57743C6-E815-44EA-81A1-E2159D02985A}" type="datetimeFigureOut">
              <a:rPr lang="de-DE"/>
              <a:pPr>
                <a:defRPr/>
              </a:pPr>
              <a:t>20.11.2015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273"/>
            <a:ext cx="2945862" cy="497412"/>
          </a:xfrm>
          <a:prstGeom prst="rect">
            <a:avLst/>
          </a:prstGeom>
        </p:spPr>
        <p:txBody>
          <a:bodyPr vert="horz" lIns="91504" tIns="45751" rIns="91504" bIns="4575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295" y="9429273"/>
            <a:ext cx="2945862" cy="497412"/>
          </a:xfrm>
          <a:prstGeom prst="rect">
            <a:avLst/>
          </a:prstGeom>
        </p:spPr>
        <p:txBody>
          <a:bodyPr vert="horz" lIns="91504" tIns="45751" rIns="91504" bIns="45751" rtlCol="0" anchor="b"/>
          <a:lstStyle>
            <a:lvl1pPr algn="r">
              <a:defRPr sz="1200"/>
            </a:lvl1pPr>
          </a:lstStyle>
          <a:p>
            <a:pPr>
              <a:defRPr/>
            </a:pPr>
            <a:fld id="{3157027C-3D05-4975-BFFC-68DFCA4887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535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7413"/>
          </a:xfrm>
          <a:prstGeom prst="rect">
            <a:avLst/>
          </a:prstGeom>
        </p:spPr>
        <p:txBody>
          <a:bodyPr vert="horz" lIns="91504" tIns="45751" rIns="91504" bIns="45751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295" y="0"/>
            <a:ext cx="2945862" cy="497413"/>
          </a:xfrm>
          <a:prstGeom prst="rect">
            <a:avLst/>
          </a:prstGeom>
        </p:spPr>
        <p:txBody>
          <a:bodyPr vert="horz" lIns="91504" tIns="45751" rIns="91504" bIns="45751" rtlCol="0"/>
          <a:lstStyle>
            <a:lvl1pPr algn="r">
              <a:defRPr sz="1200"/>
            </a:lvl1pPr>
          </a:lstStyle>
          <a:p>
            <a:pPr>
              <a:defRPr/>
            </a:pPr>
            <a:fld id="{ACFE6062-7DDF-4DFC-89A4-6FDD3B3F780D}" type="datetimeFigureOut">
              <a:rPr lang="de-DE"/>
              <a:pPr>
                <a:defRPr/>
              </a:pPr>
              <a:t>20.11.2015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1" rIns="91504" bIns="45751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65" y="4715407"/>
            <a:ext cx="5438748" cy="4465930"/>
          </a:xfrm>
          <a:prstGeom prst="rect">
            <a:avLst/>
          </a:prstGeom>
        </p:spPr>
        <p:txBody>
          <a:bodyPr vert="horz" lIns="91504" tIns="45751" rIns="91504" bIns="45751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273"/>
            <a:ext cx="2945862" cy="497412"/>
          </a:xfrm>
          <a:prstGeom prst="rect">
            <a:avLst/>
          </a:prstGeom>
        </p:spPr>
        <p:txBody>
          <a:bodyPr vert="horz" lIns="91504" tIns="45751" rIns="91504" bIns="4575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295" y="9429273"/>
            <a:ext cx="2945862" cy="497412"/>
          </a:xfrm>
          <a:prstGeom prst="rect">
            <a:avLst/>
          </a:prstGeom>
        </p:spPr>
        <p:txBody>
          <a:bodyPr vert="horz" lIns="91504" tIns="45751" rIns="91504" bIns="45751" rtlCol="0" anchor="b"/>
          <a:lstStyle>
            <a:lvl1pPr algn="r">
              <a:defRPr sz="1200"/>
            </a:lvl1pPr>
          </a:lstStyle>
          <a:p>
            <a:pPr>
              <a:defRPr/>
            </a:pPr>
            <a:fld id="{2AB57812-465C-463D-A8FA-D9934EC475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707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ED51BA-ACCE-4E47-BAF0-B4900F8B8034}" type="slidenum">
              <a:rPr lang="de-DE" smtClean="0"/>
              <a:pPr/>
              <a:t>1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99993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G_TITEL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1268413"/>
            <a:ext cx="7632700" cy="1884362"/>
          </a:xfrm>
        </p:spPr>
        <p:txBody>
          <a:bodyPr rIns="90000" anchor="b"/>
          <a:lstStyle>
            <a:lvl1pPr>
              <a:tabLst>
                <a:tab pos="8342313" algn="l"/>
              </a:tabLst>
              <a:defRPr sz="4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505200"/>
            <a:ext cx="6767512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23728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107950" y="115888"/>
            <a:ext cx="89281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733A3-A347-4423-A88D-8740C5C7C3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6546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6546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E6837-C7C9-47D3-B760-4997977DE3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5F21B-4B24-45F0-BD0C-E6E28C1916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2EF01-9E11-4CF0-B628-4AD45FEDB54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30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30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C9AB2-E1BF-4ADE-9102-C5FE8E0B4E9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4B97-0421-4840-B428-FB54A14ADB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D5AA2-D2E6-4D6F-90CC-913B7E8EED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C83C4-C1C6-4A94-A024-B681E6A01B6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4C8FA-F72A-465B-9F18-8895B4ADF3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83EB1-04CB-43F5-857F-AB163E4314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BG_Arbeitsblatt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43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5F87C4DB-26E2-46AD-8236-1A45ED6C61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82073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ARBEITSBLATT TITEL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demokratiewebstatt.at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okratiewebstatt.a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Franz\Pictures\Thema-1938-Fotos-internet\1938 hintergrund-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7385"/>
            <a:ext cx="9163050" cy="6872067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908721"/>
            <a:ext cx="6336704" cy="1409270"/>
          </a:xfrm>
        </p:spPr>
        <p:txBody>
          <a:bodyPr/>
          <a:lstStyle/>
          <a:p>
            <a:pPr eaLnBrk="1" hangingPunct="1"/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4000" dirty="0"/>
              <a:t>Leben mit </a:t>
            </a:r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4000" dirty="0" smtClean="0"/>
              <a:t>Behinderungen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35013" y="3823494"/>
            <a:ext cx="6767513" cy="1752600"/>
          </a:xfrm>
        </p:spPr>
        <p:txBody>
          <a:bodyPr/>
          <a:lstStyle/>
          <a:p>
            <a:pPr eaLnBrk="1" hangingPunct="1"/>
            <a:r>
              <a:rPr lang="de-DE" dirty="0" smtClean="0"/>
              <a:t>Materialien zur Politischen Bildung von Kindern und Jugendlichen</a:t>
            </a:r>
            <a:endParaRPr lang="de-AT" dirty="0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35013" y="5392738"/>
            <a:ext cx="304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hlinkClick r:id="rId4"/>
              </a:rPr>
              <a:t>www.demokratiewebstatt.at</a:t>
            </a:r>
            <a:r>
              <a:rPr lang="de-DE"/>
              <a:t> </a:t>
            </a:r>
            <a:endParaRPr lang="de-A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97775" cy="6873466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3200" dirty="0" smtClean="0">
                <a:latin typeface="+mn-lt"/>
              </a:rPr>
              <a:t>Wie sagt man eigentlich richtig?</a:t>
            </a:r>
            <a:endParaRPr lang="de-DE" sz="3200" dirty="0" smtClean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107504" y="980728"/>
            <a:ext cx="8136904" cy="3960440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    Falsch</a:t>
            </a:r>
            <a:br>
              <a:rPr lang="de-DE" sz="2400" b="1" dirty="0" smtClean="0"/>
            </a:b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b="1" dirty="0" smtClean="0"/>
              <a:t>     Richtig</a:t>
            </a:r>
          </a:p>
          <a:p>
            <a:pPr>
              <a:buFont typeface="Wingdings" pitchFamily="2" charset="2"/>
              <a:buNone/>
            </a:pPr>
            <a:endParaRPr lang="de-DE" sz="2600" b="1" dirty="0" smtClean="0"/>
          </a:p>
          <a:p>
            <a:pPr>
              <a:buFont typeface="Wingdings" pitchFamily="2" charset="2"/>
              <a:buNone/>
            </a:pPr>
            <a:endParaRPr lang="de-DE" sz="2600" b="1" dirty="0" smtClean="0"/>
          </a:p>
          <a:p>
            <a:pPr>
              <a:buFont typeface="Wingdings" pitchFamily="2" charset="2"/>
              <a:buNone/>
            </a:pPr>
            <a:endParaRPr lang="de-DE" sz="2600" b="1" dirty="0" smtClean="0"/>
          </a:p>
        </p:txBody>
      </p:sp>
      <p:sp>
        <p:nvSpPr>
          <p:cNvPr id="2" name="Abgerundete rechteckige Legende 1"/>
          <p:cNvSpPr/>
          <p:nvPr/>
        </p:nvSpPr>
        <p:spPr>
          <a:xfrm>
            <a:off x="539552" y="1435018"/>
            <a:ext cx="2520280" cy="1608984"/>
          </a:xfrm>
          <a:prstGeom prst="wedgeRoundRectCallout">
            <a:avLst>
              <a:gd name="adj1" fmla="val 52133"/>
              <a:gd name="adj2" fmla="val 79549"/>
              <a:gd name="adj3" fmla="val 16667"/>
            </a:avLst>
          </a:prstGeom>
          <a:solidFill>
            <a:srgbClr val="A5002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 smtClean="0"/>
              <a:t>„… an </a:t>
            </a:r>
            <a:r>
              <a:rPr lang="de-AT" sz="2000" dirty="0"/>
              <a:t>den Rollstuhl gefesselt“</a:t>
            </a:r>
          </a:p>
        </p:txBody>
      </p:sp>
      <p:sp>
        <p:nvSpPr>
          <p:cNvPr id="18" name="Abgerundete rechteckige Legende 17"/>
          <p:cNvSpPr/>
          <p:nvPr/>
        </p:nvSpPr>
        <p:spPr>
          <a:xfrm>
            <a:off x="3275856" y="1424544"/>
            <a:ext cx="2520280" cy="2043796"/>
          </a:xfrm>
          <a:custGeom>
            <a:avLst/>
            <a:gdLst>
              <a:gd name="connsiteX0" fmla="*/ 0 w 2520280"/>
              <a:gd name="connsiteY0" fmla="*/ 268169 h 1608984"/>
              <a:gd name="connsiteX1" fmla="*/ 268169 w 2520280"/>
              <a:gd name="connsiteY1" fmla="*/ 0 h 1608984"/>
              <a:gd name="connsiteX2" fmla="*/ 420047 w 2520280"/>
              <a:gd name="connsiteY2" fmla="*/ 0 h 1608984"/>
              <a:gd name="connsiteX3" fmla="*/ 420047 w 2520280"/>
              <a:gd name="connsiteY3" fmla="*/ 0 h 1608984"/>
              <a:gd name="connsiteX4" fmla="*/ 1050117 w 2520280"/>
              <a:gd name="connsiteY4" fmla="*/ 0 h 1608984"/>
              <a:gd name="connsiteX5" fmla="*/ 2252111 w 2520280"/>
              <a:gd name="connsiteY5" fmla="*/ 0 h 1608984"/>
              <a:gd name="connsiteX6" fmla="*/ 2520280 w 2520280"/>
              <a:gd name="connsiteY6" fmla="*/ 268169 h 1608984"/>
              <a:gd name="connsiteX7" fmla="*/ 2520280 w 2520280"/>
              <a:gd name="connsiteY7" fmla="*/ 938574 h 1608984"/>
              <a:gd name="connsiteX8" fmla="*/ 2520280 w 2520280"/>
              <a:gd name="connsiteY8" fmla="*/ 938574 h 1608984"/>
              <a:gd name="connsiteX9" fmla="*/ 2520280 w 2520280"/>
              <a:gd name="connsiteY9" fmla="*/ 1340820 h 1608984"/>
              <a:gd name="connsiteX10" fmla="*/ 2520280 w 2520280"/>
              <a:gd name="connsiteY10" fmla="*/ 1340815 h 1608984"/>
              <a:gd name="connsiteX11" fmla="*/ 2252111 w 2520280"/>
              <a:gd name="connsiteY11" fmla="*/ 1608984 h 1608984"/>
              <a:gd name="connsiteX12" fmla="*/ 1050117 w 2520280"/>
              <a:gd name="connsiteY12" fmla="*/ 1608984 h 1608984"/>
              <a:gd name="connsiteX13" fmla="*/ 917987 w 2520280"/>
              <a:gd name="connsiteY13" fmla="*/ 1820276 h 1608984"/>
              <a:gd name="connsiteX14" fmla="*/ 420047 w 2520280"/>
              <a:gd name="connsiteY14" fmla="*/ 1608984 h 1608984"/>
              <a:gd name="connsiteX15" fmla="*/ 268169 w 2520280"/>
              <a:gd name="connsiteY15" fmla="*/ 1608984 h 1608984"/>
              <a:gd name="connsiteX16" fmla="*/ 0 w 2520280"/>
              <a:gd name="connsiteY16" fmla="*/ 1340815 h 1608984"/>
              <a:gd name="connsiteX17" fmla="*/ 0 w 2520280"/>
              <a:gd name="connsiteY17" fmla="*/ 1340820 h 1608984"/>
              <a:gd name="connsiteX18" fmla="*/ 0 w 2520280"/>
              <a:gd name="connsiteY18" fmla="*/ 938574 h 1608984"/>
              <a:gd name="connsiteX19" fmla="*/ 0 w 2520280"/>
              <a:gd name="connsiteY19" fmla="*/ 938574 h 1608984"/>
              <a:gd name="connsiteX20" fmla="*/ 0 w 2520280"/>
              <a:gd name="connsiteY20" fmla="*/ 268169 h 1608984"/>
              <a:gd name="connsiteX0" fmla="*/ 0 w 2520280"/>
              <a:gd name="connsiteY0" fmla="*/ 268169 h 1820276"/>
              <a:gd name="connsiteX1" fmla="*/ 268169 w 2520280"/>
              <a:gd name="connsiteY1" fmla="*/ 0 h 1820276"/>
              <a:gd name="connsiteX2" fmla="*/ 420047 w 2520280"/>
              <a:gd name="connsiteY2" fmla="*/ 0 h 1820276"/>
              <a:gd name="connsiteX3" fmla="*/ 420047 w 2520280"/>
              <a:gd name="connsiteY3" fmla="*/ 0 h 1820276"/>
              <a:gd name="connsiteX4" fmla="*/ 1050117 w 2520280"/>
              <a:gd name="connsiteY4" fmla="*/ 0 h 1820276"/>
              <a:gd name="connsiteX5" fmla="*/ 2252111 w 2520280"/>
              <a:gd name="connsiteY5" fmla="*/ 0 h 1820276"/>
              <a:gd name="connsiteX6" fmla="*/ 2520280 w 2520280"/>
              <a:gd name="connsiteY6" fmla="*/ 268169 h 1820276"/>
              <a:gd name="connsiteX7" fmla="*/ 2520280 w 2520280"/>
              <a:gd name="connsiteY7" fmla="*/ 938574 h 1820276"/>
              <a:gd name="connsiteX8" fmla="*/ 2520280 w 2520280"/>
              <a:gd name="connsiteY8" fmla="*/ 938574 h 1820276"/>
              <a:gd name="connsiteX9" fmla="*/ 2520280 w 2520280"/>
              <a:gd name="connsiteY9" fmla="*/ 1340820 h 1820276"/>
              <a:gd name="connsiteX10" fmla="*/ 2520280 w 2520280"/>
              <a:gd name="connsiteY10" fmla="*/ 1340815 h 1820276"/>
              <a:gd name="connsiteX11" fmla="*/ 2252111 w 2520280"/>
              <a:gd name="connsiteY11" fmla="*/ 1608984 h 1820276"/>
              <a:gd name="connsiteX12" fmla="*/ 1527637 w 2520280"/>
              <a:gd name="connsiteY12" fmla="*/ 1629304 h 1820276"/>
              <a:gd name="connsiteX13" fmla="*/ 917987 w 2520280"/>
              <a:gd name="connsiteY13" fmla="*/ 1820276 h 1820276"/>
              <a:gd name="connsiteX14" fmla="*/ 420047 w 2520280"/>
              <a:gd name="connsiteY14" fmla="*/ 1608984 h 1820276"/>
              <a:gd name="connsiteX15" fmla="*/ 268169 w 2520280"/>
              <a:gd name="connsiteY15" fmla="*/ 1608984 h 1820276"/>
              <a:gd name="connsiteX16" fmla="*/ 0 w 2520280"/>
              <a:gd name="connsiteY16" fmla="*/ 1340815 h 1820276"/>
              <a:gd name="connsiteX17" fmla="*/ 0 w 2520280"/>
              <a:gd name="connsiteY17" fmla="*/ 1340820 h 1820276"/>
              <a:gd name="connsiteX18" fmla="*/ 0 w 2520280"/>
              <a:gd name="connsiteY18" fmla="*/ 938574 h 1820276"/>
              <a:gd name="connsiteX19" fmla="*/ 0 w 2520280"/>
              <a:gd name="connsiteY19" fmla="*/ 938574 h 1820276"/>
              <a:gd name="connsiteX20" fmla="*/ 0 w 2520280"/>
              <a:gd name="connsiteY20" fmla="*/ 268169 h 1820276"/>
              <a:gd name="connsiteX0" fmla="*/ 0 w 2520280"/>
              <a:gd name="connsiteY0" fmla="*/ 268169 h 1820276"/>
              <a:gd name="connsiteX1" fmla="*/ 268169 w 2520280"/>
              <a:gd name="connsiteY1" fmla="*/ 0 h 1820276"/>
              <a:gd name="connsiteX2" fmla="*/ 420047 w 2520280"/>
              <a:gd name="connsiteY2" fmla="*/ 0 h 1820276"/>
              <a:gd name="connsiteX3" fmla="*/ 420047 w 2520280"/>
              <a:gd name="connsiteY3" fmla="*/ 0 h 1820276"/>
              <a:gd name="connsiteX4" fmla="*/ 1050117 w 2520280"/>
              <a:gd name="connsiteY4" fmla="*/ 0 h 1820276"/>
              <a:gd name="connsiteX5" fmla="*/ 2252111 w 2520280"/>
              <a:gd name="connsiteY5" fmla="*/ 0 h 1820276"/>
              <a:gd name="connsiteX6" fmla="*/ 2520280 w 2520280"/>
              <a:gd name="connsiteY6" fmla="*/ 268169 h 1820276"/>
              <a:gd name="connsiteX7" fmla="*/ 2520280 w 2520280"/>
              <a:gd name="connsiteY7" fmla="*/ 938574 h 1820276"/>
              <a:gd name="connsiteX8" fmla="*/ 2520280 w 2520280"/>
              <a:gd name="connsiteY8" fmla="*/ 938574 h 1820276"/>
              <a:gd name="connsiteX9" fmla="*/ 2520280 w 2520280"/>
              <a:gd name="connsiteY9" fmla="*/ 1340820 h 1820276"/>
              <a:gd name="connsiteX10" fmla="*/ 2520280 w 2520280"/>
              <a:gd name="connsiteY10" fmla="*/ 1340815 h 1820276"/>
              <a:gd name="connsiteX11" fmla="*/ 2252111 w 2520280"/>
              <a:gd name="connsiteY11" fmla="*/ 1608984 h 1820276"/>
              <a:gd name="connsiteX12" fmla="*/ 1527637 w 2520280"/>
              <a:gd name="connsiteY12" fmla="*/ 1629304 h 1820276"/>
              <a:gd name="connsiteX13" fmla="*/ 917987 w 2520280"/>
              <a:gd name="connsiteY13" fmla="*/ 1820276 h 1820276"/>
              <a:gd name="connsiteX14" fmla="*/ 938207 w 2520280"/>
              <a:gd name="connsiteY14" fmla="*/ 1629304 h 1820276"/>
              <a:gd name="connsiteX15" fmla="*/ 268169 w 2520280"/>
              <a:gd name="connsiteY15" fmla="*/ 1608984 h 1820276"/>
              <a:gd name="connsiteX16" fmla="*/ 0 w 2520280"/>
              <a:gd name="connsiteY16" fmla="*/ 1340815 h 1820276"/>
              <a:gd name="connsiteX17" fmla="*/ 0 w 2520280"/>
              <a:gd name="connsiteY17" fmla="*/ 1340820 h 1820276"/>
              <a:gd name="connsiteX18" fmla="*/ 0 w 2520280"/>
              <a:gd name="connsiteY18" fmla="*/ 938574 h 1820276"/>
              <a:gd name="connsiteX19" fmla="*/ 0 w 2520280"/>
              <a:gd name="connsiteY19" fmla="*/ 938574 h 1820276"/>
              <a:gd name="connsiteX20" fmla="*/ 0 w 2520280"/>
              <a:gd name="connsiteY20" fmla="*/ 268169 h 1820276"/>
              <a:gd name="connsiteX0" fmla="*/ 0 w 2520280"/>
              <a:gd name="connsiteY0" fmla="*/ 268169 h 1992996"/>
              <a:gd name="connsiteX1" fmla="*/ 268169 w 2520280"/>
              <a:gd name="connsiteY1" fmla="*/ 0 h 1992996"/>
              <a:gd name="connsiteX2" fmla="*/ 420047 w 2520280"/>
              <a:gd name="connsiteY2" fmla="*/ 0 h 1992996"/>
              <a:gd name="connsiteX3" fmla="*/ 420047 w 2520280"/>
              <a:gd name="connsiteY3" fmla="*/ 0 h 1992996"/>
              <a:gd name="connsiteX4" fmla="*/ 1050117 w 2520280"/>
              <a:gd name="connsiteY4" fmla="*/ 0 h 1992996"/>
              <a:gd name="connsiteX5" fmla="*/ 2252111 w 2520280"/>
              <a:gd name="connsiteY5" fmla="*/ 0 h 1992996"/>
              <a:gd name="connsiteX6" fmla="*/ 2520280 w 2520280"/>
              <a:gd name="connsiteY6" fmla="*/ 268169 h 1992996"/>
              <a:gd name="connsiteX7" fmla="*/ 2520280 w 2520280"/>
              <a:gd name="connsiteY7" fmla="*/ 938574 h 1992996"/>
              <a:gd name="connsiteX8" fmla="*/ 2520280 w 2520280"/>
              <a:gd name="connsiteY8" fmla="*/ 938574 h 1992996"/>
              <a:gd name="connsiteX9" fmla="*/ 2520280 w 2520280"/>
              <a:gd name="connsiteY9" fmla="*/ 1340820 h 1992996"/>
              <a:gd name="connsiteX10" fmla="*/ 2520280 w 2520280"/>
              <a:gd name="connsiteY10" fmla="*/ 1340815 h 1992996"/>
              <a:gd name="connsiteX11" fmla="*/ 2252111 w 2520280"/>
              <a:gd name="connsiteY11" fmla="*/ 1608984 h 1992996"/>
              <a:gd name="connsiteX12" fmla="*/ 1527637 w 2520280"/>
              <a:gd name="connsiteY12" fmla="*/ 1629304 h 1992996"/>
              <a:gd name="connsiteX13" fmla="*/ 1151667 w 2520280"/>
              <a:gd name="connsiteY13" fmla="*/ 1992996 h 1992996"/>
              <a:gd name="connsiteX14" fmla="*/ 938207 w 2520280"/>
              <a:gd name="connsiteY14" fmla="*/ 1629304 h 1992996"/>
              <a:gd name="connsiteX15" fmla="*/ 268169 w 2520280"/>
              <a:gd name="connsiteY15" fmla="*/ 1608984 h 1992996"/>
              <a:gd name="connsiteX16" fmla="*/ 0 w 2520280"/>
              <a:gd name="connsiteY16" fmla="*/ 1340815 h 1992996"/>
              <a:gd name="connsiteX17" fmla="*/ 0 w 2520280"/>
              <a:gd name="connsiteY17" fmla="*/ 1340820 h 1992996"/>
              <a:gd name="connsiteX18" fmla="*/ 0 w 2520280"/>
              <a:gd name="connsiteY18" fmla="*/ 938574 h 1992996"/>
              <a:gd name="connsiteX19" fmla="*/ 0 w 2520280"/>
              <a:gd name="connsiteY19" fmla="*/ 938574 h 1992996"/>
              <a:gd name="connsiteX20" fmla="*/ 0 w 2520280"/>
              <a:gd name="connsiteY20" fmla="*/ 268169 h 1992996"/>
              <a:gd name="connsiteX0" fmla="*/ 0 w 2520280"/>
              <a:gd name="connsiteY0" fmla="*/ 268169 h 1992996"/>
              <a:gd name="connsiteX1" fmla="*/ 268169 w 2520280"/>
              <a:gd name="connsiteY1" fmla="*/ 0 h 1992996"/>
              <a:gd name="connsiteX2" fmla="*/ 420047 w 2520280"/>
              <a:gd name="connsiteY2" fmla="*/ 0 h 1992996"/>
              <a:gd name="connsiteX3" fmla="*/ 420047 w 2520280"/>
              <a:gd name="connsiteY3" fmla="*/ 0 h 1992996"/>
              <a:gd name="connsiteX4" fmla="*/ 1050117 w 2520280"/>
              <a:gd name="connsiteY4" fmla="*/ 0 h 1992996"/>
              <a:gd name="connsiteX5" fmla="*/ 2252111 w 2520280"/>
              <a:gd name="connsiteY5" fmla="*/ 0 h 1992996"/>
              <a:gd name="connsiteX6" fmla="*/ 2520280 w 2520280"/>
              <a:gd name="connsiteY6" fmla="*/ 268169 h 1992996"/>
              <a:gd name="connsiteX7" fmla="*/ 2520280 w 2520280"/>
              <a:gd name="connsiteY7" fmla="*/ 938574 h 1992996"/>
              <a:gd name="connsiteX8" fmla="*/ 2520280 w 2520280"/>
              <a:gd name="connsiteY8" fmla="*/ 938574 h 1992996"/>
              <a:gd name="connsiteX9" fmla="*/ 2520280 w 2520280"/>
              <a:gd name="connsiteY9" fmla="*/ 1340820 h 1992996"/>
              <a:gd name="connsiteX10" fmla="*/ 2520280 w 2520280"/>
              <a:gd name="connsiteY10" fmla="*/ 1340815 h 1992996"/>
              <a:gd name="connsiteX11" fmla="*/ 2252111 w 2520280"/>
              <a:gd name="connsiteY11" fmla="*/ 1608984 h 1992996"/>
              <a:gd name="connsiteX12" fmla="*/ 1527637 w 2520280"/>
              <a:gd name="connsiteY12" fmla="*/ 1629304 h 1992996"/>
              <a:gd name="connsiteX13" fmla="*/ 1151667 w 2520280"/>
              <a:gd name="connsiteY13" fmla="*/ 1992996 h 1992996"/>
              <a:gd name="connsiteX14" fmla="*/ 846767 w 2520280"/>
              <a:gd name="connsiteY14" fmla="*/ 1619144 h 1992996"/>
              <a:gd name="connsiteX15" fmla="*/ 268169 w 2520280"/>
              <a:gd name="connsiteY15" fmla="*/ 1608984 h 1992996"/>
              <a:gd name="connsiteX16" fmla="*/ 0 w 2520280"/>
              <a:gd name="connsiteY16" fmla="*/ 1340815 h 1992996"/>
              <a:gd name="connsiteX17" fmla="*/ 0 w 2520280"/>
              <a:gd name="connsiteY17" fmla="*/ 1340820 h 1992996"/>
              <a:gd name="connsiteX18" fmla="*/ 0 w 2520280"/>
              <a:gd name="connsiteY18" fmla="*/ 938574 h 1992996"/>
              <a:gd name="connsiteX19" fmla="*/ 0 w 2520280"/>
              <a:gd name="connsiteY19" fmla="*/ 938574 h 1992996"/>
              <a:gd name="connsiteX20" fmla="*/ 0 w 2520280"/>
              <a:gd name="connsiteY20" fmla="*/ 268169 h 1992996"/>
              <a:gd name="connsiteX0" fmla="*/ 0 w 2520280"/>
              <a:gd name="connsiteY0" fmla="*/ 268169 h 2033636"/>
              <a:gd name="connsiteX1" fmla="*/ 268169 w 2520280"/>
              <a:gd name="connsiteY1" fmla="*/ 0 h 2033636"/>
              <a:gd name="connsiteX2" fmla="*/ 420047 w 2520280"/>
              <a:gd name="connsiteY2" fmla="*/ 0 h 2033636"/>
              <a:gd name="connsiteX3" fmla="*/ 420047 w 2520280"/>
              <a:gd name="connsiteY3" fmla="*/ 0 h 2033636"/>
              <a:gd name="connsiteX4" fmla="*/ 1050117 w 2520280"/>
              <a:gd name="connsiteY4" fmla="*/ 0 h 2033636"/>
              <a:gd name="connsiteX5" fmla="*/ 2252111 w 2520280"/>
              <a:gd name="connsiteY5" fmla="*/ 0 h 2033636"/>
              <a:gd name="connsiteX6" fmla="*/ 2520280 w 2520280"/>
              <a:gd name="connsiteY6" fmla="*/ 268169 h 2033636"/>
              <a:gd name="connsiteX7" fmla="*/ 2520280 w 2520280"/>
              <a:gd name="connsiteY7" fmla="*/ 938574 h 2033636"/>
              <a:gd name="connsiteX8" fmla="*/ 2520280 w 2520280"/>
              <a:gd name="connsiteY8" fmla="*/ 938574 h 2033636"/>
              <a:gd name="connsiteX9" fmla="*/ 2520280 w 2520280"/>
              <a:gd name="connsiteY9" fmla="*/ 1340820 h 2033636"/>
              <a:gd name="connsiteX10" fmla="*/ 2520280 w 2520280"/>
              <a:gd name="connsiteY10" fmla="*/ 1340815 h 2033636"/>
              <a:gd name="connsiteX11" fmla="*/ 2252111 w 2520280"/>
              <a:gd name="connsiteY11" fmla="*/ 1608984 h 2033636"/>
              <a:gd name="connsiteX12" fmla="*/ 1527637 w 2520280"/>
              <a:gd name="connsiteY12" fmla="*/ 1629304 h 2033636"/>
              <a:gd name="connsiteX13" fmla="*/ 1243107 w 2520280"/>
              <a:gd name="connsiteY13" fmla="*/ 2033636 h 2033636"/>
              <a:gd name="connsiteX14" fmla="*/ 846767 w 2520280"/>
              <a:gd name="connsiteY14" fmla="*/ 1619144 h 2033636"/>
              <a:gd name="connsiteX15" fmla="*/ 268169 w 2520280"/>
              <a:gd name="connsiteY15" fmla="*/ 1608984 h 2033636"/>
              <a:gd name="connsiteX16" fmla="*/ 0 w 2520280"/>
              <a:gd name="connsiteY16" fmla="*/ 1340815 h 2033636"/>
              <a:gd name="connsiteX17" fmla="*/ 0 w 2520280"/>
              <a:gd name="connsiteY17" fmla="*/ 1340820 h 2033636"/>
              <a:gd name="connsiteX18" fmla="*/ 0 w 2520280"/>
              <a:gd name="connsiteY18" fmla="*/ 938574 h 2033636"/>
              <a:gd name="connsiteX19" fmla="*/ 0 w 2520280"/>
              <a:gd name="connsiteY19" fmla="*/ 938574 h 2033636"/>
              <a:gd name="connsiteX20" fmla="*/ 0 w 2520280"/>
              <a:gd name="connsiteY20" fmla="*/ 268169 h 2033636"/>
              <a:gd name="connsiteX0" fmla="*/ 0 w 2520280"/>
              <a:gd name="connsiteY0" fmla="*/ 268169 h 2043796"/>
              <a:gd name="connsiteX1" fmla="*/ 268169 w 2520280"/>
              <a:gd name="connsiteY1" fmla="*/ 0 h 2043796"/>
              <a:gd name="connsiteX2" fmla="*/ 420047 w 2520280"/>
              <a:gd name="connsiteY2" fmla="*/ 0 h 2043796"/>
              <a:gd name="connsiteX3" fmla="*/ 420047 w 2520280"/>
              <a:gd name="connsiteY3" fmla="*/ 0 h 2043796"/>
              <a:gd name="connsiteX4" fmla="*/ 1050117 w 2520280"/>
              <a:gd name="connsiteY4" fmla="*/ 0 h 2043796"/>
              <a:gd name="connsiteX5" fmla="*/ 2252111 w 2520280"/>
              <a:gd name="connsiteY5" fmla="*/ 0 h 2043796"/>
              <a:gd name="connsiteX6" fmla="*/ 2520280 w 2520280"/>
              <a:gd name="connsiteY6" fmla="*/ 268169 h 2043796"/>
              <a:gd name="connsiteX7" fmla="*/ 2520280 w 2520280"/>
              <a:gd name="connsiteY7" fmla="*/ 938574 h 2043796"/>
              <a:gd name="connsiteX8" fmla="*/ 2520280 w 2520280"/>
              <a:gd name="connsiteY8" fmla="*/ 938574 h 2043796"/>
              <a:gd name="connsiteX9" fmla="*/ 2520280 w 2520280"/>
              <a:gd name="connsiteY9" fmla="*/ 1340820 h 2043796"/>
              <a:gd name="connsiteX10" fmla="*/ 2520280 w 2520280"/>
              <a:gd name="connsiteY10" fmla="*/ 1340815 h 2043796"/>
              <a:gd name="connsiteX11" fmla="*/ 2252111 w 2520280"/>
              <a:gd name="connsiteY11" fmla="*/ 1608984 h 2043796"/>
              <a:gd name="connsiteX12" fmla="*/ 1527637 w 2520280"/>
              <a:gd name="connsiteY12" fmla="*/ 1629304 h 2043796"/>
              <a:gd name="connsiteX13" fmla="*/ 1232947 w 2520280"/>
              <a:gd name="connsiteY13" fmla="*/ 2043796 h 2043796"/>
              <a:gd name="connsiteX14" fmla="*/ 846767 w 2520280"/>
              <a:gd name="connsiteY14" fmla="*/ 1619144 h 2043796"/>
              <a:gd name="connsiteX15" fmla="*/ 268169 w 2520280"/>
              <a:gd name="connsiteY15" fmla="*/ 1608984 h 2043796"/>
              <a:gd name="connsiteX16" fmla="*/ 0 w 2520280"/>
              <a:gd name="connsiteY16" fmla="*/ 1340815 h 2043796"/>
              <a:gd name="connsiteX17" fmla="*/ 0 w 2520280"/>
              <a:gd name="connsiteY17" fmla="*/ 1340820 h 2043796"/>
              <a:gd name="connsiteX18" fmla="*/ 0 w 2520280"/>
              <a:gd name="connsiteY18" fmla="*/ 938574 h 2043796"/>
              <a:gd name="connsiteX19" fmla="*/ 0 w 2520280"/>
              <a:gd name="connsiteY19" fmla="*/ 938574 h 2043796"/>
              <a:gd name="connsiteX20" fmla="*/ 0 w 2520280"/>
              <a:gd name="connsiteY20" fmla="*/ 268169 h 204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20280" h="2043796">
                <a:moveTo>
                  <a:pt x="0" y="268169"/>
                </a:moveTo>
                <a:cubicBezTo>
                  <a:pt x="0" y="120063"/>
                  <a:pt x="120063" y="0"/>
                  <a:pt x="268169" y="0"/>
                </a:cubicBezTo>
                <a:lnTo>
                  <a:pt x="420047" y="0"/>
                </a:lnTo>
                <a:lnTo>
                  <a:pt x="420047" y="0"/>
                </a:lnTo>
                <a:lnTo>
                  <a:pt x="1050117" y="0"/>
                </a:lnTo>
                <a:lnTo>
                  <a:pt x="2252111" y="0"/>
                </a:lnTo>
                <a:cubicBezTo>
                  <a:pt x="2400217" y="0"/>
                  <a:pt x="2520280" y="120063"/>
                  <a:pt x="2520280" y="268169"/>
                </a:cubicBezTo>
                <a:lnTo>
                  <a:pt x="2520280" y="938574"/>
                </a:lnTo>
                <a:lnTo>
                  <a:pt x="2520280" y="938574"/>
                </a:lnTo>
                <a:lnTo>
                  <a:pt x="2520280" y="1340820"/>
                </a:lnTo>
                <a:lnTo>
                  <a:pt x="2520280" y="1340815"/>
                </a:lnTo>
                <a:cubicBezTo>
                  <a:pt x="2520280" y="1488921"/>
                  <a:pt x="2400217" y="1608984"/>
                  <a:pt x="2252111" y="1608984"/>
                </a:cubicBezTo>
                <a:lnTo>
                  <a:pt x="1527637" y="1629304"/>
                </a:lnTo>
                <a:lnTo>
                  <a:pt x="1232947" y="2043796"/>
                </a:lnTo>
                <a:lnTo>
                  <a:pt x="846767" y="1619144"/>
                </a:lnTo>
                <a:lnTo>
                  <a:pt x="268169" y="1608984"/>
                </a:lnTo>
                <a:cubicBezTo>
                  <a:pt x="120063" y="1608984"/>
                  <a:pt x="0" y="1488921"/>
                  <a:pt x="0" y="1340815"/>
                </a:cubicBezTo>
                <a:lnTo>
                  <a:pt x="0" y="1340820"/>
                </a:lnTo>
                <a:lnTo>
                  <a:pt x="0" y="938574"/>
                </a:lnTo>
                <a:lnTo>
                  <a:pt x="0" y="938574"/>
                </a:lnTo>
                <a:lnTo>
                  <a:pt x="0" y="268169"/>
                </a:lnTo>
                <a:close/>
              </a:path>
            </a:pathLst>
          </a:custGeom>
          <a:solidFill>
            <a:srgbClr val="A5002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/>
              <a:t>„Er leidet an einer </a:t>
            </a:r>
            <a:r>
              <a:rPr lang="de-AT" sz="2000" dirty="0" smtClean="0"/>
              <a:t>Krankheit.“ </a:t>
            </a:r>
          </a:p>
          <a:p>
            <a:pPr algn="ctr"/>
            <a:endParaRPr lang="de-AT" sz="2000" dirty="0"/>
          </a:p>
        </p:txBody>
      </p:sp>
      <p:sp>
        <p:nvSpPr>
          <p:cNvPr id="19" name="Abgerundete rechteckige Legende 18"/>
          <p:cNvSpPr/>
          <p:nvPr/>
        </p:nvSpPr>
        <p:spPr>
          <a:xfrm>
            <a:off x="6012160" y="1412776"/>
            <a:ext cx="2520280" cy="1608984"/>
          </a:xfrm>
          <a:prstGeom prst="wedgeRoundRectCallout">
            <a:avLst>
              <a:gd name="adj1" fmla="val -51068"/>
              <a:gd name="adj2" fmla="val 79549"/>
              <a:gd name="adj3" fmla="val 16667"/>
            </a:avLst>
          </a:prstGeom>
          <a:solidFill>
            <a:srgbClr val="A5002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/>
              <a:t>„Trotz ihrer Behinderung spielt sie </a:t>
            </a:r>
            <a:r>
              <a:rPr lang="de-AT" sz="2000" dirty="0" smtClean="0"/>
              <a:t>Tennis.“</a:t>
            </a:r>
            <a:r>
              <a:rPr lang="de-DE" sz="2000" dirty="0" smtClean="0"/>
              <a:t> </a:t>
            </a:r>
            <a:endParaRPr lang="de-AT" sz="2000" dirty="0"/>
          </a:p>
        </p:txBody>
      </p:sp>
      <p:sp>
        <p:nvSpPr>
          <p:cNvPr id="20" name="Abgerundete rechteckige Legende 19"/>
          <p:cNvSpPr/>
          <p:nvPr/>
        </p:nvSpPr>
        <p:spPr>
          <a:xfrm>
            <a:off x="539552" y="4128129"/>
            <a:ext cx="2520280" cy="1608984"/>
          </a:xfrm>
          <a:prstGeom prst="wedgeRoundRectCallout">
            <a:avLst>
              <a:gd name="adj1" fmla="val 52940"/>
              <a:gd name="adj2" fmla="val -78945"/>
              <a:gd name="adj3" fmla="val 16667"/>
            </a:avLst>
          </a:prstGeom>
          <a:solidFill>
            <a:srgbClr val="00B2D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 smtClean="0"/>
              <a:t>„… benutzt einen Rollstuhl“</a:t>
            </a:r>
            <a:endParaRPr lang="de-AT" sz="2000" dirty="0"/>
          </a:p>
        </p:txBody>
      </p:sp>
      <p:sp>
        <p:nvSpPr>
          <p:cNvPr id="21" name="Abgerundete rechteckige Legende 17"/>
          <p:cNvSpPr/>
          <p:nvPr/>
        </p:nvSpPr>
        <p:spPr>
          <a:xfrm>
            <a:off x="3275856" y="3717032"/>
            <a:ext cx="2520280" cy="2029926"/>
          </a:xfrm>
          <a:custGeom>
            <a:avLst/>
            <a:gdLst>
              <a:gd name="connsiteX0" fmla="*/ 0 w 2520280"/>
              <a:gd name="connsiteY0" fmla="*/ 268169 h 1608984"/>
              <a:gd name="connsiteX1" fmla="*/ 268169 w 2520280"/>
              <a:gd name="connsiteY1" fmla="*/ 0 h 1608984"/>
              <a:gd name="connsiteX2" fmla="*/ 420047 w 2520280"/>
              <a:gd name="connsiteY2" fmla="*/ 0 h 1608984"/>
              <a:gd name="connsiteX3" fmla="*/ 420047 w 2520280"/>
              <a:gd name="connsiteY3" fmla="*/ 0 h 1608984"/>
              <a:gd name="connsiteX4" fmla="*/ 1050117 w 2520280"/>
              <a:gd name="connsiteY4" fmla="*/ 0 h 1608984"/>
              <a:gd name="connsiteX5" fmla="*/ 2252111 w 2520280"/>
              <a:gd name="connsiteY5" fmla="*/ 0 h 1608984"/>
              <a:gd name="connsiteX6" fmla="*/ 2520280 w 2520280"/>
              <a:gd name="connsiteY6" fmla="*/ 268169 h 1608984"/>
              <a:gd name="connsiteX7" fmla="*/ 2520280 w 2520280"/>
              <a:gd name="connsiteY7" fmla="*/ 938574 h 1608984"/>
              <a:gd name="connsiteX8" fmla="*/ 2520280 w 2520280"/>
              <a:gd name="connsiteY8" fmla="*/ 938574 h 1608984"/>
              <a:gd name="connsiteX9" fmla="*/ 2520280 w 2520280"/>
              <a:gd name="connsiteY9" fmla="*/ 1340820 h 1608984"/>
              <a:gd name="connsiteX10" fmla="*/ 2520280 w 2520280"/>
              <a:gd name="connsiteY10" fmla="*/ 1340815 h 1608984"/>
              <a:gd name="connsiteX11" fmla="*/ 2252111 w 2520280"/>
              <a:gd name="connsiteY11" fmla="*/ 1608984 h 1608984"/>
              <a:gd name="connsiteX12" fmla="*/ 1050117 w 2520280"/>
              <a:gd name="connsiteY12" fmla="*/ 1608984 h 1608984"/>
              <a:gd name="connsiteX13" fmla="*/ 917987 w 2520280"/>
              <a:gd name="connsiteY13" fmla="*/ 1820276 h 1608984"/>
              <a:gd name="connsiteX14" fmla="*/ 420047 w 2520280"/>
              <a:gd name="connsiteY14" fmla="*/ 1608984 h 1608984"/>
              <a:gd name="connsiteX15" fmla="*/ 268169 w 2520280"/>
              <a:gd name="connsiteY15" fmla="*/ 1608984 h 1608984"/>
              <a:gd name="connsiteX16" fmla="*/ 0 w 2520280"/>
              <a:gd name="connsiteY16" fmla="*/ 1340815 h 1608984"/>
              <a:gd name="connsiteX17" fmla="*/ 0 w 2520280"/>
              <a:gd name="connsiteY17" fmla="*/ 1340820 h 1608984"/>
              <a:gd name="connsiteX18" fmla="*/ 0 w 2520280"/>
              <a:gd name="connsiteY18" fmla="*/ 938574 h 1608984"/>
              <a:gd name="connsiteX19" fmla="*/ 0 w 2520280"/>
              <a:gd name="connsiteY19" fmla="*/ 938574 h 1608984"/>
              <a:gd name="connsiteX20" fmla="*/ 0 w 2520280"/>
              <a:gd name="connsiteY20" fmla="*/ 268169 h 1608984"/>
              <a:gd name="connsiteX0" fmla="*/ 0 w 2520280"/>
              <a:gd name="connsiteY0" fmla="*/ 268169 h 1820276"/>
              <a:gd name="connsiteX1" fmla="*/ 268169 w 2520280"/>
              <a:gd name="connsiteY1" fmla="*/ 0 h 1820276"/>
              <a:gd name="connsiteX2" fmla="*/ 420047 w 2520280"/>
              <a:gd name="connsiteY2" fmla="*/ 0 h 1820276"/>
              <a:gd name="connsiteX3" fmla="*/ 420047 w 2520280"/>
              <a:gd name="connsiteY3" fmla="*/ 0 h 1820276"/>
              <a:gd name="connsiteX4" fmla="*/ 1050117 w 2520280"/>
              <a:gd name="connsiteY4" fmla="*/ 0 h 1820276"/>
              <a:gd name="connsiteX5" fmla="*/ 2252111 w 2520280"/>
              <a:gd name="connsiteY5" fmla="*/ 0 h 1820276"/>
              <a:gd name="connsiteX6" fmla="*/ 2520280 w 2520280"/>
              <a:gd name="connsiteY6" fmla="*/ 268169 h 1820276"/>
              <a:gd name="connsiteX7" fmla="*/ 2520280 w 2520280"/>
              <a:gd name="connsiteY7" fmla="*/ 938574 h 1820276"/>
              <a:gd name="connsiteX8" fmla="*/ 2520280 w 2520280"/>
              <a:gd name="connsiteY8" fmla="*/ 938574 h 1820276"/>
              <a:gd name="connsiteX9" fmla="*/ 2520280 w 2520280"/>
              <a:gd name="connsiteY9" fmla="*/ 1340820 h 1820276"/>
              <a:gd name="connsiteX10" fmla="*/ 2520280 w 2520280"/>
              <a:gd name="connsiteY10" fmla="*/ 1340815 h 1820276"/>
              <a:gd name="connsiteX11" fmla="*/ 2252111 w 2520280"/>
              <a:gd name="connsiteY11" fmla="*/ 1608984 h 1820276"/>
              <a:gd name="connsiteX12" fmla="*/ 1527637 w 2520280"/>
              <a:gd name="connsiteY12" fmla="*/ 1629304 h 1820276"/>
              <a:gd name="connsiteX13" fmla="*/ 917987 w 2520280"/>
              <a:gd name="connsiteY13" fmla="*/ 1820276 h 1820276"/>
              <a:gd name="connsiteX14" fmla="*/ 420047 w 2520280"/>
              <a:gd name="connsiteY14" fmla="*/ 1608984 h 1820276"/>
              <a:gd name="connsiteX15" fmla="*/ 268169 w 2520280"/>
              <a:gd name="connsiteY15" fmla="*/ 1608984 h 1820276"/>
              <a:gd name="connsiteX16" fmla="*/ 0 w 2520280"/>
              <a:gd name="connsiteY16" fmla="*/ 1340815 h 1820276"/>
              <a:gd name="connsiteX17" fmla="*/ 0 w 2520280"/>
              <a:gd name="connsiteY17" fmla="*/ 1340820 h 1820276"/>
              <a:gd name="connsiteX18" fmla="*/ 0 w 2520280"/>
              <a:gd name="connsiteY18" fmla="*/ 938574 h 1820276"/>
              <a:gd name="connsiteX19" fmla="*/ 0 w 2520280"/>
              <a:gd name="connsiteY19" fmla="*/ 938574 h 1820276"/>
              <a:gd name="connsiteX20" fmla="*/ 0 w 2520280"/>
              <a:gd name="connsiteY20" fmla="*/ 268169 h 1820276"/>
              <a:gd name="connsiteX0" fmla="*/ 0 w 2520280"/>
              <a:gd name="connsiteY0" fmla="*/ 268169 h 1820276"/>
              <a:gd name="connsiteX1" fmla="*/ 268169 w 2520280"/>
              <a:gd name="connsiteY1" fmla="*/ 0 h 1820276"/>
              <a:gd name="connsiteX2" fmla="*/ 420047 w 2520280"/>
              <a:gd name="connsiteY2" fmla="*/ 0 h 1820276"/>
              <a:gd name="connsiteX3" fmla="*/ 420047 w 2520280"/>
              <a:gd name="connsiteY3" fmla="*/ 0 h 1820276"/>
              <a:gd name="connsiteX4" fmla="*/ 1050117 w 2520280"/>
              <a:gd name="connsiteY4" fmla="*/ 0 h 1820276"/>
              <a:gd name="connsiteX5" fmla="*/ 2252111 w 2520280"/>
              <a:gd name="connsiteY5" fmla="*/ 0 h 1820276"/>
              <a:gd name="connsiteX6" fmla="*/ 2520280 w 2520280"/>
              <a:gd name="connsiteY6" fmla="*/ 268169 h 1820276"/>
              <a:gd name="connsiteX7" fmla="*/ 2520280 w 2520280"/>
              <a:gd name="connsiteY7" fmla="*/ 938574 h 1820276"/>
              <a:gd name="connsiteX8" fmla="*/ 2520280 w 2520280"/>
              <a:gd name="connsiteY8" fmla="*/ 938574 h 1820276"/>
              <a:gd name="connsiteX9" fmla="*/ 2520280 w 2520280"/>
              <a:gd name="connsiteY9" fmla="*/ 1340820 h 1820276"/>
              <a:gd name="connsiteX10" fmla="*/ 2520280 w 2520280"/>
              <a:gd name="connsiteY10" fmla="*/ 1340815 h 1820276"/>
              <a:gd name="connsiteX11" fmla="*/ 2252111 w 2520280"/>
              <a:gd name="connsiteY11" fmla="*/ 1608984 h 1820276"/>
              <a:gd name="connsiteX12" fmla="*/ 1527637 w 2520280"/>
              <a:gd name="connsiteY12" fmla="*/ 1629304 h 1820276"/>
              <a:gd name="connsiteX13" fmla="*/ 917987 w 2520280"/>
              <a:gd name="connsiteY13" fmla="*/ 1820276 h 1820276"/>
              <a:gd name="connsiteX14" fmla="*/ 938207 w 2520280"/>
              <a:gd name="connsiteY14" fmla="*/ 1629304 h 1820276"/>
              <a:gd name="connsiteX15" fmla="*/ 268169 w 2520280"/>
              <a:gd name="connsiteY15" fmla="*/ 1608984 h 1820276"/>
              <a:gd name="connsiteX16" fmla="*/ 0 w 2520280"/>
              <a:gd name="connsiteY16" fmla="*/ 1340815 h 1820276"/>
              <a:gd name="connsiteX17" fmla="*/ 0 w 2520280"/>
              <a:gd name="connsiteY17" fmla="*/ 1340820 h 1820276"/>
              <a:gd name="connsiteX18" fmla="*/ 0 w 2520280"/>
              <a:gd name="connsiteY18" fmla="*/ 938574 h 1820276"/>
              <a:gd name="connsiteX19" fmla="*/ 0 w 2520280"/>
              <a:gd name="connsiteY19" fmla="*/ 938574 h 1820276"/>
              <a:gd name="connsiteX20" fmla="*/ 0 w 2520280"/>
              <a:gd name="connsiteY20" fmla="*/ 268169 h 1820276"/>
              <a:gd name="connsiteX0" fmla="*/ 0 w 2520280"/>
              <a:gd name="connsiteY0" fmla="*/ 268169 h 1992996"/>
              <a:gd name="connsiteX1" fmla="*/ 268169 w 2520280"/>
              <a:gd name="connsiteY1" fmla="*/ 0 h 1992996"/>
              <a:gd name="connsiteX2" fmla="*/ 420047 w 2520280"/>
              <a:gd name="connsiteY2" fmla="*/ 0 h 1992996"/>
              <a:gd name="connsiteX3" fmla="*/ 420047 w 2520280"/>
              <a:gd name="connsiteY3" fmla="*/ 0 h 1992996"/>
              <a:gd name="connsiteX4" fmla="*/ 1050117 w 2520280"/>
              <a:gd name="connsiteY4" fmla="*/ 0 h 1992996"/>
              <a:gd name="connsiteX5" fmla="*/ 2252111 w 2520280"/>
              <a:gd name="connsiteY5" fmla="*/ 0 h 1992996"/>
              <a:gd name="connsiteX6" fmla="*/ 2520280 w 2520280"/>
              <a:gd name="connsiteY6" fmla="*/ 268169 h 1992996"/>
              <a:gd name="connsiteX7" fmla="*/ 2520280 w 2520280"/>
              <a:gd name="connsiteY7" fmla="*/ 938574 h 1992996"/>
              <a:gd name="connsiteX8" fmla="*/ 2520280 w 2520280"/>
              <a:gd name="connsiteY8" fmla="*/ 938574 h 1992996"/>
              <a:gd name="connsiteX9" fmla="*/ 2520280 w 2520280"/>
              <a:gd name="connsiteY9" fmla="*/ 1340820 h 1992996"/>
              <a:gd name="connsiteX10" fmla="*/ 2520280 w 2520280"/>
              <a:gd name="connsiteY10" fmla="*/ 1340815 h 1992996"/>
              <a:gd name="connsiteX11" fmla="*/ 2252111 w 2520280"/>
              <a:gd name="connsiteY11" fmla="*/ 1608984 h 1992996"/>
              <a:gd name="connsiteX12" fmla="*/ 1527637 w 2520280"/>
              <a:gd name="connsiteY12" fmla="*/ 1629304 h 1992996"/>
              <a:gd name="connsiteX13" fmla="*/ 1151667 w 2520280"/>
              <a:gd name="connsiteY13" fmla="*/ 1992996 h 1992996"/>
              <a:gd name="connsiteX14" fmla="*/ 938207 w 2520280"/>
              <a:gd name="connsiteY14" fmla="*/ 1629304 h 1992996"/>
              <a:gd name="connsiteX15" fmla="*/ 268169 w 2520280"/>
              <a:gd name="connsiteY15" fmla="*/ 1608984 h 1992996"/>
              <a:gd name="connsiteX16" fmla="*/ 0 w 2520280"/>
              <a:gd name="connsiteY16" fmla="*/ 1340815 h 1992996"/>
              <a:gd name="connsiteX17" fmla="*/ 0 w 2520280"/>
              <a:gd name="connsiteY17" fmla="*/ 1340820 h 1992996"/>
              <a:gd name="connsiteX18" fmla="*/ 0 w 2520280"/>
              <a:gd name="connsiteY18" fmla="*/ 938574 h 1992996"/>
              <a:gd name="connsiteX19" fmla="*/ 0 w 2520280"/>
              <a:gd name="connsiteY19" fmla="*/ 938574 h 1992996"/>
              <a:gd name="connsiteX20" fmla="*/ 0 w 2520280"/>
              <a:gd name="connsiteY20" fmla="*/ 268169 h 1992996"/>
              <a:gd name="connsiteX0" fmla="*/ 0 w 2520280"/>
              <a:gd name="connsiteY0" fmla="*/ 268169 h 1992996"/>
              <a:gd name="connsiteX1" fmla="*/ 268169 w 2520280"/>
              <a:gd name="connsiteY1" fmla="*/ 0 h 1992996"/>
              <a:gd name="connsiteX2" fmla="*/ 420047 w 2520280"/>
              <a:gd name="connsiteY2" fmla="*/ 0 h 1992996"/>
              <a:gd name="connsiteX3" fmla="*/ 420047 w 2520280"/>
              <a:gd name="connsiteY3" fmla="*/ 0 h 1992996"/>
              <a:gd name="connsiteX4" fmla="*/ 1050117 w 2520280"/>
              <a:gd name="connsiteY4" fmla="*/ 0 h 1992996"/>
              <a:gd name="connsiteX5" fmla="*/ 2252111 w 2520280"/>
              <a:gd name="connsiteY5" fmla="*/ 0 h 1992996"/>
              <a:gd name="connsiteX6" fmla="*/ 2520280 w 2520280"/>
              <a:gd name="connsiteY6" fmla="*/ 268169 h 1992996"/>
              <a:gd name="connsiteX7" fmla="*/ 2520280 w 2520280"/>
              <a:gd name="connsiteY7" fmla="*/ 938574 h 1992996"/>
              <a:gd name="connsiteX8" fmla="*/ 2520280 w 2520280"/>
              <a:gd name="connsiteY8" fmla="*/ 938574 h 1992996"/>
              <a:gd name="connsiteX9" fmla="*/ 2520280 w 2520280"/>
              <a:gd name="connsiteY9" fmla="*/ 1340820 h 1992996"/>
              <a:gd name="connsiteX10" fmla="*/ 2520280 w 2520280"/>
              <a:gd name="connsiteY10" fmla="*/ 1340815 h 1992996"/>
              <a:gd name="connsiteX11" fmla="*/ 2252111 w 2520280"/>
              <a:gd name="connsiteY11" fmla="*/ 1608984 h 1992996"/>
              <a:gd name="connsiteX12" fmla="*/ 1527637 w 2520280"/>
              <a:gd name="connsiteY12" fmla="*/ 1629304 h 1992996"/>
              <a:gd name="connsiteX13" fmla="*/ 1151667 w 2520280"/>
              <a:gd name="connsiteY13" fmla="*/ 1992996 h 1992996"/>
              <a:gd name="connsiteX14" fmla="*/ 846767 w 2520280"/>
              <a:gd name="connsiteY14" fmla="*/ 1619144 h 1992996"/>
              <a:gd name="connsiteX15" fmla="*/ 268169 w 2520280"/>
              <a:gd name="connsiteY15" fmla="*/ 1608984 h 1992996"/>
              <a:gd name="connsiteX16" fmla="*/ 0 w 2520280"/>
              <a:gd name="connsiteY16" fmla="*/ 1340815 h 1992996"/>
              <a:gd name="connsiteX17" fmla="*/ 0 w 2520280"/>
              <a:gd name="connsiteY17" fmla="*/ 1340820 h 1992996"/>
              <a:gd name="connsiteX18" fmla="*/ 0 w 2520280"/>
              <a:gd name="connsiteY18" fmla="*/ 938574 h 1992996"/>
              <a:gd name="connsiteX19" fmla="*/ 0 w 2520280"/>
              <a:gd name="connsiteY19" fmla="*/ 938574 h 1992996"/>
              <a:gd name="connsiteX20" fmla="*/ 0 w 2520280"/>
              <a:gd name="connsiteY20" fmla="*/ 268169 h 1992996"/>
              <a:gd name="connsiteX0" fmla="*/ 0 w 2520280"/>
              <a:gd name="connsiteY0" fmla="*/ 268169 h 2033636"/>
              <a:gd name="connsiteX1" fmla="*/ 268169 w 2520280"/>
              <a:gd name="connsiteY1" fmla="*/ 0 h 2033636"/>
              <a:gd name="connsiteX2" fmla="*/ 420047 w 2520280"/>
              <a:gd name="connsiteY2" fmla="*/ 0 h 2033636"/>
              <a:gd name="connsiteX3" fmla="*/ 420047 w 2520280"/>
              <a:gd name="connsiteY3" fmla="*/ 0 h 2033636"/>
              <a:gd name="connsiteX4" fmla="*/ 1050117 w 2520280"/>
              <a:gd name="connsiteY4" fmla="*/ 0 h 2033636"/>
              <a:gd name="connsiteX5" fmla="*/ 2252111 w 2520280"/>
              <a:gd name="connsiteY5" fmla="*/ 0 h 2033636"/>
              <a:gd name="connsiteX6" fmla="*/ 2520280 w 2520280"/>
              <a:gd name="connsiteY6" fmla="*/ 268169 h 2033636"/>
              <a:gd name="connsiteX7" fmla="*/ 2520280 w 2520280"/>
              <a:gd name="connsiteY7" fmla="*/ 938574 h 2033636"/>
              <a:gd name="connsiteX8" fmla="*/ 2520280 w 2520280"/>
              <a:gd name="connsiteY8" fmla="*/ 938574 h 2033636"/>
              <a:gd name="connsiteX9" fmla="*/ 2520280 w 2520280"/>
              <a:gd name="connsiteY9" fmla="*/ 1340820 h 2033636"/>
              <a:gd name="connsiteX10" fmla="*/ 2520280 w 2520280"/>
              <a:gd name="connsiteY10" fmla="*/ 1340815 h 2033636"/>
              <a:gd name="connsiteX11" fmla="*/ 2252111 w 2520280"/>
              <a:gd name="connsiteY11" fmla="*/ 1608984 h 2033636"/>
              <a:gd name="connsiteX12" fmla="*/ 1527637 w 2520280"/>
              <a:gd name="connsiteY12" fmla="*/ 1629304 h 2033636"/>
              <a:gd name="connsiteX13" fmla="*/ 1243107 w 2520280"/>
              <a:gd name="connsiteY13" fmla="*/ 2033636 h 2033636"/>
              <a:gd name="connsiteX14" fmla="*/ 846767 w 2520280"/>
              <a:gd name="connsiteY14" fmla="*/ 1619144 h 2033636"/>
              <a:gd name="connsiteX15" fmla="*/ 268169 w 2520280"/>
              <a:gd name="connsiteY15" fmla="*/ 1608984 h 2033636"/>
              <a:gd name="connsiteX16" fmla="*/ 0 w 2520280"/>
              <a:gd name="connsiteY16" fmla="*/ 1340815 h 2033636"/>
              <a:gd name="connsiteX17" fmla="*/ 0 w 2520280"/>
              <a:gd name="connsiteY17" fmla="*/ 1340820 h 2033636"/>
              <a:gd name="connsiteX18" fmla="*/ 0 w 2520280"/>
              <a:gd name="connsiteY18" fmla="*/ 938574 h 2033636"/>
              <a:gd name="connsiteX19" fmla="*/ 0 w 2520280"/>
              <a:gd name="connsiteY19" fmla="*/ 938574 h 2033636"/>
              <a:gd name="connsiteX20" fmla="*/ 0 w 2520280"/>
              <a:gd name="connsiteY20" fmla="*/ 268169 h 2033636"/>
              <a:gd name="connsiteX0" fmla="*/ 0 w 2520280"/>
              <a:gd name="connsiteY0" fmla="*/ 268169 h 2043796"/>
              <a:gd name="connsiteX1" fmla="*/ 268169 w 2520280"/>
              <a:gd name="connsiteY1" fmla="*/ 0 h 2043796"/>
              <a:gd name="connsiteX2" fmla="*/ 420047 w 2520280"/>
              <a:gd name="connsiteY2" fmla="*/ 0 h 2043796"/>
              <a:gd name="connsiteX3" fmla="*/ 420047 w 2520280"/>
              <a:gd name="connsiteY3" fmla="*/ 0 h 2043796"/>
              <a:gd name="connsiteX4" fmla="*/ 1050117 w 2520280"/>
              <a:gd name="connsiteY4" fmla="*/ 0 h 2043796"/>
              <a:gd name="connsiteX5" fmla="*/ 2252111 w 2520280"/>
              <a:gd name="connsiteY5" fmla="*/ 0 h 2043796"/>
              <a:gd name="connsiteX6" fmla="*/ 2520280 w 2520280"/>
              <a:gd name="connsiteY6" fmla="*/ 268169 h 2043796"/>
              <a:gd name="connsiteX7" fmla="*/ 2520280 w 2520280"/>
              <a:gd name="connsiteY7" fmla="*/ 938574 h 2043796"/>
              <a:gd name="connsiteX8" fmla="*/ 2520280 w 2520280"/>
              <a:gd name="connsiteY8" fmla="*/ 938574 h 2043796"/>
              <a:gd name="connsiteX9" fmla="*/ 2520280 w 2520280"/>
              <a:gd name="connsiteY9" fmla="*/ 1340820 h 2043796"/>
              <a:gd name="connsiteX10" fmla="*/ 2520280 w 2520280"/>
              <a:gd name="connsiteY10" fmla="*/ 1340815 h 2043796"/>
              <a:gd name="connsiteX11" fmla="*/ 2252111 w 2520280"/>
              <a:gd name="connsiteY11" fmla="*/ 1608984 h 2043796"/>
              <a:gd name="connsiteX12" fmla="*/ 1527637 w 2520280"/>
              <a:gd name="connsiteY12" fmla="*/ 1629304 h 2043796"/>
              <a:gd name="connsiteX13" fmla="*/ 1232947 w 2520280"/>
              <a:gd name="connsiteY13" fmla="*/ 2043796 h 2043796"/>
              <a:gd name="connsiteX14" fmla="*/ 846767 w 2520280"/>
              <a:gd name="connsiteY14" fmla="*/ 1619144 h 2043796"/>
              <a:gd name="connsiteX15" fmla="*/ 268169 w 2520280"/>
              <a:gd name="connsiteY15" fmla="*/ 1608984 h 2043796"/>
              <a:gd name="connsiteX16" fmla="*/ 0 w 2520280"/>
              <a:gd name="connsiteY16" fmla="*/ 1340815 h 2043796"/>
              <a:gd name="connsiteX17" fmla="*/ 0 w 2520280"/>
              <a:gd name="connsiteY17" fmla="*/ 1340820 h 2043796"/>
              <a:gd name="connsiteX18" fmla="*/ 0 w 2520280"/>
              <a:gd name="connsiteY18" fmla="*/ 938574 h 2043796"/>
              <a:gd name="connsiteX19" fmla="*/ 0 w 2520280"/>
              <a:gd name="connsiteY19" fmla="*/ 938574 h 2043796"/>
              <a:gd name="connsiteX20" fmla="*/ 0 w 2520280"/>
              <a:gd name="connsiteY20" fmla="*/ 268169 h 2043796"/>
              <a:gd name="connsiteX0" fmla="*/ 0 w 2520280"/>
              <a:gd name="connsiteY0" fmla="*/ 272552 h 2048179"/>
              <a:gd name="connsiteX1" fmla="*/ 268169 w 2520280"/>
              <a:gd name="connsiteY1" fmla="*/ 4383 h 2048179"/>
              <a:gd name="connsiteX2" fmla="*/ 420047 w 2520280"/>
              <a:gd name="connsiteY2" fmla="*/ 4383 h 2048179"/>
              <a:gd name="connsiteX3" fmla="*/ 420047 w 2520280"/>
              <a:gd name="connsiteY3" fmla="*/ 4383 h 2048179"/>
              <a:gd name="connsiteX4" fmla="*/ 1050117 w 2520280"/>
              <a:gd name="connsiteY4" fmla="*/ 4383 h 2048179"/>
              <a:gd name="connsiteX5" fmla="*/ 1493820 w 2520280"/>
              <a:gd name="connsiteY5" fmla="*/ 0 h 2048179"/>
              <a:gd name="connsiteX6" fmla="*/ 2252111 w 2520280"/>
              <a:gd name="connsiteY6" fmla="*/ 4383 h 2048179"/>
              <a:gd name="connsiteX7" fmla="*/ 2520280 w 2520280"/>
              <a:gd name="connsiteY7" fmla="*/ 272552 h 2048179"/>
              <a:gd name="connsiteX8" fmla="*/ 2520280 w 2520280"/>
              <a:gd name="connsiteY8" fmla="*/ 942957 h 2048179"/>
              <a:gd name="connsiteX9" fmla="*/ 2520280 w 2520280"/>
              <a:gd name="connsiteY9" fmla="*/ 942957 h 2048179"/>
              <a:gd name="connsiteX10" fmla="*/ 2520280 w 2520280"/>
              <a:gd name="connsiteY10" fmla="*/ 1345203 h 2048179"/>
              <a:gd name="connsiteX11" fmla="*/ 2520280 w 2520280"/>
              <a:gd name="connsiteY11" fmla="*/ 1345198 h 2048179"/>
              <a:gd name="connsiteX12" fmla="*/ 2252111 w 2520280"/>
              <a:gd name="connsiteY12" fmla="*/ 1613367 h 2048179"/>
              <a:gd name="connsiteX13" fmla="*/ 1527637 w 2520280"/>
              <a:gd name="connsiteY13" fmla="*/ 1633687 h 2048179"/>
              <a:gd name="connsiteX14" fmla="*/ 1232947 w 2520280"/>
              <a:gd name="connsiteY14" fmla="*/ 2048179 h 2048179"/>
              <a:gd name="connsiteX15" fmla="*/ 846767 w 2520280"/>
              <a:gd name="connsiteY15" fmla="*/ 1623527 h 2048179"/>
              <a:gd name="connsiteX16" fmla="*/ 268169 w 2520280"/>
              <a:gd name="connsiteY16" fmla="*/ 1613367 h 2048179"/>
              <a:gd name="connsiteX17" fmla="*/ 0 w 2520280"/>
              <a:gd name="connsiteY17" fmla="*/ 1345198 h 2048179"/>
              <a:gd name="connsiteX18" fmla="*/ 0 w 2520280"/>
              <a:gd name="connsiteY18" fmla="*/ 1345203 h 2048179"/>
              <a:gd name="connsiteX19" fmla="*/ 0 w 2520280"/>
              <a:gd name="connsiteY19" fmla="*/ 942957 h 2048179"/>
              <a:gd name="connsiteX20" fmla="*/ 0 w 2520280"/>
              <a:gd name="connsiteY20" fmla="*/ 942957 h 2048179"/>
              <a:gd name="connsiteX21" fmla="*/ 0 w 2520280"/>
              <a:gd name="connsiteY21" fmla="*/ 272552 h 2048179"/>
              <a:gd name="connsiteX0" fmla="*/ 0 w 2520280"/>
              <a:gd name="connsiteY0" fmla="*/ 272552 h 2048179"/>
              <a:gd name="connsiteX1" fmla="*/ 268169 w 2520280"/>
              <a:gd name="connsiteY1" fmla="*/ 4383 h 2048179"/>
              <a:gd name="connsiteX2" fmla="*/ 420047 w 2520280"/>
              <a:gd name="connsiteY2" fmla="*/ 4383 h 2048179"/>
              <a:gd name="connsiteX3" fmla="*/ 420047 w 2520280"/>
              <a:gd name="connsiteY3" fmla="*/ 4383 h 2048179"/>
              <a:gd name="connsiteX4" fmla="*/ 1050117 w 2520280"/>
              <a:gd name="connsiteY4" fmla="*/ 4383 h 2048179"/>
              <a:gd name="connsiteX5" fmla="*/ 1585260 w 2520280"/>
              <a:gd name="connsiteY5" fmla="*/ 0 h 2048179"/>
              <a:gd name="connsiteX6" fmla="*/ 2252111 w 2520280"/>
              <a:gd name="connsiteY6" fmla="*/ 4383 h 2048179"/>
              <a:gd name="connsiteX7" fmla="*/ 2520280 w 2520280"/>
              <a:gd name="connsiteY7" fmla="*/ 272552 h 2048179"/>
              <a:gd name="connsiteX8" fmla="*/ 2520280 w 2520280"/>
              <a:gd name="connsiteY8" fmla="*/ 942957 h 2048179"/>
              <a:gd name="connsiteX9" fmla="*/ 2520280 w 2520280"/>
              <a:gd name="connsiteY9" fmla="*/ 942957 h 2048179"/>
              <a:gd name="connsiteX10" fmla="*/ 2520280 w 2520280"/>
              <a:gd name="connsiteY10" fmla="*/ 1345203 h 2048179"/>
              <a:gd name="connsiteX11" fmla="*/ 2520280 w 2520280"/>
              <a:gd name="connsiteY11" fmla="*/ 1345198 h 2048179"/>
              <a:gd name="connsiteX12" fmla="*/ 2252111 w 2520280"/>
              <a:gd name="connsiteY12" fmla="*/ 1613367 h 2048179"/>
              <a:gd name="connsiteX13" fmla="*/ 1527637 w 2520280"/>
              <a:gd name="connsiteY13" fmla="*/ 1633687 h 2048179"/>
              <a:gd name="connsiteX14" fmla="*/ 1232947 w 2520280"/>
              <a:gd name="connsiteY14" fmla="*/ 2048179 h 2048179"/>
              <a:gd name="connsiteX15" fmla="*/ 846767 w 2520280"/>
              <a:gd name="connsiteY15" fmla="*/ 1623527 h 2048179"/>
              <a:gd name="connsiteX16" fmla="*/ 268169 w 2520280"/>
              <a:gd name="connsiteY16" fmla="*/ 1613367 h 2048179"/>
              <a:gd name="connsiteX17" fmla="*/ 0 w 2520280"/>
              <a:gd name="connsiteY17" fmla="*/ 1345198 h 2048179"/>
              <a:gd name="connsiteX18" fmla="*/ 0 w 2520280"/>
              <a:gd name="connsiteY18" fmla="*/ 1345203 h 2048179"/>
              <a:gd name="connsiteX19" fmla="*/ 0 w 2520280"/>
              <a:gd name="connsiteY19" fmla="*/ 942957 h 2048179"/>
              <a:gd name="connsiteX20" fmla="*/ 0 w 2520280"/>
              <a:gd name="connsiteY20" fmla="*/ 942957 h 2048179"/>
              <a:gd name="connsiteX21" fmla="*/ 0 w 2520280"/>
              <a:gd name="connsiteY21" fmla="*/ 272552 h 2048179"/>
              <a:gd name="connsiteX0" fmla="*/ 0 w 2520280"/>
              <a:gd name="connsiteY0" fmla="*/ 709431 h 2485058"/>
              <a:gd name="connsiteX1" fmla="*/ 268169 w 2520280"/>
              <a:gd name="connsiteY1" fmla="*/ 441262 h 2485058"/>
              <a:gd name="connsiteX2" fmla="*/ 420047 w 2520280"/>
              <a:gd name="connsiteY2" fmla="*/ 441262 h 2485058"/>
              <a:gd name="connsiteX3" fmla="*/ 420047 w 2520280"/>
              <a:gd name="connsiteY3" fmla="*/ 441262 h 2485058"/>
              <a:gd name="connsiteX4" fmla="*/ 1050117 w 2520280"/>
              <a:gd name="connsiteY4" fmla="*/ 441262 h 2485058"/>
              <a:gd name="connsiteX5" fmla="*/ 1219500 w 2520280"/>
              <a:gd name="connsiteY5" fmla="*/ 0 h 2485058"/>
              <a:gd name="connsiteX6" fmla="*/ 1585260 w 2520280"/>
              <a:gd name="connsiteY6" fmla="*/ 436879 h 2485058"/>
              <a:gd name="connsiteX7" fmla="*/ 2252111 w 2520280"/>
              <a:gd name="connsiteY7" fmla="*/ 441262 h 2485058"/>
              <a:gd name="connsiteX8" fmla="*/ 2520280 w 2520280"/>
              <a:gd name="connsiteY8" fmla="*/ 709431 h 2485058"/>
              <a:gd name="connsiteX9" fmla="*/ 2520280 w 2520280"/>
              <a:gd name="connsiteY9" fmla="*/ 1379836 h 2485058"/>
              <a:gd name="connsiteX10" fmla="*/ 2520280 w 2520280"/>
              <a:gd name="connsiteY10" fmla="*/ 1379836 h 2485058"/>
              <a:gd name="connsiteX11" fmla="*/ 2520280 w 2520280"/>
              <a:gd name="connsiteY11" fmla="*/ 1782082 h 2485058"/>
              <a:gd name="connsiteX12" fmla="*/ 2520280 w 2520280"/>
              <a:gd name="connsiteY12" fmla="*/ 1782077 h 2485058"/>
              <a:gd name="connsiteX13" fmla="*/ 2252111 w 2520280"/>
              <a:gd name="connsiteY13" fmla="*/ 2050246 h 2485058"/>
              <a:gd name="connsiteX14" fmla="*/ 1527637 w 2520280"/>
              <a:gd name="connsiteY14" fmla="*/ 2070566 h 2485058"/>
              <a:gd name="connsiteX15" fmla="*/ 1232947 w 2520280"/>
              <a:gd name="connsiteY15" fmla="*/ 2485058 h 2485058"/>
              <a:gd name="connsiteX16" fmla="*/ 846767 w 2520280"/>
              <a:gd name="connsiteY16" fmla="*/ 2060406 h 2485058"/>
              <a:gd name="connsiteX17" fmla="*/ 268169 w 2520280"/>
              <a:gd name="connsiteY17" fmla="*/ 2050246 h 2485058"/>
              <a:gd name="connsiteX18" fmla="*/ 0 w 2520280"/>
              <a:gd name="connsiteY18" fmla="*/ 1782077 h 2485058"/>
              <a:gd name="connsiteX19" fmla="*/ 0 w 2520280"/>
              <a:gd name="connsiteY19" fmla="*/ 1782082 h 2485058"/>
              <a:gd name="connsiteX20" fmla="*/ 0 w 2520280"/>
              <a:gd name="connsiteY20" fmla="*/ 1379836 h 2485058"/>
              <a:gd name="connsiteX21" fmla="*/ 0 w 2520280"/>
              <a:gd name="connsiteY21" fmla="*/ 1379836 h 2485058"/>
              <a:gd name="connsiteX22" fmla="*/ 0 w 2520280"/>
              <a:gd name="connsiteY22" fmla="*/ 709431 h 2485058"/>
              <a:gd name="connsiteX0" fmla="*/ 0 w 2520280"/>
              <a:gd name="connsiteY0" fmla="*/ 709431 h 2485058"/>
              <a:gd name="connsiteX1" fmla="*/ 268169 w 2520280"/>
              <a:gd name="connsiteY1" fmla="*/ 441262 h 2485058"/>
              <a:gd name="connsiteX2" fmla="*/ 420047 w 2520280"/>
              <a:gd name="connsiteY2" fmla="*/ 441262 h 2485058"/>
              <a:gd name="connsiteX3" fmla="*/ 420047 w 2520280"/>
              <a:gd name="connsiteY3" fmla="*/ 441262 h 2485058"/>
              <a:gd name="connsiteX4" fmla="*/ 948517 w 2520280"/>
              <a:gd name="connsiteY4" fmla="*/ 441262 h 2485058"/>
              <a:gd name="connsiteX5" fmla="*/ 1219500 w 2520280"/>
              <a:gd name="connsiteY5" fmla="*/ 0 h 2485058"/>
              <a:gd name="connsiteX6" fmla="*/ 1585260 w 2520280"/>
              <a:gd name="connsiteY6" fmla="*/ 436879 h 2485058"/>
              <a:gd name="connsiteX7" fmla="*/ 2252111 w 2520280"/>
              <a:gd name="connsiteY7" fmla="*/ 441262 h 2485058"/>
              <a:gd name="connsiteX8" fmla="*/ 2520280 w 2520280"/>
              <a:gd name="connsiteY8" fmla="*/ 709431 h 2485058"/>
              <a:gd name="connsiteX9" fmla="*/ 2520280 w 2520280"/>
              <a:gd name="connsiteY9" fmla="*/ 1379836 h 2485058"/>
              <a:gd name="connsiteX10" fmla="*/ 2520280 w 2520280"/>
              <a:gd name="connsiteY10" fmla="*/ 1379836 h 2485058"/>
              <a:gd name="connsiteX11" fmla="*/ 2520280 w 2520280"/>
              <a:gd name="connsiteY11" fmla="*/ 1782082 h 2485058"/>
              <a:gd name="connsiteX12" fmla="*/ 2520280 w 2520280"/>
              <a:gd name="connsiteY12" fmla="*/ 1782077 h 2485058"/>
              <a:gd name="connsiteX13" fmla="*/ 2252111 w 2520280"/>
              <a:gd name="connsiteY13" fmla="*/ 2050246 h 2485058"/>
              <a:gd name="connsiteX14" fmla="*/ 1527637 w 2520280"/>
              <a:gd name="connsiteY14" fmla="*/ 2070566 h 2485058"/>
              <a:gd name="connsiteX15" fmla="*/ 1232947 w 2520280"/>
              <a:gd name="connsiteY15" fmla="*/ 2485058 h 2485058"/>
              <a:gd name="connsiteX16" fmla="*/ 846767 w 2520280"/>
              <a:gd name="connsiteY16" fmla="*/ 2060406 h 2485058"/>
              <a:gd name="connsiteX17" fmla="*/ 268169 w 2520280"/>
              <a:gd name="connsiteY17" fmla="*/ 2050246 h 2485058"/>
              <a:gd name="connsiteX18" fmla="*/ 0 w 2520280"/>
              <a:gd name="connsiteY18" fmla="*/ 1782077 h 2485058"/>
              <a:gd name="connsiteX19" fmla="*/ 0 w 2520280"/>
              <a:gd name="connsiteY19" fmla="*/ 1782082 h 2485058"/>
              <a:gd name="connsiteX20" fmla="*/ 0 w 2520280"/>
              <a:gd name="connsiteY20" fmla="*/ 1379836 h 2485058"/>
              <a:gd name="connsiteX21" fmla="*/ 0 w 2520280"/>
              <a:gd name="connsiteY21" fmla="*/ 1379836 h 2485058"/>
              <a:gd name="connsiteX22" fmla="*/ 0 w 2520280"/>
              <a:gd name="connsiteY22" fmla="*/ 709431 h 2485058"/>
              <a:gd name="connsiteX0" fmla="*/ 0 w 2520280"/>
              <a:gd name="connsiteY0" fmla="*/ 668791 h 2444418"/>
              <a:gd name="connsiteX1" fmla="*/ 268169 w 2520280"/>
              <a:gd name="connsiteY1" fmla="*/ 400622 h 2444418"/>
              <a:gd name="connsiteX2" fmla="*/ 420047 w 2520280"/>
              <a:gd name="connsiteY2" fmla="*/ 400622 h 2444418"/>
              <a:gd name="connsiteX3" fmla="*/ 420047 w 2520280"/>
              <a:gd name="connsiteY3" fmla="*/ 400622 h 2444418"/>
              <a:gd name="connsiteX4" fmla="*/ 948517 w 2520280"/>
              <a:gd name="connsiteY4" fmla="*/ 400622 h 2444418"/>
              <a:gd name="connsiteX5" fmla="*/ 1260140 w 2520280"/>
              <a:gd name="connsiteY5" fmla="*/ 0 h 2444418"/>
              <a:gd name="connsiteX6" fmla="*/ 1585260 w 2520280"/>
              <a:gd name="connsiteY6" fmla="*/ 396239 h 2444418"/>
              <a:gd name="connsiteX7" fmla="*/ 2252111 w 2520280"/>
              <a:gd name="connsiteY7" fmla="*/ 400622 h 2444418"/>
              <a:gd name="connsiteX8" fmla="*/ 2520280 w 2520280"/>
              <a:gd name="connsiteY8" fmla="*/ 668791 h 2444418"/>
              <a:gd name="connsiteX9" fmla="*/ 2520280 w 2520280"/>
              <a:gd name="connsiteY9" fmla="*/ 1339196 h 2444418"/>
              <a:gd name="connsiteX10" fmla="*/ 2520280 w 2520280"/>
              <a:gd name="connsiteY10" fmla="*/ 1339196 h 2444418"/>
              <a:gd name="connsiteX11" fmla="*/ 2520280 w 2520280"/>
              <a:gd name="connsiteY11" fmla="*/ 1741442 h 2444418"/>
              <a:gd name="connsiteX12" fmla="*/ 2520280 w 2520280"/>
              <a:gd name="connsiteY12" fmla="*/ 1741437 h 2444418"/>
              <a:gd name="connsiteX13" fmla="*/ 2252111 w 2520280"/>
              <a:gd name="connsiteY13" fmla="*/ 2009606 h 2444418"/>
              <a:gd name="connsiteX14" fmla="*/ 1527637 w 2520280"/>
              <a:gd name="connsiteY14" fmla="*/ 2029926 h 2444418"/>
              <a:gd name="connsiteX15" fmla="*/ 1232947 w 2520280"/>
              <a:gd name="connsiteY15" fmla="*/ 2444418 h 2444418"/>
              <a:gd name="connsiteX16" fmla="*/ 846767 w 2520280"/>
              <a:gd name="connsiteY16" fmla="*/ 2019766 h 2444418"/>
              <a:gd name="connsiteX17" fmla="*/ 268169 w 2520280"/>
              <a:gd name="connsiteY17" fmla="*/ 2009606 h 2444418"/>
              <a:gd name="connsiteX18" fmla="*/ 0 w 2520280"/>
              <a:gd name="connsiteY18" fmla="*/ 1741437 h 2444418"/>
              <a:gd name="connsiteX19" fmla="*/ 0 w 2520280"/>
              <a:gd name="connsiteY19" fmla="*/ 1741442 h 2444418"/>
              <a:gd name="connsiteX20" fmla="*/ 0 w 2520280"/>
              <a:gd name="connsiteY20" fmla="*/ 1339196 h 2444418"/>
              <a:gd name="connsiteX21" fmla="*/ 0 w 2520280"/>
              <a:gd name="connsiteY21" fmla="*/ 1339196 h 2444418"/>
              <a:gd name="connsiteX22" fmla="*/ 0 w 2520280"/>
              <a:gd name="connsiteY22" fmla="*/ 668791 h 2444418"/>
              <a:gd name="connsiteX0" fmla="*/ 0 w 2520280"/>
              <a:gd name="connsiteY0" fmla="*/ 668791 h 2029926"/>
              <a:gd name="connsiteX1" fmla="*/ 268169 w 2520280"/>
              <a:gd name="connsiteY1" fmla="*/ 400622 h 2029926"/>
              <a:gd name="connsiteX2" fmla="*/ 420047 w 2520280"/>
              <a:gd name="connsiteY2" fmla="*/ 400622 h 2029926"/>
              <a:gd name="connsiteX3" fmla="*/ 420047 w 2520280"/>
              <a:gd name="connsiteY3" fmla="*/ 400622 h 2029926"/>
              <a:gd name="connsiteX4" fmla="*/ 948517 w 2520280"/>
              <a:gd name="connsiteY4" fmla="*/ 400622 h 2029926"/>
              <a:gd name="connsiteX5" fmla="*/ 1260140 w 2520280"/>
              <a:gd name="connsiteY5" fmla="*/ 0 h 2029926"/>
              <a:gd name="connsiteX6" fmla="*/ 1585260 w 2520280"/>
              <a:gd name="connsiteY6" fmla="*/ 396239 h 2029926"/>
              <a:gd name="connsiteX7" fmla="*/ 2252111 w 2520280"/>
              <a:gd name="connsiteY7" fmla="*/ 400622 h 2029926"/>
              <a:gd name="connsiteX8" fmla="*/ 2520280 w 2520280"/>
              <a:gd name="connsiteY8" fmla="*/ 668791 h 2029926"/>
              <a:gd name="connsiteX9" fmla="*/ 2520280 w 2520280"/>
              <a:gd name="connsiteY9" fmla="*/ 1339196 h 2029926"/>
              <a:gd name="connsiteX10" fmla="*/ 2520280 w 2520280"/>
              <a:gd name="connsiteY10" fmla="*/ 1339196 h 2029926"/>
              <a:gd name="connsiteX11" fmla="*/ 2520280 w 2520280"/>
              <a:gd name="connsiteY11" fmla="*/ 1741442 h 2029926"/>
              <a:gd name="connsiteX12" fmla="*/ 2520280 w 2520280"/>
              <a:gd name="connsiteY12" fmla="*/ 1741437 h 2029926"/>
              <a:gd name="connsiteX13" fmla="*/ 2252111 w 2520280"/>
              <a:gd name="connsiteY13" fmla="*/ 2009606 h 2029926"/>
              <a:gd name="connsiteX14" fmla="*/ 1527637 w 2520280"/>
              <a:gd name="connsiteY14" fmla="*/ 2029926 h 2029926"/>
              <a:gd name="connsiteX15" fmla="*/ 846767 w 2520280"/>
              <a:gd name="connsiteY15" fmla="*/ 2019766 h 2029926"/>
              <a:gd name="connsiteX16" fmla="*/ 268169 w 2520280"/>
              <a:gd name="connsiteY16" fmla="*/ 2009606 h 2029926"/>
              <a:gd name="connsiteX17" fmla="*/ 0 w 2520280"/>
              <a:gd name="connsiteY17" fmla="*/ 1741437 h 2029926"/>
              <a:gd name="connsiteX18" fmla="*/ 0 w 2520280"/>
              <a:gd name="connsiteY18" fmla="*/ 1741442 h 2029926"/>
              <a:gd name="connsiteX19" fmla="*/ 0 w 2520280"/>
              <a:gd name="connsiteY19" fmla="*/ 1339196 h 2029926"/>
              <a:gd name="connsiteX20" fmla="*/ 0 w 2520280"/>
              <a:gd name="connsiteY20" fmla="*/ 1339196 h 2029926"/>
              <a:gd name="connsiteX21" fmla="*/ 0 w 2520280"/>
              <a:gd name="connsiteY21" fmla="*/ 668791 h 202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20280" h="2029926">
                <a:moveTo>
                  <a:pt x="0" y="668791"/>
                </a:moveTo>
                <a:cubicBezTo>
                  <a:pt x="0" y="520685"/>
                  <a:pt x="120063" y="400622"/>
                  <a:pt x="268169" y="400622"/>
                </a:cubicBezTo>
                <a:lnTo>
                  <a:pt x="420047" y="400622"/>
                </a:lnTo>
                <a:lnTo>
                  <a:pt x="420047" y="400622"/>
                </a:lnTo>
                <a:lnTo>
                  <a:pt x="948517" y="400622"/>
                </a:lnTo>
                <a:cubicBezTo>
                  <a:pt x="1015138" y="395775"/>
                  <a:pt x="1193519" y="4847"/>
                  <a:pt x="1260140" y="0"/>
                </a:cubicBezTo>
                <a:lnTo>
                  <a:pt x="1585260" y="396239"/>
                </a:lnTo>
                <a:lnTo>
                  <a:pt x="2252111" y="400622"/>
                </a:lnTo>
                <a:cubicBezTo>
                  <a:pt x="2400217" y="400622"/>
                  <a:pt x="2520280" y="520685"/>
                  <a:pt x="2520280" y="668791"/>
                </a:cubicBezTo>
                <a:lnTo>
                  <a:pt x="2520280" y="1339196"/>
                </a:lnTo>
                <a:lnTo>
                  <a:pt x="2520280" y="1339196"/>
                </a:lnTo>
                <a:lnTo>
                  <a:pt x="2520280" y="1741442"/>
                </a:lnTo>
                <a:lnTo>
                  <a:pt x="2520280" y="1741437"/>
                </a:lnTo>
                <a:cubicBezTo>
                  <a:pt x="2520280" y="1889543"/>
                  <a:pt x="2400217" y="2009606"/>
                  <a:pt x="2252111" y="2009606"/>
                </a:cubicBezTo>
                <a:lnTo>
                  <a:pt x="1527637" y="2029926"/>
                </a:lnTo>
                <a:lnTo>
                  <a:pt x="846767" y="2019766"/>
                </a:lnTo>
                <a:lnTo>
                  <a:pt x="268169" y="2009606"/>
                </a:lnTo>
                <a:cubicBezTo>
                  <a:pt x="120063" y="2009606"/>
                  <a:pt x="0" y="1889543"/>
                  <a:pt x="0" y="1741437"/>
                </a:cubicBezTo>
                <a:lnTo>
                  <a:pt x="0" y="1741442"/>
                </a:lnTo>
                <a:lnTo>
                  <a:pt x="0" y="1339196"/>
                </a:lnTo>
                <a:lnTo>
                  <a:pt x="0" y="1339196"/>
                </a:lnTo>
                <a:lnTo>
                  <a:pt x="0" y="668791"/>
                </a:lnTo>
                <a:close/>
              </a:path>
            </a:pathLst>
          </a:custGeom>
          <a:solidFill>
            <a:srgbClr val="00B2D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000" dirty="0" smtClean="0"/>
          </a:p>
          <a:p>
            <a:pPr algn="ctr"/>
            <a:endParaRPr lang="de-AT" sz="2000" dirty="0"/>
          </a:p>
          <a:p>
            <a:pPr algn="ctr"/>
            <a:r>
              <a:rPr lang="de-AT" sz="2000" dirty="0" smtClean="0"/>
              <a:t>„</a:t>
            </a:r>
            <a:r>
              <a:rPr lang="de-AT" sz="2000" dirty="0"/>
              <a:t>Er lebt mit einer </a:t>
            </a:r>
            <a:r>
              <a:rPr lang="de-AT" sz="2000" dirty="0" smtClean="0"/>
              <a:t>Krankheit.“ </a:t>
            </a:r>
            <a:endParaRPr lang="de-DE" sz="1600" dirty="0"/>
          </a:p>
          <a:p>
            <a:pPr algn="ctr"/>
            <a:endParaRPr lang="de-AT" sz="2000" dirty="0"/>
          </a:p>
        </p:txBody>
      </p:sp>
      <p:sp>
        <p:nvSpPr>
          <p:cNvPr id="22" name="Abgerundete rechteckige Legende 21"/>
          <p:cNvSpPr/>
          <p:nvPr/>
        </p:nvSpPr>
        <p:spPr>
          <a:xfrm>
            <a:off x="6012160" y="4105887"/>
            <a:ext cx="2520280" cy="1608984"/>
          </a:xfrm>
          <a:prstGeom prst="wedgeRoundRectCallout">
            <a:avLst>
              <a:gd name="adj1" fmla="val -52277"/>
              <a:gd name="adj2" fmla="val -80208"/>
              <a:gd name="adj3" fmla="val 16667"/>
            </a:avLst>
          </a:prstGeom>
          <a:solidFill>
            <a:srgbClr val="00B2D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/>
              <a:t>„Mit ihrer Behinderung spielt sie </a:t>
            </a:r>
            <a:r>
              <a:rPr lang="de-AT" sz="2000" dirty="0" smtClean="0"/>
              <a:t>Tennis.“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68450180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uiExpand="1" build="p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Franz\Pictures\Thema-1938-Fotos-internet\1938 hintergrund-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4149080"/>
            <a:ext cx="7777162" cy="936104"/>
          </a:xfrm>
        </p:spPr>
        <p:txBody>
          <a:bodyPr/>
          <a:lstStyle/>
          <a:p>
            <a:pPr eaLnBrk="1" hangingPunct="1"/>
            <a:r>
              <a:rPr lang="de-DE" sz="4000" dirty="0"/>
              <a:t>Wie hat sich der Umgang mit Behinderung verändert?</a:t>
            </a:r>
            <a:endParaRPr lang="de-DE" sz="2400" dirty="0" smtClean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262" y="764704"/>
            <a:ext cx="777716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b" anchorCtr="0" compatLnSpc="1">
            <a:prstTxWarp prst="textNoShape">
              <a:avLst/>
            </a:prstTxWarp>
          </a:bodyPr>
          <a:lstStyle/>
          <a:p>
            <a:pPr lvl="0">
              <a:tabLst>
                <a:tab pos="8342313" algn="l"/>
              </a:tabLst>
              <a:defRPr/>
            </a:pP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8289545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463855" cy="1152525"/>
          </a:xfrm>
        </p:spPr>
        <p:txBody>
          <a:bodyPr/>
          <a:lstStyle/>
          <a:p>
            <a:r>
              <a:rPr lang="de-DE" sz="3200" dirty="0" smtClean="0"/>
              <a:t>Umgang </a:t>
            </a:r>
            <a:r>
              <a:rPr lang="de-DE" sz="3200" dirty="0"/>
              <a:t>mit </a:t>
            </a:r>
            <a:r>
              <a:rPr lang="de-DE" sz="3200" dirty="0" smtClean="0"/>
              <a:t>Behinderung durch die Zeiten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7544" y="836712"/>
            <a:ext cx="8424936" cy="5472608"/>
          </a:xfrm>
        </p:spPr>
        <p:txBody>
          <a:bodyPr/>
          <a:lstStyle/>
          <a:p>
            <a:pPr marL="0" indent="0">
              <a:buNone/>
            </a:pPr>
            <a:endParaRPr lang="de-AT" sz="2000" dirty="0" smtClean="0"/>
          </a:p>
          <a:p>
            <a:r>
              <a:rPr lang="de-AT" sz="2000" dirty="0" smtClean="0"/>
              <a:t>In der </a:t>
            </a:r>
            <a:r>
              <a:rPr lang="de-AT" sz="2000" b="1" dirty="0" smtClean="0"/>
              <a:t>Antike</a:t>
            </a:r>
            <a:r>
              <a:rPr lang="de-AT" sz="2000" dirty="0" smtClean="0"/>
              <a:t> wurden Menschen mit Behinderung von ihrer Familie entweder unterstützt oder verstoßen.</a:t>
            </a:r>
            <a:br>
              <a:rPr lang="de-AT" sz="2000" dirty="0" smtClean="0"/>
            </a:br>
            <a:endParaRPr lang="de-AT" sz="2000" dirty="0"/>
          </a:p>
          <a:p>
            <a:r>
              <a:rPr lang="de-AT" sz="2000" dirty="0" smtClean="0"/>
              <a:t>Im </a:t>
            </a:r>
            <a:r>
              <a:rPr lang="de-AT" sz="2000" b="1" dirty="0" smtClean="0"/>
              <a:t>Mittelalter</a:t>
            </a:r>
            <a:r>
              <a:rPr lang="de-AT" sz="2000" dirty="0" smtClean="0"/>
              <a:t> war das Verhalten der </a:t>
            </a:r>
            <a:r>
              <a:rPr lang="de-AT" sz="2000" dirty="0"/>
              <a:t>G</a:t>
            </a:r>
            <a:r>
              <a:rPr lang="de-AT" sz="2000" dirty="0" smtClean="0"/>
              <a:t>esellschaft ebenso zwiespältig: 	- erste Einrichtungen für </a:t>
            </a:r>
            <a:r>
              <a:rPr lang="de-AT" sz="2000" dirty="0"/>
              <a:t>behinderte </a:t>
            </a:r>
            <a:r>
              <a:rPr lang="de-AT" sz="2000" dirty="0" smtClean="0"/>
              <a:t>Menschen einerseits</a:t>
            </a:r>
            <a:br>
              <a:rPr lang="de-AT" sz="2000" dirty="0" smtClean="0"/>
            </a:br>
            <a:r>
              <a:rPr lang="de-AT" sz="2000" dirty="0" smtClean="0"/>
              <a:t>	- andererseits galt Behinderung als „Strafe Gottes“ </a:t>
            </a:r>
            <a:br>
              <a:rPr lang="de-AT" sz="2000" dirty="0" smtClean="0"/>
            </a:br>
            <a:r>
              <a:rPr lang="de-AT" sz="2000" dirty="0" smtClean="0"/>
              <a:t>	- behinderte </a:t>
            </a:r>
            <a:r>
              <a:rPr lang="de-AT" sz="2000" dirty="0"/>
              <a:t>Menschen </a:t>
            </a:r>
            <a:r>
              <a:rPr lang="de-AT" sz="2000" dirty="0" smtClean="0"/>
              <a:t>als </a:t>
            </a:r>
            <a:r>
              <a:rPr lang="de-AT" sz="2000" dirty="0"/>
              <a:t>„Attraktion“ auf </a:t>
            </a:r>
            <a:r>
              <a:rPr lang="de-AT" sz="2000" dirty="0" smtClean="0"/>
              <a:t>Jahrmärkten</a:t>
            </a:r>
          </a:p>
          <a:p>
            <a:endParaRPr lang="de-AT" sz="2000" dirty="0"/>
          </a:p>
          <a:p>
            <a:r>
              <a:rPr lang="de-AT" sz="2000" dirty="0" smtClean="0"/>
              <a:t>In den letzten 500 Jahren (</a:t>
            </a:r>
            <a:r>
              <a:rPr lang="de-AT" sz="2000" b="1" dirty="0"/>
              <a:t>N</a:t>
            </a:r>
            <a:r>
              <a:rPr lang="de-AT" sz="2000" b="1" dirty="0" smtClean="0"/>
              <a:t>euzeit</a:t>
            </a:r>
            <a:r>
              <a:rPr lang="de-AT" sz="2000" dirty="0" smtClean="0"/>
              <a:t>) wurde Behinderung vermehrt als „medizinisches Problem“ gesehen; </a:t>
            </a:r>
            <a:br>
              <a:rPr lang="de-AT" sz="2000" dirty="0" smtClean="0"/>
            </a:br>
            <a:r>
              <a:rPr lang="de-AT" sz="2000" dirty="0" smtClean="0"/>
              <a:t>oft auch zwischen Kriegsverletzten (Versehrten) und anderen </a:t>
            </a:r>
            <a:r>
              <a:rPr lang="de-AT" sz="2000" dirty="0"/>
              <a:t>M</a:t>
            </a:r>
            <a:r>
              <a:rPr lang="de-AT" sz="2000" dirty="0" smtClean="0"/>
              <a:t>enschen mit Behinderungen unterschieden.</a:t>
            </a:r>
          </a:p>
          <a:p>
            <a:pPr marL="0" indent="0">
              <a:buNone/>
            </a:pPr>
            <a:endParaRPr lang="de-AT" sz="2000" dirty="0" smtClean="0"/>
          </a:p>
          <a:p>
            <a:r>
              <a:rPr lang="de-AT" sz="2000" b="1" dirty="0" smtClean="0"/>
              <a:t>Ab 1900 </a:t>
            </a:r>
            <a:r>
              <a:rPr lang="de-AT" sz="2000" dirty="0" smtClean="0"/>
              <a:t>entstehen erste Gesetze zur Unterstützung von </a:t>
            </a:r>
            <a:br>
              <a:rPr lang="de-AT" sz="2000" dirty="0" smtClean="0"/>
            </a:br>
            <a:r>
              <a:rPr lang="de-AT" sz="2000" dirty="0" smtClean="0"/>
              <a:t>Menschen mit Behinderungen, auch erste Selbsthilfegruppen.</a:t>
            </a:r>
            <a:br>
              <a:rPr lang="de-AT" sz="2000" dirty="0" smtClean="0"/>
            </a:b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409311441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463855" cy="1152525"/>
          </a:xfrm>
        </p:spPr>
        <p:txBody>
          <a:bodyPr/>
          <a:lstStyle/>
          <a:p>
            <a:r>
              <a:rPr lang="de-DE" sz="3200" dirty="0" smtClean="0"/>
              <a:t>Umgang </a:t>
            </a:r>
            <a:r>
              <a:rPr lang="de-DE" sz="3200" dirty="0"/>
              <a:t>mit </a:t>
            </a:r>
            <a:r>
              <a:rPr lang="de-DE" sz="3200" dirty="0" smtClean="0"/>
              <a:t>Behinderung durch die Zeiten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7544" y="836712"/>
            <a:ext cx="8695506" cy="5472608"/>
          </a:xfrm>
        </p:spPr>
        <p:txBody>
          <a:bodyPr/>
          <a:lstStyle/>
          <a:p>
            <a:pPr marL="0" indent="0">
              <a:buNone/>
            </a:pPr>
            <a:endParaRPr lang="de-AT" sz="2000" dirty="0" smtClean="0"/>
          </a:p>
          <a:p>
            <a:r>
              <a:rPr lang="de-DE" sz="2000" b="1" dirty="0"/>
              <a:t>NS-Regime</a:t>
            </a:r>
            <a:r>
              <a:rPr lang="de-DE" sz="2000" dirty="0"/>
              <a:t> (1933 – 1945) unterscheidet willkürlich zwischen „behinderten“ und „minderwertigen“ </a:t>
            </a:r>
            <a:r>
              <a:rPr lang="de-DE" sz="2000" dirty="0" smtClean="0"/>
              <a:t>Menschen. 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>Im „Euthanasie“-Programm werden 200.000 Menschen getötet.</a:t>
            </a: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r>
              <a:rPr lang="de-AT" sz="2000" b="1" dirty="0" smtClean="0"/>
              <a:t>Behindertenrechtsbewegung 1970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DE" sz="2000" dirty="0"/>
              <a:t>Menschen mit Behinderungen fordern Gleichberechtigung, </a:t>
            </a:r>
            <a:br>
              <a:rPr lang="de-DE" sz="2000" dirty="0"/>
            </a:br>
            <a:r>
              <a:rPr lang="de-DE" sz="2000" dirty="0"/>
              <a:t>z.B. Zugang zu Zügen und </a:t>
            </a:r>
            <a:r>
              <a:rPr lang="de-DE" sz="2000" dirty="0" smtClean="0"/>
              <a:t>Bussen.</a:t>
            </a:r>
          </a:p>
          <a:p>
            <a:pPr marL="0" indent="0">
              <a:buNone/>
            </a:pPr>
            <a:endParaRPr lang="de-DE" sz="2000" dirty="0"/>
          </a:p>
          <a:p>
            <a:r>
              <a:rPr lang="de-AT" sz="2000" b="1" dirty="0" smtClean="0"/>
              <a:t>UN-Kinderrechtskonvention 1989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Schlagwort: </a:t>
            </a:r>
            <a:r>
              <a:rPr lang="de-DE" sz="2000" dirty="0" smtClean="0"/>
              <a:t>„Geistig </a:t>
            </a:r>
            <a:r>
              <a:rPr lang="de-DE" sz="2000" dirty="0"/>
              <a:t>oder körperlich behinderte Kinder haben das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Recht </a:t>
            </a:r>
            <a:r>
              <a:rPr lang="de-DE" sz="2000" dirty="0"/>
              <a:t>auf menschenwürdiges </a:t>
            </a:r>
            <a:r>
              <a:rPr lang="de-DE" sz="2000" dirty="0" smtClean="0"/>
              <a:t>Leben.“</a:t>
            </a:r>
            <a:endParaRPr lang="de-DE" sz="2000" dirty="0"/>
          </a:p>
          <a:p>
            <a:pPr marL="0" indent="0">
              <a:buNone/>
            </a:pPr>
            <a:endParaRPr lang="de-AT" sz="2000" dirty="0"/>
          </a:p>
          <a:p>
            <a:pPr marL="0" indent="0">
              <a:buNone/>
            </a:pPr>
            <a:r>
              <a:rPr lang="de-AT" sz="2000" dirty="0" smtClean="0"/>
              <a:t/>
            </a:r>
            <a:br>
              <a:rPr lang="de-AT" sz="2000" dirty="0" smtClean="0"/>
            </a:br>
            <a:endParaRPr lang="de-AT" sz="2000" dirty="0"/>
          </a:p>
          <a:p>
            <a:pPr marL="0" indent="0">
              <a:buNone/>
            </a:pPr>
            <a:r>
              <a:rPr lang="de-AT" sz="2000" dirty="0" smtClean="0"/>
              <a:t/>
            </a:r>
            <a:br>
              <a:rPr lang="de-AT" sz="2000" dirty="0" smtClean="0"/>
            </a:b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80684548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463855" cy="1152525"/>
          </a:xfrm>
        </p:spPr>
        <p:txBody>
          <a:bodyPr/>
          <a:lstStyle/>
          <a:p>
            <a:r>
              <a:rPr lang="de-DE" sz="3200" dirty="0" smtClean="0"/>
              <a:t>Umgang </a:t>
            </a:r>
            <a:r>
              <a:rPr lang="de-DE" sz="3200" dirty="0"/>
              <a:t>mit </a:t>
            </a:r>
            <a:r>
              <a:rPr lang="de-DE" sz="3200" dirty="0" smtClean="0"/>
              <a:t>Behinderung durch die Zeiten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7544" y="836712"/>
            <a:ext cx="8424936" cy="5472608"/>
          </a:xfrm>
        </p:spPr>
        <p:txBody>
          <a:bodyPr/>
          <a:lstStyle/>
          <a:p>
            <a:pPr marL="0" indent="0">
              <a:buNone/>
            </a:pPr>
            <a:endParaRPr lang="de-AT" sz="2000" dirty="0" smtClean="0"/>
          </a:p>
          <a:p>
            <a:r>
              <a:rPr lang="de-AT" sz="2000" b="1" dirty="0" smtClean="0"/>
              <a:t>Österreichisches Bundes-Behinderten-</a:t>
            </a:r>
            <a:br>
              <a:rPr lang="de-AT" sz="2000" b="1" dirty="0" smtClean="0"/>
            </a:br>
            <a:r>
              <a:rPr lang="de-AT" sz="2000" b="1" dirty="0" smtClean="0"/>
              <a:t>Gleichstellungsgesetz </a:t>
            </a:r>
            <a:r>
              <a:rPr lang="de-AT" sz="2000" b="1" dirty="0"/>
              <a:t>2006: </a:t>
            </a:r>
            <a:r>
              <a:rPr lang="de-AT" sz="2000" b="1" dirty="0" smtClean="0"/>
              <a:t/>
            </a:r>
            <a:br>
              <a:rPr lang="de-AT" sz="2000" b="1" dirty="0" smtClean="0"/>
            </a:br>
            <a:r>
              <a:rPr lang="de-DE" sz="2000" dirty="0" smtClean="0"/>
              <a:t>Gleichberechtigung </a:t>
            </a:r>
            <a:r>
              <a:rPr lang="de-DE" sz="2000" dirty="0"/>
              <a:t>und Selbstbestimmung </a:t>
            </a:r>
            <a:br>
              <a:rPr lang="de-DE" sz="2000" dirty="0"/>
            </a:br>
            <a:r>
              <a:rPr lang="de-DE" sz="2000" dirty="0"/>
              <a:t>für Menschen mit </a:t>
            </a:r>
            <a:r>
              <a:rPr lang="de-DE" sz="2000" dirty="0" smtClean="0"/>
              <a:t>Behinderungen</a:t>
            </a:r>
            <a:br>
              <a:rPr lang="de-DE" sz="2000" dirty="0" smtClean="0"/>
            </a:br>
            <a:endParaRPr lang="de-AT" sz="2000" dirty="0"/>
          </a:p>
          <a:p>
            <a:r>
              <a:rPr lang="de-AT" sz="2000" b="1" dirty="0" smtClean="0"/>
              <a:t>UN-Behindertenrechtskonvention 2008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DE" sz="2000" dirty="0"/>
              <a:t>Menschenrechte von Menschen mit Behinderungen fördern, </a:t>
            </a:r>
            <a:br>
              <a:rPr lang="de-DE" sz="2000" dirty="0"/>
            </a:br>
            <a:r>
              <a:rPr lang="de-DE" sz="2000" dirty="0"/>
              <a:t>schützen und sicherstellen</a:t>
            </a:r>
          </a:p>
          <a:p>
            <a:pPr marL="0" indent="0">
              <a:buNone/>
            </a:pPr>
            <a:endParaRPr lang="de-DE" sz="2000" dirty="0" smtClean="0"/>
          </a:p>
          <a:p>
            <a:r>
              <a:rPr lang="de-AT" sz="2000" b="1" dirty="0" smtClean="0"/>
              <a:t>Umsetzung der UN-Behindertenrechtskonvention </a:t>
            </a:r>
            <a:br>
              <a:rPr lang="de-AT" sz="2000" b="1" dirty="0" smtClean="0"/>
            </a:br>
            <a:r>
              <a:rPr lang="de-AT" sz="2000" b="1" dirty="0" smtClean="0"/>
              <a:t>in Österreich seit 2010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DE" sz="2000" dirty="0" smtClean="0"/>
              <a:t>Menschenrechte </a:t>
            </a:r>
            <a:r>
              <a:rPr lang="de-DE" sz="2000" dirty="0"/>
              <a:t>und Gleichstellung von behinderten Menschen </a:t>
            </a:r>
            <a:r>
              <a:rPr lang="de-DE" sz="2000" dirty="0" smtClean="0"/>
              <a:t>stehen im Mittelpunkt.</a:t>
            </a:r>
            <a:endParaRPr lang="de-DE" sz="2000" dirty="0"/>
          </a:p>
          <a:p>
            <a:pPr marL="0" indent="0">
              <a:buNone/>
            </a:pPr>
            <a:r>
              <a:rPr lang="de-AT" sz="2000" dirty="0" smtClean="0"/>
              <a:t/>
            </a:r>
            <a:br>
              <a:rPr lang="de-AT" sz="2000" dirty="0" smtClean="0"/>
            </a:br>
            <a:endParaRPr lang="de-AT" sz="2000" dirty="0"/>
          </a:p>
          <a:p>
            <a:pPr marL="0" indent="0">
              <a:buNone/>
            </a:pPr>
            <a:r>
              <a:rPr lang="de-AT" sz="2000" dirty="0" smtClean="0"/>
              <a:t/>
            </a:r>
            <a:br>
              <a:rPr lang="de-AT" sz="2000" dirty="0" smtClean="0"/>
            </a:b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35920015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463855" cy="1152525"/>
          </a:xfrm>
        </p:spPr>
        <p:txBody>
          <a:bodyPr/>
          <a:lstStyle/>
          <a:p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/>
              <a:t>Berühmte Menschen mit Behinderungen </a:t>
            </a:r>
            <a:br>
              <a:rPr lang="de-DE" sz="3200" dirty="0" smtClean="0"/>
            </a:br>
            <a:r>
              <a:rPr lang="de-DE" sz="3200" dirty="0" smtClean="0"/>
              <a:t>der Gegenwart</a:t>
            </a:r>
            <a:br>
              <a:rPr lang="de-DE" sz="3200" dirty="0" smtClean="0"/>
            </a:br>
            <a:endParaRPr lang="de-DE" sz="3200" dirty="0" smtClean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7544" y="836712"/>
            <a:ext cx="8424936" cy="5472608"/>
          </a:xfrm>
        </p:spPr>
        <p:txBody>
          <a:bodyPr/>
          <a:lstStyle/>
          <a:p>
            <a:pPr marL="0" indent="0">
              <a:buNone/>
            </a:pPr>
            <a:endParaRPr lang="de-AT" sz="2000" dirty="0" smtClean="0"/>
          </a:p>
          <a:p>
            <a:endParaRPr lang="de-DE" sz="2000" dirty="0" smtClean="0"/>
          </a:p>
          <a:p>
            <a:r>
              <a:rPr lang="de-AT" sz="2000" b="1" dirty="0" smtClean="0"/>
              <a:t>Stephen Hawking: </a:t>
            </a:r>
            <a:r>
              <a:rPr lang="de-AT" sz="2000" dirty="0" smtClean="0"/>
              <a:t>Der </a:t>
            </a:r>
            <a:r>
              <a:rPr lang="de-AT" sz="2000" dirty="0"/>
              <a:t>berühmte Astrophysiker sitzt im </a:t>
            </a:r>
            <a:r>
              <a:rPr lang="de-AT" sz="2000" dirty="0" smtClean="0"/>
              <a:t>Rollstuhl und kann nur per Sprachcomputer kommunizieren.</a:t>
            </a:r>
            <a:br>
              <a:rPr lang="de-AT" sz="2000" dirty="0" smtClean="0"/>
            </a:br>
            <a:endParaRPr lang="de-DE" sz="2000" dirty="0" smtClean="0"/>
          </a:p>
          <a:p>
            <a:r>
              <a:rPr lang="de-DE" sz="2000" b="1" dirty="0"/>
              <a:t>Verena </a:t>
            </a:r>
            <a:r>
              <a:rPr lang="de-DE" sz="2000" b="1" dirty="0" err="1" smtClean="0"/>
              <a:t>Bentele</a:t>
            </a:r>
            <a:r>
              <a:rPr lang="de-DE" sz="2000" b="1" dirty="0" smtClean="0"/>
              <a:t>: </a:t>
            </a:r>
            <a:r>
              <a:rPr lang="de-DE" sz="2000" dirty="0" smtClean="0"/>
              <a:t>Die </a:t>
            </a:r>
            <a:r>
              <a:rPr lang="de-DE" sz="2000" dirty="0" err="1"/>
              <a:t>Paralympics</a:t>
            </a:r>
            <a:r>
              <a:rPr lang="de-DE" sz="2000" dirty="0"/>
              <a:t>-Teilnehmerin und Behindertenbeauftragte der deutschen </a:t>
            </a:r>
            <a:r>
              <a:rPr lang="de-DE" sz="2000" dirty="0" smtClean="0"/>
              <a:t>Bundesregierung </a:t>
            </a:r>
            <a:r>
              <a:rPr lang="de-DE" sz="2000" dirty="0"/>
              <a:t>ist von Geburt an blind</a:t>
            </a:r>
            <a:r>
              <a:rPr lang="de-DE" sz="2000" dirty="0" smtClean="0"/>
              <a:t>.</a:t>
            </a:r>
          </a:p>
          <a:p>
            <a:pPr marL="0" indent="0">
              <a:buNone/>
            </a:pPr>
            <a:endParaRPr lang="de-DE" sz="2000" dirty="0"/>
          </a:p>
          <a:p>
            <a:r>
              <a:rPr lang="de-DE" sz="2000" b="1" dirty="0"/>
              <a:t>Philippe </a:t>
            </a:r>
            <a:r>
              <a:rPr lang="de-DE" sz="2000" b="1" dirty="0" err="1"/>
              <a:t>Pozzo</a:t>
            </a:r>
            <a:r>
              <a:rPr lang="de-DE" sz="2000" b="1" dirty="0"/>
              <a:t> di </a:t>
            </a:r>
            <a:r>
              <a:rPr lang="de-DE" sz="2000" b="1" dirty="0" err="1" smtClean="0"/>
              <a:t>Borgo</a:t>
            </a:r>
            <a:r>
              <a:rPr lang="de-DE" sz="2000" b="1" dirty="0" smtClean="0"/>
              <a:t>: </a:t>
            </a:r>
            <a:r>
              <a:rPr lang="de-DE" sz="2000" dirty="0" smtClean="0"/>
              <a:t>Der </a:t>
            </a:r>
            <a:r>
              <a:rPr lang="de-DE" sz="2000" dirty="0"/>
              <a:t>querschnittgelähmte Franzose und sein marokkanischer Pfleger sind die Vorlage für den </a:t>
            </a:r>
            <a:r>
              <a:rPr lang="de-DE" sz="2000" dirty="0" smtClean="0"/>
              <a:t>Kinofilm </a:t>
            </a:r>
            <a:r>
              <a:rPr lang="de-DE" sz="2000" dirty="0"/>
              <a:t>„Ziemlich beste Freunde“. </a:t>
            </a: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r>
              <a:rPr lang="de-DE" sz="2000" b="1" dirty="0"/>
              <a:t>Pablo </a:t>
            </a:r>
            <a:r>
              <a:rPr lang="de-DE" sz="2000" b="1" dirty="0" err="1" smtClean="0"/>
              <a:t>Pineda</a:t>
            </a:r>
            <a:r>
              <a:rPr lang="de-DE" sz="2000" b="1" dirty="0" smtClean="0"/>
              <a:t>: </a:t>
            </a:r>
            <a:r>
              <a:rPr lang="de-DE" sz="2000" dirty="0" smtClean="0"/>
              <a:t>Der </a:t>
            </a:r>
            <a:r>
              <a:rPr lang="de-DE" sz="2000" dirty="0"/>
              <a:t>Spanier ist der erste Europäer mit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err="1" smtClean="0"/>
              <a:t>Trisonomie</a:t>
            </a:r>
            <a:r>
              <a:rPr lang="de-DE" sz="2000" dirty="0" smtClean="0"/>
              <a:t> </a:t>
            </a:r>
            <a:r>
              <a:rPr lang="de-DE" sz="2000" dirty="0"/>
              <a:t>21, der einen Universitätsabschluss hat. Er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arbeitet </a:t>
            </a:r>
            <a:r>
              <a:rPr lang="de-DE" sz="2000" dirty="0"/>
              <a:t>als Pädagoge.</a:t>
            </a:r>
          </a:p>
          <a:p>
            <a:pPr marL="0" indent="0">
              <a:buNone/>
            </a:pPr>
            <a:endParaRPr lang="de-AT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AT" sz="2000" dirty="0" smtClean="0"/>
              <a:t/>
            </a:r>
            <a:br>
              <a:rPr lang="de-AT" sz="2000" dirty="0" smtClean="0"/>
            </a:br>
            <a:endParaRPr lang="de-AT" sz="2000" dirty="0"/>
          </a:p>
          <a:p>
            <a:pPr marL="0" indent="0">
              <a:buNone/>
            </a:pPr>
            <a:r>
              <a:rPr lang="de-AT" sz="2000" dirty="0" smtClean="0"/>
              <a:t/>
            </a:r>
            <a:br>
              <a:rPr lang="de-AT" sz="2000" dirty="0" smtClean="0"/>
            </a:b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284725476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04267"/>
            <a:ext cx="8207375" cy="1152525"/>
          </a:xfrm>
        </p:spPr>
        <p:txBody>
          <a:bodyPr/>
          <a:lstStyle/>
          <a:p>
            <a:r>
              <a:rPr lang="de-DE" sz="3200" dirty="0" smtClean="0"/>
              <a:t>Übung 2: Überlege bzw. findet in Partner- bzw. Gruppenarbeit heraus …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484784"/>
            <a:ext cx="8136904" cy="3960440"/>
          </a:xfrm>
        </p:spPr>
        <p:txBody>
          <a:bodyPr/>
          <a:lstStyle/>
          <a:p>
            <a:pPr marL="0" indent="0">
              <a:buNone/>
            </a:pPr>
            <a:endParaRPr lang="de-DE" sz="2000" dirty="0" smtClean="0"/>
          </a:p>
          <a:p>
            <a:r>
              <a:rPr lang="de-DE" sz="2400" b="1" dirty="0" smtClean="0"/>
              <a:t>Was verbindet den Sänger Stevie Wonder mit Ludwig van Beethoven – abgesehen von ihrer musikalischen Tätigkeit? </a:t>
            </a:r>
            <a:r>
              <a:rPr lang="de-DE" sz="2400" dirty="0" smtClean="0"/>
              <a:t>  </a:t>
            </a:r>
            <a:endParaRPr lang="de-DE" sz="2400" dirty="0"/>
          </a:p>
          <a:p>
            <a:endParaRPr lang="de-DE" sz="2400" dirty="0"/>
          </a:p>
          <a:p>
            <a:r>
              <a:rPr lang="de-AT" sz="2400" b="1" dirty="0" smtClean="0"/>
              <a:t>Recherchiert im Internet</a:t>
            </a:r>
            <a:r>
              <a:rPr lang="de-AT" sz="2400" dirty="0" smtClean="0"/>
              <a:t>: </a:t>
            </a:r>
            <a:endParaRPr lang="de-AT" sz="2400" dirty="0"/>
          </a:p>
          <a:p>
            <a:pPr marL="400050" lvl="1" indent="0">
              <a:buNone/>
            </a:pPr>
            <a:r>
              <a:rPr lang="de-AT" sz="2400" dirty="0" smtClean="0"/>
              <a:t>Berühmte </a:t>
            </a:r>
            <a:r>
              <a:rPr lang="de-AT" sz="2400" dirty="0"/>
              <a:t>M</a:t>
            </a:r>
            <a:r>
              <a:rPr lang="de-AT" sz="2400" dirty="0" smtClean="0"/>
              <a:t>enschen mit Behinderung – was wisst ihr über ihre Lebens- und Erfolgsgeschichten?</a:t>
            </a:r>
            <a:endParaRPr lang="de-DE" sz="1900" dirty="0"/>
          </a:p>
          <a:p>
            <a:pPr>
              <a:buFont typeface="Wingdings" pitchFamily="2" charset="2"/>
              <a:buNone/>
            </a:pPr>
            <a:endParaRPr lang="de-DE" sz="2600" dirty="0" smtClean="0"/>
          </a:p>
        </p:txBody>
      </p:sp>
    </p:spTree>
    <p:extLst>
      <p:ext uri="{BB962C8B-B14F-4D97-AF65-F5344CB8AC3E}">
        <p14:creationId xmlns:p14="http://schemas.microsoft.com/office/powerpoint/2010/main" val="125118229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Franz\Pictures\Thema-1938-Fotos-internet\1938 hintergrund-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3717032"/>
            <a:ext cx="7777162" cy="936104"/>
          </a:xfrm>
        </p:spPr>
        <p:txBody>
          <a:bodyPr anchor="t"/>
          <a:lstStyle/>
          <a:p>
            <a:pPr eaLnBrk="1" hangingPunct="1"/>
            <a:r>
              <a:rPr lang="de-DE" sz="4000" dirty="0"/>
              <a:t>„</a:t>
            </a:r>
            <a:r>
              <a:rPr lang="de-DE" sz="4000" dirty="0" err="1"/>
              <a:t>Be</a:t>
            </a:r>
            <a:r>
              <a:rPr lang="de-DE" sz="4000" dirty="0"/>
              <a:t>-hindert“ sein – </a:t>
            </a:r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4000" dirty="0" smtClean="0"/>
              <a:t>    „</a:t>
            </a:r>
            <a:r>
              <a:rPr lang="de-DE" sz="4000" dirty="0" err="1"/>
              <a:t>Ent</a:t>
            </a:r>
            <a:r>
              <a:rPr lang="de-DE" sz="4000" dirty="0"/>
              <a:t>-hindert“ werden</a:t>
            </a:r>
            <a:endParaRPr lang="de-DE" sz="2400" dirty="0" smtClean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262" y="764704"/>
            <a:ext cx="777716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b" anchorCtr="0" compatLnSpc="1">
            <a:prstTxWarp prst="textNoShape">
              <a:avLst/>
            </a:prstTxWarp>
          </a:bodyPr>
          <a:lstStyle/>
          <a:p>
            <a:pPr lvl="0">
              <a:tabLst>
                <a:tab pos="8342313" algn="l"/>
              </a:tabLst>
              <a:defRPr/>
            </a:pP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127649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463855" cy="1152525"/>
          </a:xfrm>
        </p:spPr>
        <p:txBody>
          <a:bodyPr/>
          <a:lstStyle/>
          <a:p>
            <a:r>
              <a:rPr lang="de-DE" sz="3200" dirty="0" smtClean="0"/>
              <a:t>Schlagwort „</a:t>
            </a:r>
            <a:r>
              <a:rPr lang="de-DE" sz="3200" dirty="0" err="1" smtClean="0"/>
              <a:t>Ent</a:t>
            </a:r>
            <a:r>
              <a:rPr lang="de-DE" sz="3200" dirty="0" smtClean="0"/>
              <a:t>-hindern“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7544" y="980728"/>
            <a:ext cx="8136904" cy="3528392"/>
          </a:xfrm>
        </p:spPr>
        <p:txBody>
          <a:bodyPr/>
          <a:lstStyle/>
          <a:p>
            <a:pPr marL="0" indent="0">
              <a:buNone/>
            </a:pPr>
            <a:r>
              <a:rPr lang="de-AT" sz="2000" dirty="0" smtClean="0"/>
              <a:t>Wir müssen jeden Tag Hindernisse (= Barrieren) überwinden:</a:t>
            </a:r>
          </a:p>
          <a:p>
            <a:pPr marL="1438275" indent="0">
              <a:buNone/>
            </a:pP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    Treppen </a:t>
            </a:r>
          </a:p>
          <a:p>
            <a:pPr marL="1438275" indent="0">
              <a:buNone/>
            </a:pPr>
            <a:r>
              <a:rPr lang="de-AT" sz="2000" dirty="0" smtClean="0"/>
              <a:t>         Straßen</a:t>
            </a:r>
          </a:p>
          <a:p>
            <a:pPr marL="1438275" indent="0">
              <a:buNone/>
            </a:pPr>
            <a:r>
              <a:rPr lang="de-AT" sz="2000" dirty="0"/>
              <a:t> </a:t>
            </a:r>
            <a:r>
              <a:rPr lang="de-AT" sz="2000" dirty="0" smtClean="0"/>
              <a:t>              Stufen</a:t>
            </a:r>
          </a:p>
          <a:p>
            <a:pPr marL="1438275" indent="0">
              <a:buNone/>
            </a:pPr>
            <a:r>
              <a:rPr lang="de-AT" sz="2000" dirty="0"/>
              <a:t> </a:t>
            </a:r>
            <a:r>
              <a:rPr lang="de-AT" sz="2000" dirty="0" smtClean="0"/>
              <a:t>                  Drehtüren</a:t>
            </a:r>
          </a:p>
          <a:p>
            <a:pPr marL="1438275" indent="0">
              <a:buNone/>
            </a:pPr>
            <a:r>
              <a:rPr lang="de-AT" sz="2000" dirty="0" smtClean="0"/>
              <a:t>	           	          Türöffner</a:t>
            </a:r>
          </a:p>
          <a:p>
            <a:pPr marL="1438275" indent="0">
              <a:buNone/>
            </a:pPr>
            <a:r>
              <a:rPr lang="de-AT" sz="2000" dirty="0" smtClean="0"/>
              <a:t>		  	     Kreuzungen</a:t>
            </a:r>
          </a:p>
          <a:p>
            <a:pPr marL="1438275" indent="0">
              <a:buNone/>
            </a:pPr>
            <a:r>
              <a:rPr lang="de-AT" sz="2000" dirty="0" smtClean="0"/>
              <a:t>				Aufzüge</a:t>
            </a:r>
          </a:p>
          <a:p>
            <a:pPr marL="1438275" indent="0">
              <a:buNone/>
            </a:pPr>
            <a:r>
              <a:rPr lang="de-AT" sz="2000" dirty="0"/>
              <a:t>	</a:t>
            </a:r>
            <a:r>
              <a:rPr lang="de-AT" sz="2000" dirty="0" smtClean="0"/>
              <a:t>		 	    Fahrzeugtüren</a:t>
            </a:r>
          </a:p>
          <a:p>
            <a:pPr marL="0" indent="0">
              <a:buNone/>
            </a:pPr>
            <a:endParaRPr lang="de-AT" sz="2000" dirty="0" smtClean="0"/>
          </a:p>
          <a:p>
            <a:pPr marL="0" indent="0">
              <a:buNone/>
            </a:pPr>
            <a:endParaRPr lang="de-AT" sz="2000" dirty="0" smtClean="0"/>
          </a:p>
          <a:p>
            <a:pPr marL="0" indent="0">
              <a:buNone/>
            </a:pPr>
            <a:r>
              <a:rPr lang="de-AT" sz="2000" dirty="0"/>
              <a:t> </a:t>
            </a:r>
            <a:r>
              <a:rPr lang="de-AT" sz="2000" dirty="0" smtClean="0"/>
              <a:t>                   </a:t>
            </a:r>
          </a:p>
          <a:p>
            <a:pPr marL="0" indent="0">
              <a:buNone/>
            </a:pPr>
            <a:r>
              <a:rPr lang="de-AT" sz="2000" dirty="0"/>
              <a:t>	</a:t>
            </a:r>
            <a:r>
              <a:rPr lang="de-AT" sz="2000" dirty="0" smtClean="0"/>
              <a:t>     </a:t>
            </a:r>
            <a:endParaRPr lang="de-AT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457200" y="2564904"/>
            <a:ext cx="246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/>
              <a:t>Viele von uns </a:t>
            </a:r>
            <a:br>
              <a:rPr lang="de-AT" sz="2000" b="1" dirty="0" smtClean="0"/>
            </a:br>
            <a:r>
              <a:rPr lang="de-AT" sz="2000" b="1" dirty="0" smtClean="0"/>
              <a:t>tun sich leicht damit …</a:t>
            </a:r>
            <a:endParaRPr lang="de-DE" sz="2000" b="1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5638577" y="2564904"/>
            <a:ext cx="3087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2000" b="1" dirty="0" smtClean="0"/>
              <a:t>Menschen mit Behinderungen haben dabei Probleme … </a:t>
            </a:r>
            <a:endParaRPr lang="de-DE" sz="2000" b="1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428625" y="4941168"/>
            <a:ext cx="60875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>
                <a:solidFill>
                  <a:srgbClr val="C00000"/>
                </a:solidFill>
              </a:rPr>
              <a:t>Deshalb müssen Hindernisse entfernt werden … </a:t>
            </a:r>
          </a:p>
          <a:p>
            <a:r>
              <a:rPr lang="de-AT" sz="2800" b="1" dirty="0" smtClean="0">
                <a:solidFill>
                  <a:srgbClr val="C00000"/>
                </a:solidFill>
              </a:rPr>
              <a:t>Das nennt sich </a:t>
            </a:r>
            <a:r>
              <a:rPr lang="de-AT" sz="2800" b="1" dirty="0" err="1" smtClean="0">
                <a:solidFill>
                  <a:srgbClr val="C00000"/>
                </a:solidFill>
              </a:rPr>
              <a:t>Ent</a:t>
            </a:r>
            <a:r>
              <a:rPr lang="de-AT" sz="2800" b="1" dirty="0" smtClean="0">
                <a:solidFill>
                  <a:srgbClr val="C00000"/>
                </a:solidFill>
              </a:rPr>
              <a:t>-hinderung</a:t>
            </a:r>
            <a:endParaRPr lang="de-DE" sz="2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98039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AT" sz="3200" dirty="0" smtClean="0"/>
              <a:t>Beispiele für </a:t>
            </a:r>
            <a:r>
              <a:rPr lang="de-AT" sz="3200" dirty="0" err="1" smtClean="0"/>
              <a:t>Ent</a:t>
            </a:r>
            <a:r>
              <a:rPr lang="de-AT" sz="3200" dirty="0" smtClean="0"/>
              <a:t>-hinderung</a:t>
            </a:r>
            <a:endParaRPr lang="de-DE" sz="3200" dirty="0" smtClean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7544" y="836712"/>
            <a:ext cx="7200800" cy="4392488"/>
          </a:xfrm>
        </p:spPr>
        <p:txBody>
          <a:bodyPr/>
          <a:lstStyle/>
          <a:p>
            <a:pPr marL="0" indent="0">
              <a:buNone/>
            </a:pPr>
            <a:r>
              <a:rPr lang="de-AT" sz="2000" dirty="0" smtClean="0"/>
              <a:t> </a:t>
            </a:r>
          </a:p>
          <a:p>
            <a:pPr marL="0" indent="0">
              <a:buNone/>
            </a:pPr>
            <a:endParaRPr lang="de-AT" sz="2000" dirty="0" smtClean="0"/>
          </a:p>
          <a:p>
            <a:r>
              <a:rPr lang="de-AT" sz="2000" dirty="0" smtClean="0"/>
              <a:t>Zebrastreifen oder Bahnsteige mit Blindenleitlinien</a:t>
            </a:r>
            <a:endParaRPr lang="de-AT" sz="2000" dirty="0"/>
          </a:p>
          <a:p>
            <a:r>
              <a:rPr lang="de-AT" sz="2000" dirty="0" smtClean="0"/>
              <a:t>Zebrastreifen mit akustischem Signalton</a:t>
            </a:r>
          </a:p>
          <a:p>
            <a:r>
              <a:rPr lang="de-AT" sz="2000" dirty="0" err="1"/>
              <a:t>b</a:t>
            </a:r>
            <a:r>
              <a:rPr lang="de-AT" sz="2000" dirty="0" err="1" smtClean="0"/>
              <a:t>arrieregerechte</a:t>
            </a:r>
            <a:r>
              <a:rPr lang="de-AT" sz="2000" dirty="0" smtClean="0"/>
              <a:t> Toiletten</a:t>
            </a:r>
          </a:p>
          <a:p>
            <a:r>
              <a:rPr lang="de-AT" sz="2000" dirty="0" err="1"/>
              <a:t>b</a:t>
            </a:r>
            <a:r>
              <a:rPr lang="de-AT" sz="2000" dirty="0" err="1" smtClean="0"/>
              <a:t>arrieregerechte</a:t>
            </a:r>
            <a:r>
              <a:rPr lang="de-AT" sz="2000" dirty="0" smtClean="0"/>
              <a:t> Arbeitsplätze </a:t>
            </a:r>
          </a:p>
          <a:p>
            <a:r>
              <a:rPr lang="de-DE" sz="2000" dirty="0" smtClean="0"/>
              <a:t>Einstiegshilfen / Rampen für Busse, U-Bahnen, Züge</a:t>
            </a:r>
          </a:p>
          <a:p>
            <a:r>
              <a:rPr lang="de-DE" sz="2000" dirty="0" smtClean="0"/>
              <a:t>Einbau von Aufzügen</a:t>
            </a:r>
            <a:endParaRPr lang="de-AT" sz="2000" dirty="0" smtClean="0"/>
          </a:p>
          <a:p>
            <a:r>
              <a:rPr lang="de-AT" sz="2000" dirty="0" smtClean="0"/>
              <a:t>Informationen in U-Bahnen, Zügen, im Parlament etc. in Gebärdensprache und mit Untertiteln</a:t>
            </a:r>
          </a:p>
          <a:p>
            <a:r>
              <a:rPr lang="de-AT" sz="2000" dirty="0" smtClean="0"/>
              <a:t>Internetseiten mit Informationen in leicht verständlicher Sprache</a:t>
            </a:r>
          </a:p>
          <a:p>
            <a:r>
              <a:rPr lang="de-AT" sz="2000" dirty="0"/>
              <a:t>Internetseiten mit Informationen </a:t>
            </a:r>
            <a:r>
              <a:rPr lang="de-AT" sz="2000" dirty="0" smtClean="0"/>
              <a:t>in Gebärdensprache übersetzt</a:t>
            </a:r>
          </a:p>
          <a:p>
            <a:pPr marL="0" indent="0">
              <a:buNone/>
            </a:pPr>
            <a:r>
              <a:rPr lang="de-AT" sz="2000" dirty="0" smtClean="0"/>
              <a:t/>
            </a:r>
            <a:br>
              <a:rPr lang="de-AT" sz="2000" dirty="0" smtClean="0"/>
            </a:br>
            <a:endParaRPr lang="de-DE" sz="2000" dirty="0" smtClean="0"/>
          </a:p>
          <a:p>
            <a:pPr>
              <a:buFont typeface="Wingdings" pitchFamily="2" charset="2"/>
              <a:buNone/>
            </a:pPr>
            <a:endParaRPr lang="de-DE" sz="2600" dirty="0" smtClean="0"/>
          </a:p>
        </p:txBody>
      </p:sp>
    </p:spTree>
    <p:extLst>
      <p:ext uri="{BB962C8B-B14F-4D97-AF65-F5344CB8AC3E}">
        <p14:creationId xmlns:p14="http://schemas.microsoft.com/office/powerpoint/2010/main" val="269504105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400" smtClean="0"/>
              <a:t>Mehr Information auf: </a:t>
            </a:r>
            <a:r>
              <a:rPr lang="de-DE" sz="2400" smtClean="0">
                <a:hlinkClick r:id="rId3"/>
              </a:rPr>
              <a:t>www.demokratiewebstatt.at</a:t>
            </a:r>
            <a:r>
              <a:rPr lang="de-DE" sz="2400" smtClean="0"/>
              <a:t> </a:t>
            </a:r>
            <a:endParaRPr lang="de-AT" sz="240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424296"/>
            <a:ext cx="5472608" cy="438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233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Franz\Pictures\Thema-1938-Fotos-internet\1938 hintergrund-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4077072"/>
            <a:ext cx="7777162" cy="936104"/>
          </a:xfrm>
        </p:spPr>
        <p:txBody>
          <a:bodyPr anchor="t"/>
          <a:lstStyle/>
          <a:p>
            <a:pPr eaLnBrk="1" hangingPunct="1"/>
            <a:r>
              <a:rPr lang="de-DE" sz="4000" dirty="0"/>
              <a:t>Barrierefreiheit im Hohen Haus</a:t>
            </a:r>
            <a:endParaRPr lang="de-DE" sz="2400" dirty="0" smtClean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262" y="764704"/>
            <a:ext cx="777716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b" anchorCtr="0" compatLnSpc="1">
            <a:prstTxWarp prst="textNoShape">
              <a:avLst/>
            </a:prstTxWarp>
          </a:bodyPr>
          <a:lstStyle/>
          <a:p>
            <a:pPr lvl="0">
              <a:tabLst>
                <a:tab pos="8342313" algn="l"/>
              </a:tabLst>
              <a:defRPr/>
            </a:pP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2913939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463855" cy="1152525"/>
          </a:xfrm>
        </p:spPr>
        <p:txBody>
          <a:bodyPr/>
          <a:lstStyle/>
          <a:p>
            <a:r>
              <a:rPr lang="de-DE" sz="3200" dirty="0"/>
              <a:t>Ohne Hindernisse im Parlament unterwegs</a:t>
            </a:r>
            <a:endParaRPr lang="de-DE" sz="3200" dirty="0" smtClean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7544" y="1124744"/>
            <a:ext cx="8136904" cy="2880320"/>
          </a:xfrm>
        </p:spPr>
        <p:txBody>
          <a:bodyPr/>
          <a:lstStyle/>
          <a:p>
            <a:pPr marL="0" indent="0">
              <a:buNone/>
            </a:pPr>
            <a:r>
              <a:rPr lang="de-AT" sz="2000" dirty="0"/>
              <a:t>I</a:t>
            </a:r>
            <a:r>
              <a:rPr lang="de-AT" sz="2000" dirty="0" smtClean="0"/>
              <a:t>m Parlament (wie in allen öffentlichen </a:t>
            </a:r>
            <a:r>
              <a:rPr lang="de-AT" sz="2000" dirty="0"/>
              <a:t>G</a:t>
            </a:r>
            <a:r>
              <a:rPr lang="de-AT" sz="2000" dirty="0" smtClean="0"/>
              <a:t>ebäuden), </a:t>
            </a:r>
            <a:br>
              <a:rPr lang="de-AT" sz="2000" dirty="0" smtClean="0"/>
            </a:br>
            <a:r>
              <a:rPr lang="de-AT" sz="2000" dirty="0" smtClean="0"/>
              <a:t>ist </a:t>
            </a:r>
            <a:r>
              <a:rPr lang="de-AT" sz="2000" dirty="0"/>
              <a:t>Barrierefreiheit besonders wichtig. </a:t>
            </a:r>
            <a:endParaRPr lang="de-AT" sz="2000" dirty="0" smtClean="0"/>
          </a:p>
          <a:p>
            <a:pPr marL="0" indent="0">
              <a:buNone/>
            </a:pPr>
            <a:endParaRPr lang="de-AT" sz="2000" dirty="0" smtClean="0"/>
          </a:p>
          <a:p>
            <a:pPr marL="0" indent="0">
              <a:buNone/>
            </a:pPr>
            <a:r>
              <a:rPr lang="de-AT" sz="2000" b="1" dirty="0" smtClean="0"/>
              <a:t>Im Parlament gibt es</a:t>
            </a:r>
            <a:r>
              <a:rPr lang="de-AT" sz="2000" dirty="0" smtClean="0"/>
              <a:t>:</a:t>
            </a:r>
            <a:br>
              <a:rPr lang="de-AT" sz="2000" dirty="0" smtClean="0"/>
            </a:br>
            <a:r>
              <a:rPr lang="de-AT" sz="2000" dirty="0" smtClean="0"/>
              <a:t>- Rampen</a:t>
            </a:r>
            <a:br>
              <a:rPr lang="de-AT" sz="2000" dirty="0" smtClean="0"/>
            </a:br>
            <a:r>
              <a:rPr lang="de-AT" sz="2000" dirty="0" smtClean="0"/>
              <a:t>- Aufzüge </a:t>
            </a:r>
            <a:br>
              <a:rPr lang="de-AT" sz="2000" dirty="0" smtClean="0"/>
            </a:br>
            <a:r>
              <a:rPr lang="de-AT" sz="2000" dirty="0" smtClean="0"/>
              <a:t>- ein Blindenleitsystem. </a:t>
            </a:r>
          </a:p>
          <a:p>
            <a:pPr marL="0" indent="0">
              <a:buNone/>
            </a:pPr>
            <a:r>
              <a:rPr lang="de-DE" sz="2000" dirty="0" smtClean="0"/>
              <a:t>Die Texte der Internetseite:</a:t>
            </a:r>
            <a:br>
              <a:rPr lang="de-DE" sz="2000" dirty="0" smtClean="0"/>
            </a:br>
            <a:r>
              <a:rPr lang="de-DE" sz="2000" dirty="0" smtClean="0"/>
              <a:t>	- in Lautsprache vorgelesen</a:t>
            </a:r>
          </a:p>
          <a:p>
            <a:pPr marL="0" indent="0">
              <a:buNone/>
            </a:pPr>
            <a:r>
              <a:rPr lang="de-DE" sz="2000" dirty="0"/>
              <a:t>	</a:t>
            </a:r>
            <a:r>
              <a:rPr lang="de-DE" sz="2000" dirty="0" smtClean="0"/>
              <a:t>- in Gebärdensprache als Videos </a:t>
            </a:r>
            <a:br>
              <a:rPr lang="de-DE" sz="2000" dirty="0" smtClean="0"/>
            </a:br>
            <a:r>
              <a:rPr lang="de-DE" sz="2000" dirty="0" smtClean="0"/>
              <a:t>	- auch in „leichter Sprache“ verfügbar</a:t>
            </a:r>
            <a:endParaRPr lang="de-AT" sz="2000" dirty="0" smtClean="0"/>
          </a:p>
          <a:p>
            <a:pPr marL="0" indent="0">
              <a:buNone/>
            </a:pPr>
            <a:endParaRPr lang="de-AT" sz="2000" dirty="0" smtClean="0"/>
          </a:p>
          <a:p>
            <a:pPr marL="0" indent="0">
              <a:buNone/>
            </a:pPr>
            <a:r>
              <a:rPr lang="de-AT" sz="2000" dirty="0" smtClean="0"/>
              <a:t>In den Aufzügen findet man: </a:t>
            </a:r>
            <a:br>
              <a:rPr lang="de-AT" sz="2000" dirty="0" smtClean="0"/>
            </a:br>
            <a:r>
              <a:rPr lang="de-AT" sz="2000" dirty="0" smtClean="0"/>
              <a:t>Tasten </a:t>
            </a:r>
            <a:r>
              <a:rPr lang="de-AT" sz="2000" dirty="0"/>
              <a:t>mit Brailleschrift und </a:t>
            </a:r>
            <a:r>
              <a:rPr lang="de-AT" sz="2000" dirty="0" smtClean="0"/>
              <a:t>Durchsagen, </a:t>
            </a:r>
            <a:br>
              <a:rPr lang="de-AT" sz="2000" dirty="0" smtClean="0"/>
            </a:br>
            <a:r>
              <a:rPr lang="de-AT" sz="2000" dirty="0" smtClean="0"/>
              <a:t>Tasten in </a:t>
            </a:r>
            <a:r>
              <a:rPr lang="de-AT" sz="2000" dirty="0"/>
              <a:t>niedrigerer </a:t>
            </a:r>
            <a:r>
              <a:rPr lang="de-AT" sz="2000" dirty="0" smtClean="0"/>
              <a:t>Höhe für kleinere </a:t>
            </a:r>
            <a:r>
              <a:rPr lang="de-AT" sz="2000" dirty="0"/>
              <a:t>Menschen oder </a:t>
            </a:r>
            <a:r>
              <a:rPr lang="de-AT" sz="2000" dirty="0" err="1" smtClean="0"/>
              <a:t>RollstuhlfahrerInnen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30339774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463855" cy="1152525"/>
          </a:xfrm>
        </p:spPr>
        <p:txBody>
          <a:bodyPr/>
          <a:lstStyle/>
          <a:p>
            <a:r>
              <a:rPr lang="de-AT" sz="3200" dirty="0" smtClean="0"/>
              <a:t>Menschen mit Behinderungen im Nationalrat </a:t>
            </a:r>
            <a:endParaRPr lang="de-DE" sz="3200" dirty="0" smtClean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7544" y="1124744"/>
            <a:ext cx="8136904" cy="2880320"/>
          </a:xfrm>
        </p:spPr>
        <p:txBody>
          <a:bodyPr/>
          <a:lstStyle/>
          <a:p>
            <a:pPr marL="0" indent="0">
              <a:buNone/>
            </a:pPr>
            <a:endParaRPr lang="de-AT" sz="2000" dirty="0" smtClean="0">
              <a:solidFill>
                <a:srgbClr val="A50021"/>
              </a:solidFill>
            </a:endParaRPr>
          </a:p>
          <a:p>
            <a:pPr marL="0" indent="0">
              <a:buNone/>
            </a:pPr>
            <a:r>
              <a:rPr lang="de-AT" sz="2000" dirty="0" smtClean="0">
                <a:solidFill>
                  <a:srgbClr val="A50021"/>
                </a:solidFill>
              </a:rPr>
              <a:t>Umbauten</a:t>
            </a:r>
            <a:r>
              <a:rPr lang="de-AT" sz="2000" dirty="0" smtClean="0"/>
              <a:t> (Rampe, verstellbares Rednerpult) </a:t>
            </a:r>
            <a:br>
              <a:rPr lang="de-AT" sz="2000" dirty="0" smtClean="0"/>
            </a:br>
            <a:r>
              <a:rPr lang="de-AT" sz="2000" dirty="0" smtClean="0"/>
              <a:t>ermöglichen Abgeordneten im Rollstuhl, </a:t>
            </a:r>
            <a:br>
              <a:rPr lang="de-AT" sz="2000" dirty="0" smtClean="0"/>
            </a:br>
            <a:r>
              <a:rPr lang="de-AT" sz="2000" dirty="0" smtClean="0"/>
              <a:t>im Hohen Haus vor ihren </a:t>
            </a:r>
            <a:r>
              <a:rPr lang="de-AT" sz="2000" dirty="0" err="1" smtClean="0"/>
              <a:t>KollegInnen</a:t>
            </a:r>
            <a:r>
              <a:rPr lang="de-AT" sz="2000" dirty="0" smtClean="0"/>
              <a:t> zu reden.</a:t>
            </a:r>
          </a:p>
          <a:p>
            <a:pPr marL="0" indent="0">
              <a:buNone/>
            </a:pPr>
            <a:endParaRPr lang="de-AT" sz="2000" dirty="0" smtClean="0"/>
          </a:p>
          <a:p>
            <a:pPr marL="0" indent="0">
              <a:buNone/>
            </a:pPr>
            <a:endParaRPr lang="de-AT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1"/>
            <a:ext cx="2690052" cy="34229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347864" y="5733256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Abgeordneter Franz Joseph </a:t>
            </a:r>
            <a:r>
              <a:rPr lang="de-DE" sz="800" dirty="0" err="1" smtClean="0"/>
              <a:t>Huainigg</a:t>
            </a:r>
            <a:r>
              <a:rPr lang="de-DE" sz="800" dirty="0" smtClean="0"/>
              <a:t> bei einer Rede im Plenarsaal des Nationalrats © Parlamentsdirektion / Mike </a:t>
            </a:r>
            <a:r>
              <a:rPr lang="de-DE" sz="800" dirty="0" err="1" smtClean="0"/>
              <a:t>Ranz</a:t>
            </a:r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53242345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463855" cy="1152525"/>
          </a:xfrm>
        </p:spPr>
        <p:txBody>
          <a:bodyPr/>
          <a:lstStyle/>
          <a:p>
            <a:r>
              <a:rPr lang="de-AT" sz="3200" dirty="0" smtClean="0"/>
              <a:t>Menschen mit Behinderungen im Nationalrat </a:t>
            </a:r>
            <a:endParaRPr lang="de-DE" sz="3200" dirty="0" smtClean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7544" y="1124744"/>
            <a:ext cx="8136904" cy="2880320"/>
          </a:xfrm>
        </p:spPr>
        <p:txBody>
          <a:bodyPr/>
          <a:lstStyle/>
          <a:p>
            <a:pPr marL="0" indent="0">
              <a:buNone/>
            </a:pPr>
            <a:r>
              <a:rPr lang="de-AT" sz="2000" dirty="0" err="1" smtClean="0">
                <a:solidFill>
                  <a:srgbClr val="A50021"/>
                </a:solidFill>
              </a:rPr>
              <a:t>GebärdendolmetscherInnen</a:t>
            </a:r>
            <a:r>
              <a:rPr lang="de-AT" sz="2000" dirty="0" smtClean="0">
                <a:solidFill>
                  <a:srgbClr val="A50021"/>
                </a:solidFill>
              </a:rPr>
              <a:t> </a:t>
            </a:r>
            <a:br>
              <a:rPr lang="de-AT" sz="2000" dirty="0" smtClean="0">
                <a:solidFill>
                  <a:srgbClr val="A50021"/>
                </a:solidFill>
              </a:rPr>
            </a:br>
            <a:r>
              <a:rPr lang="de-AT" sz="2000" dirty="0" smtClean="0"/>
              <a:t>übersetzen alle </a:t>
            </a:r>
            <a:r>
              <a:rPr lang="de-AT" sz="2000" dirty="0"/>
              <a:t>Reden im Parlament </a:t>
            </a:r>
            <a:r>
              <a:rPr lang="de-AT" sz="2000" dirty="0" smtClean="0"/>
              <a:t>für </a:t>
            </a:r>
            <a:r>
              <a:rPr lang="de-AT" sz="2000" dirty="0"/>
              <a:t>gehörlose Abgeordnete, ebenso auch umgekehrt gebärdete Reden in die </a:t>
            </a:r>
            <a:r>
              <a:rPr lang="de-AT" sz="2000" dirty="0" smtClean="0"/>
              <a:t>Lautsprache.</a:t>
            </a:r>
            <a:br>
              <a:rPr lang="de-AT" sz="2000" dirty="0" smtClean="0"/>
            </a:b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Dies ist eine Erleichterung für </a:t>
            </a:r>
            <a:r>
              <a:rPr lang="de-AT" sz="2000" dirty="0" err="1" smtClean="0"/>
              <a:t>BesucherInnen</a:t>
            </a:r>
            <a:r>
              <a:rPr lang="de-AT" sz="2000" dirty="0" smtClean="0"/>
              <a:t> des Parlaments und </a:t>
            </a:r>
            <a:r>
              <a:rPr lang="de-AT" sz="2000" dirty="0" err="1" smtClean="0"/>
              <a:t>ZuseherInnen</a:t>
            </a:r>
            <a:r>
              <a:rPr lang="de-AT" sz="2000" dirty="0" smtClean="0"/>
              <a:t> bei Fernseh-Übertragungen.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AT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5" y="3062009"/>
            <a:ext cx="2088232" cy="306196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734898" y="5733256"/>
            <a:ext cx="4285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Die gehörlose Abgeordnete Helene </a:t>
            </a:r>
            <a:r>
              <a:rPr lang="de-DE" sz="800" dirty="0" err="1"/>
              <a:t>Jarmer</a:t>
            </a:r>
            <a:r>
              <a:rPr lang="de-DE" sz="800" dirty="0"/>
              <a:t> spricht in Gebärdensprache, eine Dolmetscherin übersetzt ihre Rede in </a:t>
            </a:r>
            <a:r>
              <a:rPr lang="de-DE" sz="800" dirty="0" smtClean="0"/>
              <a:t>Lautsprache. </a:t>
            </a:r>
            <a:r>
              <a:rPr lang="de-DE" sz="800" dirty="0"/>
              <a:t>© </a:t>
            </a:r>
            <a:r>
              <a:rPr lang="de-DE" sz="800" dirty="0" smtClean="0"/>
              <a:t>Parlamentsdirektion / Bildagentur </a:t>
            </a:r>
            <a:r>
              <a:rPr lang="de-DE" sz="800" dirty="0"/>
              <a:t>Zolles </a:t>
            </a:r>
            <a:r>
              <a:rPr lang="de-DE" sz="800" dirty="0" smtClean="0"/>
              <a:t>KG / Christian </a:t>
            </a:r>
            <a:r>
              <a:rPr lang="de-DE" sz="800" dirty="0"/>
              <a:t>Hofer </a:t>
            </a:r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313269514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Franz\Pictures\Thema-1938-Fotos-internet\1938 hintergrund-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4077072"/>
            <a:ext cx="8551490" cy="936104"/>
          </a:xfrm>
        </p:spPr>
        <p:txBody>
          <a:bodyPr anchor="t"/>
          <a:lstStyle/>
          <a:p>
            <a:pPr eaLnBrk="1" hangingPunct="1"/>
            <a:r>
              <a:rPr lang="de-AT" sz="4000" dirty="0"/>
              <a:t>Was hat Behinderung mit mir zu tun? </a:t>
            </a:r>
            <a:endParaRPr lang="de-DE" sz="2400" dirty="0" smtClean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262" y="764704"/>
            <a:ext cx="777716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b" anchorCtr="0" compatLnSpc="1">
            <a:prstTxWarp prst="textNoShape">
              <a:avLst/>
            </a:prstTxWarp>
          </a:bodyPr>
          <a:lstStyle/>
          <a:p>
            <a:pPr lvl="0">
              <a:tabLst>
                <a:tab pos="8342313" algn="l"/>
              </a:tabLst>
              <a:defRPr/>
            </a:pP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2249448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463855" cy="1152525"/>
          </a:xfrm>
        </p:spPr>
        <p:txBody>
          <a:bodyPr/>
          <a:lstStyle/>
          <a:p>
            <a:r>
              <a:rPr lang="de-DE" sz="3200" dirty="0" smtClean="0"/>
              <a:t>Menschen mit </a:t>
            </a:r>
            <a:r>
              <a:rPr lang="de-DE" sz="3200" dirty="0"/>
              <a:t>B</a:t>
            </a:r>
            <a:r>
              <a:rPr lang="de-DE" sz="3200" dirty="0" smtClean="0"/>
              <a:t>ehinderung kennen lernen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7544" y="980728"/>
            <a:ext cx="8136904" cy="3384376"/>
          </a:xfrm>
        </p:spPr>
        <p:txBody>
          <a:bodyPr/>
          <a:lstStyle/>
          <a:p>
            <a:pPr marL="0" indent="0">
              <a:buNone/>
            </a:pPr>
            <a:endParaRPr lang="de-AT" sz="2000" dirty="0" smtClean="0"/>
          </a:p>
          <a:p>
            <a:pPr marL="0" indent="0">
              <a:buNone/>
            </a:pPr>
            <a:r>
              <a:rPr lang="de-AT" sz="2000" dirty="0" smtClean="0"/>
              <a:t>Im Alltagsleben begegnen wir Menschen mit Behinderungen in verschiedenen Bereichen. Trotzdem kann man sich oft schwer vorstellen, was es bedeutet, nicht gehen, sprechen, sehen oder </a:t>
            </a:r>
            <a:br>
              <a:rPr lang="de-AT" sz="2000" dirty="0" smtClean="0"/>
            </a:br>
            <a:r>
              <a:rPr lang="de-AT" sz="2000" dirty="0" smtClean="0"/>
              <a:t>hören zu können.</a:t>
            </a:r>
          </a:p>
          <a:p>
            <a:pPr marL="0" indent="0">
              <a:buNone/>
            </a:pPr>
            <a:endParaRPr lang="de-AT" sz="2000" b="1" dirty="0" smtClean="0"/>
          </a:p>
          <a:p>
            <a:pPr marL="0" indent="0">
              <a:buNone/>
            </a:pPr>
            <a:r>
              <a:rPr lang="de-AT" sz="2000" b="1" dirty="0" smtClean="0"/>
              <a:t>Deshalb </a:t>
            </a:r>
            <a:r>
              <a:rPr lang="de-AT" sz="2000" b="1" dirty="0"/>
              <a:t>ist der Kontakt mit Menschen mit </a:t>
            </a:r>
            <a:r>
              <a:rPr lang="de-AT" sz="2000" b="1" dirty="0" smtClean="0"/>
              <a:t/>
            </a:r>
            <a:br>
              <a:rPr lang="de-AT" sz="2000" b="1" dirty="0" smtClean="0"/>
            </a:br>
            <a:r>
              <a:rPr lang="de-AT" sz="2000" b="1" dirty="0" smtClean="0"/>
              <a:t>Behinderungen </a:t>
            </a:r>
            <a:r>
              <a:rPr lang="de-AT" sz="2000" b="1" dirty="0"/>
              <a:t>wichtig</a:t>
            </a:r>
            <a:r>
              <a:rPr lang="de-AT" sz="2000" dirty="0" smtClean="0"/>
              <a:t>:</a:t>
            </a:r>
          </a:p>
          <a:p>
            <a:r>
              <a:rPr lang="de-AT" sz="2000" dirty="0" smtClean="0"/>
              <a:t>Je </a:t>
            </a:r>
            <a:r>
              <a:rPr lang="de-AT" sz="2000" dirty="0"/>
              <a:t>besser wir sie kennen, desto besser können wir sie verstehen</a:t>
            </a:r>
            <a:r>
              <a:rPr lang="de-AT" sz="2000" dirty="0" smtClean="0"/>
              <a:t>.</a:t>
            </a:r>
          </a:p>
          <a:p>
            <a:r>
              <a:rPr lang="de-AT" sz="2000" dirty="0" smtClean="0"/>
              <a:t>Wir </a:t>
            </a:r>
            <a:r>
              <a:rPr lang="de-AT" sz="2000" dirty="0"/>
              <a:t>sehen, wo </a:t>
            </a:r>
            <a:r>
              <a:rPr lang="de-AT" sz="2000" dirty="0" smtClean="0"/>
              <a:t>sie </a:t>
            </a:r>
            <a:r>
              <a:rPr lang="de-AT" sz="2000" dirty="0"/>
              <a:t>von unserer Gesellschaft </a:t>
            </a:r>
            <a:r>
              <a:rPr lang="de-AT" sz="2000" b="1" dirty="0" err="1"/>
              <a:t>be</a:t>
            </a:r>
            <a:r>
              <a:rPr lang="de-AT" sz="2000" dirty="0"/>
              <a:t>-hindert werden. </a:t>
            </a:r>
            <a:endParaRPr lang="de-AT" sz="2000" dirty="0" smtClean="0"/>
          </a:p>
          <a:p>
            <a:r>
              <a:rPr lang="de-AT" sz="2000" dirty="0" smtClean="0"/>
              <a:t>Wir lernen, </a:t>
            </a:r>
            <a:r>
              <a:rPr lang="de-AT" sz="2000" dirty="0"/>
              <a:t>Rücksicht zu nehmen und zu erkennen, welche Fähigkeiten in ihnen stecken. </a:t>
            </a:r>
          </a:p>
        </p:txBody>
      </p:sp>
    </p:spTree>
    <p:extLst>
      <p:ext uri="{BB962C8B-B14F-4D97-AF65-F5344CB8AC3E}">
        <p14:creationId xmlns:p14="http://schemas.microsoft.com/office/powerpoint/2010/main" val="14085181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463855" cy="1152525"/>
          </a:xfrm>
        </p:spPr>
        <p:txBody>
          <a:bodyPr/>
          <a:lstStyle/>
          <a:p>
            <a:r>
              <a:rPr lang="de-DE" sz="3200" dirty="0" smtClean="0"/>
              <a:t>Inklusion und Integration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7544" y="1124744"/>
            <a:ext cx="8136904" cy="3384376"/>
          </a:xfrm>
        </p:spPr>
        <p:txBody>
          <a:bodyPr/>
          <a:lstStyle/>
          <a:p>
            <a:pPr marL="0" indent="0">
              <a:buNone/>
            </a:pPr>
            <a:endParaRPr lang="de-AT" sz="2000" b="1" dirty="0" smtClean="0"/>
          </a:p>
          <a:p>
            <a:pPr marL="0" indent="0">
              <a:buNone/>
            </a:pPr>
            <a:r>
              <a:rPr lang="de-AT" sz="2000" b="1" dirty="0" smtClean="0"/>
              <a:t>Inklusion</a:t>
            </a:r>
            <a:r>
              <a:rPr lang="de-AT" sz="2000" dirty="0" smtClean="0"/>
              <a:t>: die Gesellschaft passt sich an behinderte Menschen an, nicht behinderte Menschen an die Umgebung.</a:t>
            </a:r>
          </a:p>
          <a:p>
            <a:pPr marL="0" indent="0">
              <a:buNone/>
            </a:pPr>
            <a:endParaRPr lang="de-AT" sz="2000" dirty="0"/>
          </a:p>
          <a:p>
            <a:pPr marL="0" indent="0">
              <a:buNone/>
            </a:pPr>
            <a:r>
              <a:rPr lang="de-AT" sz="2000" b="1" dirty="0" smtClean="0"/>
              <a:t>In der Schule: </a:t>
            </a:r>
          </a:p>
          <a:p>
            <a:pPr marL="0" indent="0">
              <a:buNone/>
            </a:pPr>
            <a:r>
              <a:rPr lang="de-AT" sz="2000" dirty="0" smtClean="0"/>
              <a:t>Kinder </a:t>
            </a:r>
            <a:r>
              <a:rPr lang="de-AT" sz="2000" dirty="0"/>
              <a:t>mit Behinderung haben das Recht, in eine allgemeine Schule zu gehen. In </a:t>
            </a:r>
            <a:r>
              <a:rPr lang="de-AT" sz="2000" b="1" dirty="0"/>
              <a:t>Integrationsklassen</a:t>
            </a:r>
            <a:r>
              <a:rPr lang="de-AT" sz="2000" dirty="0"/>
              <a:t> wird gemeinsam gelernt. </a:t>
            </a:r>
            <a:endParaRPr lang="de-AT" sz="2000" dirty="0" smtClean="0"/>
          </a:p>
          <a:p>
            <a:pPr marL="0" indent="0">
              <a:buNone/>
            </a:pPr>
            <a:r>
              <a:rPr lang="de-AT" sz="2000" dirty="0" smtClean="0"/>
              <a:t>Optimale </a:t>
            </a:r>
            <a:r>
              <a:rPr lang="de-AT" sz="2000" dirty="0"/>
              <a:t>B</a:t>
            </a:r>
            <a:r>
              <a:rPr lang="de-AT" sz="2000" dirty="0" smtClean="0"/>
              <a:t>etreuung erfolgt dabei durch ein </a:t>
            </a:r>
            <a:r>
              <a:rPr lang="de-AT" sz="2000" dirty="0" err="1" smtClean="0"/>
              <a:t>LehrerInnen</a:t>
            </a:r>
            <a:r>
              <a:rPr lang="de-AT" sz="2000" dirty="0" smtClean="0"/>
              <a:t>-Team. </a:t>
            </a:r>
          </a:p>
          <a:p>
            <a:pPr marL="0" indent="0">
              <a:buNone/>
            </a:pPr>
            <a:r>
              <a:rPr lang="de-AT" sz="2000" dirty="0" smtClean="0"/>
              <a:t>Integrationsklassen und </a:t>
            </a:r>
            <a:r>
              <a:rPr lang="de-AT" sz="2000" dirty="0" err="1" smtClean="0"/>
              <a:t>BetreuerInnen</a:t>
            </a:r>
            <a:r>
              <a:rPr lang="de-AT" sz="2000" dirty="0" smtClean="0"/>
              <a:t> sind </a:t>
            </a:r>
            <a:r>
              <a:rPr lang="de-AT" sz="2000" dirty="0"/>
              <a:t>B</a:t>
            </a:r>
            <a:r>
              <a:rPr lang="de-AT" sz="2000" dirty="0" smtClean="0"/>
              <a:t>asis für ein Miteinander – beim Spielen </a:t>
            </a:r>
            <a:r>
              <a:rPr lang="de-AT" sz="2000" dirty="0"/>
              <a:t>und </a:t>
            </a:r>
            <a:r>
              <a:rPr lang="de-AT" sz="2000" dirty="0" smtClean="0"/>
              <a:t>Lernen.</a:t>
            </a:r>
            <a:endParaRPr lang="de-AT" sz="2000" dirty="0"/>
          </a:p>
          <a:p>
            <a:pPr marL="0" indent="0">
              <a:buNone/>
            </a:pP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122834673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solidFill>
            <a:srgbClr val="CCFFFF"/>
          </a:solidFill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AT" sz="3200" dirty="0"/>
              <a:t>Exklusion/Separation/Integration/Inklusion</a:t>
            </a:r>
            <a:endParaRPr lang="de-DE" sz="3200" dirty="0" smtClean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28662" y="3245907"/>
            <a:ext cx="1948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Exklusion </a:t>
            </a:r>
            <a:endParaRPr lang="de-AT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8256"/>
            <a:ext cx="2928478" cy="169253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451" y="1145679"/>
            <a:ext cx="3673869" cy="206363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77073"/>
            <a:ext cx="3229510" cy="1923677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710" y="4077073"/>
            <a:ext cx="3549586" cy="1923677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581525" y="3261380"/>
            <a:ext cx="1948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Separation</a:t>
            </a:r>
            <a:endParaRPr lang="de-AT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828662" y="6057832"/>
            <a:ext cx="1948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Integration </a:t>
            </a:r>
            <a:endParaRPr lang="de-AT" sz="2000" dirty="0"/>
          </a:p>
        </p:txBody>
      </p:sp>
      <p:sp>
        <p:nvSpPr>
          <p:cNvPr id="13" name="Textfeld 12"/>
          <p:cNvSpPr txBox="1"/>
          <p:nvPr/>
        </p:nvSpPr>
        <p:spPr>
          <a:xfrm>
            <a:off x="4427984" y="6041261"/>
            <a:ext cx="1948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Inklusion 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21058258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04267"/>
            <a:ext cx="8207375" cy="1152525"/>
          </a:xfrm>
        </p:spPr>
        <p:txBody>
          <a:bodyPr/>
          <a:lstStyle/>
          <a:p>
            <a:r>
              <a:rPr lang="de-DE" sz="3200" dirty="0" smtClean="0"/>
              <a:t>Übung </a:t>
            </a:r>
            <a:r>
              <a:rPr lang="de-DE" sz="3200" dirty="0"/>
              <a:t>3</a:t>
            </a:r>
            <a:r>
              <a:rPr lang="de-DE" sz="3200" dirty="0" smtClean="0"/>
              <a:t>: Überlegt bzw. findet in Partner- bzw. Gruppenarbeit heraus …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484784"/>
            <a:ext cx="8136904" cy="3960440"/>
          </a:xfrm>
        </p:spPr>
        <p:txBody>
          <a:bodyPr/>
          <a:lstStyle/>
          <a:p>
            <a:pPr marL="0" indent="0">
              <a:buNone/>
            </a:pPr>
            <a:endParaRPr lang="de-DE" sz="2000" dirty="0" smtClean="0"/>
          </a:p>
          <a:p>
            <a:r>
              <a:rPr lang="de-DE" sz="2400" b="1" dirty="0" smtClean="0"/>
              <a:t>Gibt es etwas, wo ihr selbst aktiv werden könnt? </a:t>
            </a:r>
            <a:r>
              <a:rPr lang="de-DE" sz="2400" dirty="0" smtClean="0"/>
              <a:t>Versucht, ein </a:t>
            </a:r>
            <a:r>
              <a:rPr lang="de-DE" sz="2400" dirty="0" err="1" smtClean="0"/>
              <a:t>Ent-hinderungsprojekt</a:t>
            </a:r>
            <a:r>
              <a:rPr lang="de-DE" sz="2400" dirty="0" smtClean="0"/>
              <a:t> in eurer Umgebung zu entwickeln und Ideen zu finden, wie man es auch umzusetzen könnte!</a:t>
            </a:r>
          </a:p>
          <a:p>
            <a:endParaRPr lang="de-DE" sz="2400" dirty="0"/>
          </a:p>
          <a:p>
            <a:r>
              <a:rPr lang="de-DE" sz="2400" b="1" dirty="0" smtClean="0"/>
              <a:t>Wie funktioniert Unterricht in einer Integrationsklasse?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Wenn ihr selbst in einer Integrationsklasse seid, braucht ihr nur aufmerksam beobachten.</a:t>
            </a:r>
            <a:br>
              <a:rPr lang="de-DE" sz="2400" dirty="0" smtClean="0"/>
            </a:br>
            <a:r>
              <a:rPr lang="de-DE" sz="2400" dirty="0" smtClean="0"/>
              <a:t>Wenn nicht, überlegt, wen ihr fragen könnt, </a:t>
            </a:r>
            <a:br>
              <a:rPr lang="de-DE" sz="2400" dirty="0" smtClean="0"/>
            </a:br>
            <a:r>
              <a:rPr lang="de-DE" sz="2400" dirty="0" smtClean="0"/>
              <a:t>um dies zu erfahren.</a:t>
            </a:r>
          </a:p>
          <a:p>
            <a:pPr marL="0" indent="0">
              <a:buNone/>
            </a:pPr>
            <a:endParaRPr lang="de-DE" sz="2400" dirty="0"/>
          </a:p>
          <a:p>
            <a:endParaRPr lang="de-DE" sz="2400" dirty="0"/>
          </a:p>
          <a:p>
            <a:pPr>
              <a:buFont typeface="Wingdings" pitchFamily="2" charset="2"/>
              <a:buNone/>
            </a:pPr>
            <a:endParaRPr lang="de-DE" sz="2600" dirty="0" smtClean="0"/>
          </a:p>
        </p:txBody>
      </p:sp>
    </p:spTree>
    <p:extLst>
      <p:ext uri="{BB962C8B-B14F-4D97-AF65-F5344CB8AC3E}">
        <p14:creationId xmlns:p14="http://schemas.microsoft.com/office/powerpoint/2010/main" val="30532297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Franz\Pictures\Thema-1938-Fotos-internet\1938 hintergrund-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3717032"/>
            <a:ext cx="7777162" cy="936104"/>
          </a:xfrm>
        </p:spPr>
        <p:txBody>
          <a:bodyPr anchor="t"/>
          <a:lstStyle/>
          <a:p>
            <a:pPr eaLnBrk="1" hangingPunct="1"/>
            <a:r>
              <a:rPr lang="de-AT" sz="4000" dirty="0"/>
              <a:t>Was tut der Staat für Menschen mit </a:t>
            </a:r>
            <a:r>
              <a:rPr lang="de-AT" sz="4000" dirty="0" smtClean="0"/>
              <a:t>Behinderung?</a:t>
            </a:r>
            <a:endParaRPr lang="de-DE" sz="2400" dirty="0" smtClean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262" y="764704"/>
            <a:ext cx="777716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b" anchorCtr="0" compatLnSpc="1">
            <a:prstTxWarp prst="textNoShape">
              <a:avLst/>
            </a:prstTxWarp>
          </a:bodyPr>
          <a:lstStyle/>
          <a:p>
            <a:pPr lvl="0">
              <a:tabLst>
                <a:tab pos="8342313" algn="l"/>
              </a:tabLst>
              <a:defRPr/>
            </a:pP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8438093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Franz\Pictures\Thema-1938-Fotos-internet\1938 hintergrund-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861048"/>
            <a:ext cx="7777162" cy="936104"/>
          </a:xfrm>
        </p:spPr>
        <p:txBody>
          <a:bodyPr/>
          <a:lstStyle/>
          <a:p>
            <a:pPr eaLnBrk="1" hangingPunct="1"/>
            <a:r>
              <a:rPr lang="de-DE" sz="4000" dirty="0"/>
              <a:t>Was bedeutet Behinderung? </a:t>
            </a:r>
            <a:endParaRPr lang="de-DE" sz="2400" dirty="0" smtClean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262" y="764704"/>
            <a:ext cx="777716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b" anchorCtr="0" compatLnSpc="1">
            <a:prstTxWarp prst="textNoShape">
              <a:avLst/>
            </a:prstTxWarp>
          </a:bodyPr>
          <a:lstStyle/>
          <a:p>
            <a:pPr lvl="0">
              <a:tabLst>
                <a:tab pos="8342313" algn="l"/>
              </a:tabLst>
              <a:defRPr/>
            </a:pP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895903" cy="1152525"/>
          </a:xfrm>
        </p:spPr>
        <p:txBody>
          <a:bodyPr/>
          <a:lstStyle/>
          <a:p>
            <a:r>
              <a:rPr lang="de-DE" sz="3200" dirty="0" smtClean="0"/>
              <a:t>Gesetz, Behindertenanwalt &amp; </a:t>
            </a:r>
            <a:r>
              <a:rPr lang="de-DE" sz="3200" dirty="0" err="1" smtClean="0"/>
              <a:t>Sachwalterschaft</a:t>
            </a:r>
            <a:endParaRPr lang="de-DE" sz="3200" dirty="0" smtClean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7544" y="980728"/>
            <a:ext cx="8424936" cy="4896544"/>
          </a:xfrm>
        </p:spPr>
        <p:txBody>
          <a:bodyPr/>
          <a:lstStyle/>
          <a:p>
            <a:endParaRPr lang="de-AT" sz="2000" dirty="0" smtClean="0"/>
          </a:p>
          <a:p>
            <a:r>
              <a:rPr lang="de-AT" sz="2000" dirty="0" smtClean="0"/>
              <a:t>Seit 2006: </a:t>
            </a:r>
            <a:r>
              <a:rPr lang="de-AT" sz="2000" b="1" dirty="0" smtClean="0"/>
              <a:t>Bundes-Behindertengleichstellungsgesetz </a:t>
            </a:r>
            <a:r>
              <a:rPr lang="de-AT" sz="2000" dirty="0"/>
              <a:t>in Österreich </a:t>
            </a:r>
            <a:r>
              <a:rPr lang="de-AT" sz="2000" dirty="0" smtClean="0"/>
              <a:t>Festlegung der Rechte </a:t>
            </a:r>
            <a:r>
              <a:rPr lang="de-AT" sz="2000" dirty="0"/>
              <a:t>von Menschen mit </a:t>
            </a:r>
            <a:r>
              <a:rPr lang="de-AT" sz="2000" dirty="0" smtClean="0"/>
              <a:t>Behinderung, zum </a:t>
            </a:r>
            <a:r>
              <a:rPr lang="de-AT" sz="2000" dirty="0"/>
              <a:t>Beispiel das Recht auf den Besuch einer Schule. 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Das </a:t>
            </a:r>
            <a:r>
              <a:rPr lang="de-AT" sz="2000" dirty="0"/>
              <a:t>Gesetz soll verhindern, dass Menschen mit Behinderung und deren Angehörige </a:t>
            </a:r>
            <a:r>
              <a:rPr lang="de-AT" sz="2000" dirty="0" smtClean="0"/>
              <a:t>benachteiligt </a:t>
            </a:r>
            <a:r>
              <a:rPr lang="de-AT" sz="2000" dirty="0"/>
              <a:t>und diskriminiert werden. </a:t>
            </a:r>
            <a:r>
              <a:rPr lang="de-AT" sz="2000" dirty="0" smtClean="0"/>
              <a:t/>
            </a:r>
            <a:br>
              <a:rPr lang="de-AT" sz="2000" dirty="0" smtClean="0"/>
            </a:br>
            <a:endParaRPr lang="de-AT" sz="2000" dirty="0"/>
          </a:p>
          <a:p>
            <a:r>
              <a:rPr lang="de-AT" sz="2000" dirty="0" smtClean="0"/>
              <a:t>Anwalt </a:t>
            </a:r>
            <a:r>
              <a:rPr lang="de-AT" sz="2000" dirty="0"/>
              <a:t>für </a:t>
            </a:r>
            <a:r>
              <a:rPr lang="de-AT" sz="2000" b="1" dirty="0"/>
              <a:t>Gleichbehandlungsfragen</a:t>
            </a:r>
            <a:r>
              <a:rPr lang="de-AT" sz="2000" dirty="0"/>
              <a:t> für Menschen mit Behinderungen (Behindertenanwalt</a:t>
            </a:r>
            <a:r>
              <a:rPr lang="de-AT" sz="2000" dirty="0" smtClean="0"/>
              <a:t>): berät </a:t>
            </a:r>
            <a:r>
              <a:rPr lang="de-AT" sz="2000" dirty="0"/>
              <a:t>Menschen und 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überprüft</a:t>
            </a:r>
            <a:r>
              <a:rPr lang="de-AT" sz="2000" dirty="0"/>
              <a:t>, ob sie im Sinne des </a:t>
            </a:r>
            <a:r>
              <a:rPr lang="de-AT" sz="2000" dirty="0" smtClean="0"/>
              <a:t>Behindertengleichstellungs-</a:t>
            </a:r>
            <a:br>
              <a:rPr lang="de-AT" sz="2000" dirty="0" smtClean="0"/>
            </a:br>
            <a:r>
              <a:rPr lang="de-AT" sz="2000" dirty="0" err="1" smtClean="0"/>
              <a:t>gesetzes</a:t>
            </a:r>
            <a:r>
              <a:rPr lang="de-AT" sz="2000" dirty="0" smtClean="0"/>
              <a:t> </a:t>
            </a:r>
            <a:r>
              <a:rPr lang="de-AT" sz="2000" dirty="0"/>
              <a:t>benachteiligt </a:t>
            </a:r>
            <a:r>
              <a:rPr lang="de-AT" sz="2000" dirty="0" smtClean="0"/>
              <a:t>werden.</a:t>
            </a:r>
            <a:br>
              <a:rPr lang="de-AT" sz="2000" dirty="0" smtClean="0"/>
            </a:br>
            <a:endParaRPr lang="de-AT" sz="2000" dirty="0" smtClean="0"/>
          </a:p>
          <a:p>
            <a:r>
              <a:rPr lang="de-AT" sz="2000" dirty="0" smtClean="0"/>
              <a:t>Wenn </a:t>
            </a:r>
            <a:r>
              <a:rPr lang="de-AT" sz="2000" dirty="0"/>
              <a:t>Menschen aufgrund einer </a:t>
            </a:r>
            <a:r>
              <a:rPr lang="de-AT" sz="2000" dirty="0" smtClean="0"/>
              <a:t>kognitiven </a:t>
            </a:r>
            <a:r>
              <a:rPr lang="de-AT" sz="2000" dirty="0"/>
              <a:t>Behinderung nicht mehr fähig </a:t>
            </a:r>
            <a:r>
              <a:rPr lang="de-AT" sz="2000" dirty="0" smtClean="0"/>
              <a:t>sind, </a:t>
            </a:r>
            <a:r>
              <a:rPr lang="de-AT" sz="2000" dirty="0"/>
              <a:t>selbstständig zu entscheiden, übernimmt diese Aufgabe ein/e</a:t>
            </a:r>
            <a:r>
              <a:rPr lang="de-AT" sz="2000" b="1" dirty="0"/>
              <a:t> </a:t>
            </a:r>
            <a:r>
              <a:rPr lang="de-AT" sz="2000" b="1" dirty="0" err="1"/>
              <a:t>SachverwalterIn</a:t>
            </a:r>
            <a:r>
              <a:rPr lang="de-AT" sz="2000" dirty="0"/>
              <a:t>. Diese Person hat die Aufgabe, im Interesse des behinderten Menschen zu handeln. </a:t>
            </a:r>
          </a:p>
        </p:txBody>
      </p:sp>
    </p:spTree>
    <p:extLst>
      <p:ext uri="{BB962C8B-B14F-4D97-AF65-F5344CB8AC3E}">
        <p14:creationId xmlns:p14="http://schemas.microsoft.com/office/powerpoint/2010/main" val="358837214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895903" cy="1152525"/>
          </a:xfrm>
        </p:spPr>
        <p:txBody>
          <a:bodyPr/>
          <a:lstStyle/>
          <a:p>
            <a:r>
              <a:rPr lang="de-DE" sz="3200" dirty="0" smtClean="0"/>
              <a:t>Ziel der UNO: die inklusive Gesellschaft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7544" y="980728"/>
            <a:ext cx="7920880" cy="2592288"/>
          </a:xfrm>
        </p:spPr>
        <p:txBody>
          <a:bodyPr/>
          <a:lstStyle/>
          <a:p>
            <a:pPr marL="0" indent="0">
              <a:buNone/>
            </a:pPr>
            <a:endParaRPr lang="de-AT" sz="2000" dirty="0" smtClean="0"/>
          </a:p>
          <a:p>
            <a:pPr marL="0" indent="0">
              <a:buNone/>
            </a:pPr>
            <a:endParaRPr lang="de-AT" sz="2000" dirty="0" smtClean="0"/>
          </a:p>
          <a:p>
            <a:pPr marL="0" indent="0">
              <a:buNone/>
            </a:pPr>
            <a:r>
              <a:rPr lang="de-AT" sz="2000" dirty="0" smtClean="0"/>
              <a:t>Im </a:t>
            </a:r>
            <a:r>
              <a:rPr lang="de-AT" sz="2000" dirty="0"/>
              <a:t>Jahre 2008 hat Österreich der </a:t>
            </a:r>
            <a:r>
              <a:rPr lang="de-AT" sz="2000" b="1" dirty="0"/>
              <a:t>Behindertenrechtskonvention der Vereinten Nationen</a:t>
            </a:r>
            <a:r>
              <a:rPr lang="de-AT" sz="2000" dirty="0"/>
              <a:t> zugestimmt und versprochen, sie bis zum Jahre 2020 umzusetzen. </a:t>
            </a:r>
            <a:endParaRPr lang="de-AT" sz="2000" dirty="0" smtClean="0"/>
          </a:p>
          <a:p>
            <a:pPr marL="0" indent="0">
              <a:buNone/>
            </a:pPr>
            <a:endParaRPr lang="de-AT" sz="2000" dirty="0" smtClean="0"/>
          </a:p>
          <a:p>
            <a:pPr marL="0" indent="0">
              <a:buNone/>
            </a:pPr>
            <a:r>
              <a:rPr lang="de-AT" sz="2000" dirty="0" smtClean="0"/>
              <a:t>Ziel </a:t>
            </a:r>
            <a:r>
              <a:rPr lang="de-AT" sz="2000" dirty="0"/>
              <a:t>ist eine </a:t>
            </a:r>
            <a:r>
              <a:rPr lang="de-AT" sz="2000" i="1" dirty="0">
                <a:solidFill>
                  <a:srgbClr val="A50021"/>
                </a:solidFill>
              </a:rPr>
              <a:t>inklusive</a:t>
            </a:r>
            <a:r>
              <a:rPr lang="de-AT" sz="2000" dirty="0">
                <a:solidFill>
                  <a:srgbClr val="A50021"/>
                </a:solidFill>
              </a:rPr>
              <a:t> </a:t>
            </a:r>
            <a:r>
              <a:rPr lang="de-AT" sz="2000" i="1" dirty="0" smtClean="0">
                <a:solidFill>
                  <a:srgbClr val="A50021"/>
                </a:solidFill>
              </a:rPr>
              <a:t>Gesellschaft</a:t>
            </a:r>
            <a:r>
              <a:rPr lang="de-AT" sz="2000" dirty="0" smtClean="0"/>
              <a:t>, in </a:t>
            </a:r>
            <a:r>
              <a:rPr lang="de-AT" sz="2000" dirty="0"/>
              <a:t>der behinderte und andere benachteiligte Menschen an allen Aktivitäten teilnehmen können. </a:t>
            </a:r>
          </a:p>
          <a:p>
            <a:pPr marL="0" indent="0">
              <a:buNone/>
            </a:pP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220685868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AT" sz="3200" dirty="0"/>
              <a:t>K</a:t>
            </a:r>
            <a:r>
              <a:rPr lang="de-AT" sz="3200" dirty="0" smtClean="0"/>
              <a:t>örperliche Einschränkung …</a:t>
            </a:r>
            <a:endParaRPr lang="de-DE" sz="3200" dirty="0" smtClean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2"/>
            <a:ext cx="8222940" cy="3960440"/>
          </a:xfrm>
        </p:spPr>
        <p:txBody>
          <a:bodyPr/>
          <a:lstStyle/>
          <a:p>
            <a:pPr marL="0" indent="0">
              <a:buNone/>
            </a:pPr>
            <a:endParaRPr lang="de-DE" sz="2000" i="1" dirty="0"/>
          </a:p>
          <a:p>
            <a:r>
              <a:rPr lang="de-DE" sz="2000" dirty="0"/>
              <a:t>Menschen können nicht gehen, nicht sehen, nicht </a:t>
            </a:r>
            <a:r>
              <a:rPr lang="de-DE" sz="2000" dirty="0" smtClean="0"/>
              <a:t>sprechen</a:t>
            </a:r>
            <a:endParaRPr lang="de-DE" sz="2000" i="1" dirty="0"/>
          </a:p>
          <a:p>
            <a:r>
              <a:rPr lang="de-DE" sz="2000" dirty="0"/>
              <a:t>Menschen haben Schwierigkeiten beim Gehen, Sprechen,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Sehen</a:t>
            </a:r>
            <a:r>
              <a:rPr lang="de-DE" sz="2000" dirty="0"/>
              <a:t>, Hören </a:t>
            </a:r>
          </a:p>
          <a:p>
            <a:r>
              <a:rPr lang="de-DE" sz="2000" dirty="0"/>
              <a:t>Menschen mit geistigen oder psychischen Behinderungen </a:t>
            </a:r>
          </a:p>
          <a:p>
            <a:endParaRPr lang="de-AT" sz="2000" dirty="0"/>
          </a:p>
          <a:p>
            <a:pPr marL="0" indent="0">
              <a:buNone/>
            </a:pPr>
            <a:r>
              <a:rPr lang="de-DE" sz="2000" i="1" dirty="0" smtClean="0"/>
              <a:t>Ursachen dieser Einschränkungen</a:t>
            </a:r>
            <a:r>
              <a:rPr lang="de-DE" sz="2000" i="1" dirty="0"/>
              <a:t/>
            </a:r>
            <a:br>
              <a:rPr lang="de-DE" sz="2000" i="1" dirty="0"/>
            </a:br>
            <a:endParaRPr lang="de-DE" sz="2000" i="1" dirty="0"/>
          </a:p>
          <a:p>
            <a:r>
              <a:rPr lang="de-DE" sz="2000" dirty="0" smtClean="0"/>
              <a:t>angeboren</a:t>
            </a:r>
            <a:endParaRPr lang="de-DE" sz="2000" i="1" dirty="0"/>
          </a:p>
          <a:p>
            <a:r>
              <a:rPr lang="de-AT" sz="2000" dirty="0"/>
              <a:t>Folge eine Unfalls </a:t>
            </a:r>
            <a:r>
              <a:rPr lang="de-DE" sz="2000" dirty="0" smtClean="0"/>
              <a:t> </a:t>
            </a:r>
          </a:p>
          <a:p>
            <a:r>
              <a:rPr lang="de-AT" sz="2000" dirty="0"/>
              <a:t>Folge </a:t>
            </a:r>
            <a:r>
              <a:rPr lang="de-AT" sz="2000" dirty="0" smtClean="0"/>
              <a:t>einer </a:t>
            </a:r>
            <a:r>
              <a:rPr lang="de-DE" sz="2000" dirty="0" smtClean="0"/>
              <a:t>Krankheit</a:t>
            </a:r>
            <a:endParaRPr lang="de-AT" sz="2000" dirty="0"/>
          </a:p>
          <a:p>
            <a:endParaRPr lang="de-AT" sz="2000" dirty="0"/>
          </a:p>
          <a:p>
            <a:pPr marL="0" indent="0">
              <a:buNone/>
            </a:pPr>
            <a:r>
              <a:rPr lang="de-AT" sz="2000" dirty="0" smtClean="0"/>
              <a:t/>
            </a:r>
            <a:br>
              <a:rPr lang="de-AT" sz="2000" dirty="0" smtClean="0"/>
            </a:br>
            <a:endParaRPr lang="de-DE" sz="2600" dirty="0" smtClean="0"/>
          </a:p>
          <a:p>
            <a:pPr>
              <a:buFont typeface="Wingdings" pitchFamily="2" charset="2"/>
              <a:buNone/>
            </a:pPr>
            <a:endParaRPr lang="de-DE" sz="2600" dirty="0" smtClean="0"/>
          </a:p>
        </p:txBody>
      </p:sp>
    </p:spTree>
    <p:extLst>
      <p:ext uri="{BB962C8B-B14F-4D97-AF65-F5344CB8AC3E}">
        <p14:creationId xmlns:p14="http://schemas.microsoft.com/office/powerpoint/2010/main" val="38404639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AT" sz="3200" dirty="0" smtClean="0"/>
              <a:t>… Behinderungen durch die Gesellschaft</a:t>
            </a:r>
            <a:endParaRPr lang="de-DE" sz="3200" dirty="0" smtClean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2"/>
            <a:ext cx="8222940" cy="3960440"/>
          </a:xfrm>
        </p:spPr>
        <p:txBody>
          <a:bodyPr/>
          <a:lstStyle/>
          <a:p>
            <a:pPr marL="0" indent="0">
              <a:buNone/>
            </a:pPr>
            <a:endParaRPr lang="de-DE" sz="2000" i="1" dirty="0"/>
          </a:p>
          <a:p>
            <a:r>
              <a:rPr lang="de-DE" sz="2000" dirty="0"/>
              <a:t>keine Aufzüge für </a:t>
            </a:r>
            <a:r>
              <a:rPr lang="de-DE" sz="2000" dirty="0" err="1" smtClean="0"/>
              <a:t>RollstuhlfahrerInnen</a:t>
            </a:r>
            <a:r>
              <a:rPr lang="de-DE" sz="2000" dirty="0" smtClean="0"/>
              <a:t>, </a:t>
            </a:r>
            <a:r>
              <a:rPr lang="de-DE" sz="2000" dirty="0"/>
              <a:t>keine </a:t>
            </a:r>
            <a:r>
              <a:rPr lang="de-DE" sz="2000" dirty="0" smtClean="0"/>
              <a:t>Einstiegsrampen </a:t>
            </a:r>
            <a:br>
              <a:rPr lang="de-DE" sz="2000" dirty="0" smtClean="0"/>
            </a:br>
            <a:r>
              <a:rPr lang="de-DE" sz="2000" dirty="0" smtClean="0"/>
              <a:t>bei Bussen, U-Bahnen oder Zügen</a:t>
            </a:r>
            <a:endParaRPr lang="de-DE" sz="2000" dirty="0"/>
          </a:p>
          <a:p>
            <a:endParaRPr lang="de-DE" sz="2000" i="1" dirty="0"/>
          </a:p>
          <a:p>
            <a:r>
              <a:rPr lang="de-AT" sz="2000" dirty="0"/>
              <a:t>keine Untertitel oder Übersetzung in Gebärdensprache für Menschen mit </a:t>
            </a:r>
            <a:r>
              <a:rPr lang="de-AT" sz="2000" dirty="0" smtClean="0"/>
              <a:t>Hörbeeinträchtigung</a:t>
            </a:r>
            <a:endParaRPr lang="de-DE" sz="2000" dirty="0"/>
          </a:p>
          <a:p>
            <a:endParaRPr lang="de-DE" sz="2000" dirty="0"/>
          </a:p>
          <a:p>
            <a:r>
              <a:rPr lang="de-AT" sz="2000" dirty="0"/>
              <a:t>keine Blindenleitsteine für Menschen mit </a:t>
            </a:r>
            <a:r>
              <a:rPr lang="de-AT" sz="2000" dirty="0" smtClean="0"/>
              <a:t>Sehbeeinträchtigung</a:t>
            </a:r>
            <a:endParaRPr lang="de-DE" sz="2000" i="1" dirty="0"/>
          </a:p>
          <a:p>
            <a:pPr marL="0" indent="0">
              <a:buNone/>
            </a:pPr>
            <a:endParaRPr lang="de-AT" sz="2000" dirty="0"/>
          </a:p>
          <a:p>
            <a:pPr marL="0" indent="0">
              <a:buNone/>
            </a:pPr>
            <a:endParaRPr lang="de-AT" sz="2000" dirty="0"/>
          </a:p>
          <a:p>
            <a:pPr marL="0" indent="0">
              <a:buNone/>
            </a:pPr>
            <a:r>
              <a:rPr lang="de-AT" sz="2000" dirty="0" smtClean="0"/>
              <a:t/>
            </a:r>
            <a:br>
              <a:rPr lang="de-AT" sz="2000" dirty="0" smtClean="0"/>
            </a:br>
            <a:endParaRPr lang="de-DE" sz="2600" dirty="0" smtClean="0"/>
          </a:p>
          <a:p>
            <a:pPr>
              <a:buFont typeface="Wingdings" pitchFamily="2" charset="2"/>
              <a:buNone/>
            </a:pPr>
            <a:endParaRPr lang="de-DE" sz="2600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463860" y="4851157"/>
            <a:ext cx="8172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>
                <a:solidFill>
                  <a:srgbClr val="A50021"/>
                </a:solidFill>
              </a:rPr>
              <a:t>Körperliche </a:t>
            </a:r>
            <a:r>
              <a:rPr lang="de-AT" sz="2800" dirty="0" smtClean="0">
                <a:solidFill>
                  <a:srgbClr val="A50021"/>
                </a:solidFill>
              </a:rPr>
              <a:t>Beeinträchtigung wird zum </a:t>
            </a:r>
            <a:r>
              <a:rPr lang="de-AT" sz="2800" dirty="0">
                <a:solidFill>
                  <a:srgbClr val="A50021"/>
                </a:solidFill>
              </a:rPr>
              <a:t>Problem, wenn es diese Voraussetzungen nicht gibt!</a:t>
            </a:r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229309760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-27384"/>
            <a:ext cx="9163050" cy="6885384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179512" y="2564904"/>
            <a:ext cx="8568952" cy="1152128"/>
          </a:xfrm>
          <a:prstGeom prst="rect">
            <a:avLst/>
          </a:prstGeom>
          <a:gradFill>
            <a:gsLst>
              <a:gs pos="0">
                <a:schemeClr val="bg1"/>
              </a:gs>
              <a:gs pos="65000">
                <a:schemeClr val="bg1">
                  <a:alpha val="93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317716"/>
            <a:ext cx="8496944" cy="648072"/>
          </a:xfrm>
        </p:spPr>
        <p:txBody>
          <a:bodyPr>
            <a:noAutofit/>
          </a:bodyPr>
          <a:lstStyle/>
          <a:p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AT" sz="3200" dirty="0" smtClean="0"/>
              <a:t>Folgen </a:t>
            </a:r>
            <a:r>
              <a:rPr lang="de-AT" sz="3200" dirty="0"/>
              <a:t>einer </a:t>
            </a:r>
            <a:r>
              <a:rPr lang="de-AT" sz="3200" dirty="0" smtClean="0"/>
              <a:t>Beeinträchtigung</a:t>
            </a:r>
            <a:endParaRPr lang="de-AT" sz="2200" b="1" dirty="0" smtClean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5536" y="1078427"/>
            <a:ext cx="8496944" cy="256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342313" algn="l"/>
              </a:tabLst>
              <a:defRPr sz="4400">
                <a:solidFill>
                  <a:srgbClr val="00B2D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9pPr>
          </a:lstStyle>
          <a:p>
            <a:endParaRPr lang="de-AT" sz="2000" kern="0" dirty="0" smtClean="0">
              <a:solidFill>
                <a:schemeClr val="tx1"/>
              </a:solidFill>
            </a:endParaRPr>
          </a:p>
          <a:p>
            <a:r>
              <a:rPr lang="de-AT" sz="2000" kern="0" dirty="0" smtClean="0">
                <a:solidFill>
                  <a:schemeClr val="tx1"/>
                </a:solidFill>
              </a:rPr>
              <a:t>Wie </a:t>
            </a:r>
            <a:r>
              <a:rPr lang="de-AT" sz="2000" kern="0" dirty="0">
                <a:solidFill>
                  <a:schemeClr val="tx1"/>
                </a:solidFill>
              </a:rPr>
              <a:t>sehr ein Mensch in seinem Alltag </a:t>
            </a:r>
            <a:r>
              <a:rPr lang="de-AT" sz="2000" kern="0" dirty="0" err="1" smtClean="0">
                <a:solidFill>
                  <a:schemeClr val="tx1"/>
                </a:solidFill>
              </a:rPr>
              <a:t>be</a:t>
            </a:r>
            <a:r>
              <a:rPr lang="de-AT" sz="2000" kern="0" dirty="0" smtClean="0">
                <a:solidFill>
                  <a:schemeClr val="tx1"/>
                </a:solidFill>
              </a:rPr>
              <a:t>-hindert </a:t>
            </a:r>
            <a:r>
              <a:rPr lang="de-AT" sz="2000" kern="0" dirty="0">
                <a:solidFill>
                  <a:schemeClr val="tx1"/>
                </a:solidFill>
              </a:rPr>
              <a:t>wird, hängt von </a:t>
            </a:r>
            <a:endParaRPr lang="de-AT" sz="2000" kern="0" dirty="0" smtClean="0">
              <a:solidFill>
                <a:schemeClr val="tx1"/>
              </a:solidFill>
            </a:endParaRPr>
          </a:p>
          <a:p>
            <a:r>
              <a:rPr lang="de-AT" sz="2000" kern="0" dirty="0" smtClean="0">
                <a:solidFill>
                  <a:schemeClr val="tx1"/>
                </a:solidFill>
              </a:rPr>
              <a:t>der </a:t>
            </a:r>
            <a:r>
              <a:rPr lang="de-AT" sz="2000" kern="0" dirty="0">
                <a:solidFill>
                  <a:schemeClr val="tx1"/>
                </a:solidFill>
              </a:rPr>
              <a:t>Situation und der Unterstützung seiner Mitmenschen ab</a:t>
            </a:r>
            <a:r>
              <a:rPr lang="de-AT" sz="2000" kern="0" dirty="0" smtClean="0">
                <a:solidFill>
                  <a:schemeClr val="tx1"/>
                </a:solidFill>
              </a:rPr>
              <a:t>.</a:t>
            </a:r>
          </a:p>
          <a:p>
            <a:r>
              <a:rPr lang="de-AT" sz="2000" kern="0" dirty="0" smtClean="0">
                <a:solidFill>
                  <a:schemeClr val="tx1"/>
                </a:solidFill>
              </a:rPr>
              <a:t> </a:t>
            </a:r>
            <a:endParaRPr lang="de-AT" sz="2000" kern="0" dirty="0">
              <a:solidFill>
                <a:schemeClr val="tx1"/>
              </a:solidFill>
            </a:endParaRPr>
          </a:p>
          <a:p>
            <a:r>
              <a:rPr lang="de-AT" sz="2000" kern="0" dirty="0">
                <a:solidFill>
                  <a:schemeClr val="tx1"/>
                </a:solidFill>
              </a:rPr>
              <a:t>In ihren Familien können Menschen mit </a:t>
            </a:r>
            <a:r>
              <a:rPr lang="de-AT" sz="2000" kern="0" dirty="0" smtClean="0">
                <a:solidFill>
                  <a:schemeClr val="tx1"/>
                </a:solidFill>
              </a:rPr>
              <a:t>Beeinträchtigungen </a:t>
            </a:r>
            <a:br>
              <a:rPr lang="de-AT" sz="2000" kern="0" dirty="0" smtClean="0">
                <a:solidFill>
                  <a:schemeClr val="tx1"/>
                </a:solidFill>
              </a:rPr>
            </a:br>
            <a:r>
              <a:rPr lang="de-AT" sz="2000" kern="0" dirty="0" smtClean="0">
                <a:solidFill>
                  <a:schemeClr val="tx1"/>
                </a:solidFill>
              </a:rPr>
              <a:t>oftmals ein Leben </a:t>
            </a:r>
            <a:r>
              <a:rPr lang="de-AT" sz="2000" kern="0" dirty="0">
                <a:solidFill>
                  <a:schemeClr val="tx1"/>
                </a:solidFill>
              </a:rPr>
              <a:t>ohne jede Behinderung führen. </a:t>
            </a:r>
          </a:p>
          <a:p>
            <a:endParaRPr lang="de-AT" sz="2000" kern="0" dirty="0" smtClean="0">
              <a:solidFill>
                <a:schemeClr val="tx1"/>
              </a:solidFill>
            </a:endParaRPr>
          </a:p>
          <a:p>
            <a:r>
              <a:rPr lang="de-AT" sz="2000" kern="0" dirty="0" smtClean="0">
                <a:solidFill>
                  <a:schemeClr val="tx1"/>
                </a:solidFill>
              </a:rPr>
              <a:t>Auch </a:t>
            </a:r>
            <a:r>
              <a:rPr lang="de-AT" sz="2000" kern="0" dirty="0">
                <a:solidFill>
                  <a:schemeClr val="tx1"/>
                </a:solidFill>
              </a:rPr>
              <a:t>Schulen und Büros passen sich immer öfter </a:t>
            </a:r>
            <a:r>
              <a:rPr lang="de-AT" sz="2000" kern="0" dirty="0" smtClean="0">
                <a:solidFill>
                  <a:schemeClr val="tx1"/>
                </a:solidFill>
              </a:rPr>
              <a:t/>
            </a:r>
            <a:br>
              <a:rPr lang="de-AT" sz="2000" kern="0" dirty="0" smtClean="0">
                <a:solidFill>
                  <a:schemeClr val="tx1"/>
                </a:solidFill>
              </a:rPr>
            </a:br>
            <a:r>
              <a:rPr lang="de-AT" sz="2000" kern="0" dirty="0" smtClean="0">
                <a:solidFill>
                  <a:schemeClr val="tx1"/>
                </a:solidFill>
              </a:rPr>
              <a:t>an die </a:t>
            </a:r>
            <a:r>
              <a:rPr lang="de-AT" sz="2000" kern="0" dirty="0">
                <a:solidFill>
                  <a:schemeClr val="tx1"/>
                </a:solidFill>
              </a:rPr>
              <a:t>Bedürfnisse dieser Menschen an. </a:t>
            </a:r>
          </a:p>
          <a:p>
            <a:endParaRPr lang="de-AT" sz="20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7635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04267"/>
            <a:ext cx="8207375" cy="1152525"/>
          </a:xfrm>
        </p:spPr>
        <p:txBody>
          <a:bodyPr/>
          <a:lstStyle/>
          <a:p>
            <a:r>
              <a:rPr lang="de-DE" sz="3200" dirty="0" smtClean="0"/>
              <a:t>Übung 1: Überlege bzw. findet in Partner- bzw. Gruppenarbeit heraus …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484784"/>
            <a:ext cx="8136904" cy="3960440"/>
          </a:xfrm>
        </p:spPr>
        <p:txBody>
          <a:bodyPr/>
          <a:lstStyle/>
          <a:p>
            <a:pPr marL="0" indent="0">
              <a:buNone/>
            </a:pPr>
            <a:endParaRPr lang="de-DE" sz="2000" dirty="0" smtClean="0"/>
          </a:p>
          <a:p>
            <a:endParaRPr lang="de-DE" sz="2400" b="1" dirty="0" smtClean="0"/>
          </a:p>
          <a:p>
            <a:r>
              <a:rPr lang="de-DE" sz="2400" b="1" dirty="0" smtClean="0"/>
              <a:t>Kennst du / kennt ihr Menschen </a:t>
            </a:r>
            <a:r>
              <a:rPr lang="de-DE" sz="2400" b="1" dirty="0"/>
              <a:t>mit Behinderungen? </a:t>
            </a:r>
            <a:endParaRPr lang="de-DE" sz="2400" b="1" dirty="0" smtClean="0"/>
          </a:p>
          <a:p>
            <a:pPr marL="400050" lvl="1" indent="0">
              <a:buNone/>
            </a:pPr>
            <a:r>
              <a:rPr lang="de-DE" sz="2400" dirty="0" smtClean="0"/>
              <a:t>Wie unterscheidet sich ihr Alltag von deinem / eurem?</a:t>
            </a:r>
          </a:p>
          <a:p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 smtClean="0"/>
              <a:t>	</a:t>
            </a:r>
            <a:endParaRPr lang="de-DE" sz="2400" dirty="0"/>
          </a:p>
          <a:p>
            <a:pPr marL="0" indent="0">
              <a:buNone/>
            </a:pPr>
            <a:r>
              <a:rPr lang="de-AT" sz="1900" dirty="0"/>
              <a:t/>
            </a:r>
            <a:br>
              <a:rPr lang="de-AT" sz="1900" dirty="0"/>
            </a:br>
            <a:endParaRPr lang="de-DE" sz="1900" dirty="0"/>
          </a:p>
          <a:p>
            <a:pPr>
              <a:buFont typeface="Wingdings" pitchFamily="2" charset="2"/>
              <a:buNone/>
            </a:pPr>
            <a:endParaRPr lang="de-DE" sz="2600" dirty="0" smtClean="0"/>
          </a:p>
        </p:txBody>
      </p:sp>
    </p:spTree>
    <p:extLst>
      <p:ext uri="{BB962C8B-B14F-4D97-AF65-F5344CB8AC3E}">
        <p14:creationId xmlns:p14="http://schemas.microsoft.com/office/powerpoint/2010/main" val="291863675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3200" dirty="0"/>
              <a:t>Wie sagt man eigentlich richtig?</a:t>
            </a:r>
            <a:endParaRPr lang="de-DE" sz="3200" dirty="0" smtClean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2"/>
            <a:ext cx="8222940" cy="3960440"/>
          </a:xfrm>
        </p:spPr>
        <p:txBody>
          <a:bodyPr/>
          <a:lstStyle/>
          <a:p>
            <a:r>
              <a:rPr lang="de-AT" sz="2000" dirty="0" smtClean="0"/>
              <a:t>„Die </a:t>
            </a:r>
            <a:r>
              <a:rPr lang="de-AT" sz="2000" dirty="0"/>
              <a:t>Sprache ist die Kleidung der Gedanken“, lautet ein Sprichwort</a:t>
            </a:r>
            <a:r>
              <a:rPr lang="de-AT" sz="2000" dirty="0" smtClean="0"/>
              <a:t>.</a:t>
            </a:r>
            <a:br>
              <a:rPr lang="de-AT" sz="2000" dirty="0" smtClean="0"/>
            </a:br>
            <a:r>
              <a:rPr lang="de-AT" sz="2000" dirty="0" smtClean="0"/>
              <a:t>So </a:t>
            </a:r>
            <a:r>
              <a:rPr lang="de-AT" sz="2000" dirty="0"/>
              <a:t>wie wir über jemand sprechen, denken wir auch über ihn. </a:t>
            </a:r>
            <a:r>
              <a:rPr lang="de-AT" sz="2000" dirty="0" smtClean="0"/>
              <a:t/>
            </a:r>
            <a:br>
              <a:rPr lang="de-AT" sz="2000" dirty="0" smtClean="0"/>
            </a:br>
            <a:endParaRPr lang="de-AT" sz="2000" dirty="0"/>
          </a:p>
          <a:p>
            <a:r>
              <a:rPr lang="de-AT" sz="2000" dirty="0"/>
              <a:t>Das gilt auch für Menschen mit </a:t>
            </a:r>
            <a:r>
              <a:rPr lang="de-AT" sz="2000" dirty="0" smtClean="0"/>
              <a:t>Beeinträchtigungen. </a:t>
            </a:r>
            <a:br>
              <a:rPr lang="de-AT" sz="2000" dirty="0" smtClean="0"/>
            </a:br>
            <a:endParaRPr lang="de-AT" sz="2000" dirty="0" smtClean="0"/>
          </a:p>
          <a:p>
            <a:r>
              <a:rPr lang="de-AT" sz="2000" dirty="0" smtClean="0"/>
              <a:t>Das </a:t>
            </a:r>
            <a:r>
              <a:rPr lang="de-AT" sz="2000" dirty="0"/>
              <a:t>Wort „behindert“ hat </a:t>
            </a:r>
            <a:r>
              <a:rPr lang="de-AT" sz="2000" dirty="0" smtClean="0"/>
              <a:t>leider einen </a:t>
            </a:r>
            <a:r>
              <a:rPr lang="de-AT" sz="2000" dirty="0"/>
              <a:t>schlechten Ruf, es wird </a:t>
            </a:r>
            <a:r>
              <a:rPr lang="de-AT" sz="2000" dirty="0" smtClean="0"/>
              <a:t>oft</a:t>
            </a:r>
            <a:br>
              <a:rPr lang="de-AT" sz="2000" dirty="0" smtClean="0"/>
            </a:br>
            <a:r>
              <a:rPr lang="de-AT" sz="2000" dirty="0" smtClean="0"/>
              <a:t>als </a:t>
            </a:r>
            <a:r>
              <a:rPr lang="de-AT" sz="2000" dirty="0"/>
              <a:t>Schimpfwort benutzt. </a:t>
            </a:r>
          </a:p>
          <a:p>
            <a:pPr marL="0" indent="0">
              <a:buNone/>
            </a:pPr>
            <a:r>
              <a:rPr lang="de-AT" sz="2000" dirty="0" smtClean="0"/>
              <a:t/>
            </a:r>
            <a:br>
              <a:rPr lang="de-AT" sz="2000" dirty="0" smtClean="0"/>
            </a:br>
            <a:endParaRPr lang="de-DE" sz="2600" dirty="0" smtClean="0"/>
          </a:p>
          <a:p>
            <a:pPr>
              <a:buFont typeface="Wingdings" pitchFamily="2" charset="2"/>
              <a:buNone/>
            </a:pPr>
            <a:endParaRPr lang="de-DE" sz="2600" dirty="0" smtClean="0"/>
          </a:p>
        </p:txBody>
      </p:sp>
    </p:spTree>
    <p:extLst>
      <p:ext uri="{BB962C8B-B14F-4D97-AF65-F5344CB8AC3E}">
        <p14:creationId xmlns:p14="http://schemas.microsoft.com/office/powerpoint/2010/main" val="997264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4813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01535" y="116632"/>
            <a:ext cx="8207375" cy="1152525"/>
          </a:xfrm>
        </p:spPr>
        <p:txBody>
          <a:bodyPr/>
          <a:lstStyle/>
          <a:p>
            <a:r>
              <a:rPr lang="de-DE" sz="3200" dirty="0"/>
              <a:t>Wie sagt man eigentlich richtig?</a:t>
            </a:r>
            <a:endParaRPr lang="de-DE" sz="3200" dirty="0" smtClean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539552" y="1048828"/>
            <a:ext cx="8635999" cy="3747386"/>
          </a:xfrm>
        </p:spPr>
        <p:txBody>
          <a:bodyPr/>
          <a:lstStyle/>
          <a:p>
            <a:pPr marL="0" indent="0">
              <a:buNone/>
            </a:pPr>
            <a:endParaRPr lang="de-AT" sz="2000" dirty="0" smtClean="0"/>
          </a:p>
          <a:p>
            <a:pPr marL="0" indent="0">
              <a:buNone/>
            </a:pPr>
            <a:r>
              <a:rPr lang="de-AT" sz="2000" dirty="0" smtClean="0"/>
              <a:t>Behindert sagt nur </a:t>
            </a:r>
            <a:r>
              <a:rPr lang="de-AT" sz="2000" dirty="0"/>
              <a:t>aus, </a:t>
            </a:r>
            <a:r>
              <a:rPr lang="de-AT" sz="2000" b="1" dirty="0"/>
              <a:t>dass </a:t>
            </a:r>
            <a:r>
              <a:rPr lang="de-AT" sz="2000" b="1" dirty="0" smtClean="0"/>
              <a:t>ein Mensch </a:t>
            </a:r>
            <a:r>
              <a:rPr lang="de-AT" sz="2000" b="1" dirty="0" err="1"/>
              <a:t>be</a:t>
            </a:r>
            <a:r>
              <a:rPr lang="de-AT" sz="2000" b="1" dirty="0"/>
              <a:t>-hindert</a:t>
            </a:r>
            <a:r>
              <a:rPr lang="de-AT" sz="2000" dirty="0"/>
              <a:t> </a:t>
            </a:r>
            <a:r>
              <a:rPr lang="de-AT" sz="2000" dirty="0" smtClean="0"/>
              <a:t>wird. </a:t>
            </a:r>
            <a:r>
              <a:rPr lang="de-AT" sz="2000" dirty="0"/>
              <a:t>Deshalb bezeichnen sich auch Menschen mit Behinderung selbst als „behindert“. </a:t>
            </a:r>
            <a:endParaRPr lang="de-AT" sz="2000" dirty="0" smtClean="0"/>
          </a:p>
          <a:p>
            <a:pPr marL="0" indent="0">
              <a:buNone/>
            </a:pPr>
            <a:endParaRPr lang="de-AT" sz="2000" dirty="0"/>
          </a:p>
          <a:p>
            <a:pPr marL="0" indent="0">
              <a:buNone/>
            </a:pPr>
            <a:r>
              <a:rPr lang="de-AT" sz="2000" dirty="0" smtClean="0"/>
              <a:t>Begriffe </a:t>
            </a:r>
            <a:r>
              <a:rPr lang="de-AT" sz="2000" dirty="0"/>
              <a:t>wie „Menschen mit besonderen Fähigkeiten oder Bedürfnissen“ sind </a:t>
            </a:r>
            <a:r>
              <a:rPr lang="de-AT" sz="2000" dirty="0" smtClean="0"/>
              <a:t>nicht (mehr) korrekt</a:t>
            </a:r>
            <a:r>
              <a:rPr lang="de-AT" sz="2000" dirty="0"/>
              <a:t>. </a:t>
            </a:r>
            <a:endParaRPr lang="de-AT" sz="2000" dirty="0" smtClean="0"/>
          </a:p>
          <a:p>
            <a:pPr marL="0" indent="0">
              <a:buNone/>
            </a:pPr>
            <a:r>
              <a:rPr lang="de-AT" sz="2000" dirty="0" smtClean="0"/>
              <a:t>Behinderte </a:t>
            </a:r>
            <a:r>
              <a:rPr lang="de-AT" sz="2000" dirty="0"/>
              <a:t>Menschen </a:t>
            </a:r>
            <a:r>
              <a:rPr lang="de-AT" sz="2000" dirty="0" smtClean="0"/>
              <a:t>haben </a:t>
            </a:r>
            <a:r>
              <a:rPr lang="de-AT" sz="2000" dirty="0"/>
              <a:t>ebensolche Fähigkeiten und Bedürfnisse 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wie nicht-behinderte </a:t>
            </a:r>
            <a:r>
              <a:rPr lang="de-AT" sz="2000" dirty="0"/>
              <a:t>Menschen. </a:t>
            </a:r>
            <a:endParaRPr lang="de-AT" sz="2000" dirty="0" smtClean="0"/>
          </a:p>
          <a:p>
            <a:pPr marL="0" indent="0">
              <a:buNone/>
            </a:pPr>
            <a:endParaRPr lang="de-AT" sz="2000" dirty="0"/>
          </a:p>
          <a:p>
            <a:pPr marL="0" indent="0">
              <a:buNone/>
            </a:pPr>
            <a:r>
              <a:rPr lang="de-AT" sz="2000" b="1" dirty="0" smtClean="0">
                <a:solidFill>
                  <a:srgbClr val="A50021"/>
                </a:solidFill>
              </a:rPr>
              <a:t>Behinderte Menschen tun </a:t>
            </a:r>
            <a:r>
              <a:rPr lang="de-AT" sz="2000" b="1" dirty="0">
                <a:solidFill>
                  <a:srgbClr val="A50021"/>
                </a:solidFill>
              </a:rPr>
              <a:t>Dinge nicht </a:t>
            </a:r>
            <a:r>
              <a:rPr lang="de-AT" sz="2000" b="1" i="1" dirty="0">
                <a:solidFill>
                  <a:srgbClr val="A50021"/>
                </a:solidFill>
              </a:rPr>
              <a:t>trotz</a:t>
            </a:r>
            <a:r>
              <a:rPr lang="de-AT" sz="2000" b="1" dirty="0">
                <a:solidFill>
                  <a:srgbClr val="A50021"/>
                </a:solidFill>
              </a:rPr>
              <a:t>, </a:t>
            </a:r>
            <a:r>
              <a:rPr lang="de-AT" sz="2000" b="1" dirty="0" smtClean="0">
                <a:solidFill>
                  <a:srgbClr val="A50021"/>
                </a:solidFill>
              </a:rPr>
              <a:t/>
            </a:r>
            <a:br>
              <a:rPr lang="de-AT" sz="2000" b="1" dirty="0" smtClean="0">
                <a:solidFill>
                  <a:srgbClr val="A50021"/>
                </a:solidFill>
              </a:rPr>
            </a:br>
            <a:r>
              <a:rPr lang="de-AT" sz="2000" b="1" dirty="0" smtClean="0">
                <a:solidFill>
                  <a:srgbClr val="A50021"/>
                </a:solidFill>
              </a:rPr>
              <a:t>sondern </a:t>
            </a:r>
            <a:r>
              <a:rPr lang="de-AT" sz="2000" b="1" i="1" dirty="0">
                <a:solidFill>
                  <a:srgbClr val="A50021"/>
                </a:solidFill>
              </a:rPr>
              <a:t>mit</a:t>
            </a:r>
            <a:r>
              <a:rPr lang="de-AT" sz="2000" b="1" dirty="0">
                <a:solidFill>
                  <a:srgbClr val="A50021"/>
                </a:solidFill>
              </a:rPr>
              <a:t> ihrer Behinderung. </a:t>
            </a:r>
            <a:endParaRPr lang="de-DE" sz="2000" b="1" i="1" dirty="0">
              <a:solidFill>
                <a:srgbClr val="A50021"/>
              </a:solidFill>
            </a:endParaRPr>
          </a:p>
          <a:p>
            <a:pPr>
              <a:buFont typeface="Wingdings" pitchFamily="2" charset="2"/>
              <a:buNone/>
            </a:pPr>
            <a:endParaRPr lang="de-DE" sz="2600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179512" y="573325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091959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asserzeichen">
  <a:themeElements>
    <a:clrScheme name="1_Wasserzeich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1_Wasserzeich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1_Wasserzeich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sserzeichen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sserzeichen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sserzeichen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802</Words>
  <Application>Microsoft Office PowerPoint</Application>
  <PresentationFormat>Bildschirmpräsentation (4:3)</PresentationFormat>
  <Paragraphs>210</Paragraphs>
  <Slides>31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1_Wasserzeichen</vt:lpstr>
      <vt:lpstr>   Leben mit  Behinderungen</vt:lpstr>
      <vt:lpstr>Mehr Information auf: www.demokratiewebstatt.at </vt:lpstr>
      <vt:lpstr>Was bedeutet Behinderung? </vt:lpstr>
      <vt:lpstr>Körperliche Einschränkung …</vt:lpstr>
      <vt:lpstr>… Behinderungen durch die Gesellschaft</vt:lpstr>
      <vt:lpstr> Folgen einer Beeinträchtigung</vt:lpstr>
      <vt:lpstr>Übung 1: Überlege bzw. findet in Partner- bzw. Gruppenarbeit heraus …</vt:lpstr>
      <vt:lpstr>Wie sagt man eigentlich richtig?</vt:lpstr>
      <vt:lpstr>Wie sagt man eigentlich richtig?</vt:lpstr>
      <vt:lpstr>Wie sagt man eigentlich richtig?</vt:lpstr>
      <vt:lpstr>Wie hat sich der Umgang mit Behinderung verändert?</vt:lpstr>
      <vt:lpstr>Umgang mit Behinderung durch die Zeiten</vt:lpstr>
      <vt:lpstr>Umgang mit Behinderung durch die Zeiten</vt:lpstr>
      <vt:lpstr>Umgang mit Behinderung durch die Zeiten</vt:lpstr>
      <vt:lpstr> Berühmte Menschen mit Behinderungen  der Gegenwart </vt:lpstr>
      <vt:lpstr>Übung 2: Überlege bzw. findet in Partner- bzw. Gruppenarbeit heraus …</vt:lpstr>
      <vt:lpstr>„Be-hindert“ sein –      „Ent-hindert“ werden</vt:lpstr>
      <vt:lpstr>Schlagwort „Ent-hindern“</vt:lpstr>
      <vt:lpstr>Beispiele für Ent-hinderung</vt:lpstr>
      <vt:lpstr>Barrierefreiheit im Hohen Haus</vt:lpstr>
      <vt:lpstr>Ohne Hindernisse im Parlament unterwegs</vt:lpstr>
      <vt:lpstr>Menschen mit Behinderungen im Nationalrat </vt:lpstr>
      <vt:lpstr>Menschen mit Behinderungen im Nationalrat </vt:lpstr>
      <vt:lpstr>Was hat Behinderung mit mir zu tun? </vt:lpstr>
      <vt:lpstr>Menschen mit Behinderung kennen lernen</vt:lpstr>
      <vt:lpstr>Inklusion und Integration</vt:lpstr>
      <vt:lpstr>Exklusion/Separation/Integration/Inklusion</vt:lpstr>
      <vt:lpstr>Übung 3: Überlegt bzw. findet in Partner- bzw. Gruppenarbeit heraus …</vt:lpstr>
      <vt:lpstr>Was tut der Staat für Menschen mit Behinderung?</vt:lpstr>
      <vt:lpstr>Gesetz, Behindertenanwalt &amp; Sachwalterschaft</vt:lpstr>
      <vt:lpstr>Ziel der UNO: die inklusive Gesellschaft</vt:lpstr>
    </vt:vector>
  </TitlesOfParts>
  <Company>machessa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Vlatka Nikolic-Onea</dc:creator>
  <cp:lastModifiedBy>Harald Prosch</cp:lastModifiedBy>
  <cp:revision>1204</cp:revision>
  <cp:lastPrinted>2015-11-13T12:08:20Z</cp:lastPrinted>
  <dcterms:created xsi:type="dcterms:W3CDTF">2009-03-03T21:28:50Z</dcterms:created>
  <dcterms:modified xsi:type="dcterms:W3CDTF">2015-11-20T11:38:21Z</dcterms:modified>
</cp:coreProperties>
</file>