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  <p:sldMasterId id="2147484366" r:id="rId2"/>
  </p:sldMasterIdLst>
  <p:notesMasterIdLst>
    <p:notesMasterId r:id="rId32"/>
  </p:notesMasterIdLst>
  <p:handoutMasterIdLst>
    <p:handoutMasterId r:id="rId33"/>
  </p:handoutMasterIdLst>
  <p:sldIdLst>
    <p:sldId id="270" r:id="rId3"/>
    <p:sldId id="341" r:id="rId4"/>
    <p:sldId id="452" r:id="rId5"/>
    <p:sldId id="492" r:id="rId6"/>
    <p:sldId id="524" r:id="rId7"/>
    <p:sldId id="525" r:id="rId8"/>
    <p:sldId id="526" r:id="rId9"/>
    <p:sldId id="473" r:id="rId10"/>
    <p:sldId id="476" r:id="rId11"/>
    <p:sldId id="475" r:id="rId12"/>
    <p:sldId id="493" r:id="rId13"/>
    <p:sldId id="494" r:id="rId14"/>
    <p:sldId id="495" r:id="rId15"/>
    <p:sldId id="516" r:id="rId16"/>
    <p:sldId id="517" r:id="rId17"/>
    <p:sldId id="518" r:id="rId18"/>
    <p:sldId id="519" r:id="rId19"/>
    <p:sldId id="520" r:id="rId20"/>
    <p:sldId id="523" r:id="rId21"/>
    <p:sldId id="522" r:id="rId22"/>
    <p:sldId id="521" r:id="rId23"/>
    <p:sldId id="527" r:id="rId24"/>
    <p:sldId id="502" r:id="rId25"/>
    <p:sldId id="503" r:id="rId26"/>
    <p:sldId id="510" r:id="rId27"/>
    <p:sldId id="515" r:id="rId28"/>
    <p:sldId id="479" r:id="rId29"/>
    <p:sldId id="477" r:id="rId30"/>
    <p:sldId id="514" r:id="rId31"/>
  </p:sldIdLst>
  <p:sldSz cx="9144000" cy="6858000" type="screen4x3"/>
  <p:notesSz cx="6797675" cy="992822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elber Ulrike, Dr. " initials="felber" lastIdx="70" clrIdx="0"/>
  <p:cmAuthor id="1" name="%user2%" initials="brunner" lastIdx="2" clrIdx="1"/>
  <p:cmAuthor id="2" name="Heidi Haslinger" initials="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CC0000"/>
    <a:srgbClr val="00B2D6"/>
    <a:srgbClr val="FFE9AB"/>
    <a:srgbClr val="FFCC99"/>
    <a:srgbClr val="01B0FF"/>
    <a:srgbClr val="B7E9FF"/>
    <a:srgbClr val="0099FF"/>
    <a:srgbClr val="DBDBED"/>
    <a:srgbClr val="FFF5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89" autoAdjust="0"/>
    <p:restoredTop sz="86412" autoAdjust="0"/>
  </p:normalViewPr>
  <p:slideViewPr>
    <p:cSldViewPr>
      <p:cViewPr varScale="1">
        <p:scale>
          <a:sx n="75" d="100"/>
          <a:sy n="75" d="100"/>
        </p:scale>
        <p:origin x="93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84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4842"/>
    </p:cViewPr>
  </p:sorterViewPr>
  <p:notesViewPr>
    <p:cSldViewPr showGuides="1">
      <p:cViewPr varScale="1">
        <p:scale>
          <a:sx n="79" d="100"/>
          <a:sy n="79" d="100"/>
        </p:scale>
        <p:origin x="3318" y="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862" cy="497413"/>
          </a:xfrm>
          <a:prstGeom prst="rect">
            <a:avLst/>
          </a:prstGeom>
        </p:spPr>
        <p:txBody>
          <a:bodyPr vert="horz" lIns="91504" tIns="45751" rIns="91504" bIns="45751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295" y="0"/>
            <a:ext cx="2945862" cy="497413"/>
          </a:xfrm>
          <a:prstGeom prst="rect">
            <a:avLst/>
          </a:prstGeom>
        </p:spPr>
        <p:txBody>
          <a:bodyPr vert="horz" lIns="91504" tIns="45751" rIns="91504" bIns="45751" rtlCol="0"/>
          <a:lstStyle>
            <a:lvl1pPr algn="r">
              <a:defRPr sz="1200"/>
            </a:lvl1pPr>
          </a:lstStyle>
          <a:p>
            <a:pPr>
              <a:defRPr/>
            </a:pPr>
            <a:fld id="{C57743C6-E815-44EA-81A1-E2159D02985A}" type="datetimeFigureOut">
              <a:rPr lang="de-DE"/>
              <a:pPr>
                <a:defRPr/>
              </a:pPr>
              <a:t>21.09.2015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273"/>
            <a:ext cx="2945862" cy="497412"/>
          </a:xfrm>
          <a:prstGeom prst="rect">
            <a:avLst/>
          </a:prstGeom>
        </p:spPr>
        <p:txBody>
          <a:bodyPr vert="horz" lIns="91504" tIns="45751" rIns="91504" bIns="45751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295" y="9429273"/>
            <a:ext cx="2945862" cy="497412"/>
          </a:xfrm>
          <a:prstGeom prst="rect">
            <a:avLst/>
          </a:prstGeom>
        </p:spPr>
        <p:txBody>
          <a:bodyPr vert="horz" lIns="91504" tIns="45751" rIns="91504" bIns="45751" rtlCol="0" anchor="b"/>
          <a:lstStyle>
            <a:lvl1pPr algn="r">
              <a:defRPr sz="1200"/>
            </a:lvl1pPr>
          </a:lstStyle>
          <a:p>
            <a:pPr>
              <a:defRPr/>
            </a:pPr>
            <a:fld id="{3157027C-3D05-4975-BFFC-68DFCA48873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95352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862" cy="497413"/>
          </a:xfrm>
          <a:prstGeom prst="rect">
            <a:avLst/>
          </a:prstGeom>
        </p:spPr>
        <p:txBody>
          <a:bodyPr vert="horz" lIns="91504" tIns="45751" rIns="91504" bIns="45751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295" y="0"/>
            <a:ext cx="2945862" cy="497413"/>
          </a:xfrm>
          <a:prstGeom prst="rect">
            <a:avLst/>
          </a:prstGeom>
        </p:spPr>
        <p:txBody>
          <a:bodyPr vert="horz" lIns="91504" tIns="45751" rIns="91504" bIns="45751" rtlCol="0"/>
          <a:lstStyle>
            <a:lvl1pPr algn="r">
              <a:defRPr sz="1200"/>
            </a:lvl1pPr>
          </a:lstStyle>
          <a:p>
            <a:pPr>
              <a:defRPr/>
            </a:pPr>
            <a:fld id="{ACFE6062-7DDF-4DFC-89A4-6FDD3B3F780D}" type="datetimeFigureOut">
              <a:rPr lang="de-DE"/>
              <a:pPr>
                <a:defRPr/>
              </a:pPr>
              <a:t>21.09.2015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04" tIns="45751" rIns="91504" bIns="45751" rtlCol="0" anchor="ctr"/>
          <a:lstStyle/>
          <a:p>
            <a:pPr lvl="0"/>
            <a:endParaRPr lang="de-DE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65" y="4715407"/>
            <a:ext cx="5438748" cy="4465930"/>
          </a:xfrm>
          <a:prstGeom prst="rect">
            <a:avLst/>
          </a:prstGeom>
        </p:spPr>
        <p:txBody>
          <a:bodyPr vert="horz" lIns="91504" tIns="45751" rIns="91504" bIns="45751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9273"/>
            <a:ext cx="2945862" cy="497412"/>
          </a:xfrm>
          <a:prstGeom prst="rect">
            <a:avLst/>
          </a:prstGeom>
        </p:spPr>
        <p:txBody>
          <a:bodyPr vert="horz" lIns="91504" tIns="45751" rIns="91504" bIns="45751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295" y="9429273"/>
            <a:ext cx="2945862" cy="497412"/>
          </a:xfrm>
          <a:prstGeom prst="rect">
            <a:avLst/>
          </a:prstGeom>
        </p:spPr>
        <p:txBody>
          <a:bodyPr vert="horz" lIns="91504" tIns="45751" rIns="91504" bIns="45751" rtlCol="0" anchor="b"/>
          <a:lstStyle>
            <a:lvl1pPr algn="r">
              <a:defRPr sz="1200"/>
            </a:lvl1pPr>
          </a:lstStyle>
          <a:p>
            <a:pPr>
              <a:defRPr/>
            </a:pPr>
            <a:fld id="{2AB57812-465C-463D-A8FA-D9934EC4750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57079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2662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4ED51BA-ACCE-4E47-BAF0-B4900F8B8034}" type="slidenum">
              <a:rPr lang="de-DE" smtClean="0"/>
              <a:pPr/>
              <a:t>1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199993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B57812-465C-463D-A8FA-D9934EC47507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0740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B57812-465C-463D-A8FA-D9934EC47507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2993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G_TITEL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4213" y="1268413"/>
            <a:ext cx="7632700" cy="1884362"/>
          </a:xfrm>
        </p:spPr>
        <p:txBody>
          <a:bodyPr rIns="90000" anchor="b"/>
          <a:lstStyle>
            <a:lvl1pPr>
              <a:tabLst>
                <a:tab pos="8342313" algn="l"/>
              </a:tabLst>
              <a:defRPr sz="44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505200"/>
            <a:ext cx="6767512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179388" y="623728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107950" y="115888"/>
            <a:ext cx="8928100" cy="4572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E733A3-A347-4423-A88D-8740C5C7C3A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476250"/>
            <a:ext cx="2057400" cy="56546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476250"/>
            <a:ext cx="6019800" cy="565467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E6837-C7C9-47D3-B760-4997977DE3C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G_TITEL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4213" y="1268413"/>
            <a:ext cx="7632700" cy="1884362"/>
          </a:xfrm>
        </p:spPr>
        <p:txBody>
          <a:bodyPr rIns="90000" anchor="b"/>
          <a:lstStyle>
            <a:lvl1pPr>
              <a:tabLst>
                <a:tab pos="8342313" algn="l"/>
              </a:tabLst>
              <a:defRPr sz="44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505200"/>
            <a:ext cx="6767512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179388" y="623728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107950" y="115888"/>
            <a:ext cx="8928100" cy="4572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5505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508E6-5248-453F-8972-AE1FD407C172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0505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EDD4C-E55C-48A3-ABD8-FCB1B980E121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9594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700213"/>
            <a:ext cx="4038600" cy="4430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038600" cy="4430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AC6E8-0FF0-48EB-B0B8-2AD3B1D217B8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8346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7D8D4-51DF-42F2-8215-A09C08BCA006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926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3B547D-D48D-4910-ACF8-66601841F542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3312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EB132-CB1B-4181-9BA9-60138E416A48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8082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DAE15-4F26-4385-A6D6-CB05E8967A06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965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5F21B-4B24-45F0-BD0C-E6E28C19167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BE28D-4F96-4D53-8A3C-AB177E909CD0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6853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2A0C09-79C7-423D-959C-A3EE507EDB50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1189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476250"/>
            <a:ext cx="2057400" cy="56546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476250"/>
            <a:ext cx="6019800" cy="565467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979D16-CAAC-4ADC-925D-081F8D5720FA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987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2EF01-9E11-4CF0-B628-4AD45FEDB54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700213"/>
            <a:ext cx="4038600" cy="4430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038600" cy="4430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C9AB2-E1BF-4ADE-9102-C5FE8E0B4E9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A4B97-0421-4840-B428-FB54A14ADBB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ED5AA2-D2E6-4D6F-90CC-913B7E8EED1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EC83C4-C1C6-4A94-A024-B681E6A01B6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B4C8FA-F72A-465B-9F18-8895B4ADF36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B83EB1-04CB-43F5-857F-AB163E43149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BG_Arbeitsblatt"/>
          <p:cNvPicPr>
            <a:picLocks noChangeAspect="1" noChangeArrowheads="1"/>
          </p:cNvPicPr>
          <p:nvPr userDrawn="1"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00213"/>
            <a:ext cx="8229600" cy="443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5F87C4DB-26E2-46AD-8236-1A45ED6C615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476250"/>
            <a:ext cx="820737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ARBEITSBLATT TITEL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5" r:id="rId1"/>
    <p:sldLayoutId id="2147484355" r:id="rId2"/>
    <p:sldLayoutId id="2147484356" r:id="rId3"/>
    <p:sldLayoutId id="2147484357" r:id="rId4"/>
    <p:sldLayoutId id="2147484358" r:id="rId5"/>
    <p:sldLayoutId id="2147484359" r:id="rId6"/>
    <p:sldLayoutId id="2147484360" r:id="rId7"/>
    <p:sldLayoutId id="2147484361" r:id="rId8"/>
    <p:sldLayoutId id="2147484362" r:id="rId9"/>
    <p:sldLayoutId id="2147484363" r:id="rId10"/>
    <p:sldLayoutId id="2147484364" r:id="rId11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tabLst>
          <a:tab pos="8607425" algn="l"/>
        </a:tabLst>
        <a:defRPr sz="3800">
          <a:solidFill>
            <a:srgbClr val="00B2D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tabLst>
          <a:tab pos="8607425" algn="l"/>
        </a:tabLst>
        <a:defRPr sz="3800">
          <a:solidFill>
            <a:srgbClr val="00B2D6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tabLst>
          <a:tab pos="8607425" algn="l"/>
        </a:tabLst>
        <a:defRPr sz="3800">
          <a:solidFill>
            <a:srgbClr val="00B2D6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tabLst>
          <a:tab pos="8607425" algn="l"/>
        </a:tabLst>
        <a:defRPr sz="3800">
          <a:solidFill>
            <a:srgbClr val="00B2D6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tabLst>
          <a:tab pos="8607425" algn="l"/>
        </a:tabLst>
        <a:defRPr sz="3800">
          <a:solidFill>
            <a:srgbClr val="00B2D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8607425" algn="l"/>
        </a:tabLst>
        <a:defRPr sz="3800">
          <a:solidFill>
            <a:srgbClr val="00B2D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8607425" algn="l"/>
        </a:tabLst>
        <a:defRPr sz="3800">
          <a:solidFill>
            <a:srgbClr val="00B2D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8607425" algn="l"/>
        </a:tabLst>
        <a:defRPr sz="3800">
          <a:solidFill>
            <a:srgbClr val="00B2D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8607425" algn="l"/>
        </a:tabLst>
        <a:defRPr sz="3800">
          <a:solidFill>
            <a:srgbClr val="00B2D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BG_Arbeitsblatt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00213"/>
            <a:ext cx="8229600" cy="443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ABE5FB1A-BCC9-4C5E-967C-706756380968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476250"/>
            <a:ext cx="820737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ARBEITSBLATT TITEL</a:t>
            </a:r>
          </a:p>
        </p:txBody>
      </p:sp>
    </p:spTree>
    <p:extLst>
      <p:ext uri="{BB962C8B-B14F-4D97-AF65-F5344CB8AC3E}">
        <p14:creationId xmlns:p14="http://schemas.microsoft.com/office/powerpoint/2010/main" val="4079292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7" r:id="rId1"/>
    <p:sldLayoutId id="2147484368" r:id="rId2"/>
    <p:sldLayoutId id="2147484369" r:id="rId3"/>
    <p:sldLayoutId id="2147484370" r:id="rId4"/>
    <p:sldLayoutId id="2147484371" r:id="rId5"/>
    <p:sldLayoutId id="2147484372" r:id="rId6"/>
    <p:sldLayoutId id="2147484373" r:id="rId7"/>
    <p:sldLayoutId id="2147484374" r:id="rId8"/>
    <p:sldLayoutId id="2147484375" r:id="rId9"/>
    <p:sldLayoutId id="2147484376" r:id="rId10"/>
    <p:sldLayoutId id="214748437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tabLst>
          <a:tab pos="8607425" algn="l"/>
        </a:tabLst>
        <a:defRPr sz="3800">
          <a:solidFill>
            <a:srgbClr val="00B2D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tabLst>
          <a:tab pos="8607425" algn="l"/>
        </a:tabLst>
        <a:defRPr sz="3800">
          <a:solidFill>
            <a:srgbClr val="00B2D6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tabLst>
          <a:tab pos="8607425" algn="l"/>
        </a:tabLst>
        <a:defRPr sz="3800">
          <a:solidFill>
            <a:srgbClr val="00B2D6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tabLst>
          <a:tab pos="8607425" algn="l"/>
        </a:tabLst>
        <a:defRPr sz="3800">
          <a:solidFill>
            <a:srgbClr val="00B2D6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tabLst>
          <a:tab pos="8607425" algn="l"/>
        </a:tabLst>
        <a:defRPr sz="3800">
          <a:solidFill>
            <a:srgbClr val="00B2D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8607425" algn="l"/>
        </a:tabLst>
        <a:defRPr sz="3800">
          <a:solidFill>
            <a:srgbClr val="00B2D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8607425" algn="l"/>
        </a:tabLst>
        <a:defRPr sz="3800">
          <a:solidFill>
            <a:srgbClr val="00B2D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8607425" algn="l"/>
        </a:tabLst>
        <a:defRPr sz="3800">
          <a:solidFill>
            <a:srgbClr val="00B2D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8607425" algn="l"/>
        </a:tabLst>
        <a:defRPr sz="3800">
          <a:solidFill>
            <a:srgbClr val="00B2D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demokratiewebstatt.at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e.wikipedia.org/wiki/Zitadelle_La_Ferri%C3%A8re#/media/File:Citadelle_Laferri%C3%A8re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.wikimedia.org/wikipedia/commons/1/1a/Grand_march%C3%A9_de_Koudougou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upload.wikimedia.org/wikipedia/commons/9/98/Coffee_Bean_Roasting,_Ethiopia_(11815309196)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upload.wikimedia.org/wikipedia/commons/2/2f/Kampala_26.08.2009_12-52-00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upload.wikimedia.org/wikipedia/commons/f/f9/Conselho_Municipal_de_Maputo_frente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upload.wikimedia.org/wikipedia/commons/1/11/HaaValley.j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upload.wikimedia.org/wikipedia/commons/0/01/Bethlehem-street2.JP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upload.wikimedia.org/wikipedia/commons/8/8a/Mount_Ararat_and_the_Yerevan_skyline.jp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upload.wikimedia.org/wikipedia/commons/2/29/Svetitskhoveli_Cathedral,_Mtskheta,_Georgia_P._Liparteliani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mokratiewebstatt.at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upload.wikimedia.org/wikipedia/commons/f/f8/Moldova.jp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upload.wikimedia.org/wikipedia/commons/4/4e/2013-10-06_Stone_Bridge,_Prizren,_Kosovo_8649.jp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upload.wikimedia.org/wikipedia/commons/4/4b/Et'hem_Bey_Mosque_&amp;_Clock_tower.jpg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Franz\Pictures\Thema-1938-Fotos-internet\1938 hintergrund-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7384"/>
            <a:ext cx="9163050" cy="685800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584" y="908721"/>
            <a:ext cx="6336704" cy="1409270"/>
          </a:xfrm>
        </p:spPr>
        <p:txBody>
          <a:bodyPr/>
          <a:lstStyle/>
          <a:p>
            <a:pPr eaLnBrk="1" hangingPunct="1"/>
            <a:r>
              <a:rPr lang="de-DE" sz="4000" dirty="0" smtClean="0"/>
              <a:t/>
            </a:r>
            <a:br>
              <a:rPr lang="de-DE" sz="4000" dirty="0" smtClean="0"/>
            </a:br>
            <a:r>
              <a:rPr lang="de-DE" sz="4000" dirty="0"/>
              <a:t/>
            </a:r>
            <a:br>
              <a:rPr lang="de-DE" sz="4000" dirty="0"/>
            </a:br>
            <a:r>
              <a:rPr lang="de-DE" sz="4000" dirty="0" smtClean="0"/>
              <a:t/>
            </a:r>
            <a:br>
              <a:rPr lang="de-DE" sz="4000" dirty="0" smtClean="0"/>
            </a:br>
            <a:r>
              <a:rPr lang="de-DE" sz="4000" dirty="0" smtClean="0"/>
              <a:t>Entwicklungs-zusammenarbeit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35013" y="3269325"/>
            <a:ext cx="6767513" cy="1752600"/>
          </a:xfrm>
        </p:spPr>
        <p:txBody>
          <a:bodyPr/>
          <a:lstStyle/>
          <a:p>
            <a:pPr eaLnBrk="1" hangingPunct="1"/>
            <a:r>
              <a:rPr lang="de-DE" dirty="0" smtClean="0"/>
              <a:t>Materialien zur Politischen Bildung von Kindern und Jugendlichen</a:t>
            </a:r>
            <a:endParaRPr lang="de-AT" dirty="0" smtClean="0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735013" y="5392738"/>
            <a:ext cx="3041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hlinkClick r:id="rId4"/>
              </a:rPr>
              <a:t>www.demokratiewebstatt.at</a:t>
            </a:r>
            <a:r>
              <a:rPr lang="de-DE"/>
              <a:t> </a:t>
            </a:r>
            <a:endParaRPr lang="de-AT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Franz\Pictures\Thema-1938-Fotos-internet\1938 hintergrund-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3726"/>
            <a:ext cx="9163050" cy="6885384"/>
          </a:xfrm>
          <a:prstGeom prst="rect">
            <a:avLst/>
          </a:prstGeom>
          <a:noFill/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16632"/>
            <a:ext cx="8463855" cy="1152525"/>
          </a:xfrm>
        </p:spPr>
        <p:txBody>
          <a:bodyPr/>
          <a:lstStyle/>
          <a:p>
            <a:pPr algn="ctr"/>
            <a:r>
              <a:rPr lang="de-DE" sz="3200" dirty="0" smtClean="0"/>
              <a:t>Fakten zur österreichischen Entwicklungs-</a:t>
            </a:r>
            <a:br>
              <a:rPr lang="de-DE" sz="3200" dirty="0" smtClean="0"/>
            </a:br>
            <a:r>
              <a:rPr lang="de-DE" sz="3200" dirty="0" err="1" smtClean="0"/>
              <a:t>zusammenarbeit</a:t>
            </a:r>
            <a:r>
              <a:rPr lang="de-DE" sz="3200" dirty="0" smtClean="0"/>
              <a:t> (OEZA)</a:t>
            </a:r>
          </a:p>
        </p:txBody>
      </p:sp>
      <p:sp>
        <p:nvSpPr>
          <p:cNvPr id="5" name="Inhaltsplatzhalter 11"/>
          <p:cNvSpPr txBox="1">
            <a:spLocks/>
          </p:cNvSpPr>
          <p:nvPr/>
        </p:nvSpPr>
        <p:spPr>
          <a:xfrm>
            <a:off x="457200" y="1700213"/>
            <a:ext cx="8229600" cy="443071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sz="3200" kern="0" dirty="0">
              <a:latin typeface="+mn-lt"/>
            </a:endParaRPr>
          </a:p>
        </p:txBody>
      </p:sp>
      <p:sp>
        <p:nvSpPr>
          <p:cNvPr id="8197" name="Inhaltsplatzhalter 11"/>
          <p:cNvSpPr>
            <a:spLocks noGrp="1"/>
          </p:cNvSpPr>
          <p:nvPr>
            <p:ph idx="1"/>
          </p:nvPr>
        </p:nvSpPr>
        <p:spPr>
          <a:xfrm>
            <a:off x="457200" y="941111"/>
            <a:ext cx="8136904" cy="4608512"/>
          </a:xfrm>
        </p:spPr>
        <p:txBody>
          <a:bodyPr/>
          <a:lstStyle/>
          <a:p>
            <a:pPr marL="0" indent="0">
              <a:buNone/>
            </a:pPr>
            <a:endParaRPr lang="de-AT" sz="2000" dirty="0"/>
          </a:p>
          <a:p>
            <a:pPr marL="0" indent="0">
              <a:buNone/>
            </a:pPr>
            <a:endParaRPr lang="de-AT" sz="2000" dirty="0"/>
          </a:p>
          <a:p>
            <a:r>
              <a:rPr lang="de-AT" sz="2000" dirty="0" smtClean="0"/>
              <a:t>In 1950er Jahren beginnt Österreich mit der Unterstützung anderer Länder.</a:t>
            </a:r>
          </a:p>
          <a:p>
            <a:pPr marL="0" indent="0">
              <a:buNone/>
            </a:pPr>
            <a:endParaRPr lang="de-AT" sz="2000" dirty="0"/>
          </a:p>
          <a:p>
            <a:r>
              <a:rPr lang="de-DE" sz="2000" dirty="0" smtClean="0"/>
              <a:t>Heute ist Österreichische Entwicklungszusammenarbeit (OEZA) ein wichtiger Teil der österreichischen Außenpolitik.</a:t>
            </a:r>
            <a:endParaRPr lang="de-AT" sz="2000" dirty="0"/>
          </a:p>
          <a:p>
            <a:endParaRPr lang="de-DE" sz="2000" dirty="0" smtClean="0"/>
          </a:p>
          <a:p>
            <a:r>
              <a:rPr lang="de-DE" sz="2000" dirty="0" smtClean="0"/>
              <a:t>Österreich hilft anderen Ländern bei der Armutsbekämpfung, </a:t>
            </a:r>
            <a:br>
              <a:rPr lang="de-DE" sz="2000" dirty="0" smtClean="0"/>
            </a:br>
            <a:r>
              <a:rPr lang="de-DE" sz="2000" dirty="0" smtClean="0"/>
              <a:t>der Friedenssicherung und beim Umweltschutz.</a:t>
            </a:r>
            <a:endParaRPr lang="de-AT" sz="2000" dirty="0"/>
          </a:p>
        </p:txBody>
      </p:sp>
    </p:spTree>
    <p:extLst>
      <p:ext uri="{BB962C8B-B14F-4D97-AF65-F5344CB8AC3E}">
        <p14:creationId xmlns:p14="http://schemas.microsoft.com/office/powerpoint/2010/main" val="409311441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Franz\Pictures\Thema-1938-Fotos-internet\1938 hintergrund-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63050" cy="6885384"/>
          </a:xfrm>
          <a:prstGeom prst="rect">
            <a:avLst/>
          </a:prstGeom>
          <a:noFill/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16632"/>
            <a:ext cx="8463855" cy="1152525"/>
          </a:xfrm>
        </p:spPr>
        <p:txBody>
          <a:bodyPr/>
          <a:lstStyle/>
          <a:p>
            <a:pPr algn="ctr"/>
            <a:r>
              <a:rPr lang="de-DE" sz="3200" dirty="0" smtClean="0"/>
              <a:t>Projektregionen der OEZA</a:t>
            </a:r>
            <a:endParaRPr lang="de-DE" sz="3200" dirty="0"/>
          </a:p>
        </p:txBody>
      </p:sp>
      <p:sp>
        <p:nvSpPr>
          <p:cNvPr id="5" name="Inhaltsplatzhalter 11"/>
          <p:cNvSpPr txBox="1">
            <a:spLocks/>
          </p:cNvSpPr>
          <p:nvPr/>
        </p:nvSpPr>
        <p:spPr>
          <a:xfrm>
            <a:off x="457200" y="1700213"/>
            <a:ext cx="8229600" cy="443071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sz="3200" kern="0" dirty="0">
              <a:latin typeface="+mn-lt"/>
            </a:endParaRPr>
          </a:p>
        </p:txBody>
      </p:sp>
      <p:sp>
        <p:nvSpPr>
          <p:cNvPr id="8197" name="Inhaltsplatzhalter 11"/>
          <p:cNvSpPr>
            <a:spLocks noGrp="1"/>
          </p:cNvSpPr>
          <p:nvPr>
            <p:ph idx="1"/>
          </p:nvPr>
        </p:nvSpPr>
        <p:spPr>
          <a:xfrm>
            <a:off x="457200" y="836711"/>
            <a:ext cx="4186808" cy="5423265"/>
          </a:xfrm>
        </p:spPr>
        <p:txBody>
          <a:bodyPr/>
          <a:lstStyle/>
          <a:p>
            <a:pPr marL="0" indent="0">
              <a:buNone/>
            </a:pPr>
            <a:endParaRPr lang="de-AT" sz="2000" dirty="0" smtClean="0"/>
          </a:p>
          <a:p>
            <a:pPr marL="0" indent="0">
              <a:buNone/>
            </a:pPr>
            <a:r>
              <a:rPr lang="de-DE" sz="2000" b="1" dirty="0" smtClean="0"/>
              <a:t>Karibik/Haiti</a:t>
            </a:r>
            <a:endParaRPr lang="de-DE" sz="800" b="1" dirty="0" smtClean="0"/>
          </a:p>
          <a:p>
            <a:endParaRPr lang="de-DE" sz="2000" b="1" dirty="0"/>
          </a:p>
          <a:p>
            <a:endParaRPr lang="de-DE" sz="2000" b="1" dirty="0" smtClean="0"/>
          </a:p>
          <a:p>
            <a:endParaRPr lang="de-DE" sz="2000" b="1" dirty="0"/>
          </a:p>
          <a:p>
            <a:endParaRPr lang="de-DE" sz="2000" b="1" dirty="0" smtClean="0"/>
          </a:p>
          <a:p>
            <a:endParaRPr lang="de-DE" sz="2000" dirty="0" smtClean="0"/>
          </a:p>
          <a:p>
            <a:pPr algn="ctr"/>
            <a:endParaRPr lang="de-DE" sz="2000" dirty="0" smtClean="0"/>
          </a:p>
          <a:p>
            <a:pPr marL="0" indent="0" algn="r">
              <a:buNone/>
            </a:pPr>
            <a:endParaRPr lang="de-DE" sz="2000" dirty="0"/>
          </a:p>
          <a:p>
            <a:endParaRPr lang="de-DE" sz="2000" dirty="0" smtClean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AT" sz="1000" dirty="0" smtClean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99183"/>
            <a:ext cx="3901440" cy="2926080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518380" y="4691745"/>
            <a:ext cx="2862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hlinkClick r:id="rId4"/>
              </a:rPr>
              <a:t>Zitadelle in </a:t>
            </a:r>
            <a:r>
              <a:rPr lang="de-DE" sz="1000" dirty="0" err="1" smtClean="0">
                <a:hlinkClick r:id="rId4"/>
              </a:rPr>
              <a:t>Laferriere</a:t>
            </a:r>
            <a:r>
              <a:rPr lang="de-DE" sz="1000" dirty="0" smtClean="0">
                <a:hlinkClick r:id="rId4"/>
              </a:rPr>
              <a:t>, Haiti © Wikipedia CC</a:t>
            </a:r>
            <a:endParaRPr lang="de-AT" sz="1000" dirty="0"/>
          </a:p>
        </p:txBody>
      </p:sp>
      <p:sp>
        <p:nvSpPr>
          <p:cNvPr id="12" name="Inhaltsplatzhalter 11"/>
          <p:cNvSpPr txBox="1">
            <a:spLocks/>
          </p:cNvSpPr>
          <p:nvPr/>
        </p:nvSpPr>
        <p:spPr bwMode="auto">
          <a:xfrm>
            <a:off x="4473683" y="836711"/>
            <a:ext cx="4562813" cy="5612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endParaRPr lang="de-AT" sz="2000" kern="0" dirty="0" smtClean="0"/>
          </a:p>
          <a:p>
            <a:pPr marL="0" indent="0">
              <a:buNone/>
            </a:pPr>
            <a:endParaRPr lang="de-AT" sz="2000" kern="0" dirty="0"/>
          </a:p>
          <a:p>
            <a:r>
              <a:rPr lang="de-AT" sz="2000" kern="0" dirty="0" smtClean="0"/>
              <a:t>Schwerpunktland seit 2012</a:t>
            </a:r>
          </a:p>
          <a:p>
            <a:r>
              <a:rPr lang="de-DE" sz="2000" kern="0" dirty="0" smtClean="0"/>
              <a:t>Schwerpunkte der EZA: Katastrophenmanagement, erneuerbare Energien</a:t>
            </a:r>
          </a:p>
          <a:p>
            <a:r>
              <a:rPr lang="de-DE" sz="2000" kern="0" dirty="0" smtClean="0"/>
              <a:t>Besonderheiten: Haiti wurde 1804 als erstes Land Südamerikas und der Karibik unabhängig und schaffte die Sklaverei ab</a:t>
            </a:r>
            <a:endParaRPr lang="de-AT" sz="2000" kern="0" dirty="0" smtClean="0"/>
          </a:p>
          <a:p>
            <a:endParaRPr lang="de-AT" sz="2000" kern="0" dirty="0" smtClean="0"/>
          </a:p>
          <a:p>
            <a:endParaRPr lang="de-AT" sz="2000" kern="0" dirty="0" smtClean="0"/>
          </a:p>
          <a:p>
            <a:endParaRPr lang="de-AT" sz="2000" kern="0" dirty="0" smtClean="0"/>
          </a:p>
        </p:txBody>
      </p:sp>
    </p:spTree>
    <p:extLst>
      <p:ext uri="{BB962C8B-B14F-4D97-AF65-F5344CB8AC3E}">
        <p14:creationId xmlns:p14="http://schemas.microsoft.com/office/powerpoint/2010/main" val="352298039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Franz\Pictures\Thema-1938-Fotos-internet\1938 hintergrund-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63050" cy="6885384"/>
          </a:xfrm>
          <a:prstGeom prst="rect">
            <a:avLst/>
          </a:prstGeom>
          <a:noFill/>
        </p:spPr>
      </p:pic>
      <p:sp>
        <p:nvSpPr>
          <p:cNvPr id="5" name="Inhaltsplatzhalter 11"/>
          <p:cNvSpPr txBox="1">
            <a:spLocks/>
          </p:cNvSpPr>
          <p:nvPr/>
        </p:nvSpPr>
        <p:spPr>
          <a:xfrm>
            <a:off x="457200" y="1700213"/>
            <a:ext cx="8229600" cy="443071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sz="3200" kern="0" dirty="0">
              <a:latin typeface="+mn-lt"/>
            </a:endParaRPr>
          </a:p>
        </p:txBody>
      </p:sp>
      <p:sp>
        <p:nvSpPr>
          <p:cNvPr id="8197" name="Inhaltsplatzhalter 11"/>
          <p:cNvSpPr>
            <a:spLocks noGrp="1"/>
          </p:cNvSpPr>
          <p:nvPr>
            <p:ph idx="1"/>
          </p:nvPr>
        </p:nvSpPr>
        <p:spPr>
          <a:xfrm>
            <a:off x="4187281" y="1671512"/>
            <a:ext cx="5054477" cy="5552844"/>
          </a:xfrm>
        </p:spPr>
        <p:txBody>
          <a:bodyPr/>
          <a:lstStyle/>
          <a:p>
            <a:pPr marL="0" indent="0">
              <a:buNone/>
            </a:pPr>
            <a:endParaRPr lang="de-AT" sz="2000" dirty="0" smtClean="0"/>
          </a:p>
          <a:p>
            <a:r>
              <a:rPr lang="de-AT" sz="2000" dirty="0"/>
              <a:t>Schwerpunktland seit </a:t>
            </a:r>
            <a:r>
              <a:rPr lang="de-AT" sz="2000" dirty="0" smtClean="0"/>
              <a:t>1993</a:t>
            </a:r>
            <a:endParaRPr lang="de-AT" sz="2000" dirty="0"/>
          </a:p>
          <a:p>
            <a:r>
              <a:rPr lang="de-DE" sz="2000" dirty="0" smtClean="0"/>
              <a:t>Schwerpunkte der EZA: Berufsbildung, ländliche Entwicklung</a:t>
            </a:r>
            <a:endParaRPr lang="de-DE" sz="2000" dirty="0"/>
          </a:p>
          <a:p>
            <a:r>
              <a:rPr lang="de-DE" sz="2000" dirty="0" smtClean="0"/>
              <a:t>Fortschritte in Bereichen: Grundschulbildung, Trinkwasserversorgung</a:t>
            </a:r>
          </a:p>
          <a:p>
            <a:r>
              <a:rPr lang="de-DE" sz="2000" dirty="0" smtClean="0"/>
              <a:t>Besonderheiten</a:t>
            </a:r>
            <a:r>
              <a:rPr lang="de-DE" sz="2000" dirty="0"/>
              <a:t>: </a:t>
            </a:r>
            <a:r>
              <a:rPr lang="de-DE" sz="2000" dirty="0" smtClean="0"/>
              <a:t>Präsident </a:t>
            </a:r>
            <a:r>
              <a:rPr lang="de-DE" sz="2000" dirty="0" err="1" smtClean="0"/>
              <a:t>Sankara</a:t>
            </a:r>
            <a:r>
              <a:rPr lang="de-DE" sz="2000" dirty="0" smtClean="0"/>
              <a:t> (1983-87) galt als „</a:t>
            </a:r>
            <a:r>
              <a:rPr lang="de-DE" sz="2000" dirty="0" err="1" smtClean="0"/>
              <a:t>Che</a:t>
            </a:r>
            <a:r>
              <a:rPr lang="de-DE" sz="2000" dirty="0" smtClean="0"/>
              <a:t> </a:t>
            </a:r>
            <a:r>
              <a:rPr lang="de-DE" sz="2000" dirty="0" err="1" smtClean="0"/>
              <a:t>Guevarra</a:t>
            </a:r>
            <a:r>
              <a:rPr lang="de-DE" sz="2000" dirty="0" smtClean="0"/>
              <a:t>“ Afrikas</a:t>
            </a:r>
            <a:endParaRPr lang="de-AT" sz="2000" dirty="0"/>
          </a:p>
          <a:p>
            <a:pPr marL="0" indent="0">
              <a:buNone/>
            </a:pPr>
            <a:endParaRPr lang="de-AT" sz="2000" dirty="0"/>
          </a:p>
        </p:txBody>
      </p:sp>
      <p:sp>
        <p:nvSpPr>
          <p:cNvPr id="10" name="Inhaltsplatzhalter 11"/>
          <p:cNvSpPr txBox="1">
            <a:spLocks/>
          </p:cNvSpPr>
          <p:nvPr/>
        </p:nvSpPr>
        <p:spPr bwMode="auto">
          <a:xfrm>
            <a:off x="457200" y="1222222"/>
            <a:ext cx="5184439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endParaRPr lang="de-AT" sz="2000" kern="0" dirty="0" smtClean="0"/>
          </a:p>
          <a:p>
            <a:pPr marL="0" indent="0">
              <a:buFont typeface="Wingdings" pitchFamily="2" charset="2"/>
              <a:buNone/>
            </a:pPr>
            <a:r>
              <a:rPr lang="de-AT" sz="2000" b="1" kern="0" dirty="0" smtClean="0"/>
              <a:t>Burkina Faso</a:t>
            </a:r>
          </a:p>
          <a:p>
            <a:pPr marL="0" indent="0">
              <a:buFont typeface="Wingdings" pitchFamily="2" charset="2"/>
              <a:buNone/>
            </a:pPr>
            <a:endParaRPr lang="de-AT" sz="2000" kern="0" dirty="0"/>
          </a:p>
        </p:txBody>
      </p:sp>
      <p:sp>
        <p:nvSpPr>
          <p:cNvPr id="3" name="Textfeld 2"/>
          <p:cNvSpPr txBox="1"/>
          <p:nvPr/>
        </p:nvSpPr>
        <p:spPr>
          <a:xfrm>
            <a:off x="537892" y="4804684"/>
            <a:ext cx="38723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hlinkClick r:id="rId3"/>
              </a:rPr>
              <a:t>Markthalle in </a:t>
            </a:r>
            <a:r>
              <a:rPr lang="de-DE" sz="1000" dirty="0" err="1" smtClean="0">
                <a:hlinkClick r:id="rId3"/>
              </a:rPr>
              <a:t>Koudougou</a:t>
            </a:r>
            <a:r>
              <a:rPr lang="de-DE" sz="1000" dirty="0" smtClean="0">
                <a:hlinkClick r:id="rId3"/>
              </a:rPr>
              <a:t>, Burkina Faso © Wikipedia CC BY 3.0</a:t>
            </a:r>
            <a:endParaRPr lang="de-AT" sz="10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97" y="2034547"/>
            <a:ext cx="3631683" cy="272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68795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Franz\Pictures\Thema-1938-Fotos-internet\1938 hintergrund-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27384"/>
            <a:ext cx="9163050" cy="6885384"/>
          </a:xfrm>
          <a:prstGeom prst="rect">
            <a:avLst/>
          </a:prstGeom>
          <a:noFill/>
        </p:spPr>
      </p:pic>
      <p:sp>
        <p:nvSpPr>
          <p:cNvPr id="8197" name="Inhaltsplatzhalter 1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000" b="1" dirty="0" smtClean="0"/>
              <a:t>Äthiopien</a:t>
            </a:r>
          </a:p>
          <a:p>
            <a:pPr marL="0" indent="0">
              <a:buNone/>
            </a:pPr>
            <a:endParaRPr lang="de-AT" sz="2000" b="1" dirty="0" smtClean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246664"/>
            <a:ext cx="4038600" cy="2694503"/>
          </a:xfrm>
        </p:spPr>
      </p:pic>
      <p:sp>
        <p:nvSpPr>
          <p:cNvPr id="5" name="Inhaltsplatzhalter 11"/>
          <p:cNvSpPr txBox="1">
            <a:spLocks/>
          </p:cNvSpPr>
          <p:nvPr/>
        </p:nvSpPr>
        <p:spPr>
          <a:xfrm>
            <a:off x="457200" y="1700213"/>
            <a:ext cx="8229600" cy="443071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sz="3200" kern="0" dirty="0">
              <a:latin typeface="+mn-lt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477929" y="5058483"/>
            <a:ext cx="40351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hlinkClick r:id="rId4"/>
              </a:rPr>
              <a:t>Röstung von Kaffeebohnen in Äthiopien © Wikipedia CC BA-SA 2.0</a:t>
            </a:r>
            <a:endParaRPr lang="de-AT" sz="1000" dirty="0"/>
          </a:p>
        </p:txBody>
      </p:sp>
      <p:sp>
        <p:nvSpPr>
          <p:cNvPr id="11" name="Inhaltsplatzhalter 11"/>
          <p:cNvSpPr txBox="1">
            <a:spLocks/>
          </p:cNvSpPr>
          <p:nvPr/>
        </p:nvSpPr>
        <p:spPr bwMode="auto">
          <a:xfrm>
            <a:off x="4598965" y="1412776"/>
            <a:ext cx="4736504" cy="5612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endParaRPr lang="de-AT" sz="2000" kern="0" dirty="0" smtClean="0"/>
          </a:p>
          <a:p>
            <a:pPr marL="0" indent="0">
              <a:buNone/>
            </a:pPr>
            <a:endParaRPr lang="de-AT" sz="2000" kern="0" dirty="0"/>
          </a:p>
          <a:p>
            <a:r>
              <a:rPr lang="de-AT" sz="2000" kern="0" dirty="0" smtClean="0"/>
              <a:t>Schwerpunktland seit 1993</a:t>
            </a:r>
          </a:p>
          <a:p>
            <a:r>
              <a:rPr lang="de-DE" sz="2000" kern="0" dirty="0" smtClean="0"/>
              <a:t>Schwerpunkte der EZA: Demokratieentwicklung, Ernährungssicherheit</a:t>
            </a:r>
          </a:p>
          <a:p>
            <a:r>
              <a:rPr lang="de-DE" sz="2000" kern="0" dirty="0" smtClean="0"/>
              <a:t>Besonderheiten: Kaffeebohnen kommen ursprünglich aus Äthiopien und sind auch heute noch sehr begehrt</a:t>
            </a:r>
            <a:endParaRPr lang="de-AT" sz="2000" kern="0" dirty="0" smtClean="0"/>
          </a:p>
          <a:p>
            <a:endParaRPr lang="de-AT" sz="2000" kern="0" dirty="0" smtClean="0"/>
          </a:p>
          <a:p>
            <a:endParaRPr lang="de-AT" sz="2000" kern="0" dirty="0" smtClean="0"/>
          </a:p>
          <a:p>
            <a:endParaRPr lang="de-AT" sz="2000" kern="0" dirty="0" smtClean="0"/>
          </a:p>
        </p:txBody>
      </p:sp>
    </p:spTree>
    <p:extLst>
      <p:ext uri="{BB962C8B-B14F-4D97-AF65-F5344CB8AC3E}">
        <p14:creationId xmlns:p14="http://schemas.microsoft.com/office/powerpoint/2010/main" val="80836174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Franz\Pictures\Thema-1938-Fotos-internet\1938 hintergrund-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27384"/>
            <a:ext cx="9163050" cy="6885384"/>
          </a:xfrm>
          <a:prstGeom prst="rect">
            <a:avLst/>
          </a:prstGeom>
          <a:noFill/>
        </p:spPr>
      </p:pic>
      <p:sp>
        <p:nvSpPr>
          <p:cNvPr id="8197" name="Inhaltsplatzhalter 1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000" b="1" dirty="0" smtClean="0"/>
              <a:t>Uganda</a:t>
            </a:r>
          </a:p>
          <a:p>
            <a:pPr marL="0" indent="0">
              <a:buNone/>
            </a:pPr>
            <a:endParaRPr lang="de-AT" sz="2000" b="1" dirty="0" smtClean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252974"/>
            <a:ext cx="4038600" cy="2681882"/>
          </a:xfrm>
        </p:spPr>
      </p:pic>
      <p:sp>
        <p:nvSpPr>
          <p:cNvPr id="5" name="Inhaltsplatzhalter 11"/>
          <p:cNvSpPr txBox="1">
            <a:spLocks/>
          </p:cNvSpPr>
          <p:nvPr/>
        </p:nvSpPr>
        <p:spPr>
          <a:xfrm>
            <a:off x="457200" y="1700213"/>
            <a:ext cx="8229600" cy="443071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sz="3200" kern="0" dirty="0">
              <a:latin typeface="+mn-lt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477929" y="5058483"/>
            <a:ext cx="40940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hlinkClick r:id="rId4"/>
              </a:rPr>
              <a:t>Straßen in Ugandas Hauptstadt Kampala © Wikipedia CC BY-SA 3.0</a:t>
            </a:r>
            <a:endParaRPr lang="de-AT" sz="1000" dirty="0"/>
          </a:p>
        </p:txBody>
      </p:sp>
      <p:sp>
        <p:nvSpPr>
          <p:cNvPr id="11" name="Inhaltsplatzhalter 11"/>
          <p:cNvSpPr txBox="1">
            <a:spLocks/>
          </p:cNvSpPr>
          <p:nvPr/>
        </p:nvSpPr>
        <p:spPr bwMode="auto">
          <a:xfrm>
            <a:off x="4598965" y="1412776"/>
            <a:ext cx="4736504" cy="5612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endParaRPr lang="de-AT" sz="2000" kern="0" dirty="0" smtClean="0"/>
          </a:p>
          <a:p>
            <a:pPr marL="0" indent="0">
              <a:buNone/>
            </a:pPr>
            <a:endParaRPr lang="de-AT" sz="2000" kern="0" dirty="0"/>
          </a:p>
          <a:p>
            <a:r>
              <a:rPr lang="de-AT" sz="2000" kern="0" dirty="0" smtClean="0"/>
              <a:t>Schwerpunktland seit 1993</a:t>
            </a:r>
          </a:p>
          <a:p>
            <a:r>
              <a:rPr lang="de-DE" sz="2000" kern="0" dirty="0" smtClean="0"/>
              <a:t>Schwerpunkte der EZA: Wiederaufbau, Demokratisierung, Wasserversorgung</a:t>
            </a:r>
          </a:p>
          <a:p>
            <a:r>
              <a:rPr lang="de-DE" sz="2000" kern="0" dirty="0" smtClean="0"/>
              <a:t>Fortschritte in Bereichen: Armutsverringerung, Lebenserwartung</a:t>
            </a:r>
          </a:p>
          <a:p>
            <a:r>
              <a:rPr lang="de-DE" sz="2000" kern="0" dirty="0" smtClean="0"/>
              <a:t>Besonderheiten: Lange Zeit </a:t>
            </a:r>
            <a:br>
              <a:rPr lang="de-DE" sz="2000" kern="0" dirty="0" smtClean="0"/>
            </a:br>
            <a:r>
              <a:rPr lang="de-DE" sz="2000" kern="0" dirty="0" smtClean="0"/>
              <a:t>Vorreiter bei der Aids-Bekämpfung</a:t>
            </a:r>
            <a:endParaRPr lang="de-AT" sz="2000" kern="0" dirty="0" smtClean="0"/>
          </a:p>
          <a:p>
            <a:endParaRPr lang="de-AT" sz="2000" kern="0" dirty="0" smtClean="0"/>
          </a:p>
          <a:p>
            <a:pPr marL="0" indent="0">
              <a:buNone/>
            </a:pPr>
            <a:endParaRPr lang="de-AT" sz="2000" kern="0" dirty="0" smtClean="0"/>
          </a:p>
        </p:txBody>
      </p:sp>
    </p:spTree>
    <p:extLst>
      <p:ext uri="{BB962C8B-B14F-4D97-AF65-F5344CB8AC3E}">
        <p14:creationId xmlns:p14="http://schemas.microsoft.com/office/powerpoint/2010/main" val="415171198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Franz\Pictures\Thema-1938-Fotos-internet\1938 hintergrund-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27384"/>
            <a:ext cx="9163050" cy="6885384"/>
          </a:xfrm>
          <a:prstGeom prst="rect">
            <a:avLst/>
          </a:prstGeom>
          <a:noFill/>
        </p:spPr>
      </p:pic>
      <p:sp>
        <p:nvSpPr>
          <p:cNvPr id="8197" name="Inhaltsplatzhalter 1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000" b="1" dirty="0" smtClean="0"/>
              <a:t>Mosambik</a:t>
            </a:r>
          </a:p>
          <a:p>
            <a:pPr marL="0" indent="0">
              <a:buNone/>
            </a:pPr>
            <a:endParaRPr lang="de-AT" sz="2000" b="1" dirty="0" smtClean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0"/>
          <a:stretch/>
        </p:blipFill>
        <p:spPr>
          <a:xfrm>
            <a:off x="533399" y="2276872"/>
            <a:ext cx="4038601" cy="2573847"/>
          </a:xfrm>
        </p:spPr>
      </p:pic>
      <p:sp>
        <p:nvSpPr>
          <p:cNvPr id="5" name="Inhaltsplatzhalter 11"/>
          <p:cNvSpPr txBox="1">
            <a:spLocks/>
          </p:cNvSpPr>
          <p:nvPr/>
        </p:nvSpPr>
        <p:spPr>
          <a:xfrm>
            <a:off x="457200" y="1700213"/>
            <a:ext cx="8229600" cy="443071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sz="3200" kern="0" dirty="0">
              <a:latin typeface="+mn-lt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477929" y="5058483"/>
            <a:ext cx="40351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hlinkClick r:id="rId4"/>
              </a:rPr>
              <a:t>Rathaus in Maputo, Mosambik © Wikipedia CC BA-SA 3.0</a:t>
            </a:r>
            <a:endParaRPr lang="de-AT" sz="1000" dirty="0"/>
          </a:p>
        </p:txBody>
      </p:sp>
      <p:sp>
        <p:nvSpPr>
          <p:cNvPr id="11" name="Inhaltsplatzhalter 11"/>
          <p:cNvSpPr txBox="1">
            <a:spLocks/>
          </p:cNvSpPr>
          <p:nvPr/>
        </p:nvSpPr>
        <p:spPr bwMode="auto">
          <a:xfrm>
            <a:off x="4598965" y="1412776"/>
            <a:ext cx="4437531" cy="5612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endParaRPr lang="de-AT" sz="2000" kern="0" dirty="0" smtClean="0"/>
          </a:p>
          <a:p>
            <a:pPr marL="0" indent="0">
              <a:buNone/>
            </a:pPr>
            <a:endParaRPr lang="de-AT" sz="2000" kern="0" dirty="0"/>
          </a:p>
          <a:p>
            <a:r>
              <a:rPr lang="de-AT" sz="2000" kern="0" dirty="0" smtClean="0"/>
              <a:t>Schwerpunktland seit 1993</a:t>
            </a:r>
          </a:p>
          <a:p>
            <a:r>
              <a:rPr lang="de-DE" sz="2000" kern="0" dirty="0" smtClean="0"/>
              <a:t>Schwerpunkte der EZA: nachhaltige Landwirtschaft, Dezentralisierung</a:t>
            </a:r>
          </a:p>
          <a:p>
            <a:r>
              <a:rPr lang="de-DE" sz="2000" kern="0" dirty="0" smtClean="0"/>
              <a:t>Fortschritte in Bereichen: Bildung, Gesundheit, soziale Sicherheit</a:t>
            </a:r>
          </a:p>
          <a:p>
            <a:r>
              <a:rPr lang="de-DE" sz="2000" kern="0" dirty="0" smtClean="0"/>
              <a:t>Besonderheiten: Positives Beispiel für Wandel zu Demokratie und Frieden in Afrika</a:t>
            </a:r>
            <a:endParaRPr lang="de-AT" sz="2000" kern="0" dirty="0" smtClean="0"/>
          </a:p>
          <a:p>
            <a:endParaRPr lang="de-AT" sz="2000" kern="0" dirty="0" smtClean="0"/>
          </a:p>
          <a:p>
            <a:endParaRPr lang="de-AT" sz="2000" kern="0" dirty="0" smtClean="0"/>
          </a:p>
          <a:p>
            <a:endParaRPr lang="de-AT" sz="2000" kern="0" dirty="0" smtClean="0"/>
          </a:p>
        </p:txBody>
      </p:sp>
    </p:spTree>
    <p:extLst>
      <p:ext uri="{BB962C8B-B14F-4D97-AF65-F5344CB8AC3E}">
        <p14:creationId xmlns:p14="http://schemas.microsoft.com/office/powerpoint/2010/main" val="297234923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Franz\Pictures\Thema-1938-Fotos-internet\1938 hintergrund-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27384"/>
            <a:ext cx="9163050" cy="6885384"/>
          </a:xfrm>
          <a:prstGeom prst="rect">
            <a:avLst/>
          </a:prstGeom>
          <a:noFill/>
        </p:spPr>
      </p:pic>
      <p:sp>
        <p:nvSpPr>
          <p:cNvPr id="8197" name="Inhaltsplatzhalter 1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000" b="1" dirty="0" smtClean="0"/>
              <a:t>Bhutan</a:t>
            </a:r>
          </a:p>
          <a:p>
            <a:pPr marL="0" indent="0">
              <a:buNone/>
            </a:pPr>
            <a:endParaRPr lang="de-AT" sz="2000" b="1" dirty="0" smtClean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290488"/>
            <a:ext cx="3647087" cy="2686878"/>
          </a:xfrm>
        </p:spPr>
      </p:pic>
      <p:sp>
        <p:nvSpPr>
          <p:cNvPr id="5" name="Inhaltsplatzhalter 11"/>
          <p:cNvSpPr txBox="1">
            <a:spLocks/>
          </p:cNvSpPr>
          <p:nvPr/>
        </p:nvSpPr>
        <p:spPr>
          <a:xfrm>
            <a:off x="457200" y="1700213"/>
            <a:ext cx="8229600" cy="443071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sz="3200" kern="0" dirty="0">
              <a:latin typeface="+mn-lt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477929" y="5058483"/>
            <a:ext cx="40351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hlinkClick r:id="rId4"/>
              </a:rPr>
              <a:t>Das </a:t>
            </a:r>
            <a:r>
              <a:rPr lang="de-DE" sz="1000" dirty="0" err="1" smtClean="0">
                <a:hlinkClick r:id="rId4"/>
              </a:rPr>
              <a:t>Haa</a:t>
            </a:r>
            <a:r>
              <a:rPr lang="de-DE" sz="1000" dirty="0" smtClean="0">
                <a:hlinkClick r:id="rId4"/>
              </a:rPr>
              <a:t> Tal in Bhutan © Wikipedia CC BA-SA 2.5</a:t>
            </a:r>
            <a:endParaRPr lang="de-AT" sz="1000" dirty="0"/>
          </a:p>
        </p:txBody>
      </p:sp>
      <p:sp>
        <p:nvSpPr>
          <p:cNvPr id="11" name="Inhaltsplatzhalter 11"/>
          <p:cNvSpPr txBox="1">
            <a:spLocks/>
          </p:cNvSpPr>
          <p:nvPr/>
        </p:nvSpPr>
        <p:spPr bwMode="auto">
          <a:xfrm>
            <a:off x="4598965" y="1412776"/>
            <a:ext cx="4437531" cy="5612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endParaRPr lang="de-AT" sz="2000" kern="0" dirty="0" smtClean="0"/>
          </a:p>
          <a:p>
            <a:pPr marL="0" indent="0">
              <a:buNone/>
            </a:pPr>
            <a:endParaRPr lang="de-AT" sz="2000" kern="0" dirty="0"/>
          </a:p>
          <a:p>
            <a:r>
              <a:rPr lang="de-AT" sz="2000" kern="0" dirty="0" smtClean="0"/>
              <a:t>Schwerpunktland seit 1980</a:t>
            </a:r>
          </a:p>
          <a:p>
            <a:r>
              <a:rPr lang="de-DE" sz="2000" kern="0" dirty="0" smtClean="0"/>
              <a:t>Schwerpunkte der EZA: Energieversorgung, Tourismusentwicklung, Rechtstaatlichkeit</a:t>
            </a:r>
          </a:p>
          <a:p>
            <a:r>
              <a:rPr lang="de-DE" sz="2000" kern="0" dirty="0" smtClean="0"/>
              <a:t>Fortschritte in Bereichen: Demokratieentwicklung, Erneuerbare Energien</a:t>
            </a:r>
          </a:p>
          <a:p>
            <a:r>
              <a:rPr lang="de-DE" sz="2000" kern="0" dirty="0" smtClean="0"/>
              <a:t>Besonderheiten: Bruttonationalglück statt Bruttonationaleinkommen</a:t>
            </a:r>
            <a:endParaRPr lang="de-AT" sz="2000" kern="0" dirty="0" smtClean="0"/>
          </a:p>
          <a:p>
            <a:endParaRPr lang="de-AT" sz="2000" kern="0" dirty="0" smtClean="0"/>
          </a:p>
          <a:p>
            <a:endParaRPr lang="de-AT" sz="2000" kern="0" dirty="0" smtClean="0"/>
          </a:p>
          <a:p>
            <a:endParaRPr lang="de-AT" sz="2000" kern="0" dirty="0" smtClean="0"/>
          </a:p>
        </p:txBody>
      </p:sp>
    </p:spTree>
    <p:extLst>
      <p:ext uri="{BB962C8B-B14F-4D97-AF65-F5344CB8AC3E}">
        <p14:creationId xmlns:p14="http://schemas.microsoft.com/office/powerpoint/2010/main" val="289489475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Franz\Pictures\Thema-1938-Fotos-internet\1938 hintergrund-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27384"/>
            <a:ext cx="9163050" cy="6885384"/>
          </a:xfrm>
          <a:prstGeom prst="rect">
            <a:avLst/>
          </a:prstGeom>
          <a:noFill/>
        </p:spPr>
      </p:pic>
      <p:sp>
        <p:nvSpPr>
          <p:cNvPr id="8197" name="Inhaltsplatzhalter 1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000" b="1" dirty="0" smtClean="0"/>
              <a:t>Palästinensische Gebiete</a:t>
            </a:r>
          </a:p>
          <a:p>
            <a:pPr marL="0" indent="0">
              <a:buNone/>
            </a:pPr>
            <a:endParaRPr lang="de-AT" sz="2000" b="1" dirty="0" smtClean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51" y="2256451"/>
            <a:ext cx="3619364" cy="2710502"/>
          </a:xfrm>
        </p:spPr>
      </p:pic>
      <p:sp>
        <p:nvSpPr>
          <p:cNvPr id="5" name="Inhaltsplatzhalter 11"/>
          <p:cNvSpPr txBox="1">
            <a:spLocks/>
          </p:cNvSpPr>
          <p:nvPr/>
        </p:nvSpPr>
        <p:spPr>
          <a:xfrm>
            <a:off x="457200" y="1700213"/>
            <a:ext cx="8229600" cy="443071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sz="3200" kern="0" dirty="0">
              <a:latin typeface="+mn-lt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468559" y="5134126"/>
            <a:ext cx="40351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hlinkClick r:id="rId4"/>
              </a:rPr>
              <a:t>Häuser in Bethlehem, Palästina © Wikipedia CC BA-SA 2.5</a:t>
            </a:r>
            <a:endParaRPr lang="de-AT" sz="1000" dirty="0"/>
          </a:p>
        </p:txBody>
      </p:sp>
      <p:sp>
        <p:nvSpPr>
          <p:cNvPr id="11" name="Inhaltsplatzhalter 11"/>
          <p:cNvSpPr txBox="1">
            <a:spLocks/>
          </p:cNvSpPr>
          <p:nvPr/>
        </p:nvSpPr>
        <p:spPr bwMode="auto">
          <a:xfrm>
            <a:off x="4598965" y="1412776"/>
            <a:ext cx="4437531" cy="5612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endParaRPr lang="de-AT" sz="2000" kern="0" dirty="0" smtClean="0"/>
          </a:p>
          <a:p>
            <a:pPr marL="0" indent="0">
              <a:buNone/>
            </a:pPr>
            <a:endParaRPr lang="de-AT" sz="2000" kern="0" dirty="0"/>
          </a:p>
          <a:p>
            <a:r>
              <a:rPr lang="de-AT" sz="2000" kern="0" dirty="0" smtClean="0"/>
              <a:t>Schwerpunktland seit 1995</a:t>
            </a:r>
          </a:p>
          <a:p>
            <a:r>
              <a:rPr lang="de-DE" sz="2000" kern="0" dirty="0" smtClean="0"/>
              <a:t>Schwerpunkte der EZA: Förderung Nahost-Friedensprozess, Aufbau staatlicher Institutionen</a:t>
            </a:r>
          </a:p>
          <a:p>
            <a:r>
              <a:rPr lang="de-DE" sz="2000" kern="0" dirty="0" smtClean="0"/>
              <a:t>Besonderheiten: Durchschnittsalter der Bevölkerung beträgt 22,5 Jahre (Ö: 42,6 Jahre)</a:t>
            </a:r>
            <a:endParaRPr lang="de-AT" sz="2000" kern="0" dirty="0" smtClean="0"/>
          </a:p>
          <a:p>
            <a:endParaRPr lang="de-AT" sz="2000" kern="0" dirty="0" smtClean="0"/>
          </a:p>
          <a:p>
            <a:endParaRPr lang="de-AT" sz="2000" kern="0" dirty="0" smtClean="0"/>
          </a:p>
          <a:p>
            <a:endParaRPr lang="de-AT" sz="2000" kern="0" dirty="0" smtClean="0"/>
          </a:p>
        </p:txBody>
      </p:sp>
    </p:spTree>
    <p:extLst>
      <p:ext uri="{BB962C8B-B14F-4D97-AF65-F5344CB8AC3E}">
        <p14:creationId xmlns:p14="http://schemas.microsoft.com/office/powerpoint/2010/main" val="11317878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Franz\Pictures\Thema-1938-Fotos-internet\1938 hintergrund-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42884" y="-51871"/>
            <a:ext cx="9286884" cy="6885384"/>
          </a:xfrm>
          <a:prstGeom prst="rect">
            <a:avLst/>
          </a:prstGeom>
          <a:noFill/>
        </p:spPr>
      </p:pic>
      <p:sp>
        <p:nvSpPr>
          <p:cNvPr id="8197" name="Inhaltsplatzhalter 1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000" b="1" dirty="0" smtClean="0"/>
              <a:t>Armenien</a:t>
            </a:r>
          </a:p>
          <a:p>
            <a:pPr marL="0" indent="0">
              <a:buNone/>
            </a:pPr>
            <a:endParaRPr lang="de-AT" sz="2000" b="1" dirty="0" smtClean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192102"/>
            <a:ext cx="3989484" cy="2658618"/>
          </a:xfrm>
        </p:spPr>
      </p:pic>
      <p:sp>
        <p:nvSpPr>
          <p:cNvPr id="5" name="Inhaltsplatzhalter 11"/>
          <p:cNvSpPr txBox="1">
            <a:spLocks/>
          </p:cNvSpPr>
          <p:nvPr/>
        </p:nvSpPr>
        <p:spPr>
          <a:xfrm>
            <a:off x="457200" y="1700213"/>
            <a:ext cx="8229600" cy="443071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sz="3200" kern="0" dirty="0">
              <a:latin typeface="+mn-lt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477929" y="5058483"/>
            <a:ext cx="40351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hlinkClick r:id="rId4"/>
              </a:rPr>
              <a:t>Armenische Hauptstadt Jerewan und der Berg Ararat © Wikipedia CC BA-SA 3.0</a:t>
            </a:r>
            <a:endParaRPr lang="de-AT" sz="1000" dirty="0"/>
          </a:p>
        </p:txBody>
      </p:sp>
      <p:sp>
        <p:nvSpPr>
          <p:cNvPr id="11" name="Inhaltsplatzhalter 11"/>
          <p:cNvSpPr txBox="1">
            <a:spLocks/>
          </p:cNvSpPr>
          <p:nvPr/>
        </p:nvSpPr>
        <p:spPr bwMode="auto">
          <a:xfrm>
            <a:off x="4598965" y="1412776"/>
            <a:ext cx="4736504" cy="5612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endParaRPr lang="de-AT" sz="2000" kern="0" dirty="0" smtClean="0"/>
          </a:p>
          <a:p>
            <a:pPr marL="0" indent="0">
              <a:buNone/>
            </a:pPr>
            <a:endParaRPr lang="de-AT" sz="2000" kern="0" dirty="0"/>
          </a:p>
          <a:p>
            <a:r>
              <a:rPr lang="de-AT" sz="2000" kern="0" dirty="0" smtClean="0"/>
              <a:t>Schwerpunktland seit 2011</a:t>
            </a:r>
          </a:p>
          <a:p>
            <a:r>
              <a:rPr lang="de-DE" sz="2000" kern="0" dirty="0" smtClean="0"/>
              <a:t>Schwerpunkte der EZA: Landwirtschaft, Regierungsführung</a:t>
            </a:r>
          </a:p>
          <a:p>
            <a:r>
              <a:rPr lang="de-DE" sz="2000" kern="0" dirty="0" smtClean="0"/>
              <a:t>Besonderheiten: Alphabetisierungsrate lag bereits 1960 bei 100% der Bevölkerung</a:t>
            </a:r>
            <a:endParaRPr lang="de-AT" sz="2000" kern="0" dirty="0" smtClean="0"/>
          </a:p>
          <a:p>
            <a:endParaRPr lang="de-AT" sz="2000" kern="0" dirty="0" smtClean="0"/>
          </a:p>
          <a:p>
            <a:endParaRPr lang="de-AT" sz="2000" kern="0" dirty="0" smtClean="0"/>
          </a:p>
          <a:p>
            <a:endParaRPr lang="de-AT" sz="2000" kern="0" dirty="0" smtClean="0"/>
          </a:p>
        </p:txBody>
      </p:sp>
    </p:spTree>
    <p:extLst>
      <p:ext uri="{BB962C8B-B14F-4D97-AF65-F5344CB8AC3E}">
        <p14:creationId xmlns:p14="http://schemas.microsoft.com/office/powerpoint/2010/main" val="413311636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Franz\Pictures\Thema-1938-Fotos-internet\1938 hintergrund-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42884" y="-51871"/>
            <a:ext cx="9286884" cy="6885384"/>
          </a:xfrm>
          <a:prstGeom prst="rect">
            <a:avLst/>
          </a:prstGeom>
          <a:noFill/>
        </p:spPr>
      </p:pic>
      <p:sp>
        <p:nvSpPr>
          <p:cNvPr id="8197" name="Inhaltsplatzhalter 1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000" b="1" dirty="0" smtClean="0"/>
              <a:t>Georgien</a:t>
            </a:r>
          </a:p>
          <a:p>
            <a:pPr marL="0" indent="0">
              <a:buNone/>
            </a:pPr>
            <a:endParaRPr lang="de-AT" sz="2000" b="1" dirty="0" smtClean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30" y="2192101"/>
            <a:ext cx="3831594" cy="2869135"/>
          </a:xfrm>
        </p:spPr>
      </p:pic>
      <p:sp>
        <p:nvSpPr>
          <p:cNvPr id="5" name="Inhaltsplatzhalter 11"/>
          <p:cNvSpPr txBox="1">
            <a:spLocks/>
          </p:cNvSpPr>
          <p:nvPr/>
        </p:nvSpPr>
        <p:spPr>
          <a:xfrm>
            <a:off x="457200" y="1700213"/>
            <a:ext cx="8229600" cy="443071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sz="3200" kern="0" dirty="0">
              <a:latin typeface="+mn-lt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74764" y="5148618"/>
            <a:ext cx="43412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hlinkClick r:id="rId4"/>
              </a:rPr>
              <a:t>Orthodoxe Kathedrale in </a:t>
            </a:r>
            <a:r>
              <a:rPr lang="de-DE" sz="1000" dirty="0" err="1" smtClean="0">
                <a:hlinkClick r:id="rId4"/>
              </a:rPr>
              <a:t>Mtskheta</a:t>
            </a:r>
            <a:r>
              <a:rPr lang="de-DE" sz="1000" dirty="0" smtClean="0">
                <a:hlinkClick r:id="rId4"/>
              </a:rPr>
              <a:t>, Georgien © Wikipedia CC BY-SA 2.0</a:t>
            </a:r>
            <a:endParaRPr lang="de-AT" sz="1000" dirty="0"/>
          </a:p>
        </p:txBody>
      </p:sp>
      <p:sp>
        <p:nvSpPr>
          <p:cNvPr id="11" name="Inhaltsplatzhalter 11"/>
          <p:cNvSpPr txBox="1">
            <a:spLocks/>
          </p:cNvSpPr>
          <p:nvPr/>
        </p:nvSpPr>
        <p:spPr bwMode="auto">
          <a:xfrm>
            <a:off x="4598965" y="1412776"/>
            <a:ext cx="4736504" cy="5612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endParaRPr lang="de-AT" sz="2000" kern="0" dirty="0" smtClean="0"/>
          </a:p>
          <a:p>
            <a:pPr marL="0" indent="0">
              <a:buNone/>
            </a:pPr>
            <a:endParaRPr lang="de-AT" sz="2000" kern="0" dirty="0"/>
          </a:p>
          <a:p>
            <a:r>
              <a:rPr lang="de-AT" sz="2000" kern="0" dirty="0" smtClean="0"/>
              <a:t>Schwerpunktland seit 2011</a:t>
            </a:r>
          </a:p>
          <a:p>
            <a:r>
              <a:rPr lang="de-DE" sz="2000" kern="0" dirty="0" smtClean="0"/>
              <a:t>Schwerpunkte der EZA: Land- und Forstwirtschaft, Raumplanung</a:t>
            </a:r>
          </a:p>
          <a:p>
            <a:r>
              <a:rPr lang="de-DE" sz="2000" kern="0" dirty="0" smtClean="0"/>
              <a:t>Fortschritte in Bereichen: Wirtschaftsentwicklung</a:t>
            </a:r>
          </a:p>
          <a:p>
            <a:r>
              <a:rPr lang="de-DE" sz="2000" kern="0" dirty="0" smtClean="0"/>
              <a:t>Besonderheiten: Im Land leben 26 Volksgruppen und es werden über 23 Sprachen gesprochen</a:t>
            </a:r>
            <a:endParaRPr lang="de-AT" sz="2000" kern="0" dirty="0" smtClean="0"/>
          </a:p>
          <a:p>
            <a:endParaRPr lang="de-AT" sz="2000" kern="0" dirty="0" smtClean="0"/>
          </a:p>
          <a:p>
            <a:endParaRPr lang="de-AT" sz="2000" kern="0" dirty="0" smtClean="0"/>
          </a:p>
          <a:p>
            <a:endParaRPr lang="de-AT" sz="2000" kern="0" dirty="0" smtClean="0"/>
          </a:p>
        </p:txBody>
      </p:sp>
    </p:spTree>
    <p:extLst>
      <p:ext uri="{BB962C8B-B14F-4D97-AF65-F5344CB8AC3E}">
        <p14:creationId xmlns:p14="http://schemas.microsoft.com/office/powerpoint/2010/main" val="409577307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ranz\Pictures\Thema-1938-Fotos-internet\1938 hintergrund-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260" y="0"/>
            <a:ext cx="9163050" cy="6885384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63012"/>
            <a:ext cx="8207375" cy="1152525"/>
          </a:xfrm>
        </p:spPr>
        <p:txBody>
          <a:bodyPr/>
          <a:lstStyle/>
          <a:p>
            <a:pPr eaLnBrk="1" hangingPunct="1"/>
            <a:r>
              <a:rPr lang="de-DE" sz="2400" dirty="0"/>
              <a:t>Mehr Information auf: </a:t>
            </a:r>
            <a:r>
              <a:rPr lang="de-DE" sz="2400" dirty="0">
                <a:hlinkClick r:id="rId3"/>
              </a:rPr>
              <a:t>www.demokratiewebstatt.at</a:t>
            </a:r>
            <a:r>
              <a:rPr lang="de-DE" sz="2400" dirty="0"/>
              <a:t> </a:t>
            </a:r>
            <a:endParaRPr lang="de-AT" sz="2400" dirty="0" smtClean="0"/>
          </a:p>
        </p:txBody>
      </p:sp>
      <p:pic>
        <p:nvPicPr>
          <p:cNvPr id="7" name="Grafik 6"/>
          <p:cNvPicPr/>
          <p:nvPr/>
        </p:nvPicPr>
        <p:blipFill rotWithShape="1">
          <a:blip r:embed="rId4"/>
          <a:srcRect l="13884" t="10317" r="34357" b="16931"/>
          <a:stretch/>
        </p:blipFill>
        <p:spPr bwMode="auto">
          <a:xfrm>
            <a:off x="468313" y="1196752"/>
            <a:ext cx="6181725" cy="54311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Franz\Pictures\Thema-1938-Fotos-internet\1938 hintergrund-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42884" y="-51871"/>
            <a:ext cx="9286884" cy="6885384"/>
          </a:xfrm>
          <a:prstGeom prst="rect">
            <a:avLst/>
          </a:prstGeom>
          <a:noFill/>
        </p:spPr>
      </p:pic>
      <p:sp>
        <p:nvSpPr>
          <p:cNvPr id="8197" name="Inhaltsplatzhalter 1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000" b="1" dirty="0" smtClean="0"/>
              <a:t>Republik Moldau</a:t>
            </a:r>
          </a:p>
          <a:p>
            <a:pPr marL="0" indent="0">
              <a:buNone/>
            </a:pPr>
            <a:endParaRPr lang="de-AT" sz="2000" b="1" dirty="0" smtClean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81" y="2192102"/>
            <a:ext cx="3763925" cy="2822944"/>
          </a:xfrm>
        </p:spPr>
      </p:pic>
      <p:sp>
        <p:nvSpPr>
          <p:cNvPr id="5" name="Inhaltsplatzhalter 11"/>
          <p:cNvSpPr txBox="1">
            <a:spLocks/>
          </p:cNvSpPr>
          <p:nvPr/>
        </p:nvSpPr>
        <p:spPr>
          <a:xfrm>
            <a:off x="457200" y="1700213"/>
            <a:ext cx="8229600" cy="443071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sz="3200" kern="0" dirty="0">
              <a:latin typeface="+mn-lt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482103" y="5086484"/>
            <a:ext cx="40351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hlinkClick r:id="rId4"/>
              </a:rPr>
              <a:t>Fluss </a:t>
            </a:r>
            <a:r>
              <a:rPr lang="de-DE" sz="1000" dirty="0" err="1" smtClean="0">
                <a:hlinkClick r:id="rId4"/>
              </a:rPr>
              <a:t>Dniester</a:t>
            </a:r>
            <a:r>
              <a:rPr lang="de-DE" sz="1000" dirty="0" smtClean="0">
                <a:hlinkClick r:id="rId4"/>
              </a:rPr>
              <a:t> in der Republik Moldau © Wikipedia CC BY-SA 3.0</a:t>
            </a:r>
            <a:endParaRPr lang="de-AT" sz="1000" dirty="0"/>
          </a:p>
        </p:txBody>
      </p:sp>
      <p:sp>
        <p:nvSpPr>
          <p:cNvPr id="11" name="Inhaltsplatzhalter 11"/>
          <p:cNvSpPr txBox="1">
            <a:spLocks/>
          </p:cNvSpPr>
          <p:nvPr/>
        </p:nvSpPr>
        <p:spPr bwMode="auto">
          <a:xfrm>
            <a:off x="4598965" y="1412776"/>
            <a:ext cx="4545035" cy="5612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endParaRPr lang="de-AT" sz="2000" kern="0" dirty="0" smtClean="0"/>
          </a:p>
          <a:p>
            <a:pPr marL="0" indent="0">
              <a:buNone/>
            </a:pPr>
            <a:endParaRPr lang="de-AT" sz="2000" kern="0" dirty="0"/>
          </a:p>
          <a:p>
            <a:r>
              <a:rPr lang="de-AT" sz="2000" kern="0" dirty="0" smtClean="0"/>
              <a:t>Schwerpunktland seit 2004</a:t>
            </a:r>
          </a:p>
          <a:p>
            <a:r>
              <a:rPr lang="de-DE" sz="2000" kern="0" dirty="0" smtClean="0"/>
              <a:t>Schwerpunkte der EZA: Wasser-</a:t>
            </a:r>
            <a:br>
              <a:rPr lang="de-DE" sz="2000" kern="0" dirty="0" smtClean="0"/>
            </a:br>
            <a:r>
              <a:rPr lang="de-DE" sz="2000" kern="0" dirty="0" smtClean="0"/>
              <a:t>und Abwasserversorgung, Wirtschaft, Berufsbildung</a:t>
            </a:r>
          </a:p>
          <a:p>
            <a:r>
              <a:rPr lang="de-DE" sz="2000" kern="0" dirty="0" smtClean="0"/>
              <a:t>Fortschritte in Bereichen: Verwaltung, ländliche und regionale Entwicklung</a:t>
            </a:r>
          </a:p>
          <a:p>
            <a:r>
              <a:rPr lang="de-DE" sz="2000" kern="0" dirty="0" smtClean="0"/>
              <a:t>Besonderheiten: </a:t>
            </a:r>
            <a:r>
              <a:rPr lang="de-DE" sz="2000" kern="0" dirty="0" err="1" smtClean="0"/>
              <a:t>SchülerInnen</a:t>
            </a:r>
            <a:r>
              <a:rPr lang="de-DE" sz="2000" kern="0" dirty="0" smtClean="0"/>
              <a:t> aus Minderheiten haben Recht auf Unterricht in Muttersprache</a:t>
            </a:r>
            <a:endParaRPr lang="de-AT" sz="2000" kern="0" dirty="0" smtClean="0"/>
          </a:p>
          <a:p>
            <a:endParaRPr lang="de-AT" sz="2000" kern="0" dirty="0" smtClean="0"/>
          </a:p>
          <a:p>
            <a:endParaRPr lang="de-AT" sz="2000" kern="0" dirty="0" smtClean="0"/>
          </a:p>
          <a:p>
            <a:endParaRPr lang="de-AT" sz="2000" kern="0" dirty="0" smtClean="0"/>
          </a:p>
        </p:txBody>
      </p:sp>
    </p:spTree>
    <p:extLst>
      <p:ext uri="{BB962C8B-B14F-4D97-AF65-F5344CB8AC3E}">
        <p14:creationId xmlns:p14="http://schemas.microsoft.com/office/powerpoint/2010/main" val="269973128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Franz\Pictures\Thema-1938-Fotos-internet\1938 hintergrund-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42884" y="-51871"/>
            <a:ext cx="9286884" cy="6885384"/>
          </a:xfrm>
          <a:prstGeom prst="rect">
            <a:avLst/>
          </a:prstGeom>
          <a:noFill/>
        </p:spPr>
      </p:pic>
      <p:sp>
        <p:nvSpPr>
          <p:cNvPr id="8197" name="Inhaltsplatzhalter 1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000" b="1" dirty="0" smtClean="0"/>
              <a:t>Kosovo</a:t>
            </a:r>
          </a:p>
          <a:p>
            <a:pPr marL="0" indent="0">
              <a:buNone/>
            </a:pPr>
            <a:endParaRPr lang="de-AT" sz="2000" b="1" dirty="0" smtClean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197401"/>
            <a:ext cx="3989484" cy="2648020"/>
          </a:xfrm>
        </p:spPr>
      </p:pic>
      <p:sp>
        <p:nvSpPr>
          <p:cNvPr id="5" name="Inhaltsplatzhalter 11"/>
          <p:cNvSpPr txBox="1">
            <a:spLocks/>
          </p:cNvSpPr>
          <p:nvPr/>
        </p:nvSpPr>
        <p:spPr>
          <a:xfrm>
            <a:off x="457200" y="1700213"/>
            <a:ext cx="8229600" cy="443071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sz="3200" kern="0" dirty="0">
              <a:latin typeface="+mn-lt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457201" y="5009747"/>
            <a:ext cx="42588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hlinkClick r:id="rId4"/>
              </a:rPr>
              <a:t>Steinbrücke mit Moschee in </a:t>
            </a:r>
            <a:r>
              <a:rPr lang="de-DE" sz="1000" dirty="0" err="1" smtClean="0">
                <a:hlinkClick r:id="rId4"/>
              </a:rPr>
              <a:t>Prizren</a:t>
            </a:r>
            <a:r>
              <a:rPr lang="de-DE" sz="1000" dirty="0" smtClean="0">
                <a:hlinkClick r:id="rId4"/>
              </a:rPr>
              <a:t>, Kosovo © Wikipedia CC BY-SA 3.0</a:t>
            </a:r>
            <a:endParaRPr lang="de-AT" sz="1000" dirty="0"/>
          </a:p>
        </p:txBody>
      </p:sp>
      <p:sp>
        <p:nvSpPr>
          <p:cNvPr id="11" name="Inhaltsplatzhalter 11"/>
          <p:cNvSpPr txBox="1">
            <a:spLocks/>
          </p:cNvSpPr>
          <p:nvPr/>
        </p:nvSpPr>
        <p:spPr bwMode="auto">
          <a:xfrm>
            <a:off x="4598965" y="1412776"/>
            <a:ext cx="4545035" cy="5612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endParaRPr lang="de-AT" sz="2000" kern="0" dirty="0" smtClean="0"/>
          </a:p>
          <a:p>
            <a:pPr marL="0" indent="0">
              <a:buNone/>
            </a:pPr>
            <a:endParaRPr lang="de-AT" sz="2000" kern="0" dirty="0"/>
          </a:p>
          <a:p>
            <a:r>
              <a:rPr lang="de-AT" sz="2000" kern="0" dirty="0" smtClean="0"/>
              <a:t>Schwerpunktland seit 2008</a:t>
            </a:r>
          </a:p>
          <a:p>
            <a:r>
              <a:rPr lang="de-DE" sz="2000" kern="0" dirty="0" smtClean="0"/>
              <a:t>Schwerpunkte der EZA: Aufbau Hochschulsystem, Demokratisierung, Landwirtschaft</a:t>
            </a:r>
          </a:p>
          <a:p>
            <a:r>
              <a:rPr lang="de-DE" sz="2000" kern="0" dirty="0" smtClean="0"/>
              <a:t>Besonderheiten: Kosovo ist erst seit 2008 unabhängig von Serbien, international noch nicht von allen Staaten anerkannt</a:t>
            </a:r>
            <a:endParaRPr lang="de-AT" sz="2000" kern="0" dirty="0" smtClean="0"/>
          </a:p>
          <a:p>
            <a:endParaRPr lang="de-AT" sz="2000" kern="0" dirty="0" smtClean="0"/>
          </a:p>
          <a:p>
            <a:endParaRPr lang="de-AT" sz="2000" kern="0" dirty="0" smtClean="0"/>
          </a:p>
          <a:p>
            <a:endParaRPr lang="de-AT" sz="2000" kern="0" dirty="0" smtClean="0"/>
          </a:p>
        </p:txBody>
      </p:sp>
    </p:spTree>
    <p:extLst>
      <p:ext uri="{BB962C8B-B14F-4D97-AF65-F5344CB8AC3E}">
        <p14:creationId xmlns:p14="http://schemas.microsoft.com/office/powerpoint/2010/main" val="153681230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Franz\Pictures\Thema-1938-Fotos-internet\1938 hintergrund-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42884" y="-51871"/>
            <a:ext cx="9286884" cy="6885384"/>
          </a:xfrm>
          <a:prstGeom prst="rect">
            <a:avLst/>
          </a:prstGeom>
          <a:noFill/>
        </p:spPr>
      </p:pic>
      <p:sp>
        <p:nvSpPr>
          <p:cNvPr id="8197" name="Inhaltsplatzhalter 1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000" b="1" dirty="0" smtClean="0"/>
              <a:t>Albanien</a:t>
            </a:r>
          </a:p>
          <a:p>
            <a:pPr marL="0" indent="0">
              <a:buNone/>
            </a:pPr>
            <a:endParaRPr lang="de-AT" sz="2000" b="1" dirty="0" smtClean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37" y="2197401"/>
            <a:ext cx="3974514" cy="2648020"/>
          </a:xfrm>
        </p:spPr>
      </p:pic>
      <p:sp>
        <p:nvSpPr>
          <p:cNvPr id="5" name="Inhaltsplatzhalter 11"/>
          <p:cNvSpPr txBox="1">
            <a:spLocks/>
          </p:cNvSpPr>
          <p:nvPr/>
        </p:nvSpPr>
        <p:spPr>
          <a:xfrm>
            <a:off x="457200" y="1700213"/>
            <a:ext cx="8229600" cy="443071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sz="3200" kern="0" dirty="0">
              <a:latin typeface="+mn-lt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514647" y="5009747"/>
            <a:ext cx="40351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hlinkClick r:id="rId4"/>
              </a:rPr>
              <a:t>Moschee im Zentrum Tiranas © </a:t>
            </a:r>
            <a:r>
              <a:rPr lang="de-DE" sz="1000" dirty="0">
                <a:hlinkClick r:id="rId4"/>
              </a:rPr>
              <a:t>Wikipedia CC BY-SA 2.0</a:t>
            </a:r>
            <a:endParaRPr lang="de-AT" sz="1000" dirty="0"/>
          </a:p>
        </p:txBody>
      </p:sp>
      <p:sp>
        <p:nvSpPr>
          <p:cNvPr id="11" name="Inhaltsplatzhalter 11"/>
          <p:cNvSpPr txBox="1">
            <a:spLocks/>
          </p:cNvSpPr>
          <p:nvPr/>
        </p:nvSpPr>
        <p:spPr bwMode="auto">
          <a:xfrm>
            <a:off x="4598965" y="1412776"/>
            <a:ext cx="4545035" cy="5612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endParaRPr lang="de-AT" sz="2000" kern="0" dirty="0" smtClean="0"/>
          </a:p>
          <a:p>
            <a:pPr marL="0" indent="0">
              <a:buNone/>
            </a:pPr>
            <a:endParaRPr lang="de-AT" sz="2000" kern="0" dirty="0"/>
          </a:p>
          <a:p>
            <a:r>
              <a:rPr lang="de-AT" sz="2000" kern="0" dirty="0" smtClean="0"/>
              <a:t>Schwerpunktland seit 1992</a:t>
            </a:r>
          </a:p>
          <a:p>
            <a:r>
              <a:rPr lang="de-DE" sz="2000" kern="0" dirty="0" smtClean="0"/>
              <a:t>Schwerpunkte der EZA: Wasser- und Abwasserversorgung, Berufsbildung</a:t>
            </a:r>
          </a:p>
          <a:p>
            <a:r>
              <a:rPr lang="de-DE" sz="2000" kern="0" dirty="0" smtClean="0"/>
              <a:t>Fortschritte in Bereichen: Demokratisierung, wirtschaftliche Nachhaltigkeit</a:t>
            </a:r>
          </a:p>
          <a:p>
            <a:r>
              <a:rPr lang="de-DE" sz="2000" kern="0" dirty="0" smtClean="0"/>
              <a:t>Besonderheiten: </a:t>
            </a:r>
            <a:r>
              <a:rPr lang="de-AT" sz="2000" kern="0" dirty="0" smtClean="0"/>
              <a:t>Religionsfreiheit ist in der Verfassung geregelt</a:t>
            </a:r>
          </a:p>
          <a:p>
            <a:endParaRPr lang="de-AT" sz="2000" kern="0" dirty="0" smtClean="0"/>
          </a:p>
          <a:p>
            <a:endParaRPr lang="de-AT" sz="2000" kern="0" dirty="0" smtClean="0"/>
          </a:p>
          <a:p>
            <a:endParaRPr lang="de-AT" sz="2000" kern="0" dirty="0" smtClean="0"/>
          </a:p>
        </p:txBody>
      </p:sp>
    </p:spTree>
    <p:extLst>
      <p:ext uri="{BB962C8B-B14F-4D97-AF65-F5344CB8AC3E}">
        <p14:creationId xmlns:p14="http://schemas.microsoft.com/office/powerpoint/2010/main" val="192083882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404267"/>
            <a:ext cx="8207375" cy="1152525"/>
          </a:xfrm>
        </p:spPr>
        <p:txBody>
          <a:bodyPr/>
          <a:lstStyle/>
          <a:p>
            <a:r>
              <a:rPr lang="de-DE" sz="3200" dirty="0" smtClean="0"/>
              <a:t>Übung II: Gruppenarbeit</a:t>
            </a:r>
          </a:p>
        </p:txBody>
      </p:sp>
      <p:sp>
        <p:nvSpPr>
          <p:cNvPr id="5" name="Inhaltsplatzhalter 11"/>
          <p:cNvSpPr txBox="1">
            <a:spLocks/>
          </p:cNvSpPr>
          <p:nvPr/>
        </p:nvSpPr>
        <p:spPr>
          <a:xfrm>
            <a:off x="457200" y="1700213"/>
            <a:ext cx="8229600" cy="443071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sz="3200" kern="0" dirty="0">
              <a:latin typeface="+mn-lt"/>
            </a:endParaRPr>
          </a:p>
        </p:txBody>
      </p:sp>
      <p:sp>
        <p:nvSpPr>
          <p:cNvPr id="8197" name="Inhaltsplatzhalter 11"/>
          <p:cNvSpPr>
            <a:spLocks noGrp="1"/>
          </p:cNvSpPr>
          <p:nvPr>
            <p:ph idx="1"/>
          </p:nvPr>
        </p:nvSpPr>
        <p:spPr>
          <a:xfrm>
            <a:off x="463860" y="1484784"/>
            <a:ext cx="8136904" cy="1584176"/>
          </a:xfrm>
        </p:spPr>
        <p:txBody>
          <a:bodyPr/>
          <a:lstStyle/>
          <a:p>
            <a:pPr marL="0" indent="0">
              <a:buNone/>
            </a:pPr>
            <a:endParaRPr lang="de-DE" sz="2000" dirty="0" smtClean="0"/>
          </a:p>
          <a:p>
            <a:r>
              <a:rPr lang="de-DE" sz="2000" dirty="0" smtClean="0"/>
              <a:t>Recherchiert in Kleingruppen gelungene Projekte zur Entwicklungszusammenarbeit. Jede Gruppe stellt ein Projekt, das euch am besten gefallen hat, in der Klasse vor.</a:t>
            </a:r>
            <a:endParaRPr lang="de-AT" sz="2000" dirty="0"/>
          </a:p>
          <a:p>
            <a:pPr marL="0" indent="0">
              <a:buNone/>
            </a:pPr>
            <a:r>
              <a:rPr lang="de-AT" sz="2000" dirty="0" smtClean="0"/>
              <a:t/>
            </a:r>
            <a:br>
              <a:rPr lang="de-AT" sz="2000" dirty="0" smtClean="0"/>
            </a:br>
            <a:endParaRPr lang="de-DE" sz="2600" dirty="0" smtClean="0"/>
          </a:p>
          <a:p>
            <a:pPr>
              <a:buFont typeface="Wingdings" pitchFamily="2" charset="2"/>
              <a:buNone/>
            </a:pPr>
            <a:endParaRPr lang="de-DE" sz="2600" dirty="0" smtClean="0"/>
          </a:p>
        </p:txBody>
      </p:sp>
    </p:spTree>
    <p:extLst>
      <p:ext uri="{BB962C8B-B14F-4D97-AF65-F5344CB8AC3E}">
        <p14:creationId xmlns:p14="http://schemas.microsoft.com/office/powerpoint/2010/main" val="397511766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Franz\Pictures\Thema-1938-Fotos-internet\1938 hintergrund-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63050" cy="6858000"/>
          </a:xfrm>
          <a:prstGeom prst="rect">
            <a:avLst/>
          </a:prstGeom>
          <a:noFill/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12" y="3645024"/>
            <a:ext cx="8929364" cy="1080120"/>
          </a:xfrm>
        </p:spPr>
        <p:txBody>
          <a:bodyPr/>
          <a:lstStyle/>
          <a:p>
            <a:pPr eaLnBrk="1" hangingPunct="1"/>
            <a:r>
              <a:rPr lang="de-DE" sz="4000" dirty="0" smtClean="0"/>
              <a:t/>
            </a:r>
            <a:br>
              <a:rPr lang="de-DE" sz="4000" dirty="0" smtClean="0"/>
            </a:br>
            <a:r>
              <a:rPr lang="de-AT" sz="4000" dirty="0" err="1" smtClean="0"/>
              <a:t>EntwicklungsZUSAMMENARBEIT</a:t>
            </a:r>
            <a:r>
              <a:rPr lang="de-AT" sz="4000" dirty="0" smtClean="0"/>
              <a:t/>
            </a:r>
            <a:br>
              <a:rPr lang="de-AT" sz="4000" dirty="0" smtClean="0"/>
            </a:br>
            <a:r>
              <a:rPr lang="de-AT" sz="4000" dirty="0" smtClean="0"/>
              <a:t>statt</a:t>
            </a:r>
            <a:br>
              <a:rPr lang="de-AT" sz="4000" dirty="0" smtClean="0"/>
            </a:br>
            <a:r>
              <a:rPr lang="de-AT" sz="4000" dirty="0" err="1" smtClean="0"/>
              <a:t>EntwicklungsHILFE</a:t>
            </a:r>
            <a:endParaRPr lang="de-DE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58795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Franz\Pictures\Thema-1938-Fotos-internet\1938 hintergrund-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63050" cy="6885384"/>
          </a:xfrm>
          <a:prstGeom prst="rect">
            <a:avLst/>
          </a:prstGeom>
          <a:noFill/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16632"/>
            <a:ext cx="8207375" cy="1152525"/>
          </a:xfrm>
        </p:spPr>
        <p:txBody>
          <a:bodyPr/>
          <a:lstStyle/>
          <a:p>
            <a:r>
              <a:rPr lang="de-DE" sz="3200" dirty="0" smtClean="0">
                <a:latin typeface="+mn-lt"/>
              </a:rPr>
              <a:t>Leitbilder der EZA</a:t>
            </a:r>
            <a:endParaRPr lang="de-DE" sz="3200" dirty="0" smtClean="0"/>
          </a:p>
        </p:txBody>
      </p:sp>
      <p:sp>
        <p:nvSpPr>
          <p:cNvPr id="5" name="Inhaltsplatzhalter 11"/>
          <p:cNvSpPr txBox="1">
            <a:spLocks/>
          </p:cNvSpPr>
          <p:nvPr/>
        </p:nvSpPr>
        <p:spPr>
          <a:xfrm>
            <a:off x="457200" y="1700213"/>
            <a:ext cx="8229600" cy="443071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sz="3200" kern="0" dirty="0">
              <a:latin typeface="+mn-lt"/>
            </a:endParaRPr>
          </a:p>
        </p:txBody>
      </p:sp>
      <p:sp>
        <p:nvSpPr>
          <p:cNvPr id="8197" name="Inhaltsplatzhalter 11"/>
          <p:cNvSpPr>
            <a:spLocks noGrp="1"/>
          </p:cNvSpPr>
          <p:nvPr>
            <p:ph idx="1"/>
          </p:nvPr>
        </p:nvSpPr>
        <p:spPr>
          <a:xfrm>
            <a:off x="467544" y="836712"/>
            <a:ext cx="8136904" cy="4392488"/>
          </a:xfrm>
        </p:spPr>
        <p:txBody>
          <a:bodyPr/>
          <a:lstStyle/>
          <a:p>
            <a:pPr marL="0" indent="0">
              <a:buNone/>
            </a:pPr>
            <a:endParaRPr lang="de-DE" sz="2000" dirty="0" smtClean="0"/>
          </a:p>
          <a:p>
            <a:pPr marL="0" indent="0">
              <a:buNone/>
            </a:pPr>
            <a:endParaRPr lang="de-AT" sz="2000" dirty="0" smtClean="0"/>
          </a:p>
          <a:p>
            <a:r>
              <a:rPr lang="de-DE" sz="2000" b="1" dirty="0" smtClean="0"/>
              <a:t>1960er Jahre: </a:t>
            </a:r>
            <a:r>
              <a:rPr lang="de-DE" sz="2000" dirty="0" smtClean="0">
                <a:solidFill>
                  <a:srgbClr val="C00000"/>
                </a:solidFill>
              </a:rPr>
              <a:t>Leitbild der nachholenden Modernisierung</a:t>
            </a:r>
            <a:r>
              <a:rPr lang="de-DE" sz="2000" dirty="0" smtClean="0">
                <a:solidFill>
                  <a:srgbClr val="FF0000"/>
                </a:solidFill>
              </a:rPr>
              <a:t> </a:t>
            </a:r>
            <a:r>
              <a:rPr lang="de-DE" sz="2000" b="1" dirty="0" smtClean="0"/>
              <a:t>– </a:t>
            </a:r>
            <a:r>
              <a:rPr lang="de-DE" sz="2000" dirty="0" smtClean="0"/>
              <a:t>Entwicklungsländer sollen mit Industrienationen gleichziehen.</a:t>
            </a:r>
          </a:p>
          <a:p>
            <a:r>
              <a:rPr lang="de-DE" sz="2000" b="1" dirty="0" smtClean="0"/>
              <a:t>1970er Jahre</a:t>
            </a:r>
            <a:r>
              <a:rPr lang="de-DE" sz="2000" dirty="0" smtClean="0"/>
              <a:t>: </a:t>
            </a:r>
            <a:r>
              <a:rPr lang="de-DE" sz="2000" dirty="0" smtClean="0">
                <a:solidFill>
                  <a:srgbClr val="C00000"/>
                </a:solidFill>
              </a:rPr>
              <a:t>Sicherung der Grundbedürfnisse </a:t>
            </a:r>
            <a:r>
              <a:rPr lang="de-DE" sz="2000" dirty="0" smtClean="0"/>
              <a:t>(Nahrung, Trinkwasserversorgung) stehen im Vordergrund.</a:t>
            </a:r>
          </a:p>
          <a:p>
            <a:r>
              <a:rPr lang="de-DE" sz="2000" b="1" dirty="0" smtClean="0"/>
              <a:t>Heute</a:t>
            </a:r>
            <a:r>
              <a:rPr lang="de-DE" sz="2000" dirty="0" smtClean="0"/>
              <a:t>: </a:t>
            </a:r>
            <a:r>
              <a:rPr lang="de-DE" sz="2000" dirty="0" smtClean="0">
                <a:solidFill>
                  <a:srgbClr val="C00000"/>
                </a:solidFill>
              </a:rPr>
              <a:t>Nachhaltige Entwicklung </a:t>
            </a:r>
            <a:r>
              <a:rPr lang="de-DE" sz="2000" dirty="0" smtClean="0"/>
              <a:t>– EZA ist ein wechselseitiger Prozess, Entwicklungsländer legen selbst ihre Entwicklungsziele fest und werden dabei unterstützt.</a:t>
            </a:r>
          </a:p>
          <a:p>
            <a:endParaRPr lang="de-DE" sz="2000" dirty="0"/>
          </a:p>
          <a:p>
            <a:pPr marL="0" indent="0">
              <a:buNone/>
            </a:pPr>
            <a:r>
              <a:rPr lang="de-DE" sz="2000" dirty="0" smtClean="0"/>
              <a:t>Aus </a:t>
            </a:r>
            <a:r>
              <a:rPr lang="de-DE" sz="2000" dirty="0" err="1" smtClean="0"/>
              <a:t>Entwicklungs</a:t>
            </a:r>
            <a:r>
              <a:rPr lang="de-DE" sz="2000" b="1" dirty="0" err="1" smtClean="0"/>
              <a:t>HILFE</a:t>
            </a:r>
            <a:r>
              <a:rPr lang="de-DE" sz="2000" dirty="0" smtClean="0"/>
              <a:t> (1960er-1980er Jahre) wurde </a:t>
            </a:r>
            <a:r>
              <a:rPr lang="de-DE" sz="2000" dirty="0" err="1" smtClean="0"/>
              <a:t>Entwicklungs</a:t>
            </a:r>
            <a:r>
              <a:rPr lang="de-DE" sz="2000" b="1" dirty="0" err="1" smtClean="0"/>
              <a:t>ZUSAMMENARBEIT</a:t>
            </a:r>
            <a:r>
              <a:rPr lang="de-DE" sz="2000" dirty="0" smtClean="0"/>
              <a:t> (Heute)		</a:t>
            </a:r>
          </a:p>
          <a:p>
            <a:pPr marL="457200" lvl="1" indent="0">
              <a:buNone/>
            </a:pPr>
            <a:endParaRPr lang="de-AT" sz="1500" dirty="0" smtClean="0"/>
          </a:p>
          <a:p>
            <a:pPr marL="0" indent="0">
              <a:buNone/>
            </a:pPr>
            <a:endParaRPr lang="de-AT" sz="2000" dirty="0"/>
          </a:p>
          <a:p>
            <a:pPr>
              <a:buFont typeface="Wingdings" pitchFamily="2" charset="2"/>
              <a:buNone/>
            </a:pPr>
            <a:endParaRPr lang="de-DE" sz="2600" dirty="0" smtClean="0"/>
          </a:p>
        </p:txBody>
      </p:sp>
    </p:spTree>
    <p:extLst>
      <p:ext uri="{BB962C8B-B14F-4D97-AF65-F5344CB8AC3E}">
        <p14:creationId xmlns:p14="http://schemas.microsoft.com/office/powerpoint/2010/main" val="212855138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Franz\Pictures\Thema-1938-Fotos-internet\1938 hintergrund-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63050" cy="6885384"/>
          </a:xfrm>
          <a:prstGeom prst="rect">
            <a:avLst/>
          </a:prstGeom>
          <a:noFill/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16632"/>
            <a:ext cx="8207375" cy="1152525"/>
          </a:xfrm>
        </p:spPr>
        <p:txBody>
          <a:bodyPr/>
          <a:lstStyle/>
          <a:p>
            <a:r>
              <a:rPr lang="de-DE" sz="3200" dirty="0" smtClean="0">
                <a:latin typeface="+mn-lt"/>
              </a:rPr>
              <a:t>EZA auf Augenhöhe</a:t>
            </a:r>
            <a:endParaRPr lang="de-DE" sz="3200" dirty="0" smtClean="0"/>
          </a:p>
        </p:txBody>
      </p:sp>
      <p:sp>
        <p:nvSpPr>
          <p:cNvPr id="5" name="Inhaltsplatzhalter 11"/>
          <p:cNvSpPr txBox="1">
            <a:spLocks/>
          </p:cNvSpPr>
          <p:nvPr/>
        </p:nvSpPr>
        <p:spPr>
          <a:xfrm>
            <a:off x="457200" y="1700213"/>
            <a:ext cx="8229600" cy="443071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sz="3200" kern="0" dirty="0">
              <a:latin typeface="+mn-lt"/>
            </a:endParaRPr>
          </a:p>
        </p:txBody>
      </p:sp>
      <p:sp>
        <p:nvSpPr>
          <p:cNvPr id="8197" name="Inhaltsplatzhalter 11"/>
          <p:cNvSpPr>
            <a:spLocks noGrp="1"/>
          </p:cNvSpPr>
          <p:nvPr>
            <p:ph idx="1"/>
          </p:nvPr>
        </p:nvSpPr>
        <p:spPr>
          <a:xfrm>
            <a:off x="467544" y="836712"/>
            <a:ext cx="8352928" cy="3960440"/>
          </a:xfrm>
        </p:spPr>
        <p:txBody>
          <a:bodyPr/>
          <a:lstStyle/>
          <a:p>
            <a:pPr marL="0" indent="0">
              <a:buNone/>
            </a:pPr>
            <a:endParaRPr lang="de-AT" sz="2000" dirty="0" smtClean="0"/>
          </a:p>
          <a:p>
            <a:pPr marL="0" indent="0">
              <a:buNone/>
            </a:pPr>
            <a:r>
              <a:rPr lang="de-DE" sz="2000" b="1" dirty="0" smtClean="0"/>
              <a:t>Wie kann </a:t>
            </a:r>
            <a:r>
              <a:rPr lang="de-DE" sz="2000" b="1" i="1" dirty="0" smtClean="0"/>
              <a:t>nachhaltige Entwicklung </a:t>
            </a:r>
            <a:r>
              <a:rPr lang="de-DE" sz="2000" b="1" dirty="0" smtClean="0"/>
              <a:t>umgesetzt werden?</a:t>
            </a:r>
          </a:p>
          <a:p>
            <a:pPr marL="0" indent="0">
              <a:buNone/>
            </a:pPr>
            <a:endParaRPr lang="de-AT" sz="2000" b="1" dirty="0" smtClean="0"/>
          </a:p>
          <a:p>
            <a:r>
              <a:rPr lang="de-DE" sz="2000" b="1" dirty="0" smtClean="0"/>
              <a:t>Partizipation: </a:t>
            </a:r>
            <a:r>
              <a:rPr lang="de-DE" sz="2000" dirty="0" err="1" smtClean="0"/>
              <a:t>EmpfängerInnen</a:t>
            </a:r>
            <a:r>
              <a:rPr lang="de-DE" sz="2000" dirty="0" smtClean="0"/>
              <a:t> werden ins Projekt miteingebunden</a:t>
            </a:r>
          </a:p>
          <a:p>
            <a:r>
              <a:rPr lang="de-DE" sz="2000" b="1" dirty="0" smtClean="0"/>
              <a:t>Anpassung: </a:t>
            </a:r>
            <a:r>
              <a:rPr lang="de-DE" sz="2000" dirty="0" smtClean="0"/>
              <a:t>Projekt wird auf Bedingungen vor Ort abgestimmt.</a:t>
            </a:r>
          </a:p>
          <a:p>
            <a:r>
              <a:rPr lang="de-DE" sz="2000" b="1" dirty="0" smtClean="0"/>
              <a:t>Nachhaltigkeit:</a:t>
            </a:r>
            <a:r>
              <a:rPr lang="de-DE" sz="2000" dirty="0" smtClean="0"/>
              <a:t> Langfristige nicht kurzfristige Projekte</a:t>
            </a:r>
          </a:p>
          <a:p>
            <a:r>
              <a:rPr lang="de-DE" sz="2000" b="1" dirty="0" err="1" smtClean="0"/>
              <a:t>Selfempowerment</a:t>
            </a:r>
            <a:r>
              <a:rPr lang="de-DE" sz="2000" b="1" dirty="0" smtClean="0"/>
              <a:t>:</a:t>
            </a:r>
            <a:r>
              <a:rPr lang="de-DE" sz="2000" dirty="0" smtClean="0"/>
              <a:t> Hilfe zur Selbsthilfe</a:t>
            </a:r>
          </a:p>
          <a:p>
            <a:r>
              <a:rPr lang="de-DE" sz="2000" b="1" dirty="0" smtClean="0"/>
              <a:t>Respekt:</a:t>
            </a:r>
            <a:r>
              <a:rPr lang="de-DE" sz="2000" dirty="0" smtClean="0"/>
              <a:t> Andere Kulturen und Lebensweisen achten</a:t>
            </a:r>
            <a:br>
              <a:rPr lang="de-DE" sz="2000" dirty="0" smtClean="0"/>
            </a:br>
            <a:endParaRPr lang="de-DE" sz="2000" dirty="0" smtClean="0"/>
          </a:p>
        </p:txBody>
      </p:sp>
    </p:spTree>
    <p:extLst>
      <p:ext uri="{BB962C8B-B14F-4D97-AF65-F5344CB8AC3E}">
        <p14:creationId xmlns:p14="http://schemas.microsoft.com/office/powerpoint/2010/main" val="316239028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Franz\Pictures\Thema-1938-Fotos-internet\1938 hintergrund-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6512" y="0"/>
            <a:ext cx="9163050" cy="6858000"/>
          </a:xfrm>
          <a:prstGeom prst="rect">
            <a:avLst/>
          </a:prstGeom>
          <a:noFill/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12" y="3789040"/>
            <a:ext cx="8929364" cy="1296144"/>
          </a:xfrm>
        </p:spPr>
        <p:txBody>
          <a:bodyPr/>
          <a:lstStyle/>
          <a:p>
            <a:pPr eaLnBrk="1" hangingPunct="1"/>
            <a:r>
              <a:rPr lang="de-DE" sz="4000" dirty="0" smtClean="0"/>
              <a:t/>
            </a:r>
            <a:br>
              <a:rPr lang="de-DE" sz="4000" dirty="0" smtClean="0"/>
            </a:br>
            <a:r>
              <a:rPr lang="de-DE" sz="4000" dirty="0" smtClean="0"/>
              <a:t>Entwicklungszusammenarbeit und DU</a:t>
            </a:r>
            <a:endParaRPr lang="de-DE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90581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Franz\Pictures\Thema-1938-Fotos-internet\1938 hintergrund-0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49689" y="0"/>
            <a:ext cx="9163050" cy="6885384"/>
          </a:xfrm>
          <a:prstGeom prst="rect">
            <a:avLst/>
          </a:prstGeom>
          <a:noFill/>
        </p:spPr>
      </p:pic>
      <p:sp>
        <p:nvSpPr>
          <p:cNvPr id="5" name="Inhaltsplatzhalter 11"/>
          <p:cNvSpPr txBox="1">
            <a:spLocks/>
          </p:cNvSpPr>
          <p:nvPr/>
        </p:nvSpPr>
        <p:spPr>
          <a:xfrm>
            <a:off x="457200" y="1700213"/>
            <a:ext cx="8229600" cy="443071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sz="3200" kern="0" dirty="0">
              <a:latin typeface="+mn-lt"/>
            </a:endParaRPr>
          </a:p>
        </p:txBody>
      </p:sp>
      <p:sp>
        <p:nvSpPr>
          <p:cNvPr id="8197" name="Inhaltsplatzhalter 11"/>
          <p:cNvSpPr>
            <a:spLocks noGrp="1"/>
          </p:cNvSpPr>
          <p:nvPr>
            <p:ph idx="1"/>
          </p:nvPr>
        </p:nvSpPr>
        <p:spPr>
          <a:xfrm>
            <a:off x="467544" y="836712"/>
            <a:ext cx="8136904" cy="3960440"/>
          </a:xfrm>
        </p:spPr>
        <p:txBody>
          <a:bodyPr/>
          <a:lstStyle/>
          <a:p>
            <a:pPr marL="0" indent="0">
              <a:buNone/>
            </a:pPr>
            <a:endParaRPr lang="de-AT" sz="2000" dirty="0" smtClean="0"/>
          </a:p>
          <a:p>
            <a:pPr marL="0" indent="0">
              <a:buNone/>
            </a:pPr>
            <a:endParaRPr lang="de-DE" sz="2600" dirty="0" smtClean="0"/>
          </a:p>
        </p:txBody>
      </p:sp>
      <p:sp>
        <p:nvSpPr>
          <p:cNvPr id="2" name="Textfeld 1"/>
          <p:cNvSpPr txBox="1"/>
          <p:nvPr/>
        </p:nvSpPr>
        <p:spPr>
          <a:xfrm>
            <a:off x="971600" y="5973332"/>
            <a:ext cx="53285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©  </a:t>
            </a:r>
            <a:r>
              <a:rPr lang="de-DE" sz="1000" dirty="0"/>
              <a:t>IKO / Clipdealer &amp; Kinderbüro der Universität Wien / Paul Tucek</a:t>
            </a:r>
            <a:endParaRPr lang="de-AT" sz="1000" dirty="0"/>
          </a:p>
        </p:txBody>
      </p:sp>
      <p:pic>
        <p:nvPicPr>
          <p:cNvPr id="9" name="Grafik 8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" r="1"/>
          <a:stretch/>
        </p:blipFill>
        <p:spPr bwMode="auto">
          <a:xfrm>
            <a:off x="1020336" y="477065"/>
            <a:ext cx="6936039" cy="51837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46146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404267"/>
            <a:ext cx="8207375" cy="1152525"/>
          </a:xfrm>
        </p:spPr>
        <p:txBody>
          <a:bodyPr/>
          <a:lstStyle/>
          <a:p>
            <a:r>
              <a:rPr lang="de-DE" sz="3200" dirty="0" smtClean="0"/>
              <a:t>Übung III: Diskutiere …</a:t>
            </a:r>
          </a:p>
        </p:txBody>
      </p:sp>
      <p:sp>
        <p:nvSpPr>
          <p:cNvPr id="5" name="Inhaltsplatzhalter 11"/>
          <p:cNvSpPr txBox="1">
            <a:spLocks/>
          </p:cNvSpPr>
          <p:nvPr/>
        </p:nvSpPr>
        <p:spPr>
          <a:xfrm>
            <a:off x="457200" y="1700213"/>
            <a:ext cx="8229600" cy="443071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sz="3200" kern="0" dirty="0">
              <a:latin typeface="+mn-lt"/>
            </a:endParaRPr>
          </a:p>
        </p:txBody>
      </p:sp>
      <p:sp>
        <p:nvSpPr>
          <p:cNvPr id="8197" name="Inhaltsplatzhalter 11"/>
          <p:cNvSpPr>
            <a:spLocks noGrp="1"/>
          </p:cNvSpPr>
          <p:nvPr>
            <p:ph idx="1"/>
          </p:nvPr>
        </p:nvSpPr>
        <p:spPr>
          <a:xfrm>
            <a:off x="463860" y="1484784"/>
            <a:ext cx="8136904" cy="1584176"/>
          </a:xfrm>
        </p:spPr>
        <p:txBody>
          <a:bodyPr/>
          <a:lstStyle/>
          <a:p>
            <a:pPr marL="0" indent="0">
              <a:buNone/>
            </a:pPr>
            <a:endParaRPr lang="de-DE" sz="2000" dirty="0" smtClean="0"/>
          </a:p>
          <a:p>
            <a:pPr marL="0" indent="0">
              <a:buNone/>
            </a:pPr>
            <a:r>
              <a:rPr lang="de-DE" sz="2000" b="1" dirty="0" smtClean="0">
                <a:solidFill>
                  <a:srgbClr val="C00000"/>
                </a:solidFill>
              </a:rPr>
              <a:t>Welchen Beitrag </a:t>
            </a:r>
            <a:r>
              <a:rPr lang="de-DE" sz="2000" b="1" smtClean="0">
                <a:solidFill>
                  <a:srgbClr val="C00000"/>
                </a:solidFill>
              </a:rPr>
              <a:t>zur Entwicklungszusammenarbeit </a:t>
            </a:r>
            <a:r>
              <a:rPr lang="de-DE" sz="2000" b="1" dirty="0" smtClean="0">
                <a:solidFill>
                  <a:srgbClr val="C00000"/>
                </a:solidFill>
              </a:rPr>
              <a:t>würdest du gerne leisten?</a:t>
            </a:r>
          </a:p>
          <a:p>
            <a:pPr marL="0" indent="0">
              <a:buNone/>
            </a:pPr>
            <a:r>
              <a:rPr lang="de-DE" sz="2000" b="1" dirty="0" smtClean="0">
                <a:solidFill>
                  <a:srgbClr val="C00000"/>
                </a:solidFill>
              </a:rPr>
              <a:t> </a:t>
            </a:r>
          </a:p>
          <a:p>
            <a:pPr marL="0" indent="0">
              <a:buNone/>
            </a:pPr>
            <a:endParaRPr lang="de-DE" sz="20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de-DE" sz="20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de-DE" sz="20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de-DE" sz="2000" b="1" dirty="0" smtClean="0"/>
          </a:p>
          <a:p>
            <a:pPr marL="0" indent="0">
              <a:buNone/>
            </a:pPr>
            <a:r>
              <a:rPr lang="de-DE" sz="2000" b="1" dirty="0">
                <a:solidFill>
                  <a:srgbClr val="C00000"/>
                </a:solidFill>
              </a:rPr>
              <a:t>	</a:t>
            </a:r>
            <a:endParaRPr lang="de-AT" sz="2000" dirty="0" smtClean="0"/>
          </a:p>
          <a:p>
            <a:pPr marL="0" indent="0">
              <a:buNone/>
            </a:pPr>
            <a:endParaRPr lang="de-AT" sz="2000" dirty="0" smtClean="0"/>
          </a:p>
          <a:p>
            <a:endParaRPr lang="de-AT" sz="2000" dirty="0"/>
          </a:p>
          <a:p>
            <a:pPr marL="0" indent="0">
              <a:buNone/>
            </a:pPr>
            <a:r>
              <a:rPr lang="de-AT" sz="2000" dirty="0" smtClean="0"/>
              <a:t> </a:t>
            </a:r>
            <a:endParaRPr lang="de-AT" sz="2000" dirty="0"/>
          </a:p>
          <a:p>
            <a:pPr marL="0" indent="0">
              <a:buNone/>
            </a:pPr>
            <a:r>
              <a:rPr lang="de-AT" sz="2000" dirty="0" smtClean="0"/>
              <a:t/>
            </a:r>
            <a:br>
              <a:rPr lang="de-AT" sz="2000" dirty="0" smtClean="0"/>
            </a:br>
            <a:endParaRPr lang="de-DE" sz="2600" dirty="0" smtClean="0"/>
          </a:p>
          <a:p>
            <a:pPr>
              <a:buFont typeface="Wingdings" pitchFamily="2" charset="2"/>
              <a:buNone/>
            </a:pPr>
            <a:endParaRPr lang="de-DE" sz="2600" dirty="0" smtClean="0"/>
          </a:p>
        </p:txBody>
      </p:sp>
    </p:spTree>
    <p:extLst>
      <p:ext uri="{BB962C8B-B14F-4D97-AF65-F5344CB8AC3E}">
        <p14:creationId xmlns:p14="http://schemas.microsoft.com/office/powerpoint/2010/main" val="72290410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Franz\Pictures\Thema-1938-Fotos-internet\1938 hintergrund-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63050" cy="6858000"/>
          </a:xfrm>
          <a:prstGeom prst="rect">
            <a:avLst/>
          </a:prstGeom>
          <a:noFill/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3861048"/>
            <a:ext cx="7777162" cy="936104"/>
          </a:xfrm>
        </p:spPr>
        <p:txBody>
          <a:bodyPr/>
          <a:lstStyle/>
          <a:p>
            <a:pPr eaLnBrk="1" hangingPunct="1"/>
            <a:r>
              <a:rPr lang="de-DE" sz="4000" dirty="0" smtClean="0"/>
              <a:t>Was ist Entwicklungs-</a:t>
            </a:r>
            <a:br>
              <a:rPr lang="de-DE" sz="4000" dirty="0" smtClean="0"/>
            </a:br>
            <a:r>
              <a:rPr lang="de-DE" sz="4000" dirty="0" err="1" smtClean="0"/>
              <a:t>zusammenarbeit</a:t>
            </a:r>
            <a:r>
              <a:rPr lang="de-DE" sz="4000" dirty="0" smtClean="0"/>
              <a:t>?</a:t>
            </a:r>
            <a:endParaRPr lang="de-DE" sz="2400" dirty="0" smtClean="0">
              <a:solidFill>
                <a:schemeClr val="tx1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11262" y="764704"/>
            <a:ext cx="777716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0000" bIns="45720" numCol="1" anchor="b" anchorCtr="0" compatLnSpc="1">
            <a:prstTxWarp prst="textNoShape">
              <a:avLst/>
            </a:prstTxWarp>
          </a:bodyPr>
          <a:lstStyle/>
          <a:p>
            <a:pPr lvl="0">
              <a:tabLst>
                <a:tab pos="8342313" algn="l"/>
              </a:tabLst>
              <a:defRPr/>
            </a:pPr>
            <a:r>
              <a:rPr kumimoji="0" lang="de-A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de-A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de-A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de-A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de-A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de-A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de-DE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Franz\Pictures\Thema-1938-Fotos-internet\1938 hintergrund-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63050" cy="6885384"/>
          </a:xfrm>
          <a:prstGeom prst="rect">
            <a:avLst/>
          </a:prstGeom>
          <a:noFill/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16632"/>
            <a:ext cx="8207375" cy="1152525"/>
          </a:xfrm>
        </p:spPr>
        <p:txBody>
          <a:bodyPr/>
          <a:lstStyle/>
          <a:p>
            <a:r>
              <a:rPr lang="de-AT" sz="3200" dirty="0" smtClean="0">
                <a:latin typeface="+mn-lt"/>
              </a:rPr>
              <a:t>Was bedeutet Entwicklung?</a:t>
            </a:r>
            <a:endParaRPr lang="de-DE" sz="3200" dirty="0" smtClean="0"/>
          </a:p>
        </p:txBody>
      </p:sp>
      <p:sp>
        <p:nvSpPr>
          <p:cNvPr id="5" name="Inhaltsplatzhalter 11"/>
          <p:cNvSpPr txBox="1">
            <a:spLocks/>
          </p:cNvSpPr>
          <p:nvPr/>
        </p:nvSpPr>
        <p:spPr>
          <a:xfrm>
            <a:off x="457200" y="1700213"/>
            <a:ext cx="8229600" cy="443071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sz="3200" kern="0" dirty="0">
              <a:latin typeface="+mn-lt"/>
            </a:endParaRPr>
          </a:p>
        </p:txBody>
      </p:sp>
      <p:sp>
        <p:nvSpPr>
          <p:cNvPr id="8197" name="Inhaltsplatzhalter 11"/>
          <p:cNvSpPr>
            <a:spLocks noGrp="1"/>
          </p:cNvSpPr>
          <p:nvPr>
            <p:ph idx="1"/>
          </p:nvPr>
        </p:nvSpPr>
        <p:spPr>
          <a:xfrm>
            <a:off x="463860" y="746206"/>
            <a:ext cx="8136904" cy="3960440"/>
          </a:xfrm>
        </p:spPr>
        <p:txBody>
          <a:bodyPr/>
          <a:lstStyle/>
          <a:p>
            <a:pPr marL="0" indent="0">
              <a:buNone/>
            </a:pPr>
            <a:endParaRPr lang="de-DE" sz="2000" dirty="0" smtClean="0"/>
          </a:p>
          <a:p>
            <a:pPr marL="0" indent="0">
              <a:buNone/>
            </a:pPr>
            <a:endParaRPr lang="de-AT" sz="2000" dirty="0" smtClean="0"/>
          </a:p>
          <a:p>
            <a:r>
              <a:rPr lang="de-DE" sz="2000" dirty="0" smtClean="0"/>
              <a:t> </a:t>
            </a:r>
            <a:r>
              <a:rPr lang="de-DE" sz="2000" i="1" dirty="0" smtClean="0"/>
              <a:t>„Entwicklung ist Entwicklung von Menschen“</a:t>
            </a:r>
          </a:p>
          <a:p>
            <a:endParaRPr lang="de-DE" sz="2000" i="1" dirty="0"/>
          </a:p>
          <a:p>
            <a:r>
              <a:rPr lang="de-DE" sz="2000" i="1" dirty="0" smtClean="0"/>
              <a:t>„Das Entfalten von Fähigkeiten“</a:t>
            </a:r>
          </a:p>
          <a:p>
            <a:endParaRPr lang="de-DE" sz="2000" i="1" dirty="0"/>
          </a:p>
          <a:p>
            <a:r>
              <a:rPr lang="de-DE" sz="2000" i="1" dirty="0" smtClean="0"/>
              <a:t>„Die Entwicklung eines Landes und seiner Bevölkerung hängt von vielen verschiedenen Faktoren ab, von historischen, sozialen, kulturellen, ökologischen, politischen und wirtschaftlichen Rahmenbedingungen.“</a:t>
            </a:r>
          </a:p>
          <a:p>
            <a:pPr marL="0" indent="0">
              <a:buNone/>
            </a:pPr>
            <a:endParaRPr lang="de-DE" sz="2000" i="1" dirty="0" smtClean="0"/>
          </a:p>
          <a:p>
            <a:pPr marL="0" indent="0">
              <a:buNone/>
            </a:pPr>
            <a:endParaRPr lang="de-AT" sz="2000" i="1" dirty="0"/>
          </a:p>
          <a:p>
            <a:endParaRPr lang="de-AT" sz="2000" dirty="0"/>
          </a:p>
          <a:p>
            <a:pPr marL="0" indent="0">
              <a:buNone/>
            </a:pPr>
            <a:r>
              <a:rPr lang="de-AT" sz="2000" dirty="0" smtClean="0"/>
              <a:t/>
            </a:r>
            <a:br>
              <a:rPr lang="de-AT" sz="2000" dirty="0" smtClean="0"/>
            </a:br>
            <a:endParaRPr lang="de-DE" sz="2600" dirty="0" smtClean="0"/>
          </a:p>
          <a:p>
            <a:pPr>
              <a:buFont typeface="Wingdings" pitchFamily="2" charset="2"/>
              <a:buNone/>
            </a:pPr>
            <a:endParaRPr lang="de-DE" sz="2600" dirty="0" smtClean="0"/>
          </a:p>
        </p:txBody>
      </p:sp>
    </p:spTree>
    <p:extLst>
      <p:ext uri="{BB962C8B-B14F-4D97-AF65-F5344CB8AC3E}">
        <p14:creationId xmlns:p14="http://schemas.microsoft.com/office/powerpoint/2010/main" val="384046392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Franz\Pictures\Thema-1938-Fotos-internet\1938 hintergrund-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260" y="0"/>
            <a:ext cx="9163050" cy="6885384"/>
          </a:xfrm>
          <a:prstGeom prst="rect">
            <a:avLst/>
          </a:prstGeom>
          <a:noFill/>
        </p:spPr>
      </p:pic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>
          <a:xfrm>
            <a:off x="434737" y="199520"/>
            <a:ext cx="8207375" cy="1152525"/>
          </a:xfrm>
        </p:spPr>
        <p:txBody>
          <a:bodyPr/>
          <a:lstStyle/>
          <a:p>
            <a:pPr eaLnBrk="1" hangingPunct="1"/>
            <a:r>
              <a:rPr lang="de-DE" altLang="de-DE" sz="3200" dirty="0" smtClean="0"/>
              <a:t>Unsere Welt – Unsere Würde – Unsere Zukunft</a:t>
            </a:r>
            <a:endParaRPr lang="de-AT" altLang="de-DE" sz="3200" dirty="0" smtClean="0"/>
          </a:p>
        </p:txBody>
      </p:sp>
      <p:sp>
        <p:nvSpPr>
          <p:cNvPr id="10" name="Textfeld 9"/>
          <p:cNvSpPr txBox="1"/>
          <p:nvPr/>
        </p:nvSpPr>
        <p:spPr>
          <a:xfrm>
            <a:off x="468313" y="1551565"/>
            <a:ext cx="74168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rgbClr val="000000"/>
                </a:solidFill>
              </a:rPr>
              <a:t>Gelungene Entwicklungszusammenarbeit (EZA) </a:t>
            </a:r>
            <a:r>
              <a:rPr lang="de-DE" sz="2400" dirty="0" smtClean="0">
                <a:solidFill>
                  <a:srgbClr val="000000"/>
                </a:solidFill>
              </a:rPr>
              <a:t>hilft, </a:t>
            </a:r>
            <a:r>
              <a:rPr lang="de-DE" sz="2400" dirty="0">
                <a:solidFill>
                  <a:srgbClr val="000000"/>
                </a:solidFill>
              </a:rPr>
              <a:t>die Lebenssituation der Menschen zu </a:t>
            </a:r>
            <a:r>
              <a:rPr lang="de-DE" sz="2400" dirty="0" smtClean="0">
                <a:solidFill>
                  <a:srgbClr val="000000"/>
                </a:solidFill>
              </a:rPr>
              <a:t>verbessern.</a:t>
            </a:r>
            <a:endParaRPr lang="de-AT" sz="24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de-AT" sz="2400" dirty="0" smtClean="0">
                <a:solidFill>
                  <a:srgbClr val="000000"/>
                </a:solidFill>
                <a:latin typeface="Arial"/>
              </a:rPr>
              <a:t>2015 ist das </a:t>
            </a:r>
            <a:r>
              <a:rPr lang="de-AT" sz="2400" b="1" dirty="0" smtClean="0">
                <a:solidFill>
                  <a:srgbClr val="C00000"/>
                </a:solidFill>
                <a:latin typeface="Arial"/>
              </a:rPr>
              <a:t>Europäische Jahr der Entwicklung</a:t>
            </a:r>
            <a:r>
              <a:rPr lang="de-AT" sz="2400" dirty="0" smtClean="0">
                <a:solidFill>
                  <a:srgbClr val="000000"/>
                </a:solidFill>
                <a:latin typeface="Arial"/>
              </a:rPr>
              <a:t>, um auf die Bedeutung der EZA hinzuweisen.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670799" y="3471972"/>
            <a:ext cx="2736304" cy="1200329"/>
          </a:xfrm>
          <a:prstGeom prst="rect">
            <a:avLst/>
          </a:prstGeom>
          <a:solidFill>
            <a:srgbClr val="A50021"/>
          </a:solidFill>
          <a:ln>
            <a:solidFill>
              <a:srgbClr val="A50021"/>
            </a:solidFill>
          </a:ln>
          <a:effectLst>
            <a:softEdge rad="6350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solidFill>
                  <a:srgbClr val="FFFFFF"/>
                </a:solidFill>
              </a:rPr>
              <a:t>Armut, Hunger und Krankheiten bekämpfen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929939" y="3818657"/>
            <a:ext cx="2736304" cy="461665"/>
          </a:xfrm>
          <a:prstGeom prst="rect">
            <a:avLst/>
          </a:prstGeom>
          <a:solidFill>
            <a:srgbClr val="A50021"/>
          </a:solidFill>
          <a:ln>
            <a:noFill/>
          </a:ln>
          <a:effectLst>
            <a:softEdge rad="6350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solidFill>
                  <a:srgbClr val="FFFFFF"/>
                </a:solidFill>
              </a:rPr>
              <a:t>Frieden sichern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2699792" y="5199583"/>
            <a:ext cx="3419872" cy="461665"/>
          </a:xfrm>
          <a:prstGeom prst="rect">
            <a:avLst/>
          </a:prstGeom>
          <a:solidFill>
            <a:srgbClr val="A50021"/>
          </a:solidFill>
          <a:ln>
            <a:noFill/>
          </a:ln>
          <a:effectLst>
            <a:softEdge rad="6350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solidFill>
                  <a:srgbClr val="FFFFFF"/>
                </a:solidFill>
              </a:rPr>
              <a:t>Umwelt schützen</a:t>
            </a:r>
            <a:endParaRPr lang="de-DE" sz="2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007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Franz\Pictures\Thema-1938-Fotos-internet\1938 hintergrund-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63050" cy="6885384"/>
          </a:xfrm>
          <a:prstGeom prst="rect">
            <a:avLst/>
          </a:prstGeom>
          <a:noFill/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16632"/>
            <a:ext cx="8207375" cy="1152525"/>
          </a:xfrm>
        </p:spPr>
        <p:txBody>
          <a:bodyPr/>
          <a:lstStyle/>
          <a:p>
            <a:r>
              <a:rPr lang="de-DE" sz="3200" dirty="0" smtClean="0">
                <a:latin typeface="+mn-lt"/>
              </a:rPr>
              <a:t>Die acht Millenniumsziele</a:t>
            </a:r>
            <a:endParaRPr lang="de-DE" sz="3200" dirty="0" smtClean="0"/>
          </a:p>
        </p:txBody>
      </p:sp>
      <p:sp>
        <p:nvSpPr>
          <p:cNvPr id="5" name="Inhaltsplatzhalter 11"/>
          <p:cNvSpPr txBox="1">
            <a:spLocks/>
          </p:cNvSpPr>
          <p:nvPr/>
        </p:nvSpPr>
        <p:spPr>
          <a:xfrm>
            <a:off x="457200" y="1700213"/>
            <a:ext cx="8229600" cy="443071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sz="3200" kern="0" dirty="0">
              <a:latin typeface="+mn-lt"/>
            </a:endParaRPr>
          </a:p>
        </p:txBody>
      </p:sp>
      <p:sp>
        <p:nvSpPr>
          <p:cNvPr id="8197" name="Inhaltsplatzhalter 11"/>
          <p:cNvSpPr>
            <a:spLocks noGrp="1"/>
          </p:cNvSpPr>
          <p:nvPr>
            <p:ph idx="1"/>
          </p:nvPr>
        </p:nvSpPr>
        <p:spPr>
          <a:xfrm>
            <a:off x="428625" y="764704"/>
            <a:ext cx="8136904" cy="3960440"/>
          </a:xfrm>
        </p:spPr>
        <p:txBody>
          <a:bodyPr/>
          <a:lstStyle/>
          <a:p>
            <a:pPr marL="0" indent="0">
              <a:buNone/>
            </a:pPr>
            <a:endParaRPr lang="de-DE" sz="2000" dirty="0" smtClean="0"/>
          </a:p>
          <a:p>
            <a:pPr marL="0" indent="0">
              <a:buNone/>
            </a:pPr>
            <a:r>
              <a:rPr lang="de-DE" sz="1800" dirty="0" smtClean="0"/>
              <a:t>Im Jahr 2000 unterzeichneten 189 Staaten beim „Millenniumsgipfel“ der Vereinten Nationen acht große Ziele, die bis zum Jahr 2015 verwirklicht werden sollten:</a:t>
            </a:r>
          </a:p>
          <a:p>
            <a:pPr marL="0" indent="0">
              <a:buNone/>
            </a:pPr>
            <a:endParaRPr lang="de-DE" sz="1800" i="1" dirty="0"/>
          </a:p>
          <a:p>
            <a:r>
              <a:rPr lang="de-DE" sz="2000" i="1" dirty="0" smtClean="0"/>
              <a:t>Bekämpfung von Armut und Hunger</a:t>
            </a:r>
          </a:p>
          <a:p>
            <a:r>
              <a:rPr lang="de-DE" sz="2000" i="1" dirty="0" smtClean="0"/>
              <a:t>Schulbildung für alle Kinder</a:t>
            </a:r>
          </a:p>
          <a:p>
            <a:r>
              <a:rPr lang="de-DE" sz="2000" i="1" dirty="0" smtClean="0"/>
              <a:t>Förderung der Gleichstellung von Mann und Frau</a:t>
            </a:r>
            <a:endParaRPr lang="de-DE" sz="2000" i="1" dirty="0"/>
          </a:p>
          <a:p>
            <a:r>
              <a:rPr lang="de-DE" sz="2000" i="1" dirty="0" smtClean="0"/>
              <a:t>Kindersterblichkeit senken</a:t>
            </a:r>
          </a:p>
          <a:p>
            <a:r>
              <a:rPr lang="de-DE" sz="2000" i="1" dirty="0" smtClean="0"/>
              <a:t>Gesundheit der Mütter verbessern</a:t>
            </a:r>
          </a:p>
          <a:p>
            <a:r>
              <a:rPr lang="de-DE" sz="2000" i="1" dirty="0" smtClean="0"/>
              <a:t>Krankheiten, wie Aids/HIV und Malaria bekämpfen</a:t>
            </a:r>
          </a:p>
          <a:p>
            <a:r>
              <a:rPr lang="de-DE" sz="2000" i="1" dirty="0" smtClean="0"/>
              <a:t>Umwelt schützen</a:t>
            </a:r>
          </a:p>
          <a:p>
            <a:r>
              <a:rPr lang="de-DE" sz="2000" i="1" dirty="0" smtClean="0"/>
              <a:t>Wirtschaftliche Entwicklungspartnerschaft weltweit unterstützen</a:t>
            </a:r>
            <a:endParaRPr lang="de-AT" sz="2000" dirty="0"/>
          </a:p>
          <a:p>
            <a:pPr marL="0" indent="0">
              <a:buNone/>
            </a:pPr>
            <a:r>
              <a:rPr lang="de-AT" sz="2000" dirty="0" smtClean="0"/>
              <a:t/>
            </a:r>
            <a:br>
              <a:rPr lang="de-AT" sz="2000" dirty="0" smtClean="0"/>
            </a:br>
            <a:endParaRPr lang="de-DE" sz="2600" dirty="0" smtClean="0"/>
          </a:p>
          <a:p>
            <a:pPr>
              <a:buFont typeface="Wingdings" pitchFamily="2" charset="2"/>
              <a:buNone/>
            </a:pPr>
            <a:endParaRPr lang="de-DE" sz="2600" dirty="0" smtClean="0"/>
          </a:p>
        </p:txBody>
      </p:sp>
    </p:spTree>
    <p:extLst>
      <p:ext uri="{BB962C8B-B14F-4D97-AF65-F5344CB8AC3E}">
        <p14:creationId xmlns:p14="http://schemas.microsoft.com/office/powerpoint/2010/main" val="378617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Franz\Pictures\Thema-1938-Fotos-internet\1938 hintergrund-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63050" cy="6885384"/>
          </a:xfrm>
          <a:prstGeom prst="rect">
            <a:avLst/>
          </a:prstGeom>
          <a:noFill/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16632"/>
            <a:ext cx="8207375" cy="1152525"/>
          </a:xfrm>
        </p:spPr>
        <p:txBody>
          <a:bodyPr/>
          <a:lstStyle/>
          <a:p>
            <a:r>
              <a:rPr lang="de-DE" sz="3200" dirty="0" smtClean="0">
                <a:latin typeface="+mn-lt"/>
              </a:rPr>
              <a:t>Kritik an der Entwicklungszusammenarbeit</a:t>
            </a:r>
            <a:endParaRPr lang="de-DE" sz="3200" dirty="0" smtClean="0"/>
          </a:p>
        </p:txBody>
      </p:sp>
      <p:sp>
        <p:nvSpPr>
          <p:cNvPr id="5" name="Inhaltsplatzhalter 11"/>
          <p:cNvSpPr txBox="1">
            <a:spLocks/>
          </p:cNvSpPr>
          <p:nvPr/>
        </p:nvSpPr>
        <p:spPr>
          <a:xfrm>
            <a:off x="457200" y="1700213"/>
            <a:ext cx="8229600" cy="443071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sz="3200" kern="0" dirty="0">
              <a:latin typeface="+mn-lt"/>
            </a:endParaRPr>
          </a:p>
        </p:txBody>
      </p:sp>
      <p:sp>
        <p:nvSpPr>
          <p:cNvPr id="8197" name="Inhaltsplatzhalter 11"/>
          <p:cNvSpPr>
            <a:spLocks noGrp="1"/>
          </p:cNvSpPr>
          <p:nvPr>
            <p:ph idx="1"/>
          </p:nvPr>
        </p:nvSpPr>
        <p:spPr>
          <a:xfrm>
            <a:off x="428625" y="764704"/>
            <a:ext cx="8136904" cy="3960440"/>
          </a:xfrm>
        </p:spPr>
        <p:txBody>
          <a:bodyPr/>
          <a:lstStyle/>
          <a:p>
            <a:pPr marL="0" indent="0">
              <a:buNone/>
            </a:pPr>
            <a:endParaRPr lang="de-DE" sz="2000" dirty="0" smtClean="0"/>
          </a:p>
          <a:p>
            <a:pPr marL="0" indent="0">
              <a:buNone/>
            </a:pPr>
            <a:endParaRPr lang="de-DE" sz="1800" i="1" dirty="0"/>
          </a:p>
          <a:p>
            <a:pPr marL="0" indent="0">
              <a:buNone/>
            </a:pPr>
            <a:r>
              <a:rPr lang="de-AT" sz="2000" dirty="0" smtClean="0"/>
              <a:t/>
            </a:r>
            <a:br>
              <a:rPr lang="de-AT" sz="2000" dirty="0" smtClean="0"/>
            </a:br>
            <a:endParaRPr lang="de-DE" sz="2600" dirty="0" smtClean="0"/>
          </a:p>
          <a:p>
            <a:pPr>
              <a:buFont typeface="Wingdings" pitchFamily="2" charset="2"/>
              <a:buNone/>
            </a:pPr>
            <a:endParaRPr lang="de-DE" sz="2600" dirty="0" smtClean="0"/>
          </a:p>
        </p:txBody>
      </p:sp>
      <p:sp>
        <p:nvSpPr>
          <p:cNvPr id="2" name="Ellipse 1"/>
          <p:cNvSpPr/>
          <p:nvPr/>
        </p:nvSpPr>
        <p:spPr>
          <a:xfrm>
            <a:off x="3491880" y="2132856"/>
            <a:ext cx="2088232" cy="914400"/>
          </a:xfrm>
          <a:prstGeom prst="ellipse">
            <a:avLst/>
          </a:prstGeom>
          <a:solidFill>
            <a:srgbClr val="A5002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Hilfe kommt gar nicht an</a:t>
            </a:r>
            <a:endParaRPr lang="de-AT" dirty="0"/>
          </a:p>
        </p:txBody>
      </p:sp>
      <p:sp>
        <p:nvSpPr>
          <p:cNvPr id="3" name="Ellipse 2"/>
          <p:cNvSpPr/>
          <p:nvPr/>
        </p:nvSpPr>
        <p:spPr>
          <a:xfrm>
            <a:off x="2769145" y="3678598"/>
            <a:ext cx="3240360" cy="1152128"/>
          </a:xfrm>
          <a:prstGeom prst="ellipse">
            <a:avLst/>
          </a:prstGeom>
          <a:solidFill>
            <a:srgbClr val="A5002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/>
              <a:t>EZA hilft Geberländern und NGOs, nicht aber den Entwicklungsländern</a:t>
            </a:r>
            <a:endParaRPr lang="de-AT" sz="1400" dirty="0"/>
          </a:p>
        </p:txBody>
      </p:sp>
      <p:sp>
        <p:nvSpPr>
          <p:cNvPr id="4" name="Ellipse 3"/>
          <p:cNvSpPr/>
          <p:nvPr/>
        </p:nvSpPr>
        <p:spPr>
          <a:xfrm>
            <a:off x="787263" y="1516855"/>
            <a:ext cx="2071700" cy="1111349"/>
          </a:xfrm>
          <a:prstGeom prst="ellipse">
            <a:avLst/>
          </a:prstGeom>
          <a:solidFill>
            <a:srgbClr val="A5002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/>
              <a:t>Hilfsprojekte sind nur kurzfristig</a:t>
            </a:r>
            <a:endParaRPr lang="de-AT" sz="1600" dirty="0"/>
          </a:p>
        </p:txBody>
      </p:sp>
      <p:sp>
        <p:nvSpPr>
          <p:cNvPr id="7" name="Ellipse 6"/>
          <p:cNvSpPr/>
          <p:nvPr/>
        </p:nvSpPr>
        <p:spPr>
          <a:xfrm>
            <a:off x="342942" y="3217193"/>
            <a:ext cx="2010694" cy="1153121"/>
          </a:xfrm>
          <a:prstGeom prst="ellipse">
            <a:avLst/>
          </a:prstGeom>
          <a:solidFill>
            <a:srgbClr val="A5002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Konzepte </a:t>
            </a:r>
            <a:r>
              <a:rPr lang="de-DE" sz="1400" dirty="0" smtClean="0"/>
              <a:t>sind nicht bedürfnis-orientiert</a:t>
            </a:r>
          </a:p>
        </p:txBody>
      </p:sp>
      <p:sp>
        <p:nvSpPr>
          <p:cNvPr id="8" name="Ellipse 7"/>
          <p:cNvSpPr/>
          <p:nvPr/>
        </p:nvSpPr>
        <p:spPr>
          <a:xfrm>
            <a:off x="6072336" y="2969370"/>
            <a:ext cx="2460104" cy="1179710"/>
          </a:xfrm>
          <a:prstGeom prst="ellipse">
            <a:avLst/>
          </a:prstGeom>
          <a:solidFill>
            <a:srgbClr val="A5002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/>
              <a:t>EZA macht Entwicklungs-länder abhängig </a:t>
            </a:r>
            <a:endParaRPr lang="de-AT" sz="1600" dirty="0"/>
          </a:p>
        </p:txBody>
      </p:sp>
      <p:sp>
        <p:nvSpPr>
          <p:cNvPr id="9" name="Ellipse 8"/>
          <p:cNvSpPr/>
          <p:nvPr/>
        </p:nvSpPr>
        <p:spPr>
          <a:xfrm>
            <a:off x="5893643" y="1385789"/>
            <a:ext cx="3001949" cy="1131467"/>
          </a:xfrm>
          <a:prstGeom prst="ellipse">
            <a:avLst/>
          </a:prstGeom>
          <a:solidFill>
            <a:srgbClr val="A5002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Sensationsgier  </a:t>
            </a:r>
            <a:r>
              <a:rPr lang="de-DE" sz="1400" dirty="0" smtClean="0"/>
              <a:t>beim Spendensammeln wird geschürt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1773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63860" y="620688"/>
            <a:ext cx="8172140" cy="936104"/>
          </a:xfrm>
        </p:spPr>
        <p:txBody>
          <a:bodyPr/>
          <a:lstStyle/>
          <a:p>
            <a:r>
              <a:rPr lang="de-DE" sz="3200" dirty="0" smtClean="0"/>
              <a:t>Übung I: Überlege bzw. findet in Partner- bzw. Gruppenarbeit heraus …</a:t>
            </a:r>
          </a:p>
        </p:txBody>
      </p:sp>
      <p:sp>
        <p:nvSpPr>
          <p:cNvPr id="5" name="Inhaltsplatzhalter 11"/>
          <p:cNvSpPr txBox="1">
            <a:spLocks/>
          </p:cNvSpPr>
          <p:nvPr/>
        </p:nvSpPr>
        <p:spPr>
          <a:xfrm>
            <a:off x="457200" y="1700213"/>
            <a:ext cx="8229600" cy="443071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sz="3200" kern="0" dirty="0">
              <a:latin typeface="+mn-lt"/>
            </a:endParaRPr>
          </a:p>
        </p:txBody>
      </p:sp>
      <p:sp>
        <p:nvSpPr>
          <p:cNvPr id="8197" name="Inhaltsplatzhalter 11"/>
          <p:cNvSpPr>
            <a:spLocks noGrp="1"/>
          </p:cNvSpPr>
          <p:nvPr>
            <p:ph idx="1"/>
          </p:nvPr>
        </p:nvSpPr>
        <p:spPr>
          <a:xfrm>
            <a:off x="463860" y="1484784"/>
            <a:ext cx="8136904" cy="3960440"/>
          </a:xfrm>
        </p:spPr>
        <p:txBody>
          <a:bodyPr/>
          <a:lstStyle/>
          <a:p>
            <a:pPr marL="0" indent="0">
              <a:buNone/>
            </a:pPr>
            <a:endParaRPr lang="de-DE" sz="2000" dirty="0" smtClean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r>
              <a:rPr lang="de-DE" sz="2400" b="1" dirty="0">
                <a:solidFill>
                  <a:srgbClr val="C00000"/>
                </a:solidFill>
              </a:rPr>
              <a:t>Vervollständigt den Satz zuerst jede/r allein. Danach teilt euch in zwei Gruppen. Welcher Gruppe </a:t>
            </a:r>
            <a:r>
              <a:rPr lang="de-DE" sz="2400" b="1" dirty="0" smtClean="0">
                <a:solidFill>
                  <a:srgbClr val="C00000"/>
                </a:solidFill>
              </a:rPr>
              <a:t>schließt </a:t>
            </a:r>
            <a:r>
              <a:rPr lang="de-DE" sz="2400" b="1" dirty="0">
                <a:solidFill>
                  <a:srgbClr val="C00000"/>
                </a:solidFill>
              </a:rPr>
              <a:t>du dich an und warum? Diskutiert zuerst in Kleingruppen, danach in der Klasse:</a:t>
            </a:r>
          </a:p>
          <a:p>
            <a:r>
              <a:rPr lang="de-DE" sz="2400" b="1" i="1" dirty="0"/>
              <a:t>Entwicklungszusammenarbeit finde ich sehr wichtig, </a:t>
            </a:r>
            <a:r>
              <a:rPr lang="de-DE" sz="2400" b="1" i="1" dirty="0" smtClean="0"/>
              <a:t>weil …</a:t>
            </a:r>
            <a:endParaRPr lang="de-DE" sz="2400" b="1" i="1" dirty="0"/>
          </a:p>
          <a:p>
            <a:r>
              <a:rPr lang="de-DE" sz="2400" b="1" i="1" dirty="0"/>
              <a:t>Entwicklungszusammenarbeit sehe ich kritisch, </a:t>
            </a:r>
            <a:r>
              <a:rPr lang="de-DE" sz="2400" b="1" i="1" dirty="0" smtClean="0"/>
              <a:t/>
            </a:r>
            <a:br>
              <a:rPr lang="de-DE" sz="2400" b="1" i="1" dirty="0" smtClean="0"/>
            </a:br>
            <a:r>
              <a:rPr lang="de-DE" sz="2400" b="1" i="1" dirty="0" smtClean="0"/>
              <a:t>weil …</a:t>
            </a:r>
            <a:endParaRPr lang="de-DE" sz="2400" b="1" i="1" dirty="0"/>
          </a:p>
          <a:p>
            <a:pPr marL="0" indent="0">
              <a:buNone/>
            </a:pPr>
            <a:r>
              <a:rPr lang="de-AT" sz="2400" dirty="0" smtClean="0"/>
              <a:t/>
            </a:r>
            <a:br>
              <a:rPr lang="de-AT" sz="2400" dirty="0" smtClean="0"/>
            </a:br>
            <a:endParaRPr lang="de-DE" sz="2400" dirty="0" smtClean="0"/>
          </a:p>
          <a:p>
            <a:pPr>
              <a:buFont typeface="Wingdings" pitchFamily="2" charset="2"/>
              <a:buNone/>
            </a:pPr>
            <a:endParaRPr lang="de-DE" sz="2600" dirty="0" smtClean="0"/>
          </a:p>
        </p:txBody>
      </p:sp>
    </p:spTree>
    <p:extLst>
      <p:ext uri="{BB962C8B-B14F-4D97-AF65-F5344CB8AC3E}">
        <p14:creationId xmlns:p14="http://schemas.microsoft.com/office/powerpoint/2010/main" val="252481039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Franz\Pictures\Thema-1938-Fotos-internet\1938 hintergrund-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63050" cy="6858000"/>
          </a:xfrm>
          <a:prstGeom prst="rect">
            <a:avLst/>
          </a:prstGeom>
          <a:noFill/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4005064"/>
            <a:ext cx="7777162" cy="864096"/>
          </a:xfrm>
        </p:spPr>
        <p:txBody>
          <a:bodyPr/>
          <a:lstStyle/>
          <a:p>
            <a:pPr eaLnBrk="1" hangingPunct="1"/>
            <a:r>
              <a:rPr lang="de-DE" sz="4000" dirty="0" smtClean="0"/>
              <a:t/>
            </a:r>
            <a:br>
              <a:rPr lang="de-DE" sz="4000" dirty="0" smtClean="0"/>
            </a:br>
            <a:r>
              <a:rPr lang="de-DE" sz="4000" dirty="0" smtClean="0"/>
              <a:t>Österreichische Entwicklungszusammenarbeit</a:t>
            </a:r>
            <a:endParaRPr lang="de-DE" sz="2400" dirty="0" smtClean="0">
              <a:solidFill>
                <a:schemeClr val="tx1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11262" y="764704"/>
            <a:ext cx="777716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0000" bIns="45720" numCol="1" anchor="b" anchorCtr="0" compatLnSpc="1">
            <a:prstTxWarp prst="textNoShape">
              <a:avLst/>
            </a:prstTxWarp>
          </a:bodyPr>
          <a:lstStyle/>
          <a:p>
            <a:pPr lvl="0">
              <a:tabLst>
                <a:tab pos="8342313" algn="l"/>
              </a:tabLst>
              <a:defRPr/>
            </a:pPr>
            <a:r>
              <a:rPr kumimoji="0" lang="de-A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de-A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de-A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de-A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de-A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de-A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de-DE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6678307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Wasserzeichen">
  <a:themeElements>
    <a:clrScheme name="1_Wasserzeiche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1_Wasserzeich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>
    <a:extraClrScheme>
      <a:clrScheme name="1_Wasserzeich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asserzeichen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asserzeichen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asserzeichen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asserzeichen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asserzeichen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asserzeichen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asserzeichen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asserzeichen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Wasserzeichen">
  <a:themeElements>
    <a:clrScheme name="1_Wasserzeiche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1_Wasserzeich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Wasserzeich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asserzeichen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asserzeichen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asserzeichen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asserzeichen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asserzeichen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asserzeichen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asserzeichen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asserzeichen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933</Words>
  <Application>Microsoft Office PowerPoint</Application>
  <PresentationFormat>Bildschirmpräsentation (4:3)</PresentationFormat>
  <Paragraphs>216</Paragraphs>
  <Slides>29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29</vt:i4>
      </vt:variant>
    </vt:vector>
  </HeadingPairs>
  <TitlesOfParts>
    <vt:vector size="34" baseType="lpstr">
      <vt:lpstr>Arial</vt:lpstr>
      <vt:lpstr>Calibri</vt:lpstr>
      <vt:lpstr>Wingdings</vt:lpstr>
      <vt:lpstr>1_Wasserzeichen</vt:lpstr>
      <vt:lpstr>2_Wasserzeichen</vt:lpstr>
      <vt:lpstr>   Entwicklungs-zusammenarbeit</vt:lpstr>
      <vt:lpstr>Mehr Information auf: www.demokratiewebstatt.at </vt:lpstr>
      <vt:lpstr>Was ist Entwicklungs- zusammenarbeit?</vt:lpstr>
      <vt:lpstr>Was bedeutet Entwicklung?</vt:lpstr>
      <vt:lpstr>Unsere Welt – Unsere Würde – Unsere Zukunft</vt:lpstr>
      <vt:lpstr>Die acht Millenniumsziele</vt:lpstr>
      <vt:lpstr>Kritik an der Entwicklungszusammenarbeit</vt:lpstr>
      <vt:lpstr>Übung I: Überlege bzw. findet in Partner- bzw. Gruppenarbeit heraus …</vt:lpstr>
      <vt:lpstr> Österreichische Entwicklungszusammenarbeit</vt:lpstr>
      <vt:lpstr>Fakten zur österreichischen Entwicklungs- zusammenarbeit (OEZA)</vt:lpstr>
      <vt:lpstr>Projektregionen der OEZA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Übung II: Gruppenarbeit</vt:lpstr>
      <vt:lpstr> EntwicklungsZUSAMMENARBEIT statt EntwicklungsHILFE</vt:lpstr>
      <vt:lpstr>Leitbilder der EZA</vt:lpstr>
      <vt:lpstr>EZA auf Augenhöhe</vt:lpstr>
      <vt:lpstr> Entwicklungszusammenarbeit und DU</vt:lpstr>
      <vt:lpstr>PowerPoint-Präsentation</vt:lpstr>
      <vt:lpstr>Übung III: Diskutiere …</vt:lpstr>
    </vt:vector>
  </TitlesOfParts>
  <Company>machessa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Vlatka Nikolic-Onea</dc:creator>
  <cp:lastModifiedBy>Harald Prosch</cp:lastModifiedBy>
  <cp:revision>1220</cp:revision>
  <cp:lastPrinted>2015-09-03T11:48:15Z</cp:lastPrinted>
  <dcterms:created xsi:type="dcterms:W3CDTF">2009-03-03T21:28:50Z</dcterms:created>
  <dcterms:modified xsi:type="dcterms:W3CDTF">2015-09-21T13:51:06Z</dcterms:modified>
</cp:coreProperties>
</file>