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33"/>
  </p:notesMasterIdLst>
  <p:handoutMasterIdLst>
    <p:handoutMasterId r:id="rId34"/>
  </p:handoutMasterIdLst>
  <p:sldIdLst>
    <p:sldId id="270" r:id="rId2"/>
    <p:sldId id="551" r:id="rId3"/>
    <p:sldId id="452" r:id="rId4"/>
    <p:sldId id="552" r:id="rId5"/>
    <p:sldId id="565" r:id="rId6"/>
    <p:sldId id="567" r:id="rId7"/>
    <p:sldId id="569" r:id="rId8"/>
    <p:sldId id="566" r:id="rId9"/>
    <p:sldId id="591" r:id="rId10"/>
    <p:sldId id="578" r:id="rId11"/>
    <p:sldId id="579" r:id="rId12"/>
    <p:sldId id="588" r:id="rId13"/>
    <p:sldId id="589" r:id="rId14"/>
    <p:sldId id="587" r:id="rId15"/>
    <p:sldId id="580" r:id="rId16"/>
    <p:sldId id="581" r:id="rId17"/>
    <p:sldId id="582" r:id="rId18"/>
    <p:sldId id="583" r:id="rId19"/>
    <p:sldId id="584" r:id="rId20"/>
    <p:sldId id="585" r:id="rId21"/>
    <p:sldId id="572" r:id="rId22"/>
    <p:sldId id="571" r:id="rId23"/>
    <p:sldId id="492" r:id="rId24"/>
    <p:sldId id="592" r:id="rId25"/>
    <p:sldId id="593" r:id="rId26"/>
    <p:sldId id="577" r:id="rId27"/>
    <p:sldId id="586" r:id="rId28"/>
    <p:sldId id="574" r:id="rId29"/>
    <p:sldId id="573" r:id="rId30"/>
    <p:sldId id="575" r:id="rId31"/>
    <p:sldId id="590" r:id="rId32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lber Ulrike, Dr. " initials="felber" lastIdx="70" clrIdx="0"/>
  <p:cmAuthor id="1" name="%user2%" initials="brunner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9999"/>
    <a:srgbClr val="CCFF33"/>
    <a:srgbClr val="006666"/>
    <a:srgbClr val="FFDD4B"/>
    <a:srgbClr val="FFCC00"/>
    <a:srgbClr val="CCCC00"/>
    <a:srgbClr val="996600"/>
    <a:srgbClr val="FF99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9845" autoAdjust="0"/>
  </p:normalViewPr>
  <p:slideViewPr>
    <p:cSldViewPr>
      <p:cViewPr varScale="1">
        <p:scale>
          <a:sx n="112" d="100"/>
          <a:sy n="112" d="100"/>
        </p:scale>
        <p:origin x="10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92"/>
    </p:cViewPr>
  </p:sorterViewPr>
  <p:notesViewPr>
    <p:cSldViewPr showGuides="1">
      <p:cViewPr varScale="1">
        <p:scale>
          <a:sx n="60" d="100"/>
          <a:sy n="60" d="100"/>
        </p:scale>
        <p:origin x="3202" y="43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"/>
          <c:dPt>
            <c:idx val="0"/>
            <c:bubble3D val="0"/>
            <c:explosion val="10"/>
            <c:spPr>
              <a:solidFill>
                <a:srgbClr val="FF99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76-4CED-8B1B-BFE615CDFE53}"/>
              </c:ext>
            </c:extLst>
          </c:dPt>
          <c:dPt>
            <c:idx val="1"/>
            <c:bubble3D val="0"/>
            <c:spPr>
              <a:solidFill>
                <a:srgbClr val="FFDD4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76-4CED-8B1B-BFE615CDFE5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76-4CED-8B1B-BFE615CDFE53}"/>
              </c:ext>
            </c:extLst>
          </c:dPt>
          <c:dPt>
            <c:idx val="3"/>
            <c:bubble3D val="0"/>
            <c:spPr>
              <a:solidFill>
                <a:srgbClr val="9966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76-4CED-8B1B-BFE615CDFE53}"/>
              </c:ext>
            </c:extLst>
          </c:dPt>
          <c:dPt>
            <c:idx val="4"/>
            <c:bubble3D val="0"/>
            <c:explosion val="21"/>
            <c:spPr>
              <a:solidFill>
                <a:srgbClr val="CC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76-4CED-8B1B-BFE615CDFE53}"/>
              </c:ext>
            </c:extLst>
          </c:dPt>
          <c:dLbls>
            <c:dLbl>
              <c:idx val="0"/>
              <c:layout>
                <c:manualLayout>
                  <c:x val="-3.1455995630115174E-3"/>
                  <c:y val="-0.3210276618511221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Volksschulen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57%</a:t>
                    </a:r>
                    <a:endParaRPr lang="en-US" dirty="0"/>
                  </a:p>
                </c:rich>
              </c:tx>
              <c:spPr>
                <a:solidFill>
                  <a:srgbClr val="FFFFFF"/>
                </a:solidFill>
                <a:ln w="9525" cap="flat" cmpd="sng" algn="ctr">
                  <a:solidFill>
                    <a:srgbClr val="000000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076-4CED-8B1B-BFE615CDFE5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8639"/>
                        <a:gd name="adj2" fmla="val 229770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3.6743660426619265E-2"/>
                  <c:y val="9.1369411449934754E-2"/>
                </c:manualLayout>
              </c:layout>
              <c:spPr>
                <a:solidFill>
                  <a:srgbClr val="FFFFFF"/>
                </a:solidFill>
                <a:ln w="9525" cap="flat" cmpd="sng" algn="ctr">
                  <a:solidFill>
                    <a:srgbClr val="000000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076-4CED-8B1B-BFE615CDFE5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4967"/>
                        <a:gd name="adj2" fmla="val -19811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659535053872458"/>
                      <c:h val="0.1623307191583514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6591952745991187E-3"/>
                  <c:y val="-7.5121342938807664E-2"/>
                </c:manualLayout>
              </c:layout>
              <c:spPr>
                <a:solidFill>
                  <a:srgbClr val="FFFFFF"/>
                </a:solidFill>
                <a:ln w="9525" cap="flat" cmpd="sng" algn="ctr">
                  <a:solidFill>
                    <a:srgbClr val="000000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076-4CED-8B1B-BFE615CDFE5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5310"/>
                        <a:gd name="adj2" fmla="val 55365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>
                <c:manualLayout>
                  <c:x val="2.3515905640114035E-2"/>
                  <c:y val="-4.35196955028085E-2"/>
                </c:manualLayout>
              </c:layout>
              <c:spPr>
                <a:solidFill>
                  <a:srgbClr val="FFFFFF"/>
                </a:solidFill>
                <a:ln w="9525" cap="flat" cmpd="sng" algn="ctr">
                  <a:solidFill>
                    <a:srgbClr val="000000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076-4CED-8B1B-BFE615CDFE5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3001"/>
                        <a:gd name="adj2" fmla="val 110529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>
                <c:manualLayout>
                  <c:x val="0.24103814853905123"/>
                  <c:y val="1.145255144810749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 smtClean="0"/>
                      <a:t>Polytechnische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Schulen</a:t>
                    </a:r>
                    <a:r>
                      <a:rPr lang="en-US" dirty="0" smtClean="0"/>
                      <a:t/>
                    </a:r>
                    <a:br>
                      <a:rPr lang="en-US" dirty="0" smtClean="0"/>
                    </a:br>
                    <a:r>
                      <a:rPr lang="en-US" dirty="0" smtClean="0"/>
                      <a:t>4%</a:t>
                    </a:r>
                    <a:endParaRPr lang="en-US" baseline="0" dirty="0"/>
                  </a:p>
                </c:rich>
              </c:tx>
              <c:spPr>
                <a:solidFill>
                  <a:srgbClr val="FFFFFF"/>
                </a:solidFill>
                <a:ln w="9525" cap="flat" cmpd="sng" algn="ctr">
                  <a:solidFill>
                    <a:srgbClr val="000000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Tabelle1!$A$5:$A$9</c:f>
              <c:strCache>
                <c:ptCount val="5"/>
                <c:pt idx="0">
                  <c:v>Volksschulen</c:v>
                </c:pt>
                <c:pt idx="1">
                  <c:v>Hauptschulen</c:v>
                </c:pt>
                <c:pt idx="2">
                  <c:v>Neue Mittelschulen</c:v>
                </c:pt>
                <c:pt idx="3">
                  <c:v>Sonderschulen</c:v>
                </c:pt>
                <c:pt idx="4">
                  <c:v>Poytechnische Schulen</c:v>
                </c:pt>
              </c:strCache>
            </c:strRef>
          </c:cat>
          <c:val>
            <c:numRef>
              <c:f>Tabelle1!$B$5:$B$9</c:f>
              <c:numCache>
                <c:formatCode>General</c:formatCode>
                <c:ptCount val="5"/>
                <c:pt idx="0">
                  <c:v>3051</c:v>
                </c:pt>
                <c:pt idx="1">
                  <c:v>701</c:v>
                </c:pt>
                <c:pt idx="2">
                  <c:v>1074</c:v>
                </c:pt>
                <c:pt idx="3">
                  <c:v>300</c:v>
                </c:pt>
                <c:pt idx="4">
                  <c:v>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076-4CED-8B1B-BFE615CDF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18163648581126"/>
          <c:y val="0.16538208717549902"/>
          <c:w val="0.70230511667442008"/>
          <c:h val="0.69128198718660894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5"/>
            <c:spPr>
              <a:solidFill>
                <a:srgbClr val="CC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2F-4E6F-A503-D135220C8DF3}"/>
              </c:ext>
            </c:extLst>
          </c:dPt>
          <c:dPt>
            <c:idx val="1"/>
            <c:bubble3D val="0"/>
            <c:explosion val="12"/>
            <c:spPr>
              <a:solidFill>
                <a:srgbClr val="0099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2F-4E6F-A503-D135220C8DF3}"/>
              </c:ext>
            </c:extLst>
          </c:dPt>
          <c:dPt>
            <c:idx val="2"/>
            <c:bubble3D val="0"/>
            <c:explosion val="2"/>
            <c:spPr>
              <a:solidFill>
                <a:srgbClr val="33CC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2F-4E6F-A503-D135220C8DF3}"/>
              </c:ext>
            </c:extLst>
          </c:dPt>
          <c:dPt>
            <c:idx val="3"/>
            <c:bubble3D val="0"/>
            <c:explosion val="12"/>
            <c:spPr>
              <a:solidFill>
                <a:srgbClr val="0066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22F-4E6F-A503-D135220C8DF3}"/>
              </c:ext>
            </c:extLst>
          </c:dPt>
          <c:dLbls>
            <c:dLbl>
              <c:idx val="0"/>
              <c:layout>
                <c:manualLayout>
                  <c:x val="-1.6046623821912853E-2"/>
                  <c:y val="0.1751446984285696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Berufsbildende Pflichtschule</a:t>
                    </a:r>
                  </a:p>
                  <a:p>
                    <a:pPr>
                      <a:defRPr sz="1800"/>
                    </a:pPr>
                    <a:r>
                      <a:rPr lang="en-US" dirty="0" smtClean="0"/>
                      <a:t>15%</a:t>
                    </a:r>
                    <a:endParaRPr lang="en-US" dirty="0"/>
                  </a:p>
                </c:rich>
              </c:tx>
              <c:spPr>
                <a:solidFill>
                  <a:srgbClr val="FFFFFF"/>
                </a:solidFill>
                <a:ln w="9525" cap="flat" cmpd="sng" algn="ctr">
                  <a:solidFill>
                    <a:srgbClr val="000000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22F-4E6F-A503-D135220C8DF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4069"/>
                        <a:gd name="adj2" fmla="val -12896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294968325895804"/>
                      <c:h val="0.2484901368983693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8351510765749452E-2"/>
                  <c:y val="0.1298273957214630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de-DE" dirty="0" err="1"/>
                      <a:t>Berufsbildende</a:t>
                    </a:r>
                    <a:r>
                      <a:rPr lang="de-DE" dirty="0"/>
                      <a:t> </a:t>
                    </a:r>
                    <a:r>
                      <a:rPr lang="de-DE" dirty="0" err="1" smtClean="0"/>
                      <a:t>Mittlere</a:t>
                    </a:r>
                    <a:r>
                      <a:rPr lang="de-DE" dirty="0" smtClean="0"/>
                      <a:t> und </a:t>
                    </a:r>
                    <a:r>
                      <a:rPr lang="de-DE" dirty="0" err="1" smtClean="0"/>
                      <a:t>Höhere</a:t>
                    </a:r>
                    <a:r>
                      <a:rPr lang="de-DE" dirty="0" smtClean="0"/>
                      <a:t> </a:t>
                    </a:r>
                    <a:r>
                      <a:rPr lang="de-DE" dirty="0" err="1" smtClean="0"/>
                      <a:t>Schulen</a:t>
                    </a:r>
                    <a:r>
                      <a:rPr lang="de-DE" dirty="0"/>
                      <a:t>
</a:t>
                    </a:r>
                    <a:r>
                      <a:rPr lang="de-DE" dirty="0" smtClean="0"/>
                      <a:t>49%</a:t>
                    </a:r>
                    <a:endParaRPr lang="de-DE" dirty="0"/>
                  </a:p>
                </c:rich>
              </c:tx>
              <c:spPr>
                <a:solidFill>
                  <a:srgbClr val="FFFFFF"/>
                </a:solidFill>
                <a:ln w="9525" cap="flat" cmpd="sng" algn="ctr">
                  <a:solidFill>
                    <a:srgbClr val="000000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-0.19694228593417071"/>
                  <c:y val="0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de-DE" dirty="0" smtClean="0"/>
                      <a:t>Allgemein bildende höhere</a:t>
                    </a:r>
                    <a:r>
                      <a:rPr lang="de-DE" baseline="0" dirty="0" smtClean="0"/>
                      <a:t> Schulen</a:t>
                    </a:r>
                  </a:p>
                  <a:p>
                    <a:pPr>
                      <a:defRPr sz="1800"/>
                    </a:pPr>
                    <a:r>
                      <a:rPr lang="de-DE" dirty="0" smtClean="0"/>
                      <a:t>32%</a:t>
                    </a:r>
                    <a:endParaRPr lang="de-DE" dirty="0"/>
                  </a:p>
                </c:rich>
              </c:tx>
              <c:spPr>
                <a:solidFill>
                  <a:srgbClr val="FFFFFF"/>
                </a:solidFill>
                <a:ln w="9525" cap="flat" cmpd="sng" algn="ctr">
                  <a:solidFill>
                    <a:srgbClr val="000000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22F-4E6F-A503-D135220C8DF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4860"/>
                        <a:gd name="adj2" fmla="val 15628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60366339874911701"/>
                      <c:h val="9.685613635521979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5.3021542405340807E-2"/>
                  <c:y val="-0.1543229378834450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 err="1"/>
                      <a:t>LehrerInnen</a:t>
                    </a:r>
                    <a:r>
                      <a:rPr lang="en-US" sz="1800" dirty="0"/>
                      <a:t>- &amp; </a:t>
                    </a:r>
                    <a:r>
                      <a:rPr lang="en-US" sz="1800" dirty="0" err="1" smtClean="0"/>
                      <a:t>ErzieherInnen-bildung</a:t>
                    </a:r>
                    <a:r>
                      <a:rPr lang="en-US" sz="1800" dirty="0"/>
                      <a:t>
</a:t>
                    </a:r>
                    <a:r>
                      <a:rPr lang="en-US" sz="1800" dirty="0" smtClean="0"/>
                      <a:t>4%</a:t>
                    </a:r>
                    <a:endParaRPr lang="en-US" sz="180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Tabelle1!$A$13:$A$16</c:f>
              <c:strCache>
                <c:ptCount val="4"/>
                <c:pt idx="0">
                  <c:v>AHS Allgemein bildende höhere Schulen</c:v>
                </c:pt>
                <c:pt idx="1">
                  <c:v>Berufsbildende Pflichtschulen</c:v>
                </c:pt>
                <c:pt idx="2">
                  <c:v>Berufsbildende mittlere und höhere Schulen</c:v>
                </c:pt>
                <c:pt idx="3">
                  <c:v>LehrerInnen- &amp; ErzieherInnenbildung</c:v>
                </c:pt>
              </c:strCache>
            </c:strRef>
          </c:cat>
          <c:val>
            <c:numRef>
              <c:f>Tabelle1!$B$13:$B$16</c:f>
              <c:numCache>
                <c:formatCode>General</c:formatCode>
                <c:ptCount val="4"/>
                <c:pt idx="0">
                  <c:v>346</c:v>
                </c:pt>
                <c:pt idx="1">
                  <c:v>678</c:v>
                </c:pt>
                <c:pt idx="2">
                  <c:v>523</c:v>
                </c:pt>
                <c:pt idx="3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22F-4E6F-A503-D135220C8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50-470A-992E-F22B2081CD32}"/>
              </c:ext>
            </c:extLst>
          </c:dPt>
          <c:dPt>
            <c:idx val="1"/>
            <c:invertIfNegative val="0"/>
            <c:bubble3D val="0"/>
            <c:spPr>
              <a:solidFill>
                <a:srgbClr val="CCFF3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50-470A-992E-F22B2081CD32}"/>
              </c:ext>
            </c:extLst>
          </c:dPt>
          <c:dPt>
            <c:idx val="2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50-470A-992E-F22B2081CD32}"/>
              </c:ext>
            </c:extLst>
          </c:dPt>
          <c:dPt>
            <c:idx val="3"/>
            <c:invertIfNegative val="0"/>
            <c:bubble3D val="0"/>
            <c:spPr>
              <a:solidFill>
                <a:srgbClr val="33CC3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50-470A-992E-F22B2081CD32}"/>
              </c:ext>
            </c:extLst>
          </c:dPt>
          <c:cat>
            <c:strRef>
              <c:f>Tabelle1!$A$43:$A$46</c:f>
              <c:strCache>
                <c:ptCount val="4"/>
                <c:pt idx="0">
                  <c:v>Allgemein bildende Pflichtschulen</c:v>
                </c:pt>
                <c:pt idx="1">
                  <c:v>AHS Allgemein bildende höhere Schulen</c:v>
                </c:pt>
                <c:pt idx="2">
                  <c:v>Berufsbildende Pflichtschulen</c:v>
                </c:pt>
                <c:pt idx="3">
                  <c:v>Berufsbildende mittlere und höhere Schulen</c:v>
                </c:pt>
              </c:strCache>
            </c:strRef>
          </c:cat>
          <c:val>
            <c:numRef>
              <c:f>Tabelle1!$B$43:$B$46</c:f>
              <c:numCache>
                <c:formatCode>General</c:formatCode>
                <c:ptCount val="4"/>
                <c:pt idx="0">
                  <c:v>204000</c:v>
                </c:pt>
                <c:pt idx="1">
                  <c:v>312000</c:v>
                </c:pt>
                <c:pt idx="2">
                  <c:v>189000</c:v>
                </c:pt>
                <c:pt idx="3">
                  <c:v>16000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50-470A-992E-F22B2081C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3"/>
        <c:gapDepth val="131"/>
        <c:shape val="box"/>
        <c:axId val="167254592"/>
        <c:axId val="139060280"/>
        <c:axId val="0"/>
      </c:bar3DChart>
      <c:catAx>
        <c:axId val="16725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9060280"/>
        <c:crosses val="autoZero"/>
        <c:auto val="1"/>
        <c:lblAlgn val="ctr"/>
        <c:lblOffset val="100"/>
        <c:noMultiLvlLbl val="0"/>
      </c:catAx>
      <c:valAx>
        <c:axId val="139060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725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6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r">
              <a:defRPr sz="1200"/>
            </a:lvl1pPr>
          </a:lstStyle>
          <a:p>
            <a:pPr>
              <a:defRPr/>
            </a:pPr>
            <a:fld id="{C57743C6-E815-44EA-81A1-E2159D02985A}" type="datetimeFigureOut">
              <a:rPr lang="de-DE"/>
              <a:pPr>
                <a:defRPr/>
              </a:pPr>
              <a:t>20.06.2016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6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r">
              <a:defRPr sz="1200"/>
            </a:lvl1pPr>
          </a:lstStyle>
          <a:p>
            <a:pPr>
              <a:defRPr/>
            </a:pPr>
            <a:fld id="{3157027C-3D05-4975-BFFC-68DFCA4887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535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6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r">
              <a:defRPr sz="1200"/>
            </a:lvl1pPr>
          </a:lstStyle>
          <a:p>
            <a:pPr>
              <a:defRPr/>
            </a:pPr>
            <a:fld id="{ACFE6062-7DDF-4DFC-89A4-6FDD3B3F780D}" type="datetimeFigureOut">
              <a:rPr lang="de-DE"/>
              <a:pPr>
                <a:defRPr/>
              </a:pPr>
              <a:t>20.06.2016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3" tIns="45745" rIns="91493" bIns="45745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5" y="4715407"/>
            <a:ext cx="5438748" cy="4465930"/>
          </a:xfrm>
          <a:prstGeom prst="rect">
            <a:avLst/>
          </a:prstGeom>
        </p:spPr>
        <p:txBody>
          <a:bodyPr vert="horz" lIns="91493" tIns="45745" rIns="91493" bIns="45745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6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r">
              <a:defRPr sz="1200"/>
            </a:lvl1pPr>
          </a:lstStyle>
          <a:p>
            <a:pPr>
              <a:defRPr/>
            </a:pPr>
            <a:fld id="{2AB57812-465C-463D-A8FA-D9934EC475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707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D51BA-ACCE-4E47-BAF0-B4900F8B803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99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G_TITEL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632700" cy="1884362"/>
          </a:xfrm>
        </p:spPr>
        <p:txBody>
          <a:bodyPr rIns="90000" anchor="b"/>
          <a:lstStyle>
            <a:lvl1pPr>
              <a:tabLst>
                <a:tab pos="8342313" algn="l"/>
              </a:tabLst>
              <a:defRPr sz="4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505200"/>
            <a:ext cx="676751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07950" y="115888"/>
            <a:ext cx="89281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733A3-A347-4423-A88D-8740C5C7C3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546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546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E6837-C7C9-47D3-B760-4997977DE3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5F21B-4B24-45F0-BD0C-E6E28C1916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2EF01-9E11-4CF0-B628-4AD45FEDB5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C9AB2-E1BF-4ADE-9102-C5FE8E0B4E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4B97-0421-4840-B428-FB54A14ADB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5AA2-D2E6-4D6F-90CC-913B7E8EED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83C4-C1C6-4A94-A024-B681E6A01B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4C8FA-F72A-465B-9F18-8895B4ADF3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3EB1-04CB-43F5-857F-AB163E4314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G_Arbeitsblatt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F87C4DB-26E2-46AD-8236-1A45ED6C61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0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ARBEITSBLATT 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emokratiewebstatt.a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kratiewebstatt.a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unwomen/7172384444" TargetMode="Externa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tarsfdn/8405622848/in/gallery-135365109@N04-72157658036287748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s://www.flickr.com/photos/univienna/9091199197/)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ininsparlament.a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7385"/>
            <a:ext cx="9163050" cy="687206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908721"/>
            <a:ext cx="6336704" cy="1409270"/>
          </a:xfrm>
        </p:spPr>
        <p:txBody>
          <a:bodyPr/>
          <a:lstStyle/>
          <a:p>
            <a:pPr eaLnBrk="1" hangingPunct="1"/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>„Bildung und Ausbildung“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8823" y="3823494"/>
            <a:ext cx="6767513" cy="1405706"/>
          </a:xfrm>
        </p:spPr>
        <p:txBody>
          <a:bodyPr/>
          <a:lstStyle/>
          <a:p>
            <a:pPr eaLnBrk="1" hangingPunct="1"/>
            <a:r>
              <a:rPr lang="de-DE" dirty="0"/>
              <a:t>Materialien zur Politischen Bildung von Kindern und Jugendlichen</a:t>
            </a:r>
            <a:endParaRPr lang="de-AT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82278" y="5392738"/>
            <a:ext cx="304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hlinkClick r:id="rId4"/>
              </a:rPr>
              <a:t>www.demokratiewebstatt.at</a:t>
            </a:r>
            <a:r>
              <a:rPr lang="de-DE" dirty="0"/>
              <a:t> </a:t>
            </a:r>
            <a:endParaRPr lang="de-AT" dirty="0"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149080"/>
            <a:ext cx="7777162" cy="936104"/>
          </a:xfrm>
        </p:spPr>
        <p:txBody>
          <a:bodyPr/>
          <a:lstStyle/>
          <a:p>
            <a:pPr lvl="0"/>
            <a:r>
              <a:rPr lang="de-AT" sz="4000" dirty="0" smtClean="0"/>
              <a:t>Schul- und Ausbildungssystem</a:t>
            </a:r>
            <a:br>
              <a:rPr lang="de-AT" sz="4000" dirty="0" smtClean="0"/>
            </a:br>
            <a:r>
              <a:rPr lang="de-AT" sz="4000" dirty="0" smtClean="0"/>
              <a:t>in  </a:t>
            </a:r>
            <a:r>
              <a:rPr lang="de-AT" sz="4000" dirty="0"/>
              <a:t>Österreich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8259967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 smtClean="0"/>
              <a:t>Entwicklung des österreichischen Schulsystems (1774 – 1975)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2304256"/>
          </a:xfrm>
        </p:spPr>
        <p:txBody>
          <a:bodyPr/>
          <a:lstStyle/>
          <a:p>
            <a:pPr marL="0" indent="0">
              <a:buNone/>
            </a:pPr>
            <a:endParaRPr lang="de-AT" sz="2000" dirty="0"/>
          </a:p>
          <a:p>
            <a:r>
              <a:rPr lang="de-AT" sz="2000" b="1" dirty="0" smtClean="0"/>
              <a:t>1774</a:t>
            </a:r>
            <a:r>
              <a:rPr lang="de-AT" sz="2000" b="1" dirty="0" smtClean="0">
                <a:solidFill>
                  <a:srgbClr val="C00000"/>
                </a:solidFill>
              </a:rPr>
              <a:t> Kaiserin Maria Theresia </a:t>
            </a:r>
            <a:r>
              <a:rPr lang="de-AT" sz="2000" dirty="0" smtClean="0"/>
              <a:t>führt die öffentliche </a:t>
            </a:r>
            <a:r>
              <a:rPr lang="de-AT" sz="2000" dirty="0"/>
              <a:t>Staatsschule </a:t>
            </a:r>
            <a:r>
              <a:rPr lang="de-AT" sz="2000" dirty="0" smtClean="0"/>
              <a:t>und </a:t>
            </a:r>
            <a:r>
              <a:rPr lang="de-AT" sz="2000" dirty="0"/>
              <a:t>die </a:t>
            </a:r>
            <a:r>
              <a:rPr lang="de-AT" sz="2000" dirty="0" smtClean="0"/>
              <a:t>Verpflichtung ein, </a:t>
            </a:r>
            <a:r>
              <a:rPr lang="de-AT" sz="2000" dirty="0"/>
              <a:t>dass alle jungen Menschen </a:t>
            </a:r>
            <a:r>
              <a:rPr lang="de-AT" sz="2000" i="1" dirty="0" smtClean="0"/>
              <a:t>6 Jahre </a:t>
            </a:r>
            <a:r>
              <a:rPr lang="de-AT" sz="2000" i="1" dirty="0"/>
              <a:t>lang </a:t>
            </a:r>
            <a:r>
              <a:rPr lang="de-AT" sz="2000" i="1" dirty="0" smtClean="0"/>
              <a:t/>
            </a:r>
            <a:br>
              <a:rPr lang="de-AT" sz="2000" i="1" dirty="0" smtClean="0"/>
            </a:br>
            <a:r>
              <a:rPr lang="de-AT" sz="2000" dirty="0" smtClean="0"/>
              <a:t>unterrichtet </a:t>
            </a:r>
            <a:r>
              <a:rPr lang="de-AT" sz="2000" dirty="0"/>
              <a:t>werden müssen (</a:t>
            </a:r>
            <a:r>
              <a:rPr lang="de-AT" sz="2000" b="1" dirty="0"/>
              <a:t>Unterrichtspflicht / Schulpflicht</a:t>
            </a:r>
            <a:r>
              <a:rPr lang="de-AT" sz="2000" dirty="0" smtClean="0"/>
              <a:t>).</a:t>
            </a:r>
          </a:p>
          <a:p>
            <a:pPr marL="0" indent="0">
              <a:buNone/>
            </a:pPr>
            <a:endParaRPr lang="de-AT" sz="2000" dirty="0" smtClean="0"/>
          </a:p>
          <a:p>
            <a:r>
              <a:rPr lang="de-AT" sz="2000" b="1" dirty="0" smtClean="0"/>
              <a:t>1869 </a:t>
            </a:r>
            <a:r>
              <a:rPr lang="de-AT" sz="2000" dirty="0" smtClean="0"/>
              <a:t>Erhöhung der </a:t>
            </a:r>
            <a:r>
              <a:rPr lang="de-AT" sz="2000" dirty="0"/>
              <a:t>Schulpflicht durch das Reichsvolksschulgesetz auf </a:t>
            </a:r>
            <a:r>
              <a:rPr lang="de-AT" sz="2000" i="1" dirty="0"/>
              <a:t>acht </a:t>
            </a:r>
            <a:r>
              <a:rPr lang="de-AT" sz="2000" i="1" dirty="0" smtClean="0"/>
              <a:t>Jahre</a:t>
            </a:r>
            <a:r>
              <a:rPr lang="de-AT" sz="2000" dirty="0" smtClean="0"/>
              <a:t>. </a:t>
            </a:r>
            <a:r>
              <a:rPr lang="de-AT" sz="2000" dirty="0"/>
              <a:t>Zu dieser Zeit </a:t>
            </a:r>
            <a:r>
              <a:rPr lang="de-AT" sz="2000" b="1" dirty="0" smtClean="0"/>
              <a:t>Trennung von Mädchen </a:t>
            </a:r>
            <a:r>
              <a:rPr lang="de-AT" sz="2000" b="1" dirty="0"/>
              <a:t>und Buben </a:t>
            </a:r>
            <a:r>
              <a:rPr lang="de-AT" sz="2000" dirty="0"/>
              <a:t>in der Pflichtschule </a:t>
            </a:r>
            <a:r>
              <a:rPr lang="de-AT" sz="2000" dirty="0" smtClean="0"/>
              <a:t>und Unterricht nach </a:t>
            </a:r>
            <a:r>
              <a:rPr lang="de-AT" sz="2000" dirty="0"/>
              <a:t>verschiedenen </a:t>
            </a:r>
            <a:r>
              <a:rPr lang="de-AT" sz="2000" dirty="0" smtClean="0"/>
              <a:t>Lehrplänen. </a:t>
            </a:r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> </a:t>
            </a:r>
            <a:endParaRPr lang="de-AT" sz="2000" dirty="0"/>
          </a:p>
          <a:p>
            <a:r>
              <a:rPr lang="de-AT" sz="2000" dirty="0" smtClean="0"/>
              <a:t>Erst </a:t>
            </a:r>
            <a:r>
              <a:rPr lang="de-AT" sz="2000" b="1" dirty="0" smtClean="0"/>
              <a:t>um 1900 Schulabschluss </a:t>
            </a:r>
            <a:r>
              <a:rPr lang="de-AT" sz="2000" b="1" dirty="0"/>
              <a:t>mit Matura </a:t>
            </a:r>
            <a:r>
              <a:rPr lang="de-AT" sz="2000" b="1" dirty="0" smtClean="0"/>
              <a:t>für </a:t>
            </a:r>
            <a:r>
              <a:rPr lang="de-AT" sz="2000" b="1" dirty="0"/>
              <a:t>Mädchen </a:t>
            </a:r>
            <a:r>
              <a:rPr lang="de-AT" sz="2000" dirty="0" smtClean="0"/>
              <a:t>möglich</a:t>
            </a:r>
            <a:r>
              <a:rPr lang="de-AT" sz="2000" dirty="0"/>
              <a:t>, auch Universitäten </a:t>
            </a:r>
            <a:r>
              <a:rPr lang="de-AT" sz="2000" dirty="0" smtClean="0"/>
              <a:t>erst </a:t>
            </a:r>
            <a:r>
              <a:rPr lang="de-AT" sz="2000" dirty="0"/>
              <a:t>nach und nach für Frauen zugänglich. </a:t>
            </a:r>
            <a:endParaRPr lang="de-AT" sz="2000" dirty="0" smtClean="0"/>
          </a:p>
          <a:p>
            <a:pPr marL="0" indent="0">
              <a:buNone/>
            </a:pPr>
            <a:endParaRPr lang="de-AT" sz="2000" dirty="0" smtClean="0"/>
          </a:p>
          <a:p>
            <a:r>
              <a:rPr lang="de-AT" sz="2000" b="1" dirty="0" smtClean="0"/>
              <a:t>1962</a:t>
            </a:r>
            <a:r>
              <a:rPr lang="de-AT" sz="2000" dirty="0" smtClean="0"/>
              <a:t> </a:t>
            </a:r>
            <a:r>
              <a:rPr lang="de-AT" sz="2000" dirty="0"/>
              <a:t>wurde die Schulpflicht auf </a:t>
            </a:r>
            <a:r>
              <a:rPr lang="de-AT" sz="2000" i="1" dirty="0"/>
              <a:t>neun Jahre </a:t>
            </a:r>
            <a:r>
              <a:rPr lang="de-AT" sz="2000" dirty="0"/>
              <a:t>erhöht.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b="1" dirty="0" smtClean="0"/>
              <a:t>Seit </a:t>
            </a:r>
            <a:r>
              <a:rPr lang="de-AT" sz="2000" b="1" dirty="0"/>
              <a:t>1962 </a:t>
            </a:r>
            <a:r>
              <a:rPr lang="de-AT" sz="2000" b="1" dirty="0" smtClean="0"/>
              <a:t>alle </a:t>
            </a:r>
            <a:r>
              <a:rPr lang="de-AT" sz="2000" b="1" dirty="0"/>
              <a:t>Schulen auch für Mädchen zugänglich. </a:t>
            </a:r>
            <a:endParaRPr lang="de-AT" sz="2000" b="1" dirty="0" smtClean="0"/>
          </a:p>
          <a:p>
            <a:pPr marL="0" indent="0">
              <a:buNone/>
            </a:pP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920074877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 smtClean="0"/>
              <a:t>Entwicklung des österreichischen Schulsystems (1975 bis heute)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2304256"/>
          </a:xfrm>
        </p:spPr>
        <p:txBody>
          <a:bodyPr/>
          <a:lstStyle/>
          <a:p>
            <a:pPr marL="0" indent="0">
              <a:buNone/>
            </a:pPr>
            <a:endParaRPr lang="de-AT" sz="2000" dirty="0"/>
          </a:p>
          <a:p>
            <a:r>
              <a:rPr lang="de-AT" sz="2000" b="1" dirty="0" smtClean="0"/>
              <a:t>Seit </a:t>
            </a:r>
            <a:r>
              <a:rPr lang="de-AT" sz="2000" b="1" dirty="0"/>
              <a:t>1975 </a:t>
            </a:r>
            <a:r>
              <a:rPr lang="de-AT" sz="2000" dirty="0"/>
              <a:t>ist </a:t>
            </a:r>
            <a:r>
              <a:rPr lang="de-AT" sz="2000" b="1" dirty="0"/>
              <a:t>der gemeinsame Unterricht von Mädchen und Buben </a:t>
            </a:r>
            <a:r>
              <a:rPr lang="de-AT" sz="2000" dirty="0"/>
              <a:t>(auch „Koedukation“ genannt) </a:t>
            </a:r>
            <a:r>
              <a:rPr lang="de-AT" sz="2000" b="1" dirty="0"/>
              <a:t>üblich. </a:t>
            </a:r>
            <a:endParaRPr lang="de-AT" sz="2000" b="1" dirty="0" smtClean="0"/>
          </a:p>
          <a:p>
            <a:pPr marL="0" indent="0">
              <a:buNone/>
            </a:pPr>
            <a:endParaRPr lang="de-AT" sz="2000" b="1" dirty="0" smtClean="0"/>
          </a:p>
          <a:p>
            <a:r>
              <a:rPr lang="de-AT" sz="2000" b="1" dirty="0" smtClean="0"/>
              <a:t>Mitte </a:t>
            </a:r>
            <a:r>
              <a:rPr lang="de-AT" sz="2000" b="1" dirty="0"/>
              <a:t>der 1970er Jahre </a:t>
            </a:r>
            <a:r>
              <a:rPr lang="de-AT" sz="2000" dirty="0"/>
              <a:t>wurden </a:t>
            </a:r>
            <a:r>
              <a:rPr lang="de-AT" sz="2000" b="1" dirty="0" smtClean="0"/>
              <a:t>erste </a:t>
            </a:r>
            <a:r>
              <a:rPr lang="de-AT" sz="2000" b="1" dirty="0"/>
              <a:t>Versuche in Richtung ganztägiger Schulbetreuung </a:t>
            </a:r>
            <a:r>
              <a:rPr lang="de-AT" sz="2000" dirty="0"/>
              <a:t>unternommen. </a:t>
            </a:r>
            <a:endParaRPr lang="de-AT" sz="2000" dirty="0" smtClean="0"/>
          </a:p>
          <a:p>
            <a:endParaRPr lang="de-AT" sz="2000" dirty="0"/>
          </a:p>
          <a:p>
            <a:r>
              <a:rPr lang="de-DE" sz="2000" b="1" dirty="0" smtClean="0"/>
              <a:t>Seit </a:t>
            </a:r>
            <a:r>
              <a:rPr lang="de-DE" sz="2000" b="1" dirty="0"/>
              <a:t>2010 </a:t>
            </a:r>
            <a:r>
              <a:rPr lang="de-DE" sz="2000" dirty="0"/>
              <a:t>muss jedes Kind in Österreich </a:t>
            </a:r>
            <a:r>
              <a:rPr lang="de-DE" sz="2000" b="1" dirty="0"/>
              <a:t>zumindest ein Jahr </a:t>
            </a:r>
            <a:r>
              <a:rPr lang="de-DE" sz="2000" dirty="0"/>
              <a:t>den </a:t>
            </a:r>
            <a:r>
              <a:rPr lang="de-DE" sz="2000" b="1" dirty="0"/>
              <a:t>Kindergarten</a:t>
            </a:r>
            <a:r>
              <a:rPr lang="de-DE" sz="2000" dirty="0"/>
              <a:t> </a:t>
            </a:r>
            <a:r>
              <a:rPr lang="de-DE" sz="2000" dirty="0" smtClean="0"/>
              <a:t>besuchen. Derzeit Diskussion über </a:t>
            </a:r>
            <a:r>
              <a:rPr lang="de-DE" sz="2000" dirty="0"/>
              <a:t>ein verpflichtendes zweites </a:t>
            </a:r>
            <a:r>
              <a:rPr lang="de-DE" sz="2000" dirty="0" smtClean="0"/>
              <a:t>Kindergartenjahr.</a:t>
            </a:r>
          </a:p>
          <a:p>
            <a:pPr marL="0" indent="0">
              <a:buNone/>
            </a:pPr>
            <a:endParaRPr lang="de-AT" sz="2000" dirty="0"/>
          </a:p>
          <a:p>
            <a:r>
              <a:rPr lang="de-AT" sz="2000" b="1" dirty="0"/>
              <a:t>2014</a:t>
            </a:r>
            <a:r>
              <a:rPr lang="de-AT" sz="2000" dirty="0"/>
              <a:t> </a:t>
            </a:r>
            <a:r>
              <a:rPr lang="de-AT" sz="2000" dirty="0" smtClean="0"/>
              <a:t>besuchte ca. eine/r </a:t>
            </a:r>
            <a:r>
              <a:rPr lang="de-AT" sz="2000" dirty="0"/>
              <a:t>von fünf </a:t>
            </a:r>
            <a:r>
              <a:rPr lang="de-AT" sz="2000" dirty="0" err="1"/>
              <a:t>SchülerInnen</a:t>
            </a:r>
            <a:r>
              <a:rPr lang="de-AT" sz="2000" dirty="0"/>
              <a:t> </a:t>
            </a:r>
            <a:r>
              <a:rPr lang="de-AT" sz="2000" dirty="0" smtClean="0"/>
              <a:t>eine </a:t>
            </a:r>
            <a:r>
              <a:rPr lang="de-AT" sz="2000" b="1" dirty="0"/>
              <a:t>Schule mit Mittags- und Nachmittagsbetreuung.</a:t>
            </a:r>
            <a:r>
              <a:rPr lang="de-AT" sz="2000" dirty="0"/>
              <a:t> </a:t>
            </a:r>
            <a:r>
              <a:rPr lang="de-AT" sz="2000" dirty="0" smtClean="0"/>
              <a:t>Bis </a:t>
            </a:r>
            <a:r>
              <a:rPr lang="de-AT" sz="2000" dirty="0"/>
              <a:t>zum Jahr 2018 </a:t>
            </a:r>
            <a:r>
              <a:rPr lang="de-AT" sz="2000" dirty="0" smtClean="0"/>
              <a:t>weiterer Ausbau der ganztägigen </a:t>
            </a:r>
            <a:r>
              <a:rPr lang="de-AT" sz="2000" dirty="0"/>
              <a:t>Schulbetreuung </a:t>
            </a:r>
            <a:r>
              <a:rPr lang="de-AT" sz="2000" dirty="0" smtClean="0"/>
              <a:t>geplant. </a:t>
            </a:r>
          </a:p>
          <a:p>
            <a:pPr marL="0" indent="0">
              <a:buNone/>
            </a:pP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634606815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 smtClean="0"/>
              <a:t>… auch Unterrichtsmethoden ändern sich 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2304256"/>
          </a:xfrm>
        </p:spPr>
        <p:txBody>
          <a:bodyPr/>
          <a:lstStyle/>
          <a:p>
            <a:pPr marL="0" indent="0">
              <a:buNone/>
            </a:pPr>
            <a:endParaRPr lang="de-AT" sz="2000" dirty="0"/>
          </a:p>
          <a:p>
            <a:pPr marL="400050" lvl="1" indent="0">
              <a:buNone/>
            </a:pPr>
            <a:r>
              <a:rPr lang="de-AT" sz="2000" dirty="0" smtClean="0"/>
              <a:t>Nicht </a:t>
            </a:r>
            <a:r>
              <a:rPr lang="de-AT" sz="2000" dirty="0"/>
              <a:t>nur das Schulsystem, auch die Unterrichtsmethoden haben sich im Laufe der Zeit verändert: </a:t>
            </a:r>
            <a:endParaRPr lang="de-AT" sz="2000" dirty="0" smtClean="0"/>
          </a:p>
          <a:p>
            <a:pPr marL="400050" lvl="1" indent="0">
              <a:buNone/>
            </a:pPr>
            <a:endParaRPr lang="de-AT" sz="2000" dirty="0" smtClean="0"/>
          </a:p>
          <a:p>
            <a:pPr marL="400050" lvl="1" indent="0">
              <a:buNone/>
            </a:pPr>
            <a:r>
              <a:rPr lang="de-AT" sz="2000" dirty="0" smtClean="0"/>
              <a:t>Während </a:t>
            </a:r>
            <a:r>
              <a:rPr lang="de-AT" sz="2000" dirty="0"/>
              <a:t>lange Zeit </a:t>
            </a:r>
            <a:r>
              <a:rPr lang="de-AT" sz="2000" b="1" dirty="0" smtClean="0"/>
              <a:t>Frontalunterricht</a:t>
            </a:r>
            <a:r>
              <a:rPr lang="de-AT" sz="2000" dirty="0" smtClean="0"/>
              <a:t> </a:t>
            </a:r>
            <a:r>
              <a:rPr lang="de-AT" sz="2000" dirty="0"/>
              <a:t>praktiziert wurde,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werden </a:t>
            </a:r>
            <a:r>
              <a:rPr lang="de-AT" sz="2000" dirty="0"/>
              <a:t>heute unter anderem </a:t>
            </a:r>
            <a:r>
              <a:rPr lang="de-AT" sz="2000" b="1" dirty="0">
                <a:solidFill>
                  <a:srgbClr val="C00000"/>
                </a:solidFill>
              </a:rPr>
              <a:t>Methoden des „</a:t>
            </a:r>
            <a:r>
              <a:rPr lang="de-AT" sz="2000" b="1" dirty="0" err="1">
                <a:solidFill>
                  <a:srgbClr val="C00000"/>
                </a:solidFill>
              </a:rPr>
              <a:t>teamteachings</a:t>
            </a:r>
            <a:r>
              <a:rPr lang="de-AT" sz="2000" b="1" dirty="0">
                <a:solidFill>
                  <a:srgbClr val="C00000"/>
                </a:solidFill>
              </a:rPr>
              <a:t>“ </a:t>
            </a:r>
            <a:r>
              <a:rPr lang="de-AT" sz="2000" dirty="0"/>
              <a:t>(zwei oder mehrere </a:t>
            </a:r>
            <a:r>
              <a:rPr lang="de-AT" sz="2000" dirty="0" err="1"/>
              <a:t>LehrerInnen</a:t>
            </a:r>
            <a:r>
              <a:rPr lang="de-AT" sz="2000" dirty="0"/>
              <a:t> unterrichten gemeinsam, können besser auf </a:t>
            </a:r>
            <a:r>
              <a:rPr lang="de-AT" sz="2000" dirty="0" err="1"/>
              <a:t>SchülerInnen</a:t>
            </a:r>
            <a:r>
              <a:rPr lang="de-AT" sz="2000" dirty="0"/>
              <a:t> eingehen) </a:t>
            </a:r>
            <a:r>
              <a:rPr lang="de-AT" sz="2000" dirty="0" smtClean="0"/>
              <a:t>oder </a:t>
            </a:r>
            <a:br>
              <a:rPr lang="de-AT" sz="2000" dirty="0" smtClean="0"/>
            </a:br>
            <a:r>
              <a:rPr lang="de-AT" sz="2000" dirty="0" smtClean="0"/>
              <a:t>das </a:t>
            </a:r>
            <a:r>
              <a:rPr lang="de-AT" sz="2000" b="1" dirty="0">
                <a:solidFill>
                  <a:srgbClr val="C00000"/>
                </a:solidFill>
              </a:rPr>
              <a:t>Lernen in „Peer-Groups“ </a:t>
            </a:r>
            <a:r>
              <a:rPr lang="de-AT" sz="2000" dirty="0" smtClean="0"/>
              <a:t>(</a:t>
            </a:r>
            <a:r>
              <a:rPr lang="de-AT" sz="2000" dirty="0" err="1" smtClean="0"/>
              <a:t>PartnerInnen</a:t>
            </a:r>
            <a:r>
              <a:rPr lang="de-AT" sz="2000" dirty="0" smtClean="0"/>
              <a:t>-, Gruppenarbeiten</a:t>
            </a:r>
            <a:r>
              <a:rPr lang="de-AT" sz="2000" dirty="0"/>
              <a:t>) im Unterricht </a:t>
            </a:r>
            <a:r>
              <a:rPr lang="de-AT" sz="2000" dirty="0" smtClean="0"/>
              <a:t>eingesetzt oder auch </a:t>
            </a:r>
            <a:br>
              <a:rPr lang="de-AT" sz="2000" dirty="0" smtClean="0"/>
            </a:br>
            <a:r>
              <a:rPr lang="de-AT" sz="2000" b="1" dirty="0">
                <a:solidFill>
                  <a:srgbClr val="C00000"/>
                </a:solidFill>
              </a:rPr>
              <a:t>f</a:t>
            </a:r>
            <a:r>
              <a:rPr lang="de-AT" sz="2000" b="1" dirty="0" smtClean="0">
                <a:solidFill>
                  <a:srgbClr val="C00000"/>
                </a:solidFill>
              </a:rPr>
              <a:t>orschendes und selbstbestimmtes Lernen</a:t>
            </a:r>
            <a:r>
              <a:rPr lang="de-AT" sz="2000" dirty="0" smtClean="0"/>
              <a:t>.</a:t>
            </a:r>
            <a:endParaRPr lang="de-AT" sz="2000" dirty="0"/>
          </a:p>
          <a:p>
            <a:pPr marL="400050" lvl="1" indent="0">
              <a:buNone/>
            </a:pPr>
            <a:r>
              <a:rPr lang="de-AT" sz="2000" dirty="0"/>
              <a:t/>
            </a:r>
            <a:br>
              <a:rPr lang="de-AT" sz="2000" dirty="0"/>
            </a:br>
            <a:endParaRPr lang="de-AT" sz="2000" dirty="0" smtClean="0"/>
          </a:p>
          <a:p>
            <a:pPr marL="0" indent="0">
              <a:buNone/>
            </a:pP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088059855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 smtClean="0"/>
              <a:t>Überblick über das österreichische Schul- und Ausbildungssystem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4248472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 smtClean="0"/>
              <a:t> </a:t>
            </a:r>
            <a:endParaRPr lang="de-AT" sz="2000" dirty="0"/>
          </a:p>
          <a:p>
            <a:r>
              <a:rPr lang="de-AT" sz="2000" b="1" dirty="0" smtClean="0"/>
              <a:t>Pflichtschulalter ab 6. Lebensjahr</a:t>
            </a:r>
            <a:r>
              <a:rPr lang="de-AT" sz="2000" dirty="0" smtClean="0"/>
              <a:t>: ALLE Kinder zwischen 6 und 15 Jahren </a:t>
            </a:r>
            <a:r>
              <a:rPr lang="de-AT" sz="2000" b="1" dirty="0" smtClean="0"/>
              <a:t>müssen</a:t>
            </a:r>
            <a:r>
              <a:rPr lang="de-AT" sz="2000" dirty="0" smtClean="0"/>
              <a:t> eine Schule besuchen oder auf einem anderen Wege </a:t>
            </a:r>
            <a:r>
              <a:rPr lang="de-AT" sz="2000" i="1" dirty="0" smtClean="0"/>
              <a:t>9 Jahre </a:t>
            </a:r>
            <a:r>
              <a:rPr lang="de-AT" sz="2000" b="1" dirty="0" smtClean="0"/>
              <a:t>unterrichtet werden (Unterrichtspflicht)</a:t>
            </a:r>
            <a:r>
              <a:rPr lang="de-AT" sz="2000" dirty="0" smtClean="0"/>
              <a:t>.</a:t>
            </a:r>
          </a:p>
          <a:p>
            <a:endParaRPr lang="de-AT" sz="2000" dirty="0"/>
          </a:p>
          <a:p>
            <a:r>
              <a:rPr lang="de-AT" sz="2000" dirty="0" smtClean="0"/>
              <a:t>In Österreich gibt es auch die </a:t>
            </a:r>
            <a:r>
              <a:rPr lang="de-AT" sz="2000" b="1" dirty="0" smtClean="0"/>
              <a:t>Möglichkeit des häuslichen Unterrichts. </a:t>
            </a:r>
            <a:r>
              <a:rPr lang="de-DE" sz="2000" dirty="0"/>
              <a:t>Diese </a:t>
            </a:r>
            <a:r>
              <a:rPr lang="de-DE" sz="2000" dirty="0" err="1"/>
              <a:t>SchülerInnen</a:t>
            </a:r>
            <a:r>
              <a:rPr lang="de-DE" sz="2000" dirty="0"/>
              <a:t> müssen jährlich </a:t>
            </a:r>
            <a:r>
              <a:rPr lang="de-DE" sz="2000" dirty="0" smtClean="0"/>
              <a:t>ihren Lernerfolg durch eine Prüfung </a:t>
            </a:r>
            <a:r>
              <a:rPr lang="de-DE" sz="2000" dirty="0"/>
              <a:t>nachweisen</a:t>
            </a:r>
            <a:r>
              <a:rPr lang="de-DE" sz="2000" dirty="0" smtClean="0"/>
              <a:t>.</a:t>
            </a:r>
          </a:p>
          <a:p>
            <a:pPr marL="0" indent="0">
              <a:buNone/>
            </a:pPr>
            <a:endParaRPr lang="de-AT" sz="2000" b="1" dirty="0" smtClean="0"/>
          </a:p>
          <a:p>
            <a:r>
              <a:rPr lang="de-AT" sz="2000" dirty="0" smtClean="0"/>
              <a:t>Nach </a:t>
            </a:r>
            <a:r>
              <a:rPr lang="de-AT" sz="2000" dirty="0"/>
              <a:t>4 </a:t>
            </a:r>
            <a:r>
              <a:rPr lang="de-AT" sz="2000" dirty="0" smtClean="0"/>
              <a:t>Jahren </a:t>
            </a:r>
            <a:r>
              <a:rPr lang="de-AT" sz="2000" b="1" dirty="0"/>
              <a:t>Volksschule</a:t>
            </a:r>
            <a:r>
              <a:rPr lang="de-AT" sz="2000" dirty="0"/>
              <a:t> </a:t>
            </a:r>
            <a:r>
              <a:rPr lang="de-AT" sz="2000" dirty="0" smtClean="0"/>
              <a:t>sind 4 weitere Jahre in der Unterstufe </a:t>
            </a:r>
            <a:r>
              <a:rPr lang="de-AT" sz="2000" dirty="0"/>
              <a:t>verpflichtend </a:t>
            </a:r>
            <a:r>
              <a:rPr lang="de-AT" sz="2000" dirty="0" smtClean="0"/>
              <a:t>– </a:t>
            </a:r>
            <a:r>
              <a:rPr lang="de-AT" sz="2000" b="1" dirty="0" smtClean="0">
                <a:solidFill>
                  <a:srgbClr val="C00000"/>
                </a:solidFill>
              </a:rPr>
              <a:t>Entscheidung</a:t>
            </a:r>
            <a:r>
              <a:rPr lang="de-AT" sz="2000" dirty="0" smtClean="0">
                <a:solidFill>
                  <a:srgbClr val="C00000"/>
                </a:solidFill>
              </a:rPr>
              <a:t> </a:t>
            </a:r>
            <a:r>
              <a:rPr lang="de-AT" sz="2000" dirty="0" smtClean="0"/>
              <a:t>für den Besuch einer </a:t>
            </a:r>
            <a:r>
              <a:rPr lang="de-AT" sz="2000" b="1" dirty="0" smtClean="0"/>
              <a:t>Neuen </a:t>
            </a:r>
            <a:r>
              <a:rPr lang="de-AT" sz="2000" b="1" dirty="0"/>
              <a:t>Mittelschule </a:t>
            </a:r>
            <a:r>
              <a:rPr lang="de-AT" sz="2000" dirty="0"/>
              <a:t>(NMS) oder </a:t>
            </a:r>
            <a:r>
              <a:rPr lang="de-AT" sz="2000" dirty="0" smtClean="0"/>
              <a:t>der Unterstufe eines </a:t>
            </a:r>
            <a:r>
              <a:rPr lang="de-AT" sz="2000" b="1" dirty="0" smtClean="0"/>
              <a:t>Gymnasiums.</a:t>
            </a:r>
            <a:endParaRPr lang="de-AT" sz="2000" dirty="0" smtClean="0"/>
          </a:p>
          <a:p>
            <a:pPr marL="0" indent="0">
              <a:buNone/>
            </a:pPr>
            <a:r>
              <a:rPr lang="de-AT" sz="2000" dirty="0" smtClean="0"/>
              <a:t> 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4255673922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/>
              <a:t>Überblick über das österreichische Schul- und </a:t>
            </a:r>
            <a:r>
              <a:rPr lang="de-AT" sz="3200" dirty="0" smtClean="0"/>
              <a:t>Ausbildungssystem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3672408"/>
          </a:xfrm>
        </p:spPr>
        <p:txBody>
          <a:bodyPr/>
          <a:lstStyle/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r>
              <a:rPr lang="de-AT" sz="2000" dirty="0" smtClean="0"/>
              <a:t>Nach </a:t>
            </a:r>
            <a:r>
              <a:rPr lang="de-AT" sz="2000" dirty="0"/>
              <a:t>der 8. </a:t>
            </a:r>
            <a:r>
              <a:rPr lang="de-AT" sz="2000" dirty="0" smtClean="0"/>
              <a:t>Schulstufe (Unterstufe) mehrere (Aus-)Bildungswege möglich:</a:t>
            </a:r>
            <a:r>
              <a:rPr lang="de-AT" sz="2000" dirty="0"/>
              <a:t/>
            </a:r>
            <a:br>
              <a:rPr lang="de-AT" sz="2000" dirty="0"/>
            </a:br>
            <a:endParaRPr lang="de-AT" sz="2000" dirty="0"/>
          </a:p>
          <a:p>
            <a:pPr lvl="0"/>
            <a:r>
              <a:rPr lang="de-DE" sz="2000" b="1" dirty="0"/>
              <a:t>Allgemein bildende höhere Schule (AHS)</a:t>
            </a:r>
            <a:r>
              <a:rPr lang="de-DE" sz="2000" dirty="0"/>
              <a:t>, die mit Matura abschließt.</a:t>
            </a:r>
            <a:endParaRPr lang="de-AT" sz="2000" dirty="0"/>
          </a:p>
          <a:p>
            <a:pPr lvl="0"/>
            <a:r>
              <a:rPr lang="de-DE" sz="2000" b="1" dirty="0"/>
              <a:t>Berufsbildende mittlere Schule (BMS)</a:t>
            </a:r>
            <a:r>
              <a:rPr lang="de-DE" sz="2000" dirty="0"/>
              <a:t>, die zu einer abgeschlossenen Berufsausbildung führt.</a:t>
            </a:r>
            <a:endParaRPr lang="de-AT" sz="2000" dirty="0"/>
          </a:p>
          <a:p>
            <a:pPr lvl="0"/>
            <a:r>
              <a:rPr lang="de-DE" sz="2000" b="1" dirty="0"/>
              <a:t>Berufsbildende höhere Schule (BHS)</a:t>
            </a:r>
            <a:r>
              <a:rPr lang="de-DE" sz="2000" dirty="0"/>
              <a:t>, die den Grundstock für eine Berufsausbildung enthält und mit Matura abschließt.</a:t>
            </a:r>
            <a:endParaRPr lang="de-AT" sz="2000" dirty="0"/>
          </a:p>
          <a:p>
            <a:pPr lvl="0"/>
            <a:r>
              <a:rPr lang="de-DE" sz="2000" dirty="0"/>
              <a:t>Eine </a:t>
            </a:r>
            <a:r>
              <a:rPr lang="de-DE" sz="2000" b="1" dirty="0"/>
              <a:t>Polytechnische Schule (</a:t>
            </a:r>
            <a:r>
              <a:rPr lang="de-DE" sz="2000" b="1" dirty="0" err="1"/>
              <a:t>Poly</a:t>
            </a:r>
            <a:r>
              <a:rPr lang="de-DE" sz="2000" b="1" dirty="0"/>
              <a:t> / PTS)</a:t>
            </a:r>
            <a:r>
              <a:rPr lang="de-DE" sz="2000" dirty="0"/>
              <a:t>, </a:t>
            </a:r>
            <a:r>
              <a:rPr lang="de-DE" sz="2000" dirty="0" smtClean="0"/>
              <a:t>dauert 1 Jahr und dient v.a. der </a:t>
            </a:r>
            <a:r>
              <a:rPr lang="de-DE" sz="2000" dirty="0"/>
              <a:t>Berufsorientierung bzw. </a:t>
            </a:r>
            <a:r>
              <a:rPr lang="de-DE" sz="2000" dirty="0" smtClean="0"/>
              <a:t>Berufsvorbereitung. </a:t>
            </a:r>
          </a:p>
          <a:p>
            <a:pPr lvl="0"/>
            <a:r>
              <a:rPr lang="de-AT" sz="2000" dirty="0" smtClean="0"/>
              <a:t>Eine </a:t>
            </a:r>
            <a:r>
              <a:rPr lang="de-AT" sz="2000" b="1" dirty="0"/>
              <a:t>Lehre mit Berufsschule </a:t>
            </a:r>
            <a:r>
              <a:rPr lang="de-AT" sz="2000" dirty="0" smtClean="0"/>
              <a:t>(duale Ausbildung) </a:t>
            </a:r>
            <a:br>
              <a:rPr lang="de-AT" sz="2000" dirty="0" smtClean="0"/>
            </a:br>
            <a:r>
              <a:rPr lang="de-AT" sz="2000" dirty="0" smtClean="0"/>
              <a:t>- auch Erwerb der </a:t>
            </a:r>
            <a:r>
              <a:rPr lang="de-AT" sz="2000" b="1" dirty="0" err="1" smtClean="0"/>
              <a:t>Berufsmatura</a:t>
            </a:r>
            <a:r>
              <a:rPr lang="de-AT" sz="2000" dirty="0" smtClean="0"/>
              <a:t> möglich.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656944544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-27384"/>
            <a:ext cx="9163050" cy="6885384"/>
          </a:xfrm>
          <a:prstGeom prst="rect">
            <a:avLst/>
          </a:prstGeom>
          <a:noFill/>
        </p:spPr>
      </p:pic>
      <p:sp>
        <p:nvSpPr>
          <p:cNvPr id="25" name="Rechteck 24"/>
          <p:cNvSpPr/>
          <p:nvPr/>
        </p:nvSpPr>
        <p:spPr>
          <a:xfrm>
            <a:off x="971600" y="1739291"/>
            <a:ext cx="1207515" cy="681597"/>
          </a:xfrm>
          <a:prstGeom prst="rect">
            <a:avLst/>
          </a:prstGeom>
          <a:solidFill>
            <a:srgbClr val="009999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>
                <a:solidFill>
                  <a:schemeClr val="tx1"/>
                </a:solidFill>
              </a:rPr>
              <a:t>Kolleg</a:t>
            </a:r>
          </a:p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79512" y="3140968"/>
            <a:ext cx="6264696" cy="25202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-171400"/>
            <a:ext cx="8207375" cy="1152525"/>
          </a:xfrm>
        </p:spPr>
        <p:txBody>
          <a:bodyPr/>
          <a:lstStyle/>
          <a:p>
            <a:r>
              <a:rPr lang="de-AT" sz="3200" dirty="0"/>
              <a:t>Das österreichische Schulsystem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241176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 flipH="1">
            <a:off x="179512" y="2020547"/>
            <a:ext cx="459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13</a:t>
            </a:r>
          </a:p>
          <a:p>
            <a:pPr algn="ctr"/>
            <a:r>
              <a:rPr lang="de-AT" dirty="0"/>
              <a:t>12</a:t>
            </a:r>
          </a:p>
          <a:p>
            <a:pPr algn="ctr"/>
            <a:r>
              <a:rPr lang="de-AT" dirty="0"/>
              <a:t>11</a:t>
            </a:r>
          </a:p>
          <a:p>
            <a:pPr algn="ctr"/>
            <a:r>
              <a:rPr lang="de-AT" dirty="0"/>
              <a:t>10</a:t>
            </a:r>
          </a:p>
          <a:p>
            <a:pPr algn="ctr"/>
            <a:r>
              <a:rPr lang="de-AT" dirty="0"/>
              <a:t>9</a:t>
            </a:r>
          </a:p>
          <a:p>
            <a:pPr algn="ctr"/>
            <a:r>
              <a:rPr lang="de-AT" dirty="0"/>
              <a:t>8</a:t>
            </a:r>
          </a:p>
          <a:p>
            <a:pPr algn="ctr"/>
            <a:r>
              <a:rPr lang="de-AT" dirty="0"/>
              <a:t>7</a:t>
            </a:r>
          </a:p>
          <a:p>
            <a:pPr algn="ctr"/>
            <a:r>
              <a:rPr lang="de-AT" dirty="0"/>
              <a:t>6</a:t>
            </a:r>
          </a:p>
          <a:p>
            <a:pPr algn="ctr"/>
            <a:r>
              <a:rPr lang="de-AT" dirty="0"/>
              <a:t>5</a:t>
            </a:r>
          </a:p>
          <a:p>
            <a:pPr algn="ctr"/>
            <a:r>
              <a:rPr lang="de-AT" dirty="0"/>
              <a:t>4</a:t>
            </a:r>
          </a:p>
          <a:p>
            <a:pPr algn="ctr"/>
            <a:r>
              <a:rPr lang="de-AT" dirty="0"/>
              <a:t>3</a:t>
            </a:r>
          </a:p>
          <a:p>
            <a:pPr algn="ctr"/>
            <a:r>
              <a:rPr lang="de-AT" dirty="0"/>
              <a:t>2</a:t>
            </a:r>
          </a:p>
          <a:p>
            <a:pPr algn="ctr"/>
            <a:r>
              <a:rPr lang="de-AT" dirty="0"/>
              <a:t>1</a:t>
            </a:r>
          </a:p>
        </p:txBody>
      </p:sp>
      <p:sp>
        <p:nvSpPr>
          <p:cNvPr id="9" name="Textfeld 8"/>
          <p:cNvSpPr txBox="1"/>
          <p:nvPr/>
        </p:nvSpPr>
        <p:spPr>
          <a:xfrm flipH="1">
            <a:off x="5724128" y="2060848"/>
            <a:ext cx="459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181716151413</a:t>
            </a:r>
          </a:p>
          <a:p>
            <a:pPr algn="ctr"/>
            <a:r>
              <a:rPr lang="de-AT" dirty="0"/>
              <a:t>12</a:t>
            </a:r>
          </a:p>
          <a:p>
            <a:pPr algn="ctr"/>
            <a:r>
              <a:rPr lang="de-AT" dirty="0"/>
              <a:t>11</a:t>
            </a:r>
          </a:p>
          <a:p>
            <a:pPr algn="ctr"/>
            <a:r>
              <a:rPr lang="de-AT" dirty="0"/>
              <a:t>10</a:t>
            </a:r>
          </a:p>
          <a:p>
            <a:pPr algn="ctr"/>
            <a:r>
              <a:rPr lang="de-AT" dirty="0"/>
              <a:t>9</a:t>
            </a:r>
          </a:p>
          <a:p>
            <a:pPr algn="ctr"/>
            <a:r>
              <a:rPr lang="de-AT" dirty="0"/>
              <a:t>8</a:t>
            </a:r>
          </a:p>
          <a:p>
            <a:pPr algn="ctr"/>
            <a:r>
              <a:rPr lang="de-AT" dirty="0"/>
              <a:t>7</a:t>
            </a:r>
          </a:p>
          <a:p>
            <a:pPr algn="ctr"/>
            <a:r>
              <a:rPr lang="de-AT" dirty="0"/>
              <a:t>6</a:t>
            </a:r>
          </a:p>
          <a:p>
            <a:pPr algn="ctr"/>
            <a:r>
              <a:rPr lang="de-AT" dirty="0"/>
              <a:t>5</a:t>
            </a:r>
          </a:p>
          <a:p>
            <a:pPr algn="ctr"/>
            <a:r>
              <a:rPr lang="de-AT" dirty="0"/>
              <a:t>4</a:t>
            </a:r>
          </a:p>
          <a:p>
            <a:pPr algn="ctr"/>
            <a:r>
              <a:rPr lang="de-AT" dirty="0"/>
              <a:t>3</a:t>
            </a:r>
          </a:p>
          <a:p>
            <a:pPr algn="ctr"/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 rot="16200000" flipH="1">
            <a:off x="-377076" y="6012940"/>
            <a:ext cx="1519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Schulstufe</a:t>
            </a:r>
          </a:p>
        </p:txBody>
      </p:sp>
      <p:sp>
        <p:nvSpPr>
          <p:cNvPr id="4" name="Rechteck 3"/>
          <p:cNvSpPr/>
          <p:nvPr/>
        </p:nvSpPr>
        <p:spPr>
          <a:xfrm>
            <a:off x="567375" y="5661248"/>
            <a:ext cx="5156753" cy="776107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/>
              <a:t>Kindergarten</a:t>
            </a:r>
          </a:p>
        </p:txBody>
      </p:sp>
      <p:sp>
        <p:nvSpPr>
          <p:cNvPr id="12" name="Textfeld 11"/>
          <p:cNvSpPr txBox="1"/>
          <p:nvPr/>
        </p:nvSpPr>
        <p:spPr>
          <a:xfrm flipH="1">
            <a:off x="5940152" y="6159142"/>
            <a:ext cx="1519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 Mindestalter</a:t>
            </a:r>
          </a:p>
        </p:txBody>
      </p:sp>
      <p:sp>
        <p:nvSpPr>
          <p:cNvPr id="14" name="Textfeld 13"/>
          <p:cNvSpPr txBox="1"/>
          <p:nvPr/>
        </p:nvSpPr>
        <p:spPr>
          <a:xfrm rot="16200000" flipH="1">
            <a:off x="5204340" y="4236822"/>
            <a:ext cx="212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S c h u l p f l i c h t</a:t>
            </a:r>
          </a:p>
        </p:txBody>
      </p:sp>
      <p:sp>
        <p:nvSpPr>
          <p:cNvPr id="15" name="Rechteck 14"/>
          <p:cNvSpPr/>
          <p:nvPr/>
        </p:nvSpPr>
        <p:spPr>
          <a:xfrm>
            <a:off x="4067944" y="5713866"/>
            <a:ext cx="1619977" cy="300396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/>
              <a:t>Vorschule</a:t>
            </a:r>
          </a:p>
        </p:txBody>
      </p:sp>
      <p:sp>
        <p:nvSpPr>
          <p:cNvPr id="16" name="Rechteck 15"/>
          <p:cNvSpPr/>
          <p:nvPr/>
        </p:nvSpPr>
        <p:spPr>
          <a:xfrm>
            <a:off x="567375" y="4477494"/>
            <a:ext cx="4586654" cy="1155537"/>
          </a:xfrm>
          <a:prstGeom prst="rect">
            <a:avLst/>
          </a:prstGeom>
          <a:solidFill>
            <a:srgbClr val="FF99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/>
              <a:t>Volksschule</a:t>
            </a:r>
          </a:p>
        </p:txBody>
      </p:sp>
      <p:sp>
        <p:nvSpPr>
          <p:cNvPr id="17" name="Rechteck 16"/>
          <p:cNvSpPr/>
          <p:nvPr/>
        </p:nvSpPr>
        <p:spPr>
          <a:xfrm rot="16200000">
            <a:off x="4209612" y="4130576"/>
            <a:ext cx="2485675" cy="506458"/>
          </a:xfrm>
          <a:prstGeom prst="rect">
            <a:avLst/>
          </a:prstGeom>
          <a:solidFill>
            <a:srgbClr val="FF99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/>
              <a:t>Sonderschule</a:t>
            </a:r>
          </a:p>
        </p:txBody>
      </p:sp>
      <p:sp>
        <p:nvSpPr>
          <p:cNvPr id="18" name="Rechteck 17"/>
          <p:cNvSpPr/>
          <p:nvPr/>
        </p:nvSpPr>
        <p:spPr>
          <a:xfrm>
            <a:off x="2436912" y="3429000"/>
            <a:ext cx="2711152" cy="1011521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Neue Mittelschule</a:t>
            </a:r>
            <a:br>
              <a:rPr lang="de-AT" b="1" dirty="0">
                <a:solidFill>
                  <a:schemeClr val="tx1"/>
                </a:solidFill>
              </a:rPr>
            </a:br>
            <a:r>
              <a:rPr lang="de-AT" dirty="0" smtClean="0">
                <a:solidFill>
                  <a:schemeClr val="tx1"/>
                </a:solidFill>
              </a:rPr>
              <a:t>(NMS)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67374" y="3429000"/>
            <a:ext cx="1807873" cy="1011521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AHS</a:t>
            </a:r>
            <a:br>
              <a:rPr lang="de-AT" b="1" dirty="0">
                <a:solidFill>
                  <a:schemeClr val="tx1"/>
                </a:solidFill>
              </a:rPr>
            </a:br>
            <a:r>
              <a:rPr lang="de-AT" dirty="0">
                <a:solidFill>
                  <a:schemeClr val="tx1"/>
                </a:solidFill>
              </a:rPr>
              <a:t>Unterstufe</a:t>
            </a:r>
          </a:p>
        </p:txBody>
      </p:sp>
      <p:sp>
        <p:nvSpPr>
          <p:cNvPr id="20" name="Rechteck 19"/>
          <p:cNvSpPr/>
          <p:nvPr/>
        </p:nvSpPr>
        <p:spPr>
          <a:xfrm>
            <a:off x="3923496" y="3122570"/>
            <a:ext cx="1203176" cy="279648"/>
          </a:xfrm>
          <a:prstGeom prst="rect">
            <a:avLst/>
          </a:prstGeom>
          <a:solidFill>
            <a:srgbClr val="CCCC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err="1">
                <a:solidFill>
                  <a:schemeClr val="tx1"/>
                </a:solidFill>
              </a:rPr>
              <a:t>Poly</a:t>
            </a:r>
            <a:r>
              <a:rPr lang="de-AT" b="1" dirty="0">
                <a:solidFill>
                  <a:schemeClr val="tx1"/>
                </a:solidFill>
              </a:rPr>
              <a:t>/PTS</a:t>
            </a:r>
          </a:p>
        </p:txBody>
      </p:sp>
      <p:sp>
        <p:nvSpPr>
          <p:cNvPr id="21" name="Rechteck 20"/>
          <p:cNvSpPr/>
          <p:nvPr/>
        </p:nvSpPr>
        <p:spPr>
          <a:xfrm>
            <a:off x="2912444" y="2398992"/>
            <a:ext cx="985474" cy="1011521"/>
          </a:xfrm>
          <a:custGeom>
            <a:avLst/>
            <a:gdLst>
              <a:gd name="connsiteX0" fmla="*/ 0 w 985474"/>
              <a:gd name="connsiteY0" fmla="*/ 0 h 1011521"/>
              <a:gd name="connsiteX1" fmla="*/ 985474 w 985474"/>
              <a:gd name="connsiteY1" fmla="*/ 0 h 1011521"/>
              <a:gd name="connsiteX2" fmla="*/ 985474 w 985474"/>
              <a:gd name="connsiteY2" fmla="*/ 1011521 h 1011521"/>
              <a:gd name="connsiteX3" fmla="*/ 0 w 985474"/>
              <a:gd name="connsiteY3" fmla="*/ 1011521 h 1011521"/>
              <a:gd name="connsiteX4" fmla="*/ 0 w 985474"/>
              <a:gd name="connsiteY4" fmla="*/ 0 h 1011521"/>
              <a:gd name="connsiteX0" fmla="*/ 0 w 985474"/>
              <a:gd name="connsiteY0" fmla="*/ 0 h 1011521"/>
              <a:gd name="connsiteX1" fmla="*/ 985474 w 985474"/>
              <a:gd name="connsiteY1" fmla="*/ 0 h 1011521"/>
              <a:gd name="connsiteX2" fmla="*/ 982894 w 985474"/>
              <a:gd name="connsiteY2" fmla="*/ 581402 h 1011521"/>
              <a:gd name="connsiteX3" fmla="*/ 985474 w 985474"/>
              <a:gd name="connsiteY3" fmla="*/ 1011521 h 1011521"/>
              <a:gd name="connsiteX4" fmla="*/ 0 w 985474"/>
              <a:gd name="connsiteY4" fmla="*/ 1011521 h 1011521"/>
              <a:gd name="connsiteX5" fmla="*/ 0 w 985474"/>
              <a:gd name="connsiteY5" fmla="*/ 0 h 1011521"/>
              <a:gd name="connsiteX0" fmla="*/ 0 w 985474"/>
              <a:gd name="connsiteY0" fmla="*/ 0 h 1011521"/>
              <a:gd name="connsiteX1" fmla="*/ 985474 w 985474"/>
              <a:gd name="connsiteY1" fmla="*/ 0 h 1011521"/>
              <a:gd name="connsiteX2" fmla="*/ 982894 w 985474"/>
              <a:gd name="connsiteY2" fmla="*/ 278894 h 1011521"/>
              <a:gd name="connsiteX3" fmla="*/ 982894 w 985474"/>
              <a:gd name="connsiteY3" fmla="*/ 581402 h 1011521"/>
              <a:gd name="connsiteX4" fmla="*/ 985474 w 985474"/>
              <a:gd name="connsiteY4" fmla="*/ 1011521 h 1011521"/>
              <a:gd name="connsiteX5" fmla="*/ 0 w 985474"/>
              <a:gd name="connsiteY5" fmla="*/ 1011521 h 1011521"/>
              <a:gd name="connsiteX6" fmla="*/ 0 w 985474"/>
              <a:gd name="connsiteY6" fmla="*/ 0 h 1011521"/>
              <a:gd name="connsiteX0" fmla="*/ 0 w 985474"/>
              <a:gd name="connsiteY0" fmla="*/ 0 h 1011521"/>
              <a:gd name="connsiteX1" fmla="*/ 985474 w 985474"/>
              <a:gd name="connsiteY1" fmla="*/ 0 h 1011521"/>
              <a:gd name="connsiteX2" fmla="*/ 704449 w 985474"/>
              <a:gd name="connsiteY2" fmla="*/ 581402 h 1011521"/>
              <a:gd name="connsiteX3" fmla="*/ 982894 w 985474"/>
              <a:gd name="connsiteY3" fmla="*/ 581402 h 1011521"/>
              <a:gd name="connsiteX4" fmla="*/ 985474 w 985474"/>
              <a:gd name="connsiteY4" fmla="*/ 1011521 h 1011521"/>
              <a:gd name="connsiteX5" fmla="*/ 0 w 985474"/>
              <a:gd name="connsiteY5" fmla="*/ 1011521 h 1011521"/>
              <a:gd name="connsiteX6" fmla="*/ 0 w 985474"/>
              <a:gd name="connsiteY6" fmla="*/ 0 h 1011521"/>
              <a:gd name="connsiteX0" fmla="*/ 0 w 985474"/>
              <a:gd name="connsiteY0" fmla="*/ 0 h 1011521"/>
              <a:gd name="connsiteX1" fmla="*/ 985474 w 985474"/>
              <a:gd name="connsiteY1" fmla="*/ 0 h 1011521"/>
              <a:gd name="connsiteX2" fmla="*/ 831640 w 985474"/>
              <a:gd name="connsiteY2" fmla="*/ 320145 h 1011521"/>
              <a:gd name="connsiteX3" fmla="*/ 704449 w 985474"/>
              <a:gd name="connsiteY3" fmla="*/ 581402 h 1011521"/>
              <a:gd name="connsiteX4" fmla="*/ 982894 w 985474"/>
              <a:gd name="connsiteY4" fmla="*/ 581402 h 1011521"/>
              <a:gd name="connsiteX5" fmla="*/ 985474 w 985474"/>
              <a:gd name="connsiteY5" fmla="*/ 1011521 h 1011521"/>
              <a:gd name="connsiteX6" fmla="*/ 0 w 985474"/>
              <a:gd name="connsiteY6" fmla="*/ 1011521 h 1011521"/>
              <a:gd name="connsiteX7" fmla="*/ 0 w 985474"/>
              <a:gd name="connsiteY7" fmla="*/ 0 h 1011521"/>
              <a:gd name="connsiteX0" fmla="*/ 0 w 985474"/>
              <a:gd name="connsiteY0" fmla="*/ 0 h 1011521"/>
              <a:gd name="connsiteX1" fmla="*/ 985474 w 985474"/>
              <a:gd name="connsiteY1" fmla="*/ 0 h 1011521"/>
              <a:gd name="connsiteX2" fmla="*/ 687261 w 985474"/>
              <a:gd name="connsiteY2" fmla="*/ 302957 h 1011521"/>
              <a:gd name="connsiteX3" fmla="*/ 704449 w 985474"/>
              <a:gd name="connsiteY3" fmla="*/ 581402 h 1011521"/>
              <a:gd name="connsiteX4" fmla="*/ 982894 w 985474"/>
              <a:gd name="connsiteY4" fmla="*/ 581402 h 1011521"/>
              <a:gd name="connsiteX5" fmla="*/ 985474 w 985474"/>
              <a:gd name="connsiteY5" fmla="*/ 1011521 h 1011521"/>
              <a:gd name="connsiteX6" fmla="*/ 0 w 985474"/>
              <a:gd name="connsiteY6" fmla="*/ 1011521 h 1011521"/>
              <a:gd name="connsiteX7" fmla="*/ 0 w 985474"/>
              <a:gd name="connsiteY7" fmla="*/ 0 h 1011521"/>
              <a:gd name="connsiteX0" fmla="*/ 0 w 985474"/>
              <a:gd name="connsiteY0" fmla="*/ 0 h 1011521"/>
              <a:gd name="connsiteX1" fmla="*/ 524837 w 985474"/>
              <a:gd name="connsiteY1" fmla="*/ 3438 h 1011521"/>
              <a:gd name="connsiteX2" fmla="*/ 687261 w 985474"/>
              <a:gd name="connsiteY2" fmla="*/ 302957 h 1011521"/>
              <a:gd name="connsiteX3" fmla="*/ 704449 w 985474"/>
              <a:gd name="connsiteY3" fmla="*/ 581402 h 1011521"/>
              <a:gd name="connsiteX4" fmla="*/ 982894 w 985474"/>
              <a:gd name="connsiteY4" fmla="*/ 581402 h 1011521"/>
              <a:gd name="connsiteX5" fmla="*/ 985474 w 985474"/>
              <a:gd name="connsiteY5" fmla="*/ 1011521 h 1011521"/>
              <a:gd name="connsiteX6" fmla="*/ 0 w 985474"/>
              <a:gd name="connsiteY6" fmla="*/ 1011521 h 1011521"/>
              <a:gd name="connsiteX7" fmla="*/ 0 w 985474"/>
              <a:gd name="connsiteY7" fmla="*/ 0 h 1011521"/>
              <a:gd name="connsiteX0" fmla="*/ 0 w 985474"/>
              <a:gd name="connsiteY0" fmla="*/ 0 h 1011521"/>
              <a:gd name="connsiteX1" fmla="*/ 524837 w 985474"/>
              <a:gd name="connsiteY1" fmla="*/ 3438 h 1011521"/>
              <a:gd name="connsiteX2" fmla="*/ 692704 w 985474"/>
              <a:gd name="connsiteY2" fmla="*/ 422700 h 1011521"/>
              <a:gd name="connsiteX3" fmla="*/ 704449 w 985474"/>
              <a:gd name="connsiteY3" fmla="*/ 581402 h 1011521"/>
              <a:gd name="connsiteX4" fmla="*/ 982894 w 985474"/>
              <a:gd name="connsiteY4" fmla="*/ 581402 h 1011521"/>
              <a:gd name="connsiteX5" fmla="*/ 985474 w 985474"/>
              <a:gd name="connsiteY5" fmla="*/ 1011521 h 1011521"/>
              <a:gd name="connsiteX6" fmla="*/ 0 w 985474"/>
              <a:gd name="connsiteY6" fmla="*/ 1011521 h 1011521"/>
              <a:gd name="connsiteX7" fmla="*/ 0 w 985474"/>
              <a:gd name="connsiteY7" fmla="*/ 0 h 1011521"/>
              <a:gd name="connsiteX0" fmla="*/ 0 w 985474"/>
              <a:gd name="connsiteY0" fmla="*/ 0 h 1011521"/>
              <a:gd name="connsiteX1" fmla="*/ 524837 w 985474"/>
              <a:gd name="connsiteY1" fmla="*/ 3438 h 1011521"/>
              <a:gd name="connsiteX2" fmla="*/ 692704 w 985474"/>
              <a:gd name="connsiteY2" fmla="*/ 422700 h 1011521"/>
              <a:gd name="connsiteX3" fmla="*/ 704449 w 985474"/>
              <a:gd name="connsiteY3" fmla="*/ 581402 h 1011521"/>
              <a:gd name="connsiteX4" fmla="*/ 982894 w 985474"/>
              <a:gd name="connsiteY4" fmla="*/ 581402 h 1011521"/>
              <a:gd name="connsiteX5" fmla="*/ 985474 w 985474"/>
              <a:gd name="connsiteY5" fmla="*/ 1011521 h 1011521"/>
              <a:gd name="connsiteX6" fmla="*/ 0 w 985474"/>
              <a:gd name="connsiteY6" fmla="*/ 1011521 h 1011521"/>
              <a:gd name="connsiteX7" fmla="*/ 0 w 985474"/>
              <a:gd name="connsiteY7" fmla="*/ 0 h 1011521"/>
              <a:gd name="connsiteX0" fmla="*/ 0 w 985474"/>
              <a:gd name="connsiteY0" fmla="*/ 0 h 1011521"/>
              <a:gd name="connsiteX1" fmla="*/ 524837 w 985474"/>
              <a:gd name="connsiteY1" fmla="*/ 3438 h 1011521"/>
              <a:gd name="connsiteX2" fmla="*/ 591725 w 985474"/>
              <a:gd name="connsiteY2" fmla="*/ 276172 h 1011521"/>
              <a:gd name="connsiteX3" fmla="*/ 692704 w 985474"/>
              <a:gd name="connsiteY3" fmla="*/ 422700 h 1011521"/>
              <a:gd name="connsiteX4" fmla="*/ 704449 w 985474"/>
              <a:gd name="connsiteY4" fmla="*/ 581402 h 1011521"/>
              <a:gd name="connsiteX5" fmla="*/ 982894 w 985474"/>
              <a:gd name="connsiteY5" fmla="*/ 581402 h 1011521"/>
              <a:gd name="connsiteX6" fmla="*/ 985474 w 985474"/>
              <a:gd name="connsiteY6" fmla="*/ 1011521 h 1011521"/>
              <a:gd name="connsiteX7" fmla="*/ 0 w 985474"/>
              <a:gd name="connsiteY7" fmla="*/ 1011521 h 1011521"/>
              <a:gd name="connsiteX8" fmla="*/ 0 w 985474"/>
              <a:gd name="connsiteY8" fmla="*/ 0 h 1011521"/>
              <a:gd name="connsiteX0" fmla="*/ 0 w 985474"/>
              <a:gd name="connsiteY0" fmla="*/ 0 h 1011521"/>
              <a:gd name="connsiteX1" fmla="*/ 524837 w 985474"/>
              <a:gd name="connsiteY1" fmla="*/ 3438 h 1011521"/>
              <a:gd name="connsiteX2" fmla="*/ 594446 w 985474"/>
              <a:gd name="connsiteY2" fmla="*/ 311551 h 1011521"/>
              <a:gd name="connsiteX3" fmla="*/ 692704 w 985474"/>
              <a:gd name="connsiteY3" fmla="*/ 422700 h 1011521"/>
              <a:gd name="connsiteX4" fmla="*/ 704449 w 985474"/>
              <a:gd name="connsiteY4" fmla="*/ 581402 h 1011521"/>
              <a:gd name="connsiteX5" fmla="*/ 982894 w 985474"/>
              <a:gd name="connsiteY5" fmla="*/ 581402 h 1011521"/>
              <a:gd name="connsiteX6" fmla="*/ 985474 w 985474"/>
              <a:gd name="connsiteY6" fmla="*/ 1011521 h 1011521"/>
              <a:gd name="connsiteX7" fmla="*/ 0 w 985474"/>
              <a:gd name="connsiteY7" fmla="*/ 1011521 h 1011521"/>
              <a:gd name="connsiteX8" fmla="*/ 0 w 985474"/>
              <a:gd name="connsiteY8" fmla="*/ 0 h 1011521"/>
              <a:gd name="connsiteX0" fmla="*/ 0 w 985474"/>
              <a:gd name="connsiteY0" fmla="*/ 0 h 1011521"/>
              <a:gd name="connsiteX1" fmla="*/ 524837 w 985474"/>
              <a:gd name="connsiteY1" fmla="*/ 3438 h 1011521"/>
              <a:gd name="connsiteX2" fmla="*/ 594446 w 985474"/>
              <a:gd name="connsiteY2" fmla="*/ 311551 h 1011521"/>
              <a:gd name="connsiteX3" fmla="*/ 692704 w 985474"/>
              <a:gd name="connsiteY3" fmla="*/ 422700 h 1011521"/>
              <a:gd name="connsiteX4" fmla="*/ 704449 w 985474"/>
              <a:gd name="connsiteY4" fmla="*/ 581402 h 1011521"/>
              <a:gd name="connsiteX5" fmla="*/ 982894 w 985474"/>
              <a:gd name="connsiteY5" fmla="*/ 581402 h 1011521"/>
              <a:gd name="connsiteX6" fmla="*/ 985474 w 985474"/>
              <a:gd name="connsiteY6" fmla="*/ 1011521 h 1011521"/>
              <a:gd name="connsiteX7" fmla="*/ 0 w 985474"/>
              <a:gd name="connsiteY7" fmla="*/ 1011521 h 1011521"/>
              <a:gd name="connsiteX8" fmla="*/ 0 w 985474"/>
              <a:gd name="connsiteY8" fmla="*/ 0 h 1011521"/>
              <a:gd name="connsiteX0" fmla="*/ 0 w 985474"/>
              <a:gd name="connsiteY0" fmla="*/ 0 h 1011521"/>
              <a:gd name="connsiteX1" fmla="*/ 524837 w 985474"/>
              <a:gd name="connsiteY1" fmla="*/ 3438 h 1011521"/>
              <a:gd name="connsiteX2" fmla="*/ 573181 w 985474"/>
              <a:gd name="connsiteY2" fmla="*/ 432053 h 1011521"/>
              <a:gd name="connsiteX3" fmla="*/ 692704 w 985474"/>
              <a:gd name="connsiteY3" fmla="*/ 422700 h 1011521"/>
              <a:gd name="connsiteX4" fmla="*/ 704449 w 985474"/>
              <a:gd name="connsiteY4" fmla="*/ 581402 h 1011521"/>
              <a:gd name="connsiteX5" fmla="*/ 982894 w 985474"/>
              <a:gd name="connsiteY5" fmla="*/ 581402 h 1011521"/>
              <a:gd name="connsiteX6" fmla="*/ 985474 w 985474"/>
              <a:gd name="connsiteY6" fmla="*/ 1011521 h 1011521"/>
              <a:gd name="connsiteX7" fmla="*/ 0 w 985474"/>
              <a:gd name="connsiteY7" fmla="*/ 1011521 h 1011521"/>
              <a:gd name="connsiteX8" fmla="*/ 0 w 985474"/>
              <a:gd name="connsiteY8" fmla="*/ 0 h 1011521"/>
              <a:gd name="connsiteX0" fmla="*/ 0 w 985474"/>
              <a:gd name="connsiteY0" fmla="*/ 0 h 1011521"/>
              <a:gd name="connsiteX1" fmla="*/ 524837 w 985474"/>
              <a:gd name="connsiteY1" fmla="*/ 3438 h 1011521"/>
              <a:gd name="connsiteX2" fmla="*/ 573181 w 985474"/>
              <a:gd name="connsiteY2" fmla="*/ 432053 h 1011521"/>
              <a:gd name="connsiteX3" fmla="*/ 692704 w 985474"/>
              <a:gd name="connsiteY3" fmla="*/ 422700 h 1011521"/>
              <a:gd name="connsiteX4" fmla="*/ 704449 w 985474"/>
              <a:gd name="connsiteY4" fmla="*/ 581402 h 1011521"/>
              <a:gd name="connsiteX5" fmla="*/ 982894 w 985474"/>
              <a:gd name="connsiteY5" fmla="*/ 581402 h 1011521"/>
              <a:gd name="connsiteX6" fmla="*/ 985474 w 985474"/>
              <a:gd name="connsiteY6" fmla="*/ 1011521 h 1011521"/>
              <a:gd name="connsiteX7" fmla="*/ 0 w 985474"/>
              <a:gd name="connsiteY7" fmla="*/ 1011521 h 1011521"/>
              <a:gd name="connsiteX8" fmla="*/ 0 w 985474"/>
              <a:gd name="connsiteY8" fmla="*/ 0 h 1011521"/>
              <a:gd name="connsiteX0" fmla="*/ 0 w 985474"/>
              <a:gd name="connsiteY0" fmla="*/ 0 h 1011521"/>
              <a:gd name="connsiteX1" fmla="*/ 524837 w 985474"/>
              <a:gd name="connsiteY1" fmla="*/ 3438 h 1011521"/>
              <a:gd name="connsiteX2" fmla="*/ 573181 w 985474"/>
              <a:gd name="connsiteY2" fmla="*/ 432053 h 1011521"/>
              <a:gd name="connsiteX3" fmla="*/ 692704 w 985474"/>
              <a:gd name="connsiteY3" fmla="*/ 422700 h 1011521"/>
              <a:gd name="connsiteX4" fmla="*/ 704449 w 985474"/>
              <a:gd name="connsiteY4" fmla="*/ 581402 h 1011521"/>
              <a:gd name="connsiteX5" fmla="*/ 982894 w 985474"/>
              <a:gd name="connsiteY5" fmla="*/ 581402 h 1011521"/>
              <a:gd name="connsiteX6" fmla="*/ 985474 w 985474"/>
              <a:gd name="connsiteY6" fmla="*/ 1011521 h 1011521"/>
              <a:gd name="connsiteX7" fmla="*/ 0 w 985474"/>
              <a:gd name="connsiteY7" fmla="*/ 1011521 h 1011521"/>
              <a:gd name="connsiteX8" fmla="*/ 0 w 985474"/>
              <a:gd name="connsiteY8" fmla="*/ 0 h 1011521"/>
              <a:gd name="connsiteX0" fmla="*/ 0 w 985474"/>
              <a:gd name="connsiteY0" fmla="*/ 0 h 1011521"/>
              <a:gd name="connsiteX1" fmla="*/ 524837 w 985474"/>
              <a:gd name="connsiteY1" fmla="*/ 3438 h 1011521"/>
              <a:gd name="connsiteX2" fmla="*/ 573181 w 985474"/>
              <a:gd name="connsiteY2" fmla="*/ 432053 h 1011521"/>
              <a:gd name="connsiteX3" fmla="*/ 692704 w 985474"/>
              <a:gd name="connsiteY3" fmla="*/ 422700 h 1011521"/>
              <a:gd name="connsiteX4" fmla="*/ 704449 w 985474"/>
              <a:gd name="connsiteY4" fmla="*/ 581402 h 1011521"/>
              <a:gd name="connsiteX5" fmla="*/ 982894 w 985474"/>
              <a:gd name="connsiteY5" fmla="*/ 581402 h 1011521"/>
              <a:gd name="connsiteX6" fmla="*/ 985474 w 985474"/>
              <a:gd name="connsiteY6" fmla="*/ 1011521 h 1011521"/>
              <a:gd name="connsiteX7" fmla="*/ 0 w 985474"/>
              <a:gd name="connsiteY7" fmla="*/ 1011521 h 1011521"/>
              <a:gd name="connsiteX8" fmla="*/ 0 w 985474"/>
              <a:gd name="connsiteY8" fmla="*/ 0 h 1011521"/>
              <a:gd name="connsiteX0" fmla="*/ 0 w 985474"/>
              <a:gd name="connsiteY0" fmla="*/ 0 h 1011521"/>
              <a:gd name="connsiteX1" fmla="*/ 524837 w 985474"/>
              <a:gd name="connsiteY1" fmla="*/ 3438 h 1011521"/>
              <a:gd name="connsiteX2" fmla="*/ 571662 w 985474"/>
              <a:gd name="connsiteY2" fmla="*/ 296952 h 1011521"/>
              <a:gd name="connsiteX3" fmla="*/ 573181 w 985474"/>
              <a:gd name="connsiteY3" fmla="*/ 432053 h 1011521"/>
              <a:gd name="connsiteX4" fmla="*/ 692704 w 985474"/>
              <a:gd name="connsiteY4" fmla="*/ 422700 h 1011521"/>
              <a:gd name="connsiteX5" fmla="*/ 704449 w 985474"/>
              <a:gd name="connsiteY5" fmla="*/ 581402 h 1011521"/>
              <a:gd name="connsiteX6" fmla="*/ 982894 w 985474"/>
              <a:gd name="connsiteY6" fmla="*/ 581402 h 1011521"/>
              <a:gd name="connsiteX7" fmla="*/ 985474 w 985474"/>
              <a:gd name="connsiteY7" fmla="*/ 1011521 h 1011521"/>
              <a:gd name="connsiteX8" fmla="*/ 0 w 985474"/>
              <a:gd name="connsiteY8" fmla="*/ 1011521 h 1011521"/>
              <a:gd name="connsiteX9" fmla="*/ 0 w 985474"/>
              <a:gd name="connsiteY9" fmla="*/ 0 h 1011521"/>
              <a:gd name="connsiteX0" fmla="*/ 0 w 985474"/>
              <a:gd name="connsiteY0" fmla="*/ 0 h 1011521"/>
              <a:gd name="connsiteX1" fmla="*/ 524837 w 985474"/>
              <a:gd name="connsiteY1" fmla="*/ 3438 h 1011521"/>
              <a:gd name="connsiteX2" fmla="*/ 571662 w 985474"/>
              <a:gd name="connsiteY2" fmla="*/ 296952 h 1011521"/>
              <a:gd name="connsiteX3" fmla="*/ 573181 w 985474"/>
              <a:gd name="connsiteY3" fmla="*/ 432053 h 1011521"/>
              <a:gd name="connsiteX4" fmla="*/ 692704 w 985474"/>
              <a:gd name="connsiteY4" fmla="*/ 422700 h 1011521"/>
              <a:gd name="connsiteX5" fmla="*/ 704449 w 985474"/>
              <a:gd name="connsiteY5" fmla="*/ 581402 h 1011521"/>
              <a:gd name="connsiteX6" fmla="*/ 982894 w 985474"/>
              <a:gd name="connsiteY6" fmla="*/ 581402 h 1011521"/>
              <a:gd name="connsiteX7" fmla="*/ 985474 w 985474"/>
              <a:gd name="connsiteY7" fmla="*/ 1011521 h 1011521"/>
              <a:gd name="connsiteX8" fmla="*/ 0 w 985474"/>
              <a:gd name="connsiteY8" fmla="*/ 1011521 h 1011521"/>
              <a:gd name="connsiteX9" fmla="*/ 0 w 985474"/>
              <a:gd name="connsiteY9" fmla="*/ 0 h 1011521"/>
              <a:gd name="connsiteX0" fmla="*/ 0 w 985474"/>
              <a:gd name="connsiteY0" fmla="*/ 0 h 1011521"/>
              <a:gd name="connsiteX1" fmla="*/ 524837 w 985474"/>
              <a:gd name="connsiteY1" fmla="*/ 3438 h 1011521"/>
              <a:gd name="connsiteX2" fmla="*/ 470062 w 985474"/>
              <a:gd name="connsiteY2" fmla="*/ 195352 h 1011521"/>
              <a:gd name="connsiteX3" fmla="*/ 571662 w 985474"/>
              <a:gd name="connsiteY3" fmla="*/ 296952 h 1011521"/>
              <a:gd name="connsiteX4" fmla="*/ 573181 w 985474"/>
              <a:gd name="connsiteY4" fmla="*/ 432053 h 1011521"/>
              <a:gd name="connsiteX5" fmla="*/ 692704 w 985474"/>
              <a:gd name="connsiteY5" fmla="*/ 422700 h 1011521"/>
              <a:gd name="connsiteX6" fmla="*/ 704449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437414 w 985474"/>
              <a:gd name="connsiteY1" fmla="*/ 1075 h 1011521"/>
              <a:gd name="connsiteX2" fmla="*/ 470062 w 985474"/>
              <a:gd name="connsiteY2" fmla="*/ 195352 h 1011521"/>
              <a:gd name="connsiteX3" fmla="*/ 571662 w 985474"/>
              <a:gd name="connsiteY3" fmla="*/ 296952 h 1011521"/>
              <a:gd name="connsiteX4" fmla="*/ 573181 w 985474"/>
              <a:gd name="connsiteY4" fmla="*/ 432053 h 1011521"/>
              <a:gd name="connsiteX5" fmla="*/ 692704 w 985474"/>
              <a:gd name="connsiteY5" fmla="*/ 422700 h 1011521"/>
              <a:gd name="connsiteX6" fmla="*/ 704449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437414 w 985474"/>
              <a:gd name="connsiteY1" fmla="*/ 1075 h 1011521"/>
              <a:gd name="connsiteX2" fmla="*/ 470062 w 985474"/>
              <a:gd name="connsiteY2" fmla="*/ 195352 h 1011521"/>
              <a:gd name="connsiteX3" fmla="*/ 571662 w 985474"/>
              <a:gd name="connsiteY3" fmla="*/ 296952 h 1011521"/>
              <a:gd name="connsiteX4" fmla="*/ 573181 w 985474"/>
              <a:gd name="connsiteY4" fmla="*/ 432053 h 1011521"/>
              <a:gd name="connsiteX5" fmla="*/ 692704 w 985474"/>
              <a:gd name="connsiteY5" fmla="*/ 422700 h 1011521"/>
              <a:gd name="connsiteX6" fmla="*/ 704449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437414 w 985474"/>
              <a:gd name="connsiteY1" fmla="*/ 1075 h 1011521"/>
              <a:gd name="connsiteX2" fmla="*/ 470062 w 985474"/>
              <a:gd name="connsiteY2" fmla="*/ 195352 h 1011521"/>
              <a:gd name="connsiteX3" fmla="*/ 571662 w 985474"/>
              <a:gd name="connsiteY3" fmla="*/ 296952 h 1011521"/>
              <a:gd name="connsiteX4" fmla="*/ 573181 w 985474"/>
              <a:gd name="connsiteY4" fmla="*/ 432053 h 1011521"/>
              <a:gd name="connsiteX5" fmla="*/ 692704 w 985474"/>
              <a:gd name="connsiteY5" fmla="*/ 422700 h 1011521"/>
              <a:gd name="connsiteX6" fmla="*/ 704449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437414 w 985474"/>
              <a:gd name="connsiteY1" fmla="*/ 1075 h 1011521"/>
              <a:gd name="connsiteX2" fmla="*/ 470062 w 985474"/>
              <a:gd name="connsiteY2" fmla="*/ 195352 h 1011521"/>
              <a:gd name="connsiteX3" fmla="*/ 571662 w 985474"/>
              <a:gd name="connsiteY3" fmla="*/ 296952 h 1011521"/>
              <a:gd name="connsiteX4" fmla="*/ 573181 w 985474"/>
              <a:gd name="connsiteY4" fmla="*/ 432053 h 1011521"/>
              <a:gd name="connsiteX5" fmla="*/ 692704 w 985474"/>
              <a:gd name="connsiteY5" fmla="*/ 422700 h 1011521"/>
              <a:gd name="connsiteX6" fmla="*/ 796598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437414 w 985474"/>
              <a:gd name="connsiteY1" fmla="*/ 1075 h 1011521"/>
              <a:gd name="connsiteX2" fmla="*/ 470062 w 985474"/>
              <a:gd name="connsiteY2" fmla="*/ 195352 h 1011521"/>
              <a:gd name="connsiteX3" fmla="*/ 571662 w 985474"/>
              <a:gd name="connsiteY3" fmla="*/ 296952 h 1011521"/>
              <a:gd name="connsiteX4" fmla="*/ 573181 w 985474"/>
              <a:gd name="connsiteY4" fmla="*/ 432053 h 1011521"/>
              <a:gd name="connsiteX5" fmla="*/ 796667 w 985474"/>
              <a:gd name="connsiteY5" fmla="*/ 417975 h 1011521"/>
              <a:gd name="connsiteX6" fmla="*/ 796598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437414 w 985474"/>
              <a:gd name="connsiteY1" fmla="*/ 1075 h 1011521"/>
              <a:gd name="connsiteX2" fmla="*/ 470062 w 985474"/>
              <a:gd name="connsiteY2" fmla="*/ 195352 h 1011521"/>
              <a:gd name="connsiteX3" fmla="*/ 571662 w 985474"/>
              <a:gd name="connsiteY3" fmla="*/ 296952 h 1011521"/>
              <a:gd name="connsiteX4" fmla="*/ 573181 w 985474"/>
              <a:gd name="connsiteY4" fmla="*/ 432053 h 1011521"/>
              <a:gd name="connsiteX5" fmla="*/ 796667 w 985474"/>
              <a:gd name="connsiteY5" fmla="*/ 417975 h 1011521"/>
              <a:gd name="connsiteX6" fmla="*/ 796598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437414 w 985474"/>
              <a:gd name="connsiteY1" fmla="*/ 1075 h 1011521"/>
              <a:gd name="connsiteX2" fmla="*/ 470062 w 985474"/>
              <a:gd name="connsiteY2" fmla="*/ 195352 h 1011521"/>
              <a:gd name="connsiteX3" fmla="*/ 571662 w 985474"/>
              <a:gd name="connsiteY3" fmla="*/ 296952 h 1011521"/>
              <a:gd name="connsiteX4" fmla="*/ 644065 w 985474"/>
              <a:gd name="connsiteY4" fmla="*/ 417877 h 1011521"/>
              <a:gd name="connsiteX5" fmla="*/ 796667 w 985474"/>
              <a:gd name="connsiteY5" fmla="*/ 417975 h 1011521"/>
              <a:gd name="connsiteX6" fmla="*/ 796598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437414 w 985474"/>
              <a:gd name="connsiteY1" fmla="*/ 1075 h 1011521"/>
              <a:gd name="connsiteX2" fmla="*/ 470062 w 985474"/>
              <a:gd name="connsiteY2" fmla="*/ 195352 h 1011521"/>
              <a:gd name="connsiteX3" fmla="*/ 571662 w 985474"/>
              <a:gd name="connsiteY3" fmla="*/ 296952 h 1011521"/>
              <a:gd name="connsiteX4" fmla="*/ 644065 w 985474"/>
              <a:gd name="connsiteY4" fmla="*/ 417877 h 1011521"/>
              <a:gd name="connsiteX5" fmla="*/ 796667 w 985474"/>
              <a:gd name="connsiteY5" fmla="*/ 417975 h 1011521"/>
              <a:gd name="connsiteX6" fmla="*/ 796598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437414 w 985474"/>
              <a:gd name="connsiteY1" fmla="*/ 1075 h 1011521"/>
              <a:gd name="connsiteX2" fmla="*/ 470062 w 985474"/>
              <a:gd name="connsiteY2" fmla="*/ 195352 h 1011521"/>
              <a:gd name="connsiteX3" fmla="*/ 649634 w 985474"/>
              <a:gd name="connsiteY3" fmla="*/ 301678 h 1011521"/>
              <a:gd name="connsiteX4" fmla="*/ 644065 w 985474"/>
              <a:gd name="connsiteY4" fmla="*/ 417877 h 1011521"/>
              <a:gd name="connsiteX5" fmla="*/ 796667 w 985474"/>
              <a:gd name="connsiteY5" fmla="*/ 417975 h 1011521"/>
              <a:gd name="connsiteX6" fmla="*/ 796598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437414 w 985474"/>
              <a:gd name="connsiteY1" fmla="*/ 1075 h 1011521"/>
              <a:gd name="connsiteX2" fmla="*/ 470062 w 985474"/>
              <a:gd name="connsiteY2" fmla="*/ 195352 h 1011521"/>
              <a:gd name="connsiteX3" fmla="*/ 649634 w 985474"/>
              <a:gd name="connsiteY3" fmla="*/ 301678 h 1011521"/>
              <a:gd name="connsiteX4" fmla="*/ 644065 w 985474"/>
              <a:gd name="connsiteY4" fmla="*/ 417877 h 1011521"/>
              <a:gd name="connsiteX5" fmla="*/ 796667 w 985474"/>
              <a:gd name="connsiteY5" fmla="*/ 417975 h 1011521"/>
              <a:gd name="connsiteX6" fmla="*/ 796598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437414 w 985474"/>
              <a:gd name="connsiteY1" fmla="*/ 1075 h 1011521"/>
              <a:gd name="connsiteX2" fmla="*/ 514955 w 985474"/>
              <a:gd name="connsiteY2" fmla="*/ 320580 h 1011521"/>
              <a:gd name="connsiteX3" fmla="*/ 649634 w 985474"/>
              <a:gd name="connsiteY3" fmla="*/ 301678 h 1011521"/>
              <a:gd name="connsiteX4" fmla="*/ 644065 w 985474"/>
              <a:gd name="connsiteY4" fmla="*/ 417877 h 1011521"/>
              <a:gd name="connsiteX5" fmla="*/ 796667 w 985474"/>
              <a:gd name="connsiteY5" fmla="*/ 417975 h 1011521"/>
              <a:gd name="connsiteX6" fmla="*/ 796598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437414 w 985474"/>
              <a:gd name="connsiteY1" fmla="*/ 1075 h 1011521"/>
              <a:gd name="connsiteX2" fmla="*/ 514955 w 985474"/>
              <a:gd name="connsiteY2" fmla="*/ 320580 h 1011521"/>
              <a:gd name="connsiteX3" fmla="*/ 649634 w 985474"/>
              <a:gd name="connsiteY3" fmla="*/ 301678 h 1011521"/>
              <a:gd name="connsiteX4" fmla="*/ 644065 w 985474"/>
              <a:gd name="connsiteY4" fmla="*/ 417877 h 1011521"/>
              <a:gd name="connsiteX5" fmla="*/ 796667 w 985474"/>
              <a:gd name="connsiteY5" fmla="*/ 417975 h 1011521"/>
              <a:gd name="connsiteX6" fmla="*/ 796598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437414 w 985474"/>
              <a:gd name="connsiteY1" fmla="*/ 1075 h 1011521"/>
              <a:gd name="connsiteX2" fmla="*/ 512592 w 985474"/>
              <a:gd name="connsiteY2" fmla="*/ 315855 h 1011521"/>
              <a:gd name="connsiteX3" fmla="*/ 649634 w 985474"/>
              <a:gd name="connsiteY3" fmla="*/ 301678 h 1011521"/>
              <a:gd name="connsiteX4" fmla="*/ 644065 w 985474"/>
              <a:gd name="connsiteY4" fmla="*/ 417877 h 1011521"/>
              <a:gd name="connsiteX5" fmla="*/ 796667 w 985474"/>
              <a:gd name="connsiteY5" fmla="*/ 417975 h 1011521"/>
              <a:gd name="connsiteX6" fmla="*/ 796598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437414 w 985474"/>
              <a:gd name="connsiteY1" fmla="*/ 1075 h 1011521"/>
              <a:gd name="connsiteX2" fmla="*/ 512592 w 985474"/>
              <a:gd name="connsiteY2" fmla="*/ 315855 h 1011521"/>
              <a:gd name="connsiteX3" fmla="*/ 649634 w 985474"/>
              <a:gd name="connsiteY3" fmla="*/ 301678 h 1011521"/>
              <a:gd name="connsiteX4" fmla="*/ 644065 w 985474"/>
              <a:gd name="connsiteY4" fmla="*/ 417877 h 1011521"/>
              <a:gd name="connsiteX5" fmla="*/ 796667 w 985474"/>
              <a:gd name="connsiteY5" fmla="*/ 417975 h 1011521"/>
              <a:gd name="connsiteX6" fmla="*/ 796598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437414 w 985474"/>
              <a:gd name="connsiteY1" fmla="*/ 1075 h 1011521"/>
              <a:gd name="connsiteX2" fmla="*/ 512592 w 985474"/>
              <a:gd name="connsiteY2" fmla="*/ 299315 h 1011521"/>
              <a:gd name="connsiteX3" fmla="*/ 649634 w 985474"/>
              <a:gd name="connsiteY3" fmla="*/ 301678 h 1011521"/>
              <a:gd name="connsiteX4" fmla="*/ 644065 w 985474"/>
              <a:gd name="connsiteY4" fmla="*/ 417877 h 1011521"/>
              <a:gd name="connsiteX5" fmla="*/ 796667 w 985474"/>
              <a:gd name="connsiteY5" fmla="*/ 417975 h 1011521"/>
              <a:gd name="connsiteX6" fmla="*/ 796598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437414 w 985474"/>
              <a:gd name="connsiteY1" fmla="*/ 1075 h 1011521"/>
              <a:gd name="connsiteX2" fmla="*/ 512592 w 985474"/>
              <a:gd name="connsiteY2" fmla="*/ 299315 h 1011521"/>
              <a:gd name="connsiteX3" fmla="*/ 649634 w 985474"/>
              <a:gd name="connsiteY3" fmla="*/ 301678 h 1011521"/>
              <a:gd name="connsiteX4" fmla="*/ 644065 w 985474"/>
              <a:gd name="connsiteY4" fmla="*/ 417877 h 1011521"/>
              <a:gd name="connsiteX5" fmla="*/ 796667 w 985474"/>
              <a:gd name="connsiteY5" fmla="*/ 417975 h 1011521"/>
              <a:gd name="connsiteX6" fmla="*/ 796598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520112 w 985474"/>
              <a:gd name="connsiteY1" fmla="*/ 5801 h 1011521"/>
              <a:gd name="connsiteX2" fmla="*/ 512592 w 985474"/>
              <a:gd name="connsiteY2" fmla="*/ 299315 h 1011521"/>
              <a:gd name="connsiteX3" fmla="*/ 649634 w 985474"/>
              <a:gd name="connsiteY3" fmla="*/ 301678 h 1011521"/>
              <a:gd name="connsiteX4" fmla="*/ 644065 w 985474"/>
              <a:gd name="connsiteY4" fmla="*/ 417877 h 1011521"/>
              <a:gd name="connsiteX5" fmla="*/ 796667 w 985474"/>
              <a:gd name="connsiteY5" fmla="*/ 417975 h 1011521"/>
              <a:gd name="connsiteX6" fmla="*/ 796598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513023 w 985474"/>
              <a:gd name="connsiteY1" fmla="*/ 5801 h 1011521"/>
              <a:gd name="connsiteX2" fmla="*/ 512592 w 985474"/>
              <a:gd name="connsiteY2" fmla="*/ 299315 h 1011521"/>
              <a:gd name="connsiteX3" fmla="*/ 649634 w 985474"/>
              <a:gd name="connsiteY3" fmla="*/ 301678 h 1011521"/>
              <a:gd name="connsiteX4" fmla="*/ 644065 w 985474"/>
              <a:gd name="connsiteY4" fmla="*/ 417877 h 1011521"/>
              <a:gd name="connsiteX5" fmla="*/ 796667 w 985474"/>
              <a:gd name="connsiteY5" fmla="*/ 417975 h 1011521"/>
              <a:gd name="connsiteX6" fmla="*/ 796598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513023 w 985474"/>
              <a:gd name="connsiteY1" fmla="*/ 5801 h 1011521"/>
              <a:gd name="connsiteX2" fmla="*/ 507867 w 985474"/>
              <a:gd name="connsiteY2" fmla="*/ 299315 h 1011521"/>
              <a:gd name="connsiteX3" fmla="*/ 649634 w 985474"/>
              <a:gd name="connsiteY3" fmla="*/ 301678 h 1011521"/>
              <a:gd name="connsiteX4" fmla="*/ 644065 w 985474"/>
              <a:gd name="connsiteY4" fmla="*/ 417877 h 1011521"/>
              <a:gd name="connsiteX5" fmla="*/ 796667 w 985474"/>
              <a:gd name="connsiteY5" fmla="*/ 417975 h 1011521"/>
              <a:gd name="connsiteX6" fmla="*/ 796598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513023 w 985474"/>
              <a:gd name="connsiteY1" fmla="*/ 5801 h 1011521"/>
              <a:gd name="connsiteX2" fmla="*/ 507867 w 985474"/>
              <a:gd name="connsiteY2" fmla="*/ 299315 h 1011521"/>
              <a:gd name="connsiteX3" fmla="*/ 649634 w 985474"/>
              <a:gd name="connsiteY3" fmla="*/ 301678 h 1011521"/>
              <a:gd name="connsiteX4" fmla="*/ 644065 w 985474"/>
              <a:gd name="connsiteY4" fmla="*/ 417877 h 1011521"/>
              <a:gd name="connsiteX5" fmla="*/ 796667 w 985474"/>
              <a:gd name="connsiteY5" fmla="*/ 417975 h 1011521"/>
              <a:gd name="connsiteX6" fmla="*/ 796598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513023 w 985474"/>
              <a:gd name="connsiteY1" fmla="*/ 5801 h 1011521"/>
              <a:gd name="connsiteX2" fmla="*/ 531495 w 985474"/>
              <a:gd name="connsiteY2" fmla="*/ 301678 h 1011521"/>
              <a:gd name="connsiteX3" fmla="*/ 649634 w 985474"/>
              <a:gd name="connsiteY3" fmla="*/ 301678 h 1011521"/>
              <a:gd name="connsiteX4" fmla="*/ 644065 w 985474"/>
              <a:gd name="connsiteY4" fmla="*/ 417877 h 1011521"/>
              <a:gd name="connsiteX5" fmla="*/ 796667 w 985474"/>
              <a:gd name="connsiteY5" fmla="*/ 417975 h 1011521"/>
              <a:gd name="connsiteX6" fmla="*/ 796598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527439 w 985474"/>
              <a:gd name="connsiteY1" fmla="*/ 5801 h 1011521"/>
              <a:gd name="connsiteX2" fmla="*/ 531495 w 985474"/>
              <a:gd name="connsiteY2" fmla="*/ 301678 h 1011521"/>
              <a:gd name="connsiteX3" fmla="*/ 649634 w 985474"/>
              <a:gd name="connsiteY3" fmla="*/ 301678 h 1011521"/>
              <a:gd name="connsiteX4" fmla="*/ 644065 w 985474"/>
              <a:gd name="connsiteY4" fmla="*/ 417877 h 1011521"/>
              <a:gd name="connsiteX5" fmla="*/ 796667 w 985474"/>
              <a:gd name="connsiteY5" fmla="*/ 417975 h 1011521"/>
              <a:gd name="connsiteX6" fmla="*/ 796598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527439 w 985474"/>
              <a:gd name="connsiteY1" fmla="*/ 5801 h 1011521"/>
              <a:gd name="connsiteX2" fmla="*/ 531495 w 985474"/>
              <a:gd name="connsiteY2" fmla="*/ 301678 h 1011521"/>
              <a:gd name="connsiteX3" fmla="*/ 649634 w 985474"/>
              <a:gd name="connsiteY3" fmla="*/ 301678 h 1011521"/>
              <a:gd name="connsiteX4" fmla="*/ 654363 w 985474"/>
              <a:gd name="connsiteY4" fmla="*/ 417877 h 1011521"/>
              <a:gd name="connsiteX5" fmla="*/ 796667 w 985474"/>
              <a:gd name="connsiteY5" fmla="*/ 417975 h 1011521"/>
              <a:gd name="connsiteX6" fmla="*/ 796598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527439 w 985474"/>
              <a:gd name="connsiteY1" fmla="*/ 5801 h 1011521"/>
              <a:gd name="connsiteX2" fmla="*/ 531495 w 985474"/>
              <a:gd name="connsiteY2" fmla="*/ 301678 h 1011521"/>
              <a:gd name="connsiteX3" fmla="*/ 649634 w 985474"/>
              <a:gd name="connsiteY3" fmla="*/ 301678 h 1011521"/>
              <a:gd name="connsiteX4" fmla="*/ 654363 w 985474"/>
              <a:gd name="connsiteY4" fmla="*/ 417877 h 1011521"/>
              <a:gd name="connsiteX5" fmla="*/ 796667 w 985474"/>
              <a:gd name="connsiteY5" fmla="*/ 417975 h 1011521"/>
              <a:gd name="connsiteX6" fmla="*/ 796598 w 985474"/>
              <a:gd name="connsiteY6" fmla="*/ 581402 h 1011521"/>
              <a:gd name="connsiteX7" fmla="*/ 982894 w 985474"/>
              <a:gd name="connsiteY7" fmla="*/ 581402 h 1011521"/>
              <a:gd name="connsiteX8" fmla="*/ 985474 w 985474"/>
              <a:gd name="connsiteY8" fmla="*/ 1011521 h 1011521"/>
              <a:gd name="connsiteX9" fmla="*/ 0 w 985474"/>
              <a:gd name="connsiteY9" fmla="*/ 1011521 h 1011521"/>
              <a:gd name="connsiteX10" fmla="*/ 0 w 985474"/>
              <a:gd name="connsiteY10" fmla="*/ 0 h 1011521"/>
              <a:gd name="connsiteX0" fmla="*/ 0 w 985474"/>
              <a:gd name="connsiteY0" fmla="*/ 0 h 1011521"/>
              <a:gd name="connsiteX1" fmla="*/ 527439 w 985474"/>
              <a:gd name="connsiteY1" fmla="*/ 5801 h 1011521"/>
              <a:gd name="connsiteX2" fmla="*/ 531495 w 985474"/>
              <a:gd name="connsiteY2" fmla="*/ 301678 h 1011521"/>
              <a:gd name="connsiteX3" fmla="*/ 649634 w 985474"/>
              <a:gd name="connsiteY3" fmla="*/ 301678 h 1011521"/>
              <a:gd name="connsiteX4" fmla="*/ 796667 w 985474"/>
              <a:gd name="connsiteY4" fmla="*/ 417975 h 1011521"/>
              <a:gd name="connsiteX5" fmla="*/ 796598 w 985474"/>
              <a:gd name="connsiteY5" fmla="*/ 581402 h 1011521"/>
              <a:gd name="connsiteX6" fmla="*/ 982894 w 985474"/>
              <a:gd name="connsiteY6" fmla="*/ 581402 h 1011521"/>
              <a:gd name="connsiteX7" fmla="*/ 985474 w 985474"/>
              <a:gd name="connsiteY7" fmla="*/ 1011521 h 1011521"/>
              <a:gd name="connsiteX8" fmla="*/ 0 w 985474"/>
              <a:gd name="connsiteY8" fmla="*/ 1011521 h 1011521"/>
              <a:gd name="connsiteX9" fmla="*/ 0 w 985474"/>
              <a:gd name="connsiteY9" fmla="*/ 0 h 1011521"/>
              <a:gd name="connsiteX0" fmla="*/ 0 w 985474"/>
              <a:gd name="connsiteY0" fmla="*/ 0 h 1011521"/>
              <a:gd name="connsiteX1" fmla="*/ 527439 w 985474"/>
              <a:gd name="connsiteY1" fmla="*/ 5801 h 1011521"/>
              <a:gd name="connsiteX2" fmla="*/ 531495 w 985474"/>
              <a:gd name="connsiteY2" fmla="*/ 301678 h 1011521"/>
              <a:gd name="connsiteX3" fmla="*/ 796667 w 985474"/>
              <a:gd name="connsiteY3" fmla="*/ 417975 h 1011521"/>
              <a:gd name="connsiteX4" fmla="*/ 796598 w 985474"/>
              <a:gd name="connsiteY4" fmla="*/ 581402 h 1011521"/>
              <a:gd name="connsiteX5" fmla="*/ 982894 w 985474"/>
              <a:gd name="connsiteY5" fmla="*/ 581402 h 1011521"/>
              <a:gd name="connsiteX6" fmla="*/ 985474 w 985474"/>
              <a:gd name="connsiteY6" fmla="*/ 1011521 h 1011521"/>
              <a:gd name="connsiteX7" fmla="*/ 0 w 985474"/>
              <a:gd name="connsiteY7" fmla="*/ 1011521 h 1011521"/>
              <a:gd name="connsiteX8" fmla="*/ 0 w 985474"/>
              <a:gd name="connsiteY8" fmla="*/ 0 h 1011521"/>
              <a:gd name="connsiteX0" fmla="*/ 0 w 985474"/>
              <a:gd name="connsiteY0" fmla="*/ 0 h 1011521"/>
              <a:gd name="connsiteX1" fmla="*/ 527439 w 985474"/>
              <a:gd name="connsiteY1" fmla="*/ 5801 h 1011521"/>
              <a:gd name="connsiteX2" fmla="*/ 531495 w 985474"/>
              <a:gd name="connsiteY2" fmla="*/ 301678 h 1011521"/>
              <a:gd name="connsiteX3" fmla="*/ 787368 w 985474"/>
              <a:gd name="connsiteY3" fmla="*/ 318786 h 1011521"/>
              <a:gd name="connsiteX4" fmla="*/ 796598 w 985474"/>
              <a:gd name="connsiteY4" fmla="*/ 581402 h 1011521"/>
              <a:gd name="connsiteX5" fmla="*/ 982894 w 985474"/>
              <a:gd name="connsiteY5" fmla="*/ 581402 h 1011521"/>
              <a:gd name="connsiteX6" fmla="*/ 985474 w 985474"/>
              <a:gd name="connsiteY6" fmla="*/ 1011521 h 1011521"/>
              <a:gd name="connsiteX7" fmla="*/ 0 w 985474"/>
              <a:gd name="connsiteY7" fmla="*/ 1011521 h 1011521"/>
              <a:gd name="connsiteX8" fmla="*/ 0 w 985474"/>
              <a:gd name="connsiteY8" fmla="*/ 0 h 1011521"/>
              <a:gd name="connsiteX0" fmla="*/ 0 w 985474"/>
              <a:gd name="connsiteY0" fmla="*/ 0 h 1011521"/>
              <a:gd name="connsiteX1" fmla="*/ 527439 w 985474"/>
              <a:gd name="connsiteY1" fmla="*/ 5801 h 1011521"/>
              <a:gd name="connsiteX2" fmla="*/ 531495 w 985474"/>
              <a:gd name="connsiteY2" fmla="*/ 301678 h 1011521"/>
              <a:gd name="connsiteX3" fmla="*/ 787368 w 985474"/>
              <a:gd name="connsiteY3" fmla="*/ 318786 h 1011521"/>
              <a:gd name="connsiteX4" fmla="*/ 796598 w 985474"/>
              <a:gd name="connsiteY4" fmla="*/ 581402 h 1011521"/>
              <a:gd name="connsiteX5" fmla="*/ 982894 w 985474"/>
              <a:gd name="connsiteY5" fmla="*/ 581402 h 1011521"/>
              <a:gd name="connsiteX6" fmla="*/ 985474 w 985474"/>
              <a:gd name="connsiteY6" fmla="*/ 1011521 h 1011521"/>
              <a:gd name="connsiteX7" fmla="*/ 0 w 985474"/>
              <a:gd name="connsiteY7" fmla="*/ 1011521 h 1011521"/>
              <a:gd name="connsiteX8" fmla="*/ 0 w 985474"/>
              <a:gd name="connsiteY8" fmla="*/ 0 h 1011521"/>
              <a:gd name="connsiteX0" fmla="*/ 0 w 985474"/>
              <a:gd name="connsiteY0" fmla="*/ 0 h 1011521"/>
              <a:gd name="connsiteX1" fmla="*/ 527439 w 985474"/>
              <a:gd name="connsiteY1" fmla="*/ 5801 h 1011521"/>
              <a:gd name="connsiteX2" fmla="*/ 531495 w 985474"/>
              <a:gd name="connsiteY2" fmla="*/ 301678 h 1011521"/>
              <a:gd name="connsiteX3" fmla="*/ 796667 w 985474"/>
              <a:gd name="connsiteY3" fmla="*/ 324985 h 1011521"/>
              <a:gd name="connsiteX4" fmla="*/ 796598 w 985474"/>
              <a:gd name="connsiteY4" fmla="*/ 581402 h 1011521"/>
              <a:gd name="connsiteX5" fmla="*/ 982894 w 985474"/>
              <a:gd name="connsiteY5" fmla="*/ 581402 h 1011521"/>
              <a:gd name="connsiteX6" fmla="*/ 985474 w 985474"/>
              <a:gd name="connsiteY6" fmla="*/ 1011521 h 1011521"/>
              <a:gd name="connsiteX7" fmla="*/ 0 w 985474"/>
              <a:gd name="connsiteY7" fmla="*/ 1011521 h 1011521"/>
              <a:gd name="connsiteX8" fmla="*/ 0 w 985474"/>
              <a:gd name="connsiteY8" fmla="*/ 0 h 1011521"/>
              <a:gd name="connsiteX0" fmla="*/ 0 w 985474"/>
              <a:gd name="connsiteY0" fmla="*/ 0 h 1011521"/>
              <a:gd name="connsiteX1" fmla="*/ 527439 w 985474"/>
              <a:gd name="connsiteY1" fmla="*/ 5801 h 1011521"/>
              <a:gd name="connsiteX2" fmla="*/ 531495 w 985474"/>
              <a:gd name="connsiteY2" fmla="*/ 301678 h 1011521"/>
              <a:gd name="connsiteX3" fmla="*/ 796667 w 985474"/>
              <a:gd name="connsiteY3" fmla="*/ 300187 h 1011521"/>
              <a:gd name="connsiteX4" fmla="*/ 796598 w 985474"/>
              <a:gd name="connsiteY4" fmla="*/ 581402 h 1011521"/>
              <a:gd name="connsiteX5" fmla="*/ 982894 w 985474"/>
              <a:gd name="connsiteY5" fmla="*/ 581402 h 1011521"/>
              <a:gd name="connsiteX6" fmla="*/ 985474 w 985474"/>
              <a:gd name="connsiteY6" fmla="*/ 1011521 h 1011521"/>
              <a:gd name="connsiteX7" fmla="*/ 0 w 985474"/>
              <a:gd name="connsiteY7" fmla="*/ 1011521 h 1011521"/>
              <a:gd name="connsiteX8" fmla="*/ 0 w 985474"/>
              <a:gd name="connsiteY8" fmla="*/ 0 h 1011521"/>
              <a:gd name="connsiteX0" fmla="*/ 0 w 985474"/>
              <a:gd name="connsiteY0" fmla="*/ 0 h 1011521"/>
              <a:gd name="connsiteX1" fmla="*/ 527439 w 985474"/>
              <a:gd name="connsiteY1" fmla="*/ 5801 h 1011521"/>
              <a:gd name="connsiteX2" fmla="*/ 531495 w 985474"/>
              <a:gd name="connsiteY2" fmla="*/ 301678 h 1011521"/>
              <a:gd name="connsiteX3" fmla="*/ 796667 w 985474"/>
              <a:gd name="connsiteY3" fmla="*/ 300187 h 1011521"/>
              <a:gd name="connsiteX4" fmla="*/ 796598 w 985474"/>
              <a:gd name="connsiteY4" fmla="*/ 581402 h 1011521"/>
              <a:gd name="connsiteX5" fmla="*/ 982894 w 985474"/>
              <a:gd name="connsiteY5" fmla="*/ 581402 h 1011521"/>
              <a:gd name="connsiteX6" fmla="*/ 985474 w 985474"/>
              <a:gd name="connsiteY6" fmla="*/ 1011521 h 1011521"/>
              <a:gd name="connsiteX7" fmla="*/ 0 w 985474"/>
              <a:gd name="connsiteY7" fmla="*/ 1011521 h 1011521"/>
              <a:gd name="connsiteX8" fmla="*/ 0 w 985474"/>
              <a:gd name="connsiteY8" fmla="*/ 0 h 101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5474" h="1011521">
                <a:moveTo>
                  <a:pt x="0" y="0"/>
                </a:moveTo>
                <a:lnTo>
                  <a:pt x="527439" y="5801"/>
                </a:lnTo>
                <a:cubicBezTo>
                  <a:pt x="532535" y="83253"/>
                  <a:pt x="523691" y="205504"/>
                  <a:pt x="531495" y="301678"/>
                </a:cubicBezTo>
                <a:cubicBezTo>
                  <a:pt x="694153" y="299082"/>
                  <a:pt x="659493" y="300062"/>
                  <a:pt x="796667" y="300187"/>
                </a:cubicBezTo>
                <a:cubicBezTo>
                  <a:pt x="796644" y="354663"/>
                  <a:pt x="796621" y="526926"/>
                  <a:pt x="796598" y="581402"/>
                </a:cubicBezTo>
                <a:lnTo>
                  <a:pt x="982894" y="581402"/>
                </a:lnTo>
                <a:lnTo>
                  <a:pt x="985474" y="1011521"/>
                </a:lnTo>
                <a:lnTo>
                  <a:pt x="0" y="1011521"/>
                </a:lnTo>
                <a:lnTo>
                  <a:pt x="0" y="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>
                <a:solidFill>
                  <a:schemeClr val="tx1"/>
                </a:solidFill>
              </a:rPr>
              <a:t>BMS  </a:t>
            </a:r>
          </a:p>
        </p:txBody>
      </p:sp>
      <p:sp>
        <p:nvSpPr>
          <p:cNvPr id="22" name="Rechteck 21"/>
          <p:cNvSpPr/>
          <p:nvPr/>
        </p:nvSpPr>
        <p:spPr>
          <a:xfrm>
            <a:off x="1858334" y="2060849"/>
            <a:ext cx="985474" cy="1331178"/>
          </a:xfrm>
          <a:prstGeom prst="rect">
            <a:avLst/>
          </a:prstGeom>
          <a:solidFill>
            <a:srgbClr val="99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BHS</a:t>
            </a:r>
          </a:p>
          <a:p>
            <a:pPr algn="ctr"/>
            <a:r>
              <a:rPr lang="de-AT" dirty="0">
                <a:solidFill>
                  <a:schemeClr val="tx1"/>
                </a:solidFill>
              </a:rPr>
              <a:t>HTL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>
                <a:solidFill>
                  <a:schemeClr val="tx1"/>
                </a:solidFill>
              </a:rPr>
              <a:t>HAK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>
                <a:solidFill>
                  <a:schemeClr val="tx1"/>
                </a:solidFill>
              </a:rPr>
              <a:t>HLW</a:t>
            </a:r>
          </a:p>
        </p:txBody>
      </p:sp>
      <p:sp>
        <p:nvSpPr>
          <p:cNvPr id="23" name="Rechteck 22"/>
          <p:cNvSpPr/>
          <p:nvPr/>
        </p:nvSpPr>
        <p:spPr>
          <a:xfrm>
            <a:off x="566447" y="2380506"/>
            <a:ext cx="1225904" cy="1011521"/>
          </a:xfrm>
          <a:prstGeom prst="rect">
            <a:avLst/>
          </a:prstGeom>
          <a:solidFill>
            <a:srgbClr val="99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AHS</a:t>
            </a:r>
            <a:br>
              <a:rPr lang="de-AT" b="1" dirty="0">
                <a:solidFill>
                  <a:schemeClr val="tx1"/>
                </a:solidFill>
              </a:rPr>
            </a:br>
            <a:r>
              <a:rPr lang="de-AT" dirty="0">
                <a:solidFill>
                  <a:schemeClr val="tx1"/>
                </a:solidFill>
              </a:rPr>
              <a:t>Ober-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>
                <a:solidFill>
                  <a:schemeClr val="tx1"/>
                </a:solidFill>
              </a:rPr>
              <a:t>stufe</a:t>
            </a:r>
          </a:p>
        </p:txBody>
      </p:sp>
      <p:sp>
        <p:nvSpPr>
          <p:cNvPr id="24" name="Rechteck 23"/>
          <p:cNvSpPr/>
          <p:nvPr/>
        </p:nvSpPr>
        <p:spPr>
          <a:xfrm>
            <a:off x="3919426" y="2398992"/>
            <a:ext cx="1207515" cy="681597"/>
          </a:xfrm>
          <a:prstGeom prst="rect">
            <a:avLst/>
          </a:prstGeom>
          <a:solidFill>
            <a:srgbClr val="00CC6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Berufs-schule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582610" y="908721"/>
            <a:ext cx="2261198" cy="648071"/>
          </a:xfrm>
          <a:prstGeom prst="rect">
            <a:avLst/>
          </a:prstGeom>
          <a:solidFill>
            <a:srgbClr val="0066CC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Universität</a:t>
            </a:r>
          </a:p>
        </p:txBody>
      </p:sp>
      <p:sp>
        <p:nvSpPr>
          <p:cNvPr id="27" name="Rechteck 26"/>
          <p:cNvSpPr/>
          <p:nvPr/>
        </p:nvSpPr>
        <p:spPr>
          <a:xfrm>
            <a:off x="2912445" y="908721"/>
            <a:ext cx="1371523" cy="641378"/>
          </a:xfrm>
          <a:prstGeom prst="rect">
            <a:avLst/>
          </a:prstGeom>
          <a:solidFill>
            <a:srgbClr val="0066CC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bg1"/>
                </a:solidFill>
              </a:rPr>
              <a:t>Fachhoch-schule</a:t>
            </a:r>
          </a:p>
        </p:txBody>
      </p:sp>
      <p:sp>
        <p:nvSpPr>
          <p:cNvPr id="28" name="Rechteck 27"/>
          <p:cNvSpPr/>
          <p:nvPr/>
        </p:nvSpPr>
        <p:spPr>
          <a:xfrm>
            <a:off x="4353112" y="908721"/>
            <a:ext cx="1515032" cy="648071"/>
          </a:xfrm>
          <a:prstGeom prst="rect">
            <a:avLst/>
          </a:prstGeom>
          <a:solidFill>
            <a:srgbClr val="6699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err="1">
                <a:solidFill>
                  <a:schemeClr val="bg1"/>
                </a:solidFill>
              </a:rPr>
              <a:t>Pädag</a:t>
            </a:r>
            <a:r>
              <a:rPr lang="de-AT" b="1" dirty="0">
                <a:solidFill>
                  <a:schemeClr val="bg1"/>
                </a:solidFill>
              </a:rPr>
              <a:t>.</a:t>
            </a:r>
            <a:br>
              <a:rPr lang="de-AT" b="1" dirty="0">
                <a:solidFill>
                  <a:schemeClr val="bg1"/>
                </a:solidFill>
              </a:rPr>
            </a:br>
            <a:r>
              <a:rPr lang="de-AT" b="1" dirty="0">
                <a:solidFill>
                  <a:schemeClr val="bg1"/>
                </a:solidFill>
              </a:rPr>
              <a:t>Hochschule</a:t>
            </a:r>
          </a:p>
        </p:txBody>
      </p:sp>
      <p:sp>
        <p:nvSpPr>
          <p:cNvPr id="29" name="Textfeld 28"/>
          <p:cNvSpPr txBox="1"/>
          <p:nvPr/>
        </p:nvSpPr>
        <p:spPr>
          <a:xfrm flipH="1">
            <a:off x="6520122" y="2060848"/>
            <a:ext cx="25207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/>
              <a:t>Abkürzungen</a:t>
            </a:r>
            <a:r>
              <a:rPr lang="de-AT" sz="1600" dirty="0" smtClean="0"/>
              <a:t>: </a:t>
            </a:r>
            <a:endParaRPr lang="de-AT" sz="1600" dirty="0"/>
          </a:p>
          <a:p>
            <a:r>
              <a:rPr lang="de-AT" sz="1600" b="1" dirty="0"/>
              <a:t>AHS =</a:t>
            </a:r>
            <a:r>
              <a:rPr lang="de-AT" sz="1600" dirty="0"/>
              <a:t> Allgemein bildende höhere Schule (</a:t>
            </a:r>
            <a:r>
              <a:rPr lang="de-AT" sz="1600" dirty="0" smtClean="0"/>
              <a:t>Gymnasium)</a:t>
            </a:r>
            <a:endParaRPr lang="de-AT" sz="1600" dirty="0"/>
          </a:p>
          <a:p>
            <a:r>
              <a:rPr lang="de-AT" sz="1600" b="1" dirty="0"/>
              <a:t>BHS </a:t>
            </a:r>
            <a:r>
              <a:rPr lang="de-AT" sz="1600" dirty="0"/>
              <a:t>= Berufsbildende höhere Schule</a:t>
            </a:r>
          </a:p>
          <a:p>
            <a:r>
              <a:rPr lang="de-AT" sz="1600" b="1" dirty="0"/>
              <a:t>BMS </a:t>
            </a:r>
            <a:r>
              <a:rPr lang="de-AT" sz="1600" dirty="0"/>
              <a:t>= Berufsbildende mittlere Schule</a:t>
            </a:r>
            <a:br>
              <a:rPr lang="de-AT" sz="1600" dirty="0"/>
            </a:br>
            <a:r>
              <a:rPr lang="de-AT" sz="1600" b="1" dirty="0" err="1"/>
              <a:t>Poly</a:t>
            </a:r>
            <a:r>
              <a:rPr lang="de-AT" sz="1600" b="1" dirty="0"/>
              <a:t>/PTS</a:t>
            </a:r>
            <a:r>
              <a:rPr lang="de-AT" sz="1600" dirty="0"/>
              <a:t> = </a:t>
            </a:r>
            <a:br>
              <a:rPr lang="de-AT" sz="1600" dirty="0"/>
            </a:br>
            <a:r>
              <a:rPr lang="de-AT" sz="1600" dirty="0" smtClean="0"/>
              <a:t>Polytechnische </a:t>
            </a:r>
            <a:r>
              <a:rPr lang="de-AT" sz="1600" dirty="0"/>
              <a:t>Schule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478561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-27384"/>
            <a:ext cx="9163050" cy="6885384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5065" y="116632"/>
            <a:ext cx="820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9pPr>
          </a:lstStyle>
          <a:p>
            <a:r>
              <a:rPr lang="de-DE" sz="3200" kern="0" dirty="0" smtClean="0"/>
              <a:t>Ca. 5.400 </a:t>
            </a:r>
            <a:r>
              <a:rPr lang="de-DE" sz="3200" kern="0" dirty="0"/>
              <a:t>Pflichtschulen in Österreich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846411"/>
              </p:ext>
            </p:extLst>
          </p:nvPr>
        </p:nvGraphicFramePr>
        <p:xfrm>
          <a:off x="179512" y="980729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57200" y="6292650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Quelle: BMBF, Stand Juni 2015</a:t>
            </a:r>
          </a:p>
        </p:txBody>
      </p:sp>
    </p:spTree>
    <p:extLst>
      <p:ext uri="{BB962C8B-B14F-4D97-AF65-F5344CB8AC3E}">
        <p14:creationId xmlns:p14="http://schemas.microsoft.com/office/powerpoint/2010/main" val="243063551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-27384"/>
            <a:ext cx="9163050" cy="6885384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4" y="116632"/>
            <a:ext cx="8967911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9pPr>
          </a:lstStyle>
          <a:p>
            <a:r>
              <a:rPr lang="de-DE" sz="3200" kern="0" dirty="0"/>
              <a:t>Fast </a:t>
            </a:r>
            <a:r>
              <a:rPr lang="de-DE" sz="3200" kern="0" dirty="0" smtClean="0"/>
              <a:t>1.100 </a:t>
            </a:r>
            <a:r>
              <a:rPr lang="de-DE" sz="3200" kern="0" dirty="0"/>
              <a:t>weiterführende Schulen in Österreich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175870"/>
              </p:ext>
            </p:extLst>
          </p:nvPr>
        </p:nvGraphicFramePr>
        <p:xfrm>
          <a:off x="107504" y="938979"/>
          <a:ext cx="870585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57200" y="6292650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Quelle: BMBF, Stand Juni 2015</a:t>
            </a:r>
          </a:p>
        </p:txBody>
      </p:sp>
    </p:spTree>
    <p:extLst>
      <p:ext uri="{BB962C8B-B14F-4D97-AF65-F5344CB8AC3E}">
        <p14:creationId xmlns:p14="http://schemas.microsoft.com/office/powerpoint/2010/main" val="3927184438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-27384"/>
            <a:ext cx="9163050" cy="6885384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4" y="116632"/>
            <a:ext cx="8967911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9pPr>
          </a:lstStyle>
          <a:p>
            <a:r>
              <a:rPr lang="de-DE" sz="3200" kern="0" dirty="0" smtClean="0"/>
              <a:t>Schulbesuch </a:t>
            </a:r>
            <a:r>
              <a:rPr lang="de-DE" sz="3200" kern="0" dirty="0"/>
              <a:t>von </a:t>
            </a:r>
            <a:r>
              <a:rPr lang="de-DE" sz="3200" kern="0" dirty="0" smtClean="0"/>
              <a:t>weiterführenden Schulen</a:t>
            </a:r>
            <a:br>
              <a:rPr lang="de-DE" sz="3200" kern="0" dirty="0" smtClean="0"/>
            </a:br>
            <a:r>
              <a:rPr lang="de-DE" sz="3200" kern="0" dirty="0" smtClean="0"/>
              <a:t>ab 14 Jahren</a:t>
            </a:r>
            <a:endParaRPr lang="de-DE" sz="3200" kern="0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826483"/>
              </p:ext>
            </p:extLst>
          </p:nvPr>
        </p:nvGraphicFramePr>
        <p:xfrm>
          <a:off x="107504" y="1413173"/>
          <a:ext cx="8640960" cy="45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57200" y="6292650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Quelle: BMBF, Stand Juni 2015</a:t>
            </a:r>
          </a:p>
        </p:txBody>
      </p:sp>
    </p:spTree>
    <p:extLst>
      <p:ext uri="{BB962C8B-B14F-4D97-AF65-F5344CB8AC3E}">
        <p14:creationId xmlns:p14="http://schemas.microsoft.com/office/powerpoint/2010/main" val="3120689390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/>
              <a:t>Mehr Information auf: </a:t>
            </a:r>
            <a:r>
              <a:rPr lang="de-DE" sz="2400">
                <a:hlinkClick r:id="rId3"/>
              </a:rPr>
              <a:t>www.demokratiewebstatt.at</a:t>
            </a:r>
            <a:r>
              <a:rPr lang="de-DE" sz="2400"/>
              <a:t> </a:t>
            </a:r>
            <a:endParaRPr lang="de-AT" sz="240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412776"/>
            <a:ext cx="5616624" cy="522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3343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463855" cy="1152525"/>
          </a:xfrm>
        </p:spPr>
        <p:txBody>
          <a:bodyPr/>
          <a:lstStyle/>
          <a:p>
            <a:r>
              <a:rPr lang="de-AT" sz="3200" dirty="0" smtClean="0"/>
              <a:t>Bildungsmöglichkeiten nach Ende</a:t>
            </a:r>
            <a:br>
              <a:rPr lang="de-AT" sz="3200" dirty="0" smtClean="0"/>
            </a:br>
            <a:r>
              <a:rPr lang="de-AT" sz="3200" dirty="0" smtClean="0"/>
              <a:t>der </a:t>
            </a:r>
            <a:r>
              <a:rPr lang="de-AT" sz="3200" dirty="0"/>
              <a:t>Unterrichtspflicht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3672408"/>
          </a:xfrm>
        </p:spPr>
        <p:txBody>
          <a:bodyPr/>
          <a:lstStyle/>
          <a:p>
            <a:pPr marL="0" indent="0">
              <a:buNone/>
            </a:pPr>
            <a:endParaRPr lang="de-AT" sz="2000" b="1" dirty="0" smtClean="0">
              <a:solidFill>
                <a:srgbClr val="C00000"/>
              </a:solidFill>
            </a:endParaRPr>
          </a:p>
          <a:p>
            <a:pPr marL="400050" lvl="1" indent="0">
              <a:buNone/>
            </a:pPr>
            <a:r>
              <a:rPr lang="de-AT" sz="2000" b="1" dirty="0" smtClean="0">
                <a:solidFill>
                  <a:srgbClr val="C00000"/>
                </a:solidFill>
              </a:rPr>
              <a:t>NEU</a:t>
            </a:r>
            <a:r>
              <a:rPr lang="de-AT" sz="2000" b="1" dirty="0">
                <a:solidFill>
                  <a:srgbClr val="C00000"/>
                </a:solidFill>
              </a:rPr>
              <a:t>:</a:t>
            </a:r>
            <a:r>
              <a:rPr lang="de-AT" sz="2000" dirty="0"/>
              <a:t> </a:t>
            </a:r>
            <a:r>
              <a:rPr lang="de-AT" sz="2000" b="1" dirty="0"/>
              <a:t>Ausbildungspflicht:</a:t>
            </a:r>
            <a:r>
              <a:rPr lang="de-AT" sz="2000" dirty="0"/>
              <a:t>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Ab </a:t>
            </a:r>
            <a:r>
              <a:rPr lang="de-AT" sz="2000" dirty="0"/>
              <a:t>August 2016 müssen Jugendliche nach der Pflichtschule eine Ausbildung absolvieren, bis sie 18 Jahre alt sind. </a:t>
            </a:r>
          </a:p>
          <a:p>
            <a:r>
              <a:rPr lang="de-DE" sz="2000" dirty="0" smtClean="0"/>
              <a:t>Das </a:t>
            </a:r>
            <a:r>
              <a:rPr lang="de-DE" sz="2000" dirty="0"/>
              <a:t>kann </a:t>
            </a:r>
            <a:r>
              <a:rPr lang="de-DE" sz="2000" dirty="0" smtClean="0"/>
              <a:t>z.B. eine </a:t>
            </a:r>
            <a:r>
              <a:rPr lang="de-DE" sz="2000" dirty="0"/>
              <a:t>zweijährige berufsbildende mittlere Schule oder eine </a:t>
            </a:r>
            <a:r>
              <a:rPr lang="de-DE" sz="2000" dirty="0" smtClean="0"/>
              <a:t>Lehre</a:t>
            </a:r>
            <a:r>
              <a:rPr lang="de-DE" sz="2000" dirty="0"/>
              <a:t> </a:t>
            </a:r>
            <a:r>
              <a:rPr lang="de-DE" sz="2000" dirty="0" smtClean="0"/>
              <a:t>mit Berufsschule </a:t>
            </a:r>
            <a:r>
              <a:rPr lang="de-DE" sz="2000" dirty="0"/>
              <a:t>sein. </a:t>
            </a:r>
            <a:r>
              <a:rPr lang="de-DE" sz="2000" dirty="0" smtClean="0"/>
              <a:t>Durch die </a:t>
            </a:r>
            <a:r>
              <a:rPr lang="de-DE" sz="2000" dirty="0"/>
              <a:t>Ausbildungspflicht </a:t>
            </a:r>
            <a:r>
              <a:rPr lang="de-DE" sz="2000" dirty="0" smtClean="0"/>
              <a:t>sollen </a:t>
            </a:r>
            <a:r>
              <a:rPr lang="de-DE" sz="2000" dirty="0"/>
              <a:t>sich </a:t>
            </a:r>
            <a:r>
              <a:rPr lang="de-DE" sz="2000" dirty="0" smtClean="0"/>
              <a:t>die Chancen für die Jugendlichen auf </a:t>
            </a:r>
            <a:r>
              <a:rPr lang="de-DE" sz="2000" dirty="0"/>
              <a:t>dem Arbeitsmarkt verbessern. Wird </a:t>
            </a:r>
            <a:r>
              <a:rPr lang="de-DE" sz="2000" dirty="0" smtClean="0"/>
              <a:t>sie </a:t>
            </a:r>
            <a:r>
              <a:rPr lang="de-DE" sz="2000" dirty="0"/>
              <a:t>nicht erfüllt, wird der/die Jugendliche zu einem Beratungsgespräch eingeladen</a:t>
            </a:r>
            <a:r>
              <a:rPr lang="de-DE" sz="2000" dirty="0" smtClean="0"/>
              <a:t>.</a:t>
            </a:r>
          </a:p>
          <a:p>
            <a:r>
              <a:rPr lang="de-DE" sz="2000" dirty="0" smtClean="0"/>
              <a:t>Beratung über Berufsorientierung erhalten Jugendliche österreichweit durch das </a:t>
            </a:r>
            <a:r>
              <a:rPr lang="de-DE" sz="2000" i="1" dirty="0" smtClean="0"/>
              <a:t>Projekt „Jugendcoaching“. </a:t>
            </a:r>
          </a:p>
          <a:p>
            <a:r>
              <a:rPr lang="de-DE" sz="2000" dirty="0" smtClean="0"/>
              <a:t>Für </a:t>
            </a:r>
            <a:r>
              <a:rPr lang="de-DE" sz="2000" i="1" dirty="0" err="1" smtClean="0"/>
              <a:t>AsylwerberInnen</a:t>
            </a:r>
            <a:r>
              <a:rPr lang="de-DE" sz="2000" dirty="0" smtClean="0"/>
              <a:t> in Österreich ohne Pflichtschulabschluss gilt die Ausbildungspflicht nicht. Für sie bieten Organisationen Basisbildungskurse und Unterstützung bei der Berufsorientierung oder Suche nach Lehrstellen an.</a:t>
            </a:r>
          </a:p>
          <a:p>
            <a:endParaRPr lang="de-DE" sz="2000" i="1" dirty="0"/>
          </a:p>
          <a:p>
            <a:pPr marL="0" indent="0">
              <a:buNone/>
            </a:pPr>
            <a:endParaRPr lang="de-AT" sz="2000" dirty="0" smtClean="0"/>
          </a:p>
        </p:txBody>
      </p:sp>
    </p:spTree>
    <p:extLst>
      <p:ext uri="{BB962C8B-B14F-4D97-AF65-F5344CB8AC3E}">
        <p14:creationId xmlns:p14="http://schemas.microsoft.com/office/powerpoint/2010/main" val="3126714598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262" y="4149080"/>
            <a:ext cx="7777162" cy="936104"/>
          </a:xfrm>
        </p:spPr>
        <p:txBody>
          <a:bodyPr/>
          <a:lstStyle/>
          <a:p>
            <a:pPr lvl="0"/>
            <a:r>
              <a:rPr lang="de-AT" sz="4000" dirty="0" smtClean="0"/>
              <a:t>Auch so kann Bildung aussehen</a:t>
            </a:r>
            <a:endParaRPr lang="de-AT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9611845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25" y="-32993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 smtClean="0"/>
              <a:t>Bildung kennt kein Alter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4032448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 smtClean="0">
                <a:solidFill>
                  <a:srgbClr val="C00000"/>
                </a:solidFill>
              </a:rPr>
              <a:t>Bildung bedeutet lebenslanges Lernen.</a:t>
            </a:r>
            <a:endParaRPr lang="de-AT" sz="20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088" y="2060848"/>
            <a:ext cx="3552396" cy="266429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09106" y="4956145"/>
            <a:ext cx="360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Bildung </a:t>
            </a:r>
            <a:r>
              <a:rPr lang="de-AT" sz="1000" dirty="0" smtClean="0"/>
              <a:t>hilft Menschen, </a:t>
            </a:r>
            <a:r>
              <a:rPr lang="de-AT" sz="1000" dirty="0"/>
              <a:t>neue Welten zu </a:t>
            </a:r>
            <a:r>
              <a:rPr lang="de-AT" sz="1000" dirty="0" smtClean="0"/>
              <a:t>erschließen, wie hier in einer Schule für Erwachsene in Kenia. </a:t>
            </a:r>
            <a:endParaRPr lang="de-DE" sz="1000" dirty="0" smtClean="0"/>
          </a:p>
          <a:p>
            <a:r>
              <a:rPr lang="de-DE" sz="1000" dirty="0" smtClean="0"/>
              <a:t>© </a:t>
            </a:r>
            <a:r>
              <a:rPr lang="de-AT" sz="1000" dirty="0"/>
              <a:t>Parlamentsdirektion / Kinderbüro </a:t>
            </a:r>
            <a:r>
              <a:rPr lang="de-AT" sz="1000" dirty="0" smtClean="0"/>
              <a:t>Universität </a:t>
            </a:r>
            <a:r>
              <a:rPr lang="de-AT" sz="1000" dirty="0"/>
              <a:t>Wien </a:t>
            </a:r>
            <a:r>
              <a:rPr lang="de-AT" sz="1000" dirty="0" smtClean="0"/>
              <a:t>/ </a:t>
            </a:r>
            <a:r>
              <a:rPr lang="de-AT" sz="1000" dirty="0"/>
              <a:t>Petra Weissengruber</a:t>
            </a:r>
          </a:p>
        </p:txBody>
      </p:sp>
      <p:pic>
        <p:nvPicPr>
          <p:cNvPr id="8" name="Grafik 7" descr="C:\Users\proschh4\AppData\Local\Temp\7172384444_446e5759a8_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7551"/>
            <a:ext cx="3713876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/>
          <p:cNvSpPr txBox="1"/>
          <p:nvPr/>
        </p:nvSpPr>
        <p:spPr>
          <a:xfrm>
            <a:off x="4572000" y="4956145"/>
            <a:ext cx="3600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Am „</a:t>
            </a:r>
            <a:r>
              <a:rPr lang="de-AT" sz="1000" dirty="0" err="1"/>
              <a:t>Barefoot</a:t>
            </a:r>
            <a:r>
              <a:rPr lang="de-AT" sz="1000" dirty="0"/>
              <a:t> College“ in </a:t>
            </a:r>
            <a:r>
              <a:rPr lang="de-AT" sz="1000" dirty="0" smtClean="0"/>
              <a:t>Indien werden </a:t>
            </a:r>
            <a:r>
              <a:rPr lang="de-AT" sz="1000" dirty="0" err="1" smtClean="0"/>
              <a:t>AnalphabetInnen</a:t>
            </a:r>
            <a:r>
              <a:rPr lang="de-AT" sz="1000" dirty="0" smtClean="0"/>
              <a:t> zu </a:t>
            </a:r>
            <a:r>
              <a:rPr lang="de-AT" sz="1000" dirty="0" err="1" smtClean="0"/>
              <a:t>IngenieurInnen</a:t>
            </a:r>
            <a:r>
              <a:rPr lang="de-AT" sz="1000" dirty="0" smtClean="0"/>
              <a:t> ausgebildet. </a:t>
            </a:r>
            <a:endParaRPr lang="de-DE" sz="1000" dirty="0" smtClean="0"/>
          </a:p>
          <a:p>
            <a:r>
              <a:rPr lang="de-DE" sz="1000" dirty="0" smtClean="0"/>
              <a:t>© </a:t>
            </a:r>
            <a:r>
              <a:rPr lang="en-US" sz="1000" dirty="0" smtClean="0">
                <a:hlinkClick r:id="rId5"/>
              </a:rPr>
              <a:t>UN </a:t>
            </a:r>
            <a:r>
              <a:rPr lang="en-US" sz="1000" dirty="0">
                <a:hlinkClick r:id="rId5"/>
              </a:rPr>
              <a:t>Women / </a:t>
            </a:r>
            <a:r>
              <a:rPr lang="en-US" sz="1000" dirty="0" err="1">
                <a:hlinkClick r:id="rId5"/>
              </a:rPr>
              <a:t>flickr</a:t>
            </a:r>
            <a:r>
              <a:rPr lang="en-US" sz="1000" dirty="0">
                <a:hlinkClick r:id="rId5"/>
              </a:rPr>
              <a:t> / </a:t>
            </a:r>
            <a:r>
              <a:rPr lang="en-US" sz="1000" dirty="0" err="1">
                <a:hlinkClick r:id="rId5"/>
              </a:rPr>
              <a:t>Gaganjit</a:t>
            </a:r>
            <a:r>
              <a:rPr lang="en-US" sz="1000" dirty="0">
                <a:hlinkClick r:id="rId5"/>
              </a:rPr>
              <a:t> Singh CC BY-NC-ND 2.0 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800544745"/>
      </p:ext>
    </p:extLst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/>
              <a:t>Bildung ist </a:t>
            </a:r>
            <a:r>
              <a:rPr lang="de-AT" sz="3200" dirty="0" smtClean="0"/>
              <a:t>an keinen Ort gebunden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2304256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/>
              <a:t/>
            </a:r>
            <a:br>
              <a:rPr lang="de-AT" sz="2000" dirty="0"/>
            </a:br>
            <a:r>
              <a:rPr lang="de-AT" sz="2000" dirty="0"/>
              <a:t/>
            </a:r>
            <a:br>
              <a:rPr lang="de-AT" sz="2000" dirty="0"/>
            </a:br>
            <a:r>
              <a:rPr lang="de-AT" sz="2000" dirty="0"/>
              <a:t/>
            </a:r>
            <a:br>
              <a:rPr lang="de-AT" sz="2000" dirty="0"/>
            </a:br>
            <a:endParaRPr lang="de-AT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899592" y="4727844"/>
            <a:ext cx="3168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In Kenia gibt es Nomadenstämme, die ihre Kinder im</a:t>
            </a:r>
            <a:br>
              <a:rPr lang="de-AT" sz="1000" dirty="0" smtClean="0"/>
            </a:br>
            <a:r>
              <a:rPr lang="de-AT" sz="1000" dirty="0" smtClean="0"/>
              <a:t>Freien unterrichten.</a:t>
            </a:r>
          </a:p>
          <a:p>
            <a:r>
              <a:rPr lang="de-AT" sz="1000" dirty="0"/>
              <a:t>© </a:t>
            </a:r>
            <a:r>
              <a:rPr lang="de-AT" sz="1000" dirty="0" err="1" smtClean="0"/>
              <a:t>Unesco</a:t>
            </a:r>
            <a:r>
              <a:rPr lang="de-AT" sz="1000" dirty="0" smtClean="0"/>
              <a:t> / </a:t>
            </a:r>
            <a:r>
              <a:rPr lang="de-AT" sz="1000" dirty="0"/>
              <a:t>Sam </a:t>
            </a:r>
            <a:r>
              <a:rPr lang="de-AT" sz="1000" dirty="0" err="1" smtClean="0"/>
              <a:t>Dhillon</a:t>
            </a:r>
            <a:endParaRPr lang="de-AT" sz="1000" dirty="0"/>
          </a:p>
        </p:txBody>
      </p:sp>
      <p:pic>
        <p:nvPicPr>
          <p:cNvPr id="7" name="Grafik 6" descr="Y:\Parlament\DemokratieWEBstatt\#Bilder\Kinder Kenia Lernen im Freien Unesco © Sam Dhillon Unesc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1"/>
            <a:ext cx="300952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19" y="1988841"/>
            <a:ext cx="3264363" cy="244827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283968" y="4727844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Die </a:t>
            </a:r>
            <a:r>
              <a:rPr lang="de-DE" sz="1000" dirty="0" err="1" smtClean="0"/>
              <a:t>SchülerInnen</a:t>
            </a:r>
            <a:r>
              <a:rPr lang="de-DE" sz="1000" dirty="0" smtClean="0"/>
              <a:t> paddeln mit Booten zu ihrer „schwimmenden Schule“ auf dem Fluss </a:t>
            </a:r>
            <a:r>
              <a:rPr lang="de-DE" sz="1000" dirty="0" err="1" smtClean="0"/>
              <a:t>Tonle</a:t>
            </a:r>
            <a:r>
              <a:rPr lang="de-DE" sz="1000" dirty="0" smtClean="0"/>
              <a:t> </a:t>
            </a:r>
            <a:r>
              <a:rPr lang="de-DE" sz="1000" dirty="0" err="1" smtClean="0"/>
              <a:t>Sap</a:t>
            </a:r>
            <a:r>
              <a:rPr lang="de-DE" sz="1000" dirty="0" smtClean="0"/>
              <a:t> (Kambodscha).</a:t>
            </a:r>
          </a:p>
          <a:p>
            <a:r>
              <a:rPr lang="de-AT" sz="1000" dirty="0"/>
              <a:t>© Parlamentsdirektion / Kinderbüro Universität Wien / Franz </a:t>
            </a:r>
            <a:r>
              <a:rPr lang="de-AT" sz="1000" dirty="0" smtClean="0"/>
              <a:t>Stürmer</a:t>
            </a:r>
            <a:r>
              <a:rPr lang="de-DE" sz="1000" dirty="0" smtClean="0"/>
              <a:t>  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3840463927"/>
      </p:ext>
    </p:extLst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 smtClean="0"/>
              <a:t>Verschiedene Bildungskonzepte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2304256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 smtClean="0">
                <a:solidFill>
                  <a:srgbClr val="C00000"/>
                </a:solidFill>
              </a:rPr>
              <a:t>Forschendes und selbstbestimmtes Lernen </a:t>
            </a:r>
            <a:r>
              <a:rPr lang="de-AT" sz="2000" dirty="0"/>
              <a:t/>
            </a:r>
            <a:br>
              <a:rPr lang="de-AT" sz="2000" dirty="0"/>
            </a:br>
            <a:r>
              <a:rPr lang="de-AT" sz="2000" dirty="0"/>
              <a:t/>
            </a:r>
            <a:br>
              <a:rPr lang="de-AT" sz="2000" dirty="0"/>
            </a:br>
            <a:r>
              <a:rPr lang="de-AT" sz="2000" dirty="0"/>
              <a:t/>
            </a:r>
            <a:br>
              <a:rPr lang="de-AT" sz="2000" dirty="0"/>
            </a:br>
            <a:endParaRPr lang="de-AT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055188" y="4663574"/>
            <a:ext cx="3156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Kinder entdecken durch Experimente spielerisch wissenschaftliche Zusammenhänge. </a:t>
            </a:r>
          </a:p>
          <a:p>
            <a:r>
              <a:rPr lang="de-AT" sz="1000" dirty="0"/>
              <a:t>© </a:t>
            </a:r>
            <a:r>
              <a:rPr lang="de-AT" sz="1000" dirty="0" err="1"/>
              <a:t>Kotari</a:t>
            </a:r>
            <a:r>
              <a:rPr lang="de-AT" sz="1000" dirty="0"/>
              <a:t> SIS </a:t>
            </a:r>
            <a:r>
              <a:rPr lang="de-AT" sz="1000" dirty="0" err="1" smtClean="0"/>
              <a:t>Catalyst</a:t>
            </a:r>
            <a:r>
              <a:rPr lang="de-DE" sz="1000" dirty="0" smtClean="0"/>
              <a:t> </a:t>
            </a:r>
            <a:endParaRPr lang="de-AT" sz="1000" dirty="0"/>
          </a:p>
        </p:txBody>
      </p:sp>
      <p:sp>
        <p:nvSpPr>
          <p:cNvPr id="10" name="Textfeld 9"/>
          <p:cNvSpPr txBox="1"/>
          <p:nvPr/>
        </p:nvSpPr>
        <p:spPr>
          <a:xfrm>
            <a:off x="4850614" y="4663574"/>
            <a:ext cx="3321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Forschen und Entdecken beim </a:t>
            </a:r>
            <a:r>
              <a:rPr lang="de-AT" sz="1000" dirty="0"/>
              <a:t>Besuch der Jugendlichen des </a:t>
            </a:r>
            <a:r>
              <a:rPr lang="de-AT" sz="1000" dirty="0" err="1"/>
              <a:t>UniClub</a:t>
            </a:r>
            <a:r>
              <a:rPr lang="de-AT" sz="1000" dirty="0"/>
              <a:t> im Biologie-Labor. </a:t>
            </a:r>
          </a:p>
          <a:p>
            <a:r>
              <a:rPr lang="de-AT" sz="1000" dirty="0"/>
              <a:t>© Parlamentsdirektion / Kinderbüro Universität Wien / </a:t>
            </a:r>
            <a:r>
              <a:rPr lang="de-AT" sz="1000" dirty="0" err="1" smtClean="0"/>
              <a:t>UniClub</a:t>
            </a:r>
            <a:endParaRPr lang="de-AT" sz="1000" dirty="0"/>
          </a:p>
        </p:txBody>
      </p:sp>
      <p:pic>
        <p:nvPicPr>
          <p:cNvPr id="11" name="Grafik 10" descr="Y:\Parlament\DemokratieWEBstatt\#Bilder\Jungen Spiel Indien © Kotari SIS Catalys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76" y="2029811"/>
            <a:ext cx="3001175" cy="242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Y:\UniClub Plus\Fotos\Sujetbilder\im Labor Copyright Kinderbüro Universität Wie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07487"/>
            <a:ext cx="3240360" cy="242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834178"/>
      </p:ext>
    </p:extLst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 smtClean="0"/>
              <a:t>Medien vermitteln Bildung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2304256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/>
              <a:t/>
            </a:r>
            <a:br>
              <a:rPr lang="de-AT" sz="2000" dirty="0"/>
            </a:br>
            <a:r>
              <a:rPr lang="de-AT" sz="2000" dirty="0"/>
              <a:t/>
            </a:r>
            <a:br>
              <a:rPr lang="de-AT" sz="2000" dirty="0"/>
            </a:br>
            <a:r>
              <a:rPr lang="de-AT" sz="2000" dirty="0"/>
              <a:t/>
            </a:r>
            <a:br>
              <a:rPr lang="de-AT" sz="2000" dirty="0"/>
            </a:br>
            <a:endParaRPr lang="de-AT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055188" y="4663574"/>
            <a:ext cx="315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Der Einsatz von Computern im Unterricht trägt zur Medienbildung bei. </a:t>
            </a:r>
          </a:p>
          <a:p>
            <a:r>
              <a:rPr lang="en-US" sz="1000" dirty="0"/>
              <a:t>© </a:t>
            </a:r>
            <a:r>
              <a:rPr lang="en-US" sz="1000" dirty="0">
                <a:hlinkClick r:id="rId3"/>
              </a:rPr>
              <a:t>Stars / Sam Phelps / </a:t>
            </a:r>
            <a:r>
              <a:rPr lang="en-US" sz="1000" dirty="0" err="1">
                <a:hlinkClick r:id="rId3"/>
              </a:rPr>
              <a:t>flickr</a:t>
            </a:r>
            <a:r>
              <a:rPr lang="en-US" sz="1000" dirty="0">
                <a:hlinkClick r:id="rId3"/>
              </a:rPr>
              <a:t> CC BY-NC-ND 2.0 </a:t>
            </a:r>
            <a:endParaRPr lang="de-DE" sz="1000" dirty="0" smtClean="0"/>
          </a:p>
          <a:p>
            <a:r>
              <a:rPr lang="de-DE" sz="1000" dirty="0" smtClean="0"/>
              <a:t> </a:t>
            </a:r>
            <a:endParaRPr lang="de-AT" sz="1000" dirty="0"/>
          </a:p>
        </p:txBody>
      </p:sp>
      <p:sp>
        <p:nvSpPr>
          <p:cNvPr id="10" name="Textfeld 9"/>
          <p:cNvSpPr txBox="1"/>
          <p:nvPr/>
        </p:nvSpPr>
        <p:spPr>
          <a:xfrm>
            <a:off x="5089214" y="4663182"/>
            <a:ext cx="3321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Als „klassischer“ Vermittlungsweg von Bildung gelten Bibliotheken, für Studierende beispielsweise die Universitätsbibliothek in Wien.</a:t>
            </a:r>
          </a:p>
          <a:p>
            <a:r>
              <a:rPr lang="de-AT" sz="1000" dirty="0"/>
              <a:t>© </a:t>
            </a:r>
            <a:r>
              <a:rPr lang="de-AT" sz="1000" dirty="0">
                <a:hlinkClick r:id="rId4"/>
              </a:rPr>
              <a:t>Universität Wien / Flickr / CC-BY-NC </a:t>
            </a:r>
            <a:endParaRPr lang="de-AT" sz="1000" dirty="0"/>
          </a:p>
        </p:txBody>
      </p:sp>
      <p:pic>
        <p:nvPicPr>
          <p:cNvPr id="13" name="Grafik 12" descr="C:\Users\proschh4\AppData\Local\Temp\8405622848_c0d07d41a0_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07487"/>
            <a:ext cx="3268166" cy="242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 descr="Y:\Parlament\DemokratieWEBstatt\#Bilder\Hauptbibliothek Lesesaal Universität Wien quer © Universität Wie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49394"/>
            <a:ext cx="2808312" cy="2387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475828"/>
      </p:ext>
    </p:extLst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332259"/>
            <a:ext cx="8352160" cy="1152525"/>
          </a:xfrm>
        </p:spPr>
        <p:txBody>
          <a:bodyPr/>
          <a:lstStyle/>
          <a:p>
            <a:r>
              <a:rPr lang="de-DE" sz="3200" dirty="0"/>
              <a:t>Übung 2: Überlegt und </a:t>
            </a:r>
            <a:r>
              <a:rPr lang="de-DE" sz="3200" dirty="0" smtClean="0"/>
              <a:t>diskutiert!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683567" y="1772816"/>
            <a:ext cx="8141177" cy="1584176"/>
          </a:xfrm>
        </p:spPr>
        <p:txBody>
          <a:bodyPr/>
          <a:lstStyle/>
          <a:p>
            <a:pPr marL="0" indent="0">
              <a:buNone/>
            </a:pPr>
            <a:endParaRPr lang="de-AT" sz="2400" b="1" dirty="0" smtClean="0"/>
          </a:p>
          <a:p>
            <a:pPr marL="0" indent="0">
              <a:buNone/>
            </a:pPr>
            <a:r>
              <a:rPr lang="de-AT" sz="2400" b="1" dirty="0" err="1" smtClean="0"/>
              <a:t>ExpertInnen</a:t>
            </a:r>
            <a:r>
              <a:rPr lang="de-AT" sz="2400" b="1" dirty="0" smtClean="0"/>
              <a:t> sind sich einig, dass Medien wie TV, Internet und Zeitungen Auswirkungen auf die Meinungsbildung von Menschen haben. </a:t>
            </a:r>
          </a:p>
          <a:p>
            <a:pPr marL="0" indent="0">
              <a:buNone/>
            </a:pPr>
            <a:endParaRPr lang="de-AT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AT" sz="2400" dirty="0">
                <a:solidFill>
                  <a:srgbClr val="C00000"/>
                </a:solidFill>
              </a:rPr>
              <a:t>Wie beeinflussen </a:t>
            </a:r>
            <a:r>
              <a:rPr lang="de-AT" sz="2400" dirty="0" smtClean="0">
                <a:solidFill>
                  <a:srgbClr val="C00000"/>
                </a:solidFill>
              </a:rPr>
              <a:t>Medien </a:t>
            </a:r>
            <a:r>
              <a:rPr lang="de-AT" sz="2400" dirty="0">
                <a:solidFill>
                  <a:srgbClr val="C00000"/>
                </a:solidFill>
              </a:rPr>
              <a:t>die Meinungsbildung?</a:t>
            </a:r>
          </a:p>
          <a:p>
            <a:pPr marL="0" indent="0">
              <a:buNone/>
            </a:pPr>
            <a:r>
              <a:rPr lang="de-AT" sz="2400" dirty="0" smtClean="0">
                <a:solidFill>
                  <a:srgbClr val="C00000"/>
                </a:solidFill>
              </a:rPr>
              <a:t>Welche Rolle spielen im Besonderen soziale Medien wie Facebook, Twitter und Co.? </a:t>
            </a:r>
          </a:p>
        </p:txBody>
      </p:sp>
    </p:spTree>
    <p:extLst>
      <p:ext uri="{BB962C8B-B14F-4D97-AF65-F5344CB8AC3E}">
        <p14:creationId xmlns:p14="http://schemas.microsoft.com/office/powerpoint/2010/main" val="1388674296"/>
      </p:ext>
    </p:extLst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262" y="4149080"/>
            <a:ext cx="7777162" cy="936104"/>
          </a:xfrm>
        </p:spPr>
        <p:txBody>
          <a:bodyPr/>
          <a:lstStyle/>
          <a:p>
            <a:pPr lvl="0"/>
            <a:r>
              <a:rPr lang="de-AT" sz="4000" dirty="0"/>
              <a:t>Was hat Bildung </a:t>
            </a:r>
            <a:br>
              <a:rPr lang="de-AT" sz="4000" dirty="0"/>
            </a:br>
            <a:r>
              <a:rPr lang="de-AT" sz="4000" dirty="0"/>
              <a:t>mit Demokratie zu tun?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1415597"/>
      </p:ext>
    </p:extLst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/>
              <a:t>Ohne Demokratie keine Bildung – </a:t>
            </a:r>
            <a:br>
              <a:rPr lang="de-AT" sz="3200" dirty="0"/>
            </a:br>
            <a:r>
              <a:rPr lang="de-AT" sz="3200" dirty="0"/>
              <a:t>ohne Bildung keine Demokratie! 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556792"/>
            <a:ext cx="8222940" cy="2304256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/>
              <a:t>(Freie) Bildung ist die Basis der Demokratie, die wiederum erst (freie) Bildung ermöglicht. </a:t>
            </a:r>
            <a:br>
              <a:rPr lang="de-AT" sz="2000" dirty="0"/>
            </a:br>
            <a:endParaRPr lang="de-AT" sz="2000" dirty="0"/>
          </a:p>
          <a:p>
            <a:r>
              <a:rPr lang="de-AT" sz="2000" dirty="0"/>
              <a:t>Bildung bedeutet, sich zu informieren und sich eine Meinung zu bilden. </a:t>
            </a:r>
          </a:p>
          <a:p>
            <a:r>
              <a:rPr lang="de-AT" sz="2000" dirty="0"/>
              <a:t>Nur wer weiß, wo, wann und wie er mitbestimmen kann, hat auch die Möglichkeit, sich am politischen Geschehen zu beteiligen</a:t>
            </a:r>
            <a:r>
              <a:rPr lang="de-AT" sz="2000" dirty="0" smtClean="0"/>
              <a:t>.</a:t>
            </a:r>
          </a:p>
          <a:p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1037215796"/>
      </p:ext>
    </p:extLst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/>
              <a:t>Wo kann ich etwas über Demokratie erfahren?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556792"/>
            <a:ext cx="8222940" cy="2304256"/>
          </a:xfrm>
        </p:spPr>
        <p:txBody>
          <a:bodyPr/>
          <a:lstStyle/>
          <a:p>
            <a:r>
              <a:rPr lang="de-DE" sz="2000" dirty="0" smtClean="0"/>
              <a:t>Demokratie beginnt schon in der Schule – </a:t>
            </a:r>
            <a:r>
              <a:rPr lang="de-DE" sz="2000" b="1" dirty="0" smtClean="0"/>
              <a:t>Wahl der </a:t>
            </a:r>
            <a:r>
              <a:rPr lang="de-DE" sz="2000" b="1" dirty="0" err="1" smtClean="0"/>
              <a:t>KlassensprecherInnen</a:t>
            </a:r>
            <a:r>
              <a:rPr lang="de-DE" sz="2000" b="1" dirty="0" smtClean="0"/>
              <a:t> </a:t>
            </a:r>
            <a:r>
              <a:rPr lang="de-DE" sz="2000" dirty="0" smtClean="0"/>
              <a:t>und der Bundesschülervertretung</a:t>
            </a:r>
          </a:p>
          <a:p>
            <a:r>
              <a:rPr lang="de-AT" sz="2000" dirty="0" smtClean="0"/>
              <a:t>Ab </a:t>
            </a:r>
            <a:r>
              <a:rPr lang="de-AT" sz="2000" dirty="0"/>
              <a:t>Herbst 2016 wird </a:t>
            </a:r>
            <a:r>
              <a:rPr lang="de-AT" sz="2000" b="1" dirty="0"/>
              <a:t>Politische Bildung ab der 6. Schulstufe </a:t>
            </a:r>
            <a:r>
              <a:rPr lang="de-AT" sz="2000" dirty="0"/>
              <a:t>an österreichischen Pflichtschulen unterrichtet. </a:t>
            </a:r>
            <a:endParaRPr lang="de-AT" sz="2000" dirty="0" smtClean="0"/>
          </a:p>
          <a:p>
            <a:r>
              <a:rPr lang="de-AT" sz="2000" dirty="0" smtClean="0"/>
              <a:t>Projekte</a:t>
            </a:r>
            <a:r>
              <a:rPr lang="de-AT" sz="2000" dirty="0"/>
              <a:t>, wo man Demokratie hautnah erleben kann, sind das </a:t>
            </a:r>
            <a:r>
              <a:rPr lang="de-AT" sz="2000" b="1" dirty="0">
                <a:solidFill>
                  <a:srgbClr val="C00000"/>
                </a:solidFill>
              </a:rPr>
              <a:t>Jugend- und das Lehrlingsparlament </a:t>
            </a:r>
            <a:r>
              <a:rPr lang="de-AT" sz="2000" dirty="0" smtClean="0"/>
              <a:t>(</a:t>
            </a:r>
            <a:r>
              <a:rPr lang="de-AT" sz="2000" dirty="0" smtClean="0">
                <a:hlinkClick r:id="rId3"/>
              </a:rPr>
              <a:t>www.reininsparlament.at</a:t>
            </a:r>
            <a:r>
              <a:rPr lang="de-AT" sz="2000" dirty="0" smtClean="0"/>
              <a:t>)  </a:t>
            </a:r>
            <a:r>
              <a:rPr lang="de-AT" sz="2000" dirty="0"/>
              <a:t>und die </a:t>
            </a:r>
            <a:r>
              <a:rPr lang="de-AT" sz="2000" b="1" dirty="0">
                <a:solidFill>
                  <a:srgbClr val="C00000"/>
                </a:solidFill>
              </a:rPr>
              <a:t>Demokratiewerkstatt</a:t>
            </a:r>
            <a:r>
              <a:rPr lang="de-AT" sz="2000" dirty="0">
                <a:solidFill>
                  <a:srgbClr val="C00000"/>
                </a:solidFill>
              </a:rPr>
              <a:t> </a:t>
            </a:r>
            <a:r>
              <a:rPr lang="de-AT" sz="2000" dirty="0" smtClean="0"/>
              <a:t>des österreichischen Parlaments.</a:t>
            </a:r>
          </a:p>
          <a:p>
            <a:endParaRPr lang="de-DE" sz="2000" dirty="0"/>
          </a:p>
          <a:p>
            <a:pPr marL="0" indent="0">
              <a:buNone/>
            </a:pPr>
            <a:endParaRPr lang="de-AT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4532312" y="6039083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/>
            </a:r>
            <a:br>
              <a:rPr lang="de-AT" sz="1000" dirty="0"/>
            </a:br>
            <a:r>
              <a:rPr lang="de-AT" sz="1000" dirty="0" smtClean="0"/>
              <a:t>Jugendparlament mit </a:t>
            </a:r>
            <a:r>
              <a:rPr lang="de-AT" sz="1000" dirty="0" err="1" smtClean="0"/>
              <a:t>SchülerInnen</a:t>
            </a:r>
            <a:r>
              <a:rPr lang="de-AT" sz="1000" dirty="0" smtClean="0"/>
              <a:t> aus Salzburg</a:t>
            </a:r>
            <a:br>
              <a:rPr lang="de-AT" sz="1000" dirty="0" smtClean="0"/>
            </a:br>
            <a:r>
              <a:rPr lang="de-AT" sz="1000" dirty="0" smtClean="0"/>
              <a:t> im Juni 2016 © </a:t>
            </a:r>
            <a:r>
              <a:rPr lang="de-AT" sz="1000" dirty="0"/>
              <a:t>Parlamentsdirektion / </a:t>
            </a:r>
            <a:r>
              <a:rPr lang="de-AT" sz="1000" dirty="0" smtClean="0"/>
              <a:t/>
            </a:r>
            <a:br>
              <a:rPr lang="de-AT" sz="1000" dirty="0" smtClean="0"/>
            </a:br>
            <a:r>
              <a:rPr lang="de-AT" sz="1000" dirty="0" smtClean="0"/>
              <a:t>Johannes </a:t>
            </a:r>
            <a:r>
              <a:rPr lang="de-AT" sz="1000" dirty="0" err="1" smtClean="0"/>
              <a:t>Zinner</a:t>
            </a:r>
            <a:endParaRPr lang="de-AT" sz="1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33697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06544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861048"/>
            <a:ext cx="7777162" cy="936104"/>
          </a:xfrm>
        </p:spPr>
        <p:txBody>
          <a:bodyPr/>
          <a:lstStyle/>
          <a:p>
            <a:pPr lvl="0"/>
            <a:r>
              <a:rPr lang="de-AT" sz="4000" dirty="0" smtClean="0"/>
              <a:t>Mach dir ein Bild von Bildung!</a:t>
            </a:r>
            <a:endParaRPr lang="de-AT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 smtClean="0"/>
              <a:t>Beschränkter Zugang zu Bildung behindert demokratische Entwicklungen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556792"/>
            <a:ext cx="8222940" cy="3528392"/>
          </a:xfrm>
        </p:spPr>
        <p:txBody>
          <a:bodyPr/>
          <a:lstStyle/>
          <a:p>
            <a:r>
              <a:rPr lang="de-DE" sz="2000" dirty="0"/>
              <a:t>Demokratie braucht aktive Beteiligung und vielfältige Meinungen und Ansichten der </a:t>
            </a:r>
            <a:r>
              <a:rPr lang="de-DE" sz="2000" dirty="0" err="1" smtClean="0"/>
              <a:t>BürgerInnen</a:t>
            </a:r>
            <a:r>
              <a:rPr lang="de-DE" sz="2000" dirty="0" smtClean="0"/>
              <a:t>. </a:t>
            </a:r>
            <a:r>
              <a:rPr lang="de-DE" sz="2000" dirty="0"/>
              <a:t>Diese Meinungsvielfalt entsteht durch die Möglichkeit der freien Bildung.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/>
              <a:t>In Staaten, wo es keine Demokratie gibt, haben Menschen oft keine Möglichkeit, sich eine eigene Meinung zu bilden. </a:t>
            </a:r>
            <a:br>
              <a:rPr lang="de-DE" sz="2000" dirty="0"/>
            </a:br>
            <a:r>
              <a:rPr lang="de-DE" sz="2000" dirty="0"/>
              <a:t>Bildung und Medien werden für Propagandazwecke missbraucht, Menschen werden </a:t>
            </a:r>
            <a:r>
              <a:rPr lang="de-DE" sz="2000" dirty="0" smtClean="0"/>
              <a:t>einseitig beeinflusst bzw</a:t>
            </a:r>
            <a:r>
              <a:rPr lang="de-DE" sz="2000" dirty="0"/>
              <a:t>. die (freie) Bildung wird verboten.</a:t>
            </a:r>
            <a:br>
              <a:rPr lang="de-DE" sz="2000" dirty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Das </a:t>
            </a:r>
            <a:r>
              <a:rPr lang="de-DE" sz="2000" dirty="0" smtClean="0"/>
              <a:t>geschah während </a:t>
            </a:r>
            <a:r>
              <a:rPr lang="de-DE" sz="2000" dirty="0"/>
              <a:t>der Zeit des Nationalsozialismus oder </a:t>
            </a:r>
            <a:r>
              <a:rPr lang="de-DE" sz="2000" dirty="0" smtClean="0"/>
              <a:t>ist auch </a:t>
            </a:r>
            <a:r>
              <a:rPr lang="de-DE" sz="2000" dirty="0"/>
              <a:t>heute in totalitären </a:t>
            </a:r>
            <a:r>
              <a:rPr lang="de-DE" sz="2000" dirty="0" smtClean="0"/>
              <a:t>Regimen zu beobachten. 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627907024"/>
      </p:ext>
    </p:extLst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Auf den Punkt </a:t>
            </a:r>
            <a:r>
              <a:rPr lang="de-DE" sz="3200" dirty="0" smtClean="0"/>
              <a:t>gebracht!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175828" y="1196752"/>
            <a:ext cx="8460172" cy="2629917"/>
          </a:xfrm>
        </p:spPr>
        <p:txBody>
          <a:bodyPr/>
          <a:lstStyle/>
          <a:p>
            <a:endParaRPr lang="de-AT" sz="2000" b="1" dirty="0" smtClean="0"/>
          </a:p>
          <a:p>
            <a:r>
              <a:rPr lang="de-AT" sz="2000" b="1" dirty="0" smtClean="0"/>
              <a:t>Ohne Demokratie keine (freie) Bildung </a:t>
            </a:r>
            <a:r>
              <a:rPr lang="de-AT" sz="2000" dirty="0" smtClean="0"/>
              <a:t>–</a:t>
            </a:r>
            <a:r>
              <a:rPr lang="de-AT" sz="2000" b="1" dirty="0" smtClean="0"/>
              <a:t/>
            </a:r>
            <a:br>
              <a:rPr lang="de-AT" sz="2000" b="1" dirty="0" smtClean="0"/>
            </a:br>
            <a:r>
              <a:rPr lang="de-AT" sz="2000" b="1" dirty="0" smtClean="0"/>
              <a:t>ohne (freie</a:t>
            </a:r>
            <a:r>
              <a:rPr lang="de-AT" sz="2000" b="1" smtClean="0"/>
              <a:t>) Bildung </a:t>
            </a:r>
            <a:r>
              <a:rPr lang="de-AT" sz="2000" b="1" dirty="0" smtClean="0"/>
              <a:t>keine Demokratie!</a:t>
            </a:r>
          </a:p>
          <a:p>
            <a:endParaRPr lang="de-AT" sz="2000" b="1" dirty="0"/>
          </a:p>
          <a:p>
            <a:r>
              <a:rPr lang="de-AT" sz="2000" b="1" dirty="0" smtClean="0"/>
              <a:t>Wer sich bildet und informiert,</a:t>
            </a:r>
            <a:br>
              <a:rPr lang="de-AT" sz="2000" b="1" dirty="0" smtClean="0"/>
            </a:br>
            <a:r>
              <a:rPr lang="de-AT" sz="2000" b="1" dirty="0" smtClean="0"/>
              <a:t>kann sich aktiv an der Demokratie beteiligen.</a:t>
            </a:r>
          </a:p>
          <a:p>
            <a:pPr marL="0" indent="0">
              <a:buNone/>
            </a:pPr>
            <a:endParaRPr lang="de-AT" sz="2000" b="1" dirty="0" smtClean="0"/>
          </a:p>
          <a:p>
            <a:r>
              <a:rPr lang="de-AT" sz="2000" b="1" dirty="0" smtClean="0"/>
              <a:t>Kritisches Denken und freie Meinungsäußerung sind wichtige Bestandteile einer Demokratie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119906071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-176981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smtClean="0"/>
              <a:t>Bildung bedeutet …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7852556" cy="2520280"/>
          </a:xfrm>
        </p:spPr>
        <p:txBody>
          <a:bodyPr/>
          <a:lstStyle/>
          <a:p>
            <a:r>
              <a:rPr lang="de-AT" sz="2000" dirty="0" smtClean="0"/>
              <a:t>…</a:t>
            </a:r>
            <a:r>
              <a:rPr lang="de-AT" sz="2000" dirty="0" smtClean="0">
                <a:solidFill>
                  <a:srgbClr val="A50021"/>
                </a:solidFill>
              </a:rPr>
              <a:t> </a:t>
            </a:r>
            <a:r>
              <a:rPr lang="de-AT" sz="2000" dirty="0" smtClean="0"/>
              <a:t>Entwicklung und lebenslanges Lernen.</a:t>
            </a:r>
            <a:r>
              <a:rPr lang="de-AT" sz="2000" dirty="0"/>
              <a:t/>
            </a:r>
            <a:br>
              <a:rPr lang="de-AT" sz="2000" dirty="0"/>
            </a:br>
            <a:endParaRPr lang="de-DE" sz="2000" dirty="0"/>
          </a:p>
          <a:p>
            <a:r>
              <a:rPr lang="de-AT" sz="2000" dirty="0"/>
              <a:t>… </a:t>
            </a:r>
            <a:r>
              <a:rPr lang="de-AT" sz="2000" dirty="0" smtClean="0"/>
              <a:t>nicht nur Wissen </a:t>
            </a:r>
            <a:r>
              <a:rPr lang="de-AT" sz="2000" dirty="0"/>
              <a:t>und das Aneignen </a:t>
            </a:r>
            <a:r>
              <a:rPr lang="de-AT" sz="2000" dirty="0" smtClean="0"/>
              <a:t>von Wissen</a:t>
            </a:r>
            <a:r>
              <a:rPr lang="de-AT" sz="2000" dirty="0"/>
              <a:t> </a:t>
            </a:r>
            <a:r>
              <a:rPr lang="de-AT" sz="2000" dirty="0" smtClean="0"/>
              <a:t>– </a:t>
            </a:r>
            <a:br>
              <a:rPr lang="de-AT" sz="2000" dirty="0" smtClean="0"/>
            </a:br>
            <a:r>
              <a:rPr lang="de-AT" sz="2000" dirty="0" smtClean="0"/>
              <a:t>Bildung ist </a:t>
            </a:r>
            <a:r>
              <a:rPr lang="de-AT" sz="2000" dirty="0"/>
              <a:t>viel </a:t>
            </a:r>
            <a:r>
              <a:rPr lang="de-AT" sz="2000" dirty="0" smtClean="0"/>
              <a:t>mehr. </a:t>
            </a:r>
            <a:br>
              <a:rPr lang="de-AT" sz="2000" dirty="0" smtClean="0"/>
            </a:br>
            <a:endParaRPr lang="de-AT" sz="2000" dirty="0" smtClean="0"/>
          </a:p>
          <a:p>
            <a:r>
              <a:rPr lang="de-AT" sz="2000" dirty="0" smtClean="0"/>
              <a:t>… unter </a:t>
            </a:r>
            <a:r>
              <a:rPr lang="de-AT" sz="2000" dirty="0"/>
              <a:t>anderem auch Interesse, Neugierde, soziales Miteinander, Reflexion, Kritikfähigkeit und Konfliktfähigkeit.</a:t>
            </a:r>
            <a:endParaRPr lang="de-AT" sz="2000" b="1" dirty="0"/>
          </a:p>
          <a:p>
            <a:pPr marL="0" indent="0">
              <a:buNone/>
            </a:pPr>
            <a:endParaRPr lang="de-DE" sz="2600" dirty="0"/>
          </a:p>
        </p:txBody>
      </p:sp>
      <p:sp>
        <p:nvSpPr>
          <p:cNvPr id="2" name="Textfeld 1"/>
          <p:cNvSpPr txBox="1"/>
          <p:nvPr/>
        </p:nvSpPr>
        <p:spPr>
          <a:xfrm>
            <a:off x="463860" y="4221088"/>
            <a:ext cx="7420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/>
              <a:t>Allgemeinbildung</a:t>
            </a:r>
            <a:r>
              <a:rPr lang="de-AT" sz="2000" dirty="0"/>
              <a:t>: die Summe vieler Wissensgebiete wie Rechnen, Lesen, Schreiben, </a:t>
            </a:r>
            <a:r>
              <a:rPr lang="de-AT" sz="2000" dirty="0" smtClean="0"/>
              <a:t>auch </a:t>
            </a:r>
            <a:r>
              <a:rPr lang="de-AT" sz="2000" dirty="0"/>
              <a:t>Musik, Geschichte, </a:t>
            </a:r>
            <a:r>
              <a:rPr lang="de-AT" sz="2000" dirty="0" smtClean="0"/>
              <a:t>Naturwissenschaften, aber auch Demokratie- und Medienbildung.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42165972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 smtClean="0"/>
              <a:t>Berufsbildung …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8222940" cy="2808312"/>
          </a:xfrm>
        </p:spPr>
        <p:txBody>
          <a:bodyPr/>
          <a:lstStyle/>
          <a:p>
            <a:endParaRPr lang="de-AT" sz="2000" dirty="0" smtClean="0"/>
          </a:p>
          <a:p>
            <a:r>
              <a:rPr lang="de-AT" sz="2000" dirty="0" smtClean="0"/>
              <a:t>Eine </a:t>
            </a:r>
            <a:r>
              <a:rPr lang="de-AT" sz="2000" b="1" dirty="0" smtClean="0"/>
              <a:t>Berufs(aus)</a:t>
            </a:r>
            <a:r>
              <a:rPr lang="de-AT" sz="2000" b="1" dirty="0" err="1" smtClean="0"/>
              <a:t>bildung</a:t>
            </a:r>
            <a:r>
              <a:rPr lang="de-AT" sz="2000" dirty="0" smtClean="0"/>
              <a:t> </a:t>
            </a:r>
            <a:r>
              <a:rPr lang="de-AT" sz="2000" dirty="0"/>
              <a:t>verfolgt ein </a:t>
            </a:r>
            <a:r>
              <a:rPr lang="de-AT" sz="2000" b="1" dirty="0"/>
              <a:t>klares Ziel </a:t>
            </a:r>
            <a:r>
              <a:rPr lang="de-AT" sz="2000" dirty="0"/>
              <a:t>und ist </a:t>
            </a:r>
            <a:r>
              <a:rPr lang="de-AT" sz="2000" b="1" dirty="0"/>
              <a:t>zeitlich begrenzt</a:t>
            </a:r>
            <a:r>
              <a:rPr lang="de-AT" sz="2000" dirty="0"/>
              <a:t>. </a:t>
            </a:r>
            <a:br>
              <a:rPr lang="de-AT" sz="2000" dirty="0"/>
            </a:br>
            <a:endParaRPr lang="de-AT" sz="2000" dirty="0"/>
          </a:p>
          <a:p>
            <a:r>
              <a:rPr lang="de-AT" sz="2000" dirty="0" smtClean="0"/>
              <a:t>… ist eine </a:t>
            </a:r>
            <a:r>
              <a:rPr lang="de-AT" sz="2000" b="1" dirty="0" smtClean="0"/>
              <a:t>Ausbildung</a:t>
            </a:r>
            <a:r>
              <a:rPr lang="de-AT" sz="2000" dirty="0" smtClean="0"/>
              <a:t>, in der man spezielle </a:t>
            </a:r>
            <a:r>
              <a:rPr lang="de-AT" sz="2000" dirty="0"/>
              <a:t>Fertigkeiten und Qualifikationen für einen Beruf erlernt</a:t>
            </a:r>
            <a:r>
              <a:rPr lang="de-AT" sz="2000" dirty="0" smtClean="0"/>
              <a:t>.</a:t>
            </a:r>
            <a:r>
              <a:rPr lang="de-AT" sz="2000" dirty="0"/>
              <a:t/>
            </a:r>
            <a:br>
              <a:rPr lang="de-AT" sz="2000" dirty="0"/>
            </a:br>
            <a:endParaRPr lang="de-AT" sz="2000" dirty="0"/>
          </a:p>
          <a:p>
            <a:r>
              <a:rPr lang="de-AT" sz="2000" dirty="0"/>
              <a:t>Heutzutage machen Menschen oft noch </a:t>
            </a:r>
            <a:r>
              <a:rPr lang="de-AT" sz="2000" b="1" dirty="0"/>
              <a:t>Fort- und Weiterbildungen </a:t>
            </a:r>
            <a:r>
              <a:rPr lang="de-AT" sz="2000" dirty="0"/>
              <a:t>in anderen Bereichen, weil sie im Laufe ihres Lebens in verschiedenen Berufen tätig sind. </a:t>
            </a:r>
          </a:p>
        </p:txBody>
      </p:sp>
    </p:spTree>
    <p:extLst>
      <p:ext uri="{BB962C8B-B14F-4D97-AF65-F5344CB8AC3E}">
        <p14:creationId xmlns:p14="http://schemas.microsoft.com/office/powerpoint/2010/main" val="3526026944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3200" dirty="0"/>
              <a:t>Bildung ist ein Grundrecht des Menschen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556792"/>
            <a:ext cx="8222940" cy="2304256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/>
              <a:t>Das Recht auf Bildung ist ein Menschenrecht. </a:t>
            </a:r>
            <a:br>
              <a:rPr lang="de-AT" sz="2000" dirty="0"/>
            </a:br>
            <a:endParaRPr lang="de-AT" sz="2000" dirty="0" smtClean="0"/>
          </a:p>
          <a:p>
            <a:pPr marL="0" indent="0">
              <a:buNone/>
            </a:pPr>
            <a:r>
              <a:rPr lang="de-AT" sz="2000" b="1" dirty="0" smtClean="0"/>
              <a:t>Ziel </a:t>
            </a:r>
            <a:r>
              <a:rPr lang="de-AT" sz="2000" b="1" dirty="0"/>
              <a:t>der UNESCO:</a:t>
            </a:r>
          </a:p>
          <a:p>
            <a:pPr marL="0" indent="0">
              <a:buNone/>
            </a:pPr>
            <a:r>
              <a:rPr lang="de-AT" sz="2000" dirty="0"/>
              <a:t>Alle Menschen sollen bis zum Jahr 2030 weltweit Zugang zu einer </a:t>
            </a:r>
            <a:r>
              <a:rPr lang="de-AT" sz="2000" b="1" dirty="0">
                <a:solidFill>
                  <a:srgbClr val="C00000"/>
                </a:solidFill>
              </a:rPr>
              <a:t>„inklusiven, chancengerechten und hochwertigen Bildung“ </a:t>
            </a:r>
            <a:r>
              <a:rPr lang="de-AT" sz="2000" dirty="0"/>
              <a:t>haben</a:t>
            </a:r>
            <a:r>
              <a:rPr lang="de-AT" sz="2000" dirty="0" smtClean="0"/>
              <a:t>.</a:t>
            </a:r>
          </a:p>
          <a:p>
            <a:pPr marL="0" indent="0">
              <a:buNone/>
            </a:pPr>
            <a:endParaRPr lang="de-AT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835696" y="5924713"/>
            <a:ext cx="3816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Besonders wichtig ist es, Mädchen und Frauen, die oft von Bildung ausgeschlossen sind, Zugang zu Bildung zu ermöglichen. </a:t>
            </a:r>
            <a:r>
              <a:rPr lang="de-DE" sz="1000" dirty="0" smtClean="0"/>
              <a:t>© </a:t>
            </a:r>
            <a:r>
              <a:rPr lang="en-US" sz="1000" dirty="0" err="1"/>
              <a:t>Unesco</a:t>
            </a:r>
            <a:r>
              <a:rPr lang="en-US" sz="1000" dirty="0"/>
              <a:t> / Victor Manuel Camacho Victoria</a:t>
            </a:r>
            <a:endParaRPr lang="de-AT" sz="1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94" y="3465527"/>
            <a:ext cx="3534628" cy="238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59243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 smtClean="0"/>
              <a:t>Lesen und Schreiben – selbstverständlich?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1"/>
            <a:ext cx="8222940" cy="3782045"/>
          </a:xfrm>
        </p:spPr>
        <p:txBody>
          <a:bodyPr/>
          <a:lstStyle/>
          <a:p>
            <a:endParaRPr lang="de-AT" sz="2000" dirty="0" smtClean="0"/>
          </a:p>
          <a:p>
            <a:r>
              <a:rPr lang="de-AT" sz="2000" dirty="0" smtClean="0"/>
              <a:t>Alle Menschen in Österreich werden mindestens </a:t>
            </a:r>
            <a:r>
              <a:rPr lang="de-AT" sz="2000" dirty="0"/>
              <a:t>neun </a:t>
            </a:r>
            <a:r>
              <a:rPr lang="de-AT" sz="2000" dirty="0" smtClean="0"/>
              <a:t>Jahre unterrichtet. </a:t>
            </a:r>
            <a:endParaRPr lang="de-AT" sz="2000" dirty="0"/>
          </a:p>
          <a:p>
            <a:r>
              <a:rPr lang="de-AT" sz="2000" dirty="0"/>
              <a:t>Trotzdem kann </a:t>
            </a:r>
            <a:r>
              <a:rPr lang="de-AT" sz="2000" dirty="0" smtClean="0"/>
              <a:t>eine/r </a:t>
            </a:r>
            <a:r>
              <a:rPr lang="de-AT" sz="2000" dirty="0"/>
              <a:t>von 10 Erwachsenen nicht </a:t>
            </a:r>
            <a:r>
              <a:rPr lang="de-AT" sz="2000" dirty="0" smtClean="0"/>
              <a:t>(gut) lesen,  schreiben oder rechnen. Die </a:t>
            </a:r>
            <a:r>
              <a:rPr lang="de-AT" sz="2000" dirty="0"/>
              <a:t>Ursachen dafür können unterschiedlich sein.</a:t>
            </a:r>
          </a:p>
          <a:p>
            <a:pPr marL="400050" lvl="1" indent="0">
              <a:buNone/>
            </a:pPr>
            <a:r>
              <a:rPr lang="de-AT" sz="1500" dirty="0"/>
              <a:t/>
            </a:r>
            <a:br>
              <a:rPr lang="de-AT" sz="1500" dirty="0"/>
            </a:br>
            <a:r>
              <a:rPr lang="de-AT" sz="2000" dirty="0" smtClean="0"/>
              <a:t>Diese Menschen nennt </a:t>
            </a:r>
            <a:r>
              <a:rPr lang="de-AT" sz="2000" dirty="0"/>
              <a:t>man </a:t>
            </a:r>
            <a:r>
              <a:rPr lang="de-AT" sz="2000" b="1" dirty="0"/>
              <a:t>Analphabeten</a:t>
            </a:r>
            <a:r>
              <a:rPr lang="de-AT" sz="2000" dirty="0"/>
              <a:t>. Sie können keinen Fahrplan </a:t>
            </a:r>
            <a:r>
              <a:rPr lang="de-AT" sz="2000" dirty="0" smtClean="0"/>
              <a:t>verstehen und keine </a:t>
            </a:r>
            <a:r>
              <a:rPr lang="de-AT" sz="2000" dirty="0"/>
              <a:t>Speisekarte </a:t>
            </a:r>
            <a:r>
              <a:rPr lang="de-AT" sz="2000" dirty="0" smtClean="0"/>
              <a:t>lesen</a:t>
            </a:r>
            <a:r>
              <a:rPr lang="de-AT" sz="2000" dirty="0"/>
              <a:t>. </a:t>
            </a:r>
            <a:endParaRPr lang="de-AT" sz="2000" dirty="0" smtClean="0"/>
          </a:p>
          <a:p>
            <a:pPr marL="400050" lvl="1" indent="0">
              <a:buNone/>
            </a:pPr>
            <a:r>
              <a:rPr lang="de-AT" sz="2000" dirty="0" smtClean="0"/>
              <a:t>Laut </a:t>
            </a:r>
            <a:r>
              <a:rPr lang="de-AT" sz="2000" dirty="0" err="1" smtClean="0"/>
              <a:t>ExpertInnen</a:t>
            </a:r>
            <a:r>
              <a:rPr lang="de-AT" sz="2000" dirty="0" smtClean="0"/>
              <a:t> ist  ihre Dunkelziffer viel höher, da viele es nicht zugeben, weil es ihnen peinlich ist.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430578300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3200" dirty="0"/>
              <a:t>Auf den Punkt </a:t>
            </a:r>
            <a:r>
              <a:rPr lang="de-DE" sz="3200" dirty="0" smtClean="0"/>
              <a:t>gebracht!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175828" y="1196752"/>
            <a:ext cx="8460172" cy="2629917"/>
          </a:xfrm>
        </p:spPr>
        <p:txBody>
          <a:bodyPr/>
          <a:lstStyle/>
          <a:p>
            <a:endParaRPr lang="de-AT" sz="2000" b="1" dirty="0" smtClean="0"/>
          </a:p>
          <a:p>
            <a:r>
              <a:rPr lang="de-AT" sz="2000" b="1" dirty="0" smtClean="0"/>
              <a:t>Bildung </a:t>
            </a:r>
            <a:r>
              <a:rPr lang="de-AT" sz="2000" b="1" dirty="0"/>
              <a:t>ist mehr als das Aneignen von Wissen, Bildung bedeutet sich entwickeln und lernen</a:t>
            </a:r>
            <a:r>
              <a:rPr lang="de-AT" sz="2000" b="1" dirty="0" smtClean="0"/>
              <a:t>.</a:t>
            </a:r>
          </a:p>
          <a:p>
            <a:endParaRPr lang="de-AT" sz="2000" b="1" dirty="0"/>
          </a:p>
          <a:p>
            <a:r>
              <a:rPr lang="de-AT" sz="2000" b="1" dirty="0"/>
              <a:t>Zur Bildung gehören auch Interesse, Neugierde, soziales Miteinander und Reflexion.</a:t>
            </a:r>
          </a:p>
          <a:p>
            <a:pPr marL="0" indent="0">
              <a:buNone/>
            </a:pPr>
            <a:endParaRPr lang="de-AT" sz="2000" b="1" dirty="0"/>
          </a:p>
          <a:p>
            <a:r>
              <a:rPr lang="de-AT" sz="2000" b="1" dirty="0"/>
              <a:t>Berufs(aus)</a:t>
            </a:r>
            <a:r>
              <a:rPr lang="de-AT" sz="2000" b="1" dirty="0" err="1"/>
              <a:t>bildung</a:t>
            </a:r>
            <a:r>
              <a:rPr lang="de-AT" sz="2000" b="1" dirty="0"/>
              <a:t> vermittelt spezielle Fertigkeiten und Qualifikationen für einen </a:t>
            </a:r>
            <a:r>
              <a:rPr lang="de-AT" sz="2000" b="1" dirty="0" smtClean="0"/>
              <a:t>Beruf und ist zeitlich begrenzt.</a:t>
            </a:r>
            <a:endParaRPr lang="de-AT" sz="2000" b="1" dirty="0"/>
          </a:p>
          <a:p>
            <a:pPr marL="0" indent="0">
              <a:buNone/>
            </a:pP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917527293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332259"/>
            <a:ext cx="8352160" cy="1152525"/>
          </a:xfrm>
        </p:spPr>
        <p:txBody>
          <a:bodyPr/>
          <a:lstStyle/>
          <a:p>
            <a:r>
              <a:rPr lang="de-DE" sz="3200" dirty="0"/>
              <a:t>Übung </a:t>
            </a:r>
            <a:r>
              <a:rPr lang="de-DE" sz="3200" dirty="0" smtClean="0"/>
              <a:t>1: </a:t>
            </a:r>
            <a:r>
              <a:rPr lang="de-DE" sz="3200" dirty="0"/>
              <a:t>Überlegt und </a:t>
            </a:r>
            <a:r>
              <a:rPr lang="de-DE" sz="3200" dirty="0" smtClean="0"/>
              <a:t>diskutiert</a:t>
            </a:r>
            <a:endParaRPr lang="de-DE" sz="32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755576" y="1844824"/>
            <a:ext cx="6484993" cy="504056"/>
          </a:xfrm>
        </p:spPr>
        <p:txBody>
          <a:bodyPr/>
          <a:lstStyle/>
          <a:p>
            <a:pPr marL="0" indent="0">
              <a:buNone/>
            </a:pPr>
            <a:r>
              <a:rPr lang="de-AT" sz="2400" b="1" dirty="0" smtClean="0">
                <a:solidFill>
                  <a:srgbClr val="C00000"/>
                </a:solidFill>
              </a:rPr>
              <a:t>„</a:t>
            </a:r>
            <a:r>
              <a:rPr lang="de-AT" sz="2400" b="1" dirty="0">
                <a:solidFill>
                  <a:srgbClr val="C00000"/>
                </a:solidFill>
              </a:rPr>
              <a:t>Bildung ist unser höchstes </a:t>
            </a:r>
            <a:r>
              <a:rPr lang="de-AT" sz="2400" b="1" dirty="0" smtClean="0">
                <a:solidFill>
                  <a:srgbClr val="C00000"/>
                </a:solidFill>
              </a:rPr>
              <a:t>Gut.“</a:t>
            </a:r>
          </a:p>
        </p:txBody>
      </p:sp>
      <p:sp>
        <p:nvSpPr>
          <p:cNvPr id="6" name="Inhaltsplatzhalter 11"/>
          <p:cNvSpPr txBox="1">
            <a:spLocks/>
          </p:cNvSpPr>
          <p:nvPr/>
        </p:nvSpPr>
        <p:spPr bwMode="auto">
          <a:xfrm>
            <a:off x="-324544" y="2996952"/>
            <a:ext cx="61926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257300" lvl="3" indent="0">
              <a:buFont typeface="Wingdings" pitchFamily="2" charset="2"/>
              <a:buNone/>
            </a:pPr>
            <a:r>
              <a:rPr lang="de-DE" sz="2400" kern="0" dirty="0" smtClean="0"/>
              <a:t>Ihr kennt dieses Sprichwort sicher. </a:t>
            </a:r>
            <a:r>
              <a:rPr lang="de-AT" sz="2400" kern="0" dirty="0" smtClean="0"/>
              <a:t/>
            </a:r>
            <a:br>
              <a:rPr lang="de-AT" sz="2400" kern="0" dirty="0" smtClean="0"/>
            </a:br>
            <a:r>
              <a:rPr lang="de-AT" sz="2400" kern="0" dirty="0" smtClean="0"/>
              <a:t>Wie könnte man es interpretieren?</a:t>
            </a:r>
            <a:br>
              <a:rPr lang="de-AT" sz="2400" kern="0" dirty="0" smtClean="0"/>
            </a:br>
            <a:r>
              <a:rPr lang="de-DE" sz="2400" kern="0" dirty="0" smtClean="0"/>
              <a:t>Diskutiert in der Gruppe darüber!</a:t>
            </a:r>
            <a:endParaRPr lang="de-AT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3963672972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1_Wasserzeichen">
  <a:themeElements>
    <a:clrScheme name="1_Wasserzeich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1_Wasserzeich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1_Wasserzeich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1005</Words>
  <Application>Microsoft Office PowerPoint</Application>
  <PresentationFormat>Bildschirmpräsentation (4:3)</PresentationFormat>
  <Paragraphs>205</Paragraphs>
  <Slides>31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1_Wasserzeichen</vt:lpstr>
      <vt:lpstr>   „Bildung und Ausbildung“</vt:lpstr>
      <vt:lpstr>Mehr Information auf: www.demokratiewebstatt.at </vt:lpstr>
      <vt:lpstr>Mach dir ein Bild von Bildung!</vt:lpstr>
      <vt:lpstr>Bildung bedeutet …</vt:lpstr>
      <vt:lpstr>Berufsbildung …</vt:lpstr>
      <vt:lpstr>Bildung ist ein Grundrecht des Menschen</vt:lpstr>
      <vt:lpstr>Lesen und Schreiben – selbstverständlich?</vt:lpstr>
      <vt:lpstr>Auf den Punkt gebracht!</vt:lpstr>
      <vt:lpstr>Übung 1: Überlegt und diskutiert</vt:lpstr>
      <vt:lpstr>Schul- und Ausbildungssystem in  Österreich </vt:lpstr>
      <vt:lpstr>Entwicklung des österreichischen Schulsystems (1774 – 1975)</vt:lpstr>
      <vt:lpstr>Entwicklung des österreichischen Schulsystems (1975 bis heute)</vt:lpstr>
      <vt:lpstr>… auch Unterrichtsmethoden ändern sich </vt:lpstr>
      <vt:lpstr>Überblick über das österreichische Schul- und Ausbildungssystem</vt:lpstr>
      <vt:lpstr>Überblick über das österreichische Schul- und Ausbildungssystem</vt:lpstr>
      <vt:lpstr>Das österreichische Schulsystem</vt:lpstr>
      <vt:lpstr>PowerPoint-Präsentation</vt:lpstr>
      <vt:lpstr>PowerPoint-Präsentation</vt:lpstr>
      <vt:lpstr>PowerPoint-Präsentation</vt:lpstr>
      <vt:lpstr>Bildungsmöglichkeiten nach Ende der Unterrichtspflicht</vt:lpstr>
      <vt:lpstr>Auch so kann Bildung aussehen</vt:lpstr>
      <vt:lpstr>Bildung kennt kein Alter</vt:lpstr>
      <vt:lpstr>Bildung ist an keinen Ort gebunden</vt:lpstr>
      <vt:lpstr>Verschiedene Bildungskonzepte</vt:lpstr>
      <vt:lpstr>Medien vermitteln Bildung</vt:lpstr>
      <vt:lpstr>Übung 2: Überlegt und diskutiert!</vt:lpstr>
      <vt:lpstr>Was hat Bildung  mit Demokratie zu tun?</vt:lpstr>
      <vt:lpstr>Ohne Demokratie keine Bildung –  ohne Bildung keine Demokratie! </vt:lpstr>
      <vt:lpstr>Wo kann ich etwas über Demokratie erfahren?</vt:lpstr>
      <vt:lpstr>Beschränkter Zugang zu Bildung behindert demokratische Entwicklungen</vt:lpstr>
      <vt:lpstr>Auf den Punkt gebracht!</vt:lpstr>
    </vt:vector>
  </TitlesOfParts>
  <Company>machessa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Vlatka Nikolic-Onea</dc:creator>
  <cp:lastModifiedBy>Harald Prosch</cp:lastModifiedBy>
  <cp:revision>1433</cp:revision>
  <cp:lastPrinted>2016-06-16T15:14:12Z</cp:lastPrinted>
  <dcterms:created xsi:type="dcterms:W3CDTF">2009-03-03T21:28:50Z</dcterms:created>
  <dcterms:modified xsi:type="dcterms:W3CDTF">2016-06-20T09:43:29Z</dcterms:modified>
</cp:coreProperties>
</file>