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sldIdLst>
    <p:sldId id="270" r:id="rId2"/>
    <p:sldId id="271" r:id="rId3"/>
    <p:sldId id="298" r:id="rId4"/>
    <p:sldId id="294" r:id="rId5"/>
    <p:sldId id="308" r:id="rId6"/>
    <p:sldId id="310" r:id="rId7"/>
    <p:sldId id="309" r:id="rId8"/>
    <p:sldId id="312" r:id="rId9"/>
    <p:sldId id="314" r:id="rId10"/>
    <p:sldId id="295" r:id="rId11"/>
    <p:sldId id="263" r:id="rId12"/>
    <p:sldId id="264" r:id="rId13"/>
    <p:sldId id="273" r:id="rId14"/>
    <p:sldId id="269" r:id="rId15"/>
    <p:sldId id="296" r:id="rId16"/>
    <p:sldId id="277" r:id="rId17"/>
    <p:sldId id="276" r:id="rId18"/>
    <p:sldId id="288" r:id="rId19"/>
    <p:sldId id="297" r:id="rId20"/>
    <p:sldId id="302" r:id="rId21"/>
    <p:sldId id="299" r:id="rId22"/>
    <p:sldId id="303" r:id="rId23"/>
    <p:sldId id="289" r:id="rId24"/>
    <p:sldId id="278" r:id="rId25"/>
    <p:sldId id="279" r:id="rId26"/>
    <p:sldId id="311" r:id="rId27"/>
    <p:sldId id="282" r:id="rId28"/>
    <p:sldId id="291" r:id="rId29"/>
    <p:sldId id="284" r:id="rId30"/>
    <p:sldId id="292" r:id="rId31"/>
    <p:sldId id="300" r:id="rId32"/>
    <p:sldId id="306" r:id="rId33"/>
    <p:sldId id="280" r:id="rId34"/>
    <p:sldId id="315" r:id="rId35"/>
    <p:sldId id="307" r:id="rId36"/>
    <p:sldId id="268" r:id="rId37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50021"/>
    <a:srgbClr val="CC0000"/>
    <a:srgbClr val="FFF5E7"/>
    <a:srgbClr val="C3F6FD"/>
    <a:srgbClr val="B3F2FF"/>
    <a:srgbClr val="00B2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84" autoAdjust="0"/>
    <p:restoredTop sz="94606" autoAdjust="0"/>
  </p:normalViewPr>
  <p:slideViewPr>
    <p:cSldViewPr>
      <p:cViewPr>
        <p:scale>
          <a:sx n="198" d="100"/>
          <a:sy n="198" d="100"/>
        </p:scale>
        <p:origin x="-7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077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G_TITE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632700" cy="1884362"/>
          </a:xfrm>
        </p:spPr>
        <p:txBody>
          <a:bodyPr rIns="90000" anchor="b"/>
          <a:lstStyle>
            <a:lvl1pPr>
              <a:tabLst>
                <a:tab pos="8342313" algn="l"/>
              </a:tabLst>
              <a:defRPr sz="4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505200"/>
            <a:ext cx="6767512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23728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07950" y="115888"/>
            <a:ext cx="89281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A0C09-79C7-423D-959C-A3EE507EDB5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546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546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79D16-CAAC-4ADC-925D-081F8D5720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508E6-5248-453F-8972-AE1FD407C1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EDD4C-E55C-48A3-ABD8-FCB1B980E12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AC6E8-0FF0-48EB-B0B8-2AD3B1D217B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7D8D4-51DF-42F2-8215-A09C08BCA0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B547D-D48D-4910-ACF8-66601841F5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EB132-CB1B-4181-9BA9-60138E416A4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DAE15-4F26-4385-A6D6-CB05E8967A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BE28D-4F96-4D53-8A3C-AB177E909C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G_Arbeitsblat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BE5FB1A-BCC9-4C5E-967C-7067563809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073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ARBEITSBLATT 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mokratiewebstatt.a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demokratiewebstatt.a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5832475" cy="1884362"/>
          </a:xfrm>
        </p:spPr>
        <p:txBody>
          <a:bodyPr/>
          <a:lstStyle/>
          <a:p>
            <a:pPr eaLnBrk="1" hangingPunct="1"/>
            <a:r>
              <a:rPr lang="de-DE" altLang="de-DE" sz="4000" smtClean="0"/>
              <a:t/>
            </a:r>
            <a:br>
              <a:rPr lang="de-DE" altLang="de-DE" sz="4000" smtClean="0"/>
            </a:br>
            <a:r>
              <a:rPr lang="de-DE" altLang="de-DE" sz="4000" smtClean="0"/>
              <a:t>20 Jahre Österreich</a:t>
            </a:r>
            <a:br>
              <a:rPr lang="de-DE" altLang="de-DE" sz="4000" smtClean="0"/>
            </a:br>
            <a:r>
              <a:rPr lang="de-DE" altLang="de-DE" sz="4000" smtClean="0"/>
              <a:t>in der EU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500438"/>
            <a:ext cx="6767513" cy="1752600"/>
          </a:xfrm>
        </p:spPr>
        <p:txBody>
          <a:bodyPr/>
          <a:lstStyle/>
          <a:p>
            <a:pPr eaLnBrk="1" hangingPunct="1"/>
            <a:r>
              <a:rPr lang="de-DE" altLang="de-DE" smtClean="0"/>
              <a:t>Materialien zur Politischen Bildung von Kindern und Jugendlichen</a:t>
            </a:r>
            <a:endParaRPr lang="de-AT" altLang="de-DE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35013" y="5392738"/>
            <a:ext cx="304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>
                <a:hlinkClick r:id="rId2"/>
              </a:rPr>
              <a:t>www.demokratiewebstatt.at</a:t>
            </a:r>
            <a:r>
              <a:rPr lang="de-DE" altLang="de-DE"/>
              <a:t> </a:t>
            </a:r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28875"/>
            <a:ext cx="7777162" cy="1884363"/>
          </a:xfrm>
        </p:spPr>
        <p:txBody>
          <a:bodyPr/>
          <a:lstStyle/>
          <a:p>
            <a:pPr eaLnBrk="1" hangingPunct="1"/>
            <a:r>
              <a:rPr lang="de-DE" altLang="de-DE" sz="4000" smtClean="0"/>
              <a:t/>
            </a:r>
            <a:br>
              <a:rPr lang="de-DE" altLang="de-DE" sz="4000" smtClean="0"/>
            </a:br>
            <a:r>
              <a:rPr lang="de-DE" altLang="de-DE" sz="4000" smtClean="0"/>
              <a:t>Unser Kontinent Europa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BG_GEL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200" i="1" dirty="0" smtClean="0"/>
              <a:t>Impuls zum Einstieg</a:t>
            </a:r>
            <a:endParaRPr lang="de-AT" altLang="de-DE" sz="3200" i="1" dirty="0" smtClean="0"/>
          </a:p>
        </p:txBody>
      </p:sp>
      <p:sp>
        <p:nvSpPr>
          <p:cNvPr id="5124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DE" altLang="de-DE" sz="2400" dirty="0" smtClean="0">
                <a:solidFill>
                  <a:srgbClr val="A50021"/>
                </a:solidFill>
              </a:rPr>
              <a:t>Wusstest du, dass 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e-DE" altLang="de-DE" sz="2400" dirty="0" smtClean="0"/>
          </a:p>
          <a:p>
            <a:pPr marL="450850" indent="-450850" eaLnBrk="1" hangingPunct="1">
              <a:lnSpc>
                <a:spcPct val="80000"/>
              </a:lnSpc>
            </a:pPr>
            <a:r>
              <a:rPr lang="de-AT" altLang="de-DE" sz="2400" dirty="0" smtClean="0"/>
              <a:t>… es in Luxemburg die meisten Handy-</a:t>
            </a:r>
            <a:br>
              <a:rPr lang="de-AT" altLang="de-DE" sz="2400" dirty="0" smtClean="0"/>
            </a:br>
            <a:r>
              <a:rPr lang="de-AT" altLang="de-DE" sz="2400" dirty="0" smtClean="0"/>
              <a:t>    </a:t>
            </a:r>
            <a:r>
              <a:rPr lang="de-AT" altLang="de-DE" sz="2400" dirty="0" err="1" smtClean="0"/>
              <a:t>TelefoniererInnen</a:t>
            </a:r>
            <a:r>
              <a:rPr lang="de-AT" altLang="de-DE" sz="2400" dirty="0" smtClean="0"/>
              <a:t> Europas gibt? </a:t>
            </a:r>
            <a:br>
              <a:rPr lang="de-AT" altLang="de-DE" sz="2400" dirty="0" smtClean="0"/>
            </a:br>
            <a:endParaRPr lang="de-AT" altLang="de-DE" sz="2400" dirty="0" smtClean="0"/>
          </a:p>
          <a:p>
            <a:pPr marL="450850" indent="-450850" eaLnBrk="1" hangingPunct="1">
              <a:lnSpc>
                <a:spcPct val="80000"/>
              </a:lnSpc>
            </a:pPr>
            <a:r>
              <a:rPr lang="de-DE" altLang="de-DE" sz="2400" dirty="0" smtClean="0"/>
              <a:t>… der schiefste Turm Europas nicht in Pisa, sondern </a:t>
            </a:r>
            <a:br>
              <a:rPr lang="de-DE" altLang="de-DE" sz="2400" dirty="0" smtClean="0"/>
            </a:br>
            <a:r>
              <a:rPr lang="de-DE" altLang="de-DE" sz="2400" dirty="0" smtClean="0"/>
              <a:t>     in Ostfriesland steht? </a:t>
            </a:r>
            <a:br>
              <a:rPr lang="de-DE" altLang="de-DE" sz="2400" dirty="0" smtClean="0"/>
            </a:br>
            <a:endParaRPr lang="de-DE" altLang="de-DE" sz="2400" dirty="0" smtClean="0"/>
          </a:p>
          <a:p>
            <a:pPr marL="450850" indent="-450850" eaLnBrk="1" hangingPunct="1">
              <a:lnSpc>
                <a:spcPct val="80000"/>
              </a:lnSpc>
            </a:pPr>
            <a:r>
              <a:rPr lang="de-DE" altLang="de-DE" sz="2400" dirty="0" smtClean="0"/>
              <a:t>… es auf der kanarischen Insel </a:t>
            </a:r>
            <a:r>
              <a:rPr lang="de-DE" altLang="de-DE" sz="2400" dirty="0" err="1" smtClean="0"/>
              <a:t>Gomera</a:t>
            </a:r>
            <a:r>
              <a:rPr lang="de-DE" altLang="de-DE" sz="2400" dirty="0" smtClean="0"/>
              <a:t> eine Sprache</a:t>
            </a:r>
            <a:br>
              <a:rPr lang="de-DE" altLang="de-DE" sz="2400" dirty="0" smtClean="0"/>
            </a:br>
            <a:r>
              <a:rPr lang="de-DE" altLang="de-DE" sz="2400" dirty="0" smtClean="0"/>
              <a:t>    gibt, die </a:t>
            </a:r>
            <a:r>
              <a:rPr lang="de-DE" altLang="de-DE" sz="2400" dirty="0" err="1" smtClean="0"/>
              <a:t>El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Silbo</a:t>
            </a:r>
            <a:r>
              <a:rPr lang="de-DE" altLang="de-DE" sz="2400" dirty="0" smtClean="0"/>
              <a:t> heißt und die gepfiffen wird?</a:t>
            </a:r>
            <a:endParaRPr lang="de-AT" alt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G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200" dirty="0" smtClean="0"/>
              <a:t>Zahlen und Fakten zu Europa</a:t>
            </a:r>
            <a:endParaRPr lang="de-AT" altLang="de-DE" sz="3200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altLang="de-DE" sz="2400" dirty="0" smtClean="0"/>
              <a:t>Europa ist einer der 7 Kontinente der Welt.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e-DE" altLang="de-DE" sz="2400" dirty="0" smtClean="0"/>
          </a:p>
          <a:p>
            <a:pPr eaLnBrk="1" hangingPunct="1">
              <a:lnSpc>
                <a:spcPct val="80000"/>
              </a:lnSpc>
            </a:pPr>
            <a:r>
              <a:rPr lang="de-DE" altLang="de-DE" sz="2400" dirty="0" smtClean="0"/>
              <a:t>Österreich liegt inmitten Europas und </a:t>
            </a:r>
            <a:br>
              <a:rPr lang="de-DE" altLang="de-DE" sz="2400" dirty="0" smtClean="0"/>
            </a:br>
            <a:r>
              <a:rPr lang="de-DE" altLang="de-DE" sz="2400" dirty="0" smtClean="0"/>
              <a:t>ist eines von fast 50 Ländern des Kontinents.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e-DE" altLang="de-DE" sz="2400" dirty="0" smtClean="0"/>
          </a:p>
          <a:p>
            <a:pPr eaLnBrk="1" hangingPunct="1">
              <a:lnSpc>
                <a:spcPct val="80000"/>
              </a:lnSpc>
            </a:pPr>
            <a:r>
              <a:rPr lang="de-DE" altLang="de-DE" sz="2400" dirty="0" smtClean="0"/>
              <a:t>Insgesamt leben in Europa ungefähr </a:t>
            </a:r>
            <a:br>
              <a:rPr lang="de-DE" altLang="de-DE" sz="2400" dirty="0" smtClean="0"/>
            </a:br>
            <a:r>
              <a:rPr lang="de-DE" altLang="de-DE" sz="2400" dirty="0" smtClean="0"/>
              <a:t>740 Millionen Menschen.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e-DE" altLang="de-DE" sz="2400" dirty="0" smtClean="0"/>
          </a:p>
          <a:p>
            <a:pPr eaLnBrk="1" hangingPunct="1">
              <a:lnSpc>
                <a:spcPct val="80000"/>
              </a:lnSpc>
            </a:pPr>
            <a:r>
              <a:rPr lang="de-DE" altLang="de-DE" sz="2400" dirty="0" smtClean="0"/>
              <a:t>In der EU sind 24 Sprachen als Amtssprachen anerkannt.</a:t>
            </a:r>
          </a:p>
          <a:p>
            <a:pPr eaLnBrk="1" hangingPunct="1">
              <a:lnSpc>
                <a:spcPct val="80000"/>
              </a:lnSpc>
            </a:pPr>
            <a:endParaRPr lang="de-DE" altLang="de-DE" sz="2400" dirty="0" smtClean="0"/>
          </a:p>
          <a:p>
            <a:pPr eaLnBrk="1" hangingPunct="1">
              <a:lnSpc>
                <a:spcPct val="80000"/>
              </a:lnSpc>
            </a:pPr>
            <a:endParaRPr lang="de-DE" altLang="de-DE" sz="2400" dirty="0" smtClean="0"/>
          </a:p>
          <a:p>
            <a:pPr eaLnBrk="1" hangingPunct="1">
              <a:lnSpc>
                <a:spcPct val="80000"/>
              </a:lnSpc>
            </a:pPr>
            <a:endParaRPr lang="de-DE" altLang="de-DE" sz="2400" dirty="0" smtClean="0"/>
          </a:p>
          <a:p>
            <a:pPr eaLnBrk="1" hangingPunct="1">
              <a:lnSpc>
                <a:spcPct val="80000"/>
              </a:lnSpc>
            </a:pPr>
            <a:endParaRPr lang="de-DE" altLang="de-DE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e-AT" alt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G_LI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200" dirty="0" smtClean="0"/>
              <a:t>Mehr Zahlen und Fakten zu Europa</a:t>
            </a:r>
            <a:endParaRPr lang="de-AT" altLang="de-DE" sz="3200" dirty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sz="2400" dirty="0" smtClean="0"/>
              <a:t>Europa ist nach Australien der kleinste und </a:t>
            </a:r>
            <a:br>
              <a:rPr lang="de-DE" altLang="de-DE" sz="2400" dirty="0" smtClean="0"/>
            </a:br>
            <a:r>
              <a:rPr lang="de-DE" altLang="de-DE" sz="2400" dirty="0" smtClean="0"/>
              <a:t>nach Asien der am dichtesten besiedelte Kontinent.</a:t>
            </a:r>
          </a:p>
          <a:p>
            <a:pPr eaLnBrk="1" hangingPunct="1">
              <a:buFont typeface="Wingdings" pitchFamily="2" charset="2"/>
              <a:buNone/>
            </a:pPr>
            <a:endParaRPr lang="de-DE" altLang="de-DE" sz="2400" dirty="0" smtClean="0"/>
          </a:p>
          <a:p>
            <a:pPr eaLnBrk="1" hangingPunct="1"/>
            <a:r>
              <a:rPr lang="de-DE" altLang="de-DE" sz="2400" dirty="0" smtClean="0"/>
              <a:t>Russland ist das größte Land Europas mit den meisten </a:t>
            </a:r>
            <a:r>
              <a:rPr lang="de-DE" altLang="de-DE" sz="2400" dirty="0" err="1" smtClean="0"/>
              <a:t>EinwohnerInnen</a:t>
            </a:r>
            <a:r>
              <a:rPr lang="de-DE" altLang="de-DE" sz="2400" dirty="0" smtClean="0"/>
              <a:t> (~ 142 Millionen – Stand: 2014).</a:t>
            </a:r>
          </a:p>
          <a:p>
            <a:pPr eaLnBrk="1" hangingPunct="1">
              <a:buFont typeface="Wingdings" pitchFamily="2" charset="2"/>
              <a:buNone/>
            </a:pPr>
            <a:endParaRPr lang="de-DE" altLang="de-DE" sz="2400" dirty="0" smtClean="0"/>
          </a:p>
          <a:p>
            <a:pPr eaLnBrk="1" hangingPunct="1"/>
            <a:r>
              <a:rPr lang="de-DE" altLang="de-DE" sz="2400" dirty="0" smtClean="0"/>
              <a:t>Der Vatikanstaat ist der kleinste Staat Europas </a:t>
            </a:r>
            <a:br>
              <a:rPr lang="de-DE" altLang="de-DE" sz="2400" dirty="0" smtClean="0"/>
            </a:br>
            <a:r>
              <a:rPr lang="de-DE" altLang="de-DE" sz="2400" dirty="0" smtClean="0"/>
              <a:t>(~ 840 </a:t>
            </a:r>
            <a:r>
              <a:rPr lang="de-DE" altLang="de-DE" sz="2400" dirty="0" err="1" smtClean="0"/>
              <a:t>EinwohnerInnen</a:t>
            </a:r>
            <a:r>
              <a:rPr lang="de-DE" altLang="de-DE" sz="2400" dirty="0" smtClean="0"/>
              <a:t> – Stand: 2014). </a:t>
            </a:r>
          </a:p>
          <a:p>
            <a:pPr eaLnBrk="1" hangingPunct="1"/>
            <a:endParaRPr lang="de-DE" altLang="de-DE" sz="2400" dirty="0" smtClean="0"/>
          </a:p>
          <a:p>
            <a:pPr eaLnBrk="1" hangingPunct="1"/>
            <a:endParaRPr lang="de-DE" altLang="de-DE" sz="2400" dirty="0" smtClean="0"/>
          </a:p>
          <a:p>
            <a:pPr eaLnBrk="1" hangingPunct="1"/>
            <a:endParaRPr lang="de-DE" altLang="de-DE" sz="2400" dirty="0" smtClean="0"/>
          </a:p>
          <a:p>
            <a:pPr eaLnBrk="1" hangingPunct="1"/>
            <a:endParaRPr lang="de-DE" altLang="de-DE" sz="2400" dirty="0" smtClean="0"/>
          </a:p>
          <a:p>
            <a:pPr eaLnBrk="1" hangingPunct="1">
              <a:buFont typeface="Wingdings" pitchFamily="2" charset="2"/>
              <a:buNone/>
            </a:pPr>
            <a:endParaRPr lang="de-AT" alt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200" dirty="0" smtClean="0"/>
              <a:t>Übungsblatt zum Ausdrucken</a:t>
            </a:r>
            <a:endParaRPr lang="de-AT" altLang="de-DE" sz="32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DE" altLang="de-DE" sz="2400" dirty="0" smtClean="0"/>
              <a:t>Male die Fläche für Europa färbig aus. </a:t>
            </a:r>
            <a:br>
              <a:rPr lang="de-DE" altLang="de-DE" sz="2400" dirty="0" smtClean="0"/>
            </a:br>
            <a:endParaRPr lang="de-AT" altLang="de-DE" sz="2400" dirty="0" smtClean="0"/>
          </a:p>
        </p:txBody>
      </p:sp>
      <p:pic>
        <p:nvPicPr>
          <p:cNvPr id="9220" name="Picture 4" descr="weltkart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852738"/>
            <a:ext cx="52292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28875"/>
            <a:ext cx="7777162" cy="1884363"/>
          </a:xfrm>
        </p:spPr>
        <p:txBody>
          <a:bodyPr/>
          <a:lstStyle/>
          <a:p>
            <a:pPr eaLnBrk="1" hangingPunct="1"/>
            <a:r>
              <a:rPr lang="de-DE" altLang="de-DE" sz="4000" smtClean="0"/>
              <a:t/>
            </a:r>
            <a:br>
              <a:rPr lang="de-DE" altLang="de-DE" sz="4000" smtClean="0"/>
            </a:br>
            <a:r>
              <a:rPr lang="de-DE" altLang="de-DE" sz="4000" smtClean="0"/>
              <a:t>Die Geschichte der 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G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16632"/>
            <a:ext cx="8207375" cy="1152525"/>
          </a:xfrm>
        </p:spPr>
        <p:txBody>
          <a:bodyPr/>
          <a:lstStyle/>
          <a:p>
            <a:pPr eaLnBrk="1" hangingPunct="1"/>
            <a:r>
              <a:rPr lang="de-DE" altLang="de-DE" sz="3200" dirty="0" smtClean="0"/>
              <a:t>Die Entstehung der Europäischen Union </a:t>
            </a:r>
            <a:endParaRPr lang="de-AT" altLang="de-DE" sz="3200" dirty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363272" cy="547260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de-DE" altLang="de-DE" sz="2400" dirty="0" smtClean="0"/>
              <a:t>Seit Ende des Zweiten Weltkrieges gab es Bemühungen, Europa zu vereinen, um ein friedliches „Miteinander“  </a:t>
            </a:r>
            <a:br>
              <a:rPr lang="de-DE" altLang="de-DE" sz="2400" dirty="0" smtClean="0"/>
            </a:br>
            <a:r>
              <a:rPr lang="de-DE" altLang="de-DE" sz="2400" dirty="0" smtClean="0"/>
              <a:t>zu schaffen.</a:t>
            </a:r>
          </a:p>
          <a:p>
            <a:pPr eaLnBrk="1" hangingPunct="1">
              <a:buFont typeface="Wingdings" pitchFamily="2" charset="2"/>
              <a:buNone/>
            </a:pPr>
            <a:endParaRPr lang="de-DE" altLang="de-DE" sz="1200" dirty="0" smtClean="0"/>
          </a:p>
          <a:p>
            <a:pPr eaLnBrk="1" hangingPunct="1"/>
            <a:r>
              <a:rPr lang="de-DE" altLang="de-DE" sz="2400" b="1" dirty="0" smtClean="0"/>
              <a:t>1951</a:t>
            </a:r>
            <a:r>
              <a:rPr lang="de-DE" altLang="de-DE" sz="2400" dirty="0" smtClean="0"/>
              <a:t>: </a:t>
            </a:r>
            <a:r>
              <a:rPr lang="de-DE" altLang="de-DE" sz="2400" dirty="0" smtClean="0">
                <a:solidFill>
                  <a:srgbClr val="A50021"/>
                </a:solidFill>
              </a:rPr>
              <a:t>Gründung der Europäischen Gemeinschaft </a:t>
            </a:r>
            <a:br>
              <a:rPr lang="de-DE" altLang="de-DE" sz="2400" dirty="0" smtClean="0">
                <a:solidFill>
                  <a:srgbClr val="A50021"/>
                </a:solidFill>
              </a:rPr>
            </a:br>
            <a:r>
              <a:rPr lang="de-DE" altLang="de-DE" sz="2400" dirty="0" smtClean="0">
                <a:solidFill>
                  <a:srgbClr val="A50021"/>
                </a:solidFill>
              </a:rPr>
              <a:t>für Kohle und Stahl</a:t>
            </a:r>
            <a:r>
              <a:rPr lang="de-DE" altLang="de-DE" sz="2400" dirty="0" smtClean="0"/>
              <a:t> von Belgien, Deutschland, </a:t>
            </a:r>
            <a:br>
              <a:rPr lang="de-DE" altLang="de-DE" sz="2400" dirty="0" smtClean="0"/>
            </a:br>
            <a:r>
              <a:rPr lang="de-DE" altLang="de-DE" sz="2400" dirty="0" smtClean="0"/>
              <a:t>Frankreich, Italien, Luxemburg u. den Niederlanden </a:t>
            </a:r>
          </a:p>
          <a:p>
            <a:pPr eaLnBrk="1" hangingPunct="1">
              <a:buFont typeface="Wingdings" pitchFamily="2" charset="2"/>
              <a:buNone/>
            </a:pPr>
            <a:endParaRPr lang="de-DE" altLang="de-DE" sz="1200" dirty="0" smtClean="0"/>
          </a:p>
          <a:p>
            <a:pPr eaLnBrk="1" hangingPunct="1"/>
            <a:r>
              <a:rPr lang="de-DE" altLang="de-DE" sz="2400" b="1" dirty="0" smtClean="0"/>
              <a:t>1957</a:t>
            </a:r>
            <a:r>
              <a:rPr lang="de-DE" altLang="de-DE" sz="2400" dirty="0" smtClean="0"/>
              <a:t>: Vertrag von Rom: Vertiefung der wirtschaftlichen Zusammenarbeit dieser Gründerstaaten und </a:t>
            </a:r>
            <a:r>
              <a:rPr lang="de-DE" altLang="de-DE" sz="2400" dirty="0" smtClean="0">
                <a:solidFill>
                  <a:srgbClr val="A50021"/>
                </a:solidFill>
              </a:rPr>
              <a:t>Gründung</a:t>
            </a:r>
            <a:r>
              <a:rPr lang="de-DE" altLang="de-DE" sz="2400" dirty="0" smtClean="0"/>
              <a:t> der </a:t>
            </a:r>
            <a:r>
              <a:rPr lang="de-DE" altLang="de-DE" sz="2400" dirty="0" smtClean="0">
                <a:solidFill>
                  <a:srgbClr val="A50021"/>
                </a:solidFill>
              </a:rPr>
              <a:t>Europäischen Wirtschaftsgemeinschaft (EWG)</a:t>
            </a:r>
            <a:r>
              <a:rPr lang="de-DE" altLang="de-DE" sz="2400" dirty="0" smtClean="0"/>
              <a:t>. </a:t>
            </a:r>
            <a:br>
              <a:rPr lang="de-DE" altLang="de-DE" sz="2400" dirty="0" smtClean="0"/>
            </a:br>
            <a:r>
              <a:rPr lang="de-DE" altLang="de-DE" sz="2400" dirty="0" smtClean="0"/>
              <a:t>Weitere Länder folgten. </a:t>
            </a:r>
          </a:p>
          <a:p>
            <a:pPr eaLnBrk="1" hangingPunct="1">
              <a:buFont typeface="Wingdings" pitchFamily="2" charset="2"/>
              <a:buNone/>
            </a:pPr>
            <a:endParaRPr lang="de-DE" altLang="de-DE" sz="1200" dirty="0" smtClean="0"/>
          </a:p>
          <a:p>
            <a:pPr eaLnBrk="1" hangingPunct="1"/>
            <a:r>
              <a:rPr lang="de-DE" altLang="de-DE" sz="2400" dirty="0" smtClean="0"/>
              <a:t>Seit 1. November </a:t>
            </a:r>
            <a:r>
              <a:rPr lang="de-DE" altLang="de-DE" sz="2400" b="1" dirty="0" smtClean="0"/>
              <a:t>1993</a:t>
            </a:r>
            <a:r>
              <a:rPr lang="de-DE" altLang="de-DE" sz="2400" dirty="0" smtClean="0"/>
              <a:t> trägt die Gemeinschaft </a:t>
            </a:r>
            <a:br>
              <a:rPr lang="de-DE" altLang="de-DE" sz="2400" dirty="0" smtClean="0"/>
            </a:br>
            <a:r>
              <a:rPr lang="de-DE" altLang="de-DE" sz="2400" dirty="0" smtClean="0"/>
              <a:t>den Namen </a:t>
            </a:r>
            <a:r>
              <a:rPr lang="de-DE" altLang="de-DE" sz="2400" dirty="0" smtClean="0">
                <a:solidFill>
                  <a:srgbClr val="A50021"/>
                </a:solidFill>
              </a:rPr>
              <a:t>Europäische Union (EU)</a:t>
            </a:r>
            <a:r>
              <a:rPr lang="de-DE" altLang="de-DE" sz="2400" dirty="0" smtClean="0"/>
              <a:t>.  </a:t>
            </a:r>
          </a:p>
          <a:p>
            <a:pPr eaLnBrk="1" hangingPunct="1">
              <a:buFont typeface="Wingdings" pitchFamily="2" charset="2"/>
              <a:buNone/>
            </a:pPr>
            <a:endParaRPr lang="de-AT" alt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G_LI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16632"/>
            <a:ext cx="8207375" cy="1152525"/>
          </a:xfrm>
        </p:spPr>
        <p:txBody>
          <a:bodyPr/>
          <a:lstStyle/>
          <a:p>
            <a:pPr eaLnBrk="1" hangingPunct="1"/>
            <a:r>
              <a:rPr lang="de-DE" altLang="de-DE" sz="3200" dirty="0" smtClean="0"/>
              <a:t>Die Europäische Union 2015</a:t>
            </a:r>
            <a:endParaRPr lang="de-AT" altLang="de-DE" sz="3200" dirty="0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4307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de-DE" altLang="de-DE" sz="2400" dirty="0" smtClean="0"/>
              <a:t>Von da an wuchs die EU weiter bis heute </a:t>
            </a:r>
            <a:br>
              <a:rPr lang="de-DE" altLang="de-DE" sz="2400" dirty="0" smtClean="0"/>
            </a:br>
            <a:r>
              <a:rPr lang="de-DE" altLang="de-DE" sz="2400" dirty="0" smtClean="0"/>
              <a:t>auf </a:t>
            </a:r>
            <a:r>
              <a:rPr lang="de-DE" altLang="de-DE" sz="2400" dirty="0" smtClean="0">
                <a:solidFill>
                  <a:srgbClr val="A50021"/>
                </a:solidFill>
              </a:rPr>
              <a:t>28 Mitgliedsstaaten</a:t>
            </a:r>
            <a:r>
              <a:rPr lang="de-DE" altLang="de-DE" sz="2400" dirty="0" smtClean="0"/>
              <a:t>. </a:t>
            </a:r>
          </a:p>
          <a:p>
            <a:pPr eaLnBrk="1" hangingPunct="1">
              <a:lnSpc>
                <a:spcPct val="80000"/>
              </a:lnSpc>
              <a:buNone/>
            </a:pPr>
            <a:endParaRPr lang="de-DE" altLang="de-DE" sz="2400" dirty="0" smtClean="0"/>
          </a:p>
          <a:p>
            <a:pPr eaLnBrk="1" hangingPunct="1">
              <a:lnSpc>
                <a:spcPct val="80000"/>
              </a:lnSpc>
            </a:pPr>
            <a:r>
              <a:rPr lang="de-DE" altLang="de-DE" sz="2400" dirty="0" smtClean="0"/>
              <a:t>Diese Staaten haben </a:t>
            </a:r>
            <a:r>
              <a:rPr lang="de-DE" altLang="de-DE" sz="2400" dirty="0" smtClean="0">
                <a:solidFill>
                  <a:srgbClr val="A50021"/>
                </a:solidFill>
              </a:rPr>
              <a:t>gemeinsame Verträge </a:t>
            </a:r>
            <a:br>
              <a:rPr lang="de-DE" altLang="de-DE" sz="2400" dirty="0" smtClean="0">
                <a:solidFill>
                  <a:srgbClr val="A50021"/>
                </a:solidFill>
              </a:rPr>
            </a:br>
            <a:r>
              <a:rPr lang="de-DE" altLang="de-DE" sz="2400" dirty="0" smtClean="0">
                <a:solidFill>
                  <a:srgbClr val="A50021"/>
                </a:solidFill>
              </a:rPr>
              <a:t>und Gesetze</a:t>
            </a:r>
            <a:r>
              <a:rPr lang="de-DE" altLang="de-DE" sz="24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de-DE" altLang="de-DE" sz="2400" dirty="0" smtClean="0"/>
          </a:p>
          <a:p>
            <a:pPr eaLnBrk="1" hangingPunct="1">
              <a:lnSpc>
                <a:spcPct val="80000"/>
              </a:lnSpc>
            </a:pPr>
            <a:r>
              <a:rPr lang="de-DE" altLang="de-DE" sz="2400" dirty="0" smtClean="0"/>
              <a:t>Neunzehn der Mitgliedstaaten haben als </a:t>
            </a:r>
            <a:br>
              <a:rPr lang="de-DE" altLang="de-DE" sz="2400" dirty="0" smtClean="0"/>
            </a:br>
            <a:r>
              <a:rPr lang="de-DE" altLang="de-DE" sz="2400" dirty="0" smtClean="0">
                <a:solidFill>
                  <a:srgbClr val="A50021"/>
                </a:solidFill>
              </a:rPr>
              <a:t>gemeinsame Währung den Euro</a:t>
            </a:r>
            <a:r>
              <a:rPr lang="de-DE" altLang="de-DE" sz="24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de-DE" altLang="de-DE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DE" altLang="de-DE" sz="2400" dirty="0" smtClean="0"/>
              <a:t>Und es geht weiter…</a:t>
            </a:r>
            <a:endParaRPr lang="de-AT" altLang="de-DE" sz="2400" dirty="0" smtClean="0"/>
          </a:p>
          <a:p>
            <a:pPr marL="0" indent="0">
              <a:buNone/>
            </a:pPr>
            <a:endParaRPr lang="de-AT" altLang="de-DE" sz="2400" dirty="0" smtClean="0"/>
          </a:p>
          <a:p>
            <a:pPr eaLnBrk="1" hangingPunct="1">
              <a:lnSpc>
                <a:spcPct val="80000"/>
              </a:lnSpc>
            </a:pPr>
            <a:endParaRPr lang="de-DE" alt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G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200" dirty="0" smtClean="0"/>
              <a:t>Aufgaben der Europäischen Union</a:t>
            </a:r>
            <a:endParaRPr lang="de-AT" altLang="de-DE" sz="3200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de-DE" sz="2400" dirty="0" smtClean="0">
                <a:solidFill>
                  <a:srgbClr val="A50021"/>
                </a:solidFill>
              </a:rPr>
              <a:t>Sicherstellung von Frieden und Stabilität</a:t>
            </a:r>
            <a:r>
              <a:rPr lang="de-DE" altLang="de-DE" sz="2400" dirty="0" smtClean="0"/>
              <a:t> für seine </a:t>
            </a:r>
            <a:r>
              <a:rPr lang="de-DE" altLang="de-DE" sz="2400" dirty="0" err="1" smtClean="0"/>
              <a:t>BürgerInnen</a:t>
            </a:r>
            <a:r>
              <a:rPr lang="de-DE" altLang="de-DE" sz="2400" dirty="0" smtClean="0"/>
              <a:t>. Auch in Zeiten der Wirtschaftskrise </a:t>
            </a:r>
            <a:br>
              <a:rPr lang="de-DE" altLang="de-DE" sz="2400" dirty="0" smtClean="0"/>
            </a:br>
            <a:r>
              <a:rPr lang="de-DE" altLang="de-DE" sz="2400" dirty="0" smtClean="0"/>
              <a:t>arbeitet die EU daran, ihre Länder zu unterstützen.</a:t>
            </a:r>
          </a:p>
          <a:p>
            <a:pPr eaLnBrk="1" hangingPunct="1">
              <a:lnSpc>
                <a:spcPct val="90000"/>
              </a:lnSpc>
            </a:pPr>
            <a:endParaRPr lang="de-DE" altLang="de-DE" sz="2400" dirty="0" smtClean="0"/>
          </a:p>
          <a:p>
            <a:pPr eaLnBrk="1" hangingPunct="1">
              <a:lnSpc>
                <a:spcPct val="90000"/>
              </a:lnSpc>
            </a:pPr>
            <a:r>
              <a:rPr lang="de-DE" altLang="de-DE" sz="2400" dirty="0" smtClean="0">
                <a:solidFill>
                  <a:srgbClr val="A50021"/>
                </a:solidFill>
              </a:rPr>
              <a:t>Spaltungen auf dem Kontinent überwinden</a:t>
            </a:r>
            <a:r>
              <a:rPr lang="de-DE" altLang="de-DE" sz="2400" dirty="0" smtClean="0"/>
              <a:t>. </a:t>
            </a:r>
            <a:br>
              <a:rPr lang="de-DE" altLang="de-DE" sz="2400" dirty="0" smtClean="0"/>
            </a:br>
            <a:r>
              <a:rPr lang="de-DE" altLang="de-DE" sz="2400" dirty="0" smtClean="0"/>
              <a:t>Ein Beispiel: Nach dem Fall der Berliner Mauer 1989 unterstützte die EU tatkräftig die Wiedervereinigung der beiden Teile.</a:t>
            </a:r>
          </a:p>
          <a:p>
            <a:pPr eaLnBrk="1" hangingPunct="1">
              <a:lnSpc>
                <a:spcPct val="90000"/>
              </a:lnSpc>
            </a:pPr>
            <a:endParaRPr lang="de-DE" altLang="de-DE" sz="2400" dirty="0" smtClean="0"/>
          </a:p>
          <a:p>
            <a:pPr eaLnBrk="1" hangingPunct="1">
              <a:lnSpc>
                <a:spcPct val="90000"/>
              </a:lnSpc>
            </a:pPr>
            <a:r>
              <a:rPr lang="de-DE" altLang="de-DE" sz="2400" dirty="0" smtClean="0">
                <a:solidFill>
                  <a:srgbClr val="A50021"/>
                </a:solidFill>
              </a:rPr>
              <a:t>Gewährleistung der Sicherheit seiner </a:t>
            </a:r>
            <a:r>
              <a:rPr lang="de-DE" altLang="de-DE" sz="2400" dirty="0" err="1" smtClean="0">
                <a:solidFill>
                  <a:srgbClr val="A50021"/>
                </a:solidFill>
              </a:rPr>
              <a:t>BürgerInnen</a:t>
            </a:r>
            <a:r>
              <a:rPr lang="de-DE" altLang="de-DE" sz="2400" dirty="0" smtClean="0">
                <a:solidFill>
                  <a:srgbClr val="A50021"/>
                </a:solidFill>
              </a:rPr>
              <a:t>. </a:t>
            </a:r>
            <a:br>
              <a:rPr lang="de-DE" altLang="de-DE" sz="2400" dirty="0" smtClean="0">
                <a:solidFill>
                  <a:srgbClr val="A50021"/>
                </a:solidFill>
              </a:rPr>
            </a:br>
            <a:r>
              <a:rPr lang="de-DE" altLang="de-DE" sz="2400" dirty="0" smtClean="0"/>
              <a:t>Die EU tut alles, um ihre Mitglieder vor Gefahren </a:t>
            </a:r>
            <a:br>
              <a:rPr lang="de-DE" altLang="de-DE" sz="2400" dirty="0" smtClean="0"/>
            </a:br>
            <a:r>
              <a:rPr lang="de-DE" altLang="de-DE" sz="2400" dirty="0" smtClean="0"/>
              <a:t>von außen und innen zu schützen. </a:t>
            </a:r>
          </a:p>
          <a:p>
            <a:pPr eaLnBrk="1" hangingPunct="1">
              <a:lnSpc>
                <a:spcPct val="90000"/>
              </a:lnSpc>
            </a:pPr>
            <a:endParaRPr lang="de-DE" altLang="de-DE" sz="2400" dirty="0" smtClean="0"/>
          </a:p>
          <a:p>
            <a:pPr eaLnBrk="1" hangingPunct="1">
              <a:lnSpc>
                <a:spcPct val="90000"/>
              </a:lnSpc>
            </a:pPr>
            <a:endParaRPr lang="de-DE" altLang="de-DE" sz="2400" dirty="0" smtClean="0"/>
          </a:p>
          <a:p>
            <a:pPr eaLnBrk="1" hangingPunct="1">
              <a:lnSpc>
                <a:spcPct val="90000"/>
              </a:lnSpc>
            </a:pPr>
            <a:endParaRPr lang="de-DE" altLang="de-DE" sz="2400" dirty="0" smtClean="0"/>
          </a:p>
          <a:p>
            <a:pPr eaLnBrk="1" hangingPunct="1">
              <a:lnSpc>
                <a:spcPct val="90000"/>
              </a:lnSpc>
            </a:pPr>
            <a:endParaRPr lang="de-DE" altLang="de-DE" sz="2400" dirty="0" smtClean="0"/>
          </a:p>
          <a:p>
            <a:pPr eaLnBrk="1" hangingPunct="1">
              <a:lnSpc>
                <a:spcPct val="90000"/>
              </a:lnSpc>
            </a:pPr>
            <a:endParaRPr lang="de-AT" alt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28875"/>
            <a:ext cx="7777162" cy="1884363"/>
          </a:xfrm>
        </p:spPr>
        <p:txBody>
          <a:bodyPr/>
          <a:lstStyle/>
          <a:p>
            <a:pPr eaLnBrk="1" hangingPunct="1"/>
            <a:r>
              <a:rPr lang="de-DE" altLang="de-DE" sz="4000" smtClean="0"/>
              <a:t/>
            </a:r>
            <a:br>
              <a:rPr lang="de-DE" altLang="de-DE" sz="4000" smtClean="0"/>
            </a:br>
            <a:r>
              <a:rPr lang="de-DE" altLang="de-DE" sz="4000" smtClean="0"/>
              <a:t>Die vier Freiheiten der 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2656"/>
            <a:ext cx="8207375" cy="1152525"/>
          </a:xfrm>
        </p:spPr>
        <p:txBody>
          <a:bodyPr/>
          <a:lstStyle/>
          <a:p>
            <a:pPr eaLnBrk="1" hangingPunct="1"/>
            <a:r>
              <a:rPr lang="de-DE" altLang="de-DE" sz="2400" dirty="0" smtClean="0"/>
              <a:t>Mehr Information auf: </a:t>
            </a:r>
            <a:r>
              <a:rPr lang="de-DE" altLang="de-DE" sz="2400" dirty="0" smtClean="0">
                <a:hlinkClick r:id="rId2"/>
              </a:rPr>
              <a:t>www.demokratiewebstatt.at</a:t>
            </a:r>
            <a:r>
              <a:rPr lang="de-DE" altLang="de-DE" sz="2400" dirty="0" smtClean="0"/>
              <a:t> </a:t>
            </a:r>
            <a:endParaRPr lang="de-AT" altLang="de-DE" sz="2400" dirty="0" smtClean="0"/>
          </a:p>
        </p:txBody>
      </p:sp>
      <p:grpSp>
        <p:nvGrpSpPr>
          <p:cNvPr id="5" name="Gruppieren 4"/>
          <p:cNvGrpSpPr/>
          <p:nvPr/>
        </p:nvGrpSpPr>
        <p:grpSpPr>
          <a:xfrm>
            <a:off x="2267744" y="1268760"/>
            <a:ext cx="4536504" cy="5373216"/>
            <a:chOff x="1475656" y="476672"/>
            <a:chExt cx="5256584" cy="638132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5233" r="33738" b="36619"/>
            <a:stretch>
              <a:fillRect/>
            </a:stretch>
          </p:blipFill>
          <p:spPr bwMode="auto">
            <a:xfrm>
              <a:off x="1475656" y="3235796"/>
              <a:ext cx="5184576" cy="3622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4524" t="15120" r="33738" b="21881"/>
            <a:stretch>
              <a:fillRect/>
            </a:stretch>
          </p:blipFill>
          <p:spPr bwMode="auto">
            <a:xfrm>
              <a:off x="1475656" y="476672"/>
              <a:ext cx="5256584" cy="36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G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16632"/>
            <a:ext cx="8207375" cy="1152525"/>
          </a:xfrm>
        </p:spPr>
        <p:txBody>
          <a:bodyPr/>
          <a:lstStyle/>
          <a:p>
            <a:pPr eaLnBrk="1" hangingPunct="1"/>
            <a:r>
              <a:rPr lang="de-DE" altLang="de-DE" sz="3200" dirty="0" smtClean="0"/>
              <a:t>Die vier Freiheiten…</a:t>
            </a:r>
            <a:endParaRPr lang="de-AT" altLang="de-DE" sz="3200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4307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AT" altLang="de-DE" sz="2400" dirty="0" smtClean="0"/>
              <a:t>Einer der wichtigsten Grundpfeiler der EU ist der </a:t>
            </a:r>
            <a:r>
              <a:rPr lang="de-AT" altLang="de-DE" sz="2400" dirty="0" smtClean="0">
                <a:solidFill>
                  <a:srgbClr val="A50021"/>
                </a:solidFill>
              </a:rPr>
              <a:t>freie </a:t>
            </a:r>
            <a:r>
              <a:rPr lang="de-AT" altLang="de-DE" sz="2400" b="1" dirty="0" smtClean="0">
                <a:solidFill>
                  <a:srgbClr val="A50021"/>
                </a:solidFill>
              </a:rPr>
              <a:t>Binnenmarkt</a:t>
            </a:r>
            <a:r>
              <a:rPr lang="de-AT" altLang="de-DE" sz="2400" dirty="0" smtClean="0">
                <a:solidFill>
                  <a:srgbClr val="A50021"/>
                </a:solidFill>
              </a:rPr>
              <a:t>.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AT" altLang="de-DE" sz="2400" dirty="0" smtClean="0"/>
              <a:t>Dies ist ein gemeinsamer Wirtschaftsraum, der </a:t>
            </a:r>
            <a:br>
              <a:rPr lang="de-AT" altLang="de-DE" sz="2400" dirty="0" smtClean="0"/>
            </a:br>
            <a:r>
              <a:rPr lang="de-AT" altLang="de-DE" sz="2400" dirty="0" smtClean="0"/>
              <a:t>vier besondere Freiheiten ermöglicht:</a:t>
            </a:r>
            <a:r>
              <a:rPr lang="de-DE" altLang="de-DE" sz="2400" dirty="0" smtClean="0"/>
              <a:t/>
            </a:r>
            <a:br>
              <a:rPr lang="de-DE" altLang="de-DE" sz="2400" dirty="0" smtClean="0"/>
            </a:br>
            <a:endParaRPr lang="de-DE" altLang="de-DE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DE" altLang="de-DE" sz="2400" b="1" dirty="0" smtClean="0"/>
              <a:t>	Freier Verkehr von…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AT" altLang="de-DE" sz="1500" b="1" dirty="0" smtClean="0"/>
              <a:t>					</a:t>
            </a:r>
            <a:endParaRPr lang="de-AT" altLang="de-DE" sz="15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DE" altLang="de-DE" sz="2400" dirty="0" smtClean="0"/>
          </a:p>
          <a:p>
            <a:pPr eaLnBrk="1" hangingPunct="1">
              <a:lnSpc>
                <a:spcPct val="90000"/>
              </a:lnSpc>
            </a:pPr>
            <a:endParaRPr lang="de-DE" altLang="de-DE" sz="2400" dirty="0" smtClean="0"/>
          </a:p>
          <a:p>
            <a:pPr eaLnBrk="1" hangingPunct="1">
              <a:lnSpc>
                <a:spcPct val="90000"/>
              </a:lnSpc>
            </a:pPr>
            <a:endParaRPr lang="de-DE" altLang="de-DE" sz="2400" dirty="0" smtClean="0"/>
          </a:p>
          <a:p>
            <a:pPr eaLnBrk="1" hangingPunct="1">
              <a:lnSpc>
                <a:spcPct val="90000"/>
              </a:lnSpc>
            </a:pPr>
            <a:endParaRPr lang="de-AT" altLang="de-DE" sz="24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3924300" y="2996952"/>
            <a:ext cx="4032076" cy="2092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de-AT" sz="2800" b="1" dirty="0">
                <a:solidFill>
                  <a:srgbClr val="A50021"/>
                </a:solidFill>
                <a:latin typeface="+mn-lt"/>
              </a:rPr>
              <a:t>  … </a:t>
            </a:r>
            <a:r>
              <a:rPr lang="de-AT" sz="2800" b="1" i="1" dirty="0">
                <a:solidFill>
                  <a:srgbClr val="A50021"/>
                </a:solidFill>
                <a:latin typeface="+mn-lt"/>
              </a:rPr>
              <a:t>Waren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de-AT" sz="2800" b="1" dirty="0">
                <a:solidFill>
                  <a:srgbClr val="A50021"/>
                </a:solidFill>
                <a:latin typeface="+mn-lt"/>
              </a:rPr>
              <a:t>  … </a:t>
            </a:r>
            <a:r>
              <a:rPr lang="de-AT" sz="2800" b="1" i="1" dirty="0">
                <a:solidFill>
                  <a:srgbClr val="A50021"/>
                </a:solidFill>
                <a:latin typeface="+mn-lt"/>
              </a:rPr>
              <a:t>Personen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de-AT" sz="2800" b="1" dirty="0">
                <a:solidFill>
                  <a:srgbClr val="A50021"/>
                </a:solidFill>
                <a:latin typeface="+mn-lt"/>
              </a:rPr>
              <a:t>  … </a:t>
            </a:r>
            <a:r>
              <a:rPr lang="de-AT" sz="2800" b="1" i="1" dirty="0">
                <a:solidFill>
                  <a:srgbClr val="A50021"/>
                </a:solidFill>
                <a:latin typeface="+mn-lt"/>
              </a:rPr>
              <a:t>Dienstleistungen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de-AT" sz="2800" b="1" dirty="0">
                <a:solidFill>
                  <a:srgbClr val="A50021"/>
                </a:solidFill>
                <a:latin typeface="+mn-lt"/>
              </a:rPr>
              <a:t>  … </a:t>
            </a:r>
            <a:r>
              <a:rPr lang="de-AT" sz="2800" b="1" i="1" dirty="0">
                <a:solidFill>
                  <a:srgbClr val="A50021"/>
                </a:solidFill>
                <a:latin typeface="+mn-lt"/>
              </a:rPr>
              <a:t>Kapital</a:t>
            </a:r>
          </a:p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28875"/>
            <a:ext cx="7777162" cy="1884363"/>
          </a:xfrm>
        </p:spPr>
        <p:txBody>
          <a:bodyPr/>
          <a:lstStyle/>
          <a:p>
            <a:pPr eaLnBrk="1" hangingPunct="1"/>
            <a:r>
              <a:rPr lang="de-DE" altLang="de-DE" sz="4000" smtClean="0"/>
              <a:t/>
            </a:r>
            <a:br>
              <a:rPr lang="de-DE" altLang="de-DE" sz="4000" smtClean="0"/>
            </a:br>
            <a:r>
              <a:rPr lang="de-DE" altLang="de-DE" sz="4000" smtClean="0"/>
              <a:t>Wie ist die Europäische Union aufgebaut?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G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16632"/>
            <a:ext cx="8207375" cy="1152525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Die </a:t>
            </a:r>
            <a:r>
              <a:rPr lang="de-DE" altLang="de-DE" sz="3200" dirty="0" smtClean="0"/>
              <a:t>Europäische</a:t>
            </a:r>
            <a:r>
              <a:rPr lang="de-DE" altLang="de-DE" dirty="0" smtClean="0"/>
              <a:t> Union</a:t>
            </a:r>
            <a:endParaRPr lang="de-AT" altLang="de-DE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468313" y="1268760"/>
            <a:ext cx="74168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AT" sz="2400" dirty="0">
                <a:latin typeface="+mn-lt"/>
              </a:rPr>
              <a:t>Damit die </a:t>
            </a:r>
            <a:r>
              <a:rPr lang="de-AT" sz="2400" dirty="0" smtClean="0">
                <a:latin typeface="+mn-lt"/>
              </a:rPr>
              <a:t>Zusammenarbeit so vieler Staaten  </a:t>
            </a:r>
            <a:r>
              <a:rPr lang="de-AT" sz="2400" dirty="0">
                <a:latin typeface="+mn-lt"/>
              </a:rPr>
              <a:t>funktioniert, gibt es verschiedene Organisationen mit unterschiedlichen Aufgaben innerhalb der </a:t>
            </a:r>
            <a:r>
              <a:rPr lang="de-AT" sz="2400" dirty="0" smtClean="0">
                <a:latin typeface="+mn-lt"/>
              </a:rPr>
              <a:t>EU:</a:t>
            </a:r>
            <a:endParaRPr lang="de-AT" sz="2400" dirty="0">
              <a:latin typeface="+mn-lt"/>
            </a:endParaRPr>
          </a:p>
          <a:p>
            <a:pPr>
              <a:defRPr/>
            </a:pPr>
            <a:endParaRPr lang="de-DE" sz="2400" dirty="0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3568" y="3284984"/>
            <a:ext cx="2736304" cy="830997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  <a:effectLst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de-DE" sz="2400" b="1" dirty="0" smtClean="0"/>
              <a:t>Die Europäische Kommission</a:t>
            </a:r>
            <a:endParaRPr lang="de-DE" sz="24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644008" y="3356992"/>
            <a:ext cx="2736304" cy="830997"/>
          </a:xfrm>
          <a:prstGeom prst="rect">
            <a:avLst/>
          </a:prstGeom>
          <a:solidFill>
            <a:srgbClr val="A50021"/>
          </a:solidFill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de-DE" sz="2400" b="1" dirty="0" smtClean="0"/>
              <a:t>Das Europäische Parlament</a:t>
            </a:r>
            <a:endParaRPr lang="de-DE" sz="24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2339752" y="4509120"/>
            <a:ext cx="3419872" cy="830997"/>
          </a:xfrm>
          <a:prstGeom prst="rect">
            <a:avLst/>
          </a:prstGeom>
          <a:solidFill>
            <a:srgbClr val="A50021"/>
          </a:solidFill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de-DE" sz="2400" b="1" dirty="0" smtClean="0"/>
              <a:t>Der Rat der Europäischen Union</a:t>
            </a:r>
            <a:endParaRPr lang="de-D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G_GEL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altLang="de-DE" sz="3200" dirty="0" smtClean="0"/>
              <a:t>Die Europäische Kommission 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8864" y="1196752"/>
            <a:ext cx="8445624" cy="515778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de-DE" altLang="de-DE" sz="2400" dirty="0" smtClean="0"/>
              <a:t>Die Europäische Kommission vertritt die </a:t>
            </a:r>
            <a:br>
              <a:rPr lang="de-DE" altLang="de-DE" sz="2400" dirty="0" smtClean="0"/>
            </a:br>
            <a:r>
              <a:rPr lang="de-DE" altLang="de-DE" sz="2400" dirty="0" smtClean="0"/>
              <a:t>gemeinsamen Interessen der EU-Staaten. </a:t>
            </a:r>
            <a:br>
              <a:rPr lang="de-DE" altLang="de-DE" sz="2400" dirty="0" smtClean="0"/>
            </a:br>
            <a:r>
              <a:rPr lang="de-DE" altLang="de-DE" sz="2400" b="1" dirty="0" smtClean="0"/>
              <a:t>Aus jedem EU-Staat </a:t>
            </a:r>
            <a:r>
              <a:rPr lang="de-DE" altLang="de-DE" sz="2400" dirty="0" smtClean="0"/>
              <a:t>kommt </a:t>
            </a:r>
            <a:r>
              <a:rPr lang="de-DE" altLang="de-DE" sz="2400" b="1" dirty="0" smtClean="0"/>
              <a:t>ein Mitglied</a:t>
            </a:r>
            <a:r>
              <a:rPr lang="de-DE" altLang="de-DE" sz="2400" dirty="0" smtClean="0"/>
              <a:t>.</a:t>
            </a:r>
          </a:p>
          <a:p>
            <a:pPr eaLnBrk="1" hangingPunct="1"/>
            <a:r>
              <a:rPr lang="de-DE" altLang="de-DE" sz="2400" dirty="0" err="1" smtClean="0"/>
              <a:t>Zusammenstzung</a:t>
            </a:r>
            <a:r>
              <a:rPr lang="de-DE" altLang="de-DE" sz="2400" dirty="0" smtClean="0"/>
              <a:t>: </a:t>
            </a:r>
            <a:r>
              <a:rPr lang="de-DE" altLang="de-DE" sz="2400" dirty="0" smtClean="0">
                <a:solidFill>
                  <a:srgbClr val="A50021"/>
                </a:solidFill>
              </a:rPr>
              <a:t>28 </a:t>
            </a:r>
            <a:r>
              <a:rPr lang="de-DE" altLang="de-DE" sz="2400" dirty="0" err="1" smtClean="0">
                <a:solidFill>
                  <a:srgbClr val="A50021"/>
                </a:solidFill>
              </a:rPr>
              <a:t>KommissarInnen</a:t>
            </a:r>
            <a:r>
              <a:rPr lang="de-DE" altLang="de-DE" sz="2400" dirty="0" smtClean="0"/>
              <a:t>. </a:t>
            </a:r>
          </a:p>
          <a:p>
            <a:pPr eaLnBrk="1" hangingPunct="1"/>
            <a:r>
              <a:rPr lang="de-DE" altLang="de-DE" sz="2400" dirty="0" smtClean="0"/>
              <a:t>Erarbeitung von </a:t>
            </a:r>
            <a:r>
              <a:rPr lang="de-DE" altLang="de-DE" sz="2400" dirty="0" smtClean="0">
                <a:solidFill>
                  <a:srgbClr val="A50021"/>
                </a:solidFill>
              </a:rPr>
              <a:t>Vorschlägen für Europäische Rechtsvorschriften</a:t>
            </a:r>
            <a:r>
              <a:rPr lang="de-DE" altLang="de-DE" sz="2400" dirty="0" smtClean="0"/>
              <a:t> zur Vorlage in Rat und Parlament.</a:t>
            </a:r>
          </a:p>
          <a:p>
            <a:pPr eaLnBrk="1" hangingPunct="1"/>
            <a:r>
              <a:rPr lang="de-DE" altLang="de-DE" sz="2400" dirty="0" smtClean="0"/>
              <a:t>Überwachung der Einhaltung von Verträgen und Vorschriften (Kommission = </a:t>
            </a:r>
            <a:r>
              <a:rPr lang="de-DE" altLang="de-DE" sz="2400" dirty="0" smtClean="0">
                <a:solidFill>
                  <a:srgbClr val="A50021"/>
                </a:solidFill>
              </a:rPr>
              <a:t>Hüterin der Verträge</a:t>
            </a:r>
            <a:r>
              <a:rPr lang="de-DE" altLang="de-DE" sz="2400" dirty="0" smtClean="0"/>
              <a:t>).</a:t>
            </a:r>
          </a:p>
          <a:p>
            <a:pPr eaLnBrk="1" hangingPunct="1"/>
            <a:r>
              <a:rPr lang="de-DE" altLang="de-DE" sz="2400" dirty="0" smtClean="0"/>
              <a:t>Der/Die Kommissions-</a:t>
            </a:r>
            <a:r>
              <a:rPr lang="de-DE" altLang="de-DE" sz="2400" dirty="0" err="1" smtClean="0"/>
              <a:t>PräsidentIn</a:t>
            </a:r>
            <a:r>
              <a:rPr lang="de-DE" altLang="de-DE" sz="2400" dirty="0" smtClean="0"/>
              <a:t> wird </a:t>
            </a:r>
            <a:r>
              <a:rPr lang="de-DE" altLang="de-DE" sz="2400" dirty="0"/>
              <a:t>vom  Europäischen </a:t>
            </a:r>
            <a:r>
              <a:rPr lang="de-DE" altLang="de-DE" sz="2400" dirty="0" smtClean="0"/>
              <a:t>Parlament gewählt. Derzeitiger Kommissionspräsident ist </a:t>
            </a:r>
            <a:br>
              <a:rPr lang="de-DE" altLang="de-DE" sz="2400" dirty="0" smtClean="0"/>
            </a:br>
            <a:r>
              <a:rPr lang="de-DE" altLang="de-DE" sz="2400" b="1" dirty="0" smtClean="0"/>
              <a:t>Jean-Claude Juncker</a:t>
            </a:r>
            <a:r>
              <a:rPr lang="de-DE" altLang="de-DE" sz="2400" dirty="0" smtClean="0"/>
              <a:t>.</a:t>
            </a:r>
          </a:p>
          <a:p>
            <a:pPr eaLnBrk="1" hangingPunct="1"/>
            <a:endParaRPr lang="de-DE" altLang="de-DE" sz="2400" dirty="0" smtClean="0"/>
          </a:p>
          <a:p>
            <a:pPr eaLnBrk="1" hangingPunct="1">
              <a:buFont typeface="Wingdings" pitchFamily="2" charset="2"/>
              <a:buNone/>
            </a:pPr>
            <a:endParaRPr lang="de-DE" altLang="de-DE" sz="2400" dirty="0" smtClean="0"/>
          </a:p>
          <a:p>
            <a:pPr eaLnBrk="1" hangingPunct="1"/>
            <a:endParaRPr lang="de-AT" alt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G_LI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16632"/>
            <a:ext cx="8207375" cy="1152525"/>
          </a:xfrm>
        </p:spPr>
        <p:txBody>
          <a:bodyPr/>
          <a:lstStyle/>
          <a:p>
            <a:pPr eaLnBrk="1" hangingPunct="1"/>
            <a:r>
              <a:rPr lang="de-DE" altLang="de-DE" sz="3200" dirty="0" smtClean="0"/>
              <a:t>Das Europäische Parlament</a:t>
            </a:r>
            <a:endParaRPr lang="de-AT" altLang="de-DE" sz="3200" dirty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68165"/>
            <a:ext cx="8686800" cy="6265291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de-DE" altLang="de-DE" sz="2400" dirty="0" smtClean="0"/>
              <a:t>Das Europäische Parlament vertritt die Interessen </a:t>
            </a:r>
            <a:br>
              <a:rPr lang="de-DE" altLang="de-DE" sz="2400" dirty="0" smtClean="0"/>
            </a:br>
            <a:r>
              <a:rPr lang="de-DE" altLang="de-DE" sz="2400" dirty="0" smtClean="0"/>
              <a:t>aller EU-</a:t>
            </a:r>
            <a:r>
              <a:rPr lang="de-DE" altLang="de-DE" sz="2400" dirty="0" err="1" smtClean="0"/>
              <a:t>BürgerInnen</a:t>
            </a:r>
            <a:r>
              <a:rPr lang="de-DE" altLang="de-DE" sz="2400" dirty="0" smtClean="0"/>
              <a:t>. Wichtigste Aufgaben sind:</a:t>
            </a:r>
          </a:p>
          <a:p>
            <a:pPr eaLnBrk="1" hangingPunct="1">
              <a:buFont typeface="Wingdings" pitchFamily="2" charset="2"/>
              <a:buNone/>
            </a:pPr>
            <a:endParaRPr lang="de-DE" altLang="de-DE" sz="1400" dirty="0" smtClean="0"/>
          </a:p>
          <a:p>
            <a:pPr eaLnBrk="1" hangingPunct="1"/>
            <a:r>
              <a:rPr lang="de-DE" altLang="de-DE" sz="2400" dirty="0" smtClean="0">
                <a:solidFill>
                  <a:srgbClr val="A50021"/>
                </a:solidFill>
              </a:rPr>
              <a:t>Europäische Gesetzgebung</a:t>
            </a:r>
            <a:r>
              <a:rPr lang="de-DE" altLang="de-DE" sz="2400" dirty="0" smtClean="0"/>
              <a:t> gemeinsam mit dem Rat: Erstellung von Gesetzen, die in der ganzen EU gelten </a:t>
            </a:r>
          </a:p>
          <a:p>
            <a:pPr eaLnBrk="1" hangingPunct="1"/>
            <a:r>
              <a:rPr lang="de-DE" altLang="de-DE" sz="2400" dirty="0" smtClean="0">
                <a:solidFill>
                  <a:srgbClr val="A50021"/>
                </a:solidFill>
              </a:rPr>
              <a:t>Demokratische Kontrollrechte</a:t>
            </a:r>
            <a:r>
              <a:rPr lang="de-DE" altLang="de-DE" sz="2400" dirty="0" smtClean="0"/>
              <a:t>: Kontrolle der Tätigkeit von Kommission und Rat (bis Misstrauensaussprache &amp; erzwungenen Rücktritt der Kommission)</a:t>
            </a:r>
          </a:p>
          <a:p>
            <a:pPr eaLnBrk="1" hangingPunct="1"/>
            <a:r>
              <a:rPr lang="de-DE" altLang="de-DE" sz="2400" dirty="0" smtClean="0">
                <a:solidFill>
                  <a:srgbClr val="A50021"/>
                </a:solidFill>
              </a:rPr>
              <a:t>Wahl des Präsidenten der europäischen Kommission </a:t>
            </a:r>
            <a:r>
              <a:rPr lang="de-DE" altLang="de-DE" sz="2400" dirty="0" smtClean="0"/>
              <a:t>auf Vorschlag des EU-Rates;</a:t>
            </a:r>
            <a:br>
              <a:rPr lang="de-DE" altLang="de-DE" sz="2400" dirty="0" smtClean="0"/>
            </a:br>
            <a:r>
              <a:rPr lang="de-DE" altLang="de-DE" sz="2400" dirty="0" smtClean="0"/>
              <a:t> Zustimmung zu den Mitgliedern der Kommission</a:t>
            </a:r>
          </a:p>
          <a:p>
            <a:pPr eaLnBrk="1" hangingPunct="1"/>
            <a:r>
              <a:rPr lang="de-DE" altLang="de-DE" sz="2400" dirty="0" smtClean="0">
                <a:solidFill>
                  <a:srgbClr val="A50021"/>
                </a:solidFill>
              </a:rPr>
              <a:t>Haushaltsrecht</a:t>
            </a:r>
            <a:r>
              <a:rPr lang="de-DE" altLang="de-DE" sz="2400" dirty="0" smtClean="0"/>
              <a:t>: Das Parlament bestimmt mit, </a:t>
            </a:r>
            <a:br>
              <a:rPr lang="de-DE" altLang="de-DE" sz="2400" dirty="0" smtClean="0"/>
            </a:br>
            <a:r>
              <a:rPr lang="de-DE" altLang="de-DE" sz="2400" dirty="0" smtClean="0"/>
              <a:t>wie viel Geld wofür verwendet wird.</a:t>
            </a:r>
          </a:p>
          <a:p>
            <a:pPr eaLnBrk="1" hangingPunct="1"/>
            <a:endParaRPr lang="de-AT" alt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G_GEL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16632"/>
            <a:ext cx="8207375" cy="1152525"/>
          </a:xfrm>
        </p:spPr>
        <p:txBody>
          <a:bodyPr/>
          <a:lstStyle/>
          <a:p>
            <a:pPr eaLnBrk="1" hangingPunct="1"/>
            <a:r>
              <a:rPr lang="de-DE" altLang="de-DE" sz="3200" dirty="0" smtClean="0"/>
              <a:t>Sitz des Europäischen Parlaments</a:t>
            </a:r>
            <a:endParaRPr lang="de-AT" altLang="de-DE" sz="3200" dirty="0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4307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de-DE" sz="2400" dirty="0" smtClean="0"/>
              <a:t>Die Sitzungen finden in </a:t>
            </a:r>
            <a:r>
              <a:rPr lang="de-DE" altLang="de-DE" sz="2400" dirty="0" smtClean="0">
                <a:solidFill>
                  <a:srgbClr val="A50021"/>
                </a:solidFill>
              </a:rPr>
              <a:t>Straßburg (Frankreich) </a:t>
            </a:r>
            <a:br>
              <a:rPr lang="de-DE" altLang="de-DE" sz="2400" dirty="0" smtClean="0">
                <a:solidFill>
                  <a:srgbClr val="A50021"/>
                </a:solidFill>
              </a:rPr>
            </a:br>
            <a:r>
              <a:rPr lang="de-DE" altLang="de-DE" sz="2400" dirty="0" smtClean="0"/>
              <a:t>und in </a:t>
            </a:r>
            <a:r>
              <a:rPr lang="de-DE" altLang="de-DE" sz="2400" dirty="0" smtClean="0">
                <a:solidFill>
                  <a:srgbClr val="A50021"/>
                </a:solidFill>
              </a:rPr>
              <a:t>Brüssel (Belgien)</a:t>
            </a:r>
            <a:r>
              <a:rPr lang="de-DE" altLang="de-DE" sz="2400" dirty="0" smtClean="0"/>
              <a:t> statt. </a:t>
            </a:r>
            <a:br>
              <a:rPr lang="de-DE" altLang="de-DE" sz="2400" dirty="0" smtClean="0"/>
            </a:br>
            <a:r>
              <a:rPr lang="de-DE" altLang="de-DE" sz="2400" dirty="0" smtClean="0"/>
              <a:t>Die Abgeordneten werden direkt von den </a:t>
            </a:r>
            <a:br>
              <a:rPr lang="de-DE" altLang="de-DE" sz="2400" dirty="0" smtClean="0"/>
            </a:br>
            <a:r>
              <a:rPr lang="de-DE" altLang="de-DE" sz="2400" dirty="0" err="1" smtClean="0"/>
              <a:t>BürgerInnen</a:t>
            </a:r>
            <a:r>
              <a:rPr lang="de-DE" altLang="de-DE" sz="2400" dirty="0" smtClean="0"/>
              <a:t> gewählt.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DE" altLang="de-DE" sz="2400" dirty="0" smtClean="0"/>
          </a:p>
          <a:p>
            <a:pPr eaLnBrk="1" hangingPunct="1">
              <a:lnSpc>
                <a:spcPct val="90000"/>
              </a:lnSpc>
            </a:pPr>
            <a:r>
              <a:rPr lang="de-DE" altLang="de-DE" sz="2400" dirty="0" smtClean="0"/>
              <a:t>Die Abgeordneten teilen sich in so genannte </a:t>
            </a:r>
            <a:r>
              <a:rPr lang="de-DE" altLang="de-DE" sz="2400" dirty="0" smtClean="0">
                <a:solidFill>
                  <a:srgbClr val="A50021"/>
                </a:solidFill>
              </a:rPr>
              <a:t>Fraktionen</a:t>
            </a:r>
            <a:r>
              <a:rPr lang="de-DE" altLang="de-DE" sz="2400" dirty="0" smtClean="0"/>
              <a:t>. Diese kannst du dir wie die Parteien in Österreich vorstellen. Die Abgeordneten sitzen dann nicht nach Ländern zusammen, sondern bei ihren Fraktionen.</a:t>
            </a:r>
          </a:p>
          <a:p>
            <a:pPr eaLnBrk="1" hangingPunct="1">
              <a:lnSpc>
                <a:spcPct val="90000"/>
              </a:lnSpc>
            </a:pPr>
            <a:endParaRPr lang="de-AT" alt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G_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07375" cy="1152525"/>
          </a:xfrm>
        </p:spPr>
        <p:txBody>
          <a:bodyPr/>
          <a:lstStyle/>
          <a:p>
            <a:r>
              <a:rPr lang="de-DE" sz="3200" dirty="0" smtClean="0"/>
              <a:t>Das Europäische Parlament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430712"/>
          </a:xfrm>
        </p:spPr>
        <p:txBody>
          <a:bodyPr/>
          <a:lstStyle/>
          <a:p>
            <a:r>
              <a:rPr lang="de-DE" sz="2400" dirty="0" smtClean="0"/>
              <a:t>Das Europäische Parlament umfasst derzeit </a:t>
            </a:r>
            <a:br>
              <a:rPr lang="de-DE" sz="2400" dirty="0" smtClean="0"/>
            </a:br>
            <a:r>
              <a:rPr lang="de-DE" sz="2400" dirty="0" smtClean="0"/>
              <a:t>751 Mitglieder. </a:t>
            </a:r>
            <a:r>
              <a:rPr lang="de-AT" sz="2400" dirty="0"/>
              <a:t>Jedes Land hat mindestens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6 </a:t>
            </a:r>
            <a:r>
              <a:rPr lang="de-AT" sz="2400" dirty="0"/>
              <a:t>bzw. maximal 96 Abgeordnete.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DE" sz="2400" b="1" dirty="0" smtClean="0">
                <a:solidFill>
                  <a:srgbClr val="A50021"/>
                </a:solidFill>
              </a:rPr>
              <a:t>Österreich ist mit 18 Abgeordneten</a:t>
            </a:r>
            <a:r>
              <a:rPr lang="de-DE" sz="2400" dirty="0" smtClean="0">
                <a:solidFill>
                  <a:srgbClr val="A50021"/>
                </a:solidFill>
              </a:rPr>
              <a:t> </a:t>
            </a:r>
            <a:br>
              <a:rPr lang="de-DE" sz="2400" dirty="0" smtClean="0">
                <a:solidFill>
                  <a:srgbClr val="A50021"/>
                </a:solidFill>
              </a:rPr>
            </a:br>
            <a:r>
              <a:rPr lang="de-DE" sz="2400" dirty="0" smtClean="0"/>
              <a:t>darin vertreten.</a:t>
            </a:r>
            <a:br>
              <a:rPr lang="de-DE" sz="2400" dirty="0" smtClean="0"/>
            </a:br>
            <a:endParaRPr lang="de-DE" sz="2400" dirty="0" smtClean="0"/>
          </a:p>
          <a:p>
            <a:r>
              <a:rPr lang="de-DE" sz="2400" dirty="0" smtClean="0"/>
              <a:t>Die Mitglieder werden in den 28 EU-Staaten </a:t>
            </a:r>
            <a:br>
              <a:rPr lang="de-DE" sz="2400" dirty="0" smtClean="0"/>
            </a:br>
            <a:r>
              <a:rPr lang="de-DE" sz="2400" dirty="0" smtClean="0"/>
              <a:t>alle 5 Jahre neu gewählt.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xmlns="" val="34821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G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200" dirty="0" smtClean="0"/>
              <a:t>Der Rat der Europäischen Union (Ministerrat)</a:t>
            </a:r>
            <a:endParaRPr lang="de-AT" altLang="de-DE" sz="3200" dirty="0" smtClean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229600" cy="4681537"/>
          </a:xfrm>
        </p:spPr>
        <p:txBody>
          <a:bodyPr/>
          <a:lstStyle/>
          <a:p>
            <a:pPr eaLnBrk="1" hangingPunct="1"/>
            <a:r>
              <a:rPr lang="de-DE" altLang="de-DE" sz="2400" dirty="0" smtClean="0"/>
              <a:t>Er ist zusammen mit dem Europäischen Parlament</a:t>
            </a:r>
            <a:br>
              <a:rPr lang="de-DE" altLang="de-DE" sz="2400" dirty="0" smtClean="0"/>
            </a:br>
            <a:r>
              <a:rPr lang="de-DE" altLang="de-DE" sz="2400" dirty="0" smtClean="0"/>
              <a:t>für die </a:t>
            </a:r>
            <a:r>
              <a:rPr lang="de-DE" altLang="de-DE" sz="2400" dirty="0" smtClean="0">
                <a:solidFill>
                  <a:srgbClr val="A50021"/>
                </a:solidFill>
              </a:rPr>
              <a:t>Gesetzgebung</a:t>
            </a:r>
            <a:r>
              <a:rPr lang="de-DE" altLang="de-DE" sz="2400" dirty="0" smtClean="0"/>
              <a:t> zuständig. </a:t>
            </a:r>
          </a:p>
          <a:p>
            <a:pPr eaLnBrk="1" hangingPunct="1">
              <a:buFont typeface="Wingdings" pitchFamily="2" charset="2"/>
              <a:buNone/>
            </a:pPr>
            <a:endParaRPr lang="de-DE" altLang="de-DE" sz="1200" dirty="0" smtClean="0"/>
          </a:p>
          <a:p>
            <a:pPr eaLnBrk="1" hangingPunct="1"/>
            <a:r>
              <a:rPr lang="de-DE" altLang="de-DE" sz="2400" dirty="0" smtClean="0"/>
              <a:t>Der Rat besteht immer aus anderen Personen. </a:t>
            </a:r>
            <a:br>
              <a:rPr lang="de-DE" altLang="de-DE" sz="2400" dirty="0" smtClean="0"/>
            </a:br>
            <a:r>
              <a:rPr lang="de-DE" altLang="de-DE" sz="2400" dirty="0" smtClean="0"/>
              <a:t>Je nach Thema kommen die </a:t>
            </a:r>
            <a:r>
              <a:rPr lang="de-DE" altLang="de-DE" sz="2400" dirty="0" err="1" smtClean="0">
                <a:solidFill>
                  <a:srgbClr val="A50021"/>
                </a:solidFill>
              </a:rPr>
              <a:t>MinisterInnen</a:t>
            </a:r>
            <a:r>
              <a:rPr lang="de-DE" altLang="de-DE" sz="2400" dirty="0" smtClean="0">
                <a:solidFill>
                  <a:srgbClr val="A50021"/>
                </a:solidFill>
              </a:rPr>
              <a:t> der jeweiligen Fachbereiche</a:t>
            </a:r>
            <a:r>
              <a:rPr lang="de-DE" altLang="de-DE" sz="2400" dirty="0" smtClean="0"/>
              <a:t> aus den verschiedenen Ländern zusammen.</a:t>
            </a:r>
          </a:p>
          <a:p>
            <a:pPr eaLnBrk="1" hangingPunct="1"/>
            <a:endParaRPr lang="de-DE" altLang="de-DE" sz="1200" dirty="0" smtClean="0"/>
          </a:p>
          <a:p>
            <a:pPr eaLnBrk="1" hangingPunct="1"/>
            <a:r>
              <a:rPr lang="de-DE" altLang="de-DE" sz="2400" dirty="0" smtClean="0"/>
              <a:t>Die </a:t>
            </a:r>
            <a:r>
              <a:rPr lang="de-DE" altLang="de-DE" sz="2400" dirty="0" smtClean="0">
                <a:solidFill>
                  <a:srgbClr val="A50021"/>
                </a:solidFill>
              </a:rPr>
              <a:t>EU-Präsidentschaft</a:t>
            </a:r>
            <a:r>
              <a:rPr lang="de-DE" altLang="de-DE" sz="2400" dirty="0" smtClean="0"/>
              <a:t> wechselt alle sechs Monate. </a:t>
            </a:r>
            <a:br>
              <a:rPr lang="de-DE" altLang="de-DE" sz="2400" dirty="0" smtClean="0"/>
            </a:br>
            <a:r>
              <a:rPr lang="de-DE" altLang="de-DE" sz="2400" dirty="0" smtClean="0"/>
              <a:t>Das Präsidium hat den Vorsitz bei Tagungen und legt die Tagesordnung fest. </a:t>
            </a:r>
            <a:br>
              <a:rPr lang="de-DE" altLang="de-DE" sz="2400" dirty="0" smtClean="0"/>
            </a:br>
            <a:r>
              <a:rPr lang="de-DE" altLang="de-DE" sz="2400" dirty="0" smtClean="0"/>
              <a:t>Österreich führte 1998 und 2006 den Vorsitz</a:t>
            </a:r>
            <a:r>
              <a:rPr lang="de-DE" altLang="de-DE" sz="1900" dirty="0" smtClean="0"/>
              <a:t>. </a:t>
            </a:r>
            <a:endParaRPr lang="de-AT" altLang="de-DE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G_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16632"/>
            <a:ext cx="8207375" cy="1152525"/>
          </a:xfrm>
        </p:spPr>
        <p:txBody>
          <a:bodyPr/>
          <a:lstStyle/>
          <a:p>
            <a:pPr eaLnBrk="1" hangingPunct="1"/>
            <a:r>
              <a:rPr lang="de-DE" altLang="de-DE" sz="3200" dirty="0" smtClean="0"/>
              <a:t>Nicht verwechseln:</a:t>
            </a:r>
            <a:endParaRPr lang="de-AT" altLang="de-DE" sz="3200" dirty="0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268760"/>
            <a:ext cx="8229600" cy="4752429"/>
          </a:xfrm>
        </p:spPr>
        <p:txBody>
          <a:bodyPr/>
          <a:lstStyle/>
          <a:p>
            <a:pPr eaLnBrk="1" hangingPunct="1"/>
            <a:r>
              <a:rPr lang="de-DE" altLang="de-DE" sz="2400" dirty="0" smtClean="0"/>
              <a:t>Der </a:t>
            </a:r>
            <a:r>
              <a:rPr lang="de-DE" altLang="de-DE" sz="2400" dirty="0" smtClean="0">
                <a:solidFill>
                  <a:srgbClr val="A50021"/>
                </a:solidFill>
              </a:rPr>
              <a:t>Rat der Europäischen Union</a:t>
            </a:r>
            <a:r>
              <a:rPr lang="de-DE" altLang="de-DE" sz="2400" dirty="0" smtClean="0"/>
              <a:t> tagt </a:t>
            </a:r>
            <a:br>
              <a:rPr lang="de-DE" altLang="de-DE" sz="2400" dirty="0" smtClean="0"/>
            </a:br>
            <a:r>
              <a:rPr lang="de-DE" altLang="de-DE" sz="2400" dirty="0" smtClean="0"/>
              <a:t>zu verschiedenen Themen und besteht aus </a:t>
            </a:r>
            <a:r>
              <a:rPr lang="de-DE" altLang="de-DE" sz="2400" dirty="0" err="1" smtClean="0"/>
              <a:t>MinisterInnen</a:t>
            </a:r>
            <a:r>
              <a:rPr lang="de-DE" altLang="de-DE" sz="2400" dirty="0" smtClean="0"/>
              <a:t> der verschiedenen Länder.</a:t>
            </a:r>
            <a:br>
              <a:rPr lang="de-DE" altLang="de-DE" sz="2400" dirty="0" smtClean="0"/>
            </a:br>
            <a:endParaRPr lang="de-DE" altLang="de-DE" sz="2400" dirty="0" smtClean="0"/>
          </a:p>
          <a:p>
            <a:pPr eaLnBrk="1" hangingPunct="1"/>
            <a:r>
              <a:rPr lang="de-DE" altLang="de-DE" sz="2400" dirty="0" smtClean="0"/>
              <a:t>Der </a:t>
            </a:r>
            <a:r>
              <a:rPr lang="de-DE" altLang="de-DE" sz="2400" dirty="0" smtClean="0">
                <a:solidFill>
                  <a:srgbClr val="A50021"/>
                </a:solidFill>
              </a:rPr>
              <a:t>Europäische Rat</a:t>
            </a:r>
            <a:r>
              <a:rPr lang="de-DE" altLang="de-DE" sz="2400" dirty="0" smtClean="0"/>
              <a:t> besteht aus den </a:t>
            </a:r>
            <a:br>
              <a:rPr lang="de-DE" altLang="de-DE" sz="2400" dirty="0" smtClean="0"/>
            </a:br>
            <a:r>
              <a:rPr lang="de-DE" altLang="de-DE" sz="2400" dirty="0" smtClean="0"/>
              <a:t>Regierungschefs der verschiedenen Länder</a:t>
            </a:r>
            <a:br>
              <a:rPr lang="de-DE" altLang="de-DE" sz="2400" dirty="0" smtClean="0"/>
            </a:br>
            <a:r>
              <a:rPr lang="de-DE" altLang="de-DE" sz="2400" dirty="0" smtClean="0"/>
              <a:t>und tagt viermal jährlich.</a:t>
            </a:r>
            <a:br>
              <a:rPr lang="de-DE" altLang="de-DE" sz="2400" dirty="0" smtClean="0"/>
            </a:br>
            <a:endParaRPr lang="de-DE" altLang="de-DE" sz="2400" dirty="0" smtClean="0"/>
          </a:p>
          <a:p>
            <a:pPr eaLnBrk="1" hangingPunct="1"/>
            <a:r>
              <a:rPr lang="de-DE" altLang="de-DE" sz="2400" dirty="0" smtClean="0"/>
              <a:t>Der </a:t>
            </a:r>
            <a:r>
              <a:rPr lang="de-DE" altLang="de-DE" sz="2400" dirty="0" smtClean="0">
                <a:solidFill>
                  <a:srgbClr val="A50021"/>
                </a:solidFill>
              </a:rPr>
              <a:t>Europarat</a:t>
            </a:r>
            <a:r>
              <a:rPr lang="de-DE" altLang="de-DE" sz="2400" dirty="0" smtClean="0"/>
              <a:t> ist keine Organisation der EU. </a:t>
            </a:r>
            <a:r>
              <a:rPr lang="de-DE" altLang="de-DE" sz="2400" dirty="0" err="1" smtClean="0"/>
              <a:t>VertreterInnen</a:t>
            </a:r>
            <a:r>
              <a:rPr lang="de-DE" altLang="de-DE" sz="2400" dirty="0" smtClean="0"/>
              <a:t> aus 47 Ländern setzen sich für die Menschenrechte und die Sicherung demokratischer Grundsätze ein. </a:t>
            </a:r>
            <a:endParaRPr lang="de-AT" alt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200" dirty="0" smtClean="0"/>
              <a:t>Übungsfragen:</a:t>
            </a:r>
            <a:endParaRPr lang="de-AT" altLang="de-DE" sz="32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686800" cy="4430712"/>
          </a:xfrm>
        </p:spPr>
        <p:txBody>
          <a:bodyPr/>
          <a:lstStyle/>
          <a:p>
            <a:pPr eaLnBrk="1" hangingPunct="1"/>
            <a:r>
              <a:rPr lang="de-DE" altLang="de-DE" sz="2800" dirty="0" smtClean="0"/>
              <a:t>Seit wann gibt es die EU?</a:t>
            </a:r>
          </a:p>
          <a:p>
            <a:pPr eaLnBrk="1" hangingPunct="1"/>
            <a:r>
              <a:rPr lang="de-DE" altLang="de-DE" sz="2800" dirty="0" smtClean="0"/>
              <a:t>Warum bestand Interesse für eine Ländergemeinschaft wie die EU?</a:t>
            </a:r>
          </a:p>
          <a:p>
            <a:pPr eaLnBrk="1" hangingPunct="1"/>
            <a:r>
              <a:rPr lang="de-DE" altLang="de-DE" sz="2800" dirty="0" smtClean="0"/>
              <a:t>Wie viele Mitgliedsstaaten sind zur Zeit bei der EU?</a:t>
            </a:r>
          </a:p>
          <a:p>
            <a:pPr eaLnBrk="1" hangingPunct="1"/>
            <a:r>
              <a:rPr lang="de-DE" altLang="de-DE" sz="2800" dirty="0" smtClean="0"/>
              <a:t>Was sind die wichtigsten Aufgaben der EU?</a:t>
            </a:r>
          </a:p>
          <a:p>
            <a:pPr eaLnBrk="1" hangingPunct="1"/>
            <a:r>
              <a:rPr lang="de-DE" altLang="de-DE" sz="2800" dirty="0" smtClean="0"/>
              <a:t>Seit wann ist Österreich bei der EU?</a:t>
            </a:r>
            <a:endParaRPr lang="de-AT" altLang="de-D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28875"/>
            <a:ext cx="7777162" cy="1884363"/>
          </a:xfrm>
        </p:spPr>
        <p:txBody>
          <a:bodyPr/>
          <a:lstStyle/>
          <a:p>
            <a:pPr eaLnBrk="1" hangingPunct="1"/>
            <a:r>
              <a:rPr lang="de-DE" altLang="de-DE" sz="4000" dirty="0" smtClean="0"/>
              <a:t/>
            </a:r>
            <a:br>
              <a:rPr lang="de-DE" altLang="de-DE" sz="4000" dirty="0" smtClean="0"/>
            </a:br>
            <a:r>
              <a:rPr lang="de-DE" altLang="de-DE" sz="4000" dirty="0" smtClean="0"/>
              <a:t>20 Jahre EU-Mitgliedschaft Österreichs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200" i="1" dirty="0" smtClean="0"/>
              <a:t>Impuls</a:t>
            </a:r>
            <a:endParaRPr lang="de-AT" altLang="de-DE" sz="3200" i="1" dirty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7504" y="1700213"/>
            <a:ext cx="8229600" cy="44307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DE" altLang="de-DE" sz="2800" dirty="0" smtClean="0"/>
              <a:t>	Die französische Insel Martinique in </a:t>
            </a:r>
            <a:br>
              <a:rPr lang="de-DE" altLang="de-DE" sz="2800" dirty="0" smtClean="0"/>
            </a:br>
            <a:r>
              <a:rPr lang="de-DE" altLang="de-DE" sz="2800" dirty="0" smtClean="0"/>
              <a:t>der Karibik sowie die </a:t>
            </a:r>
            <a:r>
              <a:rPr lang="de-DE" altLang="de-DE" sz="2800" dirty="0" err="1" smtClean="0"/>
              <a:t>Marquesas</a:t>
            </a:r>
            <a:r>
              <a:rPr lang="de-DE" altLang="de-DE" sz="2800" dirty="0" smtClean="0"/>
              <a:t>-</a:t>
            </a:r>
            <a:br>
              <a:rPr lang="de-DE" altLang="de-DE" sz="2800" dirty="0" smtClean="0"/>
            </a:br>
            <a:r>
              <a:rPr lang="de-DE" altLang="de-DE" sz="2800" dirty="0" smtClean="0"/>
              <a:t>Inseln im Südpazifik gehören als Teil Frankreichs zur Europäischen Union. 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altLang="de-DE" sz="2800" dirty="0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altLang="de-DE" sz="2800" dirty="0" smtClean="0"/>
              <a:t>	Suche sie auf der Weltkarte, und du wirst wissen, warum das außergewöhnlich ist.</a:t>
            </a:r>
          </a:p>
          <a:p>
            <a:pPr eaLnBrk="1" hangingPunct="1"/>
            <a:endParaRPr lang="de-AT" altLang="de-D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28875"/>
            <a:ext cx="7777162" cy="1884363"/>
          </a:xfrm>
        </p:spPr>
        <p:txBody>
          <a:bodyPr/>
          <a:lstStyle/>
          <a:p>
            <a:pPr eaLnBrk="1" hangingPunct="1"/>
            <a:r>
              <a:rPr lang="de-DE" altLang="de-DE" sz="4000" dirty="0" smtClean="0"/>
              <a:t/>
            </a:r>
            <a:br>
              <a:rPr lang="de-DE" altLang="de-DE" sz="4000" dirty="0" smtClean="0"/>
            </a:br>
            <a:r>
              <a:rPr lang="de-DE" altLang="de-DE" sz="4000" dirty="0" smtClean="0"/>
              <a:t>Die EU und Du!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G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sz="3200" dirty="0" smtClean="0"/>
              <a:t>Was bringt dir die EU?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400" dirty="0" smtClean="0"/>
              <a:t>Die so genannten </a:t>
            </a:r>
            <a:r>
              <a:rPr lang="de-DE" sz="2400" dirty="0" smtClean="0">
                <a:solidFill>
                  <a:srgbClr val="A50021"/>
                </a:solidFill>
              </a:rPr>
              <a:t>„Vier Freiheiten“ </a:t>
            </a:r>
          </a:p>
          <a:p>
            <a:r>
              <a:rPr lang="de-DE" sz="2400" dirty="0" smtClean="0">
                <a:solidFill>
                  <a:srgbClr val="A50021"/>
                </a:solidFill>
              </a:rPr>
              <a:t>Gemeinsames Engagement </a:t>
            </a:r>
            <a:r>
              <a:rPr lang="de-DE" sz="2400" dirty="0" smtClean="0"/>
              <a:t>der 28 EU-Staaten </a:t>
            </a:r>
            <a:br>
              <a:rPr lang="de-DE" sz="2400" dirty="0" smtClean="0"/>
            </a:br>
            <a:r>
              <a:rPr lang="de-DE" sz="2400" dirty="0" smtClean="0"/>
              <a:t>in den Bereichen </a:t>
            </a:r>
            <a:br>
              <a:rPr lang="de-DE" sz="2400" dirty="0" smtClean="0"/>
            </a:br>
            <a:endParaRPr lang="de-DE" sz="2400" dirty="0" smtClean="0"/>
          </a:p>
          <a:p>
            <a:pPr>
              <a:buNone/>
            </a:pPr>
            <a:r>
              <a:rPr lang="de-DE" sz="2400" dirty="0" smtClean="0"/>
              <a:t>		</a:t>
            </a:r>
            <a:r>
              <a:rPr lang="de-DE" sz="2400" b="1" dirty="0" smtClean="0"/>
              <a:t>Friedenssicherung </a:t>
            </a:r>
            <a:br>
              <a:rPr lang="de-DE" sz="2400" b="1" dirty="0" smtClean="0"/>
            </a:br>
            <a:r>
              <a:rPr lang="de-DE" sz="2400" b="1" dirty="0" smtClean="0"/>
              <a:t>	Umweltschutz </a:t>
            </a:r>
            <a:br>
              <a:rPr lang="de-DE" sz="2400" b="1" dirty="0" smtClean="0"/>
            </a:br>
            <a:r>
              <a:rPr lang="de-DE" sz="2400" b="1" dirty="0" smtClean="0"/>
              <a:t>	Lebensmittel- und Verbraucherschutz </a:t>
            </a:r>
            <a:br>
              <a:rPr lang="de-DE" sz="2400" b="1" dirty="0" smtClean="0"/>
            </a:br>
            <a:r>
              <a:rPr lang="de-DE" sz="2400" b="1" dirty="0" smtClean="0"/>
              <a:t>	Grenzen überschreitende Zusammenarbeit für</a:t>
            </a:r>
            <a:br>
              <a:rPr lang="de-DE" sz="2400" b="1" dirty="0" smtClean="0"/>
            </a:br>
            <a:r>
              <a:rPr lang="de-DE" sz="2400" b="1" dirty="0" smtClean="0"/>
              <a:t>       mehr Sicherheit</a:t>
            </a:r>
            <a:endParaRPr lang="de-AT" sz="24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DE" altLang="de-DE" sz="2400" dirty="0" smtClean="0"/>
          </a:p>
          <a:p>
            <a:pPr eaLnBrk="1" hangingPunct="1">
              <a:lnSpc>
                <a:spcPct val="90000"/>
              </a:lnSpc>
            </a:pPr>
            <a:endParaRPr lang="de-AT" alt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G_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dirty="0" smtClean="0"/>
              <a:t>EU-Förder-Programme </a:t>
            </a:r>
            <a:br>
              <a:rPr lang="de-DE" sz="3200" dirty="0" smtClean="0"/>
            </a:br>
            <a:r>
              <a:rPr lang="de-DE" sz="3200" dirty="0" smtClean="0"/>
              <a:t>für Bildung, Jugend und Sport</a:t>
            </a:r>
            <a:endParaRPr lang="de-AT" altLang="de-DE" sz="3200" dirty="0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734592"/>
            <a:ext cx="8229600" cy="44307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sz="2400" b="1" dirty="0" smtClean="0"/>
              <a:t>„Erasmus+“</a:t>
            </a:r>
            <a:r>
              <a:rPr lang="de-DE" sz="2400" dirty="0" smtClean="0"/>
              <a:t> ist das neue EU-Förderprogramm für </a:t>
            </a:r>
            <a:br>
              <a:rPr lang="de-DE" sz="2400" dirty="0" smtClean="0"/>
            </a:br>
            <a:r>
              <a:rPr lang="de-DE" sz="2400" dirty="0" smtClean="0"/>
              <a:t>die Bereiche Bildung, Jugend &amp; Sport </a:t>
            </a:r>
            <a:r>
              <a:rPr lang="de-DE" sz="2400" dirty="0"/>
              <a:t>2014–2020</a:t>
            </a:r>
            <a:r>
              <a:rPr lang="de-DE" sz="2400" dirty="0" smtClean="0"/>
              <a:t>. Gefördert werden: </a:t>
            </a:r>
          </a:p>
          <a:p>
            <a:pPr marL="450850" indent="-450850" eaLnBrk="1" hangingPunct="1"/>
            <a:r>
              <a:rPr lang="de-DE" sz="2400" dirty="0" smtClean="0">
                <a:solidFill>
                  <a:srgbClr val="A50021"/>
                </a:solidFill>
              </a:rPr>
              <a:t>sportliche Aktivitäten</a:t>
            </a:r>
          </a:p>
          <a:p>
            <a:pPr marL="450850" indent="-450850" eaLnBrk="1" hangingPunct="1"/>
            <a:r>
              <a:rPr lang="de-DE" sz="2400" dirty="0" smtClean="0">
                <a:solidFill>
                  <a:srgbClr val="A50021"/>
                </a:solidFill>
              </a:rPr>
              <a:t>Projekte</a:t>
            </a:r>
            <a:r>
              <a:rPr lang="de-DE" sz="2400" dirty="0" smtClean="0"/>
              <a:t> in der</a:t>
            </a:r>
            <a:br>
              <a:rPr lang="de-DE" sz="2400" dirty="0" smtClean="0"/>
            </a:br>
            <a:r>
              <a:rPr lang="de-DE" sz="2400" dirty="0" smtClean="0"/>
              <a:t>		Schulbildung</a:t>
            </a:r>
            <a:br>
              <a:rPr lang="de-DE" sz="2400" dirty="0" smtClean="0"/>
            </a:br>
            <a:r>
              <a:rPr lang="de-DE" sz="2400" dirty="0" smtClean="0"/>
              <a:t>		Hochschulbildung</a:t>
            </a:r>
            <a:br>
              <a:rPr lang="de-DE" sz="2400" dirty="0" smtClean="0"/>
            </a:br>
            <a:r>
              <a:rPr lang="de-DE" sz="2400" dirty="0" smtClean="0"/>
              <a:t>		Berufsbildung </a:t>
            </a:r>
            <a:br>
              <a:rPr lang="de-DE" sz="2400" dirty="0" smtClean="0"/>
            </a:br>
            <a:r>
              <a:rPr lang="de-DE" sz="2400" dirty="0" smtClean="0"/>
              <a:t>		Erwachsenenbildung</a:t>
            </a:r>
            <a:endParaRPr lang="de-AT" alt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G_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dirty="0" smtClean="0"/>
              <a:t>EU-Förder-Programme </a:t>
            </a:r>
            <a:br>
              <a:rPr lang="de-DE" sz="3200" dirty="0" smtClean="0"/>
            </a:br>
            <a:r>
              <a:rPr lang="de-DE" sz="3200" dirty="0" smtClean="0"/>
              <a:t>für Bildung, Jugend und Sport</a:t>
            </a:r>
            <a:endParaRPr lang="de-AT" altLang="de-DE" sz="3200" dirty="0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734592"/>
            <a:ext cx="8229600" cy="4790752"/>
          </a:xfrm>
        </p:spPr>
        <p:txBody>
          <a:bodyPr/>
          <a:lstStyle/>
          <a:p>
            <a:pPr marL="0" lvl="0" indent="0">
              <a:buNone/>
            </a:pPr>
            <a:r>
              <a:rPr lang="de-DE" sz="2400" b="1" dirty="0" smtClean="0"/>
              <a:t>Unterstützung von Jugendprojekten</a:t>
            </a:r>
            <a:r>
              <a:rPr lang="de-DE" sz="2400" dirty="0" smtClean="0"/>
              <a:t> in Europa </a:t>
            </a:r>
            <a:br>
              <a:rPr lang="de-DE" sz="2400" dirty="0" smtClean="0"/>
            </a:br>
            <a:r>
              <a:rPr lang="de-DE" sz="2400" dirty="0" smtClean="0"/>
              <a:t>in ganz unterschiedlichen Bereichen; wie </a:t>
            </a:r>
            <a:br>
              <a:rPr lang="de-DE" sz="2400" dirty="0" smtClean="0"/>
            </a:br>
            <a:endParaRPr lang="de-DE" sz="1200" dirty="0" smtClean="0"/>
          </a:p>
          <a:p>
            <a:pPr marL="355600" indent="-355600"/>
            <a:r>
              <a:rPr lang="de-DE" sz="2400" b="1" dirty="0" smtClean="0"/>
              <a:t>Jugendbegegnungen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smtClean="0"/>
              <a:t>gemeinsame Beschäftigung mit einem Thema </a:t>
            </a:r>
            <a:br>
              <a:rPr lang="de-DE" sz="2400" dirty="0" smtClean="0"/>
            </a:br>
            <a:r>
              <a:rPr lang="de-DE" sz="2400" dirty="0" smtClean="0"/>
              <a:t>bei EU-weiten Treffen. </a:t>
            </a:r>
            <a:endParaRPr lang="de-AT" sz="2400" dirty="0" smtClean="0"/>
          </a:p>
          <a:p>
            <a:pPr lvl="0"/>
            <a:r>
              <a:rPr lang="de-DE" sz="2400" b="1" dirty="0" smtClean="0"/>
              <a:t>Europäischer Freiwilligendienst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smtClean="0"/>
              <a:t>Plattform für Engagement in gemeinnützigen </a:t>
            </a:r>
            <a:br>
              <a:rPr lang="de-DE" sz="2400" dirty="0" smtClean="0"/>
            </a:br>
            <a:r>
              <a:rPr lang="de-DE" sz="2400" dirty="0" smtClean="0"/>
              <a:t>Projekten im Ausland</a:t>
            </a:r>
            <a:endParaRPr lang="de-AT" sz="2400" dirty="0" smtClean="0"/>
          </a:p>
          <a:p>
            <a:pPr lvl="0"/>
            <a:r>
              <a:rPr lang="de-DE" sz="2400" b="1" dirty="0" smtClean="0"/>
              <a:t>Strukturierter Dialog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smtClean="0"/>
              <a:t>Förderung des Mitwirkens junger Menschen am demokratischen Leben</a:t>
            </a:r>
            <a:endParaRPr lang="de-AT" alt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G_LI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200" dirty="0" smtClean="0"/>
              <a:t>2015 </a:t>
            </a:r>
            <a:r>
              <a:rPr lang="de-DE" altLang="de-DE" sz="3200" dirty="0"/>
              <a:t>– </a:t>
            </a:r>
            <a:r>
              <a:rPr lang="de-DE" altLang="de-DE" sz="3200" dirty="0" smtClean="0"/>
              <a:t>das Europäische Jahr der</a:t>
            </a:r>
            <a:br>
              <a:rPr lang="de-DE" altLang="de-DE" sz="3200" dirty="0" smtClean="0"/>
            </a:br>
            <a:r>
              <a:rPr lang="de-DE" altLang="de-DE" sz="3200" dirty="0" smtClean="0"/>
              <a:t>            Entwicklung</a:t>
            </a:r>
            <a:endParaRPr lang="de-AT" altLang="de-DE" sz="3200" dirty="0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916832"/>
            <a:ext cx="8820150" cy="4430713"/>
          </a:xfrm>
        </p:spPr>
        <p:txBody>
          <a:bodyPr/>
          <a:lstStyle/>
          <a:p>
            <a:pPr eaLnBrk="1" hangingPunct="1"/>
            <a:r>
              <a:rPr lang="de-DE" sz="2400" dirty="0" smtClean="0"/>
              <a:t>Die EU leistet seit 1957 Entwicklungszusammen-</a:t>
            </a:r>
            <a:br>
              <a:rPr lang="de-DE" sz="2400" dirty="0" smtClean="0"/>
            </a:br>
            <a:r>
              <a:rPr lang="de-DE" sz="2400" dirty="0" err="1" smtClean="0"/>
              <a:t>arbeit</a:t>
            </a:r>
            <a:r>
              <a:rPr lang="de-DE" sz="2400" dirty="0" smtClean="0"/>
              <a:t> und ist heute der </a:t>
            </a:r>
            <a:r>
              <a:rPr lang="de-DE" sz="2400" b="1" dirty="0" smtClean="0"/>
              <a:t>größte Geber öffentlicher Entwicklungsgelder</a:t>
            </a:r>
            <a:r>
              <a:rPr lang="de-DE" sz="2400" dirty="0" smtClean="0"/>
              <a:t> weltweit.</a:t>
            </a:r>
          </a:p>
          <a:p>
            <a:pPr eaLnBrk="1" hangingPunct="1">
              <a:buNone/>
            </a:pPr>
            <a:r>
              <a:rPr lang="de-DE" sz="2400" dirty="0" smtClean="0"/>
              <a:t> </a:t>
            </a:r>
          </a:p>
          <a:p>
            <a:pPr eaLnBrk="1" hangingPunct="1"/>
            <a:r>
              <a:rPr lang="de-DE" sz="2400" dirty="0" smtClean="0"/>
              <a:t>Das Jahr 2015 steht für die Europäische Union im Zeichen der </a:t>
            </a:r>
            <a:r>
              <a:rPr lang="de-DE" sz="2400" b="1" dirty="0" smtClean="0">
                <a:solidFill>
                  <a:srgbClr val="A50021"/>
                </a:solidFill>
              </a:rPr>
              <a:t>E</a:t>
            </a:r>
            <a:r>
              <a:rPr lang="de-DE" sz="2400" b="1" dirty="0" smtClean="0"/>
              <a:t>ntwicklungs</a:t>
            </a:r>
            <a:r>
              <a:rPr lang="de-DE" sz="2400" b="1" dirty="0" smtClean="0">
                <a:solidFill>
                  <a:srgbClr val="A50021"/>
                </a:solidFill>
              </a:rPr>
              <a:t>z</a:t>
            </a:r>
            <a:r>
              <a:rPr lang="de-DE" sz="2400" b="1" dirty="0" smtClean="0"/>
              <a:t>usammen</a:t>
            </a:r>
            <a:r>
              <a:rPr lang="de-DE" sz="2400" b="1" dirty="0" smtClean="0">
                <a:solidFill>
                  <a:srgbClr val="A50021"/>
                </a:solidFill>
              </a:rPr>
              <a:t>a</a:t>
            </a:r>
            <a:r>
              <a:rPr lang="de-DE" sz="2400" b="1" dirty="0" smtClean="0"/>
              <a:t>rbeit (EZA)</a:t>
            </a:r>
            <a:r>
              <a:rPr lang="de-DE" sz="2400" dirty="0" smtClean="0"/>
              <a:t>. </a:t>
            </a:r>
            <a:r>
              <a:rPr lang="de-DE" altLang="de-DE" sz="2400" dirty="0" smtClean="0"/>
              <a:t/>
            </a:r>
            <a:br>
              <a:rPr lang="de-DE" altLang="de-DE" sz="2400" dirty="0" smtClean="0"/>
            </a:br>
            <a:endParaRPr lang="de-DE" altLang="de-DE" sz="2400" dirty="0" smtClean="0"/>
          </a:p>
          <a:p>
            <a:pPr eaLnBrk="1" hangingPunct="1"/>
            <a:r>
              <a:rPr lang="de-DE" sz="2400" dirty="0" smtClean="0"/>
              <a:t>Unter dem </a:t>
            </a:r>
            <a:r>
              <a:rPr lang="de-DE" sz="2400" b="1" dirty="0" smtClean="0"/>
              <a:t>Motto „Unsere Welt, unsere Würde, unsere Zukunft“ </a:t>
            </a:r>
            <a:r>
              <a:rPr lang="de-DE" sz="2400" dirty="0" smtClean="0"/>
              <a:t>informiert die EU ihre </a:t>
            </a:r>
            <a:r>
              <a:rPr lang="de-DE" sz="2400" dirty="0" err="1" smtClean="0"/>
              <a:t>BürgerInnen</a:t>
            </a:r>
            <a:r>
              <a:rPr lang="de-DE" sz="2400" dirty="0" smtClean="0"/>
              <a:t> verstärkt über die EZA, um Interesse und Mitarbeit zu fördern.</a:t>
            </a:r>
            <a:endParaRPr lang="de-AT" alt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200" dirty="0" smtClean="0"/>
              <a:t>Übungsfragen:</a:t>
            </a:r>
            <a:endParaRPr lang="de-AT" altLang="de-DE" sz="3200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sz="2800" dirty="0" smtClean="0"/>
              <a:t>Erkläre: Wer bildet das Europäische Parlament, wer die Europäische Kommission und wer den Rat der Europäischen Union?</a:t>
            </a:r>
          </a:p>
          <a:p>
            <a:pPr eaLnBrk="1" hangingPunct="1"/>
            <a:r>
              <a:rPr lang="de-DE" altLang="de-DE" sz="2800" dirty="0" smtClean="0"/>
              <a:t>Was ist der Europarat?</a:t>
            </a:r>
          </a:p>
          <a:p>
            <a:pPr eaLnBrk="1" hangingPunct="1"/>
            <a:r>
              <a:rPr lang="de-DE" altLang="de-DE" sz="2800" dirty="0" smtClean="0"/>
              <a:t>Warum wird der Rat der Europäischen Union auch Ministerrat genannt?</a:t>
            </a:r>
          </a:p>
          <a:p>
            <a:pPr eaLnBrk="1" hangingPunct="1"/>
            <a:r>
              <a:rPr lang="de-DE" altLang="de-DE" sz="2800" dirty="0" smtClean="0"/>
              <a:t>Wer wird bei Europawahlen gewählt?</a:t>
            </a:r>
            <a:endParaRPr lang="de-AT" altLang="de-D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G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07375" cy="1152525"/>
          </a:xfrm>
        </p:spPr>
        <p:txBody>
          <a:bodyPr/>
          <a:lstStyle/>
          <a:p>
            <a:pPr eaLnBrk="1" hangingPunct="1"/>
            <a:r>
              <a:rPr lang="de-DE" altLang="de-DE" sz="3200" dirty="0" smtClean="0"/>
              <a:t>Österreich in der EU</a:t>
            </a:r>
            <a:endParaRPr lang="de-AT" altLang="de-DE" sz="3200" dirty="0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430712"/>
          </a:xfrm>
        </p:spPr>
        <p:txBody>
          <a:bodyPr/>
          <a:lstStyle/>
          <a:p>
            <a:pPr eaLnBrk="1" hangingPunct="1"/>
            <a:r>
              <a:rPr lang="de-DE" altLang="de-DE" sz="2400" dirty="0" smtClean="0"/>
              <a:t>1989 stellte die österreichische Bundesregierung das </a:t>
            </a:r>
            <a:r>
              <a:rPr lang="de-DE" altLang="de-DE" sz="2400" dirty="0" smtClean="0">
                <a:solidFill>
                  <a:srgbClr val="A50021"/>
                </a:solidFill>
              </a:rPr>
              <a:t>Ansuchen für die Aufnahme</a:t>
            </a:r>
            <a:r>
              <a:rPr lang="de-DE" altLang="de-DE" sz="2400" dirty="0" smtClean="0"/>
              <a:t> in die Europäische Gemeinschaft.</a:t>
            </a:r>
            <a:br>
              <a:rPr lang="de-DE" altLang="de-DE" sz="2400" dirty="0" smtClean="0"/>
            </a:br>
            <a:endParaRPr lang="de-DE" altLang="de-DE" sz="2400" dirty="0" smtClean="0"/>
          </a:p>
          <a:p>
            <a:pPr eaLnBrk="1" hangingPunct="1">
              <a:lnSpc>
                <a:spcPct val="90000"/>
              </a:lnSpc>
            </a:pPr>
            <a:r>
              <a:rPr lang="de-DE" altLang="de-DE" sz="2400" dirty="0" smtClean="0"/>
              <a:t>Es folgten Beitrittsverhandlungen und </a:t>
            </a:r>
            <a:r>
              <a:rPr lang="de-DE" altLang="de-DE" sz="2400" dirty="0" smtClean="0">
                <a:solidFill>
                  <a:srgbClr val="A50021"/>
                </a:solidFill>
              </a:rPr>
              <a:t>1994</a:t>
            </a:r>
            <a:r>
              <a:rPr lang="de-DE" altLang="de-DE" sz="2400" dirty="0" smtClean="0"/>
              <a:t> </a:t>
            </a:r>
            <a:br>
              <a:rPr lang="de-DE" altLang="de-DE" sz="2400" dirty="0" smtClean="0"/>
            </a:br>
            <a:r>
              <a:rPr lang="de-DE" altLang="de-DE" sz="2400" dirty="0" smtClean="0"/>
              <a:t>eine </a:t>
            </a:r>
            <a:r>
              <a:rPr lang="de-DE" altLang="de-DE" sz="2400" dirty="0" smtClean="0">
                <a:solidFill>
                  <a:srgbClr val="A50021"/>
                </a:solidFill>
              </a:rPr>
              <a:t>Volksabstimmung</a:t>
            </a:r>
            <a:r>
              <a:rPr lang="de-DE" altLang="de-DE" sz="2400" dirty="0" smtClean="0"/>
              <a:t>, bei der zwei Drittel der Bevölkerung für den Beitritt waren. </a:t>
            </a:r>
            <a:br>
              <a:rPr lang="de-DE" altLang="de-DE" sz="2400" dirty="0" smtClean="0"/>
            </a:br>
            <a:endParaRPr lang="de-DE" altLang="de-DE" sz="2400" dirty="0" smtClean="0"/>
          </a:p>
          <a:p>
            <a:pPr eaLnBrk="1" hangingPunct="1">
              <a:lnSpc>
                <a:spcPct val="90000"/>
              </a:lnSpc>
            </a:pPr>
            <a:r>
              <a:rPr lang="de-DE" altLang="de-DE" sz="2400" dirty="0" smtClean="0"/>
              <a:t>Am </a:t>
            </a:r>
            <a:r>
              <a:rPr lang="de-DE" altLang="de-DE" sz="2400" dirty="0" smtClean="0">
                <a:solidFill>
                  <a:srgbClr val="A50021"/>
                </a:solidFill>
              </a:rPr>
              <a:t>1.1.1995</a:t>
            </a:r>
            <a:r>
              <a:rPr lang="de-DE" altLang="de-DE" sz="2400" dirty="0" smtClean="0"/>
              <a:t> wurde Österreich mit Finnland und Schweden gemeinsam </a:t>
            </a:r>
            <a:r>
              <a:rPr lang="de-DE" altLang="de-DE" sz="2400" dirty="0" smtClean="0">
                <a:solidFill>
                  <a:srgbClr val="A50021"/>
                </a:solidFill>
              </a:rPr>
              <a:t>in die EU aufgenommen</a:t>
            </a:r>
            <a:r>
              <a:rPr lang="de-DE" altLang="de-DE" sz="24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AT" alt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G_LI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13"/>
          <p:cNvSpPr>
            <a:spLocks noGrp="1" noChangeArrowheads="1"/>
          </p:cNvSpPr>
          <p:nvPr>
            <p:ph type="title"/>
          </p:nvPr>
        </p:nvSpPr>
        <p:spPr>
          <a:xfrm>
            <a:off x="468313" y="188243"/>
            <a:ext cx="8207375" cy="1152525"/>
          </a:xfrm>
        </p:spPr>
        <p:txBody>
          <a:bodyPr/>
          <a:lstStyle/>
          <a:p>
            <a:pPr eaLnBrk="1" hangingPunct="1"/>
            <a:r>
              <a:rPr lang="de-DE" altLang="de-DE" sz="3200" dirty="0" smtClean="0"/>
              <a:t>Österreich in der EU</a:t>
            </a:r>
            <a:endParaRPr lang="de-AT" altLang="de-DE" sz="3200" dirty="0" smtClean="0"/>
          </a:p>
        </p:txBody>
      </p:sp>
      <p:sp>
        <p:nvSpPr>
          <p:cNvPr id="512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832648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Was bringt die EU den </a:t>
            </a:r>
            <a:r>
              <a:rPr lang="de-DE" sz="2400" b="1" dirty="0" err="1" smtClean="0"/>
              <a:t>ÖsterreicherInnen</a:t>
            </a:r>
            <a:r>
              <a:rPr lang="de-DE" sz="2400" b="1" dirty="0" smtClean="0"/>
              <a:t>?</a:t>
            </a:r>
            <a:endParaRPr lang="de-AT" sz="2400" dirty="0" smtClean="0"/>
          </a:p>
          <a:p>
            <a:r>
              <a:rPr lang="de-DE" sz="2400" dirty="0" smtClean="0">
                <a:solidFill>
                  <a:srgbClr val="A50021"/>
                </a:solidFill>
              </a:rPr>
              <a:t>Frei wohnen, studieren und arbeiten können…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… </a:t>
            </a:r>
            <a:r>
              <a:rPr lang="de-DE" sz="2400" dirty="0" err="1" smtClean="0"/>
              <a:t>ÖsterreicherInnen</a:t>
            </a:r>
            <a:r>
              <a:rPr lang="de-DE" sz="2400" dirty="0" smtClean="0"/>
              <a:t> in jedem Land der EU </a:t>
            </a:r>
            <a:br>
              <a:rPr lang="de-DE" sz="2400" dirty="0" smtClean="0"/>
            </a:br>
            <a:r>
              <a:rPr lang="de-DE" sz="2400" dirty="0" smtClean="0"/>
              <a:t>… </a:t>
            </a:r>
            <a:r>
              <a:rPr lang="de-DE" sz="2400" dirty="0" err="1" smtClean="0"/>
              <a:t>StaatsbürgerInnen</a:t>
            </a:r>
            <a:r>
              <a:rPr lang="de-DE" sz="2400" dirty="0" smtClean="0"/>
              <a:t> anderer EU-Länder in Österreich </a:t>
            </a:r>
          </a:p>
          <a:p>
            <a:r>
              <a:rPr lang="de-DE" sz="2400" dirty="0" smtClean="0">
                <a:solidFill>
                  <a:srgbClr val="A50021"/>
                </a:solidFill>
              </a:rPr>
              <a:t>Freies Reisen – seit 1995: „Schengener Abkommen“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… EU-</a:t>
            </a:r>
            <a:r>
              <a:rPr lang="de-DE" sz="2400" dirty="0" err="1" smtClean="0"/>
              <a:t>BürgerInnen</a:t>
            </a:r>
            <a:r>
              <a:rPr lang="de-DE" sz="2400" dirty="0" smtClean="0"/>
              <a:t> können innerhalb der EU die meisten Grenzen ohne Kontrolle überqueren.</a:t>
            </a:r>
          </a:p>
          <a:p>
            <a:pPr>
              <a:buNone/>
            </a:pPr>
            <a:r>
              <a:rPr lang="de-DE" sz="2400" dirty="0" smtClean="0"/>
              <a:t>	… die Bewachung der Außengrenzen der EU wurde verstärkt. </a:t>
            </a:r>
            <a:endParaRPr lang="de-AT" sz="2400" dirty="0" smtClean="0"/>
          </a:p>
          <a:p>
            <a:r>
              <a:rPr lang="de-DE" sz="2400" dirty="0" smtClean="0">
                <a:solidFill>
                  <a:srgbClr val="A50021"/>
                </a:solidFill>
              </a:rPr>
              <a:t>Freier Handel </a:t>
            </a:r>
            <a:br>
              <a:rPr lang="de-DE" sz="2400" dirty="0" smtClean="0">
                <a:solidFill>
                  <a:srgbClr val="A50021"/>
                </a:solidFill>
              </a:rPr>
            </a:br>
            <a:r>
              <a:rPr lang="de-DE" sz="2400" dirty="0" smtClean="0"/>
              <a:t>Warentransport innerhalb der EU ohne hohe Abgaben (Zölle) = </a:t>
            </a:r>
            <a:r>
              <a:rPr lang="de-DE" sz="2400" b="1" dirty="0" smtClean="0"/>
              <a:t>Europäischen Binnenmarkt</a:t>
            </a:r>
            <a:r>
              <a:rPr lang="de-DE" sz="2400" dirty="0" smtClean="0"/>
              <a:t>.</a:t>
            </a:r>
            <a:endParaRPr lang="de-A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BG_GEL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07375" cy="1152525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Österreich in der EU</a:t>
            </a:r>
            <a:endParaRPr lang="de-AT" altLang="de-DE" dirty="0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268760"/>
            <a:ext cx="8229600" cy="5112568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Der Euro – seit 2002 Zahlungsmittel in Österreich</a:t>
            </a:r>
            <a:endParaRPr lang="de-AT" sz="2400" dirty="0" smtClean="0"/>
          </a:p>
          <a:p>
            <a:r>
              <a:rPr lang="de-DE" sz="2400" dirty="0" smtClean="0">
                <a:solidFill>
                  <a:srgbClr val="A50021"/>
                </a:solidFill>
              </a:rPr>
              <a:t>Einführung des Euro </a:t>
            </a:r>
            <a:r>
              <a:rPr lang="de-DE" sz="2400" dirty="0" smtClean="0"/>
              <a:t>am 1.1.2002 als Bargeld in mehreren Ländern der EU = sog. </a:t>
            </a:r>
            <a:r>
              <a:rPr lang="de-DE" sz="2400" b="1" dirty="0" smtClean="0"/>
              <a:t>Eurozone</a:t>
            </a:r>
            <a:r>
              <a:rPr lang="de-DE" sz="2400" dirty="0" smtClean="0"/>
              <a:t>. </a:t>
            </a:r>
            <a:br>
              <a:rPr lang="de-DE" sz="2400" dirty="0" smtClean="0"/>
            </a:br>
            <a:r>
              <a:rPr lang="de-DE" sz="2400" dirty="0" smtClean="0"/>
              <a:t>Nationale Währungen (in Österreich: Schilling &amp; Groschen) hatten ausgedient.</a:t>
            </a:r>
            <a:endParaRPr lang="de-AT" sz="2400" dirty="0" smtClean="0"/>
          </a:p>
          <a:p>
            <a:r>
              <a:rPr lang="de-DE" sz="2400" dirty="0" smtClean="0">
                <a:solidFill>
                  <a:srgbClr val="A50021"/>
                </a:solidFill>
              </a:rPr>
              <a:t>19 EU-Staaten bilden zusammen die Eurozone</a:t>
            </a:r>
            <a:r>
              <a:rPr lang="de-DE" sz="2400" dirty="0" smtClean="0"/>
              <a:t>: </a:t>
            </a:r>
            <a:br>
              <a:rPr lang="de-DE" sz="2400" dirty="0" smtClean="0"/>
            </a:br>
            <a:r>
              <a:rPr lang="de-DE" sz="2400" dirty="0" smtClean="0"/>
              <a:t>Belgien, Deutschland, Estland, Finnland, Frankreich, Griechenland, Irland, Italien, Lettland, Litauen, Luxemburg, Malta, die Niederlande, Österreich,</a:t>
            </a:r>
            <a:r>
              <a:rPr lang="de-DE" sz="2400" i="1" dirty="0" smtClean="0"/>
              <a:t> </a:t>
            </a:r>
            <a:r>
              <a:rPr lang="de-DE" sz="2400" dirty="0" smtClean="0"/>
              <a:t>Portugal, Slowakei, Slowenien, Spanien und Zypern.</a:t>
            </a:r>
            <a:endParaRPr lang="de-AT" sz="2400" dirty="0" smtClean="0"/>
          </a:p>
          <a:p>
            <a:r>
              <a:rPr lang="de-DE" sz="2400" dirty="0" smtClean="0"/>
              <a:t>Der </a:t>
            </a:r>
            <a:r>
              <a:rPr lang="de-DE" sz="2400" dirty="0" smtClean="0">
                <a:solidFill>
                  <a:srgbClr val="A50021"/>
                </a:solidFill>
              </a:rPr>
              <a:t>Euro</a:t>
            </a:r>
            <a:r>
              <a:rPr lang="de-DE" sz="2400" dirty="0" smtClean="0"/>
              <a:t> ist nach dem US-Dollar eine zweite international </a:t>
            </a:r>
            <a:r>
              <a:rPr lang="de-DE" sz="2400" dirty="0" smtClean="0">
                <a:solidFill>
                  <a:srgbClr val="A50021"/>
                </a:solidFill>
              </a:rPr>
              <a:t>bedeutsame Währung in der Welt</a:t>
            </a:r>
            <a:r>
              <a:rPr lang="de-DE" sz="2400" dirty="0" smtClean="0"/>
              <a:t>.</a:t>
            </a:r>
            <a:endParaRPr lang="de-AT" sz="2400" dirty="0" smtClean="0"/>
          </a:p>
          <a:p>
            <a:pPr eaLnBrk="1" hangingPunct="1">
              <a:lnSpc>
                <a:spcPct val="80000"/>
              </a:lnSpc>
            </a:pPr>
            <a:endParaRPr lang="de-AT" alt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G_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07375" cy="1152525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Österreich in der EU</a:t>
            </a:r>
            <a:endParaRPr lang="de-AT" altLang="de-DE" dirty="0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430712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Das österreichische Parlament in der EU</a:t>
            </a:r>
            <a:endParaRPr lang="de-AT" sz="2400" dirty="0" smtClean="0"/>
          </a:p>
          <a:p>
            <a:r>
              <a:rPr lang="de-DE" sz="2400" dirty="0" smtClean="0"/>
              <a:t>Auch das österreichische Parlament und seine Abgeordneten haben wichtige Aufgaben in der Europäischen Union. </a:t>
            </a:r>
            <a:br>
              <a:rPr lang="de-DE" sz="2400" dirty="0" smtClean="0"/>
            </a:br>
            <a:r>
              <a:rPr lang="de-DE" sz="2400" dirty="0" smtClean="0"/>
              <a:t>Denn Mitwirkung und Mitbestimmung der EU-Mitgliedsstaaten in EU-Angelegenheiten gehören </a:t>
            </a:r>
            <a:br>
              <a:rPr lang="de-DE" sz="2400" dirty="0" smtClean="0"/>
            </a:br>
            <a:r>
              <a:rPr lang="de-DE" sz="2400" dirty="0" smtClean="0"/>
              <a:t>zu den demokratischen</a:t>
            </a:r>
            <a:br>
              <a:rPr lang="de-DE" sz="2400" dirty="0" smtClean="0"/>
            </a:br>
            <a:r>
              <a:rPr lang="de-DE" sz="2400" dirty="0" smtClean="0"/>
              <a:t>Grundprinzipien der EU. </a:t>
            </a:r>
            <a:endParaRPr lang="de-AT" sz="2400" dirty="0" smtClean="0"/>
          </a:p>
          <a:p>
            <a:pPr>
              <a:buNone/>
            </a:pPr>
            <a:endParaRPr lang="de-AT" sz="2400" dirty="0"/>
          </a:p>
        </p:txBody>
      </p:sp>
      <p:pic>
        <p:nvPicPr>
          <p:cNvPr id="5" name="Grafik 4" descr="Flagge der EU auf dem Dach des Parlaments © Parlamentsdirektion Bernhard Zofall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717032"/>
            <a:ext cx="2945904" cy="220942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283968" y="5877272"/>
            <a:ext cx="4645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EU Flagge auf dem Dach des Parlaments </a:t>
            </a:r>
          </a:p>
          <a:p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© Parlamentsdirektion / Bernhard </a:t>
            </a:r>
            <a:r>
              <a:rPr lang="de-DE" sz="800" dirty="0" err="1" smtClean="0">
                <a:solidFill>
                  <a:schemeClr val="bg1">
                    <a:lumMod val="50000"/>
                  </a:schemeClr>
                </a:solidFill>
              </a:rPr>
              <a:t>Zofall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G_LI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243"/>
            <a:ext cx="8207375" cy="1152525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Österreich in der EU</a:t>
            </a:r>
            <a:endParaRPr lang="de-AT" altLang="de-DE" dirty="0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6856" y="1268760"/>
            <a:ext cx="8229600" cy="5256584"/>
          </a:xfrm>
        </p:spPr>
        <p:txBody>
          <a:bodyPr/>
          <a:lstStyle/>
          <a:p>
            <a:pPr>
              <a:buNone/>
            </a:pPr>
            <a:r>
              <a:rPr lang="de-DE" sz="2400" b="1" dirty="0" err="1" smtClean="0"/>
              <a:t>ÖsterreicherInnen</a:t>
            </a:r>
            <a:r>
              <a:rPr lang="de-DE" sz="2400" b="1" dirty="0" smtClean="0"/>
              <a:t> als EU-Kommissare</a:t>
            </a:r>
            <a:endParaRPr lang="de-AT" sz="2400" dirty="0" smtClean="0"/>
          </a:p>
          <a:p>
            <a:pPr marL="0" indent="0">
              <a:buNone/>
            </a:pPr>
            <a:r>
              <a:rPr lang="de-DE" sz="2400" dirty="0" smtClean="0"/>
              <a:t>Jedes Mitgliedsland entsendet ein Mitglied in die Europäische Kommission – seit 1995 auch Österreich. </a:t>
            </a:r>
            <a:endParaRPr lang="de-AT" sz="2400" dirty="0" smtClean="0"/>
          </a:p>
          <a:p>
            <a:r>
              <a:rPr lang="de-DE" sz="2400" b="1" dirty="0" smtClean="0"/>
              <a:t>Franz Fischler</a:t>
            </a:r>
            <a:r>
              <a:rPr lang="de-DE" sz="2400" dirty="0" smtClean="0"/>
              <a:t> (1995 bis 2004) – verantwortlich für Landwirtschaft, Entwicklung des ländlichen Raumes </a:t>
            </a:r>
            <a:br>
              <a:rPr lang="de-DE" sz="2400" dirty="0" smtClean="0"/>
            </a:br>
            <a:r>
              <a:rPr lang="de-DE" sz="2400" dirty="0" smtClean="0"/>
              <a:t>und Fischerei. </a:t>
            </a:r>
            <a:endParaRPr lang="de-AT" sz="2400" dirty="0" smtClean="0"/>
          </a:p>
          <a:p>
            <a:r>
              <a:rPr lang="de-DE" sz="2400" b="1" dirty="0" smtClean="0"/>
              <a:t>Benita Ferrero-Waldner</a:t>
            </a:r>
            <a:r>
              <a:rPr lang="de-DE" sz="2400" dirty="0" smtClean="0"/>
              <a:t> (2004 bis 2010) – Kommissarin für Außenbeziehungen und europäische Nachbarschaftspolitik</a:t>
            </a:r>
            <a:endParaRPr lang="de-AT" sz="2400" dirty="0" smtClean="0"/>
          </a:p>
          <a:p>
            <a:r>
              <a:rPr lang="de-DE" sz="2400" b="1" dirty="0" smtClean="0"/>
              <a:t>Johannes Hahn</a:t>
            </a:r>
            <a:r>
              <a:rPr lang="de-DE" sz="2400" dirty="0" smtClean="0"/>
              <a:t> war seit 2010 EU-Kommissar für Regionalpolitik, seit 1.11.2014 Kommissar für Nachbarschaftspolitik und Erweiterung. </a:t>
            </a:r>
            <a:endParaRPr lang="de-A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G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243"/>
            <a:ext cx="8207375" cy="1152525"/>
          </a:xfrm>
        </p:spPr>
        <p:txBody>
          <a:bodyPr/>
          <a:lstStyle/>
          <a:p>
            <a:pPr eaLnBrk="1" hangingPunct="1"/>
            <a:r>
              <a:rPr lang="de-DE" altLang="de-DE" sz="3200" dirty="0" smtClean="0"/>
              <a:t>Österreich in der EU</a:t>
            </a:r>
            <a:endParaRPr lang="de-AT" altLang="de-DE" sz="3200" dirty="0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430712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Österreichs Ratspräsidentschaften </a:t>
            </a:r>
            <a:endParaRPr lang="de-AT" sz="2400" dirty="0" smtClean="0"/>
          </a:p>
          <a:p>
            <a:r>
              <a:rPr lang="de-DE" sz="2400" dirty="0" smtClean="0">
                <a:solidFill>
                  <a:srgbClr val="A50021"/>
                </a:solidFill>
              </a:rPr>
              <a:t>Der Vorsitz im Rat </a:t>
            </a:r>
            <a:r>
              <a:rPr lang="de-DE" sz="2400" dirty="0" smtClean="0"/>
              <a:t>der Europäischen Union, kurz Ratspräsidentschaft, wechselt alle sechs Monate zwischen den EU-Mitgliedsländern nach einer festgelegten Reihenfolge. </a:t>
            </a:r>
            <a:endParaRPr lang="de-AT" sz="2400" dirty="0" smtClean="0"/>
          </a:p>
          <a:p>
            <a:r>
              <a:rPr lang="de-DE" sz="2400" dirty="0" smtClean="0">
                <a:solidFill>
                  <a:srgbClr val="A50021"/>
                </a:solidFill>
              </a:rPr>
              <a:t>Österreich</a:t>
            </a:r>
            <a:r>
              <a:rPr lang="de-DE" sz="2400" dirty="0" smtClean="0"/>
              <a:t> hatte bisher </a:t>
            </a:r>
            <a:r>
              <a:rPr lang="de-DE" sz="2400" dirty="0" smtClean="0">
                <a:solidFill>
                  <a:srgbClr val="A50021"/>
                </a:solidFill>
              </a:rPr>
              <a:t>zweimal</a:t>
            </a:r>
            <a:r>
              <a:rPr lang="de-DE" sz="2400" dirty="0" smtClean="0"/>
              <a:t> die </a:t>
            </a:r>
            <a:br>
              <a:rPr lang="de-DE" sz="2400" dirty="0" smtClean="0"/>
            </a:br>
            <a:r>
              <a:rPr lang="de-DE" sz="2400" dirty="0" smtClean="0">
                <a:solidFill>
                  <a:srgbClr val="A50021"/>
                </a:solidFill>
              </a:rPr>
              <a:t>Ratspräsidentschaft</a:t>
            </a:r>
            <a:r>
              <a:rPr lang="de-DE" sz="2400" dirty="0" smtClean="0"/>
              <a:t> inne: 1998 (zweite Jahreshälfte) sowie 2006 (erste Jahreshälfte). </a:t>
            </a:r>
            <a:endParaRPr lang="de-AT" sz="2400" dirty="0" smtClean="0"/>
          </a:p>
          <a:p>
            <a:r>
              <a:rPr lang="de-DE" sz="2400" dirty="0" smtClean="0"/>
              <a:t>Die nächste Ratspräsidentschaft wird Österreich im Jahr 2019 innehaben. </a:t>
            </a:r>
            <a:endParaRPr lang="de-A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asserzeichen">
  <a:themeElements>
    <a:clrScheme name="1_Wasserzeich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1_Wasserzeich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Wasserzeich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566</Words>
  <Application>Microsoft Office PowerPoint</Application>
  <PresentationFormat>Bildschirmpräsentation (4:3)</PresentationFormat>
  <Paragraphs>174</Paragraphs>
  <Slides>36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37" baseType="lpstr">
      <vt:lpstr>1_Wasserzeichen</vt:lpstr>
      <vt:lpstr> 20 Jahre Österreich in der EU</vt:lpstr>
      <vt:lpstr>Mehr Information auf: www.demokratiewebstatt.at </vt:lpstr>
      <vt:lpstr> 20 Jahre EU-Mitgliedschaft Österreichs</vt:lpstr>
      <vt:lpstr>Österreich in der EU</vt:lpstr>
      <vt:lpstr>Österreich in der EU</vt:lpstr>
      <vt:lpstr>Österreich in der EU</vt:lpstr>
      <vt:lpstr>Österreich in der EU</vt:lpstr>
      <vt:lpstr>Österreich in der EU</vt:lpstr>
      <vt:lpstr>Österreich in der EU</vt:lpstr>
      <vt:lpstr> Unser Kontinent Europa</vt:lpstr>
      <vt:lpstr>Impuls zum Einstieg</vt:lpstr>
      <vt:lpstr>Zahlen und Fakten zu Europa</vt:lpstr>
      <vt:lpstr>Mehr Zahlen und Fakten zu Europa</vt:lpstr>
      <vt:lpstr>Übungsblatt zum Ausdrucken</vt:lpstr>
      <vt:lpstr> Die Geschichte der EU</vt:lpstr>
      <vt:lpstr>Die Entstehung der Europäischen Union </vt:lpstr>
      <vt:lpstr>Die Europäische Union 2015</vt:lpstr>
      <vt:lpstr>Aufgaben der Europäischen Union</vt:lpstr>
      <vt:lpstr> Die vier Freiheiten der EU</vt:lpstr>
      <vt:lpstr>Die vier Freiheiten…</vt:lpstr>
      <vt:lpstr> Wie ist die Europäische Union aufgebaut?</vt:lpstr>
      <vt:lpstr>Die Europäische Union</vt:lpstr>
      <vt:lpstr>Die Europäische Kommission </vt:lpstr>
      <vt:lpstr>Das Europäische Parlament</vt:lpstr>
      <vt:lpstr>Sitz des Europäischen Parlaments</vt:lpstr>
      <vt:lpstr>Das Europäische Parlament</vt:lpstr>
      <vt:lpstr>Der Rat der Europäischen Union (Ministerrat)</vt:lpstr>
      <vt:lpstr>Nicht verwechseln:</vt:lpstr>
      <vt:lpstr>Übungsfragen:</vt:lpstr>
      <vt:lpstr>Impuls</vt:lpstr>
      <vt:lpstr> Die EU und Du!</vt:lpstr>
      <vt:lpstr>Was bringt dir die EU?</vt:lpstr>
      <vt:lpstr>EU-Förder-Programme  für Bildung, Jugend und Sport</vt:lpstr>
      <vt:lpstr>EU-Förder-Programme  für Bildung, Jugend und Sport</vt:lpstr>
      <vt:lpstr>2015 – das Europäische Jahr der             Entwicklung</vt:lpstr>
      <vt:lpstr>Übungsfragen:</vt:lpstr>
    </vt:vector>
  </TitlesOfParts>
  <Company>machessa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Vlatka Nikolic-Onea</dc:creator>
  <cp:lastModifiedBy>anderle4</cp:lastModifiedBy>
  <cp:revision>119</cp:revision>
  <dcterms:created xsi:type="dcterms:W3CDTF">2009-03-03T21:28:50Z</dcterms:created>
  <dcterms:modified xsi:type="dcterms:W3CDTF">2014-12-22T07:59:46Z</dcterms:modified>
</cp:coreProperties>
</file>