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5"/>
  </p:notesMasterIdLst>
  <p:handoutMasterIdLst>
    <p:handoutMasterId r:id="rId26"/>
  </p:handoutMasterIdLst>
  <p:sldIdLst>
    <p:sldId id="270" r:id="rId2"/>
    <p:sldId id="341" r:id="rId3"/>
    <p:sldId id="471" r:id="rId4"/>
    <p:sldId id="452" r:id="rId5"/>
    <p:sldId id="473" r:id="rId6"/>
    <p:sldId id="450" r:id="rId7"/>
    <p:sldId id="474" r:id="rId8"/>
    <p:sldId id="491" r:id="rId9"/>
    <p:sldId id="476" r:id="rId10"/>
    <p:sldId id="475" r:id="rId11"/>
    <p:sldId id="477" r:id="rId12"/>
    <p:sldId id="478" r:id="rId13"/>
    <p:sldId id="479" r:id="rId14"/>
    <p:sldId id="480" r:id="rId15"/>
    <p:sldId id="481" r:id="rId16"/>
    <p:sldId id="482" r:id="rId17"/>
    <p:sldId id="483" r:id="rId18"/>
    <p:sldId id="484" r:id="rId19"/>
    <p:sldId id="485" r:id="rId20"/>
    <p:sldId id="487" r:id="rId21"/>
    <p:sldId id="489" r:id="rId22"/>
    <p:sldId id="459" r:id="rId23"/>
    <p:sldId id="486" r:id="rId24"/>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B2D6"/>
    <a:srgbClr val="FFE9AB"/>
    <a:srgbClr val="FFCC99"/>
    <a:srgbClr val="01B0FF"/>
    <a:srgbClr val="B7E9FF"/>
    <a:srgbClr val="0099FF"/>
    <a:srgbClr val="DBDBED"/>
    <a:srgbClr val="FFF5E7"/>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3" autoAdjust="0"/>
    <p:restoredTop sz="99845" autoAdjust="0"/>
  </p:normalViewPr>
  <p:slideViewPr>
    <p:cSldViewPr>
      <p:cViewPr>
        <p:scale>
          <a:sx n="100" d="100"/>
          <a:sy n="100" d="100"/>
        </p:scale>
        <p:origin x="-3864" y="-2046"/>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sz="quarter"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C57743C6-E815-44EA-81A1-E2159D02985A}" type="datetimeFigureOut">
              <a:rPr lang="de-DE"/>
              <a:pPr>
                <a:defRPr/>
              </a:pPr>
              <a:t>08.05.2015</a:t>
            </a:fld>
            <a:endParaRPr lang="de-DE"/>
          </a:p>
        </p:txBody>
      </p:sp>
      <p:sp>
        <p:nvSpPr>
          <p:cNvPr id="4" name="Fußzeilenplatzhalter 3"/>
          <p:cNvSpPr>
            <a:spLocks noGrp="1"/>
          </p:cNvSpPr>
          <p:nvPr>
            <p:ph type="ftr" sz="quarter" idx="2"/>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ACFE6062-7DDF-4DFC-89A4-6FDD3B3F780D}" type="datetimeFigureOut">
              <a:rPr lang="de-DE"/>
              <a:pPr>
                <a:defRPr/>
              </a:pPr>
              <a:t>08.05.2015</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04" tIns="45751" rIns="91504" bIns="45751" rtlCol="0" anchor="ctr"/>
          <a:lstStyle/>
          <a:p>
            <a:pPr lvl="0"/>
            <a:endParaRPr lang="de-DE" noProof="0" smtClean="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504" tIns="45751" rIns="91504" bIns="4575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smtClean="0"/>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4"/>
            <a:ext cx="9163050" cy="6858000"/>
          </a:xfrm>
          <a:prstGeom prst="rect">
            <a:avLst/>
          </a:prstGeom>
          <a:noFill/>
        </p:spPr>
      </p:pic>
      <p:sp>
        <p:nvSpPr>
          <p:cNvPr id="3074" name="Rectangle 2"/>
          <p:cNvSpPr>
            <a:spLocks noGrp="1" noChangeArrowheads="1"/>
          </p:cNvSpPr>
          <p:nvPr>
            <p:ph type="ctrTitle"/>
          </p:nvPr>
        </p:nvSpPr>
        <p:spPr>
          <a:xfrm>
            <a:off x="827584" y="1370079"/>
            <a:ext cx="6388100" cy="947911"/>
          </a:xfrm>
        </p:spPr>
        <p:txBody>
          <a:bodyPr/>
          <a:lstStyle/>
          <a:p>
            <a:pPr eaLnBrk="1" hangingPunct="1"/>
            <a:r>
              <a:rPr lang="de-DE" sz="4000" dirty="0" smtClean="0"/>
              <a:t>60 </a:t>
            </a:r>
            <a:r>
              <a:rPr lang="de-DE" sz="4000" dirty="0"/>
              <a:t>Jahre Staatsvertrag</a:t>
            </a:r>
            <a:endParaRPr lang="de-DE" sz="4000" dirty="0" smtClean="0"/>
          </a:p>
        </p:txBody>
      </p:sp>
      <p:sp>
        <p:nvSpPr>
          <p:cNvPr id="3075" name="Rectangle 3"/>
          <p:cNvSpPr>
            <a:spLocks noGrp="1" noChangeArrowheads="1"/>
          </p:cNvSpPr>
          <p:nvPr>
            <p:ph type="subTitle" idx="1"/>
          </p:nvPr>
        </p:nvSpPr>
        <p:spPr>
          <a:xfrm>
            <a:off x="735013" y="3269325"/>
            <a:ext cx="6767513" cy="1752600"/>
          </a:xfrm>
        </p:spPr>
        <p:txBody>
          <a:bodyPr/>
          <a:lstStyle/>
          <a:p>
            <a:pPr eaLnBrk="1" hangingPunct="1"/>
            <a:r>
              <a:rPr lang="de-DE" dirty="0" smtClean="0"/>
              <a:t>Materialien zur Politischen Bildung von Kindern und Jugendlichen</a:t>
            </a:r>
            <a:endParaRPr lang="de-AT" dirty="0"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Befreit und aufgeteilt</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smtClean="0"/>
          </a:p>
          <a:p>
            <a:r>
              <a:rPr lang="de-AT" sz="2000" dirty="0"/>
              <a:t>Die Alliierten teilten das Land in </a:t>
            </a:r>
            <a:r>
              <a:rPr lang="de-AT" sz="2000" b="1" dirty="0"/>
              <a:t>vier Besatzungszonen</a:t>
            </a:r>
            <a:r>
              <a:rPr lang="de-AT" sz="2000" dirty="0"/>
              <a:t>, in denen sie jeweils die Kontrolle ausübten.</a:t>
            </a:r>
          </a:p>
          <a:p>
            <a:r>
              <a:rPr lang="de-AT" sz="2000" dirty="0"/>
              <a:t>Wien als Landeshauptstadt wurde ebenfalls in vier Zonen aufgeteilt. Den 1. Bezirk verwalteten die Besatzungsmächte gemeinsam.</a:t>
            </a:r>
          </a:p>
          <a:p>
            <a:pPr>
              <a:buFont typeface="Wingdings" pitchFamily="2" charset="2"/>
              <a:buNone/>
            </a:pPr>
            <a:endParaRPr lang="de-DE" sz="2600" dirty="0" smtClean="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212775"/>
            <a:ext cx="3375942" cy="2251263"/>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t="3018"/>
          <a:stretch/>
        </p:blipFill>
        <p:spPr>
          <a:xfrm>
            <a:off x="4932040" y="3284983"/>
            <a:ext cx="3062656" cy="2226569"/>
          </a:xfrm>
          <a:prstGeom prst="rect">
            <a:avLst/>
          </a:prstGeom>
        </p:spPr>
      </p:pic>
      <p:sp>
        <p:nvSpPr>
          <p:cNvPr id="3" name="Textfeld 2"/>
          <p:cNvSpPr txBox="1"/>
          <p:nvPr/>
        </p:nvSpPr>
        <p:spPr>
          <a:xfrm>
            <a:off x="484521" y="5635987"/>
            <a:ext cx="2952328" cy="461665"/>
          </a:xfrm>
          <a:prstGeom prst="rect">
            <a:avLst/>
          </a:prstGeom>
          <a:noFill/>
        </p:spPr>
        <p:txBody>
          <a:bodyPr wrap="square" rtlCol="0">
            <a:spAutoFit/>
          </a:bodyPr>
          <a:lstStyle/>
          <a:p>
            <a:r>
              <a:rPr lang="de-DE" sz="800" dirty="0" smtClean="0"/>
              <a:t>Grafik der Besatzungszonen in Österreich </a:t>
            </a:r>
            <a:r>
              <a:rPr lang="de-DE" sz="800" dirty="0" smtClean="0"/>
              <a:t/>
            </a:r>
            <a:br>
              <a:rPr lang="de-DE" sz="800" dirty="0" smtClean="0"/>
            </a:br>
            <a:r>
              <a:rPr lang="de-DE" sz="800" dirty="0" smtClean="0"/>
              <a:t>© Parlamentsdirektion / Kinderbüro </a:t>
            </a:r>
            <a:r>
              <a:rPr lang="de-DE" sz="800" dirty="0" smtClean="0"/>
              <a:t>Universität </a:t>
            </a:r>
            <a:r>
              <a:rPr lang="de-DE" sz="800" dirty="0" smtClean="0"/>
              <a:t>Wien / Franz </a:t>
            </a:r>
            <a:r>
              <a:rPr lang="de-DE" sz="800" dirty="0" smtClean="0"/>
              <a:t>Stürmer</a:t>
            </a:r>
            <a:endParaRPr lang="de-AT" sz="800" dirty="0"/>
          </a:p>
        </p:txBody>
      </p:sp>
      <p:sp>
        <p:nvSpPr>
          <p:cNvPr id="4" name="Textfeld 3"/>
          <p:cNvSpPr txBox="1"/>
          <p:nvPr/>
        </p:nvSpPr>
        <p:spPr>
          <a:xfrm>
            <a:off x="4932040" y="5651961"/>
            <a:ext cx="2880320" cy="338554"/>
          </a:xfrm>
          <a:prstGeom prst="rect">
            <a:avLst/>
          </a:prstGeom>
          <a:noFill/>
        </p:spPr>
        <p:txBody>
          <a:bodyPr wrap="square" rtlCol="0">
            <a:spAutoFit/>
          </a:bodyPr>
          <a:lstStyle/>
          <a:p>
            <a:r>
              <a:rPr lang="de-DE" sz="800" dirty="0"/>
              <a:t>Amerikanisch-Sowjetische Zonengrenze </a:t>
            </a:r>
            <a:r>
              <a:rPr lang="de-DE" sz="800" dirty="0" smtClean="0"/>
              <a:t/>
            </a:r>
            <a:br>
              <a:rPr lang="de-DE" sz="800" dirty="0" smtClean="0"/>
            </a:br>
            <a:r>
              <a:rPr lang="de-DE" sz="800" dirty="0" smtClean="0"/>
              <a:t>© ÖNB / </a:t>
            </a:r>
            <a:r>
              <a:rPr lang="de-DE" sz="800" dirty="0"/>
              <a:t>Herbert Kofler</a:t>
            </a:r>
            <a:endParaRPr lang="de-AT" sz="800" dirty="0"/>
          </a:p>
        </p:txBody>
      </p:sp>
    </p:spTree>
    <p:extLst>
      <p:ext uri="{BB962C8B-B14F-4D97-AF65-F5344CB8AC3E}">
        <p14:creationId xmlns:p14="http://schemas.microsoft.com/office/powerpoint/2010/main" val="409311441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Reisen durch Besatzungszonen</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smtClean="0"/>
          </a:p>
          <a:p>
            <a:r>
              <a:rPr lang="de-AT" sz="2000" dirty="0"/>
              <a:t>Das Reisen innerhalb Österreichs war schwierig – es gab strenge Kontrollen an den Grenzen der Besatzungszonen. Man brauchte einen viersprachigen Identitätsausweis und eine Reiseerlaubnis.</a:t>
            </a:r>
          </a:p>
          <a:p>
            <a:r>
              <a:rPr lang="de-AT" sz="2000" dirty="0"/>
              <a:t>In Wien war der Grenzübertritt leichter. Oft musste man ja, um zur Arbeit zu kommen, mehrere Zonengrenzen überschreiten. </a:t>
            </a:r>
          </a:p>
          <a:p>
            <a:pPr>
              <a:buFont typeface="Wingdings" pitchFamily="2" charset="2"/>
              <a:buNone/>
            </a:pPr>
            <a:endParaRPr lang="de-DE" sz="2600" dirty="0" smtClean="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250605"/>
            <a:ext cx="3642195" cy="2880320"/>
          </a:xfrm>
          <a:prstGeom prst="rect">
            <a:avLst/>
          </a:prstGeom>
        </p:spPr>
      </p:pic>
      <p:sp>
        <p:nvSpPr>
          <p:cNvPr id="2" name="Textfeld 1"/>
          <p:cNvSpPr txBox="1"/>
          <p:nvPr/>
        </p:nvSpPr>
        <p:spPr>
          <a:xfrm>
            <a:off x="3008721" y="6239822"/>
            <a:ext cx="3744416" cy="338554"/>
          </a:xfrm>
          <a:prstGeom prst="rect">
            <a:avLst/>
          </a:prstGeom>
          <a:noFill/>
        </p:spPr>
        <p:txBody>
          <a:bodyPr wrap="square" rtlCol="0">
            <a:spAutoFit/>
          </a:bodyPr>
          <a:lstStyle/>
          <a:p>
            <a:r>
              <a:rPr lang="de-DE" sz="800" dirty="0" smtClean="0"/>
              <a:t>Besatzungszonen in der Hauptstadt Wien © Parlamentsdirektion/ Kinderbüro Wien/ Franz Stürmer </a:t>
            </a:r>
            <a:endParaRPr lang="de-AT" sz="800" dirty="0"/>
          </a:p>
        </p:txBody>
      </p:sp>
    </p:spTree>
    <p:extLst>
      <p:ext uri="{BB962C8B-B14F-4D97-AF65-F5344CB8AC3E}">
        <p14:creationId xmlns:p14="http://schemas.microsoft.com/office/powerpoint/2010/main" val="26846146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Besatzungssoldaten – gefürchtet und geliebt</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664296"/>
          </a:xfrm>
        </p:spPr>
        <p:txBody>
          <a:bodyPr/>
          <a:lstStyle/>
          <a:p>
            <a:pPr marL="0" indent="0">
              <a:buNone/>
            </a:pPr>
            <a:r>
              <a:rPr lang="de-DE" sz="2000" dirty="0" smtClean="0"/>
              <a:t> </a:t>
            </a:r>
            <a:endParaRPr lang="de-AT" sz="2000" dirty="0" smtClean="0"/>
          </a:p>
          <a:p>
            <a:r>
              <a:rPr lang="de-AT" sz="2000" dirty="0" smtClean="0"/>
              <a:t>Die </a:t>
            </a:r>
            <a:r>
              <a:rPr lang="de-AT" sz="2000" b="1" dirty="0"/>
              <a:t>Besatzungstruppen</a:t>
            </a:r>
            <a:r>
              <a:rPr lang="de-AT" sz="2000" dirty="0"/>
              <a:t> übten in ihren Zonen die Kontrolle aus. Vor allem in den ersten Tagen der Besatzung kam es auch zu </a:t>
            </a:r>
            <a:r>
              <a:rPr lang="de-AT" sz="2000" b="1" dirty="0"/>
              <a:t>Übergriffen und Gewalt</a:t>
            </a:r>
            <a:r>
              <a:rPr lang="de-AT" sz="2000" dirty="0"/>
              <a:t>.</a:t>
            </a:r>
          </a:p>
          <a:p>
            <a:r>
              <a:rPr lang="de-AT" sz="2000" dirty="0"/>
              <a:t>Es gab </a:t>
            </a:r>
            <a:r>
              <a:rPr lang="de-AT" sz="2000" b="1" dirty="0"/>
              <a:t>aber auch Liebesbeziehungen </a:t>
            </a:r>
            <a:r>
              <a:rPr lang="de-AT" sz="2000" dirty="0"/>
              <a:t>zwischen Österreicherinnen und Besatzungssoldaten.  </a:t>
            </a:r>
          </a:p>
          <a:p>
            <a:endParaRPr lang="de-AT" sz="2000" dirty="0" smtClean="0"/>
          </a:p>
          <a:p>
            <a:pPr>
              <a:buFont typeface="Wingdings" pitchFamily="2" charset="2"/>
              <a:buNone/>
            </a:pPr>
            <a:endParaRPr lang="de-DE" sz="26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25" y="3346493"/>
            <a:ext cx="3276600" cy="246380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61" y="3352906"/>
            <a:ext cx="3284842" cy="2462400"/>
          </a:xfrm>
          <a:prstGeom prst="rect">
            <a:avLst/>
          </a:prstGeom>
        </p:spPr>
      </p:pic>
      <p:sp>
        <p:nvSpPr>
          <p:cNvPr id="3" name="Textfeld 2"/>
          <p:cNvSpPr txBox="1"/>
          <p:nvPr/>
        </p:nvSpPr>
        <p:spPr>
          <a:xfrm>
            <a:off x="884734" y="5912580"/>
            <a:ext cx="3744416" cy="338554"/>
          </a:xfrm>
          <a:prstGeom prst="rect">
            <a:avLst/>
          </a:prstGeom>
          <a:noFill/>
        </p:spPr>
        <p:txBody>
          <a:bodyPr wrap="square" rtlCol="0">
            <a:spAutoFit/>
          </a:bodyPr>
          <a:lstStyle/>
          <a:p>
            <a:r>
              <a:rPr lang="de-DE" sz="800" dirty="0"/>
              <a:t>Angehörige der Alliierten Militärpolizei bei der Ausweiskontrolle </a:t>
            </a:r>
            <a:r>
              <a:rPr lang="de-DE" sz="800" dirty="0" smtClean="0"/>
              <a:t/>
            </a:r>
            <a:br>
              <a:rPr lang="de-DE" sz="800" dirty="0" smtClean="0"/>
            </a:br>
            <a:r>
              <a:rPr lang="de-DE" sz="800" dirty="0" smtClean="0"/>
              <a:t>© </a:t>
            </a:r>
            <a:r>
              <a:rPr lang="de-DE" sz="800" dirty="0"/>
              <a:t>ÖNB / </a:t>
            </a:r>
            <a:r>
              <a:rPr lang="de-DE" sz="800" dirty="0" err="1"/>
              <a:t>Croy</a:t>
            </a:r>
            <a:endParaRPr lang="de-AT" sz="800" dirty="0"/>
          </a:p>
        </p:txBody>
      </p:sp>
      <p:sp>
        <p:nvSpPr>
          <p:cNvPr id="4" name="Textfeld 3"/>
          <p:cNvSpPr txBox="1"/>
          <p:nvPr/>
        </p:nvSpPr>
        <p:spPr>
          <a:xfrm>
            <a:off x="4513812" y="5852476"/>
            <a:ext cx="3154532" cy="338554"/>
          </a:xfrm>
          <a:prstGeom prst="rect">
            <a:avLst/>
          </a:prstGeom>
          <a:noFill/>
        </p:spPr>
        <p:txBody>
          <a:bodyPr wrap="square" rtlCol="0">
            <a:spAutoFit/>
          </a:bodyPr>
          <a:lstStyle/>
          <a:p>
            <a:r>
              <a:rPr lang="de-DE" sz="800" dirty="0"/>
              <a:t>Ein britischer Besatzungssoldat mit Kind im Kinderwagen (1952</a:t>
            </a:r>
            <a:r>
              <a:rPr lang="de-DE" sz="800" dirty="0" smtClean="0"/>
              <a:t>) © </a:t>
            </a:r>
            <a:r>
              <a:rPr lang="de-DE" sz="800" dirty="0"/>
              <a:t>ÖNB / Weber</a:t>
            </a:r>
            <a:endParaRPr lang="de-AT" sz="800" dirty="0"/>
          </a:p>
        </p:txBody>
      </p:sp>
    </p:spTree>
    <p:extLst>
      <p:ext uri="{BB962C8B-B14F-4D97-AF65-F5344CB8AC3E}">
        <p14:creationId xmlns:p14="http://schemas.microsoft.com/office/powerpoint/2010/main" val="329585050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179512" y="3789040"/>
            <a:ext cx="8929364" cy="1296144"/>
          </a:xfrm>
        </p:spPr>
        <p:txBody>
          <a:bodyPr/>
          <a:lstStyle/>
          <a:p>
            <a:pPr eaLnBrk="1" hangingPunct="1"/>
            <a:r>
              <a:rPr lang="de-DE" sz="4000" dirty="0" smtClean="0"/>
              <a:t/>
            </a:r>
            <a:br>
              <a:rPr lang="de-DE" sz="4000" dirty="0" smtClean="0"/>
            </a:br>
            <a:r>
              <a:rPr lang="de-AT" sz="4000" dirty="0"/>
              <a:t>Von der Nachkriegsarmut zum Wirtschaftsaufschwung der 50er-Jahre</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80905812"/>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79425" y="277190"/>
            <a:ext cx="8207375" cy="1152525"/>
          </a:xfrm>
        </p:spPr>
        <p:txBody>
          <a:bodyPr/>
          <a:lstStyle/>
          <a:p>
            <a:r>
              <a:rPr lang="de-AT" sz="3200" dirty="0" smtClean="0">
                <a:latin typeface="+mn-lt"/>
              </a:rPr>
              <a:t>Die Folgen des Krieges</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28625" y="1052439"/>
            <a:ext cx="8136904" cy="2736304"/>
          </a:xfrm>
        </p:spPr>
        <p:txBody>
          <a:bodyPr/>
          <a:lstStyle/>
          <a:p>
            <a:pPr marL="0" indent="0">
              <a:buNone/>
            </a:pPr>
            <a:endParaRPr lang="de-AT" sz="2000" dirty="0" smtClean="0"/>
          </a:p>
          <a:p>
            <a:r>
              <a:rPr lang="de-AT" sz="2000" b="1" dirty="0" smtClean="0"/>
              <a:t>Viele Gebäude</a:t>
            </a:r>
            <a:r>
              <a:rPr lang="de-AT" sz="2000" dirty="0" smtClean="0"/>
              <a:t>, aber auch Straßen, Brücken, Bahnhöfe und Eisenbahnlinien waren </a:t>
            </a:r>
            <a:r>
              <a:rPr lang="de-AT" sz="2000" b="1" dirty="0" smtClean="0"/>
              <a:t>zerstört</a:t>
            </a:r>
            <a:r>
              <a:rPr lang="de-AT" sz="2000" dirty="0" smtClean="0"/>
              <a:t>.</a:t>
            </a:r>
          </a:p>
          <a:p>
            <a:r>
              <a:rPr lang="de-AT" sz="2000" dirty="0" smtClean="0"/>
              <a:t>Viele Familien hatten </a:t>
            </a:r>
            <a:r>
              <a:rPr lang="de-AT" sz="2000" b="1" dirty="0" smtClean="0"/>
              <a:t>Tote</a:t>
            </a:r>
            <a:r>
              <a:rPr lang="de-AT" sz="2000" dirty="0" smtClean="0"/>
              <a:t> zu beklagen – viele Männer waren in </a:t>
            </a:r>
            <a:r>
              <a:rPr lang="de-AT" sz="2000" b="1" dirty="0" smtClean="0"/>
              <a:t>Kriegsgefangenschaft</a:t>
            </a:r>
            <a:r>
              <a:rPr lang="de-AT" sz="2000" dirty="0" smtClean="0"/>
              <a:t> oder verschollen.</a:t>
            </a:r>
          </a:p>
          <a:p>
            <a:r>
              <a:rPr lang="de-AT" sz="2000" dirty="0" smtClean="0"/>
              <a:t>Es fehlten </a:t>
            </a:r>
            <a:r>
              <a:rPr lang="de-AT" sz="2000" dirty="0"/>
              <a:t>N</a:t>
            </a:r>
            <a:r>
              <a:rPr lang="de-AT" sz="2000" dirty="0" smtClean="0"/>
              <a:t>ahrungsmittel und Medikamente </a:t>
            </a:r>
            <a:br>
              <a:rPr lang="de-AT" sz="2000" dirty="0" smtClean="0"/>
            </a:br>
            <a:r>
              <a:rPr lang="de-AT" sz="2000" dirty="0" smtClean="0"/>
              <a:t>und Heizmaterial – oft sogar</a:t>
            </a:r>
            <a:br>
              <a:rPr lang="de-AT" sz="2000" dirty="0" smtClean="0"/>
            </a:br>
            <a:r>
              <a:rPr lang="de-AT" sz="2000" dirty="0" smtClean="0"/>
              <a:t>Trinkwasser</a:t>
            </a:r>
            <a:r>
              <a:rPr lang="de-AT" sz="2000" dirty="0" smtClean="0"/>
              <a:t>.</a:t>
            </a:r>
          </a:p>
          <a:p>
            <a:pPr>
              <a:buFont typeface="Wingdings" pitchFamily="2" charset="2"/>
              <a:buNone/>
            </a:pPr>
            <a:endParaRPr lang="de-DE" sz="2600"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563" y="3284984"/>
            <a:ext cx="3458113" cy="2592288"/>
          </a:xfrm>
          <a:prstGeom prst="rect">
            <a:avLst/>
          </a:prstGeom>
        </p:spPr>
      </p:pic>
      <p:sp>
        <p:nvSpPr>
          <p:cNvPr id="2" name="Textfeld 1"/>
          <p:cNvSpPr txBox="1"/>
          <p:nvPr/>
        </p:nvSpPr>
        <p:spPr>
          <a:xfrm>
            <a:off x="4195284" y="5960515"/>
            <a:ext cx="3528392" cy="215444"/>
          </a:xfrm>
          <a:prstGeom prst="rect">
            <a:avLst/>
          </a:prstGeom>
          <a:noFill/>
        </p:spPr>
        <p:txBody>
          <a:bodyPr wrap="square" rtlCol="0">
            <a:spAutoFit/>
          </a:bodyPr>
          <a:lstStyle/>
          <a:p>
            <a:r>
              <a:rPr lang="de-DE" sz="800" dirty="0" smtClean="0"/>
              <a:t>Eingestürzter Häuserblock am Schwedenplatz </a:t>
            </a:r>
            <a:r>
              <a:rPr lang="de-DE" sz="800" dirty="0"/>
              <a:t>in Wien © </a:t>
            </a:r>
            <a:r>
              <a:rPr lang="de-DE" sz="800" dirty="0" smtClean="0"/>
              <a:t>ÖNB / </a:t>
            </a:r>
            <a:r>
              <a:rPr lang="de-DE" sz="800" dirty="0"/>
              <a:t>Otto </a:t>
            </a:r>
            <a:r>
              <a:rPr lang="de-DE" sz="800" dirty="0" err="1"/>
              <a:t>Croy</a:t>
            </a:r>
            <a:endParaRPr lang="de-AT" sz="800" dirty="0"/>
          </a:p>
        </p:txBody>
      </p:sp>
    </p:spTree>
    <p:extLst>
      <p:ext uri="{BB962C8B-B14F-4D97-AF65-F5344CB8AC3E}">
        <p14:creationId xmlns:p14="http://schemas.microsoft.com/office/powerpoint/2010/main" val="49119818"/>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Maßnahmen und Wege zur Abhilfe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736304"/>
          </a:xfrm>
        </p:spPr>
        <p:txBody>
          <a:bodyPr/>
          <a:lstStyle/>
          <a:p>
            <a:pPr marL="0" indent="0">
              <a:buNone/>
            </a:pPr>
            <a:endParaRPr lang="de-AT" sz="2000" dirty="0" smtClean="0"/>
          </a:p>
          <a:p>
            <a:r>
              <a:rPr lang="de-AT" sz="2000" dirty="0"/>
              <a:t>In Städten </a:t>
            </a:r>
            <a:r>
              <a:rPr lang="de-AT" sz="2000" b="1" dirty="0"/>
              <a:t>Lebensmittelkarten</a:t>
            </a:r>
            <a:r>
              <a:rPr lang="de-AT" sz="2000" dirty="0"/>
              <a:t>, um Verteilung der Nahrungsmittel zu kontrollieren.</a:t>
            </a:r>
          </a:p>
          <a:p>
            <a:r>
              <a:rPr lang="de-AT" sz="2000" b="1" dirty="0"/>
              <a:t>„Hamsterfahrten“ </a:t>
            </a:r>
            <a:r>
              <a:rPr lang="de-AT" sz="2000" dirty="0"/>
              <a:t>(man fuhr aufs Land, um Nahrungsmittel gegen Wertsachen einzutauschen, wie z.B. Goldschmuck gegen Brot) und </a:t>
            </a:r>
            <a:r>
              <a:rPr lang="de-AT" sz="2000" b="1" dirty="0"/>
              <a:t>Schwarzmarkt</a:t>
            </a:r>
            <a:r>
              <a:rPr lang="de-AT" sz="2000" dirty="0"/>
              <a:t> in Wien.</a:t>
            </a:r>
          </a:p>
          <a:p>
            <a:r>
              <a:rPr lang="de-AT" sz="2000" dirty="0"/>
              <a:t>Die </a:t>
            </a:r>
            <a:r>
              <a:rPr lang="de-AT" sz="2000" b="1" dirty="0"/>
              <a:t>Besatzungsmächte</a:t>
            </a:r>
            <a:r>
              <a:rPr lang="de-AT" sz="2000" dirty="0"/>
              <a:t>, die </a:t>
            </a:r>
            <a:r>
              <a:rPr lang="de-AT" sz="2000" b="1" dirty="0"/>
              <a:t>UNO</a:t>
            </a:r>
            <a:r>
              <a:rPr lang="de-AT" sz="2000" dirty="0"/>
              <a:t> und </a:t>
            </a:r>
            <a:r>
              <a:rPr lang="de-AT" sz="2000" b="1" dirty="0"/>
              <a:t>private Organisationen</a:t>
            </a:r>
            <a:r>
              <a:rPr lang="de-AT" sz="2000" dirty="0"/>
              <a:t> aus anderen Staaten </a:t>
            </a:r>
            <a:r>
              <a:rPr lang="de-AT" sz="2000" b="1" dirty="0"/>
              <a:t>unterstützten</a:t>
            </a:r>
            <a:r>
              <a:rPr lang="de-AT" sz="2000" dirty="0"/>
              <a:t> die </a:t>
            </a:r>
            <a:r>
              <a:rPr lang="de-AT" sz="2000" dirty="0" smtClean="0"/>
              <a:t/>
            </a:r>
            <a:br>
              <a:rPr lang="de-AT" sz="2000" dirty="0" smtClean="0"/>
            </a:br>
            <a:r>
              <a:rPr lang="de-AT" sz="2000" b="1" dirty="0" smtClean="0"/>
              <a:t>hungernde </a:t>
            </a:r>
            <a:r>
              <a:rPr lang="de-AT" sz="2000" b="1" dirty="0"/>
              <a:t>Bevölkerung </a:t>
            </a:r>
            <a:r>
              <a:rPr lang="de-AT" sz="2000" dirty="0" smtClean="0"/>
              <a:t/>
            </a:r>
            <a:br>
              <a:rPr lang="de-AT" sz="2000" dirty="0" smtClean="0"/>
            </a:br>
            <a:r>
              <a:rPr lang="de-AT" sz="2000" dirty="0" smtClean="0"/>
              <a:t>(</a:t>
            </a:r>
            <a:r>
              <a:rPr lang="de-AT" sz="2000" dirty="0"/>
              <a:t>z.B</a:t>
            </a:r>
            <a:r>
              <a:rPr lang="de-AT" sz="2000" dirty="0" smtClean="0"/>
              <a:t>.: „</a:t>
            </a:r>
            <a:r>
              <a:rPr lang="de-AT" sz="2000" dirty="0"/>
              <a:t>Care-Pakete“ aus </a:t>
            </a:r>
            <a:r>
              <a:rPr lang="de-AT" sz="2000" dirty="0" smtClean="0"/>
              <a:t>den</a:t>
            </a:r>
            <a:br>
              <a:rPr lang="de-AT" sz="2000" dirty="0" smtClean="0"/>
            </a:br>
            <a:r>
              <a:rPr lang="de-AT" sz="2000" dirty="0" smtClean="0"/>
              <a:t>USA</a:t>
            </a:r>
            <a:r>
              <a:rPr lang="de-AT" sz="2000" dirty="0"/>
              <a:t>).</a:t>
            </a:r>
          </a:p>
          <a:p>
            <a:pPr>
              <a:buFont typeface="Wingdings" pitchFamily="2" charset="2"/>
              <a:buNone/>
            </a:pPr>
            <a:endParaRPr lang="de-DE" sz="2600" dirty="0" smtClean="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258" y="3645024"/>
            <a:ext cx="2858726" cy="2142973"/>
          </a:xfrm>
          <a:prstGeom prst="rect">
            <a:avLst/>
          </a:prstGeom>
        </p:spPr>
      </p:pic>
      <p:sp>
        <p:nvSpPr>
          <p:cNvPr id="3" name="Textfeld 2"/>
          <p:cNvSpPr txBox="1"/>
          <p:nvPr/>
        </p:nvSpPr>
        <p:spPr>
          <a:xfrm>
            <a:off x="4427984" y="5857595"/>
            <a:ext cx="3085725" cy="338554"/>
          </a:xfrm>
          <a:prstGeom prst="rect">
            <a:avLst/>
          </a:prstGeom>
          <a:noFill/>
        </p:spPr>
        <p:txBody>
          <a:bodyPr wrap="square" rtlCol="0">
            <a:spAutoFit/>
          </a:bodyPr>
          <a:lstStyle/>
          <a:p>
            <a:r>
              <a:rPr lang="de-DE" sz="800" dirty="0" err="1"/>
              <a:t>WienerInnen</a:t>
            </a:r>
            <a:r>
              <a:rPr lang="de-DE" sz="800" dirty="0"/>
              <a:t> mit Brennholz beladen auf dem Heimweg (1945) © ÖNB</a:t>
            </a:r>
            <a:endParaRPr lang="de-AT" sz="800" dirty="0"/>
          </a:p>
        </p:txBody>
      </p:sp>
    </p:spTree>
    <p:extLst>
      <p:ext uri="{BB962C8B-B14F-4D97-AF65-F5344CB8AC3E}">
        <p14:creationId xmlns:p14="http://schemas.microsoft.com/office/powerpoint/2010/main" val="399642028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Schutt räumen und Wiederaufbau</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736304"/>
          </a:xfrm>
        </p:spPr>
        <p:txBody>
          <a:bodyPr/>
          <a:lstStyle/>
          <a:p>
            <a:pPr marL="0" indent="0">
              <a:buNone/>
            </a:pPr>
            <a:endParaRPr lang="de-AT" sz="2000" dirty="0" smtClean="0"/>
          </a:p>
          <a:p>
            <a:r>
              <a:rPr lang="de-AT" sz="2000" dirty="0" smtClean="0"/>
              <a:t>Erste Aufgabe: Trümmer und Schutt der zerstörten Städte wegräumen. Zumeist Frauen, die diese Arbeit verrichteten. </a:t>
            </a:r>
          </a:p>
          <a:p>
            <a:r>
              <a:rPr lang="de-AT" sz="2000" b="1" dirty="0" smtClean="0"/>
              <a:t>Unterstützung für</a:t>
            </a:r>
            <a:r>
              <a:rPr lang="de-AT" sz="2000" dirty="0" smtClean="0"/>
              <a:t> den </a:t>
            </a:r>
            <a:r>
              <a:rPr lang="de-AT" sz="2000" b="1" dirty="0" smtClean="0"/>
              <a:t>Wiederaufbau</a:t>
            </a:r>
            <a:r>
              <a:rPr lang="de-AT" sz="2000" dirty="0" smtClean="0"/>
              <a:t> (v.a. der Industrie) erhielt Österreich durch den sogenannten </a:t>
            </a:r>
            <a:r>
              <a:rPr lang="de-AT" sz="2000" b="1" dirty="0" smtClean="0"/>
              <a:t>Marshallplan</a:t>
            </a:r>
            <a:r>
              <a:rPr lang="de-AT" sz="2000" dirty="0" smtClean="0"/>
              <a:t> – insgesamt rund eine Milliarde US-Dollar.</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068960"/>
            <a:ext cx="4024154" cy="3016607"/>
          </a:xfrm>
          <a:prstGeom prst="rect">
            <a:avLst/>
          </a:prstGeom>
        </p:spPr>
      </p:pic>
      <p:sp>
        <p:nvSpPr>
          <p:cNvPr id="2" name="Textfeld 1"/>
          <p:cNvSpPr txBox="1"/>
          <p:nvPr/>
        </p:nvSpPr>
        <p:spPr>
          <a:xfrm>
            <a:off x="803201" y="6137552"/>
            <a:ext cx="3952146" cy="215444"/>
          </a:xfrm>
          <a:prstGeom prst="rect">
            <a:avLst/>
          </a:prstGeom>
          <a:noFill/>
        </p:spPr>
        <p:txBody>
          <a:bodyPr wrap="square" rtlCol="0">
            <a:spAutoFit/>
          </a:bodyPr>
          <a:lstStyle/>
          <a:p>
            <a:r>
              <a:rPr lang="de-DE" sz="800" dirty="0"/>
              <a:t>Frauen beim Schuttschaufeln in der Wiener Innenstadt © ÖNB</a:t>
            </a:r>
            <a:endParaRPr lang="de-AT" sz="800" dirty="0"/>
          </a:p>
        </p:txBody>
      </p:sp>
    </p:spTree>
    <p:extLst>
      <p:ext uri="{BB962C8B-B14F-4D97-AF65-F5344CB8AC3E}">
        <p14:creationId xmlns:p14="http://schemas.microsoft.com/office/powerpoint/2010/main" val="3035332256"/>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Entwicklung eines nationalen Bewusstseins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384376"/>
          </a:xfrm>
        </p:spPr>
        <p:txBody>
          <a:bodyPr/>
          <a:lstStyle/>
          <a:p>
            <a:pPr marL="0" indent="0">
              <a:buNone/>
            </a:pPr>
            <a:endParaRPr lang="de-AT" sz="2000" dirty="0" smtClean="0"/>
          </a:p>
          <a:p>
            <a:r>
              <a:rPr lang="de-AT" sz="2000" b="1" dirty="0"/>
              <a:t>Österreich</a:t>
            </a:r>
            <a:r>
              <a:rPr lang="de-AT" sz="2000" dirty="0"/>
              <a:t> nach 1945 wieder ein </a:t>
            </a:r>
            <a:r>
              <a:rPr lang="de-AT" sz="2000" b="1" dirty="0"/>
              <a:t>eigener Staat</a:t>
            </a:r>
            <a:r>
              <a:rPr lang="de-AT" sz="2000" dirty="0"/>
              <a:t>. Aber fühlten sich Menschen auch als </a:t>
            </a:r>
            <a:r>
              <a:rPr lang="de-AT" sz="2000" dirty="0" err="1"/>
              <a:t>ÖsterreicherInnen</a:t>
            </a:r>
            <a:r>
              <a:rPr lang="de-AT" sz="2000" dirty="0"/>
              <a:t>? </a:t>
            </a:r>
          </a:p>
          <a:p>
            <a:r>
              <a:rPr lang="de-AT" sz="2000" dirty="0"/>
              <a:t>Maßnahmen der Regierung: </a:t>
            </a:r>
            <a:r>
              <a:rPr lang="de-AT" sz="2000" b="1" dirty="0"/>
              <a:t>neues Wappen, neue Bundeshymne</a:t>
            </a:r>
            <a:r>
              <a:rPr lang="de-AT" sz="2000" dirty="0"/>
              <a:t>.</a:t>
            </a:r>
          </a:p>
          <a:p>
            <a:r>
              <a:rPr lang="de-AT" sz="2000" dirty="0"/>
              <a:t>Neu gegossene </a:t>
            </a:r>
            <a:r>
              <a:rPr lang="de-AT" sz="2000" b="1" dirty="0" err="1"/>
              <a:t>Pummerin</a:t>
            </a:r>
            <a:r>
              <a:rPr lang="de-AT" sz="2000" dirty="0"/>
              <a:t> als nationales Kulturgut, 1946 Feier zu 950 Jahren </a:t>
            </a:r>
            <a:r>
              <a:rPr lang="de-AT" sz="2000" dirty="0" err="1"/>
              <a:t>Ostarrichi</a:t>
            </a:r>
            <a:r>
              <a:rPr lang="de-AT" sz="2000" dirty="0"/>
              <a:t>-Urkunde</a:t>
            </a:r>
          </a:p>
          <a:p>
            <a:r>
              <a:rPr lang="de-AT" sz="2000" dirty="0"/>
              <a:t>Erfolge im </a:t>
            </a:r>
            <a:r>
              <a:rPr lang="de-AT" sz="2000" b="1" dirty="0"/>
              <a:t>Sport</a:t>
            </a:r>
            <a:r>
              <a:rPr lang="de-AT" sz="2000" dirty="0"/>
              <a:t> (Olympische Winterspiele 1952, Fußball-WM 1954) </a:t>
            </a:r>
          </a:p>
          <a:p>
            <a:r>
              <a:rPr lang="de-AT" sz="2000" dirty="0"/>
              <a:t>Wiedereröffnung der Wiener </a:t>
            </a:r>
            <a:r>
              <a:rPr lang="de-AT" sz="2000" dirty="0" smtClean="0"/>
              <a:t>Staats-</a:t>
            </a:r>
            <a:br>
              <a:rPr lang="de-AT" sz="2000" dirty="0" smtClean="0"/>
            </a:br>
            <a:r>
              <a:rPr lang="de-AT" sz="2000" dirty="0" err="1" smtClean="0"/>
              <a:t>oper</a:t>
            </a:r>
            <a:r>
              <a:rPr lang="de-AT" sz="2000" dirty="0" smtClean="0"/>
              <a:t> </a:t>
            </a:r>
            <a:r>
              <a:rPr lang="de-AT" sz="2000" dirty="0"/>
              <a:t>und des Burgtheater.</a:t>
            </a:r>
          </a:p>
          <a:p>
            <a:r>
              <a:rPr lang="de-AT" sz="2000" dirty="0"/>
              <a:t>Unterzeichnung des Staatsvertrags </a:t>
            </a:r>
            <a:r>
              <a:rPr lang="de-AT" sz="2000" dirty="0" smtClean="0"/>
              <a:t/>
            </a:r>
            <a:br>
              <a:rPr lang="de-AT" sz="2000" dirty="0" smtClean="0"/>
            </a:br>
            <a:r>
              <a:rPr lang="de-AT" sz="2000" dirty="0" smtClean="0"/>
              <a:t>als </a:t>
            </a:r>
            <a:r>
              <a:rPr lang="de-AT" sz="2000" dirty="0"/>
              <a:t>zentrales Ereignis für sich </a:t>
            </a:r>
            <a:r>
              <a:rPr lang="de-AT" sz="2000" dirty="0" smtClean="0"/>
              <a:t/>
            </a:r>
            <a:br>
              <a:rPr lang="de-AT" sz="2000" dirty="0" smtClean="0"/>
            </a:br>
            <a:r>
              <a:rPr lang="de-AT" sz="2000" dirty="0" smtClean="0"/>
              <a:t>entwickelndes </a:t>
            </a:r>
            <a:r>
              <a:rPr lang="de-AT" sz="2000" dirty="0"/>
              <a:t>österreichisches </a:t>
            </a:r>
            <a:r>
              <a:rPr lang="de-AT" sz="2000" dirty="0" smtClean="0"/>
              <a:t/>
            </a:r>
            <a:br>
              <a:rPr lang="de-AT" sz="2000" dirty="0" smtClean="0"/>
            </a:br>
            <a:r>
              <a:rPr lang="de-AT" sz="2000" dirty="0" smtClean="0"/>
              <a:t>Nationalbewusstsein</a:t>
            </a:r>
            <a:r>
              <a:rPr lang="de-AT" sz="2000" dirty="0"/>
              <a:t>.</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12374"/>
          <a:stretch/>
        </p:blipFill>
        <p:spPr>
          <a:xfrm>
            <a:off x="5219765" y="4015983"/>
            <a:ext cx="2808312" cy="1850370"/>
          </a:xfrm>
          <a:prstGeom prst="rect">
            <a:avLst/>
          </a:prstGeom>
        </p:spPr>
      </p:pic>
      <p:sp>
        <p:nvSpPr>
          <p:cNvPr id="3" name="Textfeld 2"/>
          <p:cNvSpPr txBox="1"/>
          <p:nvPr/>
        </p:nvSpPr>
        <p:spPr>
          <a:xfrm>
            <a:off x="5148064" y="5915481"/>
            <a:ext cx="2736304" cy="215444"/>
          </a:xfrm>
          <a:prstGeom prst="rect">
            <a:avLst/>
          </a:prstGeom>
          <a:noFill/>
        </p:spPr>
        <p:txBody>
          <a:bodyPr wrap="square" rtlCol="0">
            <a:spAutoFit/>
          </a:bodyPr>
          <a:lstStyle/>
          <a:p>
            <a:r>
              <a:rPr lang="de-DE" sz="800" dirty="0" smtClean="0"/>
              <a:t>Die </a:t>
            </a:r>
            <a:r>
              <a:rPr lang="de-DE" sz="800" dirty="0" err="1" smtClean="0"/>
              <a:t>Pummerin</a:t>
            </a:r>
            <a:r>
              <a:rPr lang="de-DE" sz="800" dirty="0" smtClean="0"/>
              <a:t> auf dem Weg nach Wien © ÖNB/USIS</a:t>
            </a:r>
            <a:endParaRPr lang="de-AT" sz="800" dirty="0"/>
          </a:p>
        </p:txBody>
      </p:sp>
    </p:spTree>
    <p:extLst>
      <p:ext uri="{BB962C8B-B14F-4D97-AF65-F5344CB8AC3E}">
        <p14:creationId xmlns:p14="http://schemas.microsoft.com/office/powerpoint/2010/main" val="128946892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467544" y="3789040"/>
            <a:ext cx="8424936" cy="1296144"/>
          </a:xfrm>
        </p:spPr>
        <p:txBody>
          <a:bodyPr/>
          <a:lstStyle/>
          <a:p>
            <a:pPr eaLnBrk="1" hangingPunct="1"/>
            <a:r>
              <a:rPr lang="de-DE" sz="4000" dirty="0" smtClean="0"/>
              <a:t/>
            </a:r>
            <a:br>
              <a:rPr lang="de-DE" sz="4000" dirty="0" smtClean="0"/>
            </a:br>
            <a:r>
              <a:rPr lang="de-AT" sz="4000" dirty="0"/>
              <a:t>Was lange währt, wird gut </a:t>
            </a:r>
            <a:r>
              <a:rPr lang="de-AT" sz="4000" dirty="0" smtClean="0"/>
              <a:t>– Österreichs </a:t>
            </a:r>
            <a:r>
              <a:rPr lang="de-AT" sz="4000" dirty="0"/>
              <a:t>Weg zum Staatsvertrag </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046552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AT" sz="3200" dirty="0" smtClean="0">
                <a:latin typeface="+mn-lt"/>
              </a:rPr>
              <a:t>Der (Verhandlungs-)Weg zum Staatsvertrag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384376"/>
          </a:xfrm>
        </p:spPr>
        <p:txBody>
          <a:bodyPr/>
          <a:lstStyle/>
          <a:p>
            <a:pPr marL="0" indent="0">
              <a:buNone/>
            </a:pPr>
            <a:endParaRPr lang="de-AT" sz="2000" dirty="0" smtClean="0"/>
          </a:p>
          <a:p>
            <a:r>
              <a:rPr lang="de-DE" sz="2000" b="1" dirty="0"/>
              <a:t>Österreichs Grenzen bleiben</a:t>
            </a:r>
            <a:r>
              <a:rPr lang="de-DE" sz="2000" dirty="0"/>
              <a:t> nach 1945 </a:t>
            </a:r>
            <a:r>
              <a:rPr lang="de-DE" sz="2000" b="1" dirty="0"/>
              <a:t>gleich</a:t>
            </a:r>
            <a:r>
              <a:rPr lang="de-DE" sz="2000" dirty="0"/>
              <a:t> wie in der Ersten </a:t>
            </a:r>
            <a:r>
              <a:rPr lang="de-DE" sz="2000" dirty="0" smtClean="0"/>
              <a:t>Republik – Entschädigungszahlungen an Jugoslawien.</a:t>
            </a:r>
            <a:endParaRPr lang="de-AT" sz="2000" dirty="0" smtClean="0"/>
          </a:p>
          <a:p>
            <a:r>
              <a:rPr lang="de-AT" sz="2000" b="1" dirty="0"/>
              <a:t>Entschädigungszahlungen </a:t>
            </a:r>
            <a:r>
              <a:rPr lang="de-AT" sz="2000" b="1" dirty="0" smtClean="0"/>
              <a:t>Österreichs an Sowjetunion </a:t>
            </a:r>
            <a:r>
              <a:rPr lang="de-AT" sz="2000" dirty="0" smtClean="0"/>
              <a:t>für Ablöse des sog. „Deutschen Eigentums“ (Fabriken, Erdölfelder).</a:t>
            </a:r>
            <a:endParaRPr lang="de-AT" sz="2000" dirty="0"/>
          </a:p>
          <a:p>
            <a:r>
              <a:rPr lang="de-AT" sz="2000" dirty="0" smtClean="0"/>
              <a:t>Kalter Krieg zwischen USA und Sowjetunion bringt Verhandlungen über Staatsvertrag zwischen 1947 und 1953 ins Stocken.</a:t>
            </a:r>
          </a:p>
          <a:p>
            <a:r>
              <a:rPr lang="de-DE" sz="2000" dirty="0" smtClean="0"/>
              <a:t>1954: Wiederaufnahme der Gespräche, Sowjetunion und USA stimmen einem </a:t>
            </a:r>
            <a:r>
              <a:rPr lang="de-DE" sz="2000" b="1" dirty="0" smtClean="0"/>
              <a:t>blockfreien und militärisch neutralem Österreich </a:t>
            </a:r>
            <a:r>
              <a:rPr lang="de-DE" sz="2000" dirty="0" smtClean="0"/>
              <a:t>zu.</a:t>
            </a:r>
            <a:endParaRPr lang="de-AT" sz="2000"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11" y="4177021"/>
            <a:ext cx="2773526" cy="2079105"/>
          </a:xfrm>
          <a:prstGeom prst="rect">
            <a:avLst/>
          </a:prstGeom>
        </p:spPr>
      </p:pic>
      <p:sp>
        <p:nvSpPr>
          <p:cNvPr id="2" name="Textfeld 1"/>
          <p:cNvSpPr txBox="1"/>
          <p:nvPr/>
        </p:nvSpPr>
        <p:spPr>
          <a:xfrm>
            <a:off x="2915816" y="6256126"/>
            <a:ext cx="3096344" cy="338554"/>
          </a:xfrm>
          <a:prstGeom prst="rect">
            <a:avLst/>
          </a:prstGeom>
          <a:noFill/>
        </p:spPr>
        <p:txBody>
          <a:bodyPr wrap="square" rtlCol="0">
            <a:spAutoFit/>
          </a:bodyPr>
          <a:lstStyle/>
          <a:p>
            <a:r>
              <a:rPr lang="de-DE" sz="800" dirty="0" smtClean="0"/>
              <a:t>Auch die österreichische Schifffahrt war als Teil des „Deutschen Eigentums“ in sowjetischen Händen  © ÖNB/ USIS</a:t>
            </a:r>
            <a:endParaRPr lang="de-AT" sz="800" dirty="0"/>
          </a:p>
        </p:txBody>
      </p:sp>
    </p:spTree>
    <p:extLst>
      <p:ext uri="{BB962C8B-B14F-4D97-AF65-F5344CB8AC3E}">
        <p14:creationId xmlns:p14="http://schemas.microsoft.com/office/powerpoint/2010/main" val="1828862055"/>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smtClean="0"/>
              <a:t>Mehr Information auf: </a:t>
            </a:r>
            <a:r>
              <a:rPr lang="de-DE" sz="2400" smtClean="0">
                <a:hlinkClick r:id="rId3"/>
              </a:rPr>
              <a:t>www.demokratiewebstatt.at</a:t>
            </a:r>
            <a:r>
              <a:rPr lang="de-DE" sz="2400" smtClean="0"/>
              <a:t> </a:t>
            </a:r>
            <a:endParaRPr lang="de-AT" sz="2400" smtClean="0"/>
          </a:p>
        </p:txBody>
      </p:sp>
      <p:pic>
        <p:nvPicPr>
          <p:cNvPr id="2" name="Grafik 1"/>
          <p:cNvPicPr>
            <a:picLocks noChangeAspect="1"/>
          </p:cNvPicPr>
          <p:nvPr/>
        </p:nvPicPr>
        <p:blipFill>
          <a:blip r:embed="rId4"/>
          <a:stretch>
            <a:fillRect/>
          </a:stretch>
        </p:blipFill>
        <p:spPr>
          <a:xfrm>
            <a:off x="1920558" y="1628775"/>
            <a:ext cx="4665874" cy="4108755"/>
          </a:xfrm>
          <a:prstGeom prst="rect">
            <a:avLst/>
          </a:prstGeom>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4641"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DE" sz="3200" dirty="0" smtClean="0"/>
              <a:t>Durchbruch für österreichischen Staatsvertrag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4896544"/>
          </a:xfrm>
        </p:spPr>
        <p:txBody>
          <a:bodyPr/>
          <a:lstStyle/>
          <a:p>
            <a:pPr marL="0" indent="0">
              <a:buNone/>
            </a:pPr>
            <a:endParaRPr lang="de-AT" sz="2000" dirty="0" smtClean="0"/>
          </a:p>
          <a:p>
            <a:r>
              <a:rPr lang="de-AT" sz="2000" dirty="0"/>
              <a:t>April 1955: Sowjetunion stimmt Staatsvertrag zu, nachdem sich Österreich zu </a:t>
            </a:r>
            <a:r>
              <a:rPr lang="de-AT" sz="2000" b="1" dirty="0"/>
              <a:t>„immerwährender Neutralität“</a:t>
            </a:r>
            <a:r>
              <a:rPr lang="de-AT" sz="2000" dirty="0"/>
              <a:t> verpflichtet und zusagt, keinem Militärbündnis beizutreten.</a:t>
            </a:r>
          </a:p>
          <a:p>
            <a:r>
              <a:rPr lang="de-AT" sz="2000" dirty="0"/>
              <a:t>Sowjetunion stimmt </a:t>
            </a:r>
            <a:r>
              <a:rPr lang="de-AT" sz="2000" b="1" dirty="0"/>
              <a:t>Ablösezahlungen für „Deutsches Eigentum“ </a:t>
            </a:r>
            <a:r>
              <a:rPr lang="de-AT" sz="2000" dirty="0"/>
              <a:t>zu.</a:t>
            </a:r>
          </a:p>
          <a:p>
            <a:r>
              <a:rPr lang="de-AT" sz="2000" dirty="0"/>
              <a:t>15. Mai 1955: Unterzeichnung des österreichischen Staatsvertrags im Schloss Belvedere – </a:t>
            </a:r>
            <a:r>
              <a:rPr lang="de-AT" sz="2000" b="1" dirty="0"/>
              <a:t>„Österreich ist frei“.</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22822"/>
            <a:ext cx="3816424" cy="2627519"/>
          </a:xfrm>
          <a:prstGeom prst="rect">
            <a:avLst/>
          </a:prstGeom>
        </p:spPr>
      </p:pic>
      <p:sp>
        <p:nvSpPr>
          <p:cNvPr id="7" name="Textfeld 6"/>
          <p:cNvSpPr txBox="1"/>
          <p:nvPr/>
        </p:nvSpPr>
        <p:spPr>
          <a:xfrm>
            <a:off x="1036179" y="6343228"/>
            <a:ext cx="4032448" cy="338554"/>
          </a:xfrm>
          <a:prstGeom prst="rect">
            <a:avLst/>
          </a:prstGeom>
          <a:noFill/>
        </p:spPr>
        <p:txBody>
          <a:bodyPr wrap="square" rtlCol="0">
            <a:spAutoFit/>
          </a:bodyPr>
          <a:lstStyle/>
          <a:p>
            <a:r>
              <a:rPr lang="de-DE" sz="800" dirty="0" smtClean="0"/>
              <a:t>Unterzeichnung des Staatsvertrags im Schloss Belvedere </a:t>
            </a:r>
            <a:r>
              <a:rPr lang="de-DE" sz="800" dirty="0" smtClean="0"/>
              <a:t/>
            </a:r>
            <a:br>
              <a:rPr lang="de-DE" sz="800" dirty="0" smtClean="0"/>
            </a:br>
            <a:r>
              <a:rPr lang="de-DE" sz="800" dirty="0" smtClean="0"/>
              <a:t>© </a:t>
            </a:r>
            <a:r>
              <a:rPr lang="de-DE" sz="800" dirty="0" smtClean="0"/>
              <a:t>Historisches Archiv </a:t>
            </a:r>
            <a:r>
              <a:rPr lang="de-DE" sz="800" dirty="0" smtClean="0"/>
              <a:t>ORF /  </a:t>
            </a:r>
            <a:r>
              <a:rPr lang="de-DE" sz="800" dirty="0" smtClean="0"/>
              <a:t>Fritz Kern</a:t>
            </a:r>
            <a:endParaRPr lang="de-AT" sz="800" dirty="0"/>
          </a:p>
        </p:txBody>
      </p:sp>
    </p:spTree>
    <p:extLst>
      <p:ext uri="{BB962C8B-B14F-4D97-AF65-F5344CB8AC3E}">
        <p14:creationId xmlns:p14="http://schemas.microsoft.com/office/powerpoint/2010/main" val="4149812437"/>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34949"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DE" sz="3200" dirty="0" smtClean="0"/>
              <a:t>„Österreich ist frei“</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82515" y="1281093"/>
            <a:ext cx="8424936" cy="4896544"/>
          </a:xfrm>
        </p:spPr>
        <p:txBody>
          <a:bodyPr/>
          <a:lstStyle/>
          <a:p>
            <a:r>
              <a:rPr lang="de-AT" sz="2000" dirty="0"/>
              <a:t>Inhalt des Staatsvertrags: </a:t>
            </a:r>
            <a:r>
              <a:rPr lang="de-AT" sz="2000" b="1" dirty="0"/>
              <a:t>volle staatliche Souveränität Österreichs</a:t>
            </a:r>
            <a:r>
              <a:rPr lang="de-AT" sz="2000" dirty="0"/>
              <a:t>, Anschlussverbot an Deutschland, Verbot der nationalsozialistischen „Wiederbetätigung“.</a:t>
            </a:r>
          </a:p>
          <a:p>
            <a:r>
              <a:rPr lang="de-AT" sz="2000" dirty="0"/>
              <a:t>Mitverantwortung Österreichs am Zweiten Weltkrieg im Staatsvertrag nicht erwähnt! </a:t>
            </a:r>
            <a:r>
              <a:rPr lang="de-AT" sz="2000" dirty="0" smtClean="0">
                <a:solidFill>
                  <a:srgbClr val="A50021"/>
                </a:solidFill>
              </a:rPr>
              <a:t>►</a:t>
            </a:r>
            <a:r>
              <a:rPr lang="de-AT" sz="2000" dirty="0" smtClean="0"/>
              <a:t> </a:t>
            </a:r>
            <a:r>
              <a:rPr lang="de-AT" sz="2000" b="1" dirty="0"/>
              <a:t>Bekräftigung</a:t>
            </a:r>
            <a:r>
              <a:rPr lang="de-AT" sz="2000" dirty="0"/>
              <a:t> des </a:t>
            </a:r>
            <a:r>
              <a:rPr lang="de-AT" sz="2000" b="1" dirty="0"/>
              <a:t>„Opfer“-Mythos</a:t>
            </a:r>
            <a:r>
              <a:rPr lang="de-AT" sz="2000" dirty="0"/>
              <a:t>.</a:t>
            </a:r>
          </a:p>
          <a:p>
            <a:r>
              <a:rPr lang="de-AT" sz="2000" dirty="0"/>
              <a:t>27. Juli 1955: Staatsvertrag tritt in Kraft, Abzug der Besatzungstruppen beginnt.</a:t>
            </a:r>
          </a:p>
          <a:p>
            <a:r>
              <a:rPr lang="de-AT" sz="2000" dirty="0"/>
              <a:t>26. Oktober: Nationalrat beschließt </a:t>
            </a:r>
            <a:r>
              <a:rPr lang="de-AT" sz="2000" b="1" dirty="0"/>
              <a:t>Verfassungsgesetz über Neutralität</a:t>
            </a:r>
            <a:r>
              <a:rPr lang="de-AT" sz="2000" dirty="0"/>
              <a:t> Österreichs.</a:t>
            </a:r>
          </a:p>
          <a:p>
            <a:r>
              <a:rPr lang="de-AT" sz="2000" dirty="0"/>
              <a:t>Österreich somit wieder ein</a:t>
            </a:r>
            <a:r>
              <a:rPr lang="de-AT" sz="2000" b="1" dirty="0"/>
              <a:t> freier, unabhängiger und souveräner Staat</a:t>
            </a:r>
            <a:r>
              <a:rPr lang="de-AT" sz="2000" dirty="0"/>
              <a:t>.</a:t>
            </a:r>
          </a:p>
        </p:txBody>
      </p:sp>
    </p:spTree>
    <p:extLst>
      <p:ext uri="{BB962C8B-B14F-4D97-AF65-F5344CB8AC3E}">
        <p14:creationId xmlns:p14="http://schemas.microsoft.com/office/powerpoint/2010/main" val="362118323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587" y="-11310"/>
            <a:ext cx="9163050" cy="6858000"/>
          </a:xfrm>
          <a:prstGeom prst="rect">
            <a:avLst/>
          </a:prstGeom>
          <a:noFill/>
        </p:spPr>
      </p:pic>
      <p:sp>
        <p:nvSpPr>
          <p:cNvPr id="7170" name="Rectangle 2"/>
          <p:cNvSpPr>
            <a:spLocks noGrp="1" noChangeArrowheads="1"/>
          </p:cNvSpPr>
          <p:nvPr>
            <p:ph type="title"/>
          </p:nvPr>
        </p:nvSpPr>
        <p:spPr>
          <a:xfrm>
            <a:off x="479425" y="908720"/>
            <a:ext cx="8341047" cy="1152525"/>
          </a:xfrm>
        </p:spPr>
        <p:txBody>
          <a:bodyPr/>
          <a:lstStyle/>
          <a:p>
            <a:pPr eaLnBrk="1" hangingPunct="1"/>
            <a:r>
              <a:rPr lang="de-AT" sz="3600" dirty="0" smtClean="0"/>
              <a:t>Übung </a:t>
            </a:r>
            <a:r>
              <a:rPr lang="de-AT" sz="3600" dirty="0" smtClean="0">
                <a:latin typeface="Times New Roman" panose="02020603050405020304" pitchFamily="18" charset="0"/>
                <a:cs typeface="Times New Roman" panose="02020603050405020304" pitchFamily="18" charset="0"/>
              </a:rPr>
              <a:t>I</a:t>
            </a:r>
            <a:r>
              <a:rPr lang="de-AT" sz="3600" dirty="0" smtClean="0"/>
              <a:t>: Überlege bzw. finde </a:t>
            </a:r>
            <a:r>
              <a:rPr lang="de-AT" sz="3600" dirty="0" smtClean="0"/>
              <a:t>heraus …!</a:t>
            </a:r>
            <a:r>
              <a:rPr lang="de-DE" sz="3600" b="1" dirty="0" smtClean="0"/>
              <a:t/>
            </a:r>
            <a:br>
              <a:rPr lang="de-DE" sz="3600" b="1" dirty="0" smtClean="0"/>
            </a:br>
            <a:endParaRPr lang="de-AT" sz="3600" dirty="0" smtClean="0"/>
          </a:p>
        </p:txBody>
      </p:sp>
      <p:sp>
        <p:nvSpPr>
          <p:cNvPr id="7171" name="Inhaltsplatzhalter 4"/>
          <p:cNvSpPr>
            <a:spLocks noGrp="1"/>
          </p:cNvSpPr>
          <p:nvPr>
            <p:ph idx="1"/>
          </p:nvPr>
        </p:nvSpPr>
        <p:spPr/>
        <p:txBody>
          <a:bodyPr/>
          <a:lstStyle/>
          <a:p>
            <a:pPr>
              <a:spcBef>
                <a:spcPts val="600"/>
              </a:spcBef>
              <a:buNone/>
            </a:pPr>
            <a:endParaRPr lang="de-DE" sz="2400" b="1" dirty="0" smtClean="0">
              <a:solidFill>
                <a:srgbClr val="A50021"/>
              </a:solidFill>
            </a:endParaRPr>
          </a:p>
          <a:p>
            <a:pPr>
              <a:spcBef>
                <a:spcPts val="600"/>
              </a:spcBef>
              <a:buNone/>
            </a:pPr>
            <a:r>
              <a:rPr lang="de-DE" sz="2400" b="1" dirty="0" smtClean="0">
                <a:solidFill>
                  <a:srgbClr val="A50021"/>
                </a:solidFill>
              </a:rPr>
              <a:t>Weißt du, warum der österreichische Nationalfeiertag am 26. Oktober gefeiert wird?</a:t>
            </a:r>
            <a:endParaRPr lang="de-DE" sz="2200" dirty="0" smtClean="0"/>
          </a:p>
          <a:p>
            <a:pPr>
              <a:spcBef>
                <a:spcPts val="600"/>
              </a:spcBef>
              <a:buNone/>
            </a:pPr>
            <a:endParaRPr lang="de-DE" sz="2400" b="1" dirty="0"/>
          </a:p>
          <a:p>
            <a:pPr>
              <a:spcBef>
                <a:spcPts val="600"/>
              </a:spcBef>
              <a:buNone/>
            </a:pPr>
            <a:r>
              <a:rPr lang="de-DE" sz="2400" b="1" dirty="0" smtClean="0"/>
              <a:t>Antwortmöglichkeiten:</a:t>
            </a:r>
          </a:p>
          <a:p>
            <a:pPr>
              <a:spcBef>
                <a:spcPts val="600"/>
              </a:spcBef>
              <a:buFontTx/>
              <a:buChar char="-"/>
            </a:pPr>
            <a:r>
              <a:rPr lang="de-DE" sz="2400" b="1" dirty="0" smtClean="0"/>
              <a:t>Der letzte Besatzungssoldat verließ Österreich</a:t>
            </a:r>
          </a:p>
          <a:p>
            <a:pPr>
              <a:spcBef>
                <a:spcPts val="600"/>
              </a:spcBef>
              <a:buFontTx/>
              <a:buChar char="-"/>
            </a:pPr>
            <a:r>
              <a:rPr lang="de-DE" sz="2400" b="1" dirty="0" smtClean="0"/>
              <a:t>Der Nationalrat beschloss die Neutralität Österreichs</a:t>
            </a:r>
          </a:p>
          <a:p>
            <a:pPr>
              <a:spcBef>
                <a:spcPts val="600"/>
              </a:spcBef>
              <a:buFontTx/>
              <a:buChar char="-"/>
            </a:pPr>
            <a:r>
              <a:rPr lang="de-DE" sz="2400" b="1" dirty="0" smtClean="0"/>
              <a:t>Der Staatsvertrag wurde unterschrieben</a:t>
            </a:r>
          </a:p>
          <a:p>
            <a:pPr>
              <a:spcBef>
                <a:spcPts val="600"/>
              </a:spcBef>
              <a:buNone/>
            </a:pPr>
            <a:endParaRPr lang="de-DE" sz="2400" b="1" dirty="0"/>
          </a:p>
          <a:p>
            <a:pPr>
              <a:spcBef>
                <a:spcPts val="600"/>
              </a:spcBef>
              <a:buNone/>
            </a:pPr>
            <a:endParaRPr lang="de-DE" sz="2400" dirty="0" smtClean="0"/>
          </a:p>
          <a:p>
            <a:pPr>
              <a:spcBef>
                <a:spcPts val="600"/>
              </a:spcBef>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7170" name="Rectangle 2"/>
          <p:cNvSpPr>
            <a:spLocks noGrp="1" noChangeArrowheads="1"/>
          </p:cNvSpPr>
          <p:nvPr>
            <p:ph type="title"/>
          </p:nvPr>
        </p:nvSpPr>
        <p:spPr>
          <a:xfrm>
            <a:off x="466725" y="908720"/>
            <a:ext cx="8318500" cy="1152525"/>
          </a:xfrm>
        </p:spPr>
        <p:txBody>
          <a:bodyPr/>
          <a:lstStyle/>
          <a:p>
            <a:pPr eaLnBrk="1" hangingPunct="1"/>
            <a:r>
              <a:rPr lang="de-AT" sz="3200" dirty="0" smtClean="0"/>
              <a:t>Übung </a:t>
            </a:r>
            <a:r>
              <a:rPr lang="de-AT" sz="3200" dirty="0" smtClean="0">
                <a:latin typeface="Times New Roman" panose="02020603050405020304" pitchFamily="18" charset="0"/>
                <a:cs typeface="Times New Roman" panose="02020603050405020304" pitchFamily="18" charset="0"/>
              </a:rPr>
              <a:t>II</a:t>
            </a:r>
            <a:r>
              <a:rPr lang="de-AT" sz="3200" dirty="0" smtClean="0"/>
              <a:t>: Überprüfe die Mythen zum Staatsvertrag</a:t>
            </a:r>
            <a:r>
              <a:rPr lang="de-DE" sz="3200" b="1" dirty="0" smtClean="0"/>
              <a:t/>
            </a:r>
            <a:br>
              <a:rPr lang="de-DE" sz="3200" b="1" dirty="0" smtClean="0"/>
            </a:br>
            <a:endParaRPr lang="de-AT" sz="3200" dirty="0" smtClean="0"/>
          </a:p>
        </p:txBody>
      </p:sp>
      <p:sp>
        <p:nvSpPr>
          <p:cNvPr id="7171" name="Inhaltsplatzhalter 4"/>
          <p:cNvSpPr>
            <a:spLocks noGrp="1"/>
          </p:cNvSpPr>
          <p:nvPr>
            <p:ph idx="1"/>
          </p:nvPr>
        </p:nvSpPr>
        <p:spPr>
          <a:xfrm>
            <a:off x="466725" y="1773213"/>
            <a:ext cx="8229600" cy="2774528"/>
          </a:xfrm>
        </p:spPr>
        <p:txBody>
          <a:bodyPr/>
          <a:lstStyle/>
          <a:p>
            <a:pPr>
              <a:spcBef>
                <a:spcPts val="600"/>
              </a:spcBef>
              <a:buNone/>
            </a:pPr>
            <a:endParaRPr lang="de-DE" sz="2400" b="1" dirty="0" smtClean="0">
              <a:solidFill>
                <a:srgbClr val="A50021"/>
              </a:solidFill>
            </a:endParaRPr>
          </a:p>
          <a:p>
            <a:pPr>
              <a:spcBef>
                <a:spcPts val="600"/>
              </a:spcBef>
              <a:buNone/>
            </a:pPr>
            <a:r>
              <a:rPr lang="de-DE" sz="2400" b="1" dirty="0" smtClean="0">
                <a:solidFill>
                  <a:srgbClr val="A50021"/>
                </a:solidFill>
              </a:rPr>
              <a:t>Hast du schon von Mythen oder „</a:t>
            </a:r>
            <a:r>
              <a:rPr lang="de-DE" sz="2400" b="1" dirty="0" err="1" smtClean="0">
                <a:solidFill>
                  <a:srgbClr val="A50021"/>
                </a:solidFill>
              </a:rPr>
              <a:t>Gschichtln</a:t>
            </a:r>
            <a:r>
              <a:rPr lang="de-DE" sz="2400" b="1" dirty="0" smtClean="0">
                <a:solidFill>
                  <a:srgbClr val="A50021"/>
                </a:solidFill>
              </a:rPr>
              <a:t>“ rund um den Staatsvertrag gehört? </a:t>
            </a:r>
          </a:p>
          <a:p>
            <a:pPr>
              <a:spcBef>
                <a:spcPts val="600"/>
              </a:spcBef>
              <a:buNone/>
            </a:pPr>
            <a:endParaRPr lang="de-DE" sz="2400" dirty="0" smtClean="0"/>
          </a:p>
          <a:p>
            <a:pPr>
              <a:spcBef>
                <a:spcPts val="600"/>
              </a:spcBef>
              <a:buFontTx/>
              <a:buChar char="-"/>
            </a:pPr>
            <a:r>
              <a:rPr lang="de-DE" sz="2400" b="1" dirty="0" smtClean="0"/>
              <a:t>Recherchiere zuerst, </a:t>
            </a:r>
            <a:r>
              <a:rPr lang="de-DE" sz="2400" b="1" dirty="0"/>
              <a:t>w</a:t>
            </a:r>
            <a:r>
              <a:rPr lang="de-DE" sz="2400" b="1" dirty="0" smtClean="0"/>
              <a:t>as man unter einem „Mythos“</a:t>
            </a:r>
            <a:br>
              <a:rPr lang="de-DE" sz="2400" b="1" dirty="0" smtClean="0"/>
            </a:br>
            <a:r>
              <a:rPr lang="de-DE" sz="2400" b="1" dirty="0" smtClean="0"/>
              <a:t>versteht!</a:t>
            </a:r>
          </a:p>
          <a:p>
            <a:pPr>
              <a:spcBef>
                <a:spcPts val="600"/>
              </a:spcBef>
              <a:buFontTx/>
              <a:buChar char="-"/>
            </a:pPr>
            <a:r>
              <a:rPr lang="de-DE" sz="2400" b="1" dirty="0" smtClean="0"/>
              <a:t>Finde dann heraus, welche Mythen es zum österreichischen Staatsvertrag gibt und überlege dir, ob sie der Wahrheit </a:t>
            </a:r>
            <a:r>
              <a:rPr lang="de-DE" sz="2400" b="1" smtClean="0"/>
              <a:t>entsprechen </a:t>
            </a:r>
            <a:r>
              <a:rPr lang="de-DE" sz="2400" b="1" smtClean="0"/>
              <a:t>können.</a:t>
            </a:r>
            <a:endParaRPr lang="de-DE" sz="2400" b="1" dirty="0"/>
          </a:p>
          <a:p>
            <a:pPr>
              <a:spcBef>
                <a:spcPts val="600"/>
              </a:spcBef>
              <a:buNone/>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extLst>
      <p:ext uri="{BB962C8B-B14F-4D97-AF65-F5344CB8AC3E}">
        <p14:creationId xmlns:p14="http://schemas.microsoft.com/office/powerpoint/2010/main" val="366416812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ctrTitle"/>
          </p:nvPr>
        </p:nvSpPr>
        <p:spPr>
          <a:xfrm>
            <a:off x="539552" y="260648"/>
            <a:ext cx="8352928" cy="2952328"/>
          </a:xfrm>
        </p:spPr>
        <p:txBody>
          <a:bodyPr>
            <a:noAutofit/>
          </a:bodyPr>
          <a:lstStyle/>
          <a:p>
            <a:r>
              <a:rPr lang="de-AT" sz="2400" b="1" dirty="0" smtClean="0">
                <a:solidFill>
                  <a:srgbClr val="C00000"/>
                </a:solidFill>
              </a:rPr>
              <a:t>60 Jahre Staatsvertrag</a:t>
            </a:r>
            <a:r>
              <a:rPr lang="de-AT" sz="2000" dirty="0" smtClean="0"/>
              <a:t/>
            </a:r>
            <a:br>
              <a:rPr lang="de-AT" sz="2000" dirty="0" smtClean="0"/>
            </a:br>
            <a:r>
              <a:rPr lang="de-AT" sz="1000" dirty="0" smtClean="0"/>
              <a:t/>
            </a:r>
            <a:br>
              <a:rPr lang="de-AT" sz="1000" dirty="0" smtClean="0"/>
            </a:br>
            <a:r>
              <a:rPr lang="de-AT" sz="2000" dirty="0">
                <a:solidFill>
                  <a:schemeClr val="tx1"/>
                </a:solidFill>
              </a:rPr>
              <a:t>Im April 1945 befreiten alliierte Truppen Österreich von der nationalsozialistischen Diktatur. Österreich erklärte seine staatliche Unabhängigkeit, stand aber unter Kontrolle der </a:t>
            </a:r>
            <a:r>
              <a:rPr lang="de-AT" sz="2000" dirty="0" smtClean="0">
                <a:solidFill>
                  <a:schemeClr val="tx1"/>
                </a:solidFill>
              </a:rPr>
              <a:t>alliierten </a:t>
            </a:r>
            <a:r>
              <a:rPr lang="de-AT" sz="2000" dirty="0">
                <a:solidFill>
                  <a:schemeClr val="tx1"/>
                </a:solidFill>
              </a:rPr>
              <a:t>Besatzung. Diese endete erst nach Abschluss des </a:t>
            </a:r>
            <a:r>
              <a:rPr lang="de-AT" sz="2000" b="1" dirty="0">
                <a:solidFill>
                  <a:schemeClr val="tx1"/>
                </a:solidFill>
              </a:rPr>
              <a:t>Staatsvertrags vom 15. Mai</a:t>
            </a:r>
            <a:r>
              <a:rPr lang="de-AT" sz="2000" dirty="0">
                <a:solidFill>
                  <a:schemeClr val="tx1"/>
                </a:solidFill>
              </a:rPr>
              <a:t> 1955</a:t>
            </a:r>
            <a:r>
              <a:rPr lang="de-AT" sz="2000" b="1" dirty="0">
                <a:solidFill>
                  <a:schemeClr val="tx1"/>
                </a:solidFill>
              </a:rPr>
              <a:t>. Österreich erlangte </a:t>
            </a:r>
            <a:r>
              <a:rPr lang="de-AT" sz="2000" dirty="0">
                <a:solidFill>
                  <a:schemeClr val="tx1"/>
                </a:solidFill>
              </a:rPr>
              <a:t>seine </a:t>
            </a:r>
            <a:r>
              <a:rPr lang="de-AT" sz="2000" b="1" dirty="0">
                <a:solidFill>
                  <a:schemeClr val="tx1"/>
                </a:solidFill>
              </a:rPr>
              <a:t>volle Souveränität</a:t>
            </a:r>
            <a:r>
              <a:rPr lang="de-AT" sz="2000" dirty="0">
                <a:solidFill>
                  <a:schemeClr val="tx1"/>
                </a:solidFill>
              </a:rPr>
              <a:t> wieder. Es war wieder frei! </a:t>
            </a:r>
            <a:br>
              <a:rPr lang="de-AT" sz="2000" dirty="0">
                <a:solidFill>
                  <a:schemeClr val="tx1"/>
                </a:solidFill>
              </a:rPr>
            </a:br>
            <a:endParaRPr lang="de-AT" sz="2000" b="1" dirty="0" smtClean="0">
              <a:solidFill>
                <a:schemeClr val="tx1"/>
              </a:solidFill>
            </a:endParaRPr>
          </a:p>
        </p:txBody>
      </p:sp>
      <p:sp>
        <p:nvSpPr>
          <p:cNvPr id="8" name="Rectangle 1"/>
          <p:cNvSpPr>
            <a:spLocks noChangeArrowheads="1"/>
          </p:cNvSpPr>
          <p:nvPr/>
        </p:nvSpPr>
        <p:spPr bwMode="auto">
          <a:xfrm>
            <a:off x="539552" y="5861213"/>
            <a:ext cx="47525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dirty="0" smtClean="0"/>
              <a:t>Außenminister Leopold </a:t>
            </a:r>
            <a:r>
              <a:rPr lang="de-AT" sz="800" dirty="0" err="1" smtClean="0"/>
              <a:t>Figl</a:t>
            </a:r>
            <a:r>
              <a:rPr lang="de-AT" sz="800" dirty="0" smtClean="0"/>
              <a:t> präsentiert den Staatsvertrag © Historisches Archiv </a:t>
            </a:r>
            <a:r>
              <a:rPr lang="de-AT" sz="800" dirty="0" smtClean="0"/>
              <a:t>ORF / </a:t>
            </a:r>
            <a:r>
              <a:rPr lang="de-AT" sz="800" dirty="0" smtClean="0"/>
              <a:t>Fritz Kern</a:t>
            </a:r>
            <a:r>
              <a:rPr lang="de-AT" sz="800" dirty="0" smtClean="0">
                <a:latin typeface="+mj-lt"/>
                <a:ea typeface="Calibri" pitchFamily="34" charset="0"/>
                <a:cs typeface="Times New Roman" pitchFamily="18" charset="0"/>
              </a:rPr>
              <a:t/>
            </a:r>
            <a:br>
              <a:rPr lang="de-AT" sz="800" dirty="0" smtClean="0">
                <a:latin typeface="+mj-lt"/>
                <a:ea typeface="Calibri" pitchFamily="34" charset="0"/>
                <a:cs typeface="Times New Roman" pitchFamily="18" charset="0"/>
              </a:rPr>
            </a:br>
            <a:endParaRPr kumimoji="0" lang="de-AT" sz="800" b="0" i="0" u="none" strike="noStrike" cap="none" normalizeH="0" baseline="0" dirty="0" smtClean="0">
              <a:ln>
                <a:noFill/>
              </a:ln>
              <a:solidFill>
                <a:schemeClr val="tx1"/>
              </a:solidFill>
              <a:effectLst/>
              <a:latin typeface="+mj-lt"/>
              <a:cs typeface="Arial"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22829"/>
            <a:ext cx="7620000" cy="2724150"/>
          </a:xfrm>
          <a:prstGeom prst="rect">
            <a:avLst/>
          </a:prstGeom>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789040"/>
            <a:ext cx="7777162" cy="1296144"/>
          </a:xfrm>
        </p:spPr>
        <p:txBody>
          <a:bodyPr/>
          <a:lstStyle/>
          <a:p>
            <a:pPr eaLnBrk="1" hangingPunct="1"/>
            <a:r>
              <a:rPr lang="de-DE" sz="4000" dirty="0" smtClean="0"/>
              <a:t/>
            </a:r>
            <a:br>
              <a:rPr lang="de-DE" sz="4000" dirty="0" smtClean="0"/>
            </a:br>
            <a:r>
              <a:rPr lang="de-AT" sz="4000" dirty="0"/>
              <a:t>Österreich nach 1945 </a:t>
            </a:r>
            <a:r>
              <a:rPr lang="de-AT" sz="4000" dirty="0" smtClean="0"/>
              <a:t>– Wiederherstellung </a:t>
            </a:r>
            <a:r>
              <a:rPr lang="de-AT" sz="4000" dirty="0"/>
              <a:t>der Republik</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Ende der NS-Herrschaft und Neuanfang</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746206"/>
            <a:ext cx="8136904" cy="3960440"/>
          </a:xfrm>
        </p:spPr>
        <p:txBody>
          <a:bodyPr/>
          <a:lstStyle/>
          <a:p>
            <a:pPr marL="0" indent="0">
              <a:buNone/>
            </a:pPr>
            <a:endParaRPr lang="de-AT" sz="2000" dirty="0" smtClean="0"/>
          </a:p>
          <a:p>
            <a:r>
              <a:rPr lang="de-AT" sz="2000" dirty="0"/>
              <a:t>Von 1938 bis 1945 war Österreich Teil des nationalsozialistischen Deutschen Reichs. </a:t>
            </a:r>
          </a:p>
          <a:p>
            <a:r>
              <a:rPr lang="de-AT" sz="2000" dirty="0"/>
              <a:t>Im </a:t>
            </a:r>
            <a:r>
              <a:rPr lang="de-AT" sz="2000" b="1" dirty="0"/>
              <a:t>Frühjahr 1945</a:t>
            </a:r>
            <a:r>
              <a:rPr lang="de-AT" sz="2000" dirty="0"/>
              <a:t> besiegten alliierte Truppen das Deutsche Reich. Sie </a:t>
            </a:r>
            <a:r>
              <a:rPr lang="de-AT" sz="2000" b="1" dirty="0"/>
              <a:t>befreiten Österreich von</a:t>
            </a:r>
            <a:r>
              <a:rPr lang="de-AT" sz="2000" dirty="0"/>
              <a:t> der </a:t>
            </a:r>
            <a:r>
              <a:rPr lang="de-AT" sz="2000" b="1" dirty="0"/>
              <a:t>nationalsozialistischen Herrschaft</a:t>
            </a:r>
            <a:r>
              <a:rPr lang="de-AT" sz="2000" dirty="0"/>
              <a:t>.</a:t>
            </a:r>
          </a:p>
          <a:p>
            <a:r>
              <a:rPr lang="de-AT" sz="2000" dirty="0"/>
              <a:t>Am 27. April </a:t>
            </a:r>
            <a:r>
              <a:rPr lang="de-AT" sz="2000" dirty="0" smtClean="0"/>
              <a:t>erklärten Vertreter </a:t>
            </a:r>
            <a:r>
              <a:rPr lang="de-AT" sz="2000" dirty="0"/>
              <a:t>der SPÖ, der ÖVP und der KPÖ Österreich als unabhängig und bildeten eine </a:t>
            </a:r>
            <a:r>
              <a:rPr lang="de-AT" sz="2000" b="1" dirty="0"/>
              <a:t>Provisorische Regierung</a:t>
            </a:r>
            <a:r>
              <a:rPr lang="de-AT" sz="2000" dirty="0"/>
              <a:t> unter Karl Renner. </a:t>
            </a:r>
            <a:r>
              <a:rPr lang="de-AT" sz="2000" dirty="0" smtClean="0"/>
              <a:t/>
            </a:r>
            <a:br>
              <a:rPr lang="de-AT" sz="2000" dirty="0" smtClean="0"/>
            </a:br>
            <a:r>
              <a:rPr lang="de-AT" sz="2000" dirty="0" smtClean="0"/>
              <a:t>Anerkannt </a:t>
            </a:r>
            <a:r>
              <a:rPr lang="de-AT" sz="2000" dirty="0"/>
              <a:t>nur von der </a:t>
            </a:r>
            <a:r>
              <a:rPr lang="de-AT" sz="2000" dirty="0" smtClean="0"/>
              <a:t/>
            </a:r>
            <a:br>
              <a:rPr lang="de-AT" sz="2000" dirty="0" smtClean="0"/>
            </a:br>
            <a:r>
              <a:rPr lang="de-AT" sz="2000" dirty="0" smtClean="0"/>
              <a:t>Sowjetunion</a:t>
            </a:r>
            <a:r>
              <a:rPr lang="de-AT" sz="2000" dirty="0"/>
              <a:t>, nach </a:t>
            </a:r>
            <a:r>
              <a:rPr lang="de-AT" sz="2000" dirty="0" smtClean="0"/>
              <a:t>Ein-</a:t>
            </a:r>
            <a:br>
              <a:rPr lang="de-AT" sz="2000" dirty="0" smtClean="0"/>
            </a:br>
            <a:r>
              <a:rPr lang="de-AT" sz="2000" dirty="0" err="1" smtClean="0"/>
              <a:t>bindung</a:t>
            </a:r>
            <a:r>
              <a:rPr lang="de-AT" sz="2000" dirty="0" smtClean="0"/>
              <a:t> </a:t>
            </a:r>
            <a:r>
              <a:rPr lang="de-AT" sz="2000" dirty="0"/>
              <a:t>der westlichen </a:t>
            </a:r>
            <a:r>
              <a:rPr lang="de-AT" sz="2000" dirty="0" smtClean="0"/>
              <a:t/>
            </a:r>
            <a:br>
              <a:rPr lang="de-AT" sz="2000" dirty="0" smtClean="0"/>
            </a:br>
            <a:r>
              <a:rPr lang="de-AT" sz="2000" dirty="0" smtClean="0"/>
              <a:t>Bundesländer </a:t>
            </a:r>
            <a:r>
              <a:rPr lang="de-AT" sz="2000" dirty="0"/>
              <a:t>auch </a:t>
            </a:r>
            <a:r>
              <a:rPr lang="de-AT" sz="2000" dirty="0" smtClean="0"/>
              <a:t>von</a:t>
            </a:r>
            <a:br>
              <a:rPr lang="de-AT" sz="2000" dirty="0" smtClean="0"/>
            </a:br>
            <a:r>
              <a:rPr lang="de-AT" sz="2000" dirty="0" smtClean="0"/>
              <a:t>USA</a:t>
            </a:r>
            <a:r>
              <a:rPr lang="de-AT" sz="2000" dirty="0"/>
              <a:t>, GB und FRA.</a:t>
            </a:r>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771350"/>
            <a:ext cx="2816971" cy="1936425"/>
          </a:xfrm>
          <a:prstGeom prst="rect">
            <a:avLst/>
          </a:prstGeom>
        </p:spPr>
      </p:pic>
      <p:sp>
        <p:nvSpPr>
          <p:cNvPr id="11" name="Textfeld 10"/>
          <p:cNvSpPr txBox="1"/>
          <p:nvPr/>
        </p:nvSpPr>
        <p:spPr>
          <a:xfrm>
            <a:off x="4235218" y="5734819"/>
            <a:ext cx="3331417" cy="461665"/>
          </a:xfrm>
          <a:prstGeom prst="rect">
            <a:avLst/>
          </a:prstGeom>
          <a:noFill/>
        </p:spPr>
        <p:txBody>
          <a:bodyPr wrap="square" rtlCol="0">
            <a:spAutoFit/>
          </a:bodyPr>
          <a:lstStyle/>
          <a:p>
            <a:r>
              <a:rPr lang="de-DE" sz="800" dirty="0"/>
              <a:t>Sowjetische Besatzungsmacht übergibt </a:t>
            </a:r>
            <a:r>
              <a:rPr lang="de-DE" sz="800" dirty="0" smtClean="0"/>
              <a:t>das Parlament</a:t>
            </a:r>
            <a:r>
              <a:rPr lang="de-DE" sz="800" i="1" dirty="0" smtClean="0"/>
              <a:t> </a:t>
            </a:r>
            <a:r>
              <a:rPr lang="de-DE" sz="800" dirty="0" smtClean="0"/>
              <a:t>an </a:t>
            </a:r>
            <a:r>
              <a:rPr lang="de-DE" sz="800" dirty="0"/>
              <a:t>die Provisorische </a:t>
            </a:r>
            <a:r>
              <a:rPr lang="de-DE" sz="800" dirty="0" smtClean="0"/>
              <a:t>Staatsregierung unter Renner.</a:t>
            </a:r>
            <a:r>
              <a:rPr lang="de-DE" sz="800" dirty="0"/>
              <a:t> </a:t>
            </a:r>
            <a:r>
              <a:rPr lang="de-DE" sz="800" dirty="0" smtClean="0"/>
              <a:t>© </a:t>
            </a:r>
            <a:r>
              <a:rPr lang="de-DE" sz="800" dirty="0"/>
              <a:t>ÖNB / Wilhelm </a:t>
            </a:r>
            <a:r>
              <a:rPr lang="de-DE" sz="800" dirty="0" err="1"/>
              <a:t>Obransky</a:t>
            </a:r>
            <a:endParaRPr lang="de-DE" sz="800" dirty="0" smtClean="0"/>
          </a:p>
        </p:txBody>
      </p:sp>
    </p:spTree>
    <p:extLst>
      <p:ext uri="{BB962C8B-B14F-4D97-AF65-F5344CB8AC3E}">
        <p14:creationId xmlns:p14="http://schemas.microsoft.com/office/powerpoint/2010/main" val="2524810397"/>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34813"/>
            <a:ext cx="9163050" cy="6885384"/>
          </a:xfrm>
          <a:prstGeom prst="rect">
            <a:avLst/>
          </a:prstGeom>
          <a:noFill/>
        </p:spPr>
      </p:pic>
      <p:sp>
        <p:nvSpPr>
          <p:cNvPr id="8195" name="Rectangle 2"/>
          <p:cNvSpPr>
            <a:spLocks noGrp="1" noChangeArrowheads="1"/>
          </p:cNvSpPr>
          <p:nvPr>
            <p:ph type="title"/>
          </p:nvPr>
        </p:nvSpPr>
        <p:spPr>
          <a:xfrm>
            <a:off x="501535" y="116632"/>
            <a:ext cx="8207375" cy="1152525"/>
          </a:xfrm>
        </p:spPr>
        <p:txBody>
          <a:bodyPr/>
          <a:lstStyle/>
          <a:p>
            <a:r>
              <a:rPr lang="de-AT" sz="3200" dirty="0" smtClean="0">
                <a:latin typeface="+mn-lt"/>
              </a:rPr>
              <a:t>Erste </a:t>
            </a:r>
            <a:r>
              <a:rPr lang="de-AT" sz="3200" dirty="0" smtClean="0">
                <a:latin typeface="+mn-lt"/>
              </a:rPr>
              <a:t>Nationalratswahl </a:t>
            </a:r>
            <a:r>
              <a:rPr lang="de-AT" sz="3200" dirty="0" smtClean="0">
                <a:latin typeface="+mn-lt"/>
              </a:rPr>
              <a:t>1945</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318349" y="1048828"/>
            <a:ext cx="8635999" cy="3199698"/>
          </a:xfrm>
        </p:spPr>
        <p:txBody>
          <a:bodyPr/>
          <a:lstStyle/>
          <a:p>
            <a:pPr marL="0" indent="0">
              <a:buNone/>
            </a:pPr>
            <a:endParaRPr lang="de-AT" sz="2000" dirty="0" smtClean="0"/>
          </a:p>
          <a:p>
            <a:r>
              <a:rPr lang="de-AT" sz="2000" dirty="0"/>
              <a:t>Drei Parteien bildeten eine vorläufige Regierung:</a:t>
            </a:r>
            <a:br>
              <a:rPr lang="de-AT" sz="2000" dirty="0"/>
            </a:br>
            <a:r>
              <a:rPr lang="de-AT" sz="2000" dirty="0"/>
              <a:t>  - Sozialistische Partei Österreichs (SPÖ)</a:t>
            </a:r>
            <a:br>
              <a:rPr lang="de-AT" sz="2000" dirty="0"/>
            </a:br>
            <a:r>
              <a:rPr lang="de-AT" sz="2000" dirty="0"/>
              <a:t>  - Österreichische Volkspartei (ÖVP) </a:t>
            </a:r>
            <a:br>
              <a:rPr lang="de-AT" sz="2000" dirty="0"/>
            </a:br>
            <a:r>
              <a:rPr lang="de-AT" sz="2000" dirty="0"/>
              <a:t>  - Kommunistische Partei Österreichs (KPÖ) </a:t>
            </a:r>
          </a:p>
          <a:p>
            <a:r>
              <a:rPr lang="de-AT" sz="2000" b="1" dirty="0"/>
              <a:t>November 1945</a:t>
            </a:r>
            <a:r>
              <a:rPr lang="de-AT" sz="2000" dirty="0"/>
              <a:t>: erstmals seit 15 </a:t>
            </a:r>
            <a:r>
              <a:rPr lang="de-AT" sz="2000" dirty="0" smtClean="0"/>
              <a:t>Jahren</a:t>
            </a:r>
            <a:br>
              <a:rPr lang="de-AT" sz="2000" dirty="0" smtClean="0"/>
            </a:br>
            <a:r>
              <a:rPr lang="de-AT" sz="2000" dirty="0" smtClean="0"/>
              <a:t>wieder </a:t>
            </a:r>
            <a:r>
              <a:rPr lang="de-AT" sz="2000" b="1" dirty="0" smtClean="0"/>
              <a:t>Nationalratswahl</a:t>
            </a:r>
            <a:r>
              <a:rPr lang="de-AT" sz="2000" dirty="0" smtClean="0"/>
              <a:t> </a:t>
            </a:r>
            <a:r>
              <a:rPr lang="de-AT" sz="2000" dirty="0"/>
              <a:t>in Österreich. </a:t>
            </a:r>
            <a:r>
              <a:rPr lang="de-AT" sz="2000" dirty="0" smtClean="0"/>
              <a:t/>
            </a:r>
            <a:br>
              <a:rPr lang="de-AT" sz="2000" dirty="0" smtClean="0"/>
            </a:br>
            <a:r>
              <a:rPr lang="de-AT" sz="2000" dirty="0" smtClean="0"/>
              <a:t>Mehrheit </a:t>
            </a:r>
            <a:r>
              <a:rPr lang="de-AT" sz="2000" dirty="0"/>
              <a:t>für die ÖVP, </a:t>
            </a:r>
            <a:r>
              <a:rPr lang="de-AT" sz="2000" dirty="0" smtClean="0"/>
              <a:t>alle</a:t>
            </a:r>
            <a:r>
              <a:rPr lang="de-AT" sz="2000" dirty="0"/>
              <a:t> </a:t>
            </a:r>
            <a:r>
              <a:rPr lang="de-AT" sz="2000" dirty="0" smtClean="0"/>
              <a:t>drei Parteien</a:t>
            </a:r>
            <a:br>
              <a:rPr lang="de-AT" sz="2000" dirty="0" smtClean="0"/>
            </a:br>
            <a:r>
              <a:rPr lang="de-AT" sz="2000" dirty="0" smtClean="0"/>
              <a:t> </a:t>
            </a:r>
            <a:r>
              <a:rPr lang="de-AT" sz="2000" dirty="0"/>
              <a:t>an Regierung beteiligt.</a:t>
            </a:r>
          </a:p>
          <a:p>
            <a:r>
              <a:rPr lang="de-AT" sz="2000" dirty="0"/>
              <a:t>Gesetzesbeschlüsse des </a:t>
            </a:r>
            <a:r>
              <a:rPr lang="de-AT" sz="2000" dirty="0" smtClean="0"/>
              <a:t>Parlaments</a:t>
            </a:r>
            <a:br>
              <a:rPr lang="de-AT" sz="2000" dirty="0" smtClean="0"/>
            </a:br>
            <a:r>
              <a:rPr lang="de-AT" sz="2000" dirty="0" smtClean="0"/>
              <a:t>mussten </a:t>
            </a:r>
            <a:r>
              <a:rPr lang="de-AT" sz="2000" dirty="0"/>
              <a:t>vom Alliierten Rat </a:t>
            </a:r>
            <a:r>
              <a:rPr lang="de-AT" sz="2000" dirty="0" smtClean="0"/>
              <a:t/>
            </a:r>
            <a:br>
              <a:rPr lang="de-AT" sz="2000" dirty="0" smtClean="0"/>
            </a:br>
            <a:r>
              <a:rPr lang="de-AT" sz="2000" dirty="0" smtClean="0"/>
              <a:t>(</a:t>
            </a:r>
            <a:r>
              <a:rPr lang="de-AT" sz="2000" dirty="0"/>
              <a:t>Rat der vier Besatzungsmächte) </a:t>
            </a:r>
            <a:r>
              <a:rPr lang="de-AT" sz="2000" dirty="0" smtClean="0"/>
              <a:t/>
            </a:r>
            <a:br>
              <a:rPr lang="de-AT" sz="2000" dirty="0" smtClean="0"/>
            </a:br>
            <a:r>
              <a:rPr lang="de-AT" sz="2000" dirty="0" smtClean="0"/>
              <a:t>bewilligt </a:t>
            </a:r>
            <a:r>
              <a:rPr lang="de-AT" sz="2000" dirty="0"/>
              <a:t>werden. </a:t>
            </a:r>
          </a:p>
          <a:p>
            <a:pPr marL="3657600" lvl="8" indent="0">
              <a:buNone/>
            </a:pPr>
            <a:endParaRPr lang="de-DE" sz="1400" dirty="0" smtClean="0"/>
          </a:p>
          <a:p>
            <a:pPr>
              <a:buFont typeface="Wingdings" pitchFamily="2" charset="2"/>
              <a:buNone/>
            </a:pPr>
            <a:endParaRPr lang="de-DE" sz="2600" dirty="0" smtClean="0"/>
          </a:p>
        </p:txBody>
      </p:sp>
      <p:sp>
        <p:nvSpPr>
          <p:cNvPr id="3" name="Textfeld 2"/>
          <p:cNvSpPr txBox="1"/>
          <p:nvPr/>
        </p:nvSpPr>
        <p:spPr>
          <a:xfrm>
            <a:off x="179512" y="5733256"/>
            <a:ext cx="45719" cy="369332"/>
          </a:xfrm>
          <a:prstGeom prst="rect">
            <a:avLst/>
          </a:prstGeom>
          <a:noFill/>
        </p:spPr>
        <p:txBody>
          <a:bodyPr wrap="square" rtlCol="0">
            <a:spAutoFit/>
          </a:bodyPr>
          <a:lstStyle/>
          <a:p>
            <a:endParaRPr lang="de-AT" dirty="0"/>
          </a:p>
        </p:txBody>
      </p:sp>
      <p:sp>
        <p:nvSpPr>
          <p:cNvPr id="9" name="Textfeld 8"/>
          <p:cNvSpPr txBox="1"/>
          <p:nvPr/>
        </p:nvSpPr>
        <p:spPr>
          <a:xfrm>
            <a:off x="5851546" y="5227270"/>
            <a:ext cx="3096344" cy="338554"/>
          </a:xfrm>
          <a:prstGeom prst="rect">
            <a:avLst/>
          </a:prstGeom>
          <a:noFill/>
        </p:spPr>
        <p:txBody>
          <a:bodyPr wrap="square" rtlCol="0">
            <a:spAutoFit/>
          </a:bodyPr>
          <a:lstStyle/>
          <a:p>
            <a:r>
              <a:rPr lang="de-DE" sz="800" dirty="0" smtClean="0"/>
              <a:t>Eine Frau gibt bei den Nationalratswahlen 1945 ihren Stimmzettel ab </a:t>
            </a:r>
            <a:r>
              <a:rPr lang="de-DE" sz="800" dirty="0"/>
              <a:t>© </a:t>
            </a:r>
            <a:r>
              <a:rPr lang="de-DE" sz="800" dirty="0" smtClean="0"/>
              <a:t>ÖNB / </a:t>
            </a:r>
            <a:r>
              <a:rPr lang="de-DE" sz="800" dirty="0"/>
              <a:t>VGA</a:t>
            </a:r>
            <a:endParaRPr lang="de-AT" sz="8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183" y="3046154"/>
            <a:ext cx="2836479" cy="2132856"/>
          </a:xfrm>
          <a:prstGeom prst="rect">
            <a:avLst/>
          </a:prstGeom>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Umgang mit der NS-Vergangenheit </a:t>
            </a:r>
            <a:r>
              <a:rPr lang="de-AT" sz="3200" dirty="0" smtClean="0">
                <a:latin typeface="Times New Roman" panose="02020603050405020304" pitchFamily="18" charset="0"/>
                <a:cs typeface="Times New Roman" panose="02020603050405020304" pitchFamily="18" charset="0"/>
              </a:rPr>
              <a:t>I</a:t>
            </a:r>
            <a:endParaRPr lang="de-DE" sz="3200" dirty="0" smtClean="0">
              <a:latin typeface="Times New Roman" panose="02020603050405020304" pitchFamily="18" charset="0"/>
              <a:cs typeface="Times New Roman" panose="02020603050405020304" pitchFamily="18" charset="0"/>
            </a:endParaRP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smtClean="0"/>
          </a:p>
          <a:p>
            <a:r>
              <a:rPr lang="de-AT" sz="2000" dirty="0"/>
              <a:t>Die Alliierten anerkannten </a:t>
            </a:r>
            <a:r>
              <a:rPr lang="de-AT" sz="2000" b="1" dirty="0"/>
              <a:t>Österreich als Opfer</a:t>
            </a:r>
            <a:r>
              <a:rPr lang="de-AT" sz="2000" dirty="0"/>
              <a:t> des Deutschen Reichs, </a:t>
            </a:r>
            <a:r>
              <a:rPr lang="de-AT" sz="2000" dirty="0" smtClean="0"/>
              <a:t>machten </a:t>
            </a:r>
            <a:r>
              <a:rPr lang="de-AT" sz="2000" dirty="0"/>
              <a:t>es </a:t>
            </a:r>
            <a:r>
              <a:rPr lang="de-AT" sz="2000" b="1" dirty="0"/>
              <a:t>aber auch verantwortlich</a:t>
            </a:r>
            <a:r>
              <a:rPr lang="de-AT" sz="2000" dirty="0"/>
              <a:t> für die Kriegsbeteiligung an Seite Deutschlands.</a:t>
            </a:r>
          </a:p>
          <a:p>
            <a:r>
              <a:rPr lang="de-AT" sz="2000" dirty="0"/>
              <a:t>Viele </a:t>
            </a:r>
            <a:r>
              <a:rPr lang="de-AT" sz="2000" dirty="0" err="1"/>
              <a:t>ÖsterreicherInnen</a:t>
            </a:r>
            <a:r>
              <a:rPr lang="de-AT" sz="2000" dirty="0"/>
              <a:t> Mitglieder der NSDAP: Deshalb wichtig für die neue Republik, sich vom Nationalsozialismus zu distanzieren.</a:t>
            </a:r>
          </a:p>
          <a:p>
            <a:r>
              <a:rPr lang="de-AT" sz="2000" dirty="0"/>
              <a:t>Maßnahmen zur „Entnazifizierung“:</a:t>
            </a:r>
            <a:br>
              <a:rPr lang="de-AT" sz="2000" dirty="0"/>
            </a:br>
            <a:r>
              <a:rPr lang="de-AT" sz="2000" dirty="0"/>
              <a:t>- Verbot der NSDAP</a:t>
            </a:r>
            <a:br>
              <a:rPr lang="de-AT" sz="2000" dirty="0"/>
            </a:br>
            <a:r>
              <a:rPr lang="de-AT" sz="2000" dirty="0"/>
              <a:t>- Verbot, nationalsozialistisches Gedankengut zu verbreiten</a:t>
            </a:r>
            <a:br>
              <a:rPr lang="de-AT" sz="2000" dirty="0"/>
            </a:br>
            <a:r>
              <a:rPr lang="de-AT" sz="2000" dirty="0"/>
              <a:t>  </a:t>
            </a:r>
            <a:r>
              <a:rPr lang="de-AT" sz="2000" dirty="0" smtClean="0"/>
              <a:t>(= „</a:t>
            </a:r>
            <a:r>
              <a:rPr lang="de-AT" sz="2000" dirty="0"/>
              <a:t>Wiederbetätigung“)</a:t>
            </a:r>
            <a:br>
              <a:rPr lang="de-AT" sz="2000" dirty="0"/>
            </a:br>
            <a:r>
              <a:rPr lang="de-AT" sz="2000" dirty="0"/>
              <a:t>- Bestrafung ehemaliger </a:t>
            </a:r>
            <a:r>
              <a:rPr lang="de-AT" sz="2000" dirty="0" err="1"/>
              <a:t>NationalsozialistInnen</a:t>
            </a:r>
            <a:r>
              <a:rPr lang="de-AT" sz="2000" dirty="0"/>
              <a:t> für ihre </a:t>
            </a:r>
            <a:r>
              <a:rPr lang="de-AT" sz="2000" dirty="0" smtClean="0"/>
              <a:t>Taten</a:t>
            </a:r>
            <a:br>
              <a:rPr lang="de-AT" sz="2000" dirty="0" smtClean="0"/>
            </a:br>
            <a:r>
              <a:rPr lang="de-AT" sz="2000" dirty="0" smtClean="0"/>
              <a:t>  </a:t>
            </a:r>
            <a:r>
              <a:rPr lang="de-AT" sz="2000" dirty="0" smtClean="0"/>
              <a:t>während des </a:t>
            </a:r>
            <a:r>
              <a:rPr lang="de-AT" sz="2000" dirty="0"/>
              <a:t>NS-Regimes. </a:t>
            </a:r>
          </a:p>
          <a:p>
            <a:pPr>
              <a:buFont typeface="Wingdings" pitchFamily="2" charset="2"/>
              <a:buNone/>
            </a:pPr>
            <a:endParaRPr lang="de-DE" sz="2600" dirty="0" smtClean="0"/>
          </a:p>
        </p:txBody>
      </p:sp>
    </p:spTree>
    <p:extLst>
      <p:ext uri="{BB962C8B-B14F-4D97-AF65-F5344CB8AC3E}">
        <p14:creationId xmlns:p14="http://schemas.microsoft.com/office/powerpoint/2010/main" val="298926770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Umgang mit der NS-Vergangenheit </a:t>
            </a:r>
            <a:r>
              <a:rPr lang="de-AT" sz="3200" dirty="0" smtClean="0">
                <a:latin typeface="Times New Roman" panose="02020603050405020304" pitchFamily="18" charset="0"/>
                <a:cs typeface="Times New Roman" panose="02020603050405020304" pitchFamily="18" charset="0"/>
              </a:rPr>
              <a:t>II</a:t>
            </a:r>
            <a:r>
              <a:rPr lang="de-AT" sz="3200" dirty="0" smtClean="0">
                <a:latin typeface="+mn-lt"/>
              </a:rPr>
              <a:t>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smtClean="0"/>
          </a:p>
          <a:p>
            <a:r>
              <a:rPr lang="de-AT" sz="2000" dirty="0" smtClean="0"/>
              <a:t>Dennoch</a:t>
            </a:r>
            <a:r>
              <a:rPr lang="de-AT" sz="2000" dirty="0"/>
              <a:t>: </a:t>
            </a:r>
            <a:r>
              <a:rPr lang="de-AT" sz="2000" b="1" dirty="0"/>
              <a:t>Nicht alle NS-</a:t>
            </a:r>
            <a:r>
              <a:rPr lang="de-AT" sz="2000" b="1" dirty="0" err="1"/>
              <a:t>TäterInnen</a:t>
            </a:r>
            <a:r>
              <a:rPr lang="de-AT" sz="2000" b="1" dirty="0"/>
              <a:t> bestraft</a:t>
            </a:r>
            <a:r>
              <a:rPr lang="de-AT" sz="2000" dirty="0"/>
              <a:t>, viele </a:t>
            </a:r>
            <a:r>
              <a:rPr lang="de-AT" sz="2000" b="1" dirty="0" err="1"/>
              <a:t>MitläuferInnen</a:t>
            </a:r>
            <a:r>
              <a:rPr lang="de-AT" sz="2000" b="1" dirty="0"/>
              <a:t> aus ihrer Verantwortung entlassen</a:t>
            </a:r>
            <a:r>
              <a:rPr lang="de-AT" sz="2000" dirty="0"/>
              <a:t>.</a:t>
            </a:r>
          </a:p>
          <a:p>
            <a:r>
              <a:rPr lang="de-AT" sz="2000" dirty="0"/>
              <a:t>Erst in den </a:t>
            </a:r>
            <a:r>
              <a:rPr lang="de-AT" sz="2000" b="1" dirty="0"/>
              <a:t>1990er-Jahren</a:t>
            </a:r>
            <a:r>
              <a:rPr lang="de-AT" sz="2000" dirty="0"/>
              <a:t> bekannte sich Österreich zur </a:t>
            </a:r>
            <a:r>
              <a:rPr lang="de-AT" sz="2000" b="1" dirty="0"/>
              <a:t>Mitverantwortung</a:t>
            </a:r>
            <a:r>
              <a:rPr lang="de-AT" sz="2000" dirty="0"/>
              <a:t> seiner </a:t>
            </a:r>
            <a:r>
              <a:rPr lang="de-AT" sz="2000" dirty="0" err="1"/>
              <a:t>BürgerInnen</a:t>
            </a:r>
            <a:r>
              <a:rPr lang="de-AT" sz="2000" dirty="0"/>
              <a:t> </a:t>
            </a:r>
            <a:r>
              <a:rPr lang="de-AT" sz="2000" b="1" dirty="0"/>
              <a:t>an NS-Verbrechen</a:t>
            </a:r>
            <a:r>
              <a:rPr lang="de-AT" sz="2000" dirty="0"/>
              <a:t>.</a:t>
            </a:r>
          </a:p>
          <a:p>
            <a:pPr marL="0" indent="0">
              <a:buNone/>
            </a:pPr>
            <a:r>
              <a:rPr lang="de-AT" sz="2000" dirty="0" smtClean="0"/>
              <a:t/>
            </a:r>
            <a:br>
              <a:rPr lang="de-AT" sz="2000" dirty="0" smtClean="0"/>
            </a:br>
            <a:endParaRPr lang="de-DE" sz="20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266255872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789040"/>
            <a:ext cx="7921252" cy="1296144"/>
          </a:xfrm>
        </p:spPr>
        <p:txBody>
          <a:bodyPr/>
          <a:lstStyle/>
          <a:p>
            <a:pPr eaLnBrk="1" hangingPunct="1"/>
            <a:r>
              <a:rPr lang="de-DE" sz="4000" dirty="0" smtClean="0"/>
              <a:t/>
            </a:r>
            <a:br>
              <a:rPr lang="de-DE" sz="4000" dirty="0" smtClean="0"/>
            </a:br>
            <a:r>
              <a:rPr lang="de-AT" sz="4000" dirty="0"/>
              <a:t>Das viergeteilte Land </a:t>
            </a:r>
            <a:r>
              <a:rPr lang="de-AT" sz="4000" dirty="0" smtClean="0"/>
              <a:t>– Österreich </a:t>
            </a:r>
            <a:r>
              <a:rPr lang="de-AT" sz="4000" dirty="0"/>
              <a:t>während der </a:t>
            </a:r>
            <a:r>
              <a:rPr lang="de-AT" sz="4000" dirty="0" smtClean="0"/>
              <a:t>alliierten Besatzung</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66783070"/>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937</Words>
  <Application>Microsoft Office PowerPoint</Application>
  <PresentationFormat>Bildschirmpräsentation (4:3)</PresentationFormat>
  <Paragraphs>115</Paragraphs>
  <Slides>23</Slides>
  <Notes>1</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1_Wasserzeichen</vt:lpstr>
      <vt:lpstr>60 Jahre Staatsvertrag</vt:lpstr>
      <vt:lpstr>Mehr Information auf: www.demokratiewebstatt.at </vt:lpstr>
      <vt:lpstr>60 Jahre Staatsvertrag  Im April 1945 befreiten alliierte Truppen Österreich von der nationalsozialistischen Diktatur. Österreich erklärte seine staatliche Unabhängigkeit, stand aber unter Kontrolle der alliierten Besatzung. Diese endete erst nach Abschluss des Staatsvertrags vom 15. Mai 1955. Österreich erlangte seine volle Souveränität wieder. Es war wieder frei!  </vt:lpstr>
      <vt:lpstr> Österreich nach 1945 – Wiederherstellung der Republik</vt:lpstr>
      <vt:lpstr>Ende der NS-Herrschaft und Neuanfang</vt:lpstr>
      <vt:lpstr>Erste Nationalratswahl 1945</vt:lpstr>
      <vt:lpstr>Umgang mit der NS-Vergangenheit I</vt:lpstr>
      <vt:lpstr>Umgang mit der NS-Vergangenheit II </vt:lpstr>
      <vt:lpstr> Das viergeteilte Land – Österreich während der alliierten Besatzung</vt:lpstr>
      <vt:lpstr>Befreit und aufgeteilt</vt:lpstr>
      <vt:lpstr>Reisen durch Besatzungszonen</vt:lpstr>
      <vt:lpstr>Besatzungssoldaten – gefürchtet und geliebt</vt:lpstr>
      <vt:lpstr> Von der Nachkriegsarmut zum Wirtschaftsaufschwung der 50er-Jahre</vt:lpstr>
      <vt:lpstr>Die Folgen des Krieges</vt:lpstr>
      <vt:lpstr>Maßnahmen und Wege zur Abhilfe </vt:lpstr>
      <vt:lpstr>Schutt räumen und Wiederaufbau</vt:lpstr>
      <vt:lpstr>Entwicklung eines nationalen Bewusstseins </vt:lpstr>
      <vt:lpstr> Was lange währt, wird gut – Österreichs Weg zum Staatsvertrag </vt:lpstr>
      <vt:lpstr>Der (Verhandlungs-)Weg zum Staatsvertrag </vt:lpstr>
      <vt:lpstr>Durchbruch für österreichischen Staatsvertrag </vt:lpstr>
      <vt:lpstr>„Österreich ist frei“</vt:lpstr>
      <vt:lpstr>Übung I: Überlege bzw. finde heraus …! </vt:lpstr>
      <vt:lpstr>Übung II: Überprüfe die Mythen zum Staatsvertrag </vt:lpstr>
    </vt:vector>
  </TitlesOfParts>
  <Company>machessa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Brunner Harald, MSc </cp:lastModifiedBy>
  <cp:revision>1052</cp:revision>
  <cp:lastPrinted>2015-04-30T09:19:36Z</cp:lastPrinted>
  <dcterms:created xsi:type="dcterms:W3CDTF">2009-03-03T21:28:50Z</dcterms:created>
  <dcterms:modified xsi:type="dcterms:W3CDTF">2015-05-08T14:49:29Z</dcterms:modified>
</cp:coreProperties>
</file>