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25"/>
  </p:notesMasterIdLst>
  <p:handoutMasterIdLst>
    <p:handoutMasterId r:id="rId26"/>
  </p:handoutMasterIdLst>
  <p:sldIdLst>
    <p:sldId id="270" r:id="rId2"/>
    <p:sldId id="341" r:id="rId3"/>
    <p:sldId id="471" r:id="rId4"/>
    <p:sldId id="452" r:id="rId5"/>
    <p:sldId id="473" r:id="rId6"/>
    <p:sldId id="450" r:id="rId7"/>
    <p:sldId id="474" r:id="rId8"/>
    <p:sldId id="491" r:id="rId9"/>
    <p:sldId id="476" r:id="rId10"/>
    <p:sldId id="475" r:id="rId11"/>
    <p:sldId id="477" r:id="rId12"/>
    <p:sldId id="478" r:id="rId13"/>
    <p:sldId id="479" r:id="rId14"/>
    <p:sldId id="480" r:id="rId15"/>
    <p:sldId id="481" r:id="rId16"/>
    <p:sldId id="482" r:id="rId17"/>
    <p:sldId id="483" r:id="rId18"/>
    <p:sldId id="484" r:id="rId19"/>
    <p:sldId id="485" r:id="rId20"/>
    <p:sldId id="487" r:id="rId21"/>
    <p:sldId id="489" r:id="rId22"/>
    <p:sldId id="459" r:id="rId23"/>
    <p:sldId id="486" r:id="rId24"/>
  </p:sldIdLst>
  <p:sldSz cx="9144000" cy="6858000" type="screen4x3"/>
  <p:notesSz cx="6797675" cy="9928225"/>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elber Ulrike, Dr. " initials="felber" lastIdx="70" clrIdx="0"/>
  <p:cmAuthor id="1" name="%user2%" initials="brunner"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B2D6"/>
    <a:srgbClr val="FFE9AB"/>
    <a:srgbClr val="FFCC99"/>
    <a:srgbClr val="01B0FF"/>
    <a:srgbClr val="B7E9FF"/>
    <a:srgbClr val="0099FF"/>
    <a:srgbClr val="DBDBED"/>
    <a:srgbClr val="FFF5E7"/>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63" autoAdjust="0"/>
    <p:restoredTop sz="99845" autoAdjust="0"/>
  </p:normalViewPr>
  <p:slideViewPr>
    <p:cSldViewPr>
      <p:cViewPr>
        <p:scale>
          <a:sx n="105" d="100"/>
          <a:sy n="105" d="100"/>
        </p:scale>
        <p:origin x="1050" y="252"/>
      </p:cViewPr>
      <p:guideLst>
        <p:guide orient="horz" pos="2160"/>
        <p:guide pos="2880"/>
      </p:guideLst>
    </p:cSldViewPr>
  </p:slideViewPr>
  <p:outlineViewPr>
    <p:cViewPr>
      <p:scale>
        <a:sx n="33" d="100"/>
        <a:sy n="33" d="100"/>
      </p:scale>
      <p:origin x="48" y="8856"/>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862" cy="497413"/>
          </a:xfrm>
          <a:prstGeom prst="rect">
            <a:avLst/>
          </a:prstGeom>
        </p:spPr>
        <p:txBody>
          <a:bodyPr vert="horz" lIns="91504" tIns="45751" rIns="91504" bIns="45751" rtlCol="0"/>
          <a:lstStyle>
            <a:lvl1pPr algn="l">
              <a:defRPr sz="1200"/>
            </a:lvl1pPr>
          </a:lstStyle>
          <a:p>
            <a:pPr>
              <a:defRPr/>
            </a:pPr>
            <a:endParaRPr lang="de-DE"/>
          </a:p>
        </p:txBody>
      </p:sp>
      <p:sp>
        <p:nvSpPr>
          <p:cNvPr id="3" name="Datumsplatzhalter 2"/>
          <p:cNvSpPr>
            <a:spLocks noGrp="1"/>
          </p:cNvSpPr>
          <p:nvPr>
            <p:ph type="dt" sz="quarter" idx="1"/>
          </p:nvPr>
        </p:nvSpPr>
        <p:spPr>
          <a:xfrm>
            <a:off x="3850295" y="0"/>
            <a:ext cx="2945862" cy="497413"/>
          </a:xfrm>
          <a:prstGeom prst="rect">
            <a:avLst/>
          </a:prstGeom>
        </p:spPr>
        <p:txBody>
          <a:bodyPr vert="horz" lIns="91504" tIns="45751" rIns="91504" bIns="45751" rtlCol="0"/>
          <a:lstStyle>
            <a:lvl1pPr algn="r">
              <a:defRPr sz="1200"/>
            </a:lvl1pPr>
          </a:lstStyle>
          <a:p>
            <a:pPr>
              <a:defRPr/>
            </a:pPr>
            <a:fld id="{C57743C6-E815-44EA-81A1-E2159D02985A}" type="datetimeFigureOut">
              <a:rPr lang="de-DE"/>
              <a:pPr>
                <a:defRPr/>
              </a:pPr>
              <a:t>10.02.2025</a:t>
            </a:fld>
            <a:endParaRPr lang="de-DE"/>
          </a:p>
        </p:txBody>
      </p:sp>
      <p:sp>
        <p:nvSpPr>
          <p:cNvPr id="4" name="Fußzeilenplatzhalter 3"/>
          <p:cNvSpPr>
            <a:spLocks noGrp="1"/>
          </p:cNvSpPr>
          <p:nvPr>
            <p:ph type="ftr" sz="quarter" idx="2"/>
          </p:nvPr>
        </p:nvSpPr>
        <p:spPr>
          <a:xfrm>
            <a:off x="0" y="9429273"/>
            <a:ext cx="2945862" cy="497412"/>
          </a:xfrm>
          <a:prstGeom prst="rect">
            <a:avLst/>
          </a:prstGeom>
        </p:spPr>
        <p:txBody>
          <a:bodyPr vert="horz" lIns="91504" tIns="45751" rIns="91504" bIns="45751" rtlCol="0" anchor="b"/>
          <a:lstStyle>
            <a:lvl1pPr algn="l">
              <a:defRPr sz="1200"/>
            </a:lvl1pPr>
          </a:lstStyle>
          <a:p>
            <a:pPr>
              <a:defRPr/>
            </a:pPr>
            <a:endParaRPr lang="de-DE"/>
          </a:p>
        </p:txBody>
      </p:sp>
      <p:sp>
        <p:nvSpPr>
          <p:cNvPr id="5" name="Foliennummernplatzhalter 4"/>
          <p:cNvSpPr>
            <a:spLocks noGrp="1"/>
          </p:cNvSpPr>
          <p:nvPr>
            <p:ph type="sldNum" sz="quarter" idx="3"/>
          </p:nvPr>
        </p:nvSpPr>
        <p:spPr>
          <a:xfrm>
            <a:off x="3850295" y="9429273"/>
            <a:ext cx="2945862" cy="497412"/>
          </a:xfrm>
          <a:prstGeom prst="rect">
            <a:avLst/>
          </a:prstGeom>
        </p:spPr>
        <p:txBody>
          <a:bodyPr vert="horz" lIns="91504" tIns="45751" rIns="91504" bIns="45751" rtlCol="0" anchor="b"/>
          <a:lstStyle>
            <a:lvl1pPr algn="r">
              <a:defRPr sz="1200"/>
            </a:lvl1pPr>
          </a:lstStyle>
          <a:p>
            <a:pPr>
              <a:defRPr/>
            </a:pPr>
            <a:fld id="{3157027C-3D05-4975-BFFC-68DFCA488738}" type="slidenum">
              <a:rPr lang="de-DE"/>
              <a:pPr>
                <a:defRPr/>
              </a:pPr>
              <a:t>‹Nr.›</a:t>
            </a:fld>
            <a:endParaRPr lang="de-DE"/>
          </a:p>
        </p:txBody>
      </p:sp>
    </p:spTree>
    <p:extLst>
      <p:ext uri="{BB962C8B-B14F-4D97-AF65-F5344CB8AC3E}">
        <p14:creationId xmlns:p14="http://schemas.microsoft.com/office/powerpoint/2010/main" val="2769535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862" cy="497413"/>
          </a:xfrm>
          <a:prstGeom prst="rect">
            <a:avLst/>
          </a:prstGeom>
        </p:spPr>
        <p:txBody>
          <a:bodyPr vert="horz" lIns="91504" tIns="45751" rIns="91504" bIns="45751" rtlCol="0"/>
          <a:lstStyle>
            <a:lvl1pPr algn="l">
              <a:defRPr sz="1200"/>
            </a:lvl1pPr>
          </a:lstStyle>
          <a:p>
            <a:pPr>
              <a:defRPr/>
            </a:pPr>
            <a:endParaRPr lang="de-DE"/>
          </a:p>
        </p:txBody>
      </p:sp>
      <p:sp>
        <p:nvSpPr>
          <p:cNvPr id="3" name="Datumsplatzhalter 2"/>
          <p:cNvSpPr>
            <a:spLocks noGrp="1"/>
          </p:cNvSpPr>
          <p:nvPr>
            <p:ph type="dt" idx="1"/>
          </p:nvPr>
        </p:nvSpPr>
        <p:spPr>
          <a:xfrm>
            <a:off x="3850295" y="0"/>
            <a:ext cx="2945862" cy="497413"/>
          </a:xfrm>
          <a:prstGeom prst="rect">
            <a:avLst/>
          </a:prstGeom>
        </p:spPr>
        <p:txBody>
          <a:bodyPr vert="horz" lIns="91504" tIns="45751" rIns="91504" bIns="45751" rtlCol="0"/>
          <a:lstStyle>
            <a:lvl1pPr algn="r">
              <a:defRPr sz="1200"/>
            </a:lvl1pPr>
          </a:lstStyle>
          <a:p>
            <a:pPr>
              <a:defRPr/>
            </a:pPr>
            <a:fld id="{ACFE6062-7DDF-4DFC-89A4-6FDD3B3F780D}" type="datetimeFigureOut">
              <a:rPr lang="de-DE"/>
              <a:pPr>
                <a:defRPr/>
              </a:pPr>
              <a:t>10.02.2025</a:t>
            </a:fld>
            <a:endParaRPr lang="de-DE"/>
          </a:p>
        </p:txBody>
      </p:sp>
      <p:sp>
        <p:nvSpPr>
          <p:cNvPr id="4" name="Folienbildplatzhalter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504" tIns="45751" rIns="91504" bIns="45751" rtlCol="0" anchor="ctr"/>
          <a:lstStyle/>
          <a:p>
            <a:pPr lvl="0"/>
            <a:endParaRPr lang="de-DE" noProof="0"/>
          </a:p>
        </p:txBody>
      </p:sp>
      <p:sp>
        <p:nvSpPr>
          <p:cNvPr id="5" name="Notizenplatzhalter 4"/>
          <p:cNvSpPr>
            <a:spLocks noGrp="1"/>
          </p:cNvSpPr>
          <p:nvPr>
            <p:ph type="body" sz="quarter" idx="3"/>
          </p:nvPr>
        </p:nvSpPr>
        <p:spPr>
          <a:xfrm>
            <a:off x="679465" y="4715407"/>
            <a:ext cx="5438748" cy="4465930"/>
          </a:xfrm>
          <a:prstGeom prst="rect">
            <a:avLst/>
          </a:prstGeom>
        </p:spPr>
        <p:txBody>
          <a:bodyPr vert="horz" lIns="91504" tIns="45751" rIns="91504" bIns="45751"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429273"/>
            <a:ext cx="2945862" cy="497412"/>
          </a:xfrm>
          <a:prstGeom prst="rect">
            <a:avLst/>
          </a:prstGeom>
        </p:spPr>
        <p:txBody>
          <a:bodyPr vert="horz" lIns="91504" tIns="45751" rIns="91504" bIns="45751" rtlCol="0" anchor="b"/>
          <a:lstStyle>
            <a:lvl1pPr algn="l">
              <a:defRPr sz="1200"/>
            </a:lvl1pPr>
          </a:lstStyle>
          <a:p>
            <a:pPr>
              <a:defRPr/>
            </a:pPr>
            <a:endParaRPr lang="de-DE"/>
          </a:p>
        </p:txBody>
      </p:sp>
      <p:sp>
        <p:nvSpPr>
          <p:cNvPr id="7" name="Foliennummernplatzhalter 6"/>
          <p:cNvSpPr>
            <a:spLocks noGrp="1"/>
          </p:cNvSpPr>
          <p:nvPr>
            <p:ph type="sldNum" sz="quarter" idx="5"/>
          </p:nvPr>
        </p:nvSpPr>
        <p:spPr>
          <a:xfrm>
            <a:off x="3850295" y="9429273"/>
            <a:ext cx="2945862" cy="497412"/>
          </a:xfrm>
          <a:prstGeom prst="rect">
            <a:avLst/>
          </a:prstGeom>
        </p:spPr>
        <p:txBody>
          <a:bodyPr vert="horz" lIns="91504" tIns="45751" rIns="91504" bIns="45751" rtlCol="0" anchor="b"/>
          <a:lstStyle>
            <a:lvl1pPr algn="r">
              <a:defRPr sz="1200"/>
            </a:lvl1pPr>
          </a:lstStyle>
          <a:p>
            <a:pPr>
              <a:defRPr/>
            </a:pPr>
            <a:fld id="{2AB57812-465C-463D-A8FA-D9934EC47507}" type="slidenum">
              <a:rPr lang="de-DE"/>
              <a:pPr>
                <a:defRPr/>
              </a:pPr>
              <a:t>‹Nr.›</a:t>
            </a:fld>
            <a:endParaRPr lang="de-DE"/>
          </a:p>
        </p:txBody>
      </p:sp>
    </p:spTree>
    <p:extLst>
      <p:ext uri="{BB962C8B-B14F-4D97-AF65-F5344CB8AC3E}">
        <p14:creationId xmlns:p14="http://schemas.microsoft.com/office/powerpoint/2010/main" val="19357079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p:cNvSpPr>
            <a:spLocks noGrp="1" noRot="1" noChangeAspect="1" noTextEdit="1"/>
          </p:cNvSpPr>
          <p:nvPr>
            <p:ph type="sldImg"/>
          </p:nvPr>
        </p:nvSpPr>
        <p:spPr bwMode="auto">
          <a:noFill/>
          <a:ln>
            <a:solidFill>
              <a:srgbClr val="000000"/>
            </a:solidFill>
            <a:miter lim="800000"/>
            <a:headEnd/>
            <a:tailEnd/>
          </a:ln>
        </p:spPr>
      </p:sp>
      <p:sp>
        <p:nvSpPr>
          <p:cNvPr id="26627" name="Notizenplatzhalt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26628"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ED51BA-ACCE-4E47-BAF0-B4900F8B8034}" type="slidenum">
              <a:rPr lang="de-DE" smtClean="0"/>
              <a:pPr/>
              <a:t>1</a:t>
            </a:fld>
            <a:endParaRPr lang="de-DE"/>
          </a:p>
        </p:txBody>
      </p:sp>
    </p:spTree>
    <p:extLst>
      <p:ext uri="{BB962C8B-B14F-4D97-AF65-F5344CB8AC3E}">
        <p14:creationId xmlns:p14="http://schemas.microsoft.com/office/powerpoint/2010/main" val="21999937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8" descr="BG_TITEL"/>
          <p:cNvPicPr>
            <a:picLocks noChangeAspect="1" noChangeArrowheads="1"/>
          </p:cNvPicPr>
          <p:nvPr userDrawn="1"/>
        </p:nvPicPr>
        <p:blipFill>
          <a:blip r:embed="rId2" cstate="email"/>
          <a:srcRect/>
          <a:stretch>
            <a:fillRect/>
          </a:stretch>
        </p:blipFill>
        <p:spPr bwMode="auto">
          <a:xfrm>
            <a:off x="0" y="0"/>
            <a:ext cx="9144000" cy="6859588"/>
          </a:xfrm>
          <a:prstGeom prst="rect">
            <a:avLst/>
          </a:prstGeom>
          <a:noFill/>
          <a:ln w="9525">
            <a:noFill/>
            <a:miter lim="800000"/>
            <a:headEnd/>
            <a:tailEnd/>
          </a:ln>
        </p:spPr>
      </p:pic>
      <p:sp>
        <p:nvSpPr>
          <p:cNvPr id="69637" name="Rectangle 5"/>
          <p:cNvSpPr>
            <a:spLocks noGrp="1" noChangeArrowheads="1"/>
          </p:cNvSpPr>
          <p:nvPr>
            <p:ph type="ctrTitle"/>
          </p:nvPr>
        </p:nvSpPr>
        <p:spPr>
          <a:xfrm>
            <a:off x="684213" y="1268413"/>
            <a:ext cx="7632700" cy="1884362"/>
          </a:xfrm>
        </p:spPr>
        <p:txBody>
          <a:bodyPr rIns="90000" anchor="b"/>
          <a:lstStyle>
            <a:lvl1pPr>
              <a:tabLst>
                <a:tab pos="8342313" algn="l"/>
              </a:tabLst>
              <a:defRPr sz="4400"/>
            </a:lvl1pPr>
          </a:lstStyle>
          <a:p>
            <a:r>
              <a:rPr lang="de-DE"/>
              <a:t>Titelmasterformat durch Klicken bearbeiten</a:t>
            </a:r>
          </a:p>
        </p:txBody>
      </p:sp>
      <p:sp>
        <p:nvSpPr>
          <p:cNvPr id="69638" name="Rectangle 6"/>
          <p:cNvSpPr>
            <a:spLocks noGrp="1" noChangeArrowheads="1"/>
          </p:cNvSpPr>
          <p:nvPr>
            <p:ph type="subTitle" idx="1"/>
          </p:nvPr>
        </p:nvSpPr>
        <p:spPr>
          <a:xfrm>
            <a:off x="684213" y="3505200"/>
            <a:ext cx="6767512" cy="1752600"/>
          </a:xfrm>
        </p:spPr>
        <p:txBody>
          <a:bodyPr/>
          <a:lstStyle>
            <a:lvl1pPr marL="0" indent="0">
              <a:buFont typeface="Wingdings" pitchFamily="2" charset="2"/>
              <a:buNone/>
              <a:defRPr/>
            </a:lvl1pPr>
          </a:lstStyle>
          <a:p>
            <a:r>
              <a:rPr lang="de-DE"/>
              <a:t>Formatvorlage des Untertitelmasters durch Klicken bearbeiten</a:t>
            </a:r>
          </a:p>
        </p:txBody>
      </p:sp>
      <p:sp>
        <p:nvSpPr>
          <p:cNvPr id="5" name="Rectangle 3"/>
          <p:cNvSpPr>
            <a:spLocks noGrp="1" noChangeArrowheads="1"/>
          </p:cNvSpPr>
          <p:nvPr>
            <p:ph type="dt" sz="half" idx="10"/>
          </p:nvPr>
        </p:nvSpPr>
        <p:spPr>
          <a:xfrm>
            <a:off x="179388" y="6237288"/>
            <a:ext cx="2133600" cy="457200"/>
          </a:xfrm>
        </p:spPr>
        <p:txBody>
          <a:bodyPr/>
          <a:lstStyle>
            <a:lvl1pPr>
              <a:defRPr/>
            </a:lvl1pPr>
          </a:lstStyle>
          <a:p>
            <a:pPr>
              <a:defRPr/>
            </a:pPr>
            <a:endParaRPr lang="de-DE"/>
          </a:p>
        </p:txBody>
      </p:sp>
      <p:sp>
        <p:nvSpPr>
          <p:cNvPr id="6" name="Rectangle 4"/>
          <p:cNvSpPr>
            <a:spLocks noGrp="1" noChangeArrowheads="1"/>
          </p:cNvSpPr>
          <p:nvPr>
            <p:ph type="ftr" sz="quarter" idx="11"/>
          </p:nvPr>
        </p:nvSpPr>
        <p:spPr>
          <a:xfrm>
            <a:off x="107950" y="115888"/>
            <a:ext cx="8928100" cy="457200"/>
          </a:xfrm>
        </p:spPr>
        <p:txBody>
          <a:bodyPr/>
          <a:lstStyle>
            <a:lvl1pPr algn="l">
              <a:defRPr/>
            </a:lvl1pPr>
          </a:lstStyle>
          <a:p>
            <a:pPr>
              <a:defRPr/>
            </a:pPr>
            <a:endParaRPr lang="de-DE"/>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CAE733A3-A347-4423-A88D-8740C5C7C3A1}" type="slidenum">
              <a:rPr lang="de-DE"/>
              <a:pPr>
                <a:defRPr/>
              </a:pPr>
              <a:t>‹Nr.›</a:t>
            </a:fld>
            <a:endParaRPr lang="de-DE"/>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476250"/>
            <a:ext cx="2057400" cy="565467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476250"/>
            <a:ext cx="6019800" cy="565467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B4DE6837-C7C9-47D3-B760-4997977DE3CA}" type="slidenum">
              <a:rPr lang="de-DE"/>
              <a:pPr>
                <a:defRPr/>
              </a:pPr>
              <a:t>‹Nr.›</a:t>
            </a:fld>
            <a:endParaRPr lang="de-DE"/>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CAC5F21B-4B24-45F0-BD0C-E6E28C19167C}" type="slidenum">
              <a:rPr lang="de-DE"/>
              <a:pPr>
                <a:defRPr/>
              </a:pPr>
              <a:t>‹Nr.›</a:t>
            </a:fld>
            <a:endParaRPr lang="de-DE"/>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B2F2EF01-9E11-4CF0-B628-4AD45FEDB54A}" type="slidenum">
              <a:rPr lang="de-DE"/>
              <a:pPr>
                <a:defRPr/>
              </a:pPr>
              <a:t>‹Nr.›</a:t>
            </a:fld>
            <a:endParaRPr lang="de-DE"/>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700213"/>
            <a:ext cx="4038600" cy="4430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700213"/>
            <a:ext cx="4038600" cy="44307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129C9AB2-E1BF-4ADE-9102-C5FE8E0B4E99}" type="slidenum">
              <a:rPr lang="de-DE"/>
              <a:pPr>
                <a:defRPr/>
              </a:pPr>
              <a:t>‹Nr.›</a:t>
            </a:fld>
            <a:endParaRPr lang="de-DE"/>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187A4B97-0421-4840-B428-FB54A14ADBB5}" type="slidenum">
              <a:rPr lang="de-DE"/>
              <a:pPr>
                <a:defRPr/>
              </a:pPr>
              <a:t>‹Nr.›</a:t>
            </a:fld>
            <a:endParaRPr lang="de-DE"/>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D6ED5AA2-D2E6-4D6F-90CC-913B7E8EED18}" type="slidenum">
              <a:rPr lang="de-DE"/>
              <a:pPr>
                <a:defRPr/>
              </a:pPr>
              <a:t>‹Nr.›</a:t>
            </a:fld>
            <a:endParaRPr lang="de-DE"/>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FBEC83C4-C1C6-4A94-A024-B681E6A01B63}" type="slidenum">
              <a:rPr lang="de-DE"/>
              <a:pPr>
                <a:defRPr/>
              </a:pPr>
              <a:t>‹Nr.›</a:t>
            </a:fld>
            <a:endParaRPr lang="de-DE"/>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DDB4C8FA-F72A-465B-9F18-8895B4ADF36D}" type="slidenum">
              <a:rPr lang="de-DE"/>
              <a:pPr>
                <a:defRPr/>
              </a:pPr>
              <a:t>‹Nr.›</a:t>
            </a:fld>
            <a:endParaRPr lang="de-DE"/>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ABB83EB1-04CB-43F5-857F-AB163E431496}" type="slidenum">
              <a:rPr lang="de-DE"/>
              <a:pPr>
                <a:defRPr/>
              </a:pPr>
              <a:t>‹Nr.›</a:t>
            </a:fld>
            <a:endParaRPr lang="de-DE"/>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9" descr="BG_Arbeitsblatt"/>
          <p:cNvPicPr>
            <a:picLocks noChangeAspect="1" noChangeArrowheads="1"/>
          </p:cNvPicPr>
          <p:nvPr userDrawn="1"/>
        </p:nvPicPr>
        <p:blipFill>
          <a:blip r:embed="rId13" cstate="email"/>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body" idx="1"/>
          </p:nvPr>
        </p:nvSpPr>
        <p:spPr bwMode="auto">
          <a:xfrm>
            <a:off x="457200" y="1700213"/>
            <a:ext cx="8229600" cy="4430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8612"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de-DE"/>
          </a:p>
        </p:txBody>
      </p:sp>
      <p:sp>
        <p:nvSpPr>
          <p:cNvPr id="6861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de-DE"/>
          </a:p>
        </p:txBody>
      </p:sp>
      <p:sp>
        <p:nvSpPr>
          <p:cNvPr id="68614"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5F87C4DB-26E2-46AD-8236-1A45ED6C6152}" type="slidenum">
              <a:rPr lang="de-DE"/>
              <a:pPr>
                <a:defRPr/>
              </a:pPr>
              <a:t>‹Nr.›</a:t>
            </a:fld>
            <a:endParaRPr lang="de-DE"/>
          </a:p>
        </p:txBody>
      </p:sp>
      <p:sp>
        <p:nvSpPr>
          <p:cNvPr id="1031" name="Rectangle 7"/>
          <p:cNvSpPr>
            <a:spLocks noGrp="1" noChangeArrowheads="1"/>
          </p:cNvSpPr>
          <p:nvPr>
            <p:ph type="title"/>
          </p:nvPr>
        </p:nvSpPr>
        <p:spPr bwMode="auto">
          <a:xfrm>
            <a:off x="468313" y="476250"/>
            <a:ext cx="8207375" cy="1152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t>ARBEITSBLATT TITEL</a:t>
            </a:r>
          </a:p>
        </p:txBody>
      </p:sp>
    </p:spTree>
  </p:cSld>
  <p:clrMap bg1="lt1" tx1="dk1" bg2="lt2" tx2="dk2" accent1="accent1" accent2="accent2" accent3="accent3" accent4="accent4" accent5="accent5" accent6="accent6" hlink="hlink" folHlink="folHlink"/>
  <p:sldLayoutIdLst>
    <p:sldLayoutId id="2147484365" r:id="rId1"/>
    <p:sldLayoutId id="2147484355" r:id="rId2"/>
    <p:sldLayoutId id="2147484356" r:id="rId3"/>
    <p:sldLayoutId id="2147484357" r:id="rId4"/>
    <p:sldLayoutId id="2147484358" r:id="rId5"/>
    <p:sldLayoutId id="2147484359" r:id="rId6"/>
    <p:sldLayoutId id="2147484360" r:id="rId7"/>
    <p:sldLayoutId id="2147484361" r:id="rId8"/>
    <p:sldLayoutId id="2147484362" r:id="rId9"/>
    <p:sldLayoutId id="2147484363" r:id="rId10"/>
    <p:sldLayoutId id="2147484364" r:id="rId11"/>
  </p:sldLayoutIdLst>
  <p:transition spd="med">
    <p:fade thruBlk="1"/>
  </p:transition>
  <p:txStyles>
    <p:titleStyle>
      <a:lvl1pPr algn="l" rtl="0" eaLnBrk="0" fontAlgn="base" hangingPunct="0">
        <a:spcBef>
          <a:spcPct val="0"/>
        </a:spcBef>
        <a:spcAft>
          <a:spcPct val="0"/>
        </a:spcAft>
        <a:tabLst>
          <a:tab pos="8607425" algn="l"/>
        </a:tabLst>
        <a:defRPr sz="3800">
          <a:solidFill>
            <a:srgbClr val="00B2D6"/>
          </a:solidFill>
          <a:latin typeface="+mj-lt"/>
          <a:ea typeface="+mj-ea"/>
          <a:cs typeface="+mj-cs"/>
        </a:defRPr>
      </a:lvl1pPr>
      <a:lvl2pPr algn="l" rtl="0" eaLnBrk="0" fontAlgn="base" hangingPunct="0">
        <a:spcBef>
          <a:spcPct val="0"/>
        </a:spcBef>
        <a:spcAft>
          <a:spcPct val="0"/>
        </a:spcAft>
        <a:tabLst>
          <a:tab pos="8607425" algn="l"/>
        </a:tabLst>
        <a:defRPr sz="3800">
          <a:solidFill>
            <a:srgbClr val="00B2D6"/>
          </a:solidFill>
          <a:latin typeface="Arial" charset="0"/>
        </a:defRPr>
      </a:lvl2pPr>
      <a:lvl3pPr algn="l" rtl="0" eaLnBrk="0" fontAlgn="base" hangingPunct="0">
        <a:spcBef>
          <a:spcPct val="0"/>
        </a:spcBef>
        <a:spcAft>
          <a:spcPct val="0"/>
        </a:spcAft>
        <a:tabLst>
          <a:tab pos="8607425" algn="l"/>
        </a:tabLst>
        <a:defRPr sz="3800">
          <a:solidFill>
            <a:srgbClr val="00B2D6"/>
          </a:solidFill>
          <a:latin typeface="Arial" charset="0"/>
        </a:defRPr>
      </a:lvl3pPr>
      <a:lvl4pPr algn="l" rtl="0" eaLnBrk="0" fontAlgn="base" hangingPunct="0">
        <a:spcBef>
          <a:spcPct val="0"/>
        </a:spcBef>
        <a:spcAft>
          <a:spcPct val="0"/>
        </a:spcAft>
        <a:tabLst>
          <a:tab pos="8607425" algn="l"/>
        </a:tabLst>
        <a:defRPr sz="3800">
          <a:solidFill>
            <a:srgbClr val="00B2D6"/>
          </a:solidFill>
          <a:latin typeface="Arial" charset="0"/>
        </a:defRPr>
      </a:lvl4pPr>
      <a:lvl5pPr algn="l" rtl="0" eaLnBrk="0" fontAlgn="base" hangingPunct="0">
        <a:spcBef>
          <a:spcPct val="0"/>
        </a:spcBef>
        <a:spcAft>
          <a:spcPct val="0"/>
        </a:spcAft>
        <a:tabLst>
          <a:tab pos="8607425" algn="l"/>
        </a:tabLst>
        <a:defRPr sz="3800">
          <a:solidFill>
            <a:srgbClr val="00B2D6"/>
          </a:solidFill>
          <a:latin typeface="Arial" charset="0"/>
        </a:defRPr>
      </a:lvl5pPr>
      <a:lvl6pPr marL="457200" algn="l" rtl="0" fontAlgn="base">
        <a:spcBef>
          <a:spcPct val="0"/>
        </a:spcBef>
        <a:spcAft>
          <a:spcPct val="0"/>
        </a:spcAft>
        <a:tabLst>
          <a:tab pos="8607425" algn="l"/>
        </a:tabLst>
        <a:defRPr sz="3800">
          <a:solidFill>
            <a:srgbClr val="00B2D6"/>
          </a:solidFill>
          <a:latin typeface="Arial" charset="0"/>
        </a:defRPr>
      </a:lvl6pPr>
      <a:lvl7pPr marL="914400" algn="l" rtl="0" fontAlgn="base">
        <a:spcBef>
          <a:spcPct val="0"/>
        </a:spcBef>
        <a:spcAft>
          <a:spcPct val="0"/>
        </a:spcAft>
        <a:tabLst>
          <a:tab pos="8607425" algn="l"/>
        </a:tabLst>
        <a:defRPr sz="3800">
          <a:solidFill>
            <a:srgbClr val="00B2D6"/>
          </a:solidFill>
          <a:latin typeface="Arial" charset="0"/>
        </a:defRPr>
      </a:lvl7pPr>
      <a:lvl8pPr marL="1371600" algn="l" rtl="0" fontAlgn="base">
        <a:spcBef>
          <a:spcPct val="0"/>
        </a:spcBef>
        <a:spcAft>
          <a:spcPct val="0"/>
        </a:spcAft>
        <a:tabLst>
          <a:tab pos="8607425" algn="l"/>
        </a:tabLst>
        <a:defRPr sz="3800">
          <a:solidFill>
            <a:srgbClr val="00B2D6"/>
          </a:solidFill>
          <a:latin typeface="Arial" charset="0"/>
        </a:defRPr>
      </a:lvl8pPr>
      <a:lvl9pPr marL="1828800" algn="l" rtl="0" fontAlgn="base">
        <a:spcBef>
          <a:spcPct val="0"/>
        </a:spcBef>
        <a:spcAft>
          <a:spcPct val="0"/>
        </a:spcAft>
        <a:tabLst>
          <a:tab pos="8607425" algn="l"/>
        </a:tabLst>
        <a:defRPr sz="3800">
          <a:solidFill>
            <a:srgbClr val="00B2D6"/>
          </a:solidFill>
          <a:latin typeface="Arial" charset="0"/>
        </a:defRPr>
      </a:lvl9pPr>
    </p:titleStyle>
    <p:bodyStyle>
      <a:lvl1pPr marL="342900" indent="-342900" algn="l" rtl="0" eaLnBrk="0" fontAlgn="base" hangingPunct="0">
        <a:spcBef>
          <a:spcPct val="20000"/>
        </a:spcBef>
        <a:spcAft>
          <a:spcPct val="0"/>
        </a:spcAft>
        <a:buClr>
          <a:srgbClr val="A5002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rgbClr val="A5002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rgbClr val="A50021"/>
        </a:buClr>
        <a:buChar char="•"/>
        <a:defRPr sz="2000">
          <a:solidFill>
            <a:schemeClr val="tx1"/>
          </a:solidFill>
          <a:latin typeface="+mn-lt"/>
        </a:defRPr>
      </a:lvl4pPr>
      <a:lvl5pPr marL="2057400" indent="-228600" algn="l" rtl="0" eaLnBrk="0" fontAlgn="base" hangingPunct="0">
        <a:spcBef>
          <a:spcPct val="20000"/>
        </a:spcBef>
        <a:spcAft>
          <a:spcPct val="0"/>
        </a:spcAft>
        <a:buClr>
          <a:srgbClr val="A5002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rgbClr val="A50021"/>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demokratiewebstatt.at/"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demokratiewebstatt.at/"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3" descr="C:\Users\Franz\Pictures\Thema-1938-Fotos-internet\1938 hintergrund-01.jpg"/>
          <p:cNvPicPr>
            <a:picLocks noChangeAspect="1" noChangeArrowheads="1"/>
          </p:cNvPicPr>
          <p:nvPr/>
        </p:nvPicPr>
        <p:blipFill>
          <a:blip r:embed="rId3" cstate="email"/>
          <a:srcRect/>
          <a:stretch>
            <a:fillRect/>
          </a:stretch>
        </p:blipFill>
        <p:spPr bwMode="auto">
          <a:xfrm>
            <a:off x="0" y="27384"/>
            <a:ext cx="9163050" cy="6858000"/>
          </a:xfrm>
          <a:prstGeom prst="rect">
            <a:avLst/>
          </a:prstGeom>
          <a:noFill/>
        </p:spPr>
      </p:pic>
      <p:sp>
        <p:nvSpPr>
          <p:cNvPr id="3074" name="Rectangle 2"/>
          <p:cNvSpPr>
            <a:spLocks noGrp="1" noChangeArrowheads="1"/>
          </p:cNvSpPr>
          <p:nvPr>
            <p:ph type="ctrTitle"/>
          </p:nvPr>
        </p:nvSpPr>
        <p:spPr>
          <a:xfrm>
            <a:off x="827584" y="1370079"/>
            <a:ext cx="6388100" cy="947911"/>
          </a:xfrm>
        </p:spPr>
        <p:txBody>
          <a:bodyPr/>
          <a:lstStyle/>
          <a:p>
            <a:pPr eaLnBrk="1" hangingPunct="1"/>
            <a:r>
              <a:rPr lang="de-DE" sz="4000" dirty="0"/>
              <a:t>Der Staatsvertrag</a:t>
            </a:r>
          </a:p>
        </p:txBody>
      </p:sp>
      <p:sp>
        <p:nvSpPr>
          <p:cNvPr id="3075" name="Rectangle 3"/>
          <p:cNvSpPr>
            <a:spLocks noGrp="1" noChangeArrowheads="1"/>
          </p:cNvSpPr>
          <p:nvPr>
            <p:ph type="subTitle" idx="1"/>
          </p:nvPr>
        </p:nvSpPr>
        <p:spPr>
          <a:xfrm>
            <a:off x="735013" y="3269325"/>
            <a:ext cx="6767513" cy="1752600"/>
          </a:xfrm>
        </p:spPr>
        <p:txBody>
          <a:bodyPr/>
          <a:lstStyle/>
          <a:p>
            <a:pPr eaLnBrk="1" hangingPunct="1"/>
            <a:r>
              <a:rPr lang="de-DE" dirty="0"/>
              <a:t>Materialien zur Politischen Bildung von Kindern und Jugendlichen</a:t>
            </a:r>
            <a:endParaRPr lang="de-AT" dirty="0"/>
          </a:p>
        </p:txBody>
      </p:sp>
      <p:sp>
        <p:nvSpPr>
          <p:cNvPr id="3076" name="Text Box 4"/>
          <p:cNvSpPr txBox="1">
            <a:spLocks noChangeArrowheads="1"/>
          </p:cNvSpPr>
          <p:nvPr/>
        </p:nvSpPr>
        <p:spPr bwMode="auto">
          <a:xfrm>
            <a:off x="735013" y="5392738"/>
            <a:ext cx="3041650" cy="366712"/>
          </a:xfrm>
          <a:prstGeom prst="rect">
            <a:avLst/>
          </a:prstGeom>
          <a:noFill/>
          <a:ln w="9525">
            <a:noFill/>
            <a:miter lim="800000"/>
            <a:headEnd/>
            <a:tailEnd/>
          </a:ln>
        </p:spPr>
        <p:txBody>
          <a:bodyPr wrap="none">
            <a:spAutoFit/>
          </a:bodyPr>
          <a:lstStyle/>
          <a:p>
            <a:r>
              <a:rPr lang="de-DE">
                <a:hlinkClick r:id="rId4"/>
              </a:rPr>
              <a:t>www.demokratiewebstatt.at</a:t>
            </a:r>
            <a:r>
              <a:rPr lang="de-DE"/>
              <a:t> </a:t>
            </a:r>
            <a:endParaRPr lang="de-AT"/>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AT" sz="3200" dirty="0">
                <a:latin typeface="+mn-lt"/>
              </a:rPr>
              <a:t>Befreit und aufgeteilt</a:t>
            </a:r>
            <a:endParaRPr lang="de-DE" sz="32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836712"/>
            <a:ext cx="8136904" cy="3960440"/>
          </a:xfrm>
        </p:spPr>
        <p:txBody>
          <a:bodyPr/>
          <a:lstStyle/>
          <a:p>
            <a:pPr marL="0" indent="0">
              <a:buNone/>
            </a:pPr>
            <a:endParaRPr lang="de-AT" sz="2000" dirty="0"/>
          </a:p>
          <a:p>
            <a:pPr>
              <a:buClr>
                <a:schemeClr val="tx1"/>
              </a:buClr>
            </a:pPr>
            <a:r>
              <a:rPr lang="de-AT" sz="2000" dirty="0"/>
              <a:t>Die Alliierten teilten das Land in </a:t>
            </a:r>
            <a:r>
              <a:rPr lang="de-AT" sz="2000" b="1" dirty="0"/>
              <a:t>vier Besatzungszonen</a:t>
            </a:r>
            <a:r>
              <a:rPr lang="de-AT" sz="2000" dirty="0"/>
              <a:t>, in denen sie jeweils die Kontrolle ausübten.</a:t>
            </a:r>
          </a:p>
          <a:p>
            <a:pPr>
              <a:buClr>
                <a:schemeClr val="tx1"/>
              </a:buClr>
            </a:pPr>
            <a:r>
              <a:rPr lang="de-AT" sz="2000" dirty="0"/>
              <a:t>Wien als Landeshauptstadt wurde ebenfalls in vier Zonen aufgeteilt. Den 1. Bezirk verwalteten die Besatzungsmächte gemeinsam.</a:t>
            </a:r>
          </a:p>
          <a:p>
            <a:pPr>
              <a:buFont typeface="Wingdings" pitchFamily="2" charset="2"/>
              <a:buNone/>
            </a:pPr>
            <a:endParaRPr lang="de-DE" sz="2600"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3212775"/>
            <a:ext cx="3375942" cy="2251263"/>
          </a:xfrm>
          <a:prstGeom prst="rect">
            <a:avLst/>
          </a:prstGeom>
        </p:spPr>
      </p:pic>
      <p:pic>
        <p:nvPicPr>
          <p:cNvPr id="8" name="Grafik 7"/>
          <p:cNvPicPr>
            <a:picLocks noChangeAspect="1"/>
          </p:cNvPicPr>
          <p:nvPr/>
        </p:nvPicPr>
        <p:blipFill rotWithShape="1">
          <a:blip r:embed="rId4">
            <a:extLst>
              <a:ext uri="{28A0092B-C50C-407E-A947-70E740481C1C}">
                <a14:useLocalDpi xmlns:a14="http://schemas.microsoft.com/office/drawing/2010/main" val="0"/>
              </a:ext>
            </a:extLst>
          </a:blip>
          <a:srcRect t="3018"/>
          <a:stretch/>
        </p:blipFill>
        <p:spPr>
          <a:xfrm>
            <a:off x="4932040" y="3284983"/>
            <a:ext cx="3062656" cy="2226569"/>
          </a:xfrm>
          <a:prstGeom prst="rect">
            <a:avLst/>
          </a:prstGeom>
        </p:spPr>
      </p:pic>
      <p:sp>
        <p:nvSpPr>
          <p:cNvPr id="3" name="Textfeld 2"/>
          <p:cNvSpPr txBox="1"/>
          <p:nvPr/>
        </p:nvSpPr>
        <p:spPr>
          <a:xfrm>
            <a:off x="484521" y="5635987"/>
            <a:ext cx="2952328" cy="461665"/>
          </a:xfrm>
          <a:prstGeom prst="rect">
            <a:avLst/>
          </a:prstGeom>
          <a:noFill/>
        </p:spPr>
        <p:txBody>
          <a:bodyPr wrap="square" rtlCol="0">
            <a:spAutoFit/>
          </a:bodyPr>
          <a:lstStyle/>
          <a:p>
            <a:r>
              <a:rPr lang="de-DE" sz="800" dirty="0"/>
              <a:t>Grafik der Besatzungszonen in Österreich © Parlamentsdirektion/ Kinderbüro Universität Wien/Franz Stürmer</a:t>
            </a:r>
            <a:endParaRPr lang="de-AT" sz="800" dirty="0"/>
          </a:p>
        </p:txBody>
      </p:sp>
      <p:sp>
        <p:nvSpPr>
          <p:cNvPr id="4" name="Textfeld 3"/>
          <p:cNvSpPr txBox="1"/>
          <p:nvPr/>
        </p:nvSpPr>
        <p:spPr>
          <a:xfrm>
            <a:off x="4932040" y="5651961"/>
            <a:ext cx="2880320" cy="338554"/>
          </a:xfrm>
          <a:prstGeom prst="rect">
            <a:avLst/>
          </a:prstGeom>
          <a:noFill/>
        </p:spPr>
        <p:txBody>
          <a:bodyPr wrap="square" rtlCol="0">
            <a:spAutoFit/>
          </a:bodyPr>
          <a:lstStyle/>
          <a:p>
            <a:r>
              <a:rPr lang="de-DE" sz="800" dirty="0"/>
              <a:t>Amerikanisch-Sowjetische Zonengrenze © ÖNB/ Herbert Kofler</a:t>
            </a:r>
            <a:endParaRPr lang="de-AT" sz="800" dirty="0"/>
          </a:p>
        </p:txBody>
      </p:sp>
    </p:spTree>
    <p:extLst>
      <p:ext uri="{BB962C8B-B14F-4D97-AF65-F5344CB8AC3E}">
        <p14:creationId xmlns:p14="http://schemas.microsoft.com/office/powerpoint/2010/main" val="4093114413"/>
      </p:ext>
    </p:extLst>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AT" sz="3200" dirty="0">
                <a:latin typeface="+mn-lt"/>
              </a:rPr>
              <a:t>Reisen durch Besatzungszonen</a:t>
            </a:r>
            <a:endParaRPr lang="de-DE" sz="32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836712"/>
            <a:ext cx="8136904" cy="3960440"/>
          </a:xfrm>
        </p:spPr>
        <p:txBody>
          <a:bodyPr/>
          <a:lstStyle/>
          <a:p>
            <a:pPr marL="0" indent="0">
              <a:buNone/>
            </a:pPr>
            <a:endParaRPr lang="de-AT" sz="2000" dirty="0"/>
          </a:p>
          <a:p>
            <a:pPr>
              <a:buClr>
                <a:schemeClr val="tx1"/>
              </a:buClr>
            </a:pPr>
            <a:r>
              <a:rPr lang="de-AT" sz="2000" dirty="0"/>
              <a:t>Das Reisen innerhalb Österreichs war schwierig – es gab strenge Kontrollen an den Grenzen der Besatzungszonen. Man brauchte einen viersprachigen Identitätsausweis und eine Reiseerlaubnis.</a:t>
            </a:r>
          </a:p>
          <a:p>
            <a:pPr>
              <a:buClr>
                <a:schemeClr val="tx1"/>
              </a:buClr>
            </a:pPr>
            <a:r>
              <a:rPr lang="de-AT" sz="2000" dirty="0"/>
              <a:t>In Wien war der Grenzübertritt leichter. Oft musste man ja, um zur Arbeit zu kommen, mehrere Zonengrenzen überschreiten. </a:t>
            </a:r>
          </a:p>
          <a:p>
            <a:pPr>
              <a:buFont typeface="Wingdings" pitchFamily="2" charset="2"/>
              <a:buNone/>
            </a:pPr>
            <a:endParaRPr lang="de-DE" sz="2600" dirty="0"/>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3250605"/>
            <a:ext cx="3642195" cy="2880320"/>
          </a:xfrm>
          <a:prstGeom prst="rect">
            <a:avLst/>
          </a:prstGeom>
        </p:spPr>
      </p:pic>
      <p:sp>
        <p:nvSpPr>
          <p:cNvPr id="2" name="Textfeld 1"/>
          <p:cNvSpPr txBox="1"/>
          <p:nvPr/>
        </p:nvSpPr>
        <p:spPr>
          <a:xfrm>
            <a:off x="3008721" y="6239822"/>
            <a:ext cx="3744416" cy="338554"/>
          </a:xfrm>
          <a:prstGeom prst="rect">
            <a:avLst/>
          </a:prstGeom>
          <a:noFill/>
        </p:spPr>
        <p:txBody>
          <a:bodyPr wrap="square" rtlCol="0">
            <a:spAutoFit/>
          </a:bodyPr>
          <a:lstStyle/>
          <a:p>
            <a:r>
              <a:rPr lang="de-DE" sz="800" dirty="0"/>
              <a:t>Besatzungszonen in der Hauptstadt Wien © Parlamentsdirektion/ Kinderbüro Wien/ Franz Stürmer </a:t>
            </a:r>
            <a:endParaRPr lang="de-AT" sz="800" dirty="0"/>
          </a:p>
        </p:txBody>
      </p:sp>
    </p:spTree>
    <p:extLst>
      <p:ext uri="{BB962C8B-B14F-4D97-AF65-F5344CB8AC3E}">
        <p14:creationId xmlns:p14="http://schemas.microsoft.com/office/powerpoint/2010/main" val="268461467"/>
      </p:ext>
    </p:extLst>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AT" sz="3200" dirty="0">
                <a:latin typeface="+mn-lt"/>
              </a:rPr>
              <a:t>Besatzungssoldaten – gefürchtet und geliebt</a:t>
            </a:r>
            <a:endParaRPr lang="de-DE" sz="32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836712"/>
            <a:ext cx="8136904" cy="2664296"/>
          </a:xfrm>
        </p:spPr>
        <p:txBody>
          <a:bodyPr/>
          <a:lstStyle/>
          <a:p>
            <a:pPr marL="0" indent="0">
              <a:buNone/>
            </a:pPr>
            <a:r>
              <a:rPr lang="de-DE" sz="2000" dirty="0"/>
              <a:t> </a:t>
            </a:r>
            <a:endParaRPr lang="de-AT" sz="2000" dirty="0"/>
          </a:p>
          <a:p>
            <a:pPr>
              <a:buClrTx/>
            </a:pPr>
            <a:r>
              <a:rPr lang="de-AT" sz="2000" dirty="0"/>
              <a:t>Die </a:t>
            </a:r>
            <a:r>
              <a:rPr lang="de-AT" sz="2000" b="1" dirty="0"/>
              <a:t>Besatzungstruppen</a:t>
            </a:r>
            <a:r>
              <a:rPr lang="de-AT" sz="2000" dirty="0"/>
              <a:t> übten in ihren Zonen die Kontrolle aus. Vor allem in den ersten Tagen der Besatzung kam es auch zu </a:t>
            </a:r>
            <a:r>
              <a:rPr lang="de-AT" sz="2000" b="1" dirty="0"/>
              <a:t>Übergriffen und Gewalt</a:t>
            </a:r>
            <a:r>
              <a:rPr lang="de-AT" sz="2000" dirty="0"/>
              <a:t>.</a:t>
            </a:r>
          </a:p>
          <a:p>
            <a:pPr>
              <a:buClrTx/>
            </a:pPr>
            <a:r>
              <a:rPr lang="de-AT" sz="2000" dirty="0"/>
              <a:t>Es gab </a:t>
            </a:r>
            <a:r>
              <a:rPr lang="de-AT" sz="2000" b="1" dirty="0"/>
              <a:t>aber auch Liebesbeziehungen </a:t>
            </a:r>
            <a:r>
              <a:rPr lang="de-AT" sz="2000" dirty="0"/>
              <a:t>zwischen Österreicherinnen und Besatzungssoldaten.  </a:t>
            </a:r>
          </a:p>
          <a:p>
            <a:endParaRPr lang="de-AT" sz="2000" dirty="0"/>
          </a:p>
          <a:p>
            <a:pPr>
              <a:buFont typeface="Wingdings" pitchFamily="2" charset="2"/>
              <a:buNone/>
            </a:pPr>
            <a:endParaRPr lang="de-DE" sz="2600" dirty="0"/>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1525" y="3346493"/>
            <a:ext cx="3276600" cy="2463800"/>
          </a:xfrm>
          <a:prstGeom prst="rect">
            <a:avLst/>
          </a:prstGeom>
        </p:spPr>
      </p:pic>
      <p:pic>
        <p:nvPicPr>
          <p:cNvPr id="7" name="Grafi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661" y="3352906"/>
            <a:ext cx="3284842" cy="2462400"/>
          </a:xfrm>
          <a:prstGeom prst="rect">
            <a:avLst/>
          </a:prstGeom>
        </p:spPr>
      </p:pic>
      <p:sp>
        <p:nvSpPr>
          <p:cNvPr id="3" name="Textfeld 2"/>
          <p:cNvSpPr txBox="1"/>
          <p:nvPr/>
        </p:nvSpPr>
        <p:spPr>
          <a:xfrm>
            <a:off x="884734" y="5912580"/>
            <a:ext cx="3744416" cy="338554"/>
          </a:xfrm>
          <a:prstGeom prst="rect">
            <a:avLst/>
          </a:prstGeom>
          <a:noFill/>
        </p:spPr>
        <p:txBody>
          <a:bodyPr wrap="square" rtlCol="0">
            <a:spAutoFit/>
          </a:bodyPr>
          <a:lstStyle/>
          <a:p>
            <a:r>
              <a:rPr lang="de-DE" sz="800" dirty="0"/>
              <a:t>Angehörige der Alliierten Militärpolizei bei der Ausweiskontrolle </a:t>
            </a:r>
            <a:br>
              <a:rPr lang="de-DE" sz="800" dirty="0"/>
            </a:br>
            <a:r>
              <a:rPr lang="de-DE" sz="800" dirty="0"/>
              <a:t>© ÖNB / </a:t>
            </a:r>
            <a:r>
              <a:rPr lang="de-DE" sz="800" dirty="0" err="1"/>
              <a:t>Croy</a:t>
            </a:r>
            <a:endParaRPr lang="de-AT" sz="800" dirty="0"/>
          </a:p>
        </p:txBody>
      </p:sp>
      <p:sp>
        <p:nvSpPr>
          <p:cNvPr id="4" name="Textfeld 3"/>
          <p:cNvSpPr txBox="1"/>
          <p:nvPr/>
        </p:nvSpPr>
        <p:spPr>
          <a:xfrm>
            <a:off x="4513812" y="5852476"/>
            <a:ext cx="3064024" cy="338554"/>
          </a:xfrm>
          <a:prstGeom prst="rect">
            <a:avLst/>
          </a:prstGeom>
          <a:noFill/>
        </p:spPr>
        <p:txBody>
          <a:bodyPr wrap="square" rtlCol="0">
            <a:spAutoFit/>
          </a:bodyPr>
          <a:lstStyle/>
          <a:p>
            <a:r>
              <a:rPr lang="de-DE" sz="800" dirty="0"/>
              <a:t>Ein britischer Besatzungssoldat mit Kind im Kinderwagen (1952)© ÖNB / Weber</a:t>
            </a:r>
            <a:endParaRPr lang="de-AT" sz="800" dirty="0"/>
          </a:p>
        </p:txBody>
      </p:sp>
    </p:spTree>
    <p:extLst>
      <p:ext uri="{BB962C8B-B14F-4D97-AF65-F5344CB8AC3E}">
        <p14:creationId xmlns:p14="http://schemas.microsoft.com/office/powerpoint/2010/main" val="3295850504"/>
      </p:ext>
    </p:extLst>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3" descr="C:\Users\Franz\Pictures\Thema-1938-Fotos-internet\1938 hintergrund-01.jpg"/>
          <p:cNvPicPr>
            <a:picLocks noChangeAspect="1" noChangeArrowheads="1"/>
          </p:cNvPicPr>
          <p:nvPr/>
        </p:nvPicPr>
        <p:blipFill>
          <a:blip r:embed="rId2" cstate="email"/>
          <a:srcRect/>
          <a:stretch>
            <a:fillRect/>
          </a:stretch>
        </p:blipFill>
        <p:spPr bwMode="auto">
          <a:xfrm>
            <a:off x="0" y="0"/>
            <a:ext cx="9163050" cy="6858000"/>
          </a:xfrm>
          <a:prstGeom prst="rect">
            <a:avLst/>
          </a:prstGeom>
          <a:noFill/>
        </p:spPr>
      </p:pic>
      <p:sp>
        <p:nvSpPr>
          <p:cNvPr id="5122" name="Rectangle 2"/>
          <p:cNvSpPr>
            <a:spLocks noGrp="1" noChangeArrowheads="1"/>
          </p:cNvSpPr>
          <p:nvPr>
            <p:ph type="ctrTitle"/>
          </p:nvPr>
        </p:nvSpPr>
        <p:spPr>
          <a:xfrm>
            <a:off x="179512" y="3789040"/>
            <a:ext cx="8929364" cy="1296144"/>
          </a:xfrm>
        </p:spPr>
        <p:txBody>
          <a:bodyPr/>
          <a:lstStyle/>
          <a:p>
            <a:pPr eaLnBrk="1" hangingPunct="1"/>
            <a:br>
              <a:rPr lang="de-DE" sz="4000" dirty="0"/>
            </a:br>
            <a:r>
              <a:rPr lang="de-AT" sz="4000" dirty="0"/>
              <a:t>Von der Nachkriegsarmut zum Wirtschaftsaufschwung der 50er-Jahre</a:t>
            </a:r>
            <a:endParaRPr lang="de-DE" sz="2400" dirty="0">
              <a:solidFill>
                <a:schemeClr val="tx1"/>
              </a:solidFill>
            </a:endParaRPr>
          </a:p>
        </p:txBody>
      </p:sp>
      <p:sp>
        <p:nvSpPr>
          <p:cNvPr id="4" name="Rectangle 2"/>
          <p:cNvSpPr txBox="1">
            <a:spLocks noChangeArrowheads="1"/>
          </p:cNvSpPr>
          <p:nvPr/>
        </p:nvSpPr>
        <p:spPr bwMode="auto">
          <a:xfrm>
            <a:off x="611262" y="764704"/>
            <a:ext cx="7777162" cy="3168352"/>
          </a:xfrm>
          <a:prstGeom prst="rect">
            <a:avLst/>
          </a:prstGeom>
          <a:noFill/>
          <a:ln w="9525">
            <a:noFill/>
            <a:miter lim="800000"/>
            <a:headEnd/>
            <a:tailEnd/>
          </a:ln>
        </p:spPr>
        <p:txBody>
          <a:bodyPr vert="horz" wrap="square" lIns="91440" tIns="45720" rIns="90000" bIns="45720" numCol="1" anchor="b" anchorCtr="0" compatLnSpc="1">
            <a:prstTxWarp prst="textNoShape">
              <a:avLst/>
            </a:prstTxWarp>
          </a:bodyPr>
          <a:lstStyle/>
          <a:p>
            <a:pPr lvl="0">
              <a:tabLst>
                <a:tab pos="8342313" algn="l"/>
              </a:tabLst>
              <a:defRPr/>
            </a:pPr>
            <a:br>
              <a:rPr kumimoji="0" lang="de-AT" sz="2400" b="0" i="0" u="none" strike="noStrike" kern="0" cap="none" spc="0" normalizeH="0" baseline="0" noProof="0" dirty="0">
                <a:ln>
                  <a:noFill/>
                </a:ln>
                <a:solidFill>
                  <a:schemeClr val="tx1"/>
                </a:solidFill>
                <a:effectLst/>
                <a:uLnTx/>
                <a:uFillTx/>
                <a:latin typeface="+mj-lt"/>
                <a:ea typeface="+mj-ea"/>
                <a:cs typeface="+mj-cs"/>
              </a:rPr>
            </a:br>
            <a:r>
              <a:rPr kumimoji="0" lang="de-AT" sz="2400" b="0" i="0" u="none" strike="noStrike" kern="0" cap="none" spc="0" normalizeH="0" baseline="0" noProof="0" dirty="0">
                <a:ln>
                  <a:noFill/>
                </a:ln>
                <a:solidFill>
                  <a:schemeClr val="tx1"/>
                </a:solidFill>
                <a:effectLst/>
                <a:uLnTx/>
                <a:uFillTx/>
                <a:latin typeface="+mj-lt"/>
                <a:ea typeface="+mj-ea"/>
                <a:cs typeface="+mj-cs"/>
              </a:rPr>
              <a:t> </a:t>
            </a:r>
            <a:br>
              <a:rPr kumimoji="0" lang="de-AT" sz="2400" b="0" i="0" u="none" strike="noStrike" kern="0" cap="none" spc="0" normalizeH="0" baseline="0" noProof="0" dirty="0">
                <a:ln>
                  <a:noFill/>
                </a:ln>
                <a:solidFill>
                  <a:schemeClr val="tx1"/>
                </a:solidFill>
                <a:effectLst/>
                <a:uLnTx/>
                <a:uFillTx/>
                <a:latin typeface="+mj-lt"/>
                <a:ea typeface="+mj-ea"/>
                <a:cs typeface="+mj-cs"/>
              </a:rPr>
            </a:br>
            <a:br>
              <a:rPr kumimoji="0" lang="de-AT" sz="2400" b="0" i="0" u="none" strike="noStrike" kern="0" cap="none" spc="0" normalizeH="0" baseline="0" noProof="0" dirty="0">
                <a:ln>
                  <a:noFill/>
                </a:ln>
                <a:solidFill>
                  <a:schemeClr val="tx1"/>
                </a:solidFill>
                <a:effectLst/>
                <a:uLnTx/>
                <a:uFillTx/>
                <a:latin typeface="+mj-lt"/>
                <a:ea typeface="+mj-ea"/>
                <a:cs typeface="+mj-cs"/>
              </a:rPr>
            </a:br>
            <a:endParaRPr kumimoji="0" lang="de-DE" sz="2400" b="0" i="0" u="none" strike="noStrike" kern="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480905812"/>
      </p:ext>
    </p:extLst>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79425" y="277190"/>
            <a:ext cx="8207375" cy="1152525"/>
          </a:xfrm>
        </p:spPr>
        <p:txBody>
          <a:bodyPr/>
          <a:lstStyle/>
          <a:p>
            <a:r>
              <a:rPr lang="de-AT" sz="3200" dirty="0">
                <a:latin typeface="+mn-lt"/>
              </a:rPr>
              <a:t>Die Folgen des Krieges</a:t>
            </a:r>
            <a:endParaRPr lang="de-DE" sz="32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28625" y="1052439"/>
            <a:ext cx="8136904" cy="2736304"/>
          </a:xfrm>
        </p:spPr>
        <p:txBody>
          <a:bodyPr/>
          <a:lstStyle/>
          <a:p>
            <a:pPr marL="0" indent="0">
              <a:buNone/>
            </a:pPr>
            <a:endParaRPr lang="de-AT" sz="2000" dirty="0"/>
          </a:p>
          <a:p>
            <a:pPr>
              <a:buClr>
                <a:schemeClr val="tx1">
                  <a:lumMod val="95000"/>
                  <a:lumOff val="5000"/>
                </a:schemeClr>
              </a:buClr>
            </a:pPr>
            <a:r>
              <a:rPr lang="de-AT" sz="2000" b="1" dirty="0"/>
              <a:t>Viele Gebäude</a:t>
            </a:r>
            <a:r>
              <a:rPr lang="de-AT" sz="2000" dirty="0"/>
              <a:t>, aber auch Straßen, Brücken, Bahnhöfe und Eisenbahnlinien waren </a:t>
            </a:r>
            <a:r>
              <a:rPr lang="de-AT" sz="2000" b="1" dirty="0"/>
              <a:t>zerstört</a:t>
            </a:r>
            <a:r>
              <a:rPr lang="de-AT" sz="2000" dirty="0"/>
              <a:t>.</a:t>
            </a:r>
          </a:p>
          <a:p>
            <a:pPr>
              <a:buClr>
                <a:schemeClr val="tx1">
                  <a:lumMod val="95000"/>
                  <a:lumOff val="5000"/>
                </a:schemeClr>
              </a:buClr>
            </a:pPr>
            <a:r>
              <a:rPr lang="de-AT" sz="2000" dirty="0"/>
              <a:t>Viele Familien hatten </a:t>
            </a:r>
            <a:r>
              <a:rPr lang="de-AT" sz="2000" b="1" dirty="0"/>
              <a:t>Tote</a:t>
            </a:r>
            <a:r>
              <a:rPr lang="de-AT" sz="2000" dirty="0"/>
              <a:t> zu beklagen – viele Männer waren in </a:t>
            </a:r>
            <a:r>
              <a:rPr lang="de-AT" sz="2000" b="1" dirty="0"/>
              <a:t>Kriegsgefangenschaft</a:t>
            </a:r>
            <a:r>
              <a:rPr lang="de-AT" sz="2000" dirty="0"/>
              <a:t> oder verschollen.</a:t>
            </a:r>
          </a:p>
          <a:p>
            <a:pPr>
              <a:buClr>
                <a:schemeClr val="tx1">
                  <a:lumMod val="95000"/>
                  <a:lumOff val="5000"/>
                </a:schemeClr>
              </a:buClr>
            </a:pPr>
            <a:r>
              <a:rPr lang="de-AT" sz="2000" dirty="0"/>
              <a:t>Es fehlten Nahrungsmittel und Medikamente </a:t>
            </a:r>
            <a:br>
              <a:rPr lang="de-AT" sz="2000" dirty="0"/>
            </a:br>
            <a:r>
              <a:rPr lang="de-AT" sz="2000" dirty="0"/>
              <a:t>und Heizmaterial – oft sogar</a:t>
            </a:r>
            <a:br>
              <a:rPr lang="de-AT" sz="2000" dirty="0"/>
            </a:br>
            <a:r>
              <a:rPr lang="de-AT" sz="2000" dirty="0"/>
              <a:t> Trinkwasser.</a:t>
            </a:r>
          </a:p>
          <a:p>
            <a:pPr>
              <a:buFont typeface="Wingdings" pitchFamily="2" charset="2"/>
              <a:buNone/>
            </a:pPr>
            <a:endParaRPr lang="de-DE" sz="2600"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5563" y="3284984"/>
            <a:ext cx="3458113" cy="2592288"/>
          </a:xfrm>
          <a:prstGeom prst="rect">
            <a:avLst/>
          </a:prstGeom>
        </p:spPr>
      </p:pic>
      <p:sp>
        <p:nvSpPr>
          <p:cNvPr id="2" name="Textfeld 1"/>
          <p:cNvSpPr txBox="1"/>
          <p:nvPr/>
        </p:nvSpPr>
        <p:spPr>
          <a:xfrm>
            <a:off x="4195284" y="5960515"/>
            <a:ext cx="3528392" cy="215444"/>
          </a:xfrm>
          <a:prstGeom prst="rect">
            <a:avLst/>
          </a:prstGeom>
          <a:noFill/>
        </p:spPr>
        <p:txBody>
          <a:bodyPr wrap="square" rtlCol="0">
            <a:spAutoFit/>
          </a:bodyPr>
          <a:lstStyle/>
          <a:p>
            <a:r>
              <a:rPr lang="de-DE" sz="800" dirty="0"/>
              <a:t>Eingestürzter Häuserblock am Schwedenplatz in Wien © ÖNB/ Otto </a:t>
            </a:r>
            <a:r>
              <a:rPr lang="de-DE" sz="800" dirty="0" err="1"/>
              <a:t>Croy</a:t>
            </a:r>
            <a:endParaRPr lang="de-AT" sz="800" dirty="0"/>
          </a:p>
        </p:txBody>
      </p:sp>
    </p:spTree>
    <p:extLst>
      <p:ext uri="{BB962C8B-B14F-4D97-AF65-F5344CB8AC3E}">
        <p14:creationId xmlns:p14="http://schemas.microsoft.com/office/powerpoint/2010/main" val="49119818"/>
      </p:ext>
    </p:extLst>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AT" sz="3200" dirty="0">
                <a:latin typeface="+mn-lt"/>
              </a:rPr>
              <a:t>Maßnahmen und Wege zur Abhilfe </a:t>
            </a:r>
            <a:endParaRPr lang="de-DE" sz="32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836712"/>
            <a:ext cx="8136904" cy="2736304"/>
          </a:xfrm>
        </p:spPr>
        <p:txBody>
          <a:bodyPr/>
          <a:lstStyle/>
          <a:p>
            <a:pPr marL="0" indent="0">
              <a:buNone/>
            </a:pPr>
            <a:endParaRPr lang="de-AT" sz="2000" dirty="0"/>
          </a:p>
          <a:p>
            <a:pPr>
              <a:buClr>
                <a:schemeClr val="tx1">
                  <a:lumMod val="95000"/>
                  <a:lumOff val="5000"/>
                </a:schemeClr>
              </a:buClr>
            </a:pPr>
            <a:r>
              <a:rPr lang="de-AT" sz="2000" dirty="0"/>
              <a:t>In Städten </a:t>
            </a:r>
            <a:r>
              <a:rPr lang="de-AT" sz="2000" b="1" dirty="0"/>
              <a:t>Lebensmittelkarten</a:t>
            </a:r>
            <a:r>
              <a:rPr lang="de-AT" sz="2000" dirty="0"/>
              <a:t>, um Verteilung der Nahrungsmittel zu kontrollieren.</a:t>
            </a:r>
          </a:p>
          <a:p>
            <a:pPr>
              <a:buClr>
                <a:schemeClr val="tx1">
                  <a:lumMod val="95000"/>
                  <a:lumOff val="5000"/>
                </a:schemeClr>
              </a:buClr>
            </a:pPr>
            <a:r>
              <a:rPr lang="de-AT" sz="2000" b="1" dirty="0"/>
              <a:t>„Hamsterfahrten“ </a:t>
            </a:r>
            <a:r>
              <a:rPr lang="de-AT" sz="2000" dirty="0"/>
              <a:t>(man fuhr aufs Land, um Nahrungsmittel gegen Wertsachen einzutauschen, wie z.B. Goldschmuck gegen Brot) und </a:t>
            </a:r>
            <a:r>
              <a:rPr lang="de-AT" sz="2000" b="1" dirty="0"/>
              <a:t>Schwarzmarkt</a:t>
            </a:r>
            <a:r>
              <a:rPr lang="de-AT" sz="2000" dirty="0"/>
              <a:t> in Wien.</a:t>
            </a:r>
          </a:p>
          <a:p>
            <a:pPr>
              <a:buClr>
                <a:schemeClr val="tx1">
                  <a:lumMod val="95000"/>
                  <a:lumOff val="5000"/>
                </a:schemeClr>
              </a:buClr>
            </a:pPr>
            <a:r>
              <a:rPr lang="de-AT" sz="2000" dirty="0"/>
              <a:t>Die </a:t>
            </a:r>
            <a:r>
              <a:rPr lang="de-AT" sz="2000" b="1" dirty="0"/>
              <a:t>Besatzungsmächte</a:t>
            </a:r>
            <a:r>
              <a:rPr lang="de-AT" sz="2000" dirty="0"/>
              <a:t>, die </a:t>
            </a:r>
            <a:r>
              <a:rPr lang="de-AT" sz="2000" b="1" dirty="0"/>
              <a:t>UNO</a:t>
            </a:r>
            <a:r>
              <a:rPr lang="de-AT" sz="2000" dirty="0"/>
              <a:t> und </a:t>
            </a:r>
            <a:r>
              <a:rPr lang="de-AT" sz="2000" b="1" dirty="0"/>
              <a:t>private Organisationen</a:t>
            </a:r>
            <a:r>
              <a:rPr lang="de-AT" sz="2000" dirty="0"/>
              <a:t> aus anderen Staaten </a:t>
            </a:r>
            <a:r>
              <a:rPr lang="de-AT" sz="2000" b="1" dirty="0"/>
              <a:t>unterstützten</a:t>
            </a:r>
            <a:r>
              <a:rPr lang="de-AT" sz="2000" dirty="0"/>
              <a:t> die </a:t>
            </a:r>
            <a:br>
              <a:rPr lang="de-AT" sz="2000" dirty="0"/>
            </a:br>
            <a:r>
              <a:rPr lang="de-AT" sz="2000" b="1" dirty="0"/>
              <a:t>hungernde Bevölkerung </a:t>
            </a:r>
            <a:br>
              <a:rPr lang="de-AT" sz="2000" dirty="0"/>
            </a:br>
            <a:r>
              <a:rPr lang="de-AT" sz="2000" dirty="0"/>
              <a:t>(z.B.: „Care-Pakete“ aus den</a:t>
            </a:r>
            <a:br>
              <a:rPr lang="de-AT" sz="2000" dirty="0"/>
            </a:br>
            <a:r>
              <a:rPr lang="de-AT" sz="2000" dirty="0"/>
              <a:t> USA).</a:t>
            </a:r>
          </a:p>
          <a:p>
            <a:pPr>
              <a:buFont typeface="Wingdings" pitchFamily="2" charset="2"/>
              <a:buNone/>
            </a:pPr>
            <a:endParaRPr lang="de-DE" sz="2600" dirty="0"/>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2258" y="3645024"/>
            <a:ext cx="2858726" cy="2142973"/>
          </a:xfrm>
          <a:prstGeom prst="rect">
            <a:avLst/>
          </a:prstGeom>
        </p:spPr>
      </p:pic>
      <p:sp>
        <p:nvSpPr>
          <p:cNvPr id="3" name="Textfeld 2"/>
          <p:cNvSpPr txBox="1"/>
          <p:nvPr/>
        </p:nvSpPr>
        <p:spPr>
          <a:xfrm>
            <a:off x="4427984" y="5857595"/>
            <a:ext cx="3085725" cy="338554"/>
          </a:xfrm>
          <a:prstGeom prst="rect">
            <a:avLst/>
          </a:prstGeom>
          <a:noFill/>
        </p:spPr>
        <p:txBody>
          <a:bodyPr wrap="square" rtlCol="0">
            <a:spAutoFit/>
          </a:bodyPr>
          <a:lstStyle/>
          <a:p>
            <a:r>
              <a:rPr lang="de-DE" sz="800" dirty="0" err="1"/>
              <a:t>WienerInnen</a:t>
            </a:r>
            <a:r>
              <a:rPr lang="de-DE" sz="800" dirty="0"/>
              <a:t> mit Brennholz beladen auf dem Heimweg (1945) © ÖNB</a:t>
            </a:r>
            <a:endParaRPr lang="de-AT" sz="800" dirty="0"/>
          </a:p>
        </p:txBody>
      </p:sp>
    </p:spTree>
    <p:extLst>
      <p:ext uri="{BB962C8B-B14F-4D97-AF65-F5344CB8AC3E}">
        <p14:creationId xmlns:p14="http://schemas.microsoft.com/office/powerpoint/2010/main" val="3996420281"/>
      </p:ext>
    </p:extLst>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AT" sz="3200" dirty="0">
                <a:latin typeface="+mn-lt"/>
              </a:rPr>
              <a:t>Schutt räumen und Wiederaufbau</a:t>
            </a:r>
            <a:endParaRPr lang="de-DE" sz="32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836712"/>
            <a:ext cx="8136904" cy="2736304"/>
          </a:xfrm>
        </p:spPr>
        <p:txBody>
          <a:bodyPr/>
          <a:lstStyle/>
          <a:p>
            <a:pPr marL="0" indent="0">
              <a:buNone/>
            </a:pPr>
            <a:endParaRPr lang="de-AT" sz="2000" dirty="0"/>
          </a:p>
          <a:p>
            <a:pPr>
              <a:buClr>
                <a:schemeClr val="tx1"/>
              </a:buClr>
            </a:pPr>
            <a:r>
              <a:rPr lang="de-AT" sz="2000" dirty="0"/>
              <a:t>Erste Aufgabe: Trümmer und Schutt der zerstörten Städte wegräumen. Zumeist Frauen, die diese Arbeit verrichteten. </a:t>
            </a:r>
          </a:p>
          <a:p>
            <a:pPr>
              <a:buClr>
                <a:schemeClr val="tx1"/>
              </a:buClr>
            </a:pPr>
            <a:r>
              <a:rPr lang="de-AT" sz="2000" b="1" dirty="0"/>
              <a:t>Unterstützung für</a:t>
            </a:r>
            <a:r>
              <a:rPr lang="de-AT" sz="2000" dirty="0"/>
              <a:t> den </a:t>
            </a:r>
            <a:r>
              <a:rPr lang="de-AT" sz="2000" b="1" dirty="0"/>
              <a:t>Wiederaufbau</a:t>
            </a:r>
            <a:r>
              <a:rPr lang="de-AT" sz="2000" dirty="0"/>
              <a:t> (v.a. der Industrie) erhielt Österreich durch den sogenannten </a:t>
            </a:r>
            <a:r>
              <a:rPr lang="de-AT" sz="2000" b="1" dirty="0"/>
              <a:t>Marshallplan</a:t>
            </a:r>
            <a:r>
              <a:rPr lang="de-AT" sz="2000" dirty="0"/>
              <a:t> – insgesamt rund eine Milliarde US-Dollar.</a:t>
            </a: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3068960"/>
            <a:ext cx="4024154" cy="3016607"/>
          </a:xfrm>
          <a:prstGeom prst="rect">
            <a:avLst/>
          </a:prstGeom>
        </p:spPr>
      </p:pic>
      <p:sp>
        <p:nvSpPr>
          <p:cNvPr id="2" name="Textfeld 1"/>
          <p:cNvSpPr txBox="1"/>
          <p:nvPr/>
        </p:nvSpPr>
        <p:spPr>
          <a:xfrm>
            <a:off x="971600" y="6237312"/>
            <a:ext cx="3952146" cy="215444"/>
          </a:xfrm>
          <a:prstGeom prst="rect">
            <a:avLst/>
          </a:prstGeom>
          <a:noFill/>
        </p:spPr>
        <p:txBody>
          <a:bodyPr wrap="square" rtlCol="0">
            <a:spAutoFit/>
          </a:bodyPr>
          <a:lstStyle/>
          <a:p>
            <a:r>
              <a:rPr lang="de-DE" sz="800" dirty="0"/>
              <a:t>Frauen beim Schuttschaufeln in der Wiener Innenstadt © ÖNB</a:t>
            </a:r>
            <a:endParaRPr lang="de-AT" sz="800" dirty="0"/>
          </a:p>
        </p:txBody>
      </p:sp>
    </p:spTree>
    <p:extLst>
      <p:ext uri="{BB962C8B-B14F-4D97-AF65-F5344CB8AC3E}">
        <p14:creationId xmlns:p14="http://schemas.microsoft.com/office/powerpoint/2010/main" val="3035332256"/>
      </p:ext>
    </p:extLst>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AT" sz="3200" dirty="0">
                <a:latin typeface="+mn-lt"/>
              </a:rPr>
              <a:t>Entwicklung eines nationalen Bewusstseins </a:t>
            </a:r>
            <a:endParaRPr lang="de-DE" sz="32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836712"/>
            <a:ext cx="8136904" cy="3384376"/>
          </a:xfrm>
        </p:spPr>
        <p:txBody>
          <a:bodyPr/>
          <a:lstStyle/>
          <a:p>
            <a:pPr marL="0" indent="0">
              <a:buNone/>
            </a:pPr>
            <a:endParaRPr lang="de-AT" sz="2000" dirty="0"/>
          </a:p>
          <a:p>
            <a:pPr>
              <a:buClrTx/>
            </a:pPr>
            <a:r>
              <a:rPr lang="de-AT" sz="2000" b="1" dirty="0"/>
              <a:t>Österreich</a:t>
            </a:r>
            <a:r>
              <a:rPr lang="de-AT" sz="2000" dirty="0"/>
              <a:t> nach 1945 wieder ein </a:t>
            </a:r>
            <a:r>
              <a:rPr lang="de-AT" sz="2000" b="1" dirty="0"/>
              <a:t>eigener Staat</a:t>
            </a:r>
            <a:r>
              <a:rPr lang="de-AT" sz="2000" dirty="0"/>
              <a:t>. Aber fühlten sich Menschen auch als </a:t>
            </a:r>
            <a:r>
              <a:rPr lang="de-AT" sz="2000" dirty="0" err="1"/>
              <a:t>ÖsterreicherInnen</a:t>
            </a:r>
            <a:r>
              <a:rPr lang="de-AT" sz="2000" dirty="0"/>
              <a:t>? </a:t>
            </a:r>
          </a:p>
          <a:p>
            <a:pPr>
              <a:buClrTx/>
            </a:pPr>
            <a:r>
              <a:rPr lang="de-AT" sz="2000" dirty="0"/>
              <a:t>Maßnahmen der Regierung: </a:t>
            </a:r>
            <a:r>
              <a:rPr lang="de-AT" sz="2000" b="1" dirty="0"/>
              <a:t>neues Wappen, neue Bundeshymne</a:t>
            </a:r>
            <a:r>
              <a:rPr lang="de-AT" sz="2000" dirty="0"/>
              <a:t>.</a:t>
            </a:r>
          </a:p>
          <a:p>
            <a:pPr>
              <a:buClrTx/>
            </a:pPr>
            <a:r>
              <a:rPr lang="de-AT" sz="2000" dirty="0"/>
              <a:t>Neu gegossene </a:t>
            </a:r>
            <a:r>
              <a:rPr lang="de-AT" sz="2000" b="1" dirty="0" err="1"/>
              <a:t>Pummerin</a:t>
            </a:r>
            <a:r>
              <a:rPr lang="de-AT" sz="2000" dirty="0"/>
              <a:t> als nationales Kulturgut, 1946 Feier zu 950 Jahren </a:t>
            </a:r>
            <a:r>
              <a:rPr lang="de-AT" sz="2000" dirty="0" err="1"/>
              <a:t>Ostarrichi</a:t>
            </a:r>
            <a:r>
              <a:rPr lang="de-AT" sz="2000" dirty="0"/>
              <a:t>-Urkunde</a:t>
            </a:r>
          </a:p>
          <a:p>
            <a:pPr>
              <a:buClrTx/>
            </a:pPr>
            <a:r>
              <a:rPr lang="de-AT" sz="2000" dirty="0"/>
              <a:t>Erfolge im </a:t>
            </a:r>
            <a:r>
              <a:rPr lang="de-AT" sz="2000" b="1" dirty="0"/>
              <a:t>Sport</a:t>
            </a:r>
            <a:r>
              <a:rPr lang="de-AT" sz="2000" dirty="0"/>
              <a:t> (Olympische Winterspiele 1952, Fußball-WM 1954) </a:t>
            </a:r>
          </a:p>
          <a:p>
            <a:pPr>
              <a:buClrTx/>
            </a:pPr>
            <a:r>
              <a:rPr lang="de-AT" sz="2000" dirty="0"/>
              <a:t>Wiedereröffnung der Wiener Staats-</a:t>
            </a:r>
            <a:br>
              <a:rPr lang="de-AT" sz="2000" dirty="0"/>
            </a:br>
            <a:r>
              <a:rPr lang="de-AT" sz="2000" dirty="0" err="1"/>
              <a:t>oper</a:t>
            </a:r>
            <a:r>
              <a:rPr lang="de-AT" sz="2000" dirty="0"/>
              <a:t> und des Burgtheater.</a:t>
            </a:r>
          </a:p>
          <a:p>
            <a:pPr>
              <a:buClrTx/>
            </a:pPr>
            <a:r>
              <a:rPr lang="de-AT" sz="2000" dirty="0"/>
              <a:t>Unterzeichnung des Staatsvertrags </a:t>
            </a:r>
            <a:br>
              <a:rPr lang="de-AT" sz="2000" dirty="0"/>
            </a:br>
            <a:r>
              <a:rPr lang="de-AT" sz="2000" dirty="0"/>
              <a:t>als zentrales Ereignis für sich </a:t>
            </a:r>
            <a:br>
              <a:rPr lang="de-AT" sz="2000" dirty="0"/>
            </a:br>
            <a:r>
              <a:rPr lang="de-AT" sz="2000" dirty="0"/>
              <a:t>entwickelndes österreichisches </a:t>
            </a:r>
            <a:br>
              <a:rPr lang="de-AT" sz="2000" dirty="0"/>
            </a:br>
            <a:r>
              <a:rPr lang="de-AT" sz="2000" dirty="0"/>
              <a:t>Nationalbewusstsein.</a:t>
            </a:r>
          </a:p>
        </p:txBody>
      </p:sp>
      <p:pic>
        <p:nvPicPr>
          <p:cNvPr id="2" name="Grafik 1"/>
          <p:cNvPicPr>
            <a:picLocks noChangeAspect="1"/>
          </p:cNvPicPr>
          <p:nvPr/>
        </p:nvPicPr>
        <p:blipFill rotWithShape="1">
          <a:blip r:embed="rId3">
            <a:extLst>
              <a:ext uri="{28A0092B-C50C-407E-A947-70E740481C1C}">
                <a14:useLocalDpi xmlns:a14="http://schemas.microsoft.com/office/drawing/2010/main" val="0"/>
              </a:ext>
            </a:extLst>
          </a:blip>
          <a:srcRect t="12374"/>
          <a:stretch/>
        </p:blipFill>
        <p:spPr>
          <a:xfrm>
            <a:off x="5219765" y="4015983"/>
            <a:ext cx="2808312" cy="1850370"/>
          </a:xfrm>
          <a:prstGeom prst="rect">
            <a:avLst/>
          </a:prstGeom>
        </p:spPr>
      </p:pic>
      <p:sp>
        <p:nvSpPr>
          <p:cNvPr id="3" name="Textfeld 2"/>
          <p:cNvSpPr txBox="1"/>
          <p:nvPr/>
        </p:nvSpPr>
        <p:spPr>
          <a:xfrm>
            <a:off x="5219765" y="5915481"/>
            <a:ext cx="2736304" cy="215444"/>
          </a:xfrm>
          <a:prstGeom prst="rect">
            <a:avLst/>
          </a:prstGeom>
          <a:noFill/>
        </p:spPr>
        <p:txBody>
          <a:bodyPr wrap="square" rtlCol="0">
            <a:spAutoFit/>
          </a:bodyPr>
          <a:lstStyle/>
          <a:p>
            <a:r>
              <a:rPr lang="de-DE" sz="800" dirty="0"/>
              <a:t>Die </a:t>
            </a:r>
            <a:r>
              <a:rPr lang="de-DE" sz="800" dirty="0" err="1"/>
              <a:t>Pummerin</a:t>
            </a:r>
            <a:r>
              <a:rPr lang="de-DE" sz="800" dirty="0"/>
              <a:t> auf dem Weg nach Wien © ÖNB/USIS</a:t>
            </a:r>
            <a:endParaRPr lang="de-AT" sz="800" dirty="0"/>
          </a:p>
        </p:txBody>
      </p:sp>
    </p:spTree>
    <p:extLst>
      <p:ext uri="{BB962C8B-B14F-4D97-AF65-F5344CB8AC3E}">
        <p14:creationId xmlns:p14="http://schemas.microsoft.com/office/powerpoint/2010/main" val="1289468927"/>
      </p:ext>
    </p:extLst>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3" descr="C:\Users\Franz\Pictures\Thema-1938-Fotos-internet\1938 hintergrund-01.jpg"/>
          <p:cNvPicPr>
            <a:picLocks noChangeAspect="1" noChangeArrowheads="1"/>
          </p:cNvPicPr>
          <p:nvPr/>
        </p:nvPicPr>
        <p:blipFill>
          <a:blip r:embed="rId2" cstate="email"/>
          <a:srcRect/>
          <a:stretch>
            <a:fillRect/>
          </a:stretch>
        </p:blipFill>
        <p:spPr bwMode="auto">
          <a:xfrm>
            <a:off x="0" y="0"/>
            <a:ext cx="9163050" cy="6858000"/>
          </a:xfrm>
          <a:prstGeom prst="rect">
            <a:avLst/>
          </a:prstGeom>
          <a:noFill/>
        </p:spPr>
      </p:pic>
      <p:sp>
        <p:nvSpPr>
          <p:cNvPr id="5122" name="Rectangle 2"/>
          <p:cNvSpPr>
            <a:spLocks noGrp="1" noChangeArrowheads="1"/>
          </p:cNvSpPr>
          <p:nvPr>
            <p:ph type="ctrTitle"/>
          </p:nvPr>
        </p:nvSpPr>
        <p:spPr>
          <a:xfrm>
            <a:off x="467544" y="3789040"/>
            <a:ext cx="8424936" cy="1296144"/>
          </a:xfrm>
        </p:spPr>
        <p:txBody>
          <a:bodyPr/>
          <a:lstStyle/>
          <a:p>
            <a:pPr eaLnBrk="1" hangingPunct="1"/>
            <a:br>
              <a:rPr lang="de-DE" sz="4000" dirty="0"/>
            </a:br>
            <a:r>
              <a:rPr lang="de-AT" sz="4000" dirty="0"/>
              <a:t>Was lange währt, wird gut - Österreichs Weg zum Staatsvertrag </a:t>
            </a:r>
            <a:endParaRPr lang="de-DE" sz="2400" dirty="0">
              <a:solidFill>
                <a:schemeClr val="tx1"/>
              </a:solidFill>
            </a:endParaRPr>
          </a:p>
        </p:txBody>
      </p:sp>
      <p:sp>
        <p:nvSpPr>
          <p:cNvPr id="4" name="Rectangle 2"/>
          <p:cNvSpPr txBox="1">
            <a:spLocks noChangeArrowheads="1"/>
          </p:cNvSpPr>
          <p:nvPr/>
        </p:nvSpPr>
        <p:spPr bwMode="auto">
          <a:xfrm>
            <a:off x="611262" y="764704"/>
            <a:ext cx="7777162" cy="3168352"/>
          </a:xfrm>
          <a:prstGeom prst="rect">
            <a:avLst/>
          </a:prstGeom>
          <a:noFill/>
          <a:ln w="9525">
            <a:noFill/>
            <a:miter lim="800000"/>
            <a:headEnd/>
            <a:tailEnd/>
          </a:ln>
        </p:spPr>
        <p:txBody>
          <a:bodyPr vert="horz" wrap="square" lIns="91440" tIns="45720" rIns="90000" bIns="45720" numCol="1" anchor="b" anchorCtr="0" compatLnSpc="1">
            <a:prstTxWarp prst="textNoShape">
              <a:avLst/>
            </a:prstTxWarp>
          </a:bodyPr>
          <a:lstStyle/>
          <a:p>
            <a:pPr lvl="0">
              <a:tabLst>
                <a:tab pos="8342313" algn="l"/>
              </a:tabLst>
              <a:defRPr/>
            </a:pPr>
            <a:br>
              <a:rPr kumimoji="0" lang="de-AT" sz="2400" b="0" i="0" u="none" strike="noStrike" kern="0" cap="none" spc="0" normalizeH="0" baseline="0" noProof="0" dirty="0">
                <a:ln>
                  <a:noFill/>
                </a:ln>
                <a:solidFill>
                  <a:schemeClr val="tx1"/>
                </a:solidFill>
                <a:effectLst/>
                <a:uLnTx/>
                <a:uFillTx/>
                <a:latin typeface="+mj-lt"/>
                <a:ea typeface="+mj-ea"/>
                <a:cs typeface="+mj-cs"/>
              </a:rPr>
            </a:br>
            <a:r>
              <a:rPr kumimoji="0" lang="de-AT" sz="2400" b="0" i="0" u="none" strike="noStrike" kern="0" cap="none" spc="0" normalizeH="0" baseline="0" noProof="0" dirty="0">
                <a:ln>
                  <a:noFill/>
                </a:ln>
                <a:solidFill>
                  <a:schemeClr val="tx1"/>
                </a:solidFill>
                <a:effectLst/>
                <a:uLnTx/>
                <a:uFillTx/>
                <a:latin typeface="+mj-lt"/>
                <a:ea typeface="+mj-ea"/>
                <a:cs typeface="+mj-cs"/>
              </a:rPr>
              <a:t> </a:t>
            </a:r>
            <a:br>
              <a:rPr kumimoji="0" lang="de-AT" sz="2400" b="0" i="0" u="none" strike="noStrike" kern="0" cap="none" spc="0" normalizeH="0" baseline="0" noProof="0" dirty="0">
                <a:ln>
                  <a:noFill/>
                </a:ln>
                <a:solidFill>
                  <a:schemeClr val="tx1"/>
                </a:solidFill>
                <a:effectLst/>
                <a:uLnTx/>
                <a:uFillTx/>
                <a:latin typeface="+mj-lt"/>
                <a:ea typeface="+mj-ea"/>
                <a:cs typeface="+mj-cs"/>
              </a:rPr>
            </a:br>
            <a:br>
              <a:rPr kumimoji="0" lang="de-AT" sz="2400" b="0" i="0" u="none" strike="noStrike" kern="0" cap="none" spc="0" normalizeH="0" baseline="0" noProof="0" dirty="0">
                <a:ln>
                  <a:noFill/>
                </a:ln>
                <a:solidFill>
                  <a:schemeClr val="tx1"/>
                </a:solidFill>
                <a:effectLst/>
                <a:uLnTx/>
                <a:uFillTx/>
                <a:latin typeface="+mj-lt"/>
                <a:ea typeface="+mj-ea"/>
                <a:cs typeface="+mj-cs"/>
              </a:rPr>
            </a:br>
            <a:endParaRPr kumimoji="0" lang="de-DE" sz="2400" b="0" i="0" u="none" strike="noStrike" kern="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20465524"/>
      </p:ext>
    </p:extLst>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19050"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pPr algn="ctr"/>
            <a:r>
              <a:rPr lang="de-AT" sz="3200" dirty="0">
                <a:latin typeface="+mn-lt"/>
              </a:rPr>
              <a:t>Der (Verhandlungs-)Weg zum Staatsvertrag </a:t>
            </a:r>
            <a:endParaRPr lang="de-DE" sz="32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836712"/>
            <a:ext cx="8136904" cy="3384376"/>
          </a:xfrm>
        </p:spPr>
        <p:txBody>
          <a:bodyPr/>
          <a:lstStyle/>
          <a:p>
            <a:pPr marL="0" indent="0">
              <a:buNone/>
            </a:pPr>
            <a:endParaRPr lang="de-AT" sz="2000" dirty="0"/>
          </a:p>
          <a:p>
            <a:pPr>
              <a:buClr>
                <a:schemeClr val="tx1">
                  <a:lumMod val="95000"/>
                  <a:lumOff val="5000"/>
                </a:schemeClr>
              </a:buClr>
            </a:pPr>
            <a:r>
              <a:rPr lang="de-DE" sz="2000" b="1" dirty="0"/>
              <a:t>Österreichs Grenzen bleiben</a:t>
            </a:r>
            <a:r>
              <a:rPr lang="de-DE" sz="2000" dirty="0"/>
              <a:t> nach 1945 </a:t>
            </a:r>
            <a:r>
              <a:rPr lang="de-DE" sz="2000" b="1" dirty="0"/>
              <a:t>gleich</a:t>
            </a:r>
            <a:r>
              <a:rPr lang="de-DE" sz="2000" dirty="0"/>
              <a:t> wie in der Ersten Republik – Entschädigungszahlungen an Jugoslawien.</a:t>
            </a:r>
            <a:endParaRPr lang="de-AT" sz="2000" dirty="0"/>
          </a:p>
          <a:p>
            <a:pPr>
              <a:buClr>
                <a:schemeClr val="tx1">
                  <a:lumMod val="95000"/>
                  <a:lumOff val="5000"/>
                </a:schemeClr>
              </a:buClr>
            </a:pPr>
            <a:r>
              <a:rPr lang="de-AT" sz="2000" b="1" dirty="0"/>
              <a:t>Entschädigungszahlungen Österreichs an Sowjetunion </a:t>
            </a:r>
            <a:r>
              <a:rPr lang="de-AT" sz="2000" dirty="0"/>
              <a:t>für Ablöse des sog. „Deutschen Eigentums“ (Fabriken, Erdölfelder).</a:t>
            </a:r>
          </a:p>
          <a:p>
            <a:pPr>
              <a:buClr>
                <a:schemeClr val="tx1">
                  <a:lumMod val="95000"/>
                  <a:lumOff val="5000"/>
                </a:schemeClr>
              </a:buClr>
            </a:pPr>
            <a:r>
              <a:rPr lang="de-AT" sz="2000" dirty="0"/>
              <a:t>Kalter Krieg zwischen USA und Sowjetunion bringt Verhandlungen über Staatsvertrag zwischen 1947 und 1953 ins Stocken.</a:t>
            </a:r>
          </a:p>
          <a:p>
            <a:pPr>
              <a:buClr>
                <a:schemeClr val="tx1">
                  <a:lumMod val="95000"/>
                  <a:lumOff val="5000"/>
                </a:schemeClr>
              </a:buClr>
            </a:pPr>
            <a:r>
              <a:rPr lang="de-DE" sz="2000" dirty="0"/>
              <a:t>1954: Wiederaufnahme der Gespräche, Sowjetunion und USA stimmen einem </a:t>
            </a:r>
            <a:r>
              <a:rPr lang="de-DE" sz="2000" b="1" dirty="0"/>
              <a:t>blockfreien und militärisch neutralem Österreich </a:t>
            </a:r>
            <a:r>
              <a:rPr lang="de-DE" sz="2000" dirty="0"/>
              <a:t>zu.</a:t>
            </a:r>
            <a:endParaRPr lang="de-AT" sz="2000"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2611" y="4177021"/>
            <a:ext cx="2773526" cy="2079105"/>
          </a:xfrm>
          <a:prstGeom prst="rect">
            <a:avLst/>
          </a:prstGeom>
        </p:spPr>
      </p:pic>
      <p:sp>
        <p:nvSpPr>
          <p:cNvPr id="2" name="Textfeld 1"/>
          <p:cNvSpPr txBox="1"/>
          <p:nvPr/>
        </p:nvSpPr>
        <p:spPr>
          <a:xfrm>
            <a:off x="2915816" y="6256126"/>
            <a:ext cx="3096344" cy="338554"/>
          </a:xfrm>
          <a:prstGeom prst="rect">
            <a:avLst/>
          </a:prstGeom>
          <a:noFill/>
        </p:spPr>
        <p:txBody>
          <a:bodyPr wrap="square" rtlCol="0">
            <a:spAutoFit/>
          </a:bodyPr>
          <a:lstStyle/>
          <a:p>
            <a:r>
              <a:rPr lang="de-DE" sz="800" dirty="0"/>
              <a:t>Auch die österreichische Schifffahrt war als Teil des „Deutschen Eigentums“ in sowjetischen Händen  © ÖNB/ USIS</a:t>
            </a:r>
            <a:endParaRPr lang="de-AT" sz="800" dirty="0"/>
          </a:p>
        </p:txBody>
      </p:sp>
    </p:spTree>
    <p:extLst>
      <p:ext uri="{BB962C8B-B14F-4D97-AF65-F5344CB8AC3E}">
        <p14:creationId xmlns:p14="http://schemas.microsoft.com/office/powerpoint/2010/main" val="1828862055"/>
      </p:ext>
    </p:extLst>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4098" name="Rectangle 2"/>
          <p:cNvSpPr>
            <a:spLocks noGrp="1" noChangeArrowheads="1"/>
          </p:cNvSpPr>
          <p:nvPr>
            <p:ph type="title"/>
          </p:nvPr>
        </p:nvSpPr>
        <p:spPr>
          <a:xfrm>
            <a:off x="323528" y="5600452"/>
            <a:ext cx="8207375" cy="1152525"/>
          </a:xfrm>
        </p:spPr>
        <p:txBody>
          <a:bodyPr/>
          <a:lstStyle/>
          <a:p>
            <a:pPr eaLnBrk="1" hangingPunct="1"/>
            <a:r>
              <a:rPr lang="de-DE" sz="2000" dirty="0"/>
              <a:t>Mehr Information auf: </a:t>
            </a:r>
            <a:r>
              <a:rPr lang="de-DE" sz="2000" dirty="0">
                <a:hlinkClick r:id="rId3"/>
              </a:rPr>
              <a:t>www.demokratiewebstatt.at</a:t>
            </a:r>
            <a:r>
              <a:rPr lang="de-DE" sz="2000" dirty="0"/>
              <a:t> </a:t>
            </a:r>
            <a:endParaRPr lang="de-AT" sz="2000" dirty="0"/>
          </a:p>
        </p:txBody>
      </p:sp>
      <p:pic>
        <p:nvPicPr>
          <p:cNvPr id="5" name="Grafik 4">
            <a:extLst>
              <a:ext uri="{FF2B5EF4-FFF2-40B4-BE49-F238E27FC236}">
                <a16:creationId xmlns:a16="http://schemas.microsoft.com/office/drawing/2014/main" id="{8F00F26E-1C03-1DDB-5EF9-B1B5F3E791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561228"/>
            <a:ext cx="6228000" cy="5019126"/>
          </a:xfrm>
          <a:prstGeom prst="rect">
            <a:avLst/>
          </a:prstGeom>
        </p:spPr>
      </p:pic>
    </p:spTree>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14641" y="-27384"/>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pPr algn="ctr"/>
            <a:r>
              <a:rPr lang="de-DE" sz="3200" dirty="0"/>
              <a:t>Durchbruch für österreichischen Staatsvertrag </a:t>
            </a:r>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836712"/>
            <a:ext cx="8424936" cy="4896544"/>
          </a:xfrm>
        </p:spPr>
        <p:txBody>
          <a:bodyPr/>
          <a:lstStyle/>
          <a:p>
            <a:pPr marL="0" indent="0">
              <a:buNone/>
            </a:pPr>
            <a:endParaRPr lang="de-AT" sz="2000" dirty="0"/>
          </a:p>
          <a:p>
            <a:pPr>
              <a:buClrTx/>
            </a:pPr>
            <a:r>
              <a:rPr lang="de-AT" sz="2000" dirty="0"/>
              <a:t>April 1955: Sowjetunion stimmt Staatsvertrag zu, nachdem sich Österreich zu </a:t>
            </a:r>
            <a:r>
              <a:rPr lang="de-AT" sz="2000" b="1" dirty="0"/>
              <a:t>„immerwährender Neutralität“</a:t>
            </a:r>
            <a:r>
              <a:rPr lang="de-AT" sz="2000" dirty="0"/>
              <a:t> verpflichtet und zusagt, keinem Militärbündnis beizutreten.</a:t>
            </a:r>
          </a:p>
          <a:p>
            <a:pPr>
              <a:buClrTx/>
            </a:pPr>
            <a:r>
              <a:rPr lang="de-AT" sz="2000" dirty="0"/>
              <a:t>Sowjetunion stimmt </a:t>
            </a:r>
            <a:r>
              <a:rPr lang="de-AT" sz="2000" b="1" dirty="0"/>
              <a:t>Ablösezahlungen für „Deutsches Eigentum“ </a:t>
            </a:r>
            <a:r>
              <a:rPr lang="de-AT" sz="2000" dirty="0"/>
              <a:t>zu.</a:t>
            </a:r>
          </a:p>
          <a:p>
            <a:pPr>
              <a:buClrTx/>
            </a:pPr>
            <a:r>
              <a:rPr lang="de-AT" sz="2000" dirty="0"/>
              <a:t>15. Mai 1955: Unterzeichnung des österreichischen Staatsvertrags im Schloss Belvedere – </a:t>
            </a:r>
            <a:r>
              <a:rPr lang="de-AT" sz="2000" b="1" dirty="0"/>
              <a:t>„Österreich ist frei“.</a:t>
            </a: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3622822"/>
            <a:ext cx="3816424" cy="2627519"/>
          </a:xfrm>
          <a:prstGeom prst="rect">
            <a:avLst/>
          </a:prstGeom>
        </p:spPr>
      </p:pic>
      <p:sp>
        <p:nvSpPr>
          <p:cNvPr id="7" name="Textfeld 6"/>
          <p:cNvSpPr txBox="1"/>
          <p:nvPr/>
        </p:nvSpPr>
        <p:spPr>
          <a:xfrm>
            <a:off x="1187624" y="6381328"/>
            <a:ext cx="4032448" cy="338554"/>
          </a:xfrm>
          <a:prstGeom prst="rect">
            <a:avLst/>
          </a:prstGeom>
          <a:noFill/>
        </p:spPr>
        <p:txBody>
          <a:bodyPr wrap="square" rtlCol="0">
            <a:spAutoFit/>
          </a:bodyPr>
          <a:lstStyle/>
          <a:p>
            <a:r>
              <a:rPr lang="de-DE" sz="800" dirty="0"/>
              <a:t>Unterzeichnung des Staatsvertrags im Schloss Belvedere © Historisches Archiv ORF/ Fritz Kern</a:t>
            </a:r>
            <a:endParaRPr lang="de-AT" sz="800" dirty="0"/>
          </a:p>
        </p:txBody>
      </p:sp>
    </p:spTree>
    <p:extLst>
      <p:ext uri="{BB962C8B-B14F-4D97-AF65-F5344CB8AC3E}">
        <p14:creationId xmlns:p14="http://schemas.microsoft.com/office/powerpoint/2010/main" val="4149812437"/>
      </p:ext>
    </p:extLst>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34949" y="-27384"/>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pPr algn="ctr"/>
            <a:r>
              <a:rPr lang="de-DE" sz="3200" dirty="0"/>
              <a:t>„Österreich ist frei“</a:t>
            </a:r>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82515" y="1281093"/>
            <a:ext cx="8424936" cy="4896544"/>
          </a:xfrm>
        </p:spPr>
        <p:txBody>
          <a:bodyPr/>
          <a:lstStyle/>
          <a:p>
            <a:pPr>
              <a:buClr>
                <a:schemeClr val="tx1"/>
              </a:buClr>
            </a:pPr>
            <a:r>
              <a:rPr lang="de-AT" sz="2000" dirty="0"/>
              <a:t>Inhalt des Staatsvertrags: </a:t>
            </a:r>
            <a:r>
              <a:rPr lang="de-AT" sz="2000" b="1" dirty="0"/>
              <a:t>volle staatliche Souveränität Österreichs</a:t>
            </a:r>
            <a:r>
              <a:rPr lang="de-AT" sz="2000" dirty="0"/>
              <a:t>, Anschlussverbot an Deutschland, Verbot der nationalsozialistischen „Wiederbetätigung“.</a:t>
            </a:r>
          </a:p>
          <a:p>
            <a:pPr>
              <a:buClr>
                <a:schemeClr val="tx1"/>
              </a:buClr>
            </a:pPr>
            <a:r>
              <a:rPr lang="de-AT" sz="2000" dirty="0"/>
              <a:t>Mitverantwortung Österreichs am Zweiten Weltkrieg im Staatsvertrag nicht erwähnt! -&gt; </a:t>
            </a:r>
            <a:r>
              <a:rPr lang="de-AT" sz="2000" b="1" dirty="0"/>
              <a:t>Bekräftigung</a:t>
            </a:r>
            <a:r>
              <a:rPr lang="de-AT" sz="2000" dirty="0"/>
              <a:t> des </a:t>
            </a:r>
            <a:r>
              <a:rPr lang="de-AT" sz="2000" b="1" dirty="0"/>
              <a:t>„Opfer“-Mythos</a:t>
            </a:r>
            <a:r>
              <a:rPr lang="de-AT" sz="2000" dirty="0"/>
              <a:t>.</a:t>
            </a:r>
          </a:p>
          <a:p>
            <a:pPr>
              <a:buClr>
                <a:schemeClr val="tx1"/>
              </a:buClr>
            </a:pPr>
            <a:r>
              <a:rPr lang="de-AT" sz="2000" dirty="0"/>
              <a:t>27. Juli 1955: Staatsvertrag tritt in Kraft, Abzug der Besatzungstruppen beginnt.</a:t>
            </a:r>
          </a:p>
          <a:p>
            <a:pPr>
              <a:buClr>
                <a:schemeClr val="tx1"/>
              </a:buClr>
            </a:pPr>
            <a:r>
              <a:rPr lang="de-AT" sz="2000" dirty="0"/>
              <a:t>26. Oktober: Nationalrat beschließt </a:t>
            </a:r>
            <a:r>
              <a:rPr lang="de-AT" sz="2000" b="1" dirty="0"/>
              <a:t>Verfassungsgesetz über Neutralität</a:t>
            </a:r>
            <a:r>
              <a:rPr lang="de-AT" sz="2000" dirty="0"/>
              <a:t> Österreichs.</a:t>
            </a:r>
          </a:p>
          <a:p>
            <a:pPr>
              <a:buClr>
                <a:schemeClr val="tx1"/>
              </a:buClr>
            </a:pPr>
            <a:r>
              <a:rPr lang="de-AT" sz="2000" dirty="0"/>
              <a:t>Österreich somit wieder ein</a:t>
            </a:r>
            <a:r>
              <a:rPr lang="de-AT" sz="2000" b="1" dirty="0"/>
              <a:t> freier, unabhängiger und souveräner Staat</a:t>
            </a:r>
            <a:r>
              <a:rPr lang="de-AT" sz="2000" dirty="0"/>
              <a:t>.</a:t>
            </a:r>
          </a:p>
        </p:txBody>
      </p:sp>
    </p:spTree>
    <p:extLst>
      <p:ext uri="{BB962C8B-B14F-4D97-AF65-F5344CB8AC3E}">
        <p14:creationId xmlns:p14="http://schemas.microsoft.com/office/powerpoint/2010/main" val="3621183231"/>
      </p:ext>
    </p:extLst>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Franz\Pictures\Thema-1938-Fotos-internet\1938 hintergrund-01.jpg"/>
          <p:cNvPicPr>
            <a:picLocks noChangeAspect="1" noChangeArrowheads="1"/>
          </p:cNvPicPr>
          <p:nvPr/>
        </p:nvPicPr>
        <p:blipFill>
          <a:blip r:embed="rId2" cstate="email"/>
          <a:srcRect/>
          <a:stretch>
            <a:fillRect/>
          </a:stretch>
        </p:blipFill>
        <p:spPr bwMode="auto">
          <a:xfrm>
            <a:off x="1587" y="-11310"/>
            <a:ext cx="9163050" cy="6858000"/>
          </a:xfrm>
          <a:prstGeom prst="rect">
            <a:avLst/>
          </a:prstGeom>
          <a:noFill/>
        </p:spPr>
      </p:pic>
      <p:sp>
        <p:nvSpPr>
          <p:cNvPr id="7170" name="Rectangle 2"/>
          <p:cNvSpPr>
            <a:spLocks noGrp="1" noChangeArrowheads="1"/>
          </p:cNvSpPr>
          <p:nvPr>
            <p:ph type="title"/>
          </p:nvPr>
        </p:nvSpPr>
        <p:spPr>
          <a:xfrm>
            <a:off x="479425" y="908720"/>
            <a:ext cx="8207375" cy="1152525"/>
          </a:xfrm>
        </p:spPr>
        <p:txBody>
          <a:bodyPr/>
          <a:lstStyle/>
          <a:p>
            <a:pPr eaLnBrk="1" hangingPunct="1"/>
            <a:r>
              <a:rPr lang="de-AT" sz="3600" dirty="0"/>
              <a:t>Übung I: Überlege bzw. finde heraus…!</a:t>
            </a:r>
            <a:br>
              <a:rPr lang="de-DE" sz="3600" b="1" dirty="0"/>
            </a:br>
            <a:endParaRPr lang="de-AT" sz="3600" dirty="0"/>
          </a:p>
        </p:txBody>
      </p:sp>
      <p:sp>
        <p:nvSpPr>
          <p:cNvPr id="7171" name="Inhaltsplatzhalter 4"/>
          <p:cNvSpPr>
            <a:spLocks noGrp="1"/>
          </p:cNvSpPr>
          <p:nvPr>
            <p:ph idx="1"/>
          </p:nvPr>
        </p:nvSpPr>
        <p:spPr/>
        <p:txBody>
          <a:bodyPr/>
          <a:lstStyle/>
          <a:p>
            <a:pPr>
              <a:spcBef>
                <a:spcPts val="600"/>
              </a:spcBef>
              <a:buNone/>
            </a:pPr>
            <a:endParaRPr lang="de-DE" sz="2400" b="1" dirty="0">
              <a:solidFill>
                <a:srgbClr val="A50021"/>
              </a:solidFill>
            </a:endParaRPr>
          </a:p>
          <a:p>
            <a:pPr>
              <a:spcBef>
                <a:spcPts val="600"/>
              </a:spcBef>
              <a:buNone/>
            </a:pPr>
            <a:r>
              <a:rPr lang="de-DE" sz="2400" b="1" dirty="0"/>
              <a:t>Weißt du, warum der österreichische Nationalfeiertag am 26. Oktober gefeiert wird?</a:t>
            </a:r>
            <a:endParaRPr lang="de-DE" sz="2200" dirty="0"/>
          </a:p>
          <a:p>
            <a:pPr>
              <a:spcBef>
                <a:spcPts val="600"/>
              </a:spcBef>
              <a:buNone/>
            </a:pPr>
            <a:endParaRPr lang="de-DE" sz="2400" b="1" dirty="0"/>
          </a:p>
          <a:p>
            <a:pPr marL="0" indent="0">
              <a:spcBef>
                <a:spcPts val="600"/>
              </a:spcBef>
              <a:buClr>
                <a:schemeClr val="tx1">
                  <a:lumMod val="95000"/>
                  <a:lumOff val="5000"/>
                </a:schemeClr>
              </a:buClr>
              <a:buNone/>
            </a:pPr>
            <a:r>
              <a:rPr lang="de-DE" sz="2400" b="1" dirty="0"/>
              <a:t>Antwortmöglichkeiten:</a:t>
            </a:r>
          </a:p>
          <a:p>
            <a:pPr>
              <a:spcBef>
                <a:spcPts val="600"/>
              </a:spcBef>
              <a:buClr>
                <a:schemeClr val="tx1">
                  <a:lumMod val="95000"/>
                  <a:lumOff val="5000"/>
                </a:schemeClr>
              </a:buClr>
              <a:buFont typeface="Symbol" panose="05050102010706020507" pitchFamily="18" charset="2"/>
              <a:buChar char="-"/>
            </a:pPr>
            <a:r>
              <a:rPr lang="de-DE" sz="2400" b="1" dirty="0"/>
              <a:t>Der letzte Besatzungssoldat verließ Österreich</a:t>
            </a:r>
          </a:p>
          <a:p>
            <a:pPr>
              <a:spcBef>
                <a:spcPts val="600"/>
              </a:spcBef>
              <a:buClr>
                <a:schemeClr val="tx1">
                  <a:lumMod val="95000"/>
                  <a:lumOff val="5000"/>
                </a:schemeClr>
              </a:buClr>
              <a:buFont typeface="Symbol" panose="05050102010706020507" pitchFamily="18" charset="2"/>
              <a:buChar char="-"/>
            </a:pPr>
            <a:r>
              <a:rPr lang="de-DE" sz="2400" b="1" dirty="0"/>
              <a:t>Der Nationalrat beschloss die Neutralität Österreichs</a:t>
            </a:r>
          </a:p>
          <a:p>
            <a:pPr>
              <a:spcBef>
                <a:spcPts val="600"/>
              </a:spcBef>
              <a:buClr>
                <a:schemeClr val="tx1">
                  <a:lumMod val="95000"/>
                  <a:lumOff val="5000"/>
                </a:schemeClr>
              </a:buClr>
              <a:buFont typeface="Symbol" panose="05050102010706020507" pitchFamily="18" charset="2"/>
              <a:buChar char="-"/>
            </a:pPr>
            <a:r>
              <a:rPr lang="de-DE" sz="2400" b="1" dirty="0"/>
              <a:t>Der Staatsvertrag wurde unterschrieben</a:t>
            </a:r>
          </a:p>
          <a:p>
            <a:pPr>
              <a:spcBef>
                <a:spcPts val="600"/>
              </a:spcBef>
              <a:buClr>
                <a:schemeClr val="tx1">
                  <a:lumMod val="95000"/>
                  <a:lumOff val="5000"/>
                </a:schemeClr>
              </a:buClr>
              <a:buFont typeface="Symbol" panose="05050102010706020507" pitchFamily="18" charset="2"/>
              <a:buChar char="-"/>
            </a:pPr>
            <a:endParaRPr lang="de-DE" sz="2400" b="1" dirty="0"/>
          </a:p>
          <a:p>
            <a:pPr>
              <a:spcBef>
                <a:spcPts val="600"/>
              </a:spcBef>
              <a:buNone/>
            </a:pPr>
            <a:endParaRPr lang="de-DE" sz="2400" dirty="0"/>
          </a:p>
          <a:p>
            <a:pPr>
              <a:spcBef>
                <a:spcPts val="600"/>
              </a:spcBef>
            </a:pPr>
            <a:endParaRPr lang="de-DE" sz="2400" dirty="0"/>
          </a:p>
        </p:txBody>
      </p:sp>
      <p:sp>
        <p:nvSpPr>
          <p:cNvPr id="717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p>
        </p:txBody>
      </p:sp>
    </p:spTree>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Franz\Pictures\Thema-1938-Fotos-internet\1938 hintergrund-01.jpg"/>
          <p:cNvPicPr>
            <a:picLocks noChangeAspect="1" noChangeArrowheads="1"/>
          </p:cNvPicPr>
          <p:nvPr/>
        </p:nvPicPr>
        <p:blipFill>
          <a:blip r:embed="rId2" cstate="email"/>
          <a:srcRect/>
          <a:stretch>
            <a:fillRect/>
          </a:stretch>
        </p:blipFill>
        <p:spPr bwMode="auto">
          <a:xfrm>
            <a:off x="0" y="0"/>
            <a:ext cx="9163050" cy="6858000"/>
          </a:xfrm>
          <a:prstGeom prst="rect">
            <a:avLst/>
          </a:prstGeom>
          <a:noFill/>
        </p:spPr>
      </p:pic>
      <p:sp>
        <p:nvSpPr>
          <p:cNvPr id="7170" name="Rectangle 2"/>
          <p:cNvSpPr>
            <a:spLocks noGrp="1" noChangeArrowheads="1"/>
          </p:cNvSpPr>
          <p:nvPr>
            <p:ph type="title"/>
          </p:nvPr>
        </p:nvSpPr>
        <p:spPr>
          <a:xfrm>
            <a:off x="466725" y="908720"/>
            <a:ext cx="8318500" cy="1152525"/>
          </a:xfrm>
        </p:spPr>
        <p:txBody>
          <a:bodyPr/>
          <a:lstStyle/>
          <a:p>
            <a:pPr eaLnBrk="1" hangingPunct="1"/>
            <a:r>
              <a:rPr lang="de-AT" sz="3200" dirty="0"/>
              <a:t>Übung II: Überprüfe die Mythen zum Staatsvertrag</a:t>
            </a:r>
            <a:br>
              <a:rPr lang="de-DE" sz="3200" b="1" dirty="0"/>
            </a:br>
            <a:endParaRPr lang="de-AT" sz="3200" dirty="0"/>
          </a:p>
        </p:txBody>
      </p:sp>
      <p:sp>
        <p:nvSpPr>
          <p:cNvPr id="7171" name="Inhaltsplatzhalter 4"/>
          <p:cNvSpPr>
            <a:spLocks noGrp="1"/>
          </p:cNvSpPr>
          <p:nvPr>
            <p:ph idx="1"/>
          </p:nvPr>
        </p:nvSpPr>
        <p:spPr>
          <a:xfrm>
            <a:off x="466725" y="1773213"/>
            <a:ext cx="8229600" cy="2774528"/>
          </a:xfrm>
        </p:spPr>
        <p:txBody>
          <a:bodyPr/>
          <a:lstStyle/>
          <a:p>
            <a:pPr>
              <a:spcBef>
                <a:spcPts val="600"/>
              </a:spcBef>
              <a:buNone/>
            </a:pPr>
            <a:r>
              <a:rPr lang="de-DE" sz="2400" b="1" dirty="0"/>
              <a:t>Hast du schon von Mythen oder „</a:t>
            </a:r>
            <a:r>
              <a:rPr lang="de-DE" sz="2400" b="1" dirty="0" err="1"/>
              <a:t>Gschichtln</a:t>
            </a:r>
            <a:r>
              <a:rPr lang="de-DE" sz="2400" b="1" dirty="0"/>
              <a:t>“ rund um den Staatsvertrag gehört? </a:t>
            </a:r>
          </a:p>
          <a:p>
            <a:pPr>
              <a:spcBef>
                <a:spcPts val="600"/>
              </a:spcBef>
              <a:buNone/>
            </a:pPr>
            <a:endParaRPr lang="de-DE" sz="2400" dirty="0"/>
          </a:p>
          <a:p>
            <a:pPr>
              <a:spcBef>
                <a:spcPts val="600"/>
              </a:spcBef>
              <a:buClr>
                <a:schemeClr val="tx1"/>
              </a:buClr>
              <a:buFontTx/>
              <a:buChar char="-"/>
            </a:pPr>
            <a:r>
              <a:rPr lang="de-DE" sz="2400" b="1" dirty="0"/>
              <a:t>Recherchiere zuerst, was man unter einem „Mythos“</a:t>
            </a:r>
            <a:br>
              <a:rPr lang="de-DE" sz="2400" b="1" dirty="0"/>
            </a:br>
            <a:r>
              <a:rPr lang="de-DE" sz="2400" b="1" dirty="0"/>
              <a:t>versteht!</a:t>
            </a:r>
          </a:p>
          <a:p>
            <a:pPr>
              <a:spcBef>
                <a:spcPts val="600"/>
              </a:spcBef>
              <a:buClr>
                <a:schemeClr val="tx1"/>
              </a:buClr>
              <a:buFontTx/>
              <a:buChar char="-"/>
            </a:pPr>
            <a:r>
              <a:rPr lang="de-DE" sz="2400" b="1" dirty="0"/>
              <a:t>Finde dann heraus, welche Mythen es zum österreichischen Staatsvertrag gibt und überlege dir, ob sie der Wahrheit entsprechen können</a:t>
            </a:r>
          </a:p>
          <a:p>
            <a:pPr>
              <a:spcBef>
                <a:spcPts val="600"/>
              </a:spcBef>
              <a:buNone/>
            </a:pPr>
            <a:endParaRPr lang="de-DE" sz="2400" dirty="0"/>
          </a:p>
        </p:txBody>
      </p:sp>
      <p:sp>
        <p:nvSpPr>
          <p:cNvPr id="7172"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de-DE"/>
          </a:p>
        </p:txBody>
      </p:sp>
    </p:spTree>
    <p:extLst>
      <p:ext uri="{BB962C8B-B14F-4D97-AF65-F5344CB8AC3E}">
        <p14:creationId xmlns:p14="http://schemas.microsoft.com/office/powerpoint/2010/main" val="3664168127"/>
      </p:ext>
    </p:extLst>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19050" y="0"/>
            <a:ext cx="9163050" cy="6885384"/>
          </a:xfrm>
          <a:prstGeom prst="rect">
            <a:avLst/>
          </a:prstGeom>
          <a:noFill/>
        </p:spPr>
      </p:pic>
      <p:sp>
        <p:nvSpPr>
          <p:cNvPr id="7" name="Rechteck 6"/>
          <p:cNvSpPr/>
          <p:nvPr/>
        </p:nvSpPr>
        <p:spPr>
          <a:xfrm>
            <a:off x="179512" y="2564904"/>
            <a:ext cx="8568952" cy="1152128"/>
          </a:xfrm>
          <a:prstGeom prst="rect">
            <a:avLst/>
          </a:prstGeom>
          <a:gradFill>
            <a:gsLst>
              <a:gs pos="0">
                <a:schemeClr val="bg1"/>
              </a:gs>
              <a:gs pos="65000">
                <a:schemeClr val="bg1">
                  <a:alpha val="93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5122" name="Rectangle 2"/>
          <p:cNvSpPr>
            <a:spLocks noGrp="1" noChangeArrowheads="1"/>
          </p:cNvSpPr>
          <p:nvPr>
            <p:ph type="ctrTitle"/>
          </p:nvPr>
        </p:nvSpPr>
        <p:spPr>
          <a:xfrm>
            <a:off x="539552" y="260648"/>
            <a:ext cx="8352928" cy="2952328"/>
          </a:xfrm>
        </p:spPr>
        <p:txBody>
          <a:bodyPr>
            <a:noAutofit/>
          </a:bodyPr>
          <a:lstStyle/>
          <a:p>
            <a:r>
              <a:rPr lang="de-AT" sz="2400" b="1" dirty="0">
                <a:solidFill>
                  <a:schemeClr val="tx1"/>
                </a:solidFill>
              </a:rPr>
              <a:t>Der Staatsvertrag</a:t>
            </a:r>
            <a:br>
              <a:rPr lang="de-AT" sz="2000" dirty="0"/>
            </a:br>
            <a:br>
              <a:rPr lang="de-AT" sz="1000" dirty="0"/>
            </a:br>
            <a:r>
              <a:rPr lang="de-AT" sz="2000" dirty="0">
                <a:solidFill>
                  <a:schemeClr val="tx1"/>
                </a:solidFill>
              </a:rPr>
              <a:t>Im April 1945 befreiten alliierte Truppen Österreich von der nationalsozialistischen Diktatur. Österreich erklärte seine staatliche Unabhängigkeit, stand aber unter Kontrolle der  alliierten Besatzung. Diese endete erst nach Abschluss des </a:t>
            </a:r>
            <a:r>
              <a:rPr lang="de-AT" sz="2000" b="1" dirty="0">
                <a:solidFill>
                  <a:schemeClr val="tx1"/>
                </a:solidFill>
              </a:rPr>
              <a:t>Staatsvertrags vom 15. Mai</a:t>
            </a:r>
            <a:r>
              <a:rPr lang="de-AT" sz="2000" dirty="0">
                <a:solidFill>
                  <a:schemeClr val="tx1"/>
                </a:solidFill>
              </a:rPr>
              <a:t> 1955</a:t>
            </a:r>
            <a:r>
              <a:rPr lang="de-AT" sz="2000" b="1" dirty="0">
                <a:solidFill>
                  <a:schemeClr val="tx1"/>
                </a:solidFill>
              </a:rPr>
              <a:t>. Österreich erlangte </a:t>
            </a:r>
            <a:r>
              <a:rPr lang="de-AT" sz="2000" dirty="0">
                <a:solidFill>
                  <a:schemeClr val="tx1"/>
                </a:solidFill>
              </a:rPr>
              <a:t>seine </a:t>
            </a:r>
            <a:r>
              <a:rPr lang="de-AT" sz="2000" b="1" dirty="0">
                <a:solidFill>
                  <a:schemeClr val="tx1"/>
                </a:solidFill>
              </a:rPr>
              <a:t>volle Souveränität</a:t>
            </a:r>
            <a:r>
              <a:rPr lang="de-AT" sz="2000" dirty="0">
                <a:solidFill>
                  <a:schemeClr val="tx1"/>
                </a:solidFill>
              </a:rPr>
              <a:t> wieder. Es war wieder frei! </a:t>
            </a:r>
            <a:br>
              <a:rPr lang="de-AT" sz="2000" dirty="0">
                <a:solidFill>
                  <a:schemeClr val="tx1"/>
                </a:solidFill>
              </a:rPr>
            </a:br>
            <a:endParaRPr lang="de-AT" sz="2000" b="1" dirty="0">
              <a:solidFill>
                <a:schemeClr val="tx1"/>
              </a:solidFill>
            </a:endParaRPr>
          </a:p>
        </p:txBody>
      </p:sp>
      <p:sp>
        <p:nvSpPr>
          <p:cNvPr id="8" name="Rectangle 1"/>
          <p:cNvSpPr>
            <a:spLocks noChangeArrowheads="1"/>
          </p:cNvSpPr>
          <p:nvPr/>
        </p:nvSpPr>
        <p:spPr bwMode="auto">
          <a:xfrm>
            <a:off x="539552" y="5861213"/>
            <a:ext cx="475252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de-AT" sz="800" dirty="0"/>
              <a:t>Außenminister Leopold </a:t>
            </a:r>
            <a:r>
              <a:rPr lang="de-AT" sz="800" dirty="0" err="1"/>
              <a:t>Figl</a:t>
            </a:r>
            <a:r>
              <a:rPr lang="de-AT" sz="800" dirty="0"/>
              <a:t> präsentiert den Staatsvertrag © Historisches Archiv ORF/ Fritz Kern</a:t>
            </a:r>
            <a:br>
              <a:rPr lang="de-AT" sz="800" dirty="0">
                <a:latin typeface="+mj-lt"/>
                <a:ea typeface="Calibri" pitchFamily="34" charset="0"/>
                <a:cs typeface="Times New Roman" pitchFamily="18" charset="0"/>
              </a:rPr>
            </a:br>
            <a:endParaRPr kumimoji="0" lang="de-AT" sz="800" b="0" i="0" u="none" strike="noStrike" cap="none" normalizeH="0" baseline="0" dirty="0">
              <a:ln>
                <a:noFill/>
              </a:ln>
              <a:solidFill>
                <a:schemeClr val="tx1"/>
              </a:solidFill>
              <a:effectLst/>
              <a:latin typeface="+mj-lt"/>
              <a:cs typeface="Arial" pitchFamily="34" charset="0"/>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3022829"/>
            <a:ext cx="7620000" cy="2724150"/>
          </a:xfrm>
          <a:prstGeom prst="rect">
            <a:avLst/>
          </a:prstGeom>
        </p:spPr>
      </p:pic>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3" descr="C:\Users\Franz\Pictures\Thema-1938-Fotos-internet\1938 hintergrund-01.jpg"/>
          <p:cNvPicPr>
            <a:picLocks noChangeAspect="1" noChangeArrowheads="1"/>
          </p:cNvPicPr>
          <p:nvPr/>
        </p:nvPicPr>
        <p:blipFill>
          <a:blip r:embed="rId2" cstate="email"/>
          <a:srcRect/>
          <a:stretch>
            <a:fillRect/>
          </a:stretch>
        </p:blipFill>
        <p:spPr bwMode="auto">
          <a:xfrm>
            <a:off x="0" y="0"/>
            <a:ext cx="9163050" cy="6858000"/>
          </a:xfrm>
          <a:prstGeom prst="rect">
            <a:avLst/>
          </a:prstGeom>
          <a:noFill/>
        </p:spPr>
      </p:pic>
      <p:sp>
        <p:nvSpPr>
          <p:cNvPr id="5122" name="Rectangle 2"/>
          <p:cNvSpPr>
            <a:spLocks noGrp="1" noChangeArrowheads="1"/>
          </p:cNvSpPr>
          <p:nvPr>
            <p:ph type="ctrTitle"/>
          </p:nvPr>
        </p:nvSpPr>
        <p:spPr>
          <a:xfrm>
            <a:off x="611188" y="3789040"/>
            <a:ext cx="7777162" cy="1296144"/>
          </a:xfrm>
        </p:spPr>
        <p:txBody>
          <a:bodyPr/>
          <a:lstStyle/>
          <a:p>
            <a:pPr eaLnBrk="1" hangingPunct="1"/>
            <a:br>
              <a:rPr lang="de-DE" sz="4000" dirty="0"/>
            </a:br>
            <a:r>
              <a:rPr lang="de-AT" sz="4000" dirty="0"/>
              <a:t>Österreich nach 1945 - Wiederherstellung der Republik</a:t>
            </a:r>
            <a:endParaRPr lang="de-DE" sz="2400" dirty="0">
              <a:solidFill>
                <a:schemeClr val="tx1"/>
              </a:solidFill>
            </a:endParaRPr>
          </a:p>
        </p:txBody>
      </p:sp>
      <p:sp>
        <p:nvSpPr>
          <p:cNvPr id="4" name="Rectangle 2"/>
          <p:cNvSpPr txBox="1">
            <a:spLocks noChangeArrowheads="1"/>
          </p:cNvSpPr>
          <p:nvPr/>
        </p:nvSpPr>
        <p:spPr bwMode="auto">
          <a:xfrm>
            <a:off x="611262" y="764704"/>
            <a:ext cx="7777162" cy="3168352"/>
          </a:xfrm>
          <a:prstGeom prst="rect">
            <a:avLst/>
          </a:prstGeom>
          <a:noFill/>
          <a:ln w="9525">
            <a:noFill/>
            <a:miter lim="800000"/>
            <a:headEnd/>
            <a:tailEnd/>
          </a:ln>
        </p:spPr>
        <p:txBody>
          <a:bodyPr vert="horz" wrap="square" lIns="91440" tIns="45720" rIns="90000" bIns="45720" numCol="1" anchor="b" anchorCtr="0" compatLnSpc="1">
            <a:prstTxWarp prst="textNoShape">
              <a:avLst/>
            </a:prstTxWarp>
          </a:bodyPr>
          <a:lstStyle/>
          <a:p>
            <a:pPr lvl="0">
              <a:tabLst>
                <a:tab pos="8342313" algn="l"/>
              </a:tabLst>
              <a:defRPr/>
            </a:pPr>
            <a:br>
              <a:rPr kumimoji="0" lang="de-AT" sz="2400" b="0" i="0" u="none" strike="noStrike" kern="0" cap="none" spc="0" normalizeH="0" baseline="0" noProof="0" dirty="0">
                <a:ln>
                  <a:noFill/>
                </a:ln>
                <a:solidFill>
                  <a:schemeClr val="tx1"/>
                </a:solidFill>
                <a:effectLst/>
                <a:uLnTx/>
                <a:uFillTx/>
                <a:latin typeface="+mj-lt"/>
                <a:ea typeface="+mj-ea"/>
                <a:cs typeface="+mj-cs"/>
              </a:rPr>
            </a:br>
            <a:r>
              <a:rPr kumimoji="0" lang="de-AT" sz="2400" b="0" i="0" u="none" strike="noStrike" kern="0" cap="none" spc="0" normalizeH="0" baseline="0" noProof="0" dirty="0">
                <a:ln>
                  <a:noFill/>
                </a:ln>
                <a:solidFill>
                  <a:schemeClr val="tx1"/>
                </a:solidFill>
                <a:effectLst/>
                <a:uLnTx/>
                <a:uFillTx/>
                <a:latin typeface="+mj-lt"/>
                <a:ea typeface="+mj-ea"/>
                <a:cs typeface="+mj-cs"/>
              </a:rPr>
              <a:t> </a:t>
            </a:r>
            <a:br>
              <a:rPr kumimoji="0" lang="de-AT" sz="2400" b="0" i="0" u="none" strike="noStrike" kern="0" cap="none" spc="0" normalizeH="0" baseline="0" noProof="0" dirty="0">
                <a:ln>
                  <a:noFill/>
                </a:ln>
                <a:solidFill>
                  <a:schemeClr val="tx1"/>
                </a:solidFill>
                <a:effectLst/>
                <a:uLnTx/>
                <a:uFillTx/>
                <a:latin typeface="+mj-lt"/>
                <a:ea typeface="+mj-ea"/>
                <a:cs typeface="+mj-cs"/>
              </a:rPr>
            </a:br>
            <a:br>
              <a:rPr kumimoji="0" lang="de-AT" sz="2400" b="0" i="0" u="none" strike="noStrike" kern="0" cap="none" spc="0" normalizeH="0" baseline="0" noProof="0" dirty="0">
                <a:ln>
                  <a:noFill/>
                </a:ln>
                <a:solidFill>
                  <a:schemeClr val="tx1"/>
                </a:solidFill>
                <a:effectLst/>
                <a:uLnTx/>
                <a:uFillTx/>
                <a:latin typeface="+mj-lt"/>
                <a:ea typeface="+mj-ea"/>
                <a:cs typeface="+mj-cs"/>
              </a:rPr>
            </a:br>
            <a:endParaRPr kumimoji="0" lang="de-DE" sz="2400" b="0" i="0" u="none" strike="noStrike" kern="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AT" sz="3200" dirty="0">
                <a:latin typeface="+mn-lt"/>
              </a:rPr>
              <a:t>Ende der NS-Herrschaft und Neuanfang</a:t>
            </a:r>
            <a:endParaRPr lang="de-DE" sz="32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3860" y="746206"/>
            <a:ext cx="8136904" cy="3960440"/>
          </a:xfrm>
        </p:spPr>
        <p:txBody>
          <a:bodyPr/>
          <a:lstStyle/>
          <a:p>
            <a:pPr marL="0" indent="0">
              <a:buNone/>
            </a:pPr>
            <a:endParaRPr lang="de-AT" sz="2000" dirty="0"/>
          </a:p>
          <a:p>
            <a:pPr>
              <a:buClr>
                <a:schemeClr val="tx1"/>
              </a:buClr>
            </a:pPr>
            <a:r>
              <a:rPr lang="de-AT" sz="2000" dirty="0"/>
              <a:t>Von 1938 bis 1945 war Österreich Teil des nationalsozialistischen Deutschen Reichs. </a:t>
            </a:r>
          </a:p>
          <a:p>
            <a:pPr>
              <a:buClr>
                <a:schemeClr val="tx1"/>
              </a:buClr>
            </a:pPr>
            <a:r>
              <a:rPr lang="de-AT" sz="2000" dirty="0"/>
              <a:t>Im </a:t>
            </a:r>
            <a:r>
              <a:rPr lang="de-AT" sz="2000" b="1" dirty="0"/>
              <a:t>Frühjahr 1945</a:t>
            </a:r>
            <a:r>
              <a:rPr lang="de-AT" sz="2000" dirty="0"/>
              <a:t> besiegten alliierte Truppen das Deutsche Reich. Sie </a:t>
            </a:r>
            <a:r>
              <a:rPr lang="de-AT" sz="2000" b="1" dirty="0"/>
              <a:t>befreiten Österreich von</a:t>
            </a:r>
            <a:r>
              <a:rPr lang="de-AT" sz="2000" dirty="0"/>
              <a:t> der </a:t>
            </a:r>
            <a:r>
              <a:rPr lang="de-AT" sz="2000" b="1" dirty="0"/>
              <a:t>nationalsozialistischen Herrschaft</a:t>
            </a:r>
            <a:r>
              <a:rPr lang="de-AT" sz="2000" dirty="0"/>
              <a:t>.</a:t>
            </a:r>
          </a:p>
          <a:p>
            <a:pPr>
              <a:buClr>
                <a:schemeClr val="tx1"/>
              </a:buClr>
            </a:pPr>
            <a:r>
              <a:rPr lang="de-AT" sz="2000" dirty="0"/>
              <a:t>Am 27. April erklärten  Vertreter der SPÖ, der ÖVP und der KPÖ Österreich als unabhängig und bildeten eine </a:t>
            </a:r>
            <a:r>
              <a:rPr lang="de-AT" sz="2000" b="1" dirty="0"/>
              <a:t>Provisorische Regierung</a:t>
            </a:r>
            <a:r>
              <a:rPr lang="de-AT" sz="2000" dirty="0"/>
              <a:t> unter Karl Renner. </a:t>
            </a:r>
            <a:br>
              <a:rPr lang="de-AT" sz="2000" dirty="0"/>
            </a:br>
            <a:r>
              <a:rPr lang="de-AT" sz="2000" dirty="0"/>
              <a:t>Anerkannt nur von der </a:t>
            </a:r>
            <a:br>
              <a:rPr lang="de-AT" sz="2000" dirty="0"/>
            </a:br>
            <a:r>
              <a:rPr lang="de-AT" sz="2000" dirty="0"/>
              <a:t>Sowjetunion, nach Ein-</a:t>
            </a:r>
            <a:br>
              <a:rPr lang="de-AT" sz="2000" dirty="0"/>
            </a:br>
            <a:r>
              <a:rPr lang="de-AT" sz="2000" dirty="0" err="1"/>
              <a:t>bindung</a:t>
            </a:r>
            <a:r>
              <a:rPr lang="de-AT" sz="2000" dirty="0"/>
              <a:t> der westlichen </a:t>
            </a:r>
            <a:br>
              <a:rPr lang="de-AT" sz="2000" dirty="0"/>
            </a:br>
            <a:r>
              <a:rPr lang="de-AT" sz="2000" dirty="0"/>
              <a:t>Bundesländer auch von</a:t>
            </a:r>
            <a:br>
              <a:rPr lang="de-AT" sz="2000" dirty="0"/>
            </a:br>
            <a:r>
              <a:rPr lang="de-AT" sz="2000" dirty="0"/>
              <a:t>USA, GB und FRA.</a:t>
            </a:r>
          </a:p>
          <a:p>
            <a:pPr marL="0" indent="0">
              <a:buNone/>
            </a:pPr>
            <a:br>
              <a:rPr lang="de-AT" sz="2000" dirty="0"/>
            </a:br>
            <a:endParaRPr lang="de-DE" sz="2600" dirty="0"/>
          </a:p>
          <a:p>
            <a:pPr>
              <a:buFont typeface="Wingdings" pitchFamily="2" charset="2"/>
              <a:buNone/>
            </a:pPr>
            <a:endParaRPr lang="de-DE" sz="2600" dirty="0"/>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3771350"/>
            <a:ext cx="2816971" cy="1936425"/>
          </a:xfrm>
          <a:prstGeom prst="rect">
            <a:avLst/>
          </a:prstGeom>
        </p:spPr>
      </p:pic>
      <p:sp>
        <p:nvSpPr>
          <p:cNvPr id="11" name="Textfeld 10"/>
          <p:cNvSpPr txBox="1"/>
          <p:nvPr/>
        </p:nvSpPr>
        <p:spPr>
          <a:xfrm>
            <a:off x="4235218" y="5734819"/>
            <a:ext cx="3331417" cy="461665"/>
          </a:xfrm>
          <a:prstGeom prst="rect">
            <a:avLst/>
          </a:prstGeom>
          <a:noFill/>
        </p:spPr>
        <p:txBody>
          <a:bodyPr wrap="square" rtlCol="0">
            <a:spAutoFit/>
          </a:bodyPr>
          <a:lstStyle/>
          <a:p>
            <a:r>
              <a:rPr lang="de-DE" sz="800" dirty="0"/>
              <a:t>Sowjetische Besatzungsmacht übergibt das Parlament</a:t>
            </a:r>
            <a:r>
              <a:rPr lang="de-DE" sz="800" i="1" dirty="0"/>
              <a:t> </a:t>
            </a:r>
            <a:r>
              <a:rPr lang="de-DE" sz="800" dirty="0"/>
              <a:t>an die Provisorische Staatsregierung unter Renner. © ÖNB / Wilhelm </a:t>
            </a:r>
            <a:r>
              <a:rPr lang="de-DE" sz="800" dirty="0" err="1"/>
              <a:t>Obransky</a:t>
            </a:r>
            <a:endParaRPr lang="de-DE" sz="800" dirty="0"/>
          </a:p>
        </p:txBody>
      </p:sp>
    </p:spTree>
    <p:extLst>
      <p:ext uri="{BB962C8B-B14F-4D97-AF65-F5344CB8AC3E}">
        <p14:creationId xmlns:p14="http://schemas.microsoft.com/office/powerpoint/2010/main" val="2524810397"/>
      </p:ext>
    </p:extLst>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34813"/>
            <a:ext cx="9163050" cy="6885384"/>
          </a:xfrm>
          <a:prstGeom prst="rect">
            <a:avLst/>
          </a:prstGeom>
          <a:noFill/>
        </p:spPr>
      </p:pic>
      <p:sp>
        <p:nvSpPr>
          <p:cNvPr id="8195" name="Rectangle 2"/>
          <p:cNvSpPr>
            <a:spLocks noGrp="1" noChangeArrowheads="1"/>
          </p:cNvSpPr>
          <p:nvPr>
            <p:ph type="title"/>
          </p:nvPr>
        </p:nvSpPr>
        <p:spPr>
          <a:xfrm>
            <a:off x="501535" y="116632"/>
            <a:ext cx="8207375" cy="1152525"/>
          </a:xfrm>
        </p:spPr>
        <p:txBody>
          <a:bodyPr/>
          <a:lstStyle/>
          <a:p>
            <a:r>
              <a:rPr lang="de-AT" sz="3200" dirty="0">
                <a:latin typeface="+mn-lt"/>
              </a:rPr>
              <a:t>Erste freie Nationalratswahlen 1945</a:t>
            </a:r>
            <a:endParaRPr lang="de-DE" sz="32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318349" y="1048828"/>
            <a:ext cx="8635999" cy="3199698"/>
          </a:xfrm>
        </p:spPr>
        <p:txBody>
          <a:bodyPr/>
          <a:lstStyle/>
          <a:p>
            <a:pPr marL="0" indent="0">
              <a:buNone/>
            </a:pPr>
            <a:endParaRPr lang="de-AT" sz="2000" dirty="0"/>
          </a:p>
          <a:p>
            <a:pPr>
              <a:buClrTx/>
            </a:pPr>
            <a:r>
              <a:rPr lang="de-AT" sz="2000" dirty="0"/>
              <a:t>Drei Parteien bildeten eine vorläufige Regierung:</a:t>
            </a:r>
            <a:br>
              <a:rPr lang="de-AT" sz="2000" dirty="0"/>
            </a:br>
            <a:r>
              <a:rPr lang="de-AT" sz="2000" dirty="0"/>
              <a:t>  - Sozialistische Partei Österreichs (SPÖ)</a:t>
            </a:r>
            <a:br>
              <a:rPr lang="de-AT" sz="2000" dirty="0"/>
            </a:br>
            <a:r>
              <a:rPr lang="de-AT" sz="2000" dirty="0"/>
              <a:t>  - Österreichische Volkspartei (ÖVP) </a:t>
            </a:r>
            <a:br>
              <a:rPr lang="de-AT" sz="2000" dirty="0"/>
            </a:br>
            <a:r>
              <a:rPr lang="de-AT" sz="2000" dirty="0"/>
              <a:t>  - Kommunistische Partei Österreichs (KPÖ) </a:t>
            </a:r>
          </a:p>
          <a:p>
            <a:pPr>
              <a:buClrTx/>
            </a:pPr>
            <a:r>
              <a:rPr lang="de-AT" sz="2000" b="1" dirty="0"/>
              <a:t>November 1945</a:t>
            </a:r>
            <a:r>
              <a:rPr lang="de-AT" sz="2000" dirty="0"/>
              <a:t>: erstmals seit 15 Jahren</a:t>
            </a:r>
            <a:br>
              <a:rPr lang="de-AT" sz="2000" dirty="0"/>
            </a:br>
            <a:r>
              <a:rPr lang="de-AT" sz="2000" dirty="0"/>
              <a:t>wieder </a:t>
            </a:r>
            <a:r>
              <a:rPr lang="de-AT" sz="2000" b="1" dirty="0"/>
              <a:t>Nationalratswahl</a:t>
            </a:r>
            <a:r>
              <a:rPr lang="de-AT" sz="2000" dirty="0"/>
              <a:t> in Österreich. </a:t>
            </a:r>
            <a:br>
              <a:rPr lang="de-AT" sz="2000" dirty="0"/>
            </a:br>
            <a:r>
              <a:rPr lang="de-AT" sz="2000" dirty="0"/>
              <a:t>Mehrheit für die ÖVP, alle drei Parteien</a:t>
            </a:r>
            <a:br>
              <a:rPr lang="de-AT" sz="2000" dirty="0"/>
            </a:br>
            <a:r>
              <a:rPr lang="de-AT" sz="2000" dirty="0"/>
              <a:t> an Regierung beteiligt.</a:t>
            </a:r>
          </a:p>
          <a:p>
            <a:pPr>
              <a:buClrTx/>
            </a:pPr>
            <a:r>
              <a:rPr lang="de-AT" sz="2000" dirty="0"/>
              <a:t>Gesetzesbeschlüsse des Parlaments</a:t>
            </a:r>
            <a:br>
              <a:rPr lang="de-AT" sz="2000" dirty="0"/>
            </a:br>
            <a:r>
              <a:rPr lang="de-AT" sz="2000" dirty="0"/>
              <a:t>mussten vom Alliierten Rat </a:t>
            </a:r>
            <a:br>
              <a:rPr lang="de-AT" sz="2000" dirty="0"/>
            </a:br>
            <a:r>
              <a:rPr lang="de-AT" sz="2000" dirty="0"/>
              <a:t>(Rat der vier Besatzungsmächte) </a:t>
            </a:r>
            <a:br>
              <a:rPr lang="de-AT" sz="2000" dirty="0"/>
            </a:br>
            <a:r>
              <a:rPr lang="de-AT" sz="2000" dirty="0"/>
              <a:t>bewilligt werden. </a:t>
            </a:r>
          </a:p>
          <a:p>
            <a:pPr marL="3657600" lvl="8" indent="0">
              <a:buNone/>
            </a:pPr>
            <a:endParaRPr lang="de-DE" sz="1400" dirty="0"/>
          </a:p>
          <a:p>
            <a:pPr>
              <a:buFont typeface="Wingdings" pitchFamily="2" charset="2"/>
              <a:buNone/>
            </a:pPr>
            <a:endParaRPr lang="de-DE" sz="2600" dirty="0"/>
          </a:p>
        </p:txBody>
      </p:sp>
      <p:sp>
        <p:nvSpPr>
          <p:cNvPr id="3" name="Textfeld 2"/>
          <p:cNvSpPr txBox="1"/>
          <p:nvPr/>
        </p:nvSpPr>
        <p:spPr>
          <a:xfrm>
            <a:off x="179512" y="5733256"/>
            <a:ext cx="45719" cy="369332"/>
          </a:xfrm>
          <a:prstGeom prst="rect">
            <a:avLst/>
          </a:prstGeom>
          <a:noFill/>
        </p:spPr>
        <p:txBody>
          <a:bodyPr wrap="square" rtlCol="0">
            <a:spAutoFit/>
          </a:bodyPr>
          <a:lstStyle/>
          <a:p>
            <a:endParaRPr lang="de-AT" dirty="0"/>
          </a:p>
        </p:txBody>
      </p:sp>
      <p:sp>
        <p:nvSpPr>
          <p:cNvPr id="9" name="Textfeld 8"/>
          <p:cNvSpPr txBox="1"/>
          <p:nvPr/>
        </p:nvSpPr>
        <p:spPr>
          <a:xfrm>
            <a:off x="5851546" y="5227270"/>
            <a:ext cx="3096344" cy="338554"/>
          </a:xfrm>
          <a:prstGeom prst="rect">
            <a:avLst/>
          </a:prstGeom>
          <a:noFill/>
        </p:spPr>
        <p:txBody>
          <a:bodyPr wrap="square" rtlCol="0">
            <a:spAutoFit/>
          </a:bodyPr>
          <a:lstStyle/>
          <a:p>
            <a:r>
              <a:rPr lang="de-DE" sz="800" dirty="0"/>
              <a:t>Eine Frau gibt bei den Nationalratswahlen 1945 ihren Stimmzettel ab © ÖNB/ VGA</a:t>
            </a:r>
            <a:endParaRPr lang="de-AT" sz="800"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6183" y="3046154"/>
            <a:ext cx="2836479" cy="2132856"/>
          </a:xfrm>
          <a:prstGeom prst="rect">
            <a:avLst/>
          </a:prstGeom>
        </p:spPr>
      </p:pic>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AT" sz="3200" dirty="0">
                <a:latin typeface="+mn-lt"/>
              </a:rPr>
              <a:t>Umgang mit der NS-Vergangenheit I</a:t>
            </a:r>
            <a:endParaRPr lang="de-DE" sz="32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836712"/>
            <a:ext cx="8136904" cy="4392488"/>
          </a:xfrm>
        </p:spPr>
        <p:txBody>
          <a:bodyPr/>
          <a:lstStyle/>
          <a:p>
            <a:pPr marL="0" indent="0">
              <a:buNone/>
            </a:pPr>
            <a:endParaRPr lang="de-AT" sz="2000" dirty="0"/>
          </a:p>
          <a:p>
            <a:pPr>
              <a:buClr>
                <a:schemeClr val="tx1">
                  <a:lumMod val="95000"/>
                  <a:lumOff val="5000"/>
                </a:schemeClr>
              </a:buClr>
            </a:pPr>
            <a:r>
              <a:rPr lang="de-AT" sz="2000" dirty="0"/>
              <a:t>Die Alliierten anerkannten </a:t>
            </a:r>
            <a:r>
              <a:rPr lang="de-AT" sz="2000" b="1" dirty="0"/>
              <a:t>Österreich als Opfer</a:t>
            </a:r>
            <a:r>
              <a:rPr lang="de-AT" sz="2000" dirty="0"/>
              <a:t> des Deutschen Reichs, machten es </a:t>
            </a:r>
            <a:r>
              <a:rPr lang="de-AT" sz="2000" b="1" dirty="0"/>
              <a:t>aber auch verantwortlich</a:t>
            </a:r>
            <a:r>
              <a:rPr lang="de-AT" sz="2000" dirty="0"/>
              <a:t> für die Kriegsbeteiligung an Seite Deutschlands.</a:t>
            </a:r>
          </a:p>
          <a:p>
            <a:pPr>
              <a:buClr>
                <a:schemeClr val="tx1">
                  <a:lumMod val="95000"/>
                  <a:lumOff val="5000"/>
                </a:schemeClr>
              </a:buClr>
            </a:pPr>
            <a:r>
              <a:rPr lang="de-AT" sz="2000" dirty="0"/>
              <a:t>Viele </a:t>
            </a:r>
            <a:r>
              <a:rPr lang="de-AT" sz="2000" dirty="0" err="1"/>
              <a:t>ÖsterreicherInnen</a:t>
            </a:r>
            <a:r>
              <a:rPr lang="de-AT" sz="2000" dirty="0"/>
              <a:t> Mitglieder der NSDAP: Deshalb wichtig für die neue Republik, sich vom Nationalsozialismus zu distanzieren.</a:t>
            </a:r>
          </a:p>
          <a:p>
            <a:pPr>
              <a:buClr>
                <a:schemeClr val="tx1">
                  <a:lumMod val="95000"/>
                  <a:lumOff val="5000"/>
                </a:schemeClr>
              </a:buClr>
            </a:pPr>
            <a:r>
              <a:rPr lang="de-AT" sz="2000" dirty="0"/>
              <a:t>Maßnahmen zur „Entnazifizierung“:</a:t>
            </a:r>
            <a:br>
              <a:rPr lang="de-AT" sz="2000" dirty="0"/>
            </a:br>
            <a:r>
              <a:rPr lang="de-AT" sz="2000" dirty="0"/>
              <a:t>- Verbot der NSDAP</a:t>
            </a:r>
            <a:br>
              <a:rPr lang="de-AT" sz="2000" dirty="0"/>
            </a:br>
            <a:r>
              <a:rPr lang="de-AT" sz="2000" dirty="0"/>
              <a:t>- Verbot, nationalsozialistisches Gedankengut zu verbreiten</a:t>
            </a:r>
            <a:br>
              <a:rPr lang="de-AT" sz="2000" dirty="0"/>
            </a:br>
            <a:r>
              <a:rPr lang="de-AT" sz="2000" dirty="0"/>
              <a:t>  (=„Wiederbetätigung“)</a:t>
            </a:r>
            <a:br>
              <a:rPr lang="de-AT" sz="2000" dirty="0"/>
            </a:br>
            <a:r>
              <a:rPr lang="de-AT" sz="2000" dirty="0"/>
              <a:t>- Bestrafung ehemaliger </a:t>
            </a:r>
            <a:r>
              <a:rPr lang="de-AT" sz="2000" dirty="0" err="1"/>
              <a:t>NationalsozialistInnen</a:t>
            </a:r>
            <a:r>
              <a:rPr lang="de-AT" sz="2000" dirty="0"/>
              <a:t> für ihre Taten</a:t>
            </a:r>
            <a:br>
              <a:rPr lang="de-AT" sz="2000" dirty="0"/>
            </a:br>
            <a:r>
              <a:rPr lang="de-AT" sz="2000" dirty="0"/>
              <a:t>  während</a:t>
            </a:r>
            <a:br>
              <a:rPr lang="de-AT" sz="2000" dirty="0"/>
            </a:br>
            <a:r>
              <a:rPr lang="de-AT" sz="2000" dirty="0"/>
              <a:t>  des NS-Regimes. </a:t>
            </a:r>
          </a:p>
          <a:p>
            <a:pPr>
              <a:buFont typeface="Wingdings" pitchFamily="2" charset="2"/>
              <a:buNone/>
            </a:pPr>
            <a:endParaRPr lang="de-DE" sz="2600" dirty="0"/>
          </a:p>
        </p:txBody>
      </p:sp>
    </p:spTree>
    <p:extLst>
      <p:ext uri="{BB962C8B-B14F-4D97-AF65-F5344CB8AC3E}">
        <p14:creationId xmlns:p14="http://schemas.microsoft.com/office/powerpoint/2010/main" val="2989267700"/>
      </p:ext>
    </p:extLst>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Franz\Pictures\Thema-1938-Fotos-internet\1938 hintergrund-02.jpg"/>
          <p:cNvPicPr>
            <a:picLocks noChangeAspect="1" noChangeArrowheads="1"/>
          </p:cNvPicPr>
          <p:nvPr/>
        </p:nvPicPr>
        <p:blipFill>
          <a:blip r:embed="rId2" cstate="email"/>
          <a:srcRect/>
          <a:stretch>
            <a:fillRect/>
          </a:stretch>
        </p:blipFill>
        <p:spPr bwMode="auto">
          <a:xfrm>
            <a:off x="0" y="0"/>
            <a:ext cx="9163050" cy="6885384"/>
          </a:xfrm>
          <a:prstGeom prst="rect">
            <a:avLst/>
          </a:prstGeom>
          <a:noFill/>
        </p:spPr>
      </p:pic>
      <p:sp>
        <p:nvSpPr>
          <p:cNvPr id="8195" name="Rectangle 2"/>
          <p:cNvSpPr>
            <a:spLocks noGrp="1" noChangeArrowheads="1"/>
          </p:cNvSpPr>
          <p:nvPr>
            <p:ph type="title"/>
          </p:nvPr>
        </p:nvSpPr>
        <p:spPr>
          <a:xfrm>
            <a:off x="428625" y="116632"/>
            <a:ext cx="8207375" cy="1152525"/>
          </a:xfrm>
        </p:spPr>
        <p:txBody>
          <a:bodyPr/>
          <a:lstStyle/>
          <a:p>
            <a:r>
              <a:rPr lang="de-AT" sz="3200" dirty="0">
                <a:latin typeface="+mn-lt"/>
              </a:rPr>
              <a:t>Umgang mit der NS-Vergangenheit II </a:t>
            </a:r>
            <a:endParaRPr lang="de-DE" sz="3200" dirty="0"/>
          </a:p>
        </p:txBody>
      </p:sp>
      <p:sp>
        <p:nvSpPr>
          <p:cNvPr id="5" name="Inhaltsplatzhalter 11"/>
          <p:cNvSpPr txBox="1">
            <a:spLocks/>
          </p:cNvSpPr>
          <p:nvPr/>
        </p:nvSpPr>
        <p:spPr>
          <a:xfrm>
            <a:off x="457200" y="1700213"/>
            <a:ext cx="8229600" cy="4430712"/>
          </a:xfrm>
          <a:prstGeom prst="rect">
            <a:avLst/>
          </a:prstGeom>
        </p:spPr>
        <p:txBody>
          <a:bodyPr/>
          <a:lstStyle/>
          <a:p>
            <a:pPr marL="342900" indent="-342900" eaLnBrk="0" hangingPunct="0">
              <a:spcBef>
                <a:spcPct val="20000"/>
              </a:spcBef>
              <a:buClr>
                <a:srgbClr val="A50021"/>
              </a:buClr>
              <a:buFont typeface="Wingdings" pitchFamily="2" charset="2"/>
              <a:buChar char="l"/>
              <a:defRPr/>
            </a:pPr>
            <a:endParaRPr lang="de-DE" sz="3200" kern="0" dirty="0">
              <a:latin typeface="+mn-lt"/>
            </a:endParaRPr>
          </a:p>
        </p:txBody>
      </p:sp>
      <p:sp>
        <p:nvSpPr>
          <p:cNvPr id="8197" name="Inhaltsplatzhalter 11"/>
          <p:cNvSpPr>
            <a:spLocks noGrp="1"/>
          </p:cNvSpPr>
          <p:nvPr>
            <p:ph idx="1"/>
          </p:nvPr>
        </p:nvSpPr>
        <p:spPr>
          <a:xfrm>
            <a:off x="467544" y="836712"/>
            <a:ext cx="8136904" cy="4392488"/>
          </a:xfrm>
        </p:spPr>
        <p:txBody>
          <a:bodyPr/>
          <a:lstStyle/>
          <a:p>
            <a:pPr marL="0" indent="0">
              <a:buNone/>
            </a:pPr>
            <a:endParaRPr lang="de-AT" sz="2000" dirty="0"/>
          </a:p>
          <a:p>
            <a:pPr>
              <a:buClr>
                <a:schemeClr val="tx1"/>
              </a:buClr>
            </a:pPr>
            <a:r>
              <a:rPr lang="de-AT" sz="2000" dirty="0"/>
              <a:t>Dennoch: </a:t>
            </a:r>
            <a:r>
              <a:rPr lang="de-AT" sz="2000" b="1" dirty="0"/>
              <a:t>Nicht alle NS-</a:t>
            </a:r>
            <a:r>
              <a:rPr lang="de-AT" sz="2000" b="1" dirty="0" err="1"/>
              <a:t>TäterInnen</a:t>
            </a:r>
            <a:r>
              <a:rPr lang="de-AT" sz="2000" b="1" dirty="0"/>
              <a:t> bestraft</a:t>
            </a:r>
            <a:r>
              <a:rPr lang="de-AT" sz="2000" dirty="0"/>
              <a:t>, viele </a:t>
            </a:r>
            <a:r>
              <a:rPr lang="de-AT" sz="2000" b="1" dirty="0" err="1"/>
              <a:t>MitläuferInnen</a:t>
            </a:r>
            <a:r>
              <a:rPr lang="de-AT" sz="2000" b="1" dirty="0"/>
              <a:t> aus ihrer Verantwortung entlassen</a:t>
            </a:r>
            <a:r>
              <a:rPr lang="de-AT" sz="2000" dirty="0"/>
              <a:t>.</a:t>
            </a:r>
          </a:p>
          <a:p>
            <a:pPr>
              <a:buClr>
                <a:schemeClr val="tx1"/>
              </a:buClr>
            </a:pPr>
            <a:r>
              <a:rPr lang="de-AT" sz="2000" dirty="0"/>
              <a:t>Erst in den </a:t>
            </a:r>
            <a:r>
              <a:rPr lang="de-AT" sz="2000" b="1" dirty="0"/>
              <a:t>1990er-Jahren</a:t>
            </a:r>
            <a:r>
              <a:rPr lang="de-AT" sz="2000" dirty="0"/>
              <a:t> bekannte sich Österreich zur </a:t>
            </a:r>
            <a:r>
              <a:rPr lang="de-AT" sz="2000" b="1" dirty="0"/>
              <a:t>Mitverantwortung</a:t>
            </a:r>
            <a:r>
              <a:rPr lang="de-AT" sz="2000" dirty="0"/>
              <a:t> seiner </a:t>
            </a:r>
            <a:r>
              <a:rPr lang="de-AT" sz="2000" dirty="0" err="1"/>
              <a:t>BürgerInnen</a:t>
            </a:r>
            <a:r>
              <a:rPr lang="de-AT" sz="2000" dirty="0"/>
              <a:t> </a:t>
            </a:r>
            <a:r>
              <a:rPr lang="de-AT" sz="2000" b="1" dirty="0"/>
              <a:t>an NS-Verbrechen</a:t>
            </a:r>
            <a:r>
              <a:rPr lang="de-AT" sz="2000" dirty="0"/>
              <a:t>.</a:t>
            </a:r>
          </a:p>
          <a:p>
            <a:pPr marL="0" indent="0">
              <a:buNone/>
            </a:pPr>
            <a:br>
              <a:rPr lang="de-AT" sz="2000" dirty="0"/>
            </a:br>
            <a:endParaRPr lang="de-DE" sz="2000" dirty="0"/>
          </a:p>
          <a:p>
            <a:pPr>
              <a:buFont typeface="Wingdings" pitchFamily="2" charset="2"/>
              <a:buNone/>
            </a:pPr>
            <a:endParaRPr lang="de-DE" sz="2600" dirty="0"/>
          </a:p>
        </p:txBody>
      </p:sp>
    </p:spTree>
    <p:extLst>
      <p:ext uri="{BB962C8B-B14F-4D97-AF65-F5344CB8AC3E}">
        <p14:creationId xmlns:p14="http://schemas.microsoft.com/office/powerpoint/2010/main" val="2662558729"/>
      </p:ext>
    </p:extLst>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1" name="Picture 3" descr="C:\Users\Franz\Pictures\Thema-1938-Fotos-internet\1938 hintergrund-01.jpg"/>
          <p:cNvPicPr>
            <a:picLocks noChangeAspect="1" noChangeArrowheads="1"/>
          </p:cNvPicPr>
          <p:nvPr/>
        </p:nvPicPr>
        <p:blipFill>
          <a:blip r:embed="rId2" cstate="email"/>
          <a:srcRect/>
          <a:stretch>
            <a:fillRect/>
          </a:stretch>
        </p:blipFill>
        <p:spPr bwMode="auto">
          <a:xfrm>
            <a:off x="0" y="0"/>
            <a:ext cx="9163050" cy="6858000"/>
          </a:xfrm>
          <a:prstGeom prst="rect">
            <a:avLst/>
          </a:prstGeom>
          <a:noFill/>
        </p:spPr>
      </p:pic>
      <p:sp>
        <p:nvSpPr>
          <p:cNvPr id="5122" name="Rectangle 2"/>
          <p:cNvSpPr>
            <a:spLocks noGrp="1" noChangeArrowheads="1"/>
          </p:cNvSpPr>
          <p:nvPr>
            <p:ph type="ctrTitle"/>
          </p:nvPr>
        </p:nvSpPr>
        <p:spPr>
          <a:xfrm>
            <a:off x="611188" y="3789040"/>
            <a:ext cx="7777162" cy="1296144"/>
          </a:xfrm>
        </p:spPr>
        <p:txBody>
          <a:bodyPr/>
          <a:lstStyle/>
          <a:p>
            <a:pPr eaLnBrk="1" hangingPunct="1"/>
            <a:br>
              <a:rPr lang="de-DE" sz="4000" dirty="0"/>
            </a:br>
            <a:r>
              <a:rPr lang="de-AT" sz="4000" dirty="0"/>
              <a:t>Das viergeteilte Land - Österreich während der alliierten Besatzung</a:t>
            </a:r>
            <a:endParaRPr lang="de-DE" sz="2400" dirty="0">
              <a:solidFill>
                <a:schemeClr val="tx1"/>
              </a:solidFill>
            </a:endParaRPr>
          </a:p>
        </p:txBody>
      </p:sp>
      <p:sp>
        <p:nvSpPr>
          <p:cNvPr id="4" name="Rectangle 2"/>
          <p:cNvSpPr txBox="1">
            <a:spLocks noChangeArrowheads="1"/>
          </p:cNvSpPr>
          <p:nvPr/>
        </p:nvSpPr>
        <p:spPr bwMode="auto">
          <a:xfrm>
            <a:off x="611262" y="764704"/>
            <a:ext cx="7777162" cy="3168352"/>
          </a:xfrm>
          <a:prstGeom prst="rect">
            <a:avLst/>
          </a:prstGeom>
          <a:noFill/>
          <a:ln w="9525">
            <a:noFill/>
            <a:miter lim="800000"/>
            <a:headEnd/>
            <a:tailEnd/>
          </a:ln>
        </p:spPr>
        <p:txBody>
          <a:bodyPr vert="horz" wrap="square" lIns="91440" tIns="45720" rIns="90000" bIns="45720" numCol="1" anchor="b" anchorCtr="0" compatLnSpc="1">
            <a:prstTxWarp prst="textNoShape">
              <a:avLst/>
            </a:prstTxWarp>
          </a:bodyPr>
          <a:lstStyle/>
          <a:p>
            <a:pPr lvl="0">
              <a:tabLst>
                <a:tab pos="8342313" algn="l"/>
              </a:tabLst>
              <a:defRPr/>
            </a:pPr>
            <a:br>
              <a:rPr kumimoji="0" lang="de-AT" sz="2400" b="0" i="0" u="none" strike="noStrike" kern="0" cap="none" spc="0" normalizeH="0" baseline="0" noProof="0" dirty="0">
                <a:ln>
                  <a:noFill/>
                </a:ln>
                <a:solidFill>
                  <a:schemeClr val="tx1"/>
                </a:solidFill>
                <a:effectLst/>
                <a:uLnTx/>
                <a:uFillTx/>
                <a:latin typeface="+mj-lt"/>
                <a:ea typeface="+mj-ea"/>
                <a:cs typeface="+mj-cs"/>
              </a:rPr>
            </a:br>
            <a:r>
              <a:rPr kumimoji="0" lang="de-AT" sz="2400" b="0" i="0" u="none" strike="noStrike" kern="0" cap="none" spc="0" normalizeH="0" baseline="0" noProof="0" dirty="0">
                <a:ln>
                  <a:noFill/>
                </a:ln>
                <a:solidFill>
                  <a:schemeClr val="tx1"/>
                </a:solidFill>
                <a:effectLst/>
                <a:uLnTx/>
                <a:uFillTx/>
                <a:latin typeface="+mj-lt"/>
                <a:ea typeface="+mj-ea"/>
                <a:cs typeface="+mj-cs"/>
              </a:rPr>
              <a:t> </a:t>
            </a:r>
            <a:br>
              <a:rPr kumimoji="0" lang="de-AT" sz="2400" b="0" i="0" u="none" strike="noStrike" kern="0" cap="none" spc="0" normalizeH="0" baseline="0" noProof="0" dirty="0">
                <a:ln>
                  <a:noFill/>
                </a:ln>
                <a:solidFill>
                  <a:schemeClr val="tx1"/>
                </a:solidFill>
                <a:effectLst/>
                <a:uLnTx/>
                <a:uFillTx/>
                <a:latin typeface="+mj-lt"/>
                <a:ea typeface="+mj-ea"/>
                <a:cs typeface="+mj-cs"/>
              </a:rPr>
            </a:br>
            <a:br>
              <a:rPr kumimoji="0" lang="de-AT" sz="2400" b="0" i="0" u="none" strike="noStrike" kern="0" cap="none" spc="0" normalizeH="0" baseline="0" noProof="0" dirty="0">
                <a:ln>
                  <a:noFill/>
                </a:ln>
                <a:solidFill>
                  <a:schemeClr val="tx1"/>
                </a:solidFill>
                <a:effectLst/>
                <a:uLnTx/>
                <a:uFillTx/>
                <a:latin typeface="+mj-lt"/>
                <a:ea typeface="+mj-ea"/>
                <a:cs typeface="+mj-cs"/>
              </a:rPr>
            </a:br>
            <a:endParaRPr kumimoji="0" lang="de-DE" sz="2400" b="0" i="0" u="none" strike="noStrike" kern="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966783070"/>
      </p:ext>
    </p:extLst>
  </p:cSld>
  <p:clrMapOvr>
    <a:masterClrMapping/>
  </p:clrMapOvr>
  <p:transition spd="med">
    <p:fade thruBlk="1"/>
  </p:transition>
</p:sld>
</file>

<file path=ppt/theme/theme1.xml><?xml version="1.0" encoding="utf-8"?>
<a:theme xmlns:a="http://schemas.openxmlformats.org/drawingml/2006/main" name="1_Wasserzeichen">
  <a:themeElements>
    <a:clrScheme name="1_Wasserzeichen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1_Wasserzeich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extraClrScheme>
      <a:clrScheme name="1_Wasserzeichen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1_Wasserzeichen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1_Wasserzeichen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1_Wasserzeichen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1_Wasserzeichen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1_Wasserzeichen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1_Wasserzeichen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1_Wasserzeichen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1_Wasserzeichen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1298</Words>
  <Application>Microsoft Office PowerPoint</Application>
  <PresentationFormat>Bildschirmpräsentation (4:3)</PresentationFormat>
  <Paragraphs>114</Paragraphs>
  <Slides>23</Slides>
  <Notes>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23</vt:i4>
      </vt:variant>
    </vt:vector>
  </HeadingPairs>
  <TitlesOfParts>
    <vt:vector size="28" baseType="lpstr">
      <vt:lpstr>Arial</vt:lpstr>
      <vt:lpstr>Calibri</vt:lpstr>
      <vt:lpstr>Symbol</vt:lpstr>
      <vt:lpstr>Wingdings</vt:lpstr>
      <vt:lpstr>1_Wasserzeichen</vt:lpstr>
      <vt:lpstr>Der Staatsvertrag</vt:lpstr>
      <vt:lpstr>Mehr Information auf: www.demokratiewebstatt.at </vt:lpstr>
      <vt:lpstr>Der Staatsvertrag  Im April 1945 befreiten alliierte Truppen Österreich von der nationalsozialistischen Diktatur. Österreich erklärte seine staatliche Unabhängigkeit, stand aber unter Kontrolle der  alliierten Besatzung. Diese endete erst nach Abschluss des Staatsvertrags vom 15. Mai 1955. Österreich erlangte seine volle Souveränität wieder. Es war wieder frei!  </vt:lpstr>
      <vt:lpstr> Österreich nach 1945 - Wiederherstellung der Republik</vt:lpstr>
      <vt:lpstr>Ende der NS-Herrschaft und Neuanfang</vt:lpstr>
      <vt:lpstr>Erste freie Nationalratswahlen 1945</vt:lpstr>
      <vt:lpstr>Umgang mit der NS-Vergangenheit I</vt:lpstr>
      <vt:lpstr>Umgang mit der NS-Vergangenheit II </vt:lpstr>
      <vt:lpstr> Das viergeteilte Land - Österreich während der alliierten Besatzung</vt:lpstr>
      <vt:lpstr>Befreit und aufgeteilt</vt:lpstr>
      <vt:lpstr>Reisen durch Besatzungszonen</vt:lpstr>
      <vt:lpstr>Besatzungssoldaten – gefürchtet und geliebt</vt:lpstr>
      <vt:lpstr> Von der Nachkriegsarmut zum Wirtschaftsaufschwung der 50er-Jahre</vt:lpstr>
      <vt:lpstr>Die Folgen des Krieges</vt:lpstr>
      <vt:lpstr>Maßnahmen und Wege zur Abhilfe </vt:lpstr>
      <vt:lpstr>Schutt räumen und Wiederaufbau</vt:lpstr>
      <vt:lpstr>Entwicklung eines nationalen Bewusstseins </vt:lpstr>
      <vt:lpstr> Was lange währt, wird gut - Österreichs Weg zum Staatsvertrag </vt:lpstr>
      <vt:lpstr>Der (Verhandlungs-)Weg zum Staatsvertrag </vt:lpstr>
      <vt:lpstr>Durchbruch für österreichischen Staatsvertrag </vt:lpstr>
      <vt:lpstr>„Österreich ist frei“</vt:lpstr>
      <vt:lpstr>Übung I: Überlege bzw. finde heraus…! </vt:lpstr>
      <vt:lpstr>Übung II: Überprüfe die Mythen zum Staatsvertrag </vt:lpstr>
    </vt:vector>
  </TitlesOfParts>
  <Company>machessa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Vlatka Nikolic-Onea</dc:creator>
  <cp:lastModifiedBy>Kira Kamelger</cp:lastModifiedBy>
  <cp:revision>1054</cp:revision>
  <cp:lastPrinted>2015-04-30T09:19:36Z</cp:lastPrinted>
  <dcterms:created xsi:type="dcterms:W3CDTF">2009-03-03T21:28:50Z</dcterms:created>
  <dcterms:modified xsi:type="dcterms:W3CDTF">2025-02-10T11:04:52Z</dcterms:modified>
</cp:coreProperties>
</file>