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notesSlides/notesSlide3.xml" ContentType="application/vnd.openxmlformats-officedocument.presentationml.notesSlide+xml"/>
  <Override PartName="/ppt/theme/themeOverride6.xml" ContentType="application/vnd.openxmlformats-officedocument.themeOverride+xml"/>
  <Override PartName="/ppt/notesSlides/notesSlide4.xml" ContentType="application/vnd.openxmlformats-officedocument.presentationml.notesSlide+xml"/>
  <Override PartName="/ppt/theme/themeOverride7.xml" ContentType="application/vnd.openxmlformats-officedocument.themeOverride+xml"/>
  <Override PartName="/ppt/notesSlides/notesSlide5.xml" ContentType="application/vnd.openxmlformats-officedocument.presentationml.notesSlide+xml"/>
  <Override PartName="/ppt/theme/themeOverride8.xml" ContentType="application/vnd.openxmlformats-officedocument.themeOverride+xml"/>
  <Override PartName="/ppt/notesSlides/notesSlide6.xml" ContentType="application/vnd.openxmlformats-officedocument.presentationml.notesSlide+xml"/>
  <Override PartName="/ppt/theme/themeOverride9.xml" ContentType="application/vnd.openxmlformats-officedocument.themeOverride+xml"/>
  <Override PartName="/ppt/notesSlides/notesSlide7.xml" ContentType="application/vnd.openxmlformats-officedocument.presentationml.notesSlide+xml"/>
  <Override PartName="/ppt/theme/themeOverride10.xml" ContentType="application/vnd.openxmlformats-officedocument.themeOverride+xml"/>
  <Override PartName="/ppt/notesSlides/notesSlide8.xml" ContentType="application/vnd.openxmlformats-officedocument.presentationml.notesSlide+xml"/>
  <Override PartName="/ppt/theme/themeOverride11.xml" ContentType="application/vnd.openxmlformats-officedocument.themeOverride+xml"/>
  <Override PartName="/ppt/notesSlides/notesSlide9.xml" ContentType="application/vnd.openxmlformats-officedocument.presentationml.notesSlide+xml"/>
  <Override PartName="/ppt/theme/themeOverride12.xml" ContentType="application/vnd.openxmlformats-officedocument.themeOverride+xml"/>
  <Override PartName="/ppt/notesSlides/notesSlide10.xml" ContentType="application/vnd.openxmlformats-officedocument.presentationml.notesSlide+xml"/>
  <Override PartName="/ppt/theme/themeOverride1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334" r:id="rId2"/>
    <p:sldId id="345" r:id="rId3"/>
    <p:sldId id="276" r:id="rId4"/>
    <p:sldId id="273" r:id="rId5"/>
    <p:sldId id="311" r:id="rId6"/>
    <p:sldId id="339" r:id="rId7"/>
    <p:sldId id="346" r:id="rId8"/>
    <p:sldId id="347" r:id="rId9"/>
    <p:sldId id="316" r:id="rId10"/>
    <p:sldId id="340" r:id="rId11"/>
    <p:sldId id="358" r:id="rId12"/>
    <p:sldId id="359" r:id="rId13"/>
    <p:sldId id="360" r:id="rId14"/>
    <p:sldId id="361" r:id="rId15"/>
    <p:sldId id="297" r:id="rId16"/>
    <p:sldId id="338" r:id="rId17"/>
    <p:sldId id="351" r:id="rId18"/>
    <p:sldId id="354" r:id="rId19"/>
    <p:sldId id="278" r:id="rId20"/>
    <p:sldId id="343" r:id="rId21"/>
    <p:sldId id="357" r:id="rId22"/>
    <p:sldId id="356" r:id="rId23"/>
    <p:sldId id="292" r:id="rId24"/>
  </p:sldIdLst>
  <p:sldSz cx="9144000" cy="5143500" type="screen16x9"/>
  <p:notesSz cx="7099300" cy="10234613"/>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a Kamelger" initials="KK"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90AB"/>
    <a:srgbClr val="4A828F"/>
    <a:srgbClr val="0091B2"/>
    <a:srgbClr val="3F8493"/>
    <a:srgbClr val="0A94B3"/>
    <a:srgbClr val="19C3C3"/>
    <a:srgbClr val="00A3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32" autoAdjust="0"/>
    <p:restoredTop sz="94720" autoAdjust="0"/>
  </p:normalViewPr>
  <p:slideViewPr>
    <p:cSldViewPr snapToGrid="0" snapToObjects="1">
      <p:cViewPr varScale="1">
        <p:scale>
          <a:sx n="109" d="100"/>
          <a:sy n="109" d="100"/>
        </p:scale>
        <p:origin x="869" y="8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6" d="100"/>
          <a:sy n="76" d="100"/>
        </p:scale>
        <p:origin x="246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550B6B79-8AEE-6D4B-BAF2-A3E2557ED5FB}" type="datetimeFigureOut">
              <a:rPr lang="de-DE" smtClean="0"/>
              <a:pPr/>
              <a:t>02.02.2023</a:t>
            </a:fld>
            <a:endParaRPr lang="de-DE"/>
          </a:p>
        </p:txBody>
      </p:sp>
      <p:sp>
        <p:nvSpPr>
          <p:cNvPr id="4" name="Fußzeilenplatzhalt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5" name="Foliennummernplatzhalt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F830AC73-18F7-9644-9595-28FC9FCB06A0}" type="slidenum">
              <a:rPr lang="de-DE" smtClean="0"/>
              <a:pPr/>
              <a:t>‹Nr.›</a:t>
            </a:fld>
            <a:endParaRPr lang="de-DE"/>
          </a:p>
        </p:txBody>
      </p:sp>
    </p:spTree>
    <p:extLst>
      <p:ext uri="{BB962C8B-B14F-4D97-AF65-F5344CB8AC3E}">
        <p14:creationId xmlns:p14="http://schemas.microsoft.com/office/powerpoint/2010/main" val="19246771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151985D2-3BEB-444C-BCD2-07EEBCCA7FBB}" type="datetimeFigureOut">
              <a:rPr lang="de-DE" smtClean="0"/>
              <a:pPr/>
              <a:t>02.02.2023</a:t>
            </a:fld>
            <a:endParaRPr lang="de-DE"/>
          </a:p>
        </p:txBody>
      </p:sp>
      <p:sp>
        <p:nvSpPr>
          <p:cNvPr id="4" name="Folienbildplatzhalt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C62EE26-8F8E-0241-BA93-EBDD1D230968}" type="slidenum">
              <a:rPr lang="de-DE" smtClean="0"/>
              <a:pPr/>
              <a:t>‹Nr.›</a:t>
            </a:fld>
            <a:endParaRPr lang="de-DE"/>
          </a:p>
        </p:txBody>
      </p:sp>
    </p:spTree>
    <p:extLst>
      <p:ext uri="{BB962C8B-B14F-4D97-AF65-F5344CB8AC3E}">
        <p14:creationId xmlns:p14="http://schemas.microsoft.com/office/powerpoint/2010/main" val="19671852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3</a:t>
            </a:fld>
            <a:endParaRPr lang="de-DE"/>
          </a:p>
        </p:txBody>
      </p:sp>
    </p:spTree>
    <p:extLst>
      <p:ext uri="{BB962C8B-B14F-4D97-AF65-F5344CB8AC3E}">
        <p14:creationId xmlns:p14="http://schemas.microsoft.com/office/powerpoint/2010/main" val="1691255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14</a:t>
            </a:fld>
            <a:endParaRPr lang="de-DE"/>
          </a:p>
        </p:txBody>
      </p:sp>
    </p:spTree>
    <p:extLst>
      <p:ext uri="{BB962C8B-B14F-4D97-AF65-F5344CB8AC3E}">
        <p14:creationId xmlns:p14="http://schemas.microsoft.com/office/powerpoint/2010/main" val="85657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16</a:t>
            </a:fld>
            <a:endParaRPr lang="de-DE"/>
          </a:p>
        </p:txBody>
      </p:sp>
    </p:spTree>
    <p:extLst>
      <p:ext uri="{BB962C8B-B14F-4D97-AF65-F5344CB8AC3E}">
        <p14:creationId xmlns:p14="http://schemas.microsoft.com/office/powerpoint/2010/main" val="3353288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17</a:t>
            </a:fld>
            <a:endParaRPr lang="de-DE"/>
          </a:p>
        </p:txBody>
      </p:sp>
    </p:spTree>
    <p:extLst>
      <p:ext uri="{BB962C8B-B14F-4D97-AF65-F5344CB8AC3E}">
        <p14:creationId xmlns:p14="http://schemas.microsoft.com/office/powerpoint/2010/main" val="2266264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18</a:t>
            </a:fld>
            <a:endParaRPr lang="de-DE"/>
          </a:p>
        </p:txBody>
      </p:sp>
    </p:spTree>
    <p:extLst>
      <p:ext uri="{BB962C8B-B14F-4D97-AF65-F5344CB8AC3E}">
        <p14:creationId xmlns:p14="http://schemas.microsoft.com/office/powerpoint/2010/main" val="3484191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20</a:t>
            </a:fld>
            <a:endParaRPr lang="de-DE"/>
          </a:p>
        </p:txBody>
      </p:sp>
    </p:spTree>
    <p:extLst>
      <p:ext uri="{BB962C8B-B14F-4D97-AF65-F5344CB8AC3E}">
        <p14:creationId xmlns:p14="http://schemas.microsoft.com/office/powerpoint/2010/main" val="963443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21</a:t>
            </a:fld>
            <a:endParaRPr lang="de-DE"/>
          </a:p>
        </p:txBody>
      </p:sp>
    </p:spTree>
    <p:extLst>
      <p:ext uri="{BB962C8B-B14F-4D97-AF65-F5344CB8AC3E}">
        <p14:creationId xmlns:p14="http://schemas.microsoft.com/office/powerpoint/2010/main" val="4081740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22</a:t>
            </a:fld>
            <a:endParaRPr lang="de-DE"/>
          </a:p>
        </p:txBody>
      </p:sp>
    </p:spTree>
    <p:extLst>
      <p:ext uri="{BB962C8B-B14F-4D97-AF65-F5344CB8AC3E}">
        <p14:creationId xmlns:p14="http://schemas.microsoft.com/office/powerpoint/2010/main" val="2154561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5</a:t>
            </a:fld>
            <a:endParaRPr lang="de-DE"/>
          </a:p>
        </p:txBody>
      </p:sp>
    </p:spTree>
    <p:extLst>
      <p:ext uri="{BB962C8B-B14F-4D97-AF65-F5344CB8AC3E}">
        <p14:creationId xmlns:p14="http://schemas.microsoft.com/office/powerpoint/2010/main" val="1575079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6</a:t>
            </a:fld>
            <a:endParaRPr lang="de-DE"/>
          </a:p>
        </p:txBody>
      </p:sp>
    </p:spTree>
    <p:extLst>
      <p:ext uri="{BB962C8B-B14F-4D97-AF65-F5344CB8AC3E}">
        <p14:creationId xmlns:p14="http://schemas.microsoft.com/office/powerpoint/2010/main" val="4223817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7</a:t>
            </a:fld>
            <a:endParaRPr lang="de-DE"/>
          </a:p>
        </p:txBody>
      </p:sp>
    </p:spTree>
    <p:extLst>
      <p:ext uri="{BB962C8B-B14F-4D97-AF65-F5344CB8AC3E}">
        <p14:creationId xmlns:p14="http://schemas.microsoft.com/office/powerpoint/2010/main" val="3270196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8</a:t>
            </a:fld>
            <a:endParaRPr lang="de-DE"/>
          </a:p>
        </p:txBody>
      </p:sp>
    </p:spTree>
    <p:extLst>
      <p:ext uri="{BB962C8B-B14F-4D97-AF65-F5344CB8AC3E}">
        <p14:creationId xmlns:p14="http://schemas.microsoft.com/office/powerpoint/2010/main" val="4112505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10</a:t>
            </a:fld>
            <a:endParaRPr lang="de-DE"/>
          </a:p>
        </p:txBody>
      </p:sp>
    </p:spTree>
    <p:extLst>
      <p:ext uri="{BB962C8B-B14F-4D97-AF65-F5344CB8AC3E}">
        <p14:creationId xmlns:p14="http://schemas.microsoft.com/office/powerpoint/2010/main" val="3706827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11</a:t>
            </a:fld>
            <a:endParaRPr lang="de-DE"/>
          </a:p>
        </p:txBody>
      </p:sp>
    </p:spTree>
    <p:extLst>
      <p:ext uri="{BB962C8B-B14F-4D97-AF65-F5344CB8AC3E}">
        <p14:creationId xmlns:p14="http://schemas.microsoft.com/office/powerpoint/2010/main" val="1909965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12</a:t>
            </a:fld>
            <a:endParaRPr lang="de-DE"/>
          </a:p>
        </p:txBody>
      </p:sp>
    </p:spTree>
    <p:extLst>
      <p:ext uri="{BB962C8B-B14F-4D97-AF65-F5344CB8AC3E}">
        <p14:creationId xmlns:p14="http://schemas.microsoft.com/office/powerpoint/2010/main" val="501635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13</a:t>
            </a:fld>
            <a:endParaRPr lang="de-DE"/>
          </a:p>
        </p:txBody>
      </p:sp>
    </p:spTree>
    <p:extLst>
      <p:ext uri="{BB962C8B-B14F-4D97-AF65-F5344CB8AC3E}">
        <p14:creationId xmlns:p14="http://schemas.microsoft.com/office/powerpoint/2010/main" val="2825884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 Var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0290B3F4-8C57-2A4A-96A6-A3A84C64250A}"/>
              </a:ext>
            </a:extLst>
          </p:cNvPr>
          <p:cNvPicPr>
            <a:picLocks noChangeAspect="1"/>
          </p:cNvPicPr>
          <p:nvPr userDrawn="1"/>
        </p:nvPicPr>
        <p:blipFill>
          <a:blip r:embed="rId2"/>
          <a:stretch>
            <a:fillRect/>
          </a:stretch>
        </p:blipFill>
        <p:spPr>
          <a:xfrm>
            <a:off x="139700" y="-14068"/>
            <a:ext cx="8864600" cy="3746500"/>
          </a:xfrm>
          <a:prstGeom prst="rect">
            <a:avLst/>
          </a:prstGeom>
        </p:spPr>
      </p:pic>
      <p:sp>
        <p:nvSpPr>
          <p:cNvPr id="2" name="Titel 1"/>
          <p:cNvSpPr>
            <a:spLocks noGrp="1"/>
          </p:cNvSpPr>
          <p:nvPr>
            <p:ph type="ctrTitle" hasCustomPrompt="1"/>
          </p:nvPr>
        </p:nvSpPr>
        <p:spPr>
          <a:xfrm>
            <a:off x="792000" y="1656000"/>
            <a:ext cx="7560000" cy="1260000"/>
          </a:xfrm>
        </p:spPr>
        <p:txBody>
          <a:bodyPr/>
          <a:lstStyle>
            <a:lvl1pPr>
              <a:lnSpc>
                <a:spcPts val="4300"/>
              </a:lnSpc>
              <a:defRPr lang="de-DE" sz="4800" b="1" i="0" u="none" strike="noStrike" baseline="0" smtClean="0"/>
            </a:lvl1pPr>
          </a:lstStyle>
          <a:p>
            <a:r>
              <a:rPr lang="de-DE" dirty="0"/>
              <a:t>Kinderbetreuung</a:t>
            </a:r>
            <a:br>
              <a:rPr lang="de-DE" dirty="0"/>
            </a:br>
            <a:r>
              <a:rPr lang="de-DE" dirty="0"/>
              <a:t>anders gedacht</a:t>
            </a:r>
          </a:p>
        </p:txBody>
      </p:sp>
      <p:sp>
        <p:nvSpPr>
          <p:cNvPr id="3" name="Untertitel 2"/>
          <p:cNvSpPr>
            <a:spLocks noGrp="1"/>
          </p:cNvSpPr>
          <p:nvPr>
            <p:ph type="subTitle" idx="1" hasCustomPrompt="1"/>
          </p:nvPr>
        </p:nvSpPr>
        <p:spPr>
          <a:xfrm>
            <a:off x="792000" y="2934000"/>
            <a:ext cx="7560000" cy="540000"/>
          </a:xfrm>
        </p:spPr>
        <p:txBody>
          <a:bodyPr/>
          <a:lstStyle>
            <a:lvl1pPr marL="0" indent="0" algn="l">
              <a:spcBef>
                <a:spcPts val="0"/>
              </a:spcBef>
              <a:buNone/>
              <a:defRPr lang="de-DE" sz="2400" b="1" i="0" u="none" strike="noStrike" baseline="0"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z="2400" b="1" i="0" u="none" strike="noStrike" baseline="0" dirty="0">
                <a:solidFill>
                  <a:srgbClr val="221E1F"/>
                </a:solidFill>
                <a:latin typeface="+mn-lt"/>
              </a:rPr>
              <a:t>Flexible Kinderbetreuung </a:t>
            </a:r>
            <a:endParaRPr lang="de-DE" dirty="0"/>
          </a:p>
        </p:txBody>
      </p:sp>
      <p:sp>
        <p:nvSpPr>
          <p:cNvPr id="17" name="Textplatzhalter 16"/>
          <p:cNvSpPr>
            <a:spLocks noGrp="1"/>
          </p:cNvSpPr>
          <p:nvPr>
            <p:ph type="body" sz="quarter" idx="10" hasCustomPrompt="1"/>
          </p:nvPr>
        </p:nvSpPr>
        <p:spPr>
          <a:xfrm>
            <a:off x="792000" y="4068000"/>
            <a:ext cx="5400000" cy="720000"/>
          </a:xfrm>
        </p:spPr>
        <p:txBody>
          <a:bodyPr/>
          <a:lstStyle>
            <a:lvl1pPr marL="0" indent="0">
              <a:lnSpc>
                <a:spcPts val="2200"/>
              </a:lnSpc>
              <a:spcBef>
                <a:spcPts val="0"/>
              </a:spcBef>
              <a:buFontTx/>
              <a:buNone/>
              <a:defRPr sz="1800" b="0" i="0"/>
            </a:lvl1pPr>
          </a:lstStyle>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Karoline </a:t>
            </a:r>
            <a:r>
              <a:rPr lang="de-DE" sz="1800" b="0" i="0" u="none" strike="noStrike" kern="1200" baseline="0" dirty="0" err="1">
                <a:solidFill>
                  <a:schemeClr val="tx1"/>
                </a:solidFill>
                <a:latin typeface="+mn-lt"/>
                <a:ea typeface="+mn-ea"/>
                <a:cs typeface="+mn-cs"/>
              </a:rPr>
              <a:t>Iber</a:t>
            </a:r>
            <a:r>
              <a:rPr lang="de-DE" sz="1800" b="0" i="0" u="none" strike="noStrike" kern="1200" baseline="0" dirty="0">
                <a:solidFill>
                  <a:schemeClr val="tx1"/>
                </a:solidFill>
                <a:latin typeface="+mn-lt"/>
                <a:ea typeface="+mn-ea"/>
                <a:cs typeface="+mn-cs"/>
              </a:rPr>
              <a:t> </a:t>
            </a:r>
          </a:p>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Ruth </a:t>
            </a:r>
            <a:r>
              <a:rPr lang="de-DE" sz="1800" b="0" i="0" u="none" strike="noStrike" kern="1200" baseline="0" dirty="0" err="1">
                <a:solidFill>
                  <a:schemeClr val="tx1"/>
                </a:solidFill>
                <a:latin typeface="+mn-lt"/>
                <a:ea typeface="+mn-ea"/>
                <a:cs typeface="+mn-cs"/>
              </a:rPr>
              <a:t>Lhotzky-Willnauer</a:t>
            </a:r>
            <a:endParaRPr lang="de-DE" sz="1800" dirty="0"/>
          </a:p>
        </p:txBody>
      </p:sp>
    </p:spTree>
    <p:extLst>
      <p:ext uri="{BB962C8B-B14F-4D97-AF65-F5344CB8AC3E}">
        <p14:creationId xmlns:p14="http://schemas.microsoft.com/office/powerpoint/2010/main" val="413368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chlussfolie - Var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B1822BB6-6A6F-6644-9FF9-868E8EB3D0B1}"/>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7" name="Titel 1"/>
          <p:cNvSpPr>
            <a:spLocks noGrp="1"/>
          </p:cNvSpPr>
          <p:nvPr>
            <p:ph type="title"/>
          </p:nvPr>
        </p:nvSpPr>
        <p:spPr>
          <a:xfrm>
            <a:off x="648000" y="486000"/>
            <a:ext cx="2880000" cy="612000"/>
          </a:xfrm>
        </p:spPr>
        <p:txBody>
          <a:bodyPr/>
          <a:lstStyle/>
          <a:p>
            <a:r>
              <a:rPr lang="de-DE"/>
              <a:t>Titelmasterformat durch Klicken bearbeiten</a:t>
            </a:r>
            <a:endParaRPr lang="de-DE" dirty="0"/>
          </a:p>
        </p:txBody>
      </p:sp>
      <p:sp>
        <p:nvSpPr>
          <p:cNvPr id="9" name="Textplatzhalter 14"/>
          <p:cNvSpPr>
            <a:spLocks noGrp="1"/>
          </p:cNvSpPr>
          <p:nvPr>
            <p:ph type="body" sz="quarter" idx="12"/>
          </p:nvPr>
        </p:nvSpPr>
        <p:spPr>
          <a:xfrm>
            <a:off x="647999" y="2070000"/>
            <a:ext cx="7848000" cy="1440000"/>
          </a:xfrm>
        </p:spPr>
        <p:txBody>
          <a:bodyPr anchor="ctr" anchorCtr="0"/>
          <a:lstStyle>
            <a:lvl1pPr marL="0" indent="0" algn="ctr">
              <a:lnSpc>
                <a:spcPts val="3000"/>
              </a:lnSpc>
              <a:spcBef>
                <a:spcPts val="0"/>
              </a:spcBef>
              <a:buFontTx/>
              <a:buNone/>
              <a:defRPr lang="de-DE" sz="2600" b="1" i="0"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E1CF1D1D-0E9A-F245-9A9A-3210B720178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654747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chlussfolie - Var 2">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29F0F61-BBE8-554B-BC5B-170156AACA88}"/>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7" name="Titel 1"/>
          <p:cNvSpPr>
            <a:spLocks noGrp="1"/>
          </p:cNvSpPr>
          <p:nvPr>
            <p:ph type="title"/>
          </p:nvPr>
        </p:nvSpPr>
        <p:spPr>
          <a:xfrm>
            <a:off x="648000" y="486000"/>
            <a:ext cx="2880000" cy="612000"/>
          </a:xfrm>
        </p:spPr>
        <p:txBody>
          <a:bodyPr/>
          <a:lstStyle/>
          <a:p>
            <a:r>
              <a:rPr lang="de-DE"/>
              <a:t>Titelmasterformat durch Klicken bearbeiten</a:t>
            </a:r>
            <a:endParaRPr lang="de-DE" dirty="0"/>
          </a:p>
        </p:txBody>
      </p:sp>
      <p:sp>
        <p:nvSpPr>
          <p:cNvPr id="9" name="Textplatzhalter 14"/>
          <p:cNvSpPr>
            <a:spLocks noGrp="1"/>
          </p:cNvSpPr>
          <p:nvPr>
            <p:ph type="body" sz="quarter" idx="12"/>
          </p:nvPr>
        </p:nvSpPr>
        <p:spPr>
          <a:xfrm>
            <a:off x="647999" y="2070000"/>
            <a:ext cx="7848000" cy="1440000"/>
          </a:xfrm>
        </p:spPr>
        <p:txBody>
          <a:bodyPr anchor="ctr" anchorCtr="0"/>
          <a:lstStyle>
            <a:lvl1pPr marL="0" indent="0" algn="ctr">
              <a:lnSpc>
                <a:spcPts val="3000"/>
              </a:lnSpc>
              <a:spcBef>
                <a:spcPts val="0"/>
              </a:spcBef>
              <a:buFontTx/>
              <a:buNone/>
              <a:defRPr lang="de-DE" sz="2600" b="1" i="0"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79C7ABB9-48A9-CC43-88C3-738024B9DDF8}"/>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250784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 Var 2">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7416AA2-BB5B-2541-A983-7F1970AF2901}"/>
              </a:ext>
            </a:extLst>
          </p:cNvPr>
          <p:cNvPicPr>
            <a:picLocks noChangeAspect="1"/>
          </p:cNvPicPr>
          <p:nvPr userDrawn="1"/>
        </p:nvPicPr>
        <p:blipFill>
          <a:blip r:embed="rId2"/>
          <a:stretch>
            <a:fillRect/>
          </a:stretch>
        </p:blipFill>
        <p:spPr>
          <a:xfrm>
            <a:off x="139700" y="-14068"/>
            <a:ext cx="8864600" cy="3746500"/>
          </a:xfrm>
          <a:prstGeom prst="rect">
            <a:avLst/>
          </a:prstGeom>
        </p:spPr>
      </p:pic>
      <p:sp>
        <p:nvSpPr>
          <p:cNvPr id="2" name="Titel 1"/>
          <p:cNvSpPr>
            <a:spLocks noGrp="1"/>
          </p:cNvSpPr>
          <p:nvPr>
            <p:ph type="ctrTitle" hasCustomPrompt="1"/>
          </p:nvPr>
        </p:nvSpPr>
        <p:spPr>
          <a:xfrm>
            <a:off x="792000" y="1656000"/>
            <a:ext cx="7560000" cy="1260000"/>
          </a:xfrm>
        </p:spPr>
        <p:txBody>
          <a:bodyPr/>
          <a:lstStyle>
            <a:lvl1pPr>
              <a:lnSpc>
                <a:spcPts val="4300"/>
              </a:lnSpc>
              <a:defRPr lang="de-DE" sz="4800" b="1" i="0" u="none" strike="noStrike" baseline="0" smtClean="0"/>
            </a:lvl1pPr>
          </a:lstStyle>
          <a:p>
            <a:r>
              <a:rPr lang="de-DE" dirty="0"/>
              <a:t>Kinderbetreuung</a:t>
            </a:r>
            <a:br>
              <a:rPr lang="de-DE" dirty="0"/>
            </a:br>
            <a:r>
              <a:rPr lang="de-DE" dirty="0"/>
              <a:t>anders gedacht</a:t>
            </a:r>
          </a:p>
        </p:txBody>
      </p:sp>
      <p:sp>
        <p:nvSpPr>
          <p:cNvPr id="3" name="Untertitel 2"/>
          <p:cNvSpPr>
            <a:spLocks noGrp="1"/>
          </p:cNvSpPr>
          <p:nvPr>
            <p:ph type="subTitle" idx="1" hasCustomPrompt="1"/>
          </p:nvPr>
        </p:nvSpPr>
        <p:spPr>
          <a:xfrm>
            <a:off x="792000" y="2934000"/>
            <a:ext cx="7560000" cy="540000"/>
          </a:xfrm>
        </p:spPr>
        <p:txBody>
          <a:bodyPr/>
          <a:lstStyle>
            <a:lvl1pPr marL="0" indent="0" algn="l">
              <a:spcBef>
                <a:spcPts val="0"/>
              </a:spcBef>
              <a:buNone/>
              <a:defRPr lang="de-DE" sz="2400" b="1" i="0" u="none" strike="noStrike" baseline="0"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z="2400" b="1" i="0" u="none" strike="noStrike" baseline="0" dirty="0">
                <a:solidFill>
                  <a:srgbClr val="221E1F"/>
                </a:solidFill>
                <a:latin typeface="+mn-lt"/>
              </a:rPr>
              <a:t>Flexible Kinderbetreuung </a:t>
            </a:r>
            <a:endParaRPr lang="de-DE" dirty="0"/>
          </a:p>
        </p:txBody>
      </p:sp>
      <p:sp>
        <p:nvSpPr>
          <p:cNvPr id="9" name="Textplatzhalter 16"/>
          <p:cNvSpPr>
            <a:spLocks noGrp="1"/>
          </p:cNvSpPr>
          <p:nvPr>
            <p:ph type="body" sz="quarter" idx="10" hasCustomPrompt="1"/>
          </p:nvPr>
        </p:nvSpPr>
        <p:spPr>
          <a:xfrm>
            <a:off x="792000" y="4068000"/>
            <a:ext cx="5400000" cy="720000"/>
          </a:xfrm>
        </p:spPr>
        <p:txBody>
          <a:bodyPr/>
          <a:lstStyle>
            <a:lvl1pPr marL="0" indent="0">
              <a:lnSpc>
                <a:spcPts val="2200"/>
              </a:lnSpc>
              <a:spcBef>
                <a:spcPts val="0"/>
              </a:spcBef>
              <a:buFontTx/>
              <a:buNone/>
              <a:defRPr sz="1800" b="0" i="0"/>
            </a:lvl1pPr>
          </a:lstStyle>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Karoline </a:t>
            </a:r>
            <a:r>
              <a:rPr lang="de-DE" sz="1800" b="0" i="0" u="none" strike="noStrike" kern="1200" baseline="0" dirty="0" err="1">
                <a:solidFill>
                  <a:schemeClr val="tx1"/>
                </a:solidFill>
                <a:latin typeface="+mn-lt"/>
                <a:ea typeface="+mn-ea"/>
                <a:cs typeface="+mn-cs"/>
              </a:rPr>
              <a:t>Iber</a:t>
            </a:r>
            <a:r>
              <a:rPr lang="de-DE" sz="1800" b="0" i="0" u="none" strike="noStrike" kern="1200" baseline="0" dirty="0">
                <a:solidFill>
                  <a:schemeClr val="tx1"/>
                </a:solidFill>
                <a:latin typeface="+mn-lt"/>
                <a:ea typeface="+mn-ea"/>
                <a:cs typeface="+mn-cs"/>
              </a:rPr>
              <a:t> </a:t>
            </a:r>
          </a:p>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Ruth </a:t>
            </a:r>
            <a:r>
              <a:rPr lang="de-DE" sz="1800" b="0" i="0" u="none" strike="noStrike" kern="1200" baseline="0" dirty="0" err="1">
                <a:solidFill>
                  <a:schemeClr val="tx1"/>
                </a:solidFill>
                <a:latin typeface="+mn-lt"/>
                <a:ea typeface="+mn-ea"/>
                <a:cs typeface="+mn-cs"/>
              </a:rPr>
              <a:t>Lhotzky-Willnauer</a:t>
            </a:r>
            <a:endParaRPr lang="de-DE" sz="1800" dirty="0"/>
          </a:p>
        </p:txBody>
      </p:sp>
    </p:spTree>
    <p:extLst>
      <p:ext uri="{BB962C8B-B14F-4D97-AF65-F5344CB8AC3E}">
        <p14:creationId xmlns:p14="http://schemas.microsoft.com/office/powerpoint/2010/main" val="3480272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Allgemein - 1">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A37BD9C-EE7A-554E-9D1C-ABF8A875E15E}"/>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5" name="Fußzeilenplatzhalter 4"/>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2200"/>
            </a:lvl1pPr>
            <a:lvl2pPr marL="800100" indent="-342900">
              <a:buClr>
                <a:schemeClr val="tx1"/>
              </a:buClr>
              <a:buFont typeface="Lucida Grande"/>
              <a:buChar char="›"/>
              <a:defRPr sz="2200"/>
            </a:lvl2pPr>
            <a:lvl3pPr>
              <a:defRPr sz="2200"/>
            </a:lvl3pPr>
            <a:lvl4pPr marL="1371600" indent="0">
              <a:buNone/>
              <a:defRPr sz="2200"/>
            </a:lvl4pPr>
            <a:lvl5pPr>
              <a:defRPr sz="2200"/>
            </a:lvl5pPr>
          </a:lstStyle>
          <a:p>
            <a:pPr lvl="0"/>
            <a:r>
              <a:rPr lang="de-DE"/>
              <a:t>Formatvorlagen des Textmasters bearbeiten</a:t>
            </a:r>
          </a:p>
          <a:p>
            <a:pPr lvl="1"/>
            <a:r>
              <a:rPr lang="de-DE"/>
              <a:t>Zweite Ebene</a:t>
            </a:r>
          </a:p>
        </p:txBody>
      </p:sp>
    </p:spTree>
    <p:extLst>
      <p:ext uri="{BB962C8B-B14F-4D97-AF65-F5344CB8AC3E}">
        <p14:creationId xmlns:p14="http://schemas.microsoft.com/office/powerpoint/2010/main" val="185456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lgemein - 2">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3FF3794-2EB3-164E-B1E3-EA2575C39F03}"/>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tr-TR"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5472000" cy="2952000"/>
          </a:xfrm>
        </p:spPr>
        <p:txBody>
          <a:bodyPr/>
          <a:lstStyle>
            <a:lvl1pPr marL="0" indent="0">
              <a:lnSpc>
                <a:spcPts val="2700"/>
              </a:lnSpc>
              <a:spcBef>
                <a:spcPts val="600"/>
              </a:spcBef>
              <a:buFontTx/>
              <a:buNone/>
              <a:defRPr lang="de-DE" sz="2200" b="1" i="0" u="none" strike="noStrike" baseline="0" smtClean="0"/>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24" name="Textplatzhalter 23"/>
          <p:cNvSpPr>
            <a:spLocks noGrp="1"/>
          </p:cNvSpPr>
          <p:nvPr>
            <p:ph type="body" sz="quarter" idx="13" hasCustomPrompt="1"/>
          </p:nvPr>
        </p:nvSpPr>
        <p:spPr>
          <a:xfrm>
            <a:off x="6246000" y="1638000"/>
            <a:ext cx="2682000" cy="2880000"/>
          </a:xfrm>
        </p:spPr>
        <p:txBody>
          <a:bodyPr/>
          <a:lstStyle>
            <a:lvl1pPr marL="0" indent="0">
              <a:lnSpc>
                <a:spcPts val="1700"/>
              </a:lnSpc>
              <a:spcBef>
                <a:spcPts val="0"/>
              </a:spcBef>
              <a:buFontTx/>
              <a:buNone/>
              <a:defRPr sz="1400" b="1" i="1">
                <a:solidFill>
                  <a:srgbClr val="00A3DB"/>
                </a:solidFill>
              </a:defRPr>
            </a:lvl1pPr>
          </a:lstStyle>
          <a:p>
            <a:r>
              <a:rPr lang="de-DE" dirty="0"/>
              <a:t>„Text...“</a:t>
            </a:r>
          </a:p>
          <a:p>
            <a:pPr marL="126000" indent="-126000">
              <a:buClr>
                <a:schemeClr val="tx1"/>
              </a:buClr>
              <a:buFont typeface="Symbol" charset="2"/>
              <a:buChar char="-"/>
            </a:pPr>
            <a:r>
              <a:rPr lang="de-DE" b="0" i="0" dirty="0">
                <a:solidFill>
                  <a:schemeClr val="tx1"/>
                </a:solidFill>
              </a:rPr>
              <a:t>Text</a:t>
            </a:r>
          </a:p>
        </p:txBody>
      </p:sp>
      <p:sp>
        <p:nvSpPr>
          <p:cNvPr id="9" name="Fußzeilenplatzhalter 4">
            <a:extLst>
              <a:ext uri="{FF2B5EF4-FFF2-40B4-BE49-F238E27FC236}">
                <a16:creationId xmlns:a16="http://schemas.microsoft.com/office/drawing/2014/main" id="{5BB168FF-726D-7443-93E7-C33C6CCDB050}"/>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342854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lgemein - 3">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76976AC-8A0A-284E-8E59-689551320738}"/>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de-DE"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6192000" cy="2952000"/>
          </a:xfrm>
        </p:spPr>
        <p:txBody>
          <a:bodyPr/>
          <a:lstStyle>
            <a:lvl1pPr marL="288000" indent="-288000">
              <a:lnSpc>
                <a:spcPts val="2800"/>
              </a:lnSpc>
              <a:spcBef>
                <a:spcPts val="1000"/>
              </a:spcBef>
              <a:buFont typeface="Arial"/>
              <a:buChar char="•"/>
              <a:defRPr lang="de-DE" sz="2600" b="1" i="0" smtClean="0">
                <a:solidFill>
                  <a:srgbClr val="00A3DB"/>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Bildplatzhalter 12"/>
          <p:cNvSpPr>
            <a:spLocks noGrp="1"/>
          </p:cNvSpPr>
          <p:nvPr>
            <p:ph type="pic" sz="quarter" idx="13"/>
          </p:nvPr>
        </p:nvSpPr>
        <p:spPr>
          <a:xfrm>
            <a:off x="6966000" y="1620000"/>
            <a:ext cx="1710000" cy="1296000"/>
          </a:xfrm>
        </p:spPr>
        <p:txBody>
          <a:bodyPr/>
          <a:lstStyle/>
          <a:p>
            <a:r>
              <a:rPr lang="de-DE"/>
              <a:t>Bild durch Klicken auf Symbol hinzufügen</a:t>
            </a:r>
          </a:p>
        </p:txBody>
      </p:sp>
      <p:sp>
        <p:nvSpPr>
          <p:cNvPr id="11" name="Bildplatzhalter 12"/>
          <p:cNvSpPr>
            <a:spLocks noGrp="1"/>
          </p:cNvSpPr>
          <p:nvPr>
            <p:ph type="pic" sz="quarter" idx="14"/>
          </p:nvPr>
        </p:nvSpPr>
        <p:spPr>
          <a:xfrm>
            <a:off x="6966000" y="3096000"/>
            <a:ext cx="1710000" cy="1296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3371AACC-C8CB-0E42-9BEA-8E8BB7B79B2F}"/>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310377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lgemein - 4">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4F97CFA-0AFE-D642-8C92-1049BCE9CD00}"/>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de-DE"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3780000" cy="2952000"/>
          </a:xfrm>
        </p:spPr>
        <p:txBody>
          <a:bodyPr/>
          <a:lstStyle>
            <a:lvl1pPr marL="288000" indent="-288000">
              <a:lnSpc>
                <a:spcPts val="2200"/>
              </a:lnSpc>
              <a:spcBef>
                <a:spcPts val="500"/>
              </a:spcBef>
              <a:buClr>
                <a:schemeClr val="tx1"/>
              </a:buClr>
              <a:buFont typeface="Lucida Grande"/>
              <a:buChar char="›"/>
              <a:defRPr lang="de-DE" sz="2200" b="0" i="0" smtClean="0">
                <a:solidFill>
                  <a:schemeClr val="tx1"/>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8" name="Textplatzhalter 14"/>
          <p:cNvSpPr>
            <a:spLocks noGrp="1"/>
          </p:cNvSpPr>
          <p:nvPr>
            <p:ph type="body" sz="quarter" idx="13"/>
          </p:nvPr>
        </p:nvSpPr>
        <p:spPr>
          <a:xfrm>
            <a:off x="4716000" y="1548000"/>
            <a:ext cx="3780000" cy="2952000"/>
          </a:xfrm>
        </p:spPr>
        <p:txBody>
          <a:bodyPr/>
          <a:lstStyle>
            <a:lvl1pPr marL="288000" indent="-288000">
              <a:lnSpc>
                <a:spcPts val="2200"/>
              </a:lnSpc>
              <a:spcBef>
                <a:spcPts val="500"/>
              </a:spcBef>
              <a:buClr>
                <a:schemeClr val="tx1"/>
              </a:buClr>
              <a:buFont typeface="Lucida Grande"/>
              <a:buChar char="›"/>
              <a:defRPr lang="de-DE" sz="2200" b="0" i="0" smtClean="0">
                <a:solidFill>
                  <a:schemeClr val="tx1"/>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3CE1A890-988B-A64B-A225-1F8D2993B43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55497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mpressionen -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C1B5345-82FF-9147-97EC-D993A1E920D0}"/>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p>
            <a:r>
              <a:rPr lang="de-DE"/>
              <a:t>Titelmasterformat durch Klicken bearbeiten</a:t>
            </a:r>
            <a:endParaRPr lang="de-DE" dirty="0"/>
          </a:p>
        </p:txBody>
      </p:sp>
      <p:sp>
        <p:nvSpPr>
          <p:cNvPr id="13" name="Bildplatzhalter 12"/>
          <p:cNvSpPr>
            <a:spLocks noGrp="1"/>
          </p:cNvSpPr>
          <p:nvPr>
            <p:ph type="pic" sz="quarter" idx="12"/>
          </p:nvPr>
        </p:nvSpPr>
        <p:spPr>
          <a:xfrm>
            <a:off x="647999" y="1620000"/>
            <a:ext cx="4428000" cy="2880000"/>
          </a:xfrm>
        </p:spPr>
        <p:txBody>
          <a:bodyPr/>
          <a:lstStyle/>
          <a:p>
            <a:r>
              <a:rPr lang="de-DE"/>
              <a:t>Bild durch Klicken auf Symbol hinzufügen</a:t>
            </a:r>
          </a:p>
        </p:txBody>
      </p:sp>
      <p:sp>
        <p:nvSpPr>
          <p:cNvPr id="14" name="Bildplatzhalter 12"/>
          <p:cNvSpPr>
            <a:spLocks noGrp="1"/>
          </p:cNvSpPr>
          <p:nvPr>
            <p:ph type="pic" sz="quarter" idx="13"/>
          </p:nvPr>
        </p:nvSpPr>
        <p:spPr>
          <a:xfrm>
            <a:off x="5166000" y="1620000"/>
            <a:ext cx="2124000" cy="1404000"/>
          </a:xfrm>
        </p:spPr>
        <p:txBody>
          <a:bodyPr/>
          <a:lstStyle/>
          <a:p>
            <a:r>
              <a:rPr lang="de-DE"/>
              <a:t>Bild durch Klicken auf Symbol hinzufügen</a:t>
            </a:r>
          </a:p>
        </p:txBody>
      </p:sp>
      <p:sp>
        <p:nvSpPr>
          <p:cNvPr id="15" name="Bildplatzhalter 12"/>
          <p:cNvSpPr>
            <a:spLocks noGrp="1"/>
          </p:cNvSpPr>
          <p:nvPr>
            <p:ph type="pic" sz="quarter" idx="14"/>
          </p:nvPr>
        </p:nvSpPr>
        <p:spPr>
          <a:xfrm>
            <a:off x="5166000" y="3096000"/>
            <a:ext cx="2124000" cy="1404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8D152646-C646-C244-BA6D-4CEE0153DD9B}"/>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9548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pressionen - 2">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0A583D1-BBB5-974B-9A49-8CB63EF7A683}"/>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p>
            <a:r>
              <a:rPr lang="de-DE"/>
              <a:t>Titelmasterformat durch Klicken bearbeiten</a:t>
            </a:r>
            <a:endParaRPr lang="de-DE" dirty="0"/>
          </a:p>
        </p:txBody>
      </p:sp>
      <p:sp>
        <p:nvSpPr>
          <p:cNvPr id="13" name="Bildplatzhalter 12"/>
          <p:cNvSpPr>
            <a:spLocks noGrp="1"/>
          </p:cNvSpPr>
          <p:nvPr>
            <p:ph type="pic" sz="quarter" idx="12"/>
          </p:nvPr>
        </p:nvSpPr>
        <p:spPr>
          <a:xfrm>
            <a:off x="2862000" y="1620000"/>
            <a:ext cx="4428000" cy="2880000"/>
          </a:xfrm>
        </p:spPr>
        <p:txBody>
          <a:bodyPr/>
          <a:lstStyle/>
          <a:p>
            <a:r>
              <a:rPr lang="de-DE"/>
              <a:t>Bild durch Klicken auf Symbol hinzufügen</a:t>
            </a:r>
          </a:p>
        </p:txBody>
      </p:sp>
      <p:sp>
        <p:nvSpPr>
          <p:cNvPr id="14" name="Bildplatzhalter 12"/>
          <p:cNvSpPr>
            <a:spLocks noGrp="1"/>
          </p:cNvSpPr>
          <p:nvPr>
            <p:ph type="pic" sz="quarter" idx="13"/>
          </p:nvPr>
        </p:nvSpPr>
        <p:spPr>
          <a:xfrm>
            <a:off x="648000" y="1620000"/>
            <a:ext cx="2124000" cy="1404000"/>
          </a:xfrm>
        </p:spPr>
        <p:txBody>
          <a:bodyPr/>
          <a:lstStyle/>
          <a:p>
            <a:r>
              <a:rPr lang="de-DE"/>
              <a:t>Bild durch Klicken auf Symbol hinzufügen</a:t>
            </a:r>
          </a:p>
        </p:txBody>
      </p:sp>
      <p:sp>
        <p:nvSpPr>
          <p:cNvPr id="15" name="Bildplatzhalter 12"/>
          <p:cNvSpPr>
            <a:spLocks noGrp="1"/>
          </p:cNvSpPr>
          <p:nvPr>
            <p:ph type="pic" sz="quarter" idx="14"/>
          </p:nvPr>
        </p:nvSpPr>
        <p:spPr>
          <a:xfrm>
            <a:off x="648000" y="3096000"/>
            <a:ext cx="2124000" cy="1404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2479F9A6-2EA0-E141-8AC1-25A60F4FA8F5}"/>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282107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nke">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85FEC6E7-42ED-DF4A-8073-27F8FEBE63FA}"/>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tr-TR"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746049"/>
            <a:ext cx="7848000" cy="1440000"/>
          </a:xfrm>
        </p:spPr>
        <p:txBody>
          <a:bodyPr/>
          <a:lstStyle>
            <a:lvl1pPr marL="0" indent="0">
              <a:lnSpc>
                <a:spcPts val="3000"/>
              </a:lnSpc>
              <a:spcBef>
                <a:spcPts val="0"/>
              </a:spcBef>
              <a:buFontTx/>
              <a:buNone/>
              <a:defRPr lang="de-DE" sz="2600" b="0" i="1"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8" name="Textplatzhalter 14"/>
          <p:cNvSpPr>
            <a:spLocks noGrp="1"/>
          </p:cNvSpPr>
          <p:nvPr>
            <p:ph type="body" sz="quarter" idx="13"/>
          </p:nvPr>
        </p:nvSpPr>
        <p:spPr>
          <a:xfrm>
            <a:off x="648000" y="3520800"/>
            <a:ext cx="7848000" cy="504000"/>
          </a:xfrm>
        </p:spPr>
        <p:txBody>
          <a:bodyPr/>
          <a:lstStyle>
            <a:lvl1pPr marL="0" indent="0">
              <a:lnSpc>
                <a:spcPts val="3000"/>
              </a:lnSpc>
              <a:spcBef>
                <a:spcPts val="0"/>
              </a:spcBef>
              <a:buFontTx/>
              <a:buNone/>
              <a:defRPr lang="de-DE" sz="2200" b="1" i="0" smtClean="0">
                <a:solidFill>
                  <a:schemeClr val="tx1"/>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pic>
        <p:nvPicPr>
          <p:cNvPr id="4" name="Bild 3"/>
          <p:cNvPicPr>
            <a:picLocks noChangeAspect="1"/>
          </p:cNvPicPr>
          <p:nvPr userDrawn="1"/>
        </p:nvPicPr>
        <p:blipFill>
          <a:blip r:embed="rId3"/>
          <a:stretch>
            <a:fillRect/>
          </a:stretch>
        </p:blipFill>
        <p:spPr>
          <a:xfrm>
            <a:off x="648000" y="3420000"/>
            <a:ext cx="7721600" cy="50800"/>
          </a:xfrm>
          <a:prstGeom prst="rect">
            <a:avLst/>
          </a:prstGeom>
        </p:spPr>
      </p:pic>
      <p:pic>
        <p:nvPicPr>
          <p:cNvPr id="11" name="Bild 10"/>
          <p:cNvPicPr>
            <a:picLocks noChangeAspect="1"/>
          </p:cNvPicPr>
          <p:nvPr userDrawn="1"/>
        </p:nvPicPr>
        <p:blipFill>
          <a:blip r:embed="rId3"/>
          <a:stretch>
            <a:fillRect/>
          </a:stretch>
        </p:blipFill>
        <p:spPr>
          <a:xfrm>
            <a:off x="647600" y="4068000"/>
            <a:ext cx="7721600" cy="50800"/>
          </a:xfrm>
          <a:prstGeom prst="rect">
            <a:avLst/>
          </a:prstGeom>
        </p:spPr>
      </p:pic>
      <p:sp>
        <p:nvSpPr>
          <p:cNvPr id="12" name="Fußzeilenplatzhalter 4">
            <a:extLst>
              <a:ext uri="{FF2B5EF4-FFF2-40B4-BE49-F238E27FC236}">
                <a16:creationId xmlns:a16="http://schemas.microsoft.com/office/drawing/2014/main" id="{800F7413-78DD-9E48-903C-38FACD148C4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359900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48000" y="486000"/>
            <a:ext cx="7128000" cy="612000"/>
          </a:xfrm>
          <a:prstGeom prst="rect">
            <a:avLst/>
          </a:prstGeom>
        </p:spPr>
        <p:txBody>
          <a:bodyPr vert="horz" lIns="0" tIns="0" rIns="0" bIns="0" rtlCol="0" anchor="t" anchorCtr="0">
            <a:noAutofit/>
          </a:bodyPr>
          <a:lstStyle/>
          <a:p>
            <a:r>
              <a:rPr lang="de-AT" dirty="0"/>
              <a:t>Mastertitelformat bearbeiten</a:t>
            </a:r>
            <a:endParaRPr lang="de-DE" dirty="0"/>
          </a:p>
        </p:txBody>
      </p:sp>
      <p:sp>
        <p:nvSpPr>
          <p:cNvPr id="3" name="Textplatzhalter 2"/>
          <p:cNvSpPr>
            <a:spLocks noGrp="1"/>
          </p:cNvSpPr>
          <p:nvPr>
            <p:ph type="body" idx="1"/>
          </p:nvPr>
        </p:nvSpPr>
        <p:spPr>
          <a:xfrm>
            <a:off x="648000" y="1548000"/>
            <a:ext cx="7848000" cy="2952000"/>
          </a:xfrm>
          <a:prstGeom prst="rect">
            <a:avLst/>
          </a:prstGeom>
        </p:spPr>
        <p:txBody>
          <a:bodyPr vert="horz" lIns="0" tIns="0" rIns="0" bIns="0" rtlCol="0">
            <a:noAutofit/>
          </a:bodyPr>
          <a:lstStyle/>
          <a:p>
            <a:pPr lvl="0"/>
            <a:r>
              <a:rPr lang="de-AT" dirty="0"/>
              <a:t>Mastertextformat bearbeiten</a:t>
            </a:r>
          </a:p>
          <a:p>
            <a:pPr lvl="1"/>
            <a:endParaRPr lang="de-AT" dirty="0"/>
          </a:p>
        </p:txBody>
      </p:sp>
      <p:sp>
        <p:nvSpPr>
          <p:cNvPr id="5" name="Fußzeilenplatzhalter 4"/>
          <p:cNvSpPr>
            <a:spLocks noGrp="1"/>
          </p:cNvSpPr>
          <p:nvPr>
            <p:ph type="ftr" sz="quarter" idx="3"/>
          </p:nvPr>
        </p:nvSpPr>
        <p:spPr>
          <a:xfrm>
            <a:off x="7254000" y="4446000"/>
            <a:ext cx="1440000" cy="360000"/>
          </a:xfrm>
          <a:prstGeom prst="rect">
            <a:avLst/>
          </a:prstGeom>
        </p:spPr>
        <p:txBody>
          <a:bodyPr vert="horz" lIns="0" tIns="0" rIns="0" bIns="0" rtlCol="0" anchor="b" anchorCtr="0"/>
          <a:lstStyle>
            <a:lvl1pPr algn="r">
              <a:defRPr sz="1000" b="1" i="0">
                <a:solidFill>
                  <a:schemeClr val="tx2"/>
                </a:solidFill>
              </a:defRPr>
            </a:lvl1pPr>
          </a:lstStyle>
          <a:p>
            <a:r>
              <a:rPr lang="de-DE"/>
              <a:t>http://kinderbuero-uniwien.at</a:t>
            </a:r>
            <a:endParaRPr lang="de-DE" dirty="0"/>
          </a:p>
        </p:txBody>
      </p:sp>
    </p:spTree>
    <p:extLst>
      <p:ext uri="{BB962C8B-B14F-4D97-AF65-F5344CB8AC3E}">
        <p14:creationId xmlns:p14="http://schemas.microsoft.com/office/powerpoint/2010/main" val="197484772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7" r:id="rId4"/>
    <p:sldLayoutId id="2147483659" r:id="rId5"/>
    <p:sldLayoutId id="2147483660" r:id="rId6"/>
    <p:sldLayoutId id="2147483652" r:id="rId7"/>
    <p:sldLayoutId id="2147483658" r:id="rId8"/>
    <p:sldLayoutId id="2147483661" r:id="rId9"/>
    <p:sldLayoutId id="2147483655" r:id="rId10"/>
    <p:sldLayoutId id="2147483662" r:id="rId11"/>
  </p:sldLayoutIdLst>
  <p:hf sldNum="0" hdr="0" ftr="0" dt="0"/>
  <p:txStyles>
    <p:titleStyle>
      <a:lvl1pPr algn="l" defTabSz="457200" rtl="0" eaLnBrk="1" latinLnBrk="0" hangingPunct="1">
        <a:spcBef>
          <a:spcPct val="0"/>
        </a:spcBef>
        <a:buNone/>
        <a:defRPr sz="3800" b="1" kern="1200">
          <a:solidFill>
            <a:schemeClr val="bg1"/>
          </a:solidFill>
          <a:latin typeface="+mj-lt"/>
          <a:ea typeface="+mj-ea"/>
          <a:cs typeface="+mj-cs"/>
        </a:defRPr>
      </a:lvl1pPr>
    </p:titleStyle>
    <p:body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576000" indent="-2880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demokratiewebstatt.at/abfall-und-muell" TargetMode="External"/><Relationship Id="rId1" Type="http://schemas.openxmlformats.org/officeDocument/2006/relationships/slideLayout" Target="../slideLayouts/slideLayout1.xml"/><Relationship Id="rId4" Type="http://schemas.openxmlformats.org/officeDocument/2006/relationships/hyperlink" Target="http://www.demokratiewebstatt.at/"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8.xml"/><Relationship Id="rId6" Type="http://schemas.openxmlformats.org/officeDocument/2006/relationships/hyperlink" Target="http://www.demokratiewebstatt.at/" TargetMode="External"/><Relationship Id="rId5" Type="http://schemas.openxmlformats.org/officeDocument/2006/relationships/image" Target="../media/image5.jpeg"/><Relationship Id="rId4" Type="http://schemas.openxmlformats.org/officeDocument/2006/relationships/hyperlink" Target="https://www.demokratiewebstatt.at/abfall-und-muell/wohin-mit-dem-muell"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hyperlink" Target="http://www.demokratiewebstatt.at/" TargetMode="External"/><Relationship Id="rId2" Type="http://schemas.openxmlformats.org/officeDocument/2006/relationships/slideLayout" Target="../slideLayouts/slideLayout3.xml"/><Relationship Id="rId1" Type="http://schemas.openxmlformats.org/officeDocument/2006/relationships/themeOverride" Target="../theme/themeOverride9.xml"/><Relationship Id="rId6" Type="http://schemas.openxmlformats.org/officeDocument/2006/relationships/image" Target="../media/image5.jpeg"/><Relationship Id="rId5" Type="http://schemas.openxmlformats.org/officeDocument/2006/relationships/image" Target="../media/image11.jpg"/><Relationship Id="rId4" Type="http://schemas.openxmlformats.org/officeDocument/2006/relationships/hyperlink" Target="https://www.demokratiewebstatt.at/abfall-und-muell/wohin-mit-dem-muell"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hemeOverride" Target="../theme/themeOverride10.xml"/><Relationship Id="rId6" Type="http://schemas.openxmlformats.org/officeDocument/2006/relationships/hyperlink" Target="http://www.demokratiewebstatt.at/" TargetMode="External"/><Relationship Id="rId5" Type="http://schemas.openxmlformats.org/officeDocument/2006/relationships/image" Target="../media/image5.jpeg"/><Relationship Id="rId4" Type="http://schemas.openxmlformats.org/officeDocument/2006/relationships/hyperlink" Target="https://www.demokratiewebstatt.at/abfall-und-muell/wohin-mit-dem-muell/muell-als-globale-herausforderung"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11.xml"/><Relationship Id="rId6" Type="http://schemas.openxmlformats.org/officeDocument/2006/relationships/hyperlink" Target="http://www.demokratiewebstatt.at/" TargetMode="External"/><Relationship Id="rId5" Type="http://schemas.openxmlformats.org/officeDocument/2006/relationships/image" Target="../media/image5.jpeg"/><Relationship Id="rId4" Type="http://schemas.openxmlformats.org/officeDocument/2006/relationships/hyperlink" Target="https://www.demokratiewebstatt.at/abfall-und-muell/wohin-mit-dem-muell/muell-als-globale-herausforderung"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2.jpg"/><Relationship Id="rId2" Type="http://schemas.openxmlformats.org/officeDocument/2006/relationships/slideLayout" Target="../slideLayouts/slideLayout3.xml"/><Relationship Id="rId1" Type="http://schemas.openxmlformats.org/officeDocument/2006/relationships/themeOverride" Target="../theme/themeOverride12.xml"/><Relationship Id="rId6" Type="http://schemas.openxmlformats.org/officeDocument/2006/relationships/hyperlink" Target="http://www.demokratiewebstatt.at/" TargetMode="External"/><Relationship Id="rId5" Type="http://schemas.openxmlformats.org/officeDocument/2006/relationships/image" Target="../media/image5.jpeg"/><Relationship Id="rId4" Type="http://schemas.openxmlformats.org/officeDocument/2006/relationships/hyperlink" Target="https://www.demokratiewebstatt.at/abfall-und-muell/wohin-mit-dem-muell/muell-als-globale-herausforderun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demokratiewebstatt.at/abfall-und-muell/eine-runde-sache-kreislaufwirtschaft" TargetMode="External"/><Relationship Id="rId2" Type="http://schemas.openxmlformats.org/officeDocument/2006/relationships/slideLayout" Target="../slideLayouts/slideLayout3.xml"/><Relationship Id="rId1" Type="http://schemas.openxmlformats.org/officeDocument/2006/relationships/themeOverride" Target="../theme/themeOverride13.xml"/><Relationship Id="rId5" Type="http://schemas.openxmlformats.org/officeDocument/2006/relationships/image" Target="../media/image13.jp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hyperlink" Target="https://www.demokratiewebstatt.at/abfall-und-muell/eine-runde-sache-kreislaufwirtschaft"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hyperlink" Target="https://www.demokratiewebstatt.at/abfall-und-muell/eine-runde-sache-kreislaufwirtschaft"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hyperlink" Target="https://www.demokratiewebstatt.at/abfall-und-muell/eine-runde-sache-kreislaufwirtschaft"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4.xml"/><Relationship Id="rId5" Type="http://schemas.openxmlformats.org/officeDocument/2006/relationships/image" Target="../media/image14.jpg"/><Relationship Id="rId4" Type="http://schemas.openxmlformats.org/officeDocument/2006/relationships/hyperlink" Target="https://www.demokratiewebstatt.at/abfall-und-muell/wie-koennen-wir-muell-vermeid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hyperlink" Target="http://www.demokratiewebstatt.at/"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demokratiewebstatt.at/abfall-und-muell/wie-koennen-wir-muell-vermeiden"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www.demokratiewebstatt.at/" TargetMode="External"/><Relationship Id="rId5" Type="http://schemas.openxmlformats.org/officeDocument/2006/relationships/image" Target="../media/image5.jpeg"/><Relationship Id="rId4" Type="http://schemas.openxmlformats.org/officeDocument/2006/relationships/hyperlink" Target="https://www.demokratiewebstatt.at/thema/politik-und-rechte/thema-menschenrechte/menschenrechte-heute-und-morge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demokratiewebstatt.at/abfall-und-muell/wie-koennen-wir-muell-vermeiden"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5.xml"/><Relationship Id="rId4" Type="http://schemas.openxmlformats.org/officeDocument/2006/relationships/hyperlink" Target="http://www.demokratiewebstatt.at/"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2.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3.xml"/><Relationship Id="rId5" Type="http://schemas.openxmlformats.org/officeDocument/2006/relationships/image" Target="../media/image7.jpg"/><Relationship Id="rId4" Type="http://schemas.openxmlformats.org/officeDocument/2006/relationships/hyperlink" Target="https://www.demokratiewebstatt.at/abfall-und-muell/wie-entsteht-der-muell"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hyperlink" Target="http://www.demokratiewebstatt.at/" TargetMode="External"/><Relationship Id="rId2" Type="http://schemas.openxmlformats.org/officeDocument/2006/relationships/slideLayout" Target="../slideLayouts/slideLayout3.xml"/><Relationship Id="rId1" Type="http://schemas.openxmlformats.org/officeDocument/2006/relationships/themeOverride" Target="../theme/themeOverride4.xml"/><Relationship Id="rId6" Type="http://schemas.openxmlformats.org/officeDocument/2006/relationships/hyperlink" Target="https://www.demokratiewebstatt.at/thema/lebensbereiche/thema-ernaehrung/was-wir-essen" TargetMode="External"/><Relationship Id="rId5" Type="http://schemas.openxmlformats.org/officeDocument/2006/relationships/image" Target="../media/image5.jpeg"/><Relationship Id="rId4" Type="http://schemas.openxmlformats.org/officeDocument/2006/relationships/hyperlink" Target="https://www.demokratiewebstatt.at/abfall-und-muell/wie-entsteht-der-muell"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notesSlide" Target="../notesSlides/notesSlide3.xml"/><Relationship Id="rId7" Type="http://schemas.openxmlformats.org/officeDocument/2006/relationships/hyperlink" Target="http://www.demokratiewebstatt.at/" TargetMode="External"/><Relationship Id="rId2" Type="http://schemas.openxmlformats.org/officeDocument/2006/relationships/slideLayout" Target="../slideLayouts/slideLayout3.xml"/><Relationship Id="rId1" Type="http://schemas.openxmlformats.org/officeDocument/2006/relationships/themeOverride" Target="../theme/themeOverride5.xml"/><Relationship Id="rId6" Type="http://schemas.openxmlformats.org/officeDocument/2006/relationships/hyperlink" Target="https://www.demokratiewebstatt.at/thema/lebensbereiche/thema-ernaehrung/was-wir-essen" TargetMode="External"/><Relationship Id="rId5" Type="http://schemas.openxmlformats.org/officeDocument/2006/relationships/image" Target="../media/image5.jpeg"/><Relationship Id="rId4" Type="http://schemas.openxmlformats.org/officeDocument/2006/relationships/hyperlink" Target="https://www.demokratiewebstatt.at/abfall-und-muell/wie-entsteht-der-muell"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hyperlink" Target="http://www.demokratiewebstatt.at/" TargetMode="External"/><Relationship Id="rId2" Type="http://schemas.openxmlformats.org/officeDocument/2006/relationships/slideLayout" Target="../slideLayouts/slideLayout3.xml"/><Relationship Id="rId1" Type="http://schemas.openxmlformats.org/officeDocument/2006/relationships/themeOverride" Target="../theme/themeOverride6.xml"/><Relationship Id="rId6" Type="http://schemas.openxmlformats.org/officeDocument/2006/relationships/hyperlink" Target="https://www.demokratiewebstatt.at/thema/lebensbereiche/thema-ernaehrung/was-wir-essen" TargetMode="External"/><Relationship Id="rId5" Type="http://schemas.openxmlformats.org/officeDocument/2006/relationships/image" Target="../media/image5.jpeg"/><Relationship Id="rId4" Type="http://schemas.openxmlformats.org/officeDocument/2006/relationships/hyperlink" Target="https://www.demokratiewebstatt.at/abfall-und-muell/wohin-mit-dem-muell"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demokratiewebstatt.at/" TargetMode="External"/><Relationship Id="rId3" Type="http://schemas.openxmlformats.org/officeDocument/2006/relationships/notesSlide" Target="../notesSlides/notesSlide5.xml"/><Relationship Id="rId7" Type="http://schemas.openxmlformats.org/officeDocument/2006/relationships/hyperlink" Target="https://www.demokratiewebstatt.at/thema/lebensbereiche/thema-ernaehrung/was-wir-essen" TargetMode="External"/><Relationship Id="rId2" Type="http://schemas.openxmlformats.org/officeDocument/2006/relationships/slideLayout" Target="../slideLayouts/slideLayout3.xml"/><Relationship Id="rId1" Type="http://schemas.openxmlformats.org/officeDocument/2006/relationships/themeOverride" Target="../theme/themeOverride7.xml"/><Relationship Id="rId6" Type="http://schemas.openxmlformats.org/officeDocument/2006/relationships/image" Target="../media/image5.jpeg"/><Relationship Id="rId5" Type="http://schemas.openxmlformats.org/officeDocument/2006/relationships/image" Target="../media/image9.jpg"/><Relationship Id="rId4" Type="http://schemas.openxmlformats.org/officeDocument/2006/relationships/hyperlink" Target="https://www.demokratiewebstatt.at/abfall-und-muell/wie-entsteht-der-muel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demokratiewebstatt.at/abfall-und-muell/wohin-mit-dem-muell" TargetMode="External"/><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157759" y="1019572"/>
            <a:ext cx="6618240" cy="540000"/>
          </a:xfrm>
        </p:spPr>
        <p:txBody>
          <a:bodyPr/>
          <a:lstStyle/>
          <a:p>
            <a:pPr algn="ctr"/>
            <a:r>
              <a:rPr lang="de-DE" sz="3200" dirty="0">
                <a:solidFill>
                  <a:srgbClr val="2190AB"/>
                </a:solidFill>
                <a:latin typeface="+mj-lt"/>
                <a:cs typeface="Arial" panose="020B0604020202020204" pitchFamily="34" charset="0"/>
                <a:hlinkClick r:id="rId2"/>
              </a:rPr>
              <a:t>Abfall und Müll</a:t>
            </a:r>
            <a:endParaRPr lang="de-DE" sz="2800" dirty="0">
              <a:solidFill>
                <a:srgbClr val="2190AB"/>
              </a:solidFill>
              <a:latin typeface="+mj-lt"/>
              <a:cs typeface="Arial" panose="020B0604020202020204" pitchFamily="34" charset="0"/>
            </a:endParaRPr>
          </a:p>
        </p:txBody>
      </p:sp>
      <p:pic>
        <p:nvPicPr>
          <p:cNvPr id="5" name="Grafik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24506" y="3602514"/>
            <a:ext cx="2137108" cy="1264518"/>
          </a:xfrm>
          <a:prstGeom prst="rect">
            <a:avLst/>
          </a:prstGeom>
        </p:spPr>
      </p:pic>
      <p:sp>
        <p:nvSpPr>
          <p:cNvPr id="6" name="Titel 1"/>
          <p:cNvSpPr txBox="1">
            <a:spLocks/>
          </p:cNvSpPr>
          <p:nvPr/>
        </p:nvSpPr>
        <p:spPr>
          <a:xfrm>
            <a:off x="648000" y="855447"/>
            <a:ext cx="7128000" cy="612000"/>
          </a:xfrm>
          <a:prstGeom prst="rect">
            <a:avLst/>
          </a:prstGeom>
        </p:spPr>
        <p:txBody>
          <a:bodyPr vert="horz" lIns="0" tIns="0" rIns="0" bIns="0" rtlCol="0" anchor="t" anchorCtr="0">
            <a:noAutofit/>
          </a:bodyPr>
          <a:lstStyle>
            <a:lvl1pPr algn="l" defTabSz="457200" rtl="0" eaLnBrk="1" latinLnBrk="0" hangingPunct="1">
              <a:lnSpc>
                <a:spcPts val="4300"/>
              </a:lnSpc>
              <a:spcBef>
                <a:spcPct val="0"/>
              </a:spcBef>
              <a:buNone/>
              <a:defRPr lang="de-DE" sz="4800" b="1" i="0" u="none" strike="noStrike" kern="1200" baseline="0" smtClean="0">
                <a:solidFill>
                  <a:schemeClr val="bg1"/>
                </a:solidFill>
                <a:latin typeface="+mj-lt"/>
                <a:ea typeface="+mj-ea"/>
                <a:cs typeface="+mj-cs"/>
              </a:defRPr>
            </a:lvl1pPr>
          </a:lstStyle>
          <a:p>
            <a:r>
              <a:rPr lang="de-DE" dirty="0"/>
              <a:t>er</a:t>
            </a:r>
          </a:p>
        </p:txBody>
      </p:sp>
      <p:sp>
        <p:nvSpPr>
          <p:cNvPr id="7" name="Untertitel 2"/>
          <p:cNvSpPr txBox="1">
            <a:spLocks/>
          </p:cNvSpPr>
          <p:nvPr/>
        </p:nvSpPr>
        <p:spPr>
          <a:xfrm>
            <a:off x="1071786" y="1809447"/>
            <a:ext cx="6790186" cy="540000"/>
          </a:xfrm>
          <a:prstGeom prst="rect">
            <a:avLst/>
          </a:prstGeom>
        </p:spPr>
        <p:txBody>
          <a:bodyPr vert="horz" lIns="0" tIns="0" rIns="0" bIns="0" rtlCol="0">
            <a:noAutofit/>
          </a:bodyPr>
          <a:lstStyle>
            <a:lvl1pPr marL="0" indent="0" algn="l" defTabSz="457200" rtl="0" eaLnBrk="1" latinLnBrk="0" hangingPunct="1">
              <a:lnSpc>
                <a:spcPts val="2600"/>
              </a:lnSpc>
              <a:spcBef>
                <a:spcPts val="0"/>
              </a:spcBef>
              <a:buClr>
                <a:schemeClr val="tx2"/>
              </a:buClr>
              <a:buFont typeface="Arial"/>
              <a:buNone/>
              <a:defRPr lang="de-DE" sz="2400" b="1" i="0" u="none" strike="noStrike" kern="1200" baseline="0" smtClean="0">
                <a:solidFill>
                  <a:schemeClr val="tx1"/>
                </a:solidFill>
                <a:latin typeface="+mn-lt"/>
                <a:ea typeface="+mn-ea"/>
                <a:cs typeface="+mn-cs"/>
              </a:defRPr>
            </a:lvl1pPr>
            <a:lvl2pPr marL="457200" indent="0" algn="ctr" defTabSz="457200" rtl="0" eaLnBrk="1" latinLnBrk="0" hangingPunct="1">
              <a:lnSpc>
                <a:spcPts val="2400"/>
              </a:lnSpc>
              <a:spcBef>
                <a:spcPts val="500"/>
              </a:spcBef>
              <a:buClr>
                <a:schemeClr val="tx1"/>
              </a:buClr>
              <a:buSzPct val="100000"/>
              <a:buFont typeface="Lucida Grande"/>
              <a:buNone/>
              <a:defRPr sz="22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Lucida Grande"/>
              <a:buNone/>
              <a:defRPr sz="22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de-AT" sz="2000" dirty="0">
                <a:solidFill>
                  <a:srgbClr val="2190AB"/>
                </a:solidFill>
                <a:cs typeface="Arial" panose="020B0604020202020204" pitchFamily="34" charset="0"/>
              </a:rPr>
              <a:t>Wie ist ein nachhaltiger Umgang mit unserem Abfall möglich?</a:t>
            </a:r>
            <a:endParaRPr lang="de-DE" sz="1400" dirty="0">
              <a:solidFill>
                <a:srgbClr val="2190AB"/>
              </a:solidFill>
              <a:cs typeface="Arial" panose="020B0604020202020204" pitchFamily="34" charset="0"/>
            </a:endParaRPr>
          </a:p>
        </p:txBody>
      </p:sp>
      <p:sp>
        <p:nvSpPr>
          <p:cNvPr id="8" name="Rechteck 7"/>
          <p:cNvSpPr/>
          <p:nvPr/>
        </p:nvSpPr>
        <p:spPr>
          <a:xfrm>
            <a:off x="2286000" y="2710379"/>
            <a:ext cx="4572000" cy="584775"/>
          </a:xfrm>
          <a:prstGeom prst="rect">
            <a:avLst/>
          </a:prstGeom>
        </p:spPr>
        <p:txBody>
          <a:bodyPr>
            <a:spAutoFit/>
          </a:bodyPr>
          <a:lstStyle/>
          <a:p>
            <a:pPr algn="ctr"/>
            <a:r>
              <a:rPr lang="de-DE" sz="1600" dirty="0"/>
              <a:t>Materialien zur Politischen Bildung von Kindern und Jugendlichen</a:t>
            </a:r>
            <a:endParaRPr lang="de-AT" sz="1600" dirty="0"/>
          </a:p>
        </p:txBody>
      </p:sp>
      <p:sp>
        <p:nvSpPr>
          <p:cNvPr id="9" name="Rechteck 8"/>
          <p:cNvSpPr/>
          <p:nvPr/>
        </p:nvSpPr>
        <p:spPr>
          <a:xfrm>
            <a:off x="3035334" y="3971961"/>
            <a:ext cx="2863091" cy="369332"/>
          </a:xfrm>
          <a:prstGeom prst="rect">
            <a:avLst/>
          </a:prstGeom>
        </p:spPr>
        <p:txBody>
          <a:bodyPr wrap="none">
            <a:spAutoFit/>
          </a:bodyPr>
          <a:lstStyle/>
          <a:p>
            <a:r>
              <a:rPr lang="de-DE" dirty="0">
                <a:solidFill>
                  <a:srgbClr val="00A3DB"/>
                </a:solidFill>
                <a:hlinkClick r:id="rId4"/>
              </a:rPr>
              <a:t>www.demokratiewebstatt.at</a:t>
            </a:r>
            <a:endParaRPr lang="de-DE" dirty="0">
              <a:solidFill>
                <a:srgbClr val="00A3DB"/>
              </a:solidFill>
            </a:endParaRPr>
          </a:p>
        </p:txBody>
      </p:sp>
    </p:spTree>
    <p:extLst>
      <p:ext uri="{BB962C8B-B14F-4D97-AF65-F5344CB8AC3E}">
        <p14:creationId xmlns:p14="http://schemas.microsoft.com/office/powerpoint/2010/main" val="3243045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62850" y="485692"/>
            <a:ext cx="7128000" cy="612000"/>
          </a:xfrm>
        </p:spPr>
        <p:txBody>
          <a:bodyPr/>
          <a:lstStyle/>
          <a:p>
            <a:r>
              <a:rPr lang="de-DE" sz="2000" dirty="0">
                <a:solidFill>
                  <a:srgbClr val="2190AB"/>
                </a:solidFill>
                <a:hlinkClick r:id="rId4"/>
              </a:rPr>
              <a:t>Abfall richtig entsorgen </a:t>
            </a:r>
            <a:endParaRPr lang="de-DE" sz="1100" dirty="0">
              <a:solidFill>
                <a:srgbClr val="2190AB"/>
              </a:solidFill>
            </a:endParaRPr>
          </a:p>
        </p:txBody>
      </p:sp>
      <p:sp>
        <p:nvSpPr>
          <p:cNvPr id="4" name="Inhaltsplatzhalter 3"/>
          <p:cNvSpPr>
            <a:spLocks noGrp="1"/>
          </p:cNvSpPr>
          <p:nvPr>
            <p:ph idx="1"/>
          </p:nvPr>
        </p:nvSpPr>
        <p:spPr>
          <a:xfrm>
            <a:off x="489712" y="1037475"/>
            <a:ext cx="7920000" cy="3240000"/>
          </a:xfrm>
        </p:spPr>
        <p:txBody>
          <a:bodyPr/>
          <a:lstStyle/>
          <a:p>
            <a:pPr>
              <a:lnSpc>
                <a:spcPct val="100000"/>
              </a:lnSpc>
            </a:pPr>
            <a:r>
              <a:rPr lang="de-AT" sz="1600" b="1" u="sng" dirty="0"/>
              <a:t>Altglas</a:t>
            </a:r>
            <a:r>
              <a:rPr lang="de-AT" sz="1600" dirty="0"/>
              <a:t>: Verpackungsglas kann unendlich oft wiederverwendet werden. Altglas muss nach Bunt- und Weißglas getrennt werden.</a:t>
            </a:r>
          </a:p>
          <a:p>
            <a:pPr>
              <a:lnSpc>
                <a:spcPct val="100000"/>
              </a:lnSpc>
            </a:pPr>
            <a:r>
              <a:rPr lang="de-AT" sz="1600" b="1" u="sng" dirty="0"/>
              <a:t>Altpapier:</a:t>
            </a:r>
            <a:r>
              <a:rPr lang="de-AT" sz="1600" dirty="0"/>
              <a:t> Zeitungen, Papierverpackungen, alte Schulhefte, Werbeprospekte oder Kartons – Papier ist ein wichtiger Rohstoff.</a:t>
            </a:r>
          </a:p>
          <a:p>
            <a:pPr>
              <a:lnSpc>
                <a:spcPct val="100000"/>
              </a:lnSpc>
            </a:pPr>
            <a:r>
              <a:rPr lang="de-AT" sz="1600" b="1" u="sng" dirty="0"/>
              <a:t>Kunststoffe und Altmetalle:</a:t>
            </a:r>
            <a:r>
              <a:rPr lang="de-AT" sz="1600" b="1" dirty="0"/>
              <a:t> </a:t>
            </a:r>
            <a:r>
              <a:rPr lang="de-AT" sz="1600" dirty="0"/>
              <a:t>Leichtverpackungen, wie Alufolien, Plastikverpackungen oder Konservendosen. Je nach Bundesland werden diese beiden Abfallsorten entweder getrennt oder zusammen entsorgt.</a:t>
            </a:r>
          </a:p>
          <a:p>
            <a:pPr>
              <a:lnSpc>
                <a:spcPct val="100000"/>
              </a:lnSpc>
            </a:pPr>
            <a:r>
              <a:rPr lang="de-AT" sz="1600" b="1" u="sng" dirty="0"/>
              <a:t>Biogene Abfälle:</a:t>
            </a:r>
            <a:r>
              <a:rPr lang="de-AT" sz="1600" b="1" dirty="0"/>
              <a:t> </a:t>
            </a:r>
            <a:r>
              <a:rPr lang="de-AT" sz="1600" dirty="0"/>
              <a:t>Biogene Abfälle werden alle Abfälle genannt, die kompostierbar sind. </a:t>
            </a:r>
          </a:p>
          <a:p>
            <a:pPr>
              <a:lnSpc>
                <a:spcPct val="100000"/>
              </a:lnSpc>
            </a:pPr>
            <a:r>
              <a:rPr lang="de-AT" sz="1600" b="1" u="sng" dirty="0"/>
              <a:t>Restmüll:</a:t>
            </a:r>
            <a:r>
              <a:rPr lang="de-AT" sz="1600" b="1" dirty="0"/>
              <a:t> </a:t>
            </a:r>
            <a:r>
              <a:rPr lang="de-AT" sz="1600" dirty="0"/>
              <a:t>All die Dinge, die nicht verwertet werden können, wandern in die Restmülltonne und kommen in die Müllverbrennungsanlage.</a:t>
            </a:r>
          </a:p>
          <a:p>
            <a:pPr>
              <a:lnSpc>
                <a:spcPct val="100000"/>
              </a:lnSpc>
            </a:pPr>
            <a:r>
              <a:rPr lang="de-AT" sz="1600" b="1" u="sng" dirty="0"/>
              <a:t>Problemstoffe, Sperrmüll und Elektrogeräte:</a:t>
            </a:r>
            <a:r>
              <a:rPr lang="de-AT" sz="1600" dirty="0"/>
              <a:t> Diese Abfallsorten müssen </a:t>
            </a:r>
            <a:br>
              <a:rPr lang="de-AT" sz="1600" dirty="0"/>
            </a:br>
            <a:r>
              <a:rPr lang="de-AT" sz="1600" dirty="0"/>
              <a:t>gesondert entsorgt werden.</a:t>
            </a:r>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6"/>
              </a:rPr>
              <a:t>www.demokratiewebstatt.at</a:t>
            </a:r>
            <a:endParaRPr lang="de-DE" sz="1200" dirty="0"/>
          </a:p>
        </p:txBody>
      </p:sp>
    </p:spTree>
    <p:extLst>
      <p:ext uri="{BB962C8B-B14F-4D97-AF65-F5344CB8AC3E}">
        <p14:creationId xmlns:p14="http://schemas.microsoft.com/office/powerpoint/2010/main" val="3678221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62850" y="485692"/>
            <a:ext cx="7128000" cy="612000"/>
          </a:xfrm>
        </p:spPr>
        <p:txBody>
          <a:bodyPr/>
          <a:lstStyle/>
          <a:p>
            <a:r>
              <a:rPr lang="de-DE" sz="2000" dirty="0">
                <a:solidFill>
                  <a:srgbClr val="2190AB"/>
                </a:solidFill>
                <a:hlinkClick r:id="rId4"/>
              </a:rPr>
              <a:t>Wohin fährt die Müllabfuhr? </a:t>
            </a:r>
            <a:endParaRPr lang="de-DE" sz="1100" dirty="0">
              <a:solidFill>
                <a:srgbClr val="2190AB"/>
              </a:solidFill>
            </a:endParaRPr>
          </a:p>
        </p:txBody>
      </p:sp>
      <p:pic>
        <p:nvPicPr>
          <p:cNvPr id="7" name="Inhaltsplatzhalter 6">
            <a:extLst>
              <a:ext uri="{FF2B5EF4-FFF2-40B4-BE49-F238E27FC236}">
                <a16:creationId xmlns:a16="http://schemas.microsoft.com/office/drawing/2014/main" id="{DCE92D57-F17E-579C-C531-06D82993CC6F}"/>
              </a:ext>
            </a:extLst>
          </p:cNvPr>
          <p:cNvPicPr>
            <a:picLocks noGrp="1" noChangeAspect="1"/>
          </p:cNvPicPr>
          <p:nvPr>
            <p:ph idx="1"/>
          </p:nvPr>
        </p:nvPicPr>
        <p:blipFill>
          <a:blip r:embed="rId5"/>
          <a:stretch>
            <a:fillRect/>
          </a:stretch>
        </p:blipFill>
        <p:spPr>
          <a:xfrm>
            <a:off x="1219278" y="1022902"/>
            <a:ext cx="5928604" cy="3238500"/>
          </a:xfrm>
        </p:spPr>
      </p:pic>
      <p:pic>
        <p:nvPicPr>
          <p:cNvPr id="5" name="Grafik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7"/>
              </a:rPr>
              <a:t>www.demokratiewebstatt.at</a:t>
            </a:r>
            <a:endParaRPr lang="de-DE" sz="1200" dirty="0"/>
          </a:p>
        </p:txBody>
      </p:sp>
      <p:sp>
        <p:nvSpPr>
          <p:cNvPr id="8" name="Textfeld 7">
            <a:extLst>
              <a:ext uri="{FF2B5EF4-FFF2-40B4-BE49-F238E27FC236}">
                <a16:creationId xmlns:a16="http://schemas.microsoft.com/office/drawing/2014/main" id="{98792937-1C85-B54B-B91C-0D00FA5CA8F0}"/>
              </a:ext>
            </a:extLst>
          </p:cNvPr>
          <p:cNvSpPr txBox="1"/>
          <p:nvPr/>
        </p:nvSpPr>
        <p:spPr>
          <a:xfrm flipH="1">
            <a:off x="6538519" y="4005761"/>
            <a:ext cx="1218725" cy="253916"/>
          </a:xfrm>
          <a:prstGeom prst="rect">
            <a:avLst/>
          </a:prstGeom>
          <a:noFill/>
        </p:spPr>
        <p:txBody>
          <a:bodyPr wrap="square" rtlCol="0">
            <a:spAutoFit/>
          </a:bodyPr>
          <a:lstStyle/>
          <a:p>
            <a:r>
              <a:rPr lang="de-AT" sz="1050" dirty="0"/>
              <a:t>© BMK</a:t>
            </a:r>
          </a:p>
        </p:txBody>
      </p:sp>
    </p:spTree>
    <p:extLst>
      <p:ext uri="{BB962C8B-B14F-4D97-AF65-F5344CB8AC3E}">
        <p14:creationId xmlns:p14="http://schemas.microsoft.com/office/powerpoint/2010/main" val="209715271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62850" y="485692"/>
            <a:ext cx="7128000" cy="612000"/>
          </a:xfrm>
        </p:spPr>
        <p:txBody>
          <a:bodyPr/>
          <a:lstStyle/>
          <a:p>
            <a:r>
              <a:rPr lang="de-DE" sz="2000" dirty="0">
                <a:solidFill>
                  <a:srgbClr val="2190AB"/>
                </a:solidFill>
                <a:hlinkClick r:id="rId4"/>
              </a:rPr>
              <a:t>Müll als globale Herausforderung  </a:t>
            </a:r>
            <a:endParaRPr lang="de-DE" sz="1100" dirty="0">
              <a:solidFill>
                <a:srgbClr val="2190AB"/>
              </a:solidFill>
            </a:endParaRPr>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6"/>
              </a:rPr>
              <a:t>www.demokratiewebstatt.at</a:t>
            </a:r>
            <a:endParaRPr lang="de-DE" sz="1200" dirty="0"/>
          </a:p>
        </p:txBody>
      </p:sp>
      <p:sp>
        <p:nvSpPr>
          <p:cNvPr id="8" name="Textfeld 7">
            <a:extLst>
              <a:ext uri="{FF2B5EF4-FFF2-40B4-BE49-F238E27FC236}">
                <a16:creationId xmlns:a16="http://schemas.microsoft.com/office/drawing/2014/main" id="{98792937-1C85-B54B-B91C-0D00FA5CA8F0}"/>
              </a:ext>
            </a:extLst>
          </p:cNvPr>
          <p:cNvSpPr txBox="1"/>
          <p:nvPr/>
        </p:nvSpPr>
        <p:spPr>
          <a:xfrm flipH="1">
            <a:off x="6572125" y="4002472"/>
            <a:ext cx="1218725" cy="253916"/>
          </a:xfrm>
          <a:prstGeom prst="rect">
            <a:avLst/>
          </a:prstGeom>
          <a:noFill/>
        </p:spPr>
        <p:txBody>
          <a:bodyPr wrap="square" rtlCol="0">
            <a:spAutoFit/>
          </a:bodyPr>
          <a:lstStyle/>
          <a:p>
            <a:r>
              <a:rPr lang="de-AT" sz="1050" dirty="0"/>
              <a:t>© BMK</a:t>
            </a:r>
          </a:p>
        </p:txBody>
      </p:sp>
      <p:sp>
        <p:nvSpPr>
          <p:cNvPr id="6" name="Inhaltsplatzhalter 5">
            <a:extLst>
              <a:ext uri="{FF2B5EF4-FFF2-40B4-BE49-F238E27FC236}">
                <a16:creationId xmlns:a16="http://schemas.microsoft.com/office/drawing/2014/main" id="{ABD19627-2C93-3461-584C-4B97256CA6A4}"/>
              </a:ext>
            </a:extLst>
          </p:cNvPr>
          <p:cNvSpPr>
            <a:spLocks noGrp="1"/>
          </p:cNvSpPr>
          <p:nvPr>
            <p:ph idx="1"/>
          </p:nvPr>
        </p:nvSpPr>
        <p:spPr>
          <a:xfrm>
            <a:off x="519413" y="1063719"/>
            <a:ext cx="7848000" cy="2952000"/>
          </a:xfrm>
        </p:spPr>
        <p:txBody>
          <a:bodyPr/>
          <a:lstStyle/>
          <a:p>
            <a:r>
              <a:rPr lang="de-AT" sz="1800" dirty="0"/>
              <a:t>Was ist eine Wegwerfgesellschaft?</a:t>
            </a:r>
          </a:p>
          <a:p>
            <a:pPr marL="0" indent="0">
              <a:buNone/>
            </a:pPr>
            <a:r>
              <a:rPr lang="de-AT" sz="1800" dirty="0"/>
              <a:t>Was früher ein Leben lang halten musste, wird heute immer wieder neu gekauft und weggeworfen. Wir leben in einer „</a:t>
            </a:r>
            <a:r>
              <a:rPr lang="de-AT" sz="1800" b="1" dirty="0"/>
              <a:t>Wegwerfgesellschaft</a:t>
            </a:r>
            <a:r>
              <a:rPr lang="de-AT" sz="1800" dirty="0"/>
              <a:t>“: Das bedeutet, dass Dinge, die wir nicht mehr haben wollen, weil sie kaputt sind oder sie uns nicht mehr gefallen, einfach in den Müll kommen. Damit ist Müll zu einer großen Belastung für Gesundheit und Umwelt geworden. Müll kennt dabei keine Landesgrenzen und ist heute ein </a:t>
            </a:r>
            <a:r>
              <a:rPr lang="de-AT" sz="1800" b="1" dirty="0"/>
              <a:t>globales Problem</a:t>
            </a:r>
            <a:r>
              <a:rPr lang="de-AT" sz="1800" dirty="0"/>
              <a:t>. </a:t>
            </a:r>
          </a:p>
        </p:txBody>
      </p:sp>
    </p:spTree>
    <p:extLst>
      <p:ext uri="{BB962C8B-B14F-4D97-AF65-F5344CB8AC3E}">
        <p14:creationId xmlns:p14="http://schemas.microsoft.com/office/powerpoint/2010/main" val="239796082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62850" y="485692"/>
            <a:ext cx="7128000" cy="612000"/>
          </a:xfrm>
        </p:spPr>
        <p:txBody>
          <a:bodyPr/>
          <a:lstStyle/>
          <a:p>
            <a:r>
              <a:rPr lang="de-DE" sz="2000" dirty="0">
                <a:solidFill>
                  <a:srgbClr val="2190AB"/>
                </a:solidFill>
                <a:hlinkClick r:id="rId4"/>
              </a:rPr>
              <a:t>Plastikmüll als Gefahr für die Umwelt  </a:t>
            </a:r>
            <a:endParaRPr lang="de-DE" sz="1100" dirty="0">
              <a:solidFill>
                <a:srgbClr val="2190AB"/>
              </a:solidFill>
            </a:endParaRPr>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6"/>
              </a:rPr>
              <a:t>www.demokratiewebstatt.at</a:t>
            </a:r>
            <a:endParaRPr lang="de-DE" sz="1200" dirty="0"/>
          </a:p>
        </p:txBody>
      </p:sp>
      <p:sp>
        <p:nvSpPr>
          <p:cNvPr id="12" name="Inhaltsplatzhalter 11">
            <a:extLst>
              <a:ext uri="{FF2B5EF4-FFF2-40B4-BE49-F238E27FC236}">
                <a16:creationId xmlns:a16="http://schemas.microsoft.com/office/drawing/2014/main" id="{BE2CF4E8-5ED4-711C-9A2B-164902D942C6}"/>
              </a:ext>
            </a:extLst>
          </p:cNvPr>
          <p:cNvSpPr>
            <a:spLocks noGrp="1"/>
          </p:cNvSpPr>
          <p:nvPr>
            <p:ph idx="1"/>
          </p:nvPr>
        </p:nvSpPr>
        <p:spPr>
          <a:xfrm>
            <a:off x="469406" y="1138361"/>
            <a:ext cx="7848000" cy="2952000"/>
          </a:xfrm>
        </p:spPr>
        <p:txBody>
          <a:bodyPr/>
          <a:lstStyle/>
          <a:p>
            <a:r>
              <a:rPr lang="de-AT" sz="1800" dirty="0"/>
              <a:t>Plastikmüll zählt zu einer der </a:t>
            </a:r>
            <a:r>
              <a:rPr lang="de-AT" sz="1800" b="1" dirty="0"/>
              <a:t>größten Umweltbelastungen </a:t>
            </a:r>
            <a:r>
              <a:rPr lang="de-AT" sz="1800" dirty="0"/>
              <a:t>weltweit. </a:t>
            </a:r>
          </a:p>
          <a:p>
            <a:pPr marL="0" indent="0">
              <a:buNone/>
            </a:pPr>
            <a:endParaRPr lang="de-AT" sz="1800" dirty="0"/>
          </a:p>
          <a:p>
            <a:r>
              <a:rPr lang="de-AT" sz="1800" dirty="0"/>
              <a:t>Plastikmüll, der nicht richtig entsorgt wird, </a:t>
            </a:r>
            <a:r>
              <a:rPr lang="de-AT" sz="1800" b="1" dirty="0"/>
              <a:t>bedroht Tiere, den Boden, das Grundwasser</a:t>
            </a:r>
            <a:r>
              <a:rPr lang="de-AT" sz="1800" dirty="0"/>
              <a:t> und letztlich auch uns Menschen. </a:t>
            </a:r>
          </a:p>
          <a:p>
            <a:pPr marL="0" indent="0">
              <a:buNone/>
            </a:pPr>
            <a:endParaRPr lang="de-AT" sz="1800" dirty="0"/>
          </a:p>
          <a:p>
            <a:r>
              <a:rPr lang="de-AT" sz="1800" dirty="0"/>
              <a:t>Schätzungsweise </a:t>
            </a:r>
            <a:r>
              <a:rPr lang="de-AT" sz="1800" b="1" dirty="0"/>
              <a:t>ein ganzer Müllwagen landet jede Minute </a:t>
            </a:r>
            <a:r>
              <a:rPr lang="de-AT" sz="1800" dirty="0"/>
              <a:t>in den Weltmeeren.</a:t>
            </a:r>
          </a:p>
        </p:txBody>
      </p:sp>
    </p:spTree>
    <p:extLst>
      <p:ext uri="{BB962C8B-B14F-4D97-AF65-F5344CB8AC3E}">
        <p14:creationId xmlns:p14="http://schemas.microsoft.com/office/powerpoint/2010/main" val="425707484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62850" y="485692"/>
            <a:ext cx="7128000" cy="612000"/>
          </a:xfrm>
        </p:spPr>
        <p:txBody>
          <a:bodyPr/>
          <a:lstStyle/>
          <a:p>
            <a:r>
              <a:rPr lang="de-DE" sz="2000" dirty="0">
                <a:solidFill>
                  <a:srgbClr val="2190AB"/>
                </a:solidFill>
                <a:hlinkClick r:id="rId4"/>
              </a:rPr>
              <a:t>Plastikmüllstrudel im Meer  </a:t>
            </a:r>
            <a:endParaRPr lang="de-DE" sz="1100" dirty="0">
              <a:solidFill>
                <a:srgbClr val="2190AB"/>
              </a:solidFill>
            </a:endParaRPr>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6"/>
              </a:rPr>
              <a:t>www.demokratiewebstatt.at</a:t>
            </a:r>
            <a:endParaRPr lang="de-DE" sz="1200" dirty="0"/>
          </a:p>
        </p:txBody>
      </p:sp>
      <p:sp>
        <p:nvSpPr>
          <p:cNvPr id="8" name="Textfeld 7">
            <a:extLst>
              <a:ext uri="{FF2B5EF4-FFF2-40B4-BE49-F238E27FC236}">
                <a16:creationId xmlns:a16="http://schemas.microsoft.com/office/drawing/2014/main" id="{98792937-1C85-B54B-B91C-0D00FA5CA8F0}"/>
              </a:ext>
            </a:extLst>
          </p:cNvPr>
          <p:cNvSpPr txBox="1"/>
          <p:nvPr/>
        </p:nvSpPr>
        <p:spPr>
          <a:xfrm flipH="1">
            <a:off x="3412393" y="4104945"/>
            <a:ext cx="1786063" cy="415498"/>
          </a:xfrm>
          <a:prstGeom prst="rect">
            <a:avLst/>
          </a:prstGeom>
          <a:noFill/>
        </p:spPr>
        <p:txBody>
          <a:bodyPr wrap="square" rtlCol="0">
            <a:spAutoFit/>
          </a:bodyPr>
          <a:lstStyle/>
          <a:p>
            <a:r>
              <a:rPr lang="de-AT" sz="1050" dirty="0"/>
              <a:t>© Wikipedia / NOAA / CC0</a:t>
            </a:r>
          </a:p>
          <a:p>
            <a:endParaRPr lang="de-AT" sz="1050" dirty="0"/>
          </a:p>
        </p:txBody>
      </p:sp>
      <p:pic>
        <p:nvPicPr>
          <p:cNvPr id="7" name="Inhaltsplatzhalter 6">
            <a:extLst>
              <a:ext uri="{FF2B5EF4-FFF2-40B4-BE49-F238E27FC236}">
                <a16:creationId xmlns:a16="http://schemas.microsoft.com/office/drawing/2014/main" id="{74C207B2-3669-2058-4F2E-8FA4121B950D}"/>
              </a:ext>
            </a:extLst>
          </p:cNvPr>
          <p:cNvPicPr>
            <a:picLocks noGrp="1" noChangeAspect="1"/>
          </p:cNvPicPr>
          <p:nvPr>
            <p:ph idx="1"/>
          </p:nvPr>
        </p:nvPicPr>
        <p:blipFill>
          <a:blip r:embed="rId7"/>
          <a:stretch>
            <a:fillRect/>
          </a:stretch>
        </p:blipFill>
        <p:spPr>
          <a:xfrm>
            <a:off x="2109769" y="1052112"/>
            <a:ext cx="4512362" cy="2952750"/>
          </a:xfrm>
        </p:spPr>
      </p:pic>
    </p:spTree>
    <p:extLst>
      <p:ext uri="{BB962C8B-B14F-4D97-AF65-F5344CB8AC3E}">
        <p14:creationId xmlns:p14="http://schemas.microsoft.com/office/powerpoint/2010/main" val="271484494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2160000" y="720000"/>
            <a:ext cx="4320000" cy="720000"/>
          </a:xfrm>
        </p:spPr>
        <p:txBody>
          <a:bodyPr/>
          <a:lstStyle/>
          <a:p>
            <a:pPr algn="ctr" hangingPunct="0"/>
            <a:r>
              <a:rPr lang="de-AT" sz="2600" dirty="0">
                <a:solidFill>
                  <a:srgbClr val="2190AB"/>
                </a:solidFill>
              </a:rPr>
              <a:t> </a:t>
            </a:r>
            <a:r>
              <a:rPr lang="de-AT" sz="2600" dirty="0">
                <a:solidFill>
                  <a:srgbClr val="2190AB"/>
                </a:solidFill>
                <a:hlinkClick r:id="rId3"/>
              </a:rPr>
              <a:t>Eine runde Sache: Kreislaufwirtschaft</a:t>
            </a:r>
            <a:endParaRPr lang="de-DE" sz="26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2880000" y="4320000"/>
            <a:ext cx="2749535" cy="276999"/>
          </a:xfrm>
          <a:prstGeom prst="rect">
            <a:avLst/>
          </a:prstGeom>
        </p:spPr>
        <p:txBody>
          <a:bodyPr wrap="none">
            <a:spAutoFit/>
          </a:bodyPr>
          <a:lstStyle/>
          <a:p>
            <a:r>
              <a:rPr lang="de-AT" sz="1200" dirty="0">
                <a:solidFill>
                  <a:srgbClr val="2190AB"/>
                </a:solidFill>
                <a:hlinkClick r:id="rId3"/>
              </a:rPr>
              <a:t>Zum Kapitel auf der </a:t>
            </a:r>
            <a:r>
              <a:rPr lang="de-AT" sz="1200" dirty="0" err="1">
                <a:solidFill>
                  <a:srgbClr val="2190AB"/>
                </a:solidFill>
                <a:hlinkClick r:id="rId3"/>
              </a:rPr>
              <a:t>DemokratieWEBstatt</a:t>
            </a:r>
            <a:endParaRPr lang="de-AT" sz="1200" dirty="0">
              <a:solidFill>
                <a:srgbClr val="2190AB"/>
              </a:solidFill>
            </a:endParaRPr>
          </a:p>
        </p:txBody>
      </p:sp>
      <p:sp>
        <p:nvSpPr>
          <p:cNvPr id="7" name="Textfeld 6"/>
          <p:cNvSpPr txBox="1"/>
          <p:nvPr/>
        </p:nvSpPr>
        <p:spPr>
          <a:xfrm>
            <a:off x="3204420" y="3475528"/>
            <a:ext cx="2100694" cy="415498"/>
          </a:xfrm>
          <a:prstGeom prst="rect">
            <a:avLst/>
          </a:prstGeom>
          <a:noFill/>
        </p:spPr>
        <p:txBody>
          <a:bodyPr wrap="square" rtlCol="0">
            <a:spAutoFit/>
          </a:bodyPr>
          <a:lstStyle/>
          <a:p>
            <a:pPr algn="ctr"/>
            <a:r>
              <a:rPr lang="de-AT" sz="1050" dirty="0"/>
              <a:t>Spielzeug aus alten Verpackungen © </a:t>
            </a:r>
            <a:r>
              <a:rPr lang="de-AT" sz="1050" dirty="0" err="1"/>
              <a:t>iStock</a:t>
            </a:r>
            <a:r>
              <a:rPr lang="de-AT" sz="1050" dirty="0"/>
              <a:t> / Alexander </a:t>
            </a:r>
            <a:r>
              <a:rPr lang="de-AT" sz="1050" dirty="0" err="1"/>
              <a:t>Vorotyntsev</a:t>
            </a:r>
            <a:endParaRPr lang="de-AT" sz="1050" dirty="0"/>
          </a:p>
        </p:txBody>
      </p:sp>
      <p:pic>
        <p:nvPicPr>
          <p:cNvPr id="6" name="Grafik 5">
            <a:extLst>
              <a:ext uri="{FF2B5EF4-FFF2-40B4-BE49-F238E27FC236}">
                <a16:creationId xmlns:a16="http://schemas.microsoft.com/office/drawing/2014/main" id="{48A71B82-2516-98F0-3732-1720F9C7D5EF}"/>
              </a:ext>
            </a:extLst>
          </p:cNvPr>
          <p:cNvPicPr>
            <a:picLocks noChangeAspect="1"/>
          </p:cNvPicPr>
          <p:nvPr/>
        </p:nvPicPr>
        <p:blipFill>
          <a:blip r:embed="rId5"/>
          <a:stretch>
            <a:fillRect/>
          </a:stretch>
        </p:blipFill>
        <p:spPr>
          <a:xfrm>
            <a:off x="3170212" y="1709409"/>
            <a:ext cx="2299576" cy="1724682"/>
          </a:xfrm>
          <a:prstGeom prst="rect">
            <a:avLst/>
          </a:prstGeom>
        </p:spPr>
      </p:pic>
    </p:spTree>
    <p:extLst>
      <p:ext uri="{BB962C8B-B14F-4D97-AF65-F5344CB8AC3E}">
        <p14:creationId xmlns:p14="http://schemas.microsoft.com/office/powerpoint/2010/main" val="222925692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200000" cy="720000"/>
          </a:xfrm>
        </p:spPr>
        <p:txBody>
          <a:bodyPr/>
          <a:lstStyle/>
          <a:p>
            <a:pPr lvl="0" hangingPunct="0"/>
            <a:r>
              <a:rPr lang="de-DE" sz="2000" dirty="0">
                <a:solidFill>
                  <a:srgbClr val="2190AB"/>
                </a:solidFill>
                <a:hlinkClick r:id="rId3"/>
              </a:rPr>
              <a:t>Was ist Kreislaufwirtschaft?</a:t>
            </a:r>
            <a:endParaRPr lang="de-DE" sz="2000" dirty="0">
              <a:solidFill>
                <a:srgbClr val="2190AB"/>
              </a:solidFill>
            </a:endParaRPr>
          </a:p>
        </p:txBody>
      </p:sp>
      <p:sp>
        <p:nvSpPr>
          <p:cNvPr id="4" name="Inhaltsplatzhalter 3"/>
          <p:cNvSpPr>
            <a:spLocks noGrp="1"/>
          </p:cNvSpPr>
          <p:nvPr>
            <p:ph idx="1"/>
          </p:nvPr>
        </p:nvSpPr>
        <p:spPr>
          <a:xfrm>
            <a:off x="720000" y="1079999"/>
            <a:ext cx="7920000" cy="3240000"/>
          </a:xfrm>
        </p:spPr>
        <p:txBody>
          <a:bodyPr/>
          <a:lstStyle/>
          <a:p>
            <a:r>
              <a:rPr lang="de-AT" sz="1600" dirty="0"/>
              <a:t>Kreislaufwirtschaft bedeutet, dass </a:t>
            </a:r>
            <a:r>
              <a:rPr lang="de-AT" sz="1600" b="1" dirty="0"/>
              <a:t>Abfälle auf ein Minimum </a:t>
            </a:r>
            <a:r>
              <a:rPr lang="de-AT" sz="1600" dirty="0"/>
              <a:t>verringert werden. </a:t>
            </a:r>
          </a:p>
          <a:p>
            <a:r>
              <a:rPr lang="de-AT" sz="1600" dirty="0"/>
              <a:t>Ziel ist es, den </a:t>
            </a:r>
            <a:r>
              <a:rPr lang="de-AT" sz="1600" b="1" dirty="0"/>
              <a:t>Lebenszyklus</a:t>
            </a:r>
            <a:r>
              <a:rPr lang="de-AT" sz="1600" dirty="0"/>
              <a:t> von Produkten zu verlängern. </a:t>
            </a:r>
          </a:p>
          <a:p>
            <a:r>
              <a:rPr lang="de-AT" sz="1600" dirty="0"/>
              <a:t>Bereits bei der Gestaltung und Herstellung von Produkten wird auf </a:t>
            </a:r>
            <a:r>
              <a:rPr lang="de-AT" sz="1600" b="1" dirty="0"/>
              <a:t>Langlebigkeit und Wiederverwertbarkeit</a:t>
            </a:r>
            <a:r>
              <a:rPr lang="de-AT" sz="1600" dirty="0"/>
              <a:t> geachtet.</a:t>
            </a:r>
          </a:p>
          <a:p>
            <a:r>
              <a:rPr lang="de-AT" sz="1600" dirty="0"/>
              <a:t>Rohstoffe und Produkte sollen so lange wie möglich </a:t>
            </a:r>
            <a:r>
              <a:rPr lang="de-AT" sz="1600" b="1" dirty="0"/>
              <a:t>geteilt, wiederverwendet, repariert und recycelt </a:t>
            </a:r>
            <a:r>
              <a:rPr lang="de-AT" sz="1600" dirty="0"/>
              <a:t>werden. </a:t>
            </a:r>
          </a:p>
          <a:p>
            <a:pPr marL="0" indent="0">
              <a:buNone/>
            </a:pPr>
            <a:r>
              <a:rPr lang="de-AT" sz="1600" dirty="0"/>
              <a:t>	</a:t>
            </a:r>
            <a:r>
              <a:rPr lang="de-AT" sz="1600" i="1" dirty="0"/>
              <a:t>Im </a:t>
            </a:r>
            <a:r>
              <a:rPr lang="de-AT" sz="1600" b="1" i="1" dirty="0"/>
              <a:t>Gegensatz</a:t>
            </a:r>
            <a:r>
              <a:rPr lang="de-AT" sz="1600" i="1" dirty="0"/>
              <a:t> dazu steht das lineare Modell der </a:t>
            </a:r>
            <a:r>
              <a:rPr lang="de-AT" sz="1600" b="1" i="1" dirty="0"/>
              <a:t>Wegwerfgesellschaft</a:t>
            </a:r>
            <a:r>
              <a:rPr lang="de-AT" sz="1600" i="1" dirty="0"/>
              <a:t>.</a:t>
            </a:r>
            <a:endParaRPr lang="de-AT" sz="1600" i="1" dirty="0">
              <a:solidFill>
                <a:srgbClr val="FF0000"/>
              </a:solidFill>
            </a:endParaRPr>
          </a:p>
          <a:p>
            <a:endParaRPr lang="de-AT" sz="16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3190481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200000" cy="720000"/>
          </a:xfrm>
        </p:spPr>
        <p:txBody>
          <a:bodyPr/>
          <a:lstStyle/>
          <a:p>
            <a:pPr lvl="0" hangingPunct="0"/>
            <a:r>
              <a:rPr lang="de-DE" sz="2000" dirty="0">
                <a:solidFill>
                  <a:srgbClr val="2190AB"/>
                </a:solidFill>
                <a:hlinkClick r:id="rId3"/>
              </a:rPr>
              <a:t>Wie kann Kreislaufwirtschaft gelingen?</a:t>
            </a:r>
            <a:endParaRPr lang="de-DE" sz="2000" dirty="0">
              <a:solidFill>
                <a:srgbClr val="2190AB"/>
              </a:solidFill>
            </a:endParaRPr>
          </a:p>
        </p:txBody>
      </p:sp>
      <p:sp>
        <p:nvSpPr>
          <p:cNvPr id="4" name="Inhaltsplatzhalter 3"/>
          <p:cNvSpPr>
            <a:spLocks noGrp="1"/>
          </p:cNvSpPr>
          <p:nvPr>
            <p:ph idx="1"/>
          </p:nvPr>
        </p:nvSpPr>
        <p:spPr>
          <a:xfrm>
            <a:off x="720000" y="1079999"/>
            <a:ext cx="7920000" cy="3240000"/>
          </a:xfrm>
        </p:spPr>
        <p:txBody>
          <a:bodyPr/>
          <a:lstStyle/>
          <a:p>
            <a:r>
              <a:rPr lang="de-AT" sz="1600" dirty="0"/>
              <a:t>    </a:t>
            </a:r>
            <a:r>
              <a:rPr lang="de-AT" sz="1800" dirty="0"/>
              <a:t>Keine Rohstoffe gehen bei der Herstellung und Wiederverwertung verloren.</a:t>
            </a:r>
          </a:p>
          <a:p>
            <a:r>
              <a:rPr lang="de-AT" sz="1800" dirty="0"/>
              <a:t>    Produkte sind langlebig und können so lange wie möglich genutzt werden.</a:t>
            </a:r>
          </a:p>
          <a:p>
            <a:r>
              <a:rPr lang="de-AT" sz="1800" dirty="0"/>
              <a:t>    Produkte von heute werden zu Rohstoffen von morgen.</a:t>
            </a:r>
          </a:p>
          <a:p>
            <a:r>
              <a:rPr lang="de-AT" sz="1800" dirty="0"/>
              <a:t>    Produkte werden mithilfe erneuerbarer Energie hergestellt und transportiert.</a:t>
            </a:r>
          </a:p>
          <a:p>
            <a:r>
              <a:rPr lang="de-AT" sz="1800" dirty="0"/>
              <a:t>    Produkte können leicht auseinandergenommen und repariert werden.</a:t>
            </a:r>
          </a:p>
          <a:p>
            <a:r>
              <a:rPr lang="de-AT" sz="1800" dirty="0"/>
              <a:t>    Produkte, die selten gebraucht werden, können ausgeliehen werden.</a:t>
            </a:r>
            <a:endParaRPr lang="de-AT" sz="1800" i="1" dirty="0">
              <a:solidFill>
                <a:srgbClr val="2190AB"/>
              </a:solidFill>
            </a:endParaRP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481242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200000" cy="720000"/>
          </a:xfrm>
        </p:spPr>
        <p:txBody>
          <a:bodyPr/>
          <a:lstStyle/>
          <a:p>
            <a:pPr lvl="0" hangingPunct="0"/>
            <a:r>
              <a:rPr lang="de-DE" sz="2000" dirty="0">
                <a:solidFill>
                  <a:srgbClr val="2190AB"/>
                </a:solidFill>
                <a:hlinkClick r:id="rId3"/>
              </a:rPr>
              <a:t>Wichtige Begriffe aus der Kreislaufwirtschaft</a:t>
            </a:r>
            <a:endParaRPr lang="de-DE" sz="2000" dirty="0">
              <a:solidFill>
                <a:srgbClr val="2190AB"/>
              </a:solidFill>
            </a:endParaRPr>
          </a:p>
        </p:txBody>
      </p:sp>
      <p:sp>
        <p:nvSpPr>
          <p:cNvPr id="4" name="Inhaltsplatzhalter 3"/>
          <p:cNvSpPr>
            <a:spLocks noGrp="1"/>
          </p:cNvSpPr>
          <p:nvPr>
            <p:ph idx="1"/>
          </p:nvPr>
        </p:nvSpPr>
        <p:spPr>
          <a:xfrm>
            <a:off x="720000" y="1013923"/>
            <a:ext cx="7920000" cy="3240000"/>
          </a:xfrm>
        </p:spPr>
        <p:txBody>
          <a:bodyPr/>
          <a:lstStyle/>
          <a:p>
            <a:r>
              <a:rPr lang="de-AT" sz="1800" u="sng" dirty="0"/>
              <a:t>Konstruktion:</a:t>
            </a:r>
            <a:r>
              <a:rPr lang="de-AT" sz="1800" dirty="0"/>
              <a:t> Langlebiges und nachhaltiges Design</a:t>
            </a:r>
          </a:p>
          <a:p>
            <a:r>
              <a:rPr lang="de-AT" sz="1800" u="sng" dirty="0"/>
              <a:t>Reparatur und Instandhaltung:</a:t>
            </a:r>
            <a:r>
              <a:rPr lang="de-AT" sz="1800" dirty="0"/>
              <a:t> Schäden durch Wartung und Instandhaltung vermeiden, Schäden beheben</a:t>
            </a:r>
          </a:p>
          <a:p>
            <a:r>
              <a:rPr lang="de-AT" sz="1800" u="sng" dirty="0" err="1"/>
              <a:t>Remanufacturing</a:t>
            </a:r>
            <a:r>
              <a:rPr lang="de-AT" sz="1800" u="sng" dirty="0"/>
              <a:t>:</a:t>
            </a:r>
            <a:r>
              <a:rPr lang="de-AT" sz="1800" dirty="0"/>
              <a:t> Umbau von gebrauchten Geräten zu hochwertigen Neugeräten</a:t>
            </a:r>
          </a:p>
          <a:p>
            <a:r>
              <a:rPr lang="de-AT" sz="1800" u="sng" dirty="0" err="1"/>
              <a:t>Refurbishing</a:t>
            </a:r>
            <a:r>
              <a:rPr lang="de-AT" sz="1800" u="sng" dirty="0"/>
              <a:t>:</a:t>
            </a:r>
            <a:r>
              <a:rPr lang="de-AT" sz="1800" dirty="0"/>
              <a:t> Überholung und Instandsetzung von Geräten für die erneute Verwendung und den Wiederverkauf</a:t>
            </a:r>
          </a:p>
          <a:p>
            <a:r>
              <a:rPr lang="de-AT" sz="1800" u="sng" dirty="0"/>
              <a:t>Recycling:</a:t>
            </a:r>
            <a:r>
              <a:rPr lang="de-AT" sz="1800" dirty="0"/>
              <a:t> Abfälle werden wiederverwertet und Sekundärrohstoffe aufbereitet. </a:t>
            </a:r>
          </a:p>
          <a:p>
            <a:r>
              <a:rPr lang="de-AT" sz="1800" u="sng" dirty="0"/>
              <a:t>Inertisierung:</a:t>
            </a:r>
            <a:r>
              <a:rPr lang="de-AT" sz="1800" dirty="0"/>
              <a:t> Entstandene Abfälle können unschädlich gemacht werden.</a:t>
            </a:r>
            <a:endParaRPr lang="de-AT" sz="1800" i="1" dirty="0">
              <a:solidFill>
                <a:srgbClr val="2190AB"/>
              </a:solidFill>
            </a:endParaRP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1313675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2160000" y="720000"/>
            <a:ext cx="4320000" cy="720000"/>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sz="2400" b="1" dirty="0">
                <a:solidFill>
                  <a:srgbClr val="00A3DB"/>
                </a:solidFill>
                <a:latin typeface="+mj-lt"/>
                <a:cs typeface="Arial" panose="020B0604020202020204" pitchFamily="34" charset="0"/>
                <a:hlinkClick r:id="rId4"/>
              </a:rPr>
              <a:t>Wie können wir Müll vermeiden?</a:t>
            </a:r>
            <a:endParaRPr lang="de-DE" sz="2400" b="1" dirty="0">
              <a:solidFill>
                <a:srgbClr val="00A3DB"/>
              </a:solidFill>
              <a:latin typeface="+mj-lt"/>
              <a:cs typeface="Arial" panose="020B0604020202020204" pitchFamily="34" charset="0"/>
            </a:endParaRPr>
          </a:p>
        </p:txBody>
      </p:sp>
      <p:sp>
        <p:nvSpPr>
          <p:cNvPr id="7" name="Textfeld 6"/>
          <p:cNvSpPr txBox="1"/>
          <p:nvPr/>
        </p:nvSpPr>
        <p:spPr>
          <a:xfrm>
            <a:off x="2880000" y="4320000"/>
            <a:ext cx="2825393" cy="276999"/>
          </a:xfrm>
          <a:prstGeom prst="rect">
            <a:avLst/>
          </a:prstGeom>
          <a:noFill/>
        </p:spPr>
        <p:txBody>
          <a:bodyPr wrap="square" rtlCol="0">
            <a:spAutoFit/>
          </a:bodyPr>
          <a:lstStyle/>
          <a:p>
            <a:pPr algn="ctr"/>
            <a:r>
              <a:rPr lang="de-AT" sz="1200" dirty="0">
                <a:solidFill>
                  <a:srgbClr val="2190AB"/>
                </a:solidFill>
                <a:hlinkClick r:id="rId4"/>
              </a:rPr>
              <a:t>Zum Kapitel auf der </a:t>
            </a:r>
            <a:r>
              <a:rPr lang="de-AT" sz="1200" dirty="0" err="1">
                <a:solidFill>
                  <a:srgbClr val="2190AB"/>
                </a:solidFill>
                <a:hlinkClick r:id="rId4"/>
              </a:rPr>
              <a:t>DemokratieWEBstatt</a:t>
            </a:r>
            <a:endParaRPr lang="de-AT" sz="1200" dirty="0">
              <a:solidFill>
                <a:srgbClr val="2190AB"/>
              </a:solidFill>
            </a:endParaRPr>
          </a:p>
        </p:txBody>
      </p:sp>
      <p:sp>
        <p:nvSpPr>
          <p:cNvPr id="9" name="Textfeld 8"/>
          <p:cNvSpPr txBox="1"/>
          <p:nvPr/>
        </p:nvSpPr>
        <p:spPr>
          <a:xfrm>
            <a:off x="3225896" y="3588246"/>
            <a:ext cx="2133600" cy="253916"/>
          </a:xfrm>
          <a:prstGeom prst="rect">
            <a:avLst/>
          </a:prstGeom>
          <a:noFill/>
        </p:spPr>
        <p:txBody>
          <a:bodyPr wrap="square" rtlCol="0">
            <a:spAutoFit/>
          </a:bodyPr>
          <a:lstStyle/>
          <a:p>
            <a:pPr algn="ctr"/>
            <a:r>
              <a:rPr lang="de-AT" sz="1050" dirty="0"/>
              <a:t> © iStock / </a:t>
            </a:r>
            <a:r>
              <a:rPr lang="de-AT" sz="1050" dirty="0" err="1"/>
              <a:t>BrianAdackson</a:t>
            </a:r>
            <a:endParaRPr lang="de-AT" sz="1050" dirty="0"/>
          </a:p>
        </p:txBody>
      </p:sp>
      <p:pic>
        <p:nvPicPr>
          <p:cNvPr id="3" name="Grafik 2">
            <a:extLst>
              <a:ext uri="{FF2B5EF4-FFF2-40B4-BE49-F238E27FC236}">
                <a16:creationId xmlns:a16="http://schemas.microsoft.com/office/drawing/2014/main" id="{966E0DA7-8810-6CBB-6262-7D1580F8D8BF}"/>
              </a:ext>
            </a:extLst>
          </p:cNvPr>
          <p:cNvPicPr>
            <a:picLocks noChangeAspect="1"/>
          </p:cNvPicPr>
          <p:nvPr/>
        </p:nvPicPr>
        <p:blipFill>
          <a:blip r:embed="rId5"/>
          <a:stretch>
            <a:fillRect/>
          </a:stretch>
        </p:blipFill>
        <p:spPr>
          <a:xfrm>
            <a:off x="2834893" y="1493554"/>
            <a:ext cx="2970213" cy="1983987"/>
          </a:xfrm>
          <a:prstGeom prst="rect">
            <a:avLst/>
          </a:prstGeom>
        </p:spPr>
      </p:pic>
    </p:spTree>
    <p:extLst>
      <p:ext uri="{BB962C8B-B14F-4D97-AF65-F5344CB8AC3E}">
        <p14:creationId xmlns:p14="http://schemas.microsoft.com/office/powerpoint/2010/main" val="152453032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3" y="4420770"/>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solidFill>
                <a:srgbClr val="000000"/>
              </a:solidFill>
            </a:endParaRPr>
          </a:p>
        </p:txBody>
      </p:sp>
      <p:pic>
        <p:nvPicPr>
          <p:cNvPr id="4" name="Grafik 3">
            <a:extLst>
              <a:ext uri="{FF2B5EF4-FFF2-40B4-BE49-F238E27FC236}">
                <a16:creationId xmlns:a16="http://schemas.microsoft.com/office/drawing/2014/main" id="{8E7ECFF3-FD27-2B83-37C8-5EFD44A85AD2}"/>
              </a:ext>
            </a:extLst>
          </p:cNvPr>
          <p:cNvPicPr>
            <a:picLocks noChangeAspect="1"/>
          </p:cNvPicPr>
          <p:nvPr/>
        </p:nvPicPr>
        <p:blipFill>
          <a:blip r:embed="rId5"/>
          <a:stretch>
            <a:fillRect/>
          </a:stretch>
        </p:blipFill>
        <p:spPr>
          <a:xfrm>
            <a:off x="2008788" y="445731"/>
            <a:ext cx="4562551" cy="3921919"/>
          </a:xfrm>
          <a:prstGeom prst="rect">
            <a:avLst/>
          </a:prstGeom>
        </p:spPr>
      </p:pic>
    </p:spTree>
    <p:extLst>
      <p:ext uri="{BB962C8B-B14F-4D97-AF65-F5344CB8AC3E}">
        <p14:creationId xmlns:p14="http://schemas.microsoft.com/office/powerpoint/2010/main" val="188243033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hlinkClick r:id="rId3"/>
              </a:rPr>
              <a:t>Checkliste zur Müllvermeidung:</a:t>
            </a:r>
            <a:endParaRPr lang="de-DE" sz="2000" dirty="0">
              <a:solidFill>
                <a:srgbClr val="2190AB"/>
              </a:solidFill>
            </a:endParaRPr>
          </a:p>
        </p:txBody>
      </p:sp>
      <p:sp>
        <p:nvSpPr>
          <p:cNvPr id="4" name="Inhaltsplatzhalter 3"/>
          <p:cNvSpPr>
            <a:spLocks noGrp="1"/>
          </p:cNvSpPr>
          <p:nvPr>
            <p:ph idx="1"/>
          </p:nvPr>
        </p:nvSpPr>
        <p:spPr>
          <a:xfrm>
            <a:off x="720000" y="1079999"/>
            <a:ext cx="7920000" cy="3240000"/>
          </a:xfrm>
        </p:spPr>
        <p:txBody>
          <a:bodyPr/>
          <a:lstStyle/>
          <a:p>
            <a:pPr marL="285750" lvl="1" indent="-285750">
              <a:lnSpc>
                <a:spcPts val="2600"/>
              </a:lnSpc>
              <a:buClr>
                <a:schemeClr val="tx2"/>
              </a:buClr>
              <a:buFont typeface="Arial" panose="020B0604020202020204" pitchFamily="34" charset="0"/>
              <a:buChar char="•"/>
            </a:pPr>
            <a:r>
              <a:rPr lang="de-AT" sz="1800" dirty="0"/>
              <a:t>Welche Dinge schmeiße ich täglich weg?</a:t>
            </a:r>
          </a:p>
          <a:p>
            <a:pPr marL="285750" lvl="1" indent="-285750">
              <a:lnSpc>
                <a:spcPts val="2600"/>
              </a:lnSpc>
              <a:buClr>
                <a:schemeClr val="tx2"/>
              </a:buClr>
              <a:buFont typeface="Arial" panose="020B0604020202020204" pitchFamily="34" charset="0"/>
              <a:buChar char="•"/>
            </a:pPr>
            <a:r>
              <a:rPr lang="de-AT" sz="1800" dirty="0"/>
              <a:t>Aus welchem Material sind diese Dinge? Gibt es dazu eine umweltfreundlichere Alternative?</a:t>
            </a:r>
          </a:p>
          <a:p>
            <a:pPr marL="285750" lvl="1" indent="-285750">
              <a:lnSpc>
                <a:spcPts val="2600"/>
              </a:lnSpc>
              <a:buClr>
                <a:schemeClr val="tx2"/>
              </a:buClr>
              <a:buFont typeface="Arial" panose="020B0604020202020204" pitchFamily="34" charset="0"/>
              <a:buChar char="•"/>
            </a:pPr>
            <a:r>
              <a:rPr lang="de-AT" sz="1800" dirty="0"/>
              <a:t>Hätte ich manches davon noch weiterverwenden können?</a:t>
            </a:r>
          </a:p>
          <a:p>
            <a:pPr marL="285750" lvl="1" indent="-285750">
              <a:lnSpc>
                <a:spcPts val="2600"/>
              </a:lnSpc>
              <a:buClr>
                <a:schemeClr val="tx2"/>
              </a:buClr>
              <a:buFont typeface="Arial" panose="020B0604020202020204" pitchFamily="34" charset="0"/>
              <a:buChar char="•"/>
            </a:pPr>
            <a:r>
              <a:rPr lang="de-AT" sz="1800" dirty="0"/>
              <a:t>Habe ich alles davon wirklich gebraucht? Oder hätte ich auf manche Dinge von vornherein verzichten können?</a:t>
            </a:r>
          </a:p>
          <a:p>
            <a:pPr marL="285750" lvl="1" indent="-285750">
              <a:lnSpc>
                <a:spcPts val="2600"/>
              </a:lnSpc>
              <a:buClr>
                <a:schemeClr val="tx2"/>
              </a:buClr>
              <a:buFont typeface="Arial" panose="020B0604020202020204" pitchFamily="34" charset="0"/>
              <a:buChar char="•"/>
            </a:pPr>
            <a:r>
              <a:rPr lang="de-AT" sz="1800" dirty="0"/>
              <a:t>Habe ich alle Dinge richtig entsorgt?</a:t>
            </a:r>
            <a:r>
              <a:rPr lang="de-AT" sz="1800" i="1" dirty="0">
                <a:solidFill>
                  <a:srgbClr val="2190AB"/>
                </a:solidFill>
                <a:hlinkClick r:id="rId4"/>
              </a:rPr>
              <a:t> </a:t>
            </a:r>
            <a:endParaRPr lang="de-AT" sz="1800" i="1" dirty="0">
              <a:solidFill>
                <a:srgbClr val="2190AB"/>
              </a:solidFill>
            </a:endParaRPr>
          </a:p>
          <a:p>
            <a:pPr marL="0" indent="0">
              <a:buNone/>
            </a:pPr>
            <a:endParaRPr lang="de-DE" sz="1600" dirty="0"/>
          </a:p>
          <a:p>
            <a:endParaRPr lang="de-DE" sz="600" dirty="0"/>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e-AT" sz="1600" dirty="0"/>
          </a:p>
        </p:txBody>
      </p:sp>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6"/>
              </a:rPr>
              <a:t>www.demokratiewebstatt.at</a:t>
            </a:r>
            <a:endParaRPr lang="de-DE" sz="1200" dirty="0"/>
          </a:p>
        </p:txBody>
      </p:sp>
    </p:spTree>
    <p:extLst>
      <p:ext uri="{BB962C8B-B14F-4D97-AF65-F5344CB8AC3E}">
        <p14:creationId xmlns:p14="http://schemas.microsoft.com/office/powerpoint/2010/main" val="2275283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hlinkClick r:id="rId3"/>
              </a:rPr>
              <a:t>Fünf große R für weniger Müll</a:t>
            </a:r>
            <a:endParaRPr lang="de-DE" sz="2000" dirty="0">
              <a:solidFill>
                <a:srgbClr val="2190AB"/>
              </a:solidFill>
            </a:endParaRPr>
          </a:p>
        </p:txBody>
      </p:sp>
      <p:sp>
        <p:nvSpPr>
          <p:cNvPr id="4" name="Inhaltsplatzhalter 3"/>
          <p:cNvSpPr>
            <a:spLocks noGrp="1"/>
          </p:cNvSpPr>
          <p:nvPr>
            <p:ph idx="1"/>
          </p:nvPr>
        </p:nvSpPr>
        <p:spPr>
          <a:xfrm>
            <a:off x="720000" y="1079999"/>
            <a:ext cx="7920000" cy="3240000"/>
          </a:xfrm>
        </p:spPr>
        <p:txBody>
          <a:bodyPr/>
          <a:lstStyle/>
          <a:p>
            <a:r>
              <a:rPr lang="de-AT" sz="1800" b="1" dirty="0" err="1"/>
              <a:t>Reduce</a:t>
            </a:r>
            <a:r>
              <a:rPr lang="de-AT" sz="1800" b="1" dirty="0"/>
              <a:t>:</a:t>
            </a:r>
            <a:r>
              <a:rPr lang="de-AT" sz="1800" dirty="0"/>
              <a:t> Die Menge an Dingen reduzieren, die man wegwirft. Bereits Vorhandenes besser nutzen!</a:t>
            </a:r>
          </a:p>
          <a:p>
            <a:r>
              <a:rPr lang="de-AT" sz="1800" b="1" dirty="0"/>
              <a:t>Reuse: </a:t>
            </a:r>
            <a:r>
              <a:rPr lang="de-AT" sz="1800" dirty="0"/>
              <a:t>Neue Wege finden, um Dinge zu verwenden, statt sie gleich wegzuwerfen! </a:t>
            </a:r>
          </a:p>
          <a:p>
            <a:r>
              <a:rPr lang="de-AT" sz="1800" b="1" dirty="0"/>
              <a:t>Recycle: </a:t>
            </a:r>
            <a:r>
              <a:rPr lang="de-AT" sz="1800" dirty="0"/>
              <a:t>Dingen, die man nicht mehr braucht, einen neuen Sinn geben. Abfall sortieren und richtig entsorgen!</a:t>
            </a:r>
          </a:p>
          <a:p>
            <a:r>
              <a:rPr lang="de-AT" sz="1800" b="1" dirty="0" err="1"/>
              <a:t>Refuse</a:t>
            </a:r>
            <a:r>
              <a:rPr lang="de-AT" sz="1800" b="1" dirty="0"/>
              <a:t>:</a:t>
            </a:r>
            <a:r>
              <a:rPr lang="de-AT" sz="1800" dirty="0"/>
              <a:t> Verzichte auf bestimmte Produkte, die umweltschädlich sind, und finde stattdessen umweltschonende Alternativen. Lehne Einmalprodukte (wie etwa Plastikbesteck) ab!</a:t>
            </a:r>
          </a:p>
          <a:p>
            <a:r>
              <a:rPr lang="de-AT" sz="1800" b="1" dirty="0" err="1"/>
              <a:t>Repair</a:t>
            </a:r>
            <a:r>
              <a:rPr lang="de-AT" sz="1800" b="1" dirty="0"/>
              <a:t>: </a:t>
            </a:r>
            <a:r>
              <a:rPr lang="de-AT" sz="1800" dirty="0"/>
              <a:t>Dinge reparieren und weiterverwenden statt neu kaufen!</a:t>
            </a:r>
          </a:p>
          <a:p>
            <a:pPr marL="0" indent="0">
              <a:buNone/>
            </a:pPr>
            <a:endParaRPr lang="de-AT" sz="1600" dirty="0"/>
          </a:p>
          <a:p>
            <a:pPr marL="0" indent="0">
              <a:buNone/>
            </a:pPr>
            <a:endParaRPr lang="de-DE" sz="1600" dirty="0"/>
          </a:p>
          <a:p>
            <a:endParaRPr lang="de-DE" sz="6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e-AT" sz="1600" dirty="0"/>
          </a:p>
        </p:txBody>
      </p:sp>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395802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Tipps zum Müllvermeiden in der Schule</a:t>
            </a:r>
          </a:p>
        </p:txBody>
      </p:sp>
      <p:sp>
        <p:nvSpPr>
          <p:cNvPr id="4" name="Inhaltsplatzhalter 3"/>
          <p:cNvSpPr>
            <a:spLocks noGrp="1"/>
          </p:cNvSpPr>
          <p:nvPr>
            <p:ph idx="1"/>
          </p:nvPr>
        </p:nvSpPr>
        <p:spPr>
          <a:xfrm>
            <a:off x="648000" y="1095471"/>
            <a:ext cx="7920000" cy="3240000"/>
          </a:xfrm>
        </p:spPr>
        <p:txBody>
          <a:bodyPr/>
          <a:lstStyle/>
          <a:p>
            <a:pPr marL="285750" lvl="1" indent="-285750">
              <a:lnSpc>
                <a:spcPts val="2600"/>
              </a:lnSpc>
              <a:buClr>
                <a:schemeClr val="tx2"/>
              </a:buClr>
              <a:buFont typeface="Wingdings" panose="05000000000000000000" pitchFamily="2" charset="2"/>
              <a:buChar char="§"/>
            </a:pPr>
            <a:r>
              <a:rPr lang="de-DE" sz="1800" dirty="0"/>
              <a:t>Brotdose statt Einwegverpackungen mitnehmen</a:t>
            </a:r>
          </a:p>
          <a:p>
            <a:pPr marL="285750" lvl="1" indent="-285750">
              <a:lnSpc>
                <a:spcPts val="2600"/>
              </a:lnSpc>
              <a:buClr>
                <a:schemeClr val="tx2"/>
              </a:buClr>
              <a:buFont typeface="Wingdings" panose="05000000000000000000" pitchFamily="2" charset="2"/>
              <a:buChar char="§"/>
            </a:pPr>
            <a:r>
              <a:rPr lang="de-DE" sz="1800" dirty="0"/>
              <a:t>Wiederverwendbare Trinkflasche statt Plastikflasche verwenden</a:t>
            </a:r>
          </a:p>
          <a:p>
            <a:pPr marL="285750" lvl="1" indent="-285750">
              <a:lnSpc>
                <a:spcPts val="2600"/>
              </a:lnSpc>
              <a:buClr>
                <a:schemeClr val="tx2"/>
              </a:buClr>
              <a:buFont typeface="Wingdings" panose="05000000000000000000" pitchFamily="2" charset="2"/>
              <a:buChar char="§"/>
            </a:pPr>
            <a:r>
              <a:rPr lang="de-DE" sz="1800" dirty="0"/>
              <a:t>Auf nachfüllbare Druckerpatronen achten</a:t>
            </a:r>
          </a:p>
          <a:p>
            <a:pPr marL="285750" lvl="1" indent="-285750">
              <a:lnSpc>
                <a:spcPts val="2600"/>
              </a:lnSpc>
              <a:buClr>
                <a:schemeClr val="tx2"/>
              </a:buClr>
              <a:buFont typeface="Wingdings" panose="05000000000000000000" pitchFamily="2" charset="2"/>
              <a:buChar char="§"/>
            </a:pPr>
            <a:r>
              <a:rPr lang="de-DE" sz="1800" dirty="0"/>
              <a:t>Schnellhefter und Einbände aus Karton oder Papier statt aus Kunststoff wählen</a:t>
            </a:r>
          </a:p>
          <a:p>
            <a:pPr marL="285750" lvl="1" indent="-285750">
              <a:lnSpc>
                <a:spcPts val="2600"/>
              </a:lnSpc>
              <a:buClr>
                <a:schemeClr val="tx2"/>
              </a:buClr>
              <a:buFont typeface="Wingdings" panose="05000000000000000000" pitchFamily="2" charset="2"/>
              <a:buChar char="§"/>
            </a:pPr>
            <a:r>
              <a:rPr lang="de-DE" sz="1800" dirty="0"/>
              <a:t>Beim Federpennal auf umweltschonende Materialien achten</a:t>
            </a:r>
          </a:p>
          <a:p>
            <a:pPr marL="285750" lvl="1" indent="-285750">
              <a:lnSpc>
                <a:spcPts val="2600"/>
              </a:lnSpc>
              <a:buClr>
                <a:schemeClr val="tx2"/>
              </a:buClr>
              <a:buFont typeface="Wingdings" panose="05000000000000000000" pitchFamily="2" charset="2"/>
              <a:buChar char="§"/>
            </a:pPr>
            <a:r>
              <a:rPr lang="de-DE" sz="1800" dirty="0"/>
              <a:t>Einseitig bedrucktes Papier als „Schmierpapier“ weiterverwenden</a:t>
            </a:r>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e-AT" sz="1600" dirty="0"/>
          </a:p>
        </p:txBody>
      </p:sp>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2611998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Diskussionsfrage</a:t>
            </a:r>
          </a:p>
        </p:txBody>
      </p:sp>
      <p:sp>
        <p:nvSpPr>
          <p:cNvPr id="4" name="Inhaltsplatzhalter 3"/>
          <p:cNvSpPr>
            <a:spLocks noGrp="1"/>
          </p:cNvSpPr>
          <p:nvPr>
            <p:ph idx="1"/>
          </p:nvPr>
        </p:nvSpPr>
        <p:spPr>
          <a:xfrm>
            <a:off x="585477" y="1082884"/>
            <a:ext cx="7920000" cy="3240000"/>
          </a:xfrm>
        </p:spPr>
        <p:txBody>
          <a:bodyPr/>
          <a:lstStyle/>
          <a:p>
            <a:pPr marL="0" indent="0">
              <a:buNone/>
            </a:pPr>
            <a:r>
              <a:rPr lang="de-AT" sz="1400" dirty="0">
                <a:solidFill>
                  <a:srgbClr val="2190AB"/>
                </a:solidFill>
              </a:rPr>
              <a:t>588 Kilogramm an Abfall fällt jährlich pro Kopf in Österreich an. Vor allem bei Lebensmitteln könnte vieles an Abfall durch mehr Sorgsamkeit beim Einkauf und Verbrauch vermieden werden. So werden schätzungsweise 1,3 Milliarden Tonnen weltweit an noch brauchbaren Lebensmittel weggeworfen. </a:t>
            </a:r>
            <a:r>
              <a:rPr lang="de-AT" sz="1400">
                <a:solidFill>
                  <a:srgbClr val="2190AB"/>
                </a:solidFill>
              </a:rPr>
              <a:t>Teilweise landet das </a:t>
            </a:r>
            <a:r>
              <a:rPr lang="de-AT" sz="1400" dirty="0">
                <a:solidFill>
                  <a:srgbClr val="2190AB"/>
                </a:solidFill>
              </a:rPr>
              <a:t>Essen sogar originalverpackt im Müll. </a:t>
            </a:r>
          </a:p>
          <a:p>
            <a:pPr marL="0" indent="0">
              <a:buNone/>
            </a:pPr>
            <a:r>
              <a:rPr lang="de-AT" sz="1400" b="1" dirty="0">
                <a:solidFill>
                  <a:srgbClr val="2190AB"/>
                </a:solidFill>
              </a:rPr>
              <a:t>Ärgert ihr euch über Lebensmittelverschwendung? Habt ihr Ideen, um Lebensmittelverschwendung zu vermeiden?</a:t>
            </a:r>
          </a:p>
          <a:p>
            <a:pPr lvl="1">
              <a:lnSpc>
                <a:spcPts val="1800"/>
              </a:lnSpc>
            </a:pPr>
            <a:endParaRPr lang="de-AT" sz="1400" dirty="0">
              <a:solidFill>
                <a:srgbClr val="2190AB"/>
              </a:solidFill>
            </a:endParaRPr>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3291" y="3971846"/>
            <a:ext cx="1512916" cy="895186"/>
          </a:xfrm>
          <a:prstGeom prst="rect">
            <a:avLst/>
          </a:prstGeom>
        </p:spPr>
      </p:pic>
      <p:sp>
        <p:nvSpPr>
          <p:cNvPr id="2" name="Rechteck 1"/>
          <p:cNvSpPr/>
          <p:nvPr/>
        </p:nvSpPr>
        <p:spPr>
          <a:xfrm>
            <a:off x="3225544" y="4590033"/>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175389103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877156" y="995490"/>
            <a:ext cx="7128000" cy="612000"/>
          </a:xfrm>
        </p:spPr>
        <p:txBody>
          <a:bodyPr/>
          <a:lstStyle/>
          <a:p>
            <a:r>
              <a:rPr lang="de-DE" sz="1800" b="0" i="1" dirty="0">
                <a:solidFill>
                  <a:srgbClr val="2190AB"/>
                </a:solidFill>
                <a:cs typeface="Arial" panose="020B0604020202020204" pitchFamily="34" charset="0"/>
              </a:rPr>
              <a:t>Hinweis zur Nutzung der </a:t>
            </a:r>
            <a:r>
              <a:rPr lang="de-DE" sz="1800" b="0" i="1" dirty="0" err="1">
                <a:solidFill>
                  <a:srgbClr val="2190AB"/>
                </a:solidFill>
                <a:cs typeface="Arial" panose="020B0604020202020204" pitchFamily="34" charset="0"/>
              </a:rPr>
              <a:t>PowerPointPräsentation</a:t>
            </a:r>
            <a:br>
              <a:rPr lang="de-DE" sz="1800" b="0" i="1" dirty="0">
                <a:solidFill>
                  <a:srgbClr val="2190AB"/>
                </a:solidFill>
                <a:cs typeface="Arial" panose="020B0604020202020204" pitchFamily="34" charset="0"/>
              </a:rPr>
            </a:br>
            <a:endParaRPr lang="de-DE" sz="1050" dirty="0">
              <a:solidFill>
                <a:srgbClr val="2190AB"/>
              </a:solidFill>
            </a:endParaRPr>
          </a:p>
        </p:txBody>
      </p:sp>
      <p:sp>
        <p:nvSpPr>
          <p:cNvPr id="4" name="Inhaltsplatzhalter 3"/>
          <p:cNvSpPr>
            <a:spLocks noGrp="1"/>
          </p:cNvSpPr>
          <p:nvPr>
            <p:ph idx="1"/>
          </p:nvPr>
        </p:nvSpPr>
        <p:spPr>
          <a:xfrm>
            <a:off x="648000" y="995490"/>
            <a:ext cx="7848000" cy="3078866"/>
          </a:xfrm>
        </p:spPr>
        <p:txBody>
          <a:bodyPr/>
          <a:lstStyle/>
          <a:p>
            <a:pPr>
              <a:spcAft>
                <a:spcPts val="600"/>
              </a:spcAft>
              <a:buClr>
                <a:srgbClr val="2190AB"/>
              </a:buClr>
            </a:pPr>
            <a:endParaRPr lang="de-DE" sz="1600" dirty="0"/>
          </a:p>
          <a:p>
            <a:pPr>
              <a:spcAft>
                <a:spcPts val="600"/>
              </a:spcAft>
              <a:buClr>
                <a:srgbClr val="2190AB"/>
              </a:buClr>
            </a:pPr>
            <a:r>
              <a:rPr lang="de-DE" sz="1400" dirty="0"/>
              <a:t>In dieser </a:t>
            </a:r>
            <a:r>
              <a:rPr lang="de-DE" sz="1400" dirty="0" err="1"/>
              <a:t>PowerPointPräsentation</a:t>
            </a:r>
            <a:r>
              <a:rPr lang="de-DE" sz="1400" dirty="0"/>
              <a:t> finden sich die wichtigsten Inhalte des Schwerpunktthemas </a:t>
            </a:r>
            <a:br>
              <a:rPr lang="de-DE" sz="1400" dirty="0"/>
            </a:br>
            <a:r>
              <a:rPr lang="de-DE" sz="1400" dirty="0"/>
              <a:t>„Menschenrechte“ in stark gekürzter Form.</a:t>
            </a:r>
          </a:p>
          <a:p>
            <a:pPr>
              <a:spcAft>
                <a:spcPts val="600"/>
              </a:spcAft>
              <a:buClr>
                <a:srgbClr val="2190AB"/>
              </a:buClr>
            </a:pPr>
            <a:r>
              <a:rPr lang="de-DE" sz="1400" dirty="0"/>
              <a:t>Um zu den Hintergrundinformationen in den jeweiligen Kapiteln auf der DemokratieWEBstatt zu gelangen, nutzen Sie bitte die </a:t>
            </a:r>
            <a:r>
              <a:rPr lang="de-DE" sz="1400" u="sng" dirty="0"/>
              <a:t>Verlinkungen</a:t>
            </a:r>
            <a:r>
              <a:rPr lang="de-DE" sz="1400" dirty="0"/>
              <a:t> (z.B. in den Überschriften).</a:t>
            </a: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382925874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1080000" y="720000"/>
            <a:ext cx="6618240" cy="562062"/>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sz="2600" b="1" dirty="0">
                <a:solidFill>
                  <a:srgbClr val="2190AB"/>
                </a:solidFill>
                <a:latin typeface="+mj-lt"/>
                <a:hlinkClick r:id="rId4"/>
              </a:rPr>
              <a:t>Wie entsteht der Müll?</a:t>
            </a:r>
            <a:endParaRPr lang="de-DE" sz="2600" b="1" dirty="0">
              <a:solidFill>
                <a:srgbClr val="2190AB"/>
              </a:solidFill>
              <a:latin typeface="+mj-lt"/>
            </a:endParaRPr>
          </a:p>
        </p:txBody>
      </p:sp>
      <p:sp>
        <p:nvSpPr>
          <p:cNvPr id="3" name="Textfeld 2"/>
          <p:cNvSpPr txBox="1"/>
          <p:nvPr/>
        </p:nvSpPr>
        <p:spPr>
          <a:xfrm>
            <a:off x="2880000" y="4320000"/>
            <a:ext cx="2825393" cy="276999"/>
          </a:xfrm>
          <a:prstGeom prst="rect">
            <a:avLst/>
          </a:prstGeom>
          <a:noFill/>
        </p:spPr>
        <p:txBody>
          <a:bodyPr wrap="square" rtlCol="0">
            <a:spAutoFit/>
          </a:bodyPr>
          <a:lstStyle/>
          <a:p>
            <a:r>
              <a:rPr lang="de-AT" sz="1200" dirty="0">
                <a:solidFill>
                  <a:srgbClr val="2190AB"/>
                </a:solidFill>
                <a:hlinkClick r:id="rId4"/>
              </a:rPr>
              <a:t>Zum Kapitel auf der </a:t>
            </a:r>
            <a:r>
              <a:rPr lang="de-AT" sz="1200" dirty="0" err="1">
                <a:solidFill>
                  <a:srgbClr val="2190AB"/>
                </a:solidFill>
                <a:hlinkClick r:id="rId4"/>
              </a:rPr>
              <a:t>DemokratieWEBstatt</a:t>
            </a:r>
            <a:endParaRPr lang="de-AT" sz="1200" dirty="0">
              <a:solidFill>
                <a:srgbClr val="2190AB"/>
              </a:solidFill>
            </a:endParaRPr>
          </a:p>
        </p:txBody>
      </p:sp>
      <p:sp>
        <p:nvSpPr>
          <p:cNvPr id="2" name="Textfeld 1"/>
          <p:cNvSpPr txBox="1"/>
          <p:nvPr/>
        </p:nvSpPr>
        <p:spPr>
          <a:xfrm>
            <a:off x="3126601" y="3528776"/>
            <a:ext cx="2445736" cy="253916"/>
          </a:xfrm>
          <a:prstGeom prst="rect">
            <a:avLst/>
          </a:prstGeom>
          <a:noFill/>
        </p:spPr>
        <p:txBody>
          <a:bodyPr wrap="square" rtlCol="0">
            <a:spAutoFit/>
          </a:bodyPr>
          <a:lstStyle/>
          <a:p>
            <a:r>
              <a:rPr lang="de-AT" sz="1050" dirty="0"/>
              <a:t>           ©  iStock / Media Lens King </a:t>
            </a:r>
          </a:p>
        </p:txBody>
      </p:sp>
      <p:pic>
        <p:nvPicPr>
          <p:cNvPr id="7" name="Grafik 6">
            <a:extLst>
              <a:ext uri="{FF2B5EF4-FFF2-40B4-BE49-F238E27FC236}">
                <a16:creationId xmlns:a16="http://schemas.microsoft.com/office/drawing/2014/main" id="{75DCD6EB-9171-7EE8-4429-0E80E6CF1F1F}"/>
              </a:ext>
            </a:extLst>
          </p:cNvPr>
          <p:cNvPicPr>
            <a:picLocks noChangeAspect="1"/>
          </p:cNvPicPr>
          <p:nvPr/>
        </p:nvPicPr>
        <p:blipFill>
          <a:blip r:embed="rId5"/>
          <a:stretch>
            <a:fillRect/>
          </a:stretch>
        </p:blipFill>
        <p:spPr>
          <a:xfrm>
            <a:off x="3017135" y="1536727"/>
            <a:ext cx="2664669" cy="1776446"/>
          </a:xfrm>
          <a:prstGeom prst="rect">
            <a:avLst/>
          </a:prstGeom>
        </p:spPr>
      </p:pic>
    </p:spTree>
    <p:extLst>
      <p:ext uri="{BB962C8B-B14F-4D97-AF65-F5344CB8AC3E}">
        <p14:creationId xmlns:p14="http://schemas.microsoft.com/office/powerpoint/2010/main" val="291601609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hlinkClick r:id="rId4"/>
              </a:rPr>
              <a:t>Was ist Abfall?</a:t>
            </a:r>
            <a:endParaRPr lang="de-DE" sz="1100" dirty="0">
              <a:solidFill>
                <a:srgbClr val="2190AB"/>
              </a:solidFill>
            </a:endParaRPr>
          </a:p>
        </p:txBody>
      </p:sp>
      <p:sp>
        <p:nvSpPr>
          <p:cNvPr id="4" name="Inhaltsplatzhalter 3"/>
          <p:cNvSpPr>
            <a:spLocks noGrp="1"/>
          </p:cNvSpPr>
          <p:nvPr>
            <p:ph idx="1"/>
          </p:nvPr>
        </p:nvSpPr>
        <p:spPr>
          <a:xfrm>
            <a:off x="648000" y="988030"/>
            <a:ext cx="7920000" cy="3240000"/>
          </a:xfrm>
        </p:spPr>
        <p:txBody>
          <a:bodyPr/>
          <a:lstStyle/>
          <a:p>
            <a:r>
              <a:rPr lang="de-DE" sz="1600" dirty="0"/>
              <a:t>Dinge, die wir nicht mehr brauchen, verdorben oder kaputt sind, bezeichnen wir als Müll, Mist oder Abfall. </a:t>
            </a:r>
          </a:p>
          <a:p>
            <a:r>
              <a:rPr lang="de-DE" sz="1600" dirty="0"/>
              <a:t>Fachsprachlich wird immer von </a:t>
            </a:r>
            <a:r>
              <a:rPr lang="de-DE" sz="1600" b="1" dirty="0"/>
              <a:t>ABFALL</a:t>
            </a:r>
            <a:r>
              <a:rPr lang="de-DE" sz="1600" dirty="0"/>
              <a:t> gesprochen.</a:t>
            </a:r>
          </a:p>
          <a:p>
            <a:r>
              <a:rPr lang="de-AT" sz="1600" dirty="0"/>
              <a:t>Im österreichischen Abfallwirtschaftsgesetz heißt es dazu: </a:t>
            </a:r>
            <a:r>
              <a:rPr lang="de-AT" sz="1600" u="sng" dirty="0"/>
              <a:t>„Abfälle sind bewegliche Sachen, deren sich der Besitzer entledigen will oder entledigt hat oder deren Sammlung, Lagerung, Beförderung und Behandlung als Abfall erforderlich ist, um die öffentlichen Interessen nicht zu beeinträchtigen.“</a:t>
            </a:r>
            <a:r>
              <a:rPr lang="de-AT" sz="1600" dirty="0"/>
              <a:t> (§ 2 Abs. 1 Abfallwirtschaftsgesetz)</a:t>
            </a:r>
            <a:r>
              <a:rPr lang="de-DE" sz="1600" dirty="0"/>
              <a:t>. </a:t>
            </a:r>
          </a:p>
          <a:p>
            <a:pPr marL="0" indent="0">
              <a:buNone/>
            </a:pPr>
            <a:br>
              <a:rPr lang="de-DE" dirty="0"/>
            </a:br>
            <a:endParaRPr lang="de-AT" sz="1800" dirty="0"/>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hlinkClick r:id="rId6"/>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7"/>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158686693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hlinkClick r:id="rId4"/>
              </a:rPr>
              <a:t>Abfallaufkommen in Österreich</a:t>
            </a:r>
            <a:endParaRPr lang="de-DE" sz="1100" dirty="0">
              <a:solidFill>
                <a:srgbClr val="2190AB"/>
              </a:solidFill>
            </a:endParaRPr>
          </a:p>
        </p:txBody>
      </p:sp>
      <p:sp>
        <p:nvSpPr>
          <p:cNvPr id="4" name="Inhaltsplatzhalter 3"/>
          <p:cNvSpPr>
            <a:spLocks noGrp="1"/>
          </p:cNvSpPr>
          <p:nvPr>
            <p:ph idx="1"/>
          </p:nvPr>
        </p:nvSpPr>
        <p:spPr>
          <a:xfrm>
            <a:off x="648000" y="988030"/>
            <a:ext cx="7920000" cy="3240000"/>
          </a:xfrm>
        </p:spPr>
        <p:txBody>
          <a:bodyPr/>
          <a:lstStyle/>
          <a:p>
            <a:pPr algn="just"/>
            <a:endParaRPr lang="de-DE" sz="1600" dirty="0"/>
          </a:p>
          <a:p>
            <a:pPr algn="just"/>
            <a:endParaRPr lang="de-AT" sz="1400" dirty="0"/>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hlinkClick r:id="rId6"/>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7"/>
              </a:rPr>
              <a:t>www.demokratiewebstatt.at</a:t>
            </a:r>
            <a:endParaRPr lang="de-DE" sz="1200" dirty="0">
              <a:solidFill>
                <a:srgbClr val="2190AB"/>
              </a:solidFill>
              <a:latin typeface="+mj-lt"/>
              <a:ea typeface="+mj-ea"/>
              <a:cs typeface="+mj-cs"/>
            </a:endParaRPr>
          </a:p>
        </p:txBody>
      </p:sp>
      <p:pic>
        <p:nvPicPr>
          <p:cNvPr id="7" name="Grafik 6">
            <a:extLst>
              <a:ext uri="{FF2B5EF4-FFF2-40B4-BE49-F238E27FC236}">
                <a16:creationId xmlns:a16="http://schemas.microsoft.com/office/drawing/2014/main" id="{26B3DF9D-82C9-CA1C-80A9-434D196088BC}"/>
              </a:ext>
            </a:extLst>
          </p:cNvPr>
          <p:cNvPicPr>
            <a:picLocks noChangeAspect="1"/>
          </p:cNvPicPr>
          <p:nvPr/>
        </p:nvPicPr>
        <p:blipFill>
          <a:blip r:embed="rId8"/>
          <a:stretch>
            <a:fillRect/>
          </a:stretch>
        </p:blipFill>
        <p:spPr>
          <a:xfrm>
            <a:off x="1571793" y="1016605"/>
            <a:ext cx="4952138" cy="3278988"/>
          </a:xfrm>
          <a:prstGeom prst="rect">
            <a:avLst/>
          </a:prstGeom>
        </p:spPr>
      </p:pic>
      <p:sp>
        <p:nvSpPr>
          <p:cNvPr id="9" name="Textfeld 8">
            <a:extLst>
              <a:ext uri="{FF2B5EF4-FFF2-40B4-BE49-F238E27FC236}">
                <a16:creationId xmlns:a16="http://schemas.microsoft.com/office/drawing/2014/main" id="{DDF5EE0E-4E96-E14C-81CD-4864E5E98A22}"/>
              </a:ext>
            </a:extLst>
          </p:cNvPr>
          <p:cNvSpPr txBox="1"/>
          <p:nvPr/>
        </p:nvSpPr>
        <p:spPr>
          <a:xfrm flipH="1">
            <a:off x="6464297" y="963230"/>
            <a:ext cx="1603825" cy="369332"/>
          </a:xfrm>
          <a:prstGeom prst="rect">
            <a:avLst/>
          </a:prstGeom>
          <a:noFill/>
        </p:spPr>
        <p:txBody>
          <a:bodyPr wrap="square" rtlCol="0">
            <a:spAutoFit/>
          </a:bodyPr>
          <a:lstStyle/>
          <a:p>
            <a:r>
              <a:rPr lang="de-AT" sz="1800" dirty="0"/>
              <a:t> </a:t>
            </a:r>
            <a:r>
              <a:rPr lang="de-AT" sz="1050" dirty="0"/>
              <a:t>© BMK</a:t>
            </a:r>
          </a:p>
        </p:txBody>
      </p:sp>
    </p:spTree>
    <p:extLst>
      <p:ext uri="{BB962C8B-B14F-4D97-AF65-F5344CB8AC3E}">
        <p14:creationId xmlns:p14="http://schemas.microsoft.com/office/powerpoint/2010/main" val="318250058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hlinkClick r:id="rId4"/>
              </a:rPr>
              <a:t>Abfall in Österreich</a:t>
            </a:r>
            <a:endParaRPr lang="de-DE" sz="1100" dirty="0">
              <a:solidFill>
                <a:srgbClr val="2190AB"/>
              </a:solidFill>
            </a:endParaRPr>
          </a:p>
        </p:txBody>
      </p:sp>
      <p:sp>
        <p:nvSpPr>
          <p:cNvPr id="4" name="Inhaltsplatzhalter 3"/>
          <p:cNvSpPr>
            <a:spLocks noGrp="1"/>
          </p:cNvSpPr>
          <p:nvPr>
            <p:ph idx="1"/>
          </p:nvPr>
        </p:nvSpPr>
        <p:spPr>
          <a:xfrm>
            <a:off x="648000" y="988030"/>
            <a:ext cx="7920000" cy="3240000"/>
          </a:xfrm>
        </p:spPr>
        <p:txBody>
          <a:bodyPr/>
          <a:lstStyle/>
          <a:p>
            <a:r>
              <a:rPr lang="de-AT" sz="1600" dirty="0"/>
              <a:t>In Österreich ist die Entsorgung von Abfällen im </a:t>
            </a:r>
            <a:r>
              <a:rPr lang="de-AT" sz="1600" b="1" dirty="0"/>
              <a:t>Abfallwirtschaftsgesetz</a:t>
            </a:r>
            <a:r>
              <a:rPr lang="de-AT" sz="1600" dirty="0"/>
              <a:t> geregelt. </a:t>
            </a:r>
          </a:p>
          <a:p>
            <a:pPr lvl="1"/>
            <a:r>
              <a:rPr lang="de-AT" sz="1600" dirty="0"/>
              <a:t>Wichtigster Grundsatz ist die Nachhaltigkeit und der Schutz von Mensch und Umwelt. </a:t>
            </a:r>
          </a:p>
          <a:p>
            <a:pPr lvl="1"/>
            <a:r>
              <a:rPr lang="de-AT" sz="1600" dirty="0"/>
              <a:t>Es gilt das </a:t>
            </a:r>
            <a:r>
              <a:rPr lang="de-AT" sz="1600" b="1" dirty="0"/>
              <a:t>Verursacherprinzip</a:t>
            </a:r>
            <a:r>
              <a:rPr lang="de-AT" sz="1600" dirty="0"/>
              <a:t>, d.h. dort, wo der Müll anfällt, muss er auch entsorgt werden.</a:t>
            </a:r>
          </a:p>
          <a:p>
            <a:pPr lvl="1"/>
            <a:r>
              <a:rPr lang="de-AT" sz="1600" dirty="0"/>
              <a:t>Auch die Abfallarten sind darin genau definiert. Sie unterteilen sich in:</a:t>
            </a:r>
          </a:p>
          <a:p>
            <a:pPr marL="1200150" lvl="2" indent="-285750">
              <a:buFont typeface="Arial" panose="020B0604020202020204" pitchFamily="34" charset="0"/>
              <a:buChar char="•"/>
            </a:pPr>
            <a:r>
              <a:rPr lang="de-AT" sz="1600" dirty="0"/>
              <a:t>gefährlichen Abfall (den „Sondermüll“) </a:t>
            </a:r>
          </a:p>
          <a:p>
            <a:pPr marL="1200150" lvl="2" indent="-285750">
              <a:buFont typeface="Arial" panose="020B0604020202020204" pitchFamily="34" charset="0"/>
              <a:buChar char="•"/>
            </a:pPr>
            <a:r>
              <a:rPr lang="de-AT" sz="1600" dirty="0"/>
              <a:t>Abfallarten, die keine gefährlichen Stoffe enthalten, wie z.B. die Verpackungsabfälle. </a:t>
            </a:r>
            <a:br>
              <a:rPr lang="de-AT" sz="1600" dirty="0"/>
            </a:br>
            <a:endParaRPr lang="de-AT" sz="1600" dirty="0"/>
          </a:p>
          <a:p>
            <a:endParaRPr lang="de-AT" sz="1600" dirty="0"/>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hlinkClick r:id="rId6"/>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7"/>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275907000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hlinkClick r:id="rId4"/>
              </a:rPr>
              <a:t>Abfall in Österreich  </a:t>
            </a:r>
            <a:endParaRPr lang="de-DE" sz="1100" dirty="0">
              <a:solidFill>
                <a:srgbClr val="2190AB"/>
              </a:solidFill>
            </a:endParaRPr>
          </a:p>
        </p:txBody>
      </p:sp>
      <p:pic>
        <p:nvPicPr>
          <p:cNvPr id="7" name="Inhaltsplatzhalter 6">
            <a:extLst>
              <a:ext uri="{FF2B5EF4-FFF2-40B4-BE49-F238E27FC236}">
                <a16:creationId xmlns:a16="http://schemas.microsoft.com/office/drawing/2014/main" id="{B21ADB5F-6CAF-5920-9AE5-237959D78F09}"/>
              </a:ext>
            </a:extLst>
          </p:cNvPr>
          <p:cNvPicPr>
            <a:picLocks noGrp="1" noChangeAspect="1"/>
          </p:cNvPicPr>
          <p:nvPr>
            <p:ph idx="1"/>
          </p:nvPr>
        </p:nvPicPr>
        <p:blipFill>
          <a:blip r:embed="rId5"/>
          <a:stretch>
            <a:fillRect/>
          </a:stretch>
        </p:blipFill>
        <p:spPr>
          <a:xfrm>
            <a:off x="1529290" y="951706"/>
            <a:ext cx="5365419" cy="3240088"/>
          </a:xfrm>
        </p:spPr>
      </p:pic>
      <p:pic>
        <p:nvPicPr>
          <p:cNvPr id="5" name="Grafik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hlinkClick r:id="rId7"/>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8"/>
              </a:rPr>
              <a:t>www.demokratiewebstatt.at</a:t>
            </a:r>
            <a:endParaRPr lang="de-DE" sz="1200" dirty="0">
              <a:solidFill>
                <a:srgbClr val="2190AB"/>
              </a:solidFill>
              <a:latin typeface="+mj-lt"/>
              <a:ea typeface="+mj-ea"/>
              <a:cs typeface="+mj-cs"/>
            </a:endParaRPr>
          </a:p>
        </p:txBody>
      </p:sp>
      <p:sp>
        <p:nvSpPr>
          <p:cNvPr id="8" name="Textfeld 7">
            <a:extLst>
              <a:ext uri="{FF2B5EF4-FFF2-40B4-BE49-F238E27FC236}">
                <a16:creationId xmlns:a16="http://schemas.microsoft.com/office/drawing/2014/main" id="{D7C55B68-F9AD-A167-EA5C-1D9B764BDA96}"/>
              </a:ext>
            </a:extLst>
          </p:cNvPr>
          <p:cNvSpPr txBox="1"/>
          <p:nvPr/>
        </p:nvSpPr>
        <p:spPr>
          <a:xfrm>
            <a:off x="6277232" y="3971846"/>
            <a:ext cx="617477" cy="253916"/>
          </a:xfrm>
          <a:prstGeom prst="rect">
            <a:avLst/>
          </a:prstGeom>
          <a:noFill/>
        </p:spPr>
        <p:txBody>
          <a:bodyPr wrap="none" rtlCol="0">
            <a:spAutoFit/>
          </a:bodyPr>
          <a:lstStyle/>
          <a:p>
            <a:r>
              <a:rPr lang="de-AT" sz="1050" dirty="0"/>
              <a:t> © BMK</a:t>
            </a:r>
          </a:p>
        </p:txBody>
      </p:sp>
    </p:spTree>
    <p:extLst>
      <p:ext uri="{BB962C8B-B14F-4D97-AF65-F5344CB8AC3E}">
        <p14:creationId xmlns:p14="http://schemas.microsoft.com/office/powerpoint/2010/main" val="88769617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1043813" y="956161"/>
            <a:ext cx="6618240" cy="562062"/>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AT" sz="2800" b="1" dirty="0">
                <a:solidFill>
                  <a:srgbClr val="2190AB"/>
                </a:solidFill>
              </a:rPr>
              <a:t>  </a:t>
            </a:r>
            <a:endParaRPr lang="de-DE" sz="2600" b="1" dirty="0">
              <a:solidFill>
                <a:srgbClr val="2190AB"/>
              </a:solidFill>
              <a:latin typeface="+mj-lt"/>
            </a:endParaRPr>
          </a:p>
        </p:txBody>
      </p:sp>
      <p:sp>
        <p:nvSpPr>
          <p:cNvPr id="2" name="Textfeld 1"/>
          <p:cNvSpPr txBox="1"/>
          <p:nvPr/>
        </p:nvSpPr>
        <p:spPr>
          <a:xfrm>
            <a:off x="2920353" y="3910421"/>
            <a:ext cx="2215289" cy="253916"/>
          </a:xfrm>
          <a:prstGeom prst="rect">
            <a:avLst/>
          </a:prstGeom>
          <a:noFill/>
        </p:spPr>
        <p:txBody>
          <a:bodyPr wrap="square" rtlCol="0">
            <a:spAutoFit/>
          </a:bodyPr>
          <a:lstStyle/>
          <a:p>
            <a:pPr algn="ctr"/>
            <a:r>
              <a:rPr lang="de-AT" sz="1050" dirty="0"/>
              <a:t> © </a:t>
            </a:r>
            <a:r>
              <a:rPr lang="de-AT" sz="1050" dirty="0" err="1"/>
              <a:t>istock</a:t>
            </a:r>
            <a:r>
              <a:rPr lang="de-AT" sz="1050" dirty="0"/>
              <a:t> / </a:t>
            </a:r>
            <a:r>
              <a:rPr lang="de-AT" sz="1050" dirty="0" err="1"/>
              <a:t>walid</a:t>
            </a:r>
            <a:r>
              <a:rPr lang="de-AT" sz="1050" dirty="0"/>
              <a:t> </a:t>
            </a:r>
            <a:r>
              <a:rPr lang="de-AT" sz="1050" dirty="0" err="1"/>
              <a:t>Moujanni</a:t>
            </a:r>
            <a:endParaRPr lang="de-AT" sz="1050" dirty="0"/>
          </a:p>
        </p:txBody>
      </p:sp>
      <p:sp>
        <p:nvSpPr>
          <p:cNvPr id="3" name="Textfeld 2"/>
          <p:cNvSpPr txBox="1"/>
          <p:nvPr/>
        </p:nvSpPr>
        <p:spPr>
          <a:xfrm>
            <a:off x="2615302" y="4320000"/>
            <a:ext cx="2825393" cy="276999"/>
          </a:xfrm>
          <a:prstGeom prst="rect">
            <a:avLst/>
          </a:prstGeom>
          <a:noFill/>
        </p:spPr>
        <p:txBody>
          <a:bodyPr wrap="square" rtlCol="0">
            <a:spAutoFit/>
          </a:bodyPr>
          <a:lstStyle/>
          <a:p>
            <a:pPr algn="ctr"/>
            <a:r>
              <a:rPr lang="de-AT" sz="1200" dirty="0">
                <a:solidFill>
                  <a:srgbClr val="2190AB"/>
                </a:solidFill>
                <a:hlinkClick r:id="rId3"/>
              </a:rPr>
              <a:t>Zum Kapitel auf der </a:t>
            </a:r>
            <a:r>
              <a:rPr lang="de-AT" sz="1200" dirty="0" err="1">
                <a:solidFill>
                  <a:srgbClr val="2190AB"/>
                </a:solidFill>
                <a:hlinkClick r:id="rId3"/>
              </a:rPr>
              <a:t>DemokratieWEBstatt</a:t>
            </a:r>
            <a:endParaRPr lang="de-AT" sz="1200" dirty="0">
              <a:solidFill>
                <a:srgbClr val="2190AB"/>
              </a:solidFill>
            </a:endParaRPr>
          </a:p>
        </p:txBody>
      </p:sp>
      <p:sp>
        <p:nvSpPr>
          <p:cNvPr id="7" name="Untertitel 2"/>
          <p:cNvSpPr txBox="1">
            <a:spLocks/>
          </p:cNvSpPr>
          <p:nvPr/>
        </p:nvSpPr>
        <p:spPr>
          <a:xfrm>
            <a:off x="1745153" y="720000"/>
            <a:ext cx="4565694" cy="979810"/>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b="1" dirty="0">
                <a:solidFill>
                  <a:srgbClr val="2190AB"/>
                </a:solidFill>
                <a:latin typeface="+mj-lt"/>
                <a:hlinkClick r:id="rId3"/>
              </a:rPr>
              <a:t>Wohin mit dem Müll?</a:t>
            </a:r>
            <a:endParaRPr lang="de-DE" b="1" dirty="0">
              <a:solidFill>
                <a:srgbClr val="2190AB"/>
              </a:solidFill>
              <a:latin typeface="+mj-lt"/>
            </a:endParaRPr>
          </a:p>
        </p:txBody>
      </p:sp>
      <p:pic>
        <p:nvPicPr>
          <p:cNvPr id="8" name="Grafik 7">
            <a:extLst>
              <a:ext uri="{FF2B5EF4-FFF2-40B4-BE49-F238E27FC236}">
                <a16:creationId xmlns:a16="http://schemas.microsoft.com/office/drawing/2014/main" id="{76348692-8AC2-0484-C2D6-111ECDDB486F}"/>
              </a:ext>
            </a:extLst>
          </p:cNvPr>
          <p:cNvPicPr>
            <a:picLocks noChangeAspect="1"/>
          </p:cNvPicPr>
          <p:nvPr/>
        </p:nvPicPr>
        <p:blipFill>
          <a:blip r:embed="rId4"/>
          <a:stretch>
            <a:fillRect/>
          </a:stretch>
        </p:blipFill>
        <p:spPr>
          <a:xfrm>
            <a:off x="2392873" y="1297308"/>
            <a:ext cx="3270250" cy="2457450"/>
          </a:xfrm>
          <a:prstGeom prst="rect">
            <a:avLst/>
          </a:prstGeom>
        </p:spPr>
      </p:pic>
    </p:spTree>
    <p:extLst>
      <p:ext uri="{BB962C8B-B14F-4D97-AF65-F5344CB8AC3E}">
        <p14:creationId xmlns:p14="http://schemas.microsoft.com/office/powerpoint/2010/main" val="2304589107"/>
      </p:ext>
    </p:extLst>
  </p:cSld>
  <p:clrMapOvr>
    <a:masterClrMapping/>
  </p:clrMapOvr>
</p:sld>
</file>

<file path=ppt/theme/theme1.xml><?xml version="1.0" encoding="utf-8"?>
<a:theme xmlns:a="http://schemas.openxmlformats.org/drawingml/2006/main" name="Office-Design">
  <a:themeElements>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orlage PP Präsentation DWS.potx" id="{FA728592-9E29-4A12-B353-AD28F10C613C}" vid="{F8B80CD7-E2CF-490E-9533-A9E7768BEF49}"/>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0.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1.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2.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3.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4.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5.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2.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3.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4.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5.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6.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7.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8.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9.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docProps/app.xml><?xml version="1.0" encoding="utf-8"?>
<Properties xmlns="http://schemas.openxmlformats.org/officeDocument/2006/extended-properties" xmlns:vt="http://schemas.openxmlformats.org/officeDocument/2006/docPropsVTypes">
  <Template/>
  <TotalTime>0</TotalTime>
  <Words>1276</Words>
  <Application>Microsoft Office PowerPoint</Application>
  <PresentationFormat>Bildschirmpräsentation (16:9)</PresentationFormat>
  <Paragraphs>152</Paragraphs>
  <Slides>23</Slides>
  <Notes>16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23</vt:i4>
      </vt:variant>
    </vt:vector>
  </HeadingPairs>
  <TitlesOfParts>
    <vt:vector size="29" baseType="lpstr">
      <vt:lpstr>Arial</vt:lpstr>
      <vt:lpstr>Calibri</vt:lpstr>
      <vt:lpstr>Lucida Grande</vt:lpstr>
      <vt:lpstr>Symbol</vt:lpstr>
      <vt:lpstr>Wingdings</vt:lpstr>
      <vt:lpstr>Office-Design</vt:lpstr>
      <vt:lpstr>PowerPoint-Präsentation</vt:lpstr>
      <vt:lpstr>PowerPoint-Präsentation</vt:lpstr>
      <vt:lpstr>Hinweis zur Nutzung der PowerPointPräsentation </vt:lpstr>
      <vt:lpstr>PowerPoint-Präsentation</vt:lpstr>
      <vt:lpstr>Was ist Abfall?</vt:lpstr>
      <vt:lpstr>Abfallaufkommen in Österreich</vt:lpstr>
      <vt:lpstr>Abfall in Österreich</vt:lpstr>
      <vt:lpstr>Abfall in Österreich  </vt:lpstr>
      <vt:lpstr>PowerPoint-Präsentation</vt:lpstr>
      <vt:lpstr>Abfall richtig entsorgen </vt:lpstr>
      <vt:lpstr>Wohin fährt die Müllabfuhr? </vt:lpstr>
      <vt:lpstr>Müll als globale Herausforderung  </vt:lpstr>
      <vt:lpstr>Plastikmüll als Gefahr für die Umwelt  </vt:lpstr>
      <vt:lpstr>Plastikmüllstrudel im Meer  </vt:lpstr>
      <vt:lpstr> Eine runde Sache: Kreislaufwirtschaft</vt:lpstr>
      <vt:lpstr>Was ist Kreislaufwirtschaft?</vt:lpstr>
      <vt:lpstr>Wie kann Kreislaufwirtschaft gelingen?</vt:lpstr>
      <vt:lpstr>Wichtige Begriffe aus der Kreislaufwirtschaft</vt:lpstr>
      <vt:lpstr>PowerPoint-Präsentation</vt:lpstr>
      <vt:lpstr>Checkliste zur Müllvermeidung:</vt:lpstr>
      <vt:lpstr>Fünf große R für weniger Müll</vt:lpstr>
      <vt:lpstr>Tipps zum Müllvermeiden in der Schule</vt:lpstr>
      <vt:lpstr>Diskussionsfrage</vt:lpstr>
    </vt:vector>
  </TitlesOfParts>
  <Company>Universitaet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Überschrift</dc:title>
  <dc:creator>Harald Prosch</dc:creator>
  <cp:lastModifiedBy>Kira Kamelger</cp:lastModifiedBy>
  <cp:revision>605</cp:revision>
  <dcterms:created xsi:type="dcterms:W3CDTF">2019-11-13T13:23:08Z</dcterms:created>
  <dcterms:modified xsi:type="dcterms:W3CDTF">2023-02-02T06:56:45Z</dcterms:modified>
</cp:coreProperties>
</file>