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345" r:id="rId3"/>
    <p:sldId id="276" r:id="rId4"/>
    <p:sldId id="273" r:id="rId5"/>
    <p:sldId id="311" r:id="rId6"/>
    <p:sldId id="339" r:id="rId7"/>
    <p:sldId id="362" r:id="rId8"/>
    <p:sldId id="346" r:id="rId9"/>
    <p:sldId id="366" r:id="rId10"/>
    <p:sldId id="316" r:id="rId11"/>
    <p:sldId id="340" r:id="rId12"/>
    <p:sldId id="363" r:id="rId13"/>
    <p:sldId id="297" r:id="rId14"/>
    <p:sldId id="359" r:id="rId15"/>
    <p:sldId id="338" r:id="rId16"/>
    <p:sldId id="278" r:id="rId17"/>
    <p:sldId id="343" r:id="rId18"/>
    <p:sldId id="365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147" d="100"/>
          <a:sy n="147" d="100"/>
        </p:scale>
        <p:origin x="76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02.05.2024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02.05.2024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02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9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9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37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geschichte-und-weltgeschehen/thema-der-beginn-des-parlamentarismus-1848-191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geschichte-und-weltgeschehen/thema-der-beginn-des-parlamentarismus-1848-1918/die-anfaenge-des-parlamentarismu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geschichte-und-weltgeschehen/thema-der-beginn-des-parlamentarismus-1848-1918/der-weg-von-der-monarchie-bis-zum-anfang-der-republik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geschichte-und-weltgeschehen/thema-der-beginn-des-parlamentarismus-1848-1918/eine-gesellschaft-im-umbru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hyperlink" Target="https://www.demokratiewebstatt.at/thema/geschichte-und-weltgeschehen/thema-der-beginn-des-parlamentarismus-1848-1918/erstes-aufflackern-des-parlamentarismus-die-revolution-1848-und-ihre-folg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2"/>
              </a:rPr>
              <a:t>Der Beginn des Parlamentarismus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1786" y="1809447"/>
            <a:ext cx="6790186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  <a:cs typeface="Arial" panose="020B0604020202020204" pitchFamily="34" charset="0"/>
              </a:rPr>
              <a:t>Der lange Weg zur Mitbestimmung (1848-1918)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20353" y="3910421"/>
            <a:ext cx="2215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Parlamentsdirektion Thomas Topf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15302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  <a:latin typeface="+mj-lt"/>
                <a:hlinkClick r:id="rId3"/>
              </a:rPr>
              <a:t>Die Anfänge des Parlamentarismus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94E007-D461-BD3E-9766-2AE59C16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302" y="1518223"/>
            <a:ext cx="2825393" cy="21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Erste Schritte am Weg zur Demokratie: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20. Oktober </a:t>
            </a:r>
            <a:r>
              <a:rPr lang="de-AT" sz="1800" b="1" dirty="0"/>
              <a:t>1860</a:t>
            </a:r>
            <a:r>
              <a:rPr lang="de-AT" sz="1800" dirty="0"/>
              <a:t>: Erlass einer Verfassung durch Kaiser Franz Joseph (</a:t>
            </a:r>
            <a:r>
              <a:rPr lang="de-AT" sz="1800" b="1" dirty="0"/>
              <a:t>Oktoberdiplom</a:t>
            </a:r>
            <a:r>
              <a:rPr lang="de-AT" sz="1800" dirty="0"/>
              <a:t>)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26. Februar </a:t>
            </a:r>
            <a:r>
              <a:rPr lang="de-AT" sz="1800" b="1" dirty="0"/>
              <a:t>1861</a:t>
            </a:r>
            <a:r>
              <a:rPr lang="de-AT" sz="1800" dirty="0"/>
              <a:t>: Eine erweiterte Verfassung wird erlassen (</a:t>
            </a:r>
            <a:r>
              <a:rPr lang="de-AT" sz="1800" b="1" dirty="0"/>
              <a:t>Februarpatent</a:t>
            </a:r>
            <a:r>
              <a:rPr lang="de-AT" sz="1800" dirty="0"/>
              <a:t>). </a:t>
            </a:r>
          </a:p>
          <a:p>
            <a:pPr>
              <a:lnSpc>
                <a:spcPct val="150000"/>
              </a:lnSpc>
            </a:pPr>
            <a:r>
              <a:rPr lang="de-AT" sz="1800" dirty="0"/>
              <a:t>21. Dezember </a:t>
            </a:r>
            <a:r>
              <a:rPr lang="de-AT" sz="1800" b="1" dirty="0"/>
              <a:t>1867</a:t>
            </a:r>
            <a:r>
              <a:rPr lang="de-AT" sz="1800" dirty="0"/>
              <a:t>: Reichsrat verabschiedet eine neue Verfassung (</a:t>
            </a:r>
            <a:r>
              <a:rPr lang="de-AT" sz="1800" b="1" dirty="0"/>
              <a:t>Dezemberverfassung</a:t>
            </a:r>
            <a:r>
              <a:rPr lang="de-AT" sz="1800" dirty="0"/>
              <a:t>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Errichtung des Parlamentsgebäudes am Ring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1800" dirty="0"/>
              <a:t>Bis zur Errichtung des Parlamentsgebäudes am Ring wurden die Sitzungen </a:t>
            </a:r>
            <a:r>
              <a:rPr lang="de-DE" sz="1800" dirty="0"/>
              <a:t>des Reichsrates im Abgeordnetenhaus (</a:t>
            </a:r>
            <a:r>
              <a:rPr lang="de-DE" sz="1800" dirty="0" err="1"/>
              <a:t>Währingerstraße</a:t>
            </a:r>
            <a:r>
              <a:rPr lang="de-DE" sz="1800" dirty="0"/>
              <a:t> 2-6, Wien) und im Herrenhaus (Herrengasse 13, Wien) abgehalten. </a:t>
            </a:r>
            <a:endParaRPr lang="de-AT" sz="1800" dirty="0"/>
          </a:p>
          <a:p>
            <a:pPr>
              <a:lnSpc>
                <a:spcPct val="150000"/>
              </a:lnSpc>
            </a:pPr>
            <a:r>
              <a:rPr lang="de-AT" sz="1800" dirty="0"/>
              <a:t>Im Zuge der Errichtung der Ringstraße wurde ein neues Parlamentsgebäude erbaut.</a:t>
            </a:r>
          </a:p>
          <a:p>
            <a:pPr lvl="1">
              <a:lnSpc>
                <a:spcPct val="150000"/>
              </a:lnSpc>
            </a:pPr>
            <a:r>
              <a:rPr lang="de-AT" sz="1800" dirty="0"/>
              <a:t>Architekt: </a:t>
            </a:r>
            <a:r>
              <a:rPr lang="de-AT" sz="1800" b="1" dirty="0"/>
              <a:t>Theophil Hansen</a:t>
            </a:r>
          </a:p>
          <a:p>
            <a:pPr lvl="1">
              <a:lnSpc>
                <a:spcPct val="150000"/>
              </a:lnSpc>
            </a:pPr>
            <a:r>
              <a:rPr lang="de-AT" sz="1800" dirty="0"/>
              <a:t>Bauzeit: </a:t>
            </a:r>
            <a:r>
              <a:rPr lang="de-AT" sz="1800" b="1" dirty="0"/>
              <a:t>1874-1883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284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>
                <a:solidFill>
                  <a:srgbClr val="2190AB"/>
                </a:solidFill>
                <a:hlinkClick r:id="rId3"/>
              </a:rPr>
              <a:t>Der Weg von der Monarchie   bis zum Anfang der Republik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4420" y="3717930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© ÖNB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E21F08-9897-4A60-7F92-7FDFEBFD6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420" y="1650740"/>
            <a:ext cx="2292048" cy="17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Wahlrechtsreformen ab 1873 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792937-1C85-B54B-B91C-0D00FA5CA8F0}"/>
              </a:ext>
            </a:extLst>
          </p:cNvPr>
          <p:cNvSpPr txBox="1"/>
          <p:nvPr/>
        </p:nvSpPr>
        <p:spPr>
          <a:xfrm flipH="1">
            <a:off x="6572125" y="4002472"/>
            <a:ext cx="1218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© BMK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D19627-2C93-3461-584C-4B97256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3" y="1063719"/>
            <a:ext cx="7848000" cy="2952000"/>
          </a:xfrm>
        </p:spPr>
        <p:txBody>
          <a:bodyPr/>
          <a:lstStyle/>
          <a:p>
            <a:r>
              <a:rPr lang="de-DE" sz="1800" dirty="0"/>
              <a:t>1873: Einführung</a:t>
            </a:r>
            <a:r>
              <a:rPr lang="de-DE" sz="1800" b="1" dirty="0"/>
              <a:t> </a:t>
            </a:r>
            <a:r>
              <a:rPr lang="de-DE" sz="1800" dirty="0"/>
              <a:t>des </a:t>
            </a:r>
            <a:r>
              <a:rPr lang="de-DE" sz="1800" b="1" dirty="0"/>
              <a:t>Kurien- und Zensuswahlrecht</a:t>
            </a:r>
            <a:r>
              <a:rPr lang="de-DE" sz="1800" dirty="0"/>
              <a:t>s: Wählen durfte, wer einer von vier Kurien angehörte.</a:t>
            </a:r>
          </a:p>
          <a:p>
            <a:pPr lvl="1"/>
            <a:r>
              <a:rPr lang="de-DE" sz="1800" dirty="0"/>
              <a:t>Die Stimmen waren nicht alle gleich viel „wert“, sondern wurden je nach Kurie gewichtet.</a:t>
            </a:r>
          </a:p>
          <a:p>
            <a:r>
              <a:rPr lang="de-DE" sz="1800" dirty="0"/>
              <a:t>1897 wurde eine fünfte Kurie eingerichtet: </a:t>
            </a:r>
          </a:p>
          <a:p>
            <a:pPr lvl="1"/>
            <a:r>
              <a:rPr lang="de-DE" sz="1800" dirty="0"/>
              <a:t>Erstmals konnten alle Männer über 24 Jahre unabhängig von ihrem Einkommen in dieser Kurie wählen.</a:t>
            </a:r>
          </a:p>
          <a:p>
            <a:r>
              <a:rPr lang="de-DE" sz="1800" dirty="0"/>
              <a:t>1907: Abschaffung des Kurien- und Zensuswahlrechts. </a:t>
            </a:r>
          </a:p>
          <a:p>
            <a:r>
              <a:rPr lang="de-DE" sz="1800" dirty="0"/>
              <a:t>1918: Einführung des Frauenwahlrechts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39796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Die Anfänge der Ersten Republik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März 1914: de facto Ausschaltung des Reichsrats.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Juni 1914: Kriegserklärung an Serbien nach der Ermordung des österreichischen Thronfolgers.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28. Juli 1914</a:t>
            </a: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 des Ersten Weltkriegs.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30. Mai 1917: Wiedereinberufung des Reichsrats durch Kaiser Karl I.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Juli 1917: Genehmigung des Kriegswirtschaftlichen Ermächtigungsgesetzes.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16. Oktober 1918: Kaiser Karl I erlässt das so genannte </a:t>
            </a: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„Völkermanifest“</a:t>
            </a: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um den Untergang der Monarchie abzuwenden.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November 1918: Österreich-Ungarn verliert den Krieg.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November 1918: Ausrufung der Republik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Eine Gesellschaft im Umbruch</a:t>
            </a: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53200" y="3700207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Wikipedia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435B55-0A5E-0940-F6FC-338D02FC0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716" y="1261876"/>
            <a:ext cx="2825393" cy="19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Veränderungen im 19. Jahrhundert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Kommunikation</a:t>
            </a: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Der Telegraf, später auch das Telefon beschleunigten die Verbreitung von Nachrichten über weite Strecken hinweg.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Elektrizität</a:t>
            </a: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Die Erfindung der Glühbirne sowie die wissenschaftlichen Erkenntnisse zur Elektrizität machten das 19. Jahrhundert zum „Elektrischen Zeitalter“.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Mobilität</a:t>
            </a: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Automobile, Fahrräder, Eisenbahnen, Straßenbahnen, Flugzeuge und vieles mehr führten zu bahnbrechenden Veränderungen in der Mobilität der Menschen.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e-A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Pressewesen</a:t>
            </a:r>
            <a:r>
              <a:rPr lang="de-A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Gründung verschiedener unabhängiger Zeitungen sowie Parteizeitungen, wie die „Neue Freie Presse“, „Das Vaterland“, die „Reichspost“ oder die „Arbeiterzeitung“.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ts val="2600"/>
              </a:lnSpc>
              <a:buClr>
                <a:schemeClr val="tx2"/>
              </a:buClr>
              <a:buNone/>
            </a:pPr>
            <a:endParaRPr lang="de-AT" sz="1800" dirty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Frauenrechtsbewegungen um 1900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600" dirty="0"/>
              <a:t>Adelheid Popp begründete die </a:t>
            </a:r>
            <a:r>
              <a:rPr lang="de-DE" sz="1600" b="1" dirty="0"/>
              <a:t>proletarische Frauenbewegung </a:t>
            </a:r>
            <a:r>
              <a:rPr lang="de-DE" sz="1600" dirty="0"/>
              <a:t>in Österreich.</a:t>
            </a:r>
          </a:p>
          <a:p>
            <a:r>
              <a:rPr lang="de-DE" sz="1600" dirty="0"/>
              <a:t>Marianne </a:t>
            </a:r>
            <a:r>
              <a:rPr lang="de-DE" sz="1600" dirty="0" err="1"/>
              <a:t>Hainisch</a:t>
            </a:r>
            <a:r>
              <a:rPr lang="de-DE" sz="1600" dirty="0"/>
              <a:t> gründete den „</a:t>
            </a:r>
            <a:r>
              <a:rPr lang="de-DE" sz="1600" b="1" dirty="0"/>
              <a:t>Bund österreichischer Frauenvereine</a:t>
            </a:r>
            <a:r>
              <a:rPr lang="de-DE" sz="1600" dirty="0"/>
              <a:t>“.</a:t>
            </a:r>
          </a:p>
          <a:p>
            <a:r>
              <a:rPr lang="de-DE" sz="1600" dirty="0"/>
              <a:t>Auguste Fickert gründete gemeinsam mit Rosa </a:t>
            </a:r>
            <a:r>
              <a:rPr lang="de-DE" sz="1600" dirty="0" err="1"/>
              <a:t>Mayreder</a:t>
            </a:r>
            <a:r>
              <a:rPr lang="de-DE" sz="1600" dirty="0"/>
              <a:t> und Marie Lang den "</a:t>
            </a:r>
            <a:r>
              <a:rPr lang="de-DE" sz="1600" b="1" dirty="0"/>
              <a:t>Allgemeinen Österreichischen Frauenverein“</a:t>
            </a:r>
            <a:r>
              <a:rPr lang="de-DE" sz="1600" dirty="0"/>
              <a:t>.</a:t>
            </a:r>
          </a:p>
          <a:p>
            <a:r>
              <a:rPr lang="de-DE" sz="1600" dirty="0"/>
              <a:t>Hildegard </a:t>
            </a:r>
            <a:r>
              <a:rPr lang="de-DE" sz="1600" dirty="0" err="1"/>
              <a:t>Burjan</a:t>
            </a:r>
            <a:r>
              <a:rPr lang="de-DE" sz="1600" dirty="0"/>
              <a:t> gründete in Wien den „</a:t>
            </a:r>
            <a:r>
              <a:rPr lang="de-DE" sz="1600" b="1" dirty="0"/>
              <a:t>Verband der christlichen Heimarbeiterinnen</a:t>
            </a:r>
            <a:r>
              <a:rPr lang="de-DE" sz="1600" dirty="0"/>
              <a:t>“. </a:t>
            </a:r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949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olidFill>
                  <a:srgbClr val="2190AB"/>
                </a:solidFill>
                <a:ea typeface="+mj-ea"/>
                <a:cs typeface="+mj-cs"/>
              </a:rPr>
              <a:t>Bertha von Suttner, Friedensaktivistin und spätere Nobelpreisträgerin schrieb 1899 über die technischen Erfindungen, politischen Veränderungen und gesellschaftlichen Umbrüche: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i="1" dirty="0">
                <a:solidFill>
                  <a:srgbClr val="2190AB"/>
                </a:solidFill>
                <a:ea typeface="+mj-ea"/>
                <a:cs typeface="+mj-cs"/>
              </a:rPr>
              <a:t>	„Es war ja so viel Neues ins Leben getreten, so viel nie noch Dagewesenes war 	nun da“.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olidFill>
                  <a:srgbClr val="2190AB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Welche der in den </a:t>
            </a:r>
            <a:r>
              <a:rPr lang="de-DE" sz="1800" i="1" dirty="0" err="1">
                <a:solidFill>
                  <a:srgbClr val="2190AB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Powerpointfolien</a:t>
            </a:r>
            <a:r>
              <a:rPr lang="de-DE" sz="1800" i="1" dirty="0">
                <a:solidFill>
                  <a:srgbClr val="2190AB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beschriebenen Entwicklungen und Erfindungen der Zeit zwischen 1848 und 1918 haltet ihr für besonders wichtig? Macht eine Aufstellung und begründet </a:t>
            </a:r>
            <a:r>
              <a:rPr lang="de-DE" sz="1800" i="1">
                <a:solidFill>
                  <a:srgbClr val="2190AB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eure Liste!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A21DB7-5550-66EE-E191-3E07BEF6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514" y="518809"/>
            <a:ext cx="4112009" cy="36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/>
              <a:t>„Menschenrechte“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/>
              <a:t>Verlinkungen</a:t>
            </a:r>
            <a:r>
              <a:rPr lang="de-DE" sz="1400" dirty="0"/>
              <a:t> (z.B. in den Überschriften).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  <a:hlinkClick r:id="rId4"/>
              </a:rPr>
              <a:t>Erstes Aufflackern des Parlamentarismus: die Revolution 1848 und ihre Folgen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74512" y="3429505"/>
            <a:ext cx="4002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© Wikipedia CC-BY-SA Germanisches Nationalmuseum, </a:t>
            </a:r>
            <a:r>
              <a:rPr lang="de-AT" sz="1050" dirty="0" err="1"/>
              <a:t>Inv</a:t>
            </a:r>
            <a:r>
              <a:rPr lang="de-AT" sz="1050" dirty="0"/>
              <a:t>. HB31145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610F49-6E4C-2D16-AD89-AAC1D02BE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0" y="1556425"/>
            <a:ext cx="1913070" cy="18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Ursachen der Revolution von 1848: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800" dirty="0"/>
              <a:t>Das politische System der absoluten Kaiserherrschaft sowie der Unterdrückung, Bespitzelung und Zensur unter Staatskanzler Fürst Klemens von Metternich im Vormärz löste die Revolution 1848 in Wien aus.</a:t>
            </a:r>
          </a:p>
          <a:p>
            <a:r>
              <a:rPr lang="de-DE" sz="1800" dirty="0"/>
              <a:t>Ganz Europa war zu dieser Zeit im Umbruch begriffen und revolutionäre Aufstände breiteten sich in vielen Teilen des Kontinents aus.</a:t>
            </a:r>
          </a:p>
          <a:p>
            <a:r>
              <a:rPr lang="de-DE" sz="1800" dirty="0"/>
              <a:t>Im Zuge dieser Entwicklungen erhofften sich die Menschen auch hierzulande politische Veränderungen. Ihren Unmut über gesellschaftliche Zustände drückten sie bei Protesten auf den Straßen Wiens aus. </a:t>
            </a:r>
            <a:br>
              <a:rPr lang="de-DE" sz="1800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Was bedeutet Vormärz?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0" indent="0" algn="just">
              <a:buNone/>
            </a:pPr>
            <a:r>
              <a:rPr lang="de-DE" sz="1600" dirty="0"/>
              <a:t>Als Vormärz wird die Zeit nach dem Wiener Kongress (1814/15) bis zur </a:t>
            </a:r>
          </a:p>
          <a:p>
            <a:pPr marL="0" indent="0" algn="just">
              <a:buNone/>
            </a:pPr>
            <a:r>
              <a:rPr lang="de-DE" sz="1600" dirty="0"/>
              <a:t>Revolution </a:t>
            </a:r>
            <a:r>
              <a:rPr lang="de-DE" sz="1600" b="1" dirty="0"/>
              <a:t>im März 1848 (=vor März) </a:t>
            </a:r>
            <a:r>
              <a:rPr lang="de-DE" sz="1600" dirty="0"/>
              <a:t>bezeichnet. </a:t>
            </a:r>
          </a:p>
          <a:p>
            <a:pPr marL="0" indent="0" algn="just">
              <a:buNone/>
            </a:pPr>
            <a:r>
              <a:rPr lang="de-DE" sz="1600" dirty="0"/>
              <a:t>Die Fürsten Europas einigten sich beim </a:t>
            </a:r>
            <a:r>
              <a:rPr lang="de-DE" sz="1600" b="1" dirty="0"/>
              <a:t>Wiener Kongress </a:t>
            </a:r>
            <a:r>
              <a:rPr lang="de-DE" sz="1600" dirty="0"/>
              <a:t>unter der Führung des österreichischen Außenministers Metternich auf die Wiederherstellung der politischen Machtverhältnisse wie vor der Französischen Revolution von 1789 und vor den Kriegen Napoleons. Eine </a:t>
            </a:r>
            <a:r>
              <a:rPr lang="de-DE" sz="1600" b="1" dirty="0"/>
              <a:t>Mitbestimmung der Völker </a:t>
            </a:r>
            <a:r>
              <a:rPr lang="de-DE" sz="1600" dirty="0"/>
              <a:t>wurde dabei nicht berücksichtigt. </a:t>
            </a:r>
          </a:p>
          <a:p>
            <a:pPr marL="0" indent="0" algn="just">
              <a:buNone/>
            </a:pPr>
            <a:r>
              <a:rPr lang="de-DE" sz="1600" dirty="0"/>
              <a:t>Das weckte den Unmut der Menschen, die sich </a:t>
            </a:r>
            <a:r>
              <a:rPr lang="de-DE" sz="1600" b="1" dirty="0"/>
              <a:t>mehr Freiheit und Teilhabe </a:t>
            </a:r>
            <a:r>
              <a:rPr lang="de-DE" sz="1600" dirty="0"/>
              <a:t>an politischen Entscheidungen forderten.</a:t>
            </a:r>
            <a:endParaRPr lang="de-AT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250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Forderungen von 1848: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algn="just"/>
            <a:r>
              <a:rPr lang="de-AT" sz="1600" dirty="0"/>
              <a:t>Mehr Mitspracherecht </a:t>
            </a:r>
          </a:p>
          <a:p>
            <a:pPr algn="just"/>
            <a:r>
              <a:rPr lang="de-AT" sz="1600" dirty="0"/>
              <a:t>Eine Verfassung</a:t>
            </a:r>
          </a:p>
          <a:p>
            <a:pPr algn="just"/>
            <a:r>
              <a:rPr lang="de-AT" sz="1600" dirty="0"/>
              <a:t>Die freie Wahl eines Parlaments</a:t>
            </a:r>
          </a:p>
          <a:p>
            <a:pPr algn="just"/>
            <a:r>
              <a:rPr lang="de-AT" sz="1600" dirty="0"/>
              <a:t>Die Abschaffung der Zensur</a:t>
            </a:r>
          </a:p>
          <a:p>
            <a:pPr algn="just"/>
            <a:r>
              <a:rPr lang="de-AT" sz="1600" dirty="0"/>
              <a:t>Grundrechte wie Versammlungs- und Pressefreiheit</a:t>
            </a:r>
          </a:p>
          <a:p>
            <a:pPr algn="just"/>
            <a:r>
              <a:rPr lang="de-AT" sz="1600" dirty="0"/>
              <a:t>Auflösung der bäuerlichen Untertänigkeit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78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(Kurzfristige) Erfolge der Revolution von 1848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AT" sz="1600" dirty="0"/>
              <a:t>Rücktritt des Staatskanzlers Metternich.</a:t>
            </a:r>
          </a:p>
          <a:p>
            <a:r>
              <a:rPr lang="de-AT" sz="1600" dirty="0"/>
              <a:t>Ende der Zensur und Einführung der Pressefreiheit. </a:t>
            </a:r>
          </a:p>
          <a:p>
            <a:r>
              <a:rPr lang="de-AT" sz="1600" dirty="0"/>
              <a:t>Erlass einer Verfassung</a:t>
            </a:r>
          </a:p>
          <a:p>
            <a:r>
              <a:rPr lang="de-AT" sz="1600" dirty="0"/>
              <a:t>Gründung des Reichstags </a:t>
            </a:r>
          </a:p>
          <a:p>
            <a:r>
              <a:rPr lang="de-AT" sz="1600" dirty="0"/>
              <a:t>Wahlrecht für bestimmte Bevölkerungsgruppen</a:t>
            </a:r>
          </a:p>
          <a:p>
            <a:r>
              <a:rPr lang="de-AT" sz="1600" dirty="0"/>
              <a:t>Auflösung der Grundherrschaft</a:t>
            </a: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07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Nach der Revolution: Zeit des Neoabsolutismus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r>
              <a:rPr lang="de-DE" sz="1600" dirty="0"/>
              <a:t>Die Erwartungen der Bevölkerung auf Mitbestimmung erfüllten sich trotz Revolution und Protest nur kurzzeitig. Am Ende wurde die Revolution blutig niedergeschlagen und viele </a:t>
            </a:r>
            <a:r>
              <a:rPr lang="de-DE" sz="1600" b="1" dirty="0"/>
              <a:t>erkämpfte Rechte zurückgenommen. </a:t>
            </a:r>
          </a:p>
          <a:p>
            <a:r>
              <a:rPr lang="de-DE" sz="1600" dirty="0"/>
              <a:t>Der Reichstag als erstes gewähltes Parlament bestand nur </a:t>
            </a:r>
            <a:r>
              <a:rPr lang="de-DE" sz="1600" b="1" dirty="0"/>
              <a:t>bis 7. März 1849</a:t>
            </a:r>
            <a:r>
              <a:rPr lang="de-DE" sz="1600" dirty="0"/>
              <a:t>. </a:t>
            </a:r>
          </a:p>
          <a:p>
            <a:r>
              <a:rPr lang="de-DE" sz="1600" dirty="0"/>
              <a:t>Kaiser Franz Joseph </a:t>
            </a:r>
            <a:r>
              <a:rPr lang="de-DE" sz="1600" b="1" dirty="0"/>
              <a:t>löste den Reichstag auf</a:t>
            </a:r>
            <a:r>
              <a:rPr lang="de-DE" sz="1600" dirty="0"/>
              <a:t> und führte das Land wieder mit absoluter Macht. Damit begann die Zeit des </a:t>
            </a:r>
            <a:r>
              <a:rPr lang="de-DE" sz="1600" b="1" dirty="0"/>
              <a:t>Neoabsolutismus</a:t>
            </a:r>
            <a:r>
              <a:rPr lang="de-DE" sz="1600" dirty="0"/>
              <a:t>. </a:t>
            </a:r>
          </a:p>
          <a:p>
            <a:r>
              <a:rPr lang="de-DE" sz="1600" dirty="0"/>
              <a:t>Die </a:t>
            </a:r>
            <a:r>
              <a:rPr lang="de-DE" sz="1600" dirty="0" err="1"/>
              <a:t>Bürger:innen</a:t>
            </a:r>
            <a:r>
              <a:rPr lang="de-DE" sz="1600" dirty="0"/>
              <a:t>, </a:t>
            </a:r>
            <a:r>
              <a:rPr lang="de-DE" sz="1600" dirty="0" err="1"/>
              <a:t>Arbeiter:innen</a:t>
            </a:r>
            <a:r>
              <a:rPr lang="de-DE" sz="1600" dirty="0"/>
              <a:t>, Bauern und Bäuerinnen hatten weiterhin kein Recht auf politische Mitbestimmung. </a:t>
            </a:r>
          </a:p>
          <a:p>
            <a:r>
              <a:rPr lang="de-DE" sz="1600" dirty="0"/>
              <a:t>Kaiser Franz Joseph führte die Zensur wieder ein. </a:t>
            </a: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486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1140</Words>
  <Application>Microsoft Office PowerPoint</Application>
  <PresentationFormat>Bildschirmpräsentation (16:9)</PresentationFormat>
  <Paragraphs>131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Ursachen der Revolution von 1848:</vt:lpstr>
      <vt:lpstr>Was bedeutet Vormärz?</vt:lpstr>
      <vt:lpstr>Forderungen von 1848:</vt:lpstr>
      <vt:lpstr>(Kurzfristige) Erfolge der Revolution von 1848</vt:lpstr>
      <vt:lpstr>Nach der Revolution: Zeit des Neoabsolutismus </vt:lpstr>
      <vt:lpstr>PowerPoint-Präsentation</vt:lpstr>
      <vt:lpstr>Erste Schritte am Weg zur Demokratie:</vt:lpstr>
      <vt:lpstr>Errichtung des Parlamentsgebäudes am Ring</vt:lpstr>
      <vt:lpstr>Der Weg von der Monarchie   bis zum Anfang der Republik</vt:lpstr>
      <vt:lpstr>Wahlrechtsreformen ab 1873 </vt:lpstr>
      <vt:lpstr>Die Anfänge der Ersten Republik</vt:lpstr>
      <vt:lpstr>PowerPoint-Präsentation</vt:lpstr>
      <vt:lpstr>Veränderungen im 19. Jahrhundert</vt:lpstr>
      <vt:lpstr>Frauenrechtsbewegungen um 1900</vt:lpstr>
      <vt:lpstr>Diskussionsfrage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Christine Ehardt</cp:lastModifiedBy>
  <cp:revision>618</cp:revision>
  <dcterms:created xsi:type="dcterms:W3CDTF">2019-11-13T13:23:08Z</dcterms:created>
  <dcterms:modified xsi:type="dcterms:W3CDTF">2024-05-02T08:32:56Z</dcterms:modified>
</cp:coreProperties>
</file>