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27"/>
  </p:notesMasterIdLst>
  <p:handoutMasterIdLst>
    <p:handoutMasterId r:id="rId28"/>
  </p:handoutMasterIdLst>
  <p:sldIdLst>
    <p:sldId id="270" r:id="rId2"/>
    <p:sldId id="551" r:id="rId3"/>
    <p:sldId id="452" r:id="rId4"/>
    <p:sldId id="492" r:id="rId5"/>
    <p:sldId id="511" r:id="rId6"/>
    <p:sldId id="513" r:id="rId7"/>
    <p:sldId id="541" r:id="rId8"/>
    <p:sldId id="562" r:id="rId9"/>
    <p:sldId id="514" r:id="rId10"/>
    <p:sldId id="475" r:id="rId11"/>
    <p:sldId id="563" r:id="rId12"/>
    <p:sldId id="532" r:id="rId13"/>
    <p:sldId id="560" r:id="rId14"/>
    <p:sldId id="565" r:id="rId15"/>
    <p:sldId id="567" r:id="rId16"/>
    <p:sldId id="568" r:id="rId17"/>
    <p:sldId id="570" r:id="rId18"/>
    <p:sldId id="571" r:id="rId19"/>
    <p:sldId id="572" r:id="rId20"/>
    <p:sldId id="564" r:id="rId21"/>
    <p:sldId id="573" r:id="rId22"/>
    <p:sldId id="574" r:id="rId23"/>
    <p:sldId id="575" r:id="rId24"/>
    <p:sldId id="576" r:id="rId25"/>
    <p:sldId id="577" r:id="rId26"/>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2D6"/>
    <a:srgbClr val="A50021"/>
    <a:srgbClr val="CCFF99"/>
    <a:srgbClr val="CCFFFF"/>
    <a:srgbClr val="FFCC99"/>
    <a:srgbClr val="006699"/>
    <a:srgbClr val="FFE9AB"/>
    <a:srgbClr val="01B0FF"/>
    <a:srgbClr val="B7E9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99845" autoAdjust="0"/>
  </p:normalViewPr>
  <p:slideViewPr>
    <p:cSldViewPr>
      <p:cViewPr varScale="1">
        <p:scale>
          <a:sx n="114" d="100"/>
          <a:sy n="114" d="100"/>
        </p:scale>
        <p:origin x="1494" y="102"/>
      </p:cViewPr>
      <p:guideLst>
        <p:guide orient="horz" pos="2160"/>
        <p:guide pos="2880"/>
      </p:guideLst>
    </p:cSldViewPr>
  </p:slideViewPr>
  <p:outlineViewPr>
    <p:cViewPr>
      <p:scale>
        <a:sx n="33" d="100"/>
        <a:sy n="33" d="100"/>
      </p:scale>
      <p:origin x="48" y="8856"/>
    </p:cViewPr>
  </p:outlineViewPr>
  <p:notesTextViewPr>
    <p:cViewPr>
      <p:scale>
        <a:sx n="100" d="100"/>
        <a:sy n="100" d="100"/>
      </p:scale>
      <p:origin x="0" y="0"/>
    </p:cViewPr>
  </p:notesTextViewPr>
  <p:sorterViewPr>
    <p:cViewPr varScale="1">
      <p:scale>
        <a:sx n="1" d="1"/>
        <a:sy n="1" d="1"/>
      </p:scale>
      <p:origin x="0" y="-3158"/>
    </p:cViewPr>
  </p:sorterViewPr>
  <p:notesViewPr>
    <p:cSldViewPr showGuides="1">
      <p:cViewPr varScale="1">
        <p:scale>
          <a:sx n="60" d="100"/>
          <a:sy n="60" d="100"/>
        </p:scale>
        <p:origin x="3202" y="4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20.02.2025</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20.02.2025</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smtClean="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smtClean="0"/>
          </a:p>
        </p:txBody>
      </p:sp>
    </p:spTree>
    <p:extLst>
      <p:ext uri="{BB962C8B-B14F-4D97-AF65-F5344CB8AC3E}">
        <p14:creationId xmlns:p14="http://schemas.microsoft.com/office/powerpoint/2010/main" val="2199993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demokratiewebstatt.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beratungsstelleextremismus.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s://www.derad.a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rataufdraht.at/themenubersicht/gewalt"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www.zara.or.at/" TargetMode="External"/><Relationship Id="rId4" Type="http://schemas.openxmlformats.org/officeDocument/2006/relationships/hyperlink" Target="http://www.schulpsychologie.at/gesundheitsfoerderung/gewaltpraevention-1/jugend-und-extremismu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nohatespeech.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www.politik-lernen.at/extremismu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827584" y="908721"/>
            <a:ext cx="6336704" cy="1409270"/>
          </a:xfrm>
        </p:spPr>
        <p:txBody>
          <a:bodyPr/>
          <a:lstStyle/>
          <a:p>
            <a:pPr eaLnBrk="1" hangingPunct="1"/>
            <a:r>
              <a:rPr lang="de-DE" sz="4000" dirty="0" smtClean="0"/>
              <a:t/>
            </a:r>
            <a:br>
              <a:rPr lang="de-DE" sz="4000" dirty="0" smtClean="0"/>
            </a:br>
            <a:r>
              <a:rPr lang="de-DE" sz="4000" dirty="0"/>
              <a:t/>
            </a:r>
            <a:br>
              <a:rPr lang="de-DE" sz="4000" dirty="0"/>
            </a:br>
            <a:r>
              <a:rPr lang="de-DE" sz="4000" dirty="0" smtClean="0"/>
              <a:t/>
            </a:r>
            <a:br>
              <a:rPr lang="de-DE" sz="4000" dirty="0" smtClean="0"/>
            </a:br>
            <a:r>
              <a:rPr lang="de-DE" sz="4000" dirty="0" smtClean="0"/>
              <a:t>Demokratie gegen Terror</a:t>
            </a:r>
          </a:p>
        </p:txBody>
      </p:sp>
      <p:sp>
        <p:nvSpPr>
          <p:cNvPr id="3075" name="Rectangle 3"/>
          <p:cNvSpPr>
            <a:spLocks noGrp="1" noChangeArrowheads="1"/>
          </p:cNvSpPr>
          <p:nvPr>
            <p:ph type="subTitle" idx="1"/>
          </p:nvPr>
        </p:nvSpPr>
        <p:spPr>
          <a:xfrm>
            <a:off x="735013" y="3823494"/>
            <a:ext cx="6767513" cy="1752600"/>
          </a:xfrm>
        </p:spPr>
        <p:txBody>
          <a:bodyPr/>
          <a:lstStyle/>
          <a:p>
            <a:pPr eaLnBrk="1" hangingPunct="1"/>
            <a:r>
              <a:rPr lang="de-DE" dirty="0" smtClean="0"/>
              <a:t>Materialien zur Politischen Bildung von Kindern und Jugendlichen</a:t>
            </a:r>
            <a:endParaRPr lang="de-AT" dirty="0" smtClean="0"/>
          </a:p>
        </p:txBody>
      </p:sp>
      <p:sp>
        <p:nvSpPr>
          <p:cNvPr id="3076" name="Text Box 4"/>
          <p:cNvSpPr txBox="1">
            <a:spLocks noChangeArrowheads="1"/>
          </p:cNvSpPr>
          <p:nvPr/>
        </p:nvSpPr>
        <p:spPr bwMode="auto">
          <a:xfrm>
            <a:off x="735013" y="5392738"/>
            <a:ext cx="3041650" cy="366712"/>
          </a:xfrm>
          <a:prstGeom prst="rect">
            <a:avLst/>
          </a:prstGeom>
          <a:noFill/>
          <a:ln w="9525">
            <a:noFill/>
            <a:miter lim="800000"/>
            <a:headEnd/>
            <a:tailEnd/>
          </a:ln>
        </p:spPr>
        <p:txBody>
          <a:bodyPr wrap="none">
            <a:spAutoFit/>
          </a:bodyPr>
          <a:lstStyle/>
          <a:p>
            <a:r>
              <a:rPr lang="de-DE">
                <a:hlinkClick r:id="rId4"/>
              </a:rPr>
              <a:t>www.demokratiewebstatt.at</a:t>
            </a:r>
            <a:r>
              <a:rPr lang="de-DE"/>
              <a:t> </a:t>
            </a:r>
            <a:endParaRPr lang="de-AT"/>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a:xfrm>
            <a:off x="428625" y="116632"/>
            <a:ext cx="8463855" cy="1152525"/>
          </a:xfrm>
        </p:spPr>
        <p:txBody>
          <a:bodyPr/>
          <a:lstStyle/>
          <a:p>
            <a:r>
              <a:rPr lang="de-DE" sz="3200" dirty="0" smtClean="0"/>
              <a:t>Terrorangriffe und ihre Folgen</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7544" y="836712"/>
            <a:ext cx="8424936" cy="5472608"/>
          </a:xfrm>
        </p:spPr>
        <p:txBody>
          <a:bodyPr/>
          <a:lstStyle/>
          <a:p>
            <a:pPr marL="0" indent="0">
              <a:buNone/>
            </a:pPr>
            <a:endParaRPr lang="de-AT" sz="2000" dirty="0" smtClean="0"/>
          </a:p>
          <a:p>
            <a:r>
              <a:rPr lang="de-AT" sz="2000" dirty="0" smtClean="0"/>
              <a:t>Als erste Reaktion rufen Staaten oft den Ausnahmezustand aus: Einschränkung der Bewegungs- und Meinungsfreiheit, verstärkte Sicherheitsvorkehrungen</a:t>
            </a:r>
          </a:p>
          <a:p>
            <a:pPr marL="0" indent="0">
              <a:buNone/>
            </a:pPr>
            <a:endParaRPr lang="de-AT" sz="1100" dirty="0"/>
          </a:p>
          <a:p>
            <a:r>
              <a:rPr lang="de-DE" sz="2000" dirty="0"/>
              <a:t>Gesetze werden verschärft: mehr Befugnisse für Verfassungsschutz und Geheimdienste, Datenspeicherung wird ausgebaut</a:t>
            </a:r>
          </a:p>
          <a:p>
            <a:endParaRPr lang="de-AT" sz="2000" dirty="0"/>
          </a:p>
          <a:p>
            <a:pPr marL="0" indent="0">
              <a:buNone/>
            </a:pPr>
            <a:r>
              <a:rPr lang="de-AT" sz="2000" dirty="0" smtClean="0">
                <a:solidFill>
                  <a:srgbClr val="C00000"/>
                </a:solidFill>
              </a:rPr>
              <a:t>=&gt; </a:t>
            </a:r>
            <a:r>
              <a:rPr lang="de-AT" sz="2000" dirty="0" smtClean="0"/>
              <a:t>Folge</a:t>
            </a:r>
            <a:r>
              <a:rPr lang="de-AT" sz="2000" dirty="0"/>
              <a:t>: Bürgerinnen und Bürger </a:t>
            </a:r>
            <a:r>
              <a:rPr lang="de-AT" sz="2000" dirty="0" smtClean="0"/>
              <a:t/>
            </a:r>
            <a:br>
              <a:rPr lang="de-AT" sz="2000" dirty="0" smtClean="0"/>
            </a:br>
            <a:r>
              <a:rPr lang="de-AT" sz="2000" dirty="0" smtClean="0"/>
              <a:t>     fühlen </a:t>
            </a:r>
            <a:r>
              <a:rPr lang="de-AT" sz="2000" dirty="0"/>
              <a:t>sich in ihren Grund- und </a:t>
            </a:r>
            <a:r>
              <a:rPr lang="de-AT" sz="2000" dirty="0" smtClean="0"/>
              <a:t/>
            </a:r>
            <a:br>
              <a:rPr lang="de-AT" sz="2000" dirty="0" smtClean="0"/>
            </a:br>
            <a:r>
              <a:rPr lang="de-AT" sz="2000" dirty="0" smtClean="0"/>
              <a:t>     Freiheitsrechten</a:t>
            </a:r>
            <a:r>
              <a:rPr lang="de-DE" sz="2000" dirty="0" smtClean="0"/>
              <a:t> </a:t>
            </a:r>
            <a:r>
              <a:rPr lang="de-AT" sz="2000" dirty="0" smtClean="0"/>
              <a:t>eingeschränkt.</a:t>
            </a:r>
            <a:endParaRPr lang="de-AT" sz="2000" i="1" dirty="0" smtClean="0"/>
          </a:p>
          <a:p>
            <a:pPr marL="0" indent="0">
              <a:buNone/>
            </a:pPr>
            <a:endParaRPr lang="de-AT" sz="2000" dirty="0"/>
          </a:p>
          <a:p>
            <a:pPr marL="0" indent="0">
              <a:buNone/>
            </a:pPr>
            <a:endParaRPr lang="de-AT" sz="2000" dirty="0"/>
          </a:p>
        </p:txBody>
      </p:sp>
      <p:sp>
        <p:nvSpPr>
          <p:cNvPr id="3" name="Textfeld 2"/>
          <p:cNvSpPr txBox="1"/>
          <p:nvPr/>
        </p:nvSpPr>
        <p:spPr>
          <a:xfrm>
            <a:off x="4645548" y="5609324"/>
            <a:ext cx="3279699" cy="400110"/>
          </a:xfrm>
          <a:prstGeom prst="rect">
            <a:avLst/>
          </a:prstGeom>
          <a:noFill/>
        </p:spPr>
        <p:txBody>
          <a:bodyPr wrap="square" rtlCol="0">
            <a:spAutoFit/>
          </a:bodyPr>
          <a:lstStyle/>
          <a:p>
            <a:r>
              <a:rPr lang="de-DE" sz="1000" dirty="0" smtClean="0"/>
              <a:t>Ein Merkmal des Ausnahmezustandes sind verstärkte Sicherheitsvorkehrungen. © </a:t>
            </a:r>
            <a:r>
              <a:rPr lang="de-DE" sz="1000" dirty="0" err="1"/>
              <a:t>marcor</a:t>
            </a:r>
            <a:r>
              <a:rPr lang="de-DE" sz="1000" dirty="0"/>
              <a:t> / Clipdealer</a:t>
            </a:r>
            <a:endParaRPr lang="de-AT" sz="1000" dirty="0"/>
          </a:p>
        </p:txBody>
      </p:sp>
      <p:pic>
        <p:nvPicPr>
          <p:cNvPr id="2" name="Grafik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680012" y="3548739"/>
            <a:ext cx="3158075" cy="2053853"/>
          </a:xfrm>
          <a:prstGeom prst="rect">
            <a:avLst/>
          </a:prstGeom>
        </p:spPr>
      </p:pic>
    </p:spTree>
    <p:extLst>
      <p:ext uri="{BB962C8B-B14F-4D97-AF65-F5344CB8AC3E}">
        <p14:creationId xmlns:p14="http://schemas.microsoft.com/office/powerpoint/2010/main" val="4093114413"/>
      </p:ext>
    </p:extLst>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a:xfrm>
            <a:off x="428625" y="116632"/>
            <a:ext cx="8463855" cy="1152525"/>
          </a:xfrm>
        </p:spPr>
        <p:txBody>
          <a:bodyPr/>
          <a:lstStyle/>
          <a:p>
            <a:r>
              <a:rPr lang="de-DE" sz="3200" dirty="0" smtClean="0"/>
              <a:t>Vertrauen in Demokratie als beste Strategie</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7544" y="836712"/>
            <a:ext cx="8424936" cy="5472608"/>
          </a:xfrm>
        </p:spPr>
        <p:txBody>
          <a:bodyPr/>
          <a:lstStyle/>
          <a:p>
            <a:pPr marL="0" indent="0">
              <a:buNone/>
            </a:pPr>
            <a:endParaRPr lang="de-AT" sz="2000" dirty="0" smtClean="0"/>
          </a:p>
          <a:p>
            <a:endParaRPr lang="de-DE" sz="2000" dirty="0" smtClean="0"/>
          </a:p>
          <a:p>
            <a:r>
              <a:rPr lang="de-DE" sz="2000" dirty="0" smtClean="0"/>
              <a:t>Sicherheitsmaßnahmen </a:t>
            </a:r>
            <a:r>
              <a:rPr lang="de-DE" sz="2000" dirty="0"/>
              <a:t>und Ausnahmezustände sind zeitlich beschränkt </a:t>
            </a:r>
            <a:r>
              <a:rPr lang="de-AT" sz="2000" dirty="0"/>
              <a:t>–</a:t>
            </a:r>
            <a:r>
              <a:rPr lang="de-DE" sz="2000" dirty="0" smtClean="0"/>
              <a:t> langfristig ist Vertrauen in demokratische Werte die </a:t>
            </a:r>
            <a:r>
              <a:rPr lang="de-DE" sz="2000" dirty="0"/>
              <a:t>beste Strategie gegen den </a:t>
            </a:r>
            <a:r>
              <a:rPr lang="de-DE" sz="2000" dirty="0" smtClean="0"/>
              <a:t>Terrorismus.</a:t>
            </a:r>
          </a:p>
          <a:p>
            <a:endParaRPr lang="de-DE" sz="2000" dirty="0" smtClean="0"/>
          </a:p>
          <a:p>
            <a:r>
              <a:rPr lang="de-DE" sz="2000" dirty="0" smtClean="0"/>
              <a:t> </a:t>
            </a:r>
            <a:r>
              <a:rPr lang="de-DE" sz="2000" dirty="0"/>
              <a:t>Demokratien müssen </a:t>
            </a:r>
            <a:r>
              <a:rPr lang="de-DE" sz="2000" dirty="0" smtClean="0"/>
              <a:t>lernen, die Bedrohung durch den Terrorismus „auszuhalten“. </a:t>
            </a:r>
          </a:p>
          <a:p>
            <a:endParaRPr lang="de-DE" sz="2000" dirty="0"/>
          </a:p>
          <a:p>
            <a:r>
              <a:rPr lang="de-DE" sz="2000" dirty="0" smtClean="0"/>
              <a:t>Zusammenhalt innerhalb der Gesellschaft im Kampf gegen den Terrorismus ist von großer Bedeutung.</a:t>
            </a:r>
          </a:p>
          <a:p>
            <a:endParaRPr lang="de-DE" sz="2000" dirty="0"/>
          </a:p>
          <a:p>
            <a:r>
              <a:rPr lang="de-DE" sz="2000" dirty="0" smtClean="0"/>
              <a:t>Alle Menschen müssen sich zu demokratischen Grundwerten bekennen, aber auch gleiche Chancen haben, an der Gesellschaft teilzuhaben.</a:t>
            </a:r>
          </a:p>
          <a:p>
            <a:pPr marL="0" indent="0">
              <a:buNone/>
            </a:pPr>
            <a:endParaRPr lang="de-DE" sz="2000" dirty="0" smtClean="0"/>
          </a:p>
          <a:p>
            <a:pPr marL="0" indent="0">
              <a:buNone/>
            </a:pPr>
            <a:endParaRPr lang="de-DE" sz="2000" dirty="0" smtClean="0"/>
          </a:p>
        </p:txBody>
      </p:sp>
    </p:spTree>
    <p:extLst>
      <p:ext uri="{BB962C8B-B14F-4D97-AF65-F5344CB8AC3E}">
        <p14:creationId xmlns:p14="http://schemas.microsoft.com/office/powerpoint/2010/main" val="3843296872"/>
      </p:ext>
    </p:extLst>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335" y="0"/>
            <a:ext cx="9163050" cy="6885384"/>
          </a:xfrm>
          <a:prstGeom prst="rect">
            <a:avLst/>
          </a:prstGeom>
          <a:noFill/>
        </p:spPr>
      </p:pic>
      <p:sp>
        <p:nvSpPr>
          <p:cNvPr id="8195" name="Rectangle 2"/>
          <p:cNvSpPr>
            <a:spLocks noGrp="1" noChangeArrowheads="1"/>
          </p:cNvSpPr>
          <p:nvPr>
            <p:ph type="title"/>
          </p:nvPr>
        </p:nvSpPr>
        <p:spPr>
          <a:xfrm>
            <a:off x="428625" y="116632"/>
            <a:ext cx="8463855" cy="1152525"/>
          </a:xfrm>
        </p:spPr>
        <p:txBody>
          <a:bodyPr/>
          <a:lstStyle/>
          <a:p>
            <a:r>
              <a:rPr lang="de-DE" sz="3200" dirty="0" smtClean="0"/>
              <a:t>Demokratische Werte gegen Terrorismus</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7544" y="836712"/>
            <a:ext cx="8695506" cy="5472608"/>
          </a:xfrm>
        </p:spPr>
        <p:txBody>
          <a:bodyPr/>
          <a:lstStyle/>
          <a:p>
            <a:pPr marL="0" indent="0">
              <a:buNone/>
            </a:pPr>
            <a:endParaRPr lang="de-AT" sz="2000" dirty="0" smtClean="0"/>
          </a:p>
          <a:p>
            <a:r>
              <a:rPr lang="de-DE" sz="2000" dirty="0" smtClean="0"/>
              <a:t>Terrorismus als Kampf zwischen verschiedenen Werten: </a:t>
            </a:r>
            <a:br>
              <a:rPr lang="de-DE" sz="2000" dirty="0" smtClean="0"/>
            </a:br>
            <a:r>
              <a:rPr lang="de-DE" sz="2000" dirty="0" smtClean="0"/>
              <a:t>Frieden gegen Gewalt, Toleranz gegen Intoleranz, Vielfalt gegen</a:t>
            </a:r>
            <a:br>
              <a:rPr lang="de-DE" sz="2000" dirty="0" smtClean="0"/>
            </a:br>
            <a:r>
              <a:rPr lang="de-DE" sz="2000" dirty="0" smtClean="0"/>
              <a:t>Uniformität, Demokratie gegen Extremismus.</a:t>
            </a:r>
          </a:p>
          <a:p>
            <a:endParaRPr lang="de-DE" sz="2000" b="1" dirty="0"/>
          </a:p>
          <a:p>
            <a:pPr marL="0" indent="0">
              <a:buNone/>
            </a:pPr>
            <a:endParaRPr lang="de-DE" sz="2000" dirty="0"/>
          </a:p>
          <a:p>
            <a:pPr marL="0" indent="0">
              <a:buNone/>
            </a:pPr>
            <a:endParaRPr lang="de-DE" sz="2000" dirty="0" smtClean="0"/>
          </a:p>
          <a:p>
            <a:pPr marL="0" indent="0">
              <a:buNone/>
            </a:pPr>
            <a:r>
              <a:rPr lang="de-AT" sz="2000" dirty="0" smtClean="0"/>
              <a:t/>
            </a:r>
            <a:br>
              <a:rPr lang="de-AT" sz="2000" dirty="0" smtClean="0"/>
            </a:br>
            <a:endParaRPr lang="de-AT" sz="2000" dirty="0"/>
          </a:p>
          <a:p>
            <a:pPr marL="0" indent="0">
              <a:buNone/>
            </a:pPr>
            <a:r>
              <a:rPr lang="de-AT" sz="2000" dirty="0" smtClean="0"/>
              <a:t/>
            </a:r>
            <a:br>
              <a:rPr lang="de-AT" sz="2000" dirty="0" smtClean="0"/>
            </a:br>
            <a:endParaRPr lang="de-AT" sz="2000"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225" y="2838390"/>
            <a:ext cx="2717690" cy="1956736"/>
          </a:xfrm>
          <a:prstGeom prst="rect">
            <a:avLst/>
          </a:prstGeom>
        </p:spPr>
      </p:pic>
      <p:sp>
        <p:nvSpPr>
          <p:cNvPr id="2" name="Textfeld 1"/>
          <p:cNvSpPr txBox="1"/>
          <p:nvPr/>
        </p:nvSpPr>
        <p:spPr>
          <a:xfrm>
            <a:off x="1043608" y="4908231"/>
            <a:ext cx="3024336" cy="507831"/>
          </a:xfrm>
          <a:prstGeom prst="rect">
            <a:avLst/>
          </a:prstGeom>
          <a:noFill/>
        </p:spPr>
        <p:txBody>
          <a:bodyPr wrap="square" rtlCol="0">
            <a:spAutoFit/>
          </a:bodyPr>
          <a:lstStyle/>
          <a:p>
            <a:r>
              <a:rPr lang="de-DE" sz="900" dirty="0" smtClean="0"/>
              <a:t>Das Brandenburger Tor im Zeichen der Solidarität mit den Opfern der Pariser Terroranschläge. </a:t>
            </a:r>
            <a:br>
              <a:rPr lang="de-DE" sz="900" dirty="0" smtClean="0"/>
            </a:br>
            <a:r>
              <a:rPr lang="it-IT" sz="900" dirty="0" smtClean="0"/>
              <a:t>© </a:t>
            </a:r>
            <a:r>
              <a:rPr lang="it-IT" sz="900" dirty="0"/>
              <a:t>Sandro </a:t>
            </a:r>
            <a:r>
              <a:rPr lang="it-IT" sz="900" dirty="0" err="1"/>
              <a:t>Schroeder</a:t>
            </a:r>
            <a:r>
              <a:rPr lang="it-IT" sz="900" dirty="0"/>
              <a:t>  Wikipedia CC BY-SA 2.0</a:t>
            </a:r>
            <a:endParaRPr lang="de-AT" sz="9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08597" y="2880654"/>
            <a:ext cx="2552629" cy="1914472"/>
          </a:xfrm>
          <a:prstGeom prst="rect">
            <a:avLst/>
          </a:prstGeom>
        </p:spPr>
      </p:pic>
      <p:pic>
        <p:nvPicPr>
          <p:cNvPr id="4" name="Grafik 3"/>
          <p:cNvPicPr>
            <a:picLocks noChangeAspect="1"/>
          </p:cNvPicPr>
          <p:nvPr/>
        </p:nvPicPr>
        <p:blipFill rotWithShape="1">
          <a:blip r:embed="rId5" cstate="print">
            <a:extLst>
              <a:ext uri="{28A0092B-C50C-407E-A947-70E740481C1C}">
                <a14:useLocalDpi xmlns:a14="http://schemas.microsoft.com/office/drawing/2010/main" val="0"/>
              </a:ext>
            </a:extLst>
          </a:blip>
          <a:srcRect l="14360" t="1040" r="14361" b="2481"/>
          <a:stretch/>
        </p:blipFill>
        <p:spPr>
          <a:xfrm>
            <a:off x="5789722" y="3418650"/>
            <a:ext cx="790377" cy="80235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Textfeld 8"/>
          <p:cNvSpPr txBox="1"/>
          <p:nvPr/>
        </p:nvSpPr>
        <p:spPr>
          <a:xfrm>
            <a:off x="4908597" y="4908230"/>
            <a:ext cx="2759748" cy="507831"/>
          </a:xfrm>
          <a:prstGeom prst="rect">
            <a:avLst/>
          </a:prstGeom>
          <a:noFill/>
        </p:spPr>
        <p:txBody>
          <a:bodyPr wrap="square" rtlCol="0">
            <a:spAutoFit/>
          </a:bodyPr>
          <a:lstStyle/>
          <a:p>
            <a:r>
              <a:rPr lang="de-DE" sz="900" dirty="0" smtClean="0"/>
              <a:t>Menschenhände symbolisieren Vielfalt und Solidarität im Kampf gegen den Terror. </a:t>
            </a:r>
            <a:br>
              <a:rPr lang="de-DE" sz="900" dirty="0" smtClean="0"/>
            </a:br>
            <a:r>
              <a:rPr lang="de-AT" sz="900" dirty="0" smtClean="0"/>
              <a:t>© </a:t>
            </a:r>
            <a:r>
              <a:rPr lang="de-AT" sz="900" dirty="0" err="1" smtClean="0"/>
              <a:t>AlexMax</a:t>
            </a:r>
            <a:r>
              <a:rPr lang="de-AT" sz="900" dirty="0" smtClean="0"/>
              <a:t> / Clipdealer / </a:t>
            </a:r>
            <a:r>
              <a:rPr lang="de-AT" sz="900" dirty="0" err="1" smtClean="0"/>
              <a:t>brynn</a:t>
            </a:r>
            <a:r>
              <a:rPr lang="de-AT" sz="900" dirty="0" smtClean="0"/>
              <a:t> </a:t>
            </a:r>
            <a:r>
              <a:rPr lang="de-AT" sz="900" dirty="0"/>
              <a:t>Wikipedia </a:t>
            </a:r>
            <a:r>
              <a:rPr lang="de-AT" sz="900" dirty="0" smtClean="0"/>
              <a:t>CC0</a:t>
            </a:r>
            <a:endParaRPr lang="de-AT" sz="900" dirty="0"/>
          </a:p>
        </p:txBody>
      </p:sp>
    </p:spTree>
    <p:extLst>
      <p:ext uri="{BB962C8B-B14F-4D97-AF65-F5344CB8AC3E}">
        <p14:creationId xmlns:p14="http://schemas.microsoft.com/office/powerpoint/2010/main" val="806845484"/>
      </p:ext>
    </p:extLst>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68312" y="332259"/>
            <a:ext cx="8352160" cy="1152525"/>
          </a:xfrm>
        </p:spPr>
        <p:txBody>
          <a:bodyPr/>
          <a:lstStyle/>
          <a:p>
            <a:r>
              <a:rPr lang="de-DE" sz="3200" dirty="0" smtClean="0"/>
              <a:t>Übung 1: Zitat-Interpretation</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484784"/>
            <a:ext cx="8136904" cy="4824536"/>
          </a:xfrm>
        </p:spPr>
        <p:txBody>
          <a:bodyPr/>
          <a:lstStyle/>
          <a:p>
            <a:pPr marL="0" indent="0">
              <a:buNone/>
            </a:pPr>
            <a:endParaRPr lang="de-DE" sz="2000" dirty="0" smtClean="0"/>
          </a:p>
          <a:p>
            <a:r>
              <a:rPr lang="de-DE" sz="2000" i="1" dirty="0" smtClean="0"/>
              <a:t>Zitat</a:t>
            </a:r>
            <a:r>
              <a:rPr lang="de-DE" sz="2000" dirty="0" smtClean="0"/>
              <a:t>: „Werte </a:t>
            </a:r>
            <a:r>
              <a:rPr lang="de-DE" sz="2000" dirty="0"/>
              <a:t>wie Menschlichkeit, Vielfalt, Solidarität und eine offene Gemeinschaft sind die stärksten Waffen gegen Gewalt und Terror.“</a:t>
            </a:r>
            <a:r>
              <a:rPr lang="de-DE" sz="2400" dirty="0"/>
              <a:t> </a:t>
            </a:r>
            <a:r>
              <a:rPr lang="de-DE" sz="1600" dirty="0"/>
              <a:t>(Norwegischer Ministerpräsident Jens Stoltenberg nach Anschlägen in </a:t>
            </a:r>
            <a:r>
              <a:rPr lang="de-DE" sz="1600" dirty="0" smtClean="0"/>
              <a:t>Oslo im Jahre </a:t>
            </a:r>
            <a:r>
              <a:rPr lang="de-DE" sz="1600" dirty="0"/>
              <a:t>2011)</a:t>
            </a:r>
            <a:endParaRPr lang="de-AT" sz="1600" b="1" dirty="0">
              <a:solidFill>
                <a:srgbClr val="A50021"/>
              </a:solidFill>
            </a:endParaRPr>
          </a:p>
          <a:p>
            <a:pPr>
              <a:buFont typeface="Wingdings" pitchFamily="2" charset="2"/>
              <a:buNone/>
            </a:pPr>
            <a:endParaRPr lang="de-DE" sz="2600" dirty="0" smtClean="0"/>
          </a:p>
          <a:p>
            <a:r>
              <a:rPr lang="de-DE" sz="2000" i="1" dirty="0" smtClean="0"/>
              <a:t>Arbeitsauftrag</a:t>
            </a:r>
            <a:r>
              <a:rPr lang="de-DE" sz="2000" dirty="0" smtClean="0"/>
              <a:t>: Versucht, in Kleingruppen das Zitat zu interpretieren:</a:t>
            </a:r>
          </a:p>
          <a:p>
            <a:pPr lvl="1"/>
            <a:r>
              <a:rPr lang="de-DE" sz="1600" dirty="0" smtClean="0"/>
              <a:t>Was will der damalige norwegische Ministerpräsident damit ausdrücken?</a:t>
            </a:r>
          </a:p>
          <a:p>
            <a:pPr lvl="1"/>
            <a:r>
              <a:rPr lang="de-DE" sz="1600" dirty="0" smtClean="0"/>
              <a:t>Welche Meinung habt ihr dazu?  </a:t>
            </a:r>
          </a:p>
          <a:p>
            <a:pPr lvl="1"/>
            <a:endParaRPr lang="de-DE" sz="1500" dirty="0" smtClean="0"/>
          </a:p>
        </p:txBody>
      </p:sp>
    </p:spTree>
    <p:extLst>
      <p:ext uri="{BB962C8B-B14F-4D97-AF65-F5344CB8AC3E}">
        <p14:creationId xmlns:p14="http://schemas.microsoft.com/office/powerpoint/2010/main" val="3507262894"/>
      </p:ext>
    </p:extLst>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68312" y="332259"/>
            <a:ext cx="8352160" cy="1152525"/>
          </a:xfrm>
        </p:spPr>
        <p:txBody>
          <a:bodyPr/>
          <a:lstStyle/>
          <a:p>
            <a:r>
              <a:rPr lang="de-DE" sz="3200" dirty="0" smtClean="0"/>
              <a:t>Übung 2: Zitat-Interpretation</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484784"/>
            <a:ext cx="8136904" cy="4824536"/>
          </a:xfrm>
        </p:spPr>
        <p:txBody>
          <a:bodyPr/>
          <a:lstStyle/>
          <a:p>
            <a:pPr marL="0" indent="0">
              <a:buNone/>
            </a:pPr>
            <a:endParaRPr lang="de-DE" sz="2000" dirty="0" smtClean="0"/>
          </a:p>
          <a:p>
            <a:r>
              <a:rPr lang="de-DE" sz="2000" i="1" dirty="0" smtClean="0"/>
              <a:t>Zitat</a:t>
            </a:r>
            <a:r>
              <a:rPr lang="de-DE" sz="2000" dirty="0" smtClean="0"/>
              <a:t>: „Angst</a:t>
            </a:r>
            <a:r>
              <a:rPr lang="de-DE" sz="2000" dirty="0"/>
              <a:t>, so verständlich sie ist, ist oft kein guter Ratgeber. Ganz besonders gilt das, wenn es um das sensible Verhältnis von Freiheit und Sicherheit geht. Die Demokratie zu verteidigen, heißt nämlich auch, grundlegende Freiheiten hochzuhalten. Denn ohne Freiheit kann es auch keine Demokratie geben</a:t>
            </a:r>
            <a:r>
              <a:rPr lang="de-DE" sz="2000" dirty="0" smtClean="0"/>
              <a:t>.“</a:t>
            </a:r>
            <a:endParaRPr lang="de-AT" sz="2000" dirty="0"/>
          </a:p>
          <a:p>
            <a:pPr marL="0" indent="0">
              <a:buNone/>
            </a:pPr>
            <a:r>
              <a:rPr lang="de-AT" sz="1400" dirty="0"/>
              <a:t> </a:t>
            </a:r>
            <a:r>
              <a:rPr lang="de-AT" sz="1400" dirty="0" smtClean="0"/>
              <a:t>  </a:t>
            </a:r>
            <a:r>
              <a:rPr lang="de-DE" sz="1400" dirty="0" smtClean="0"/>
              <a:t>    </a:t>
            </a:r>
            <a:r>
              <a:rPr lang="de-DE" sz="1600" dirty="0" smtClean="0"/>
              <a:t>(Nationalratspräsidentin Doris </a:t>
            </a:r>
            <a:r>
              <a:rPr lang="de-DE" sz="1600" dirty="0" err="1" smtClean="0"/>
              <a:t>Bures</a:t>
            </a:r>
            <a:r>
              <a:rPr lang="de-DE" sz="1600" dirty="0" smtClean="0"/>
              <a:t> nach den Terroranschlägen von Paris im  </a:t>
            </a:r>
            <a:br>
              <a:rPr lang="de-DE" sz="1600" dirty="0" smtClean="0"/>
            </a:br>
            <a:r>
              <a:rPr lang="de-DE" sz="1600" dirty="0" smtClean="0"/>
              <a:t>      November 2015)</a:t>
            </a:r>
            <a:endParaRPr lang="de-AT" sz="1600" b="1" dirty="0">
              <a:solidFill>
                <a:srgbClr val="A50021"/>
              </a:solidFill>
            </a:endParaRPr>
          </a:p>
          <a:p>
            <a:pPr>
              <a:buFont typeface="Wingdings" pitchFamily="2" charset="2"/>
              <a:buNone/>
            </a:pPr>
            <a:endParaRPr lang="de-DE" sz="2600" dirty="0" smtClean="0"/>
          </a:p>
          <a:p>
            <a:r>
              <a:rPr lang="de-DE" sz="2000" i="1" dirty="0" smtClean="0"/>
              <a:t>Arbeitsauftrag</a:t>
            </a:r>
            <a:r>
              <a:rPr lang="de-DE" sz="2000" dirty="0" smtClean="0"/>
              <a:t>: Versucht, in Kleingruppen das Zitat zu interpretieren:</a:t>
            </a:r>
          </a:p>
          <a:p>
            <a:pPr lvl="1"/>
            <a:r>
              <a:rPr lang="de-DE" sz="1600" dirty="0" smtClean="0"/>
              <a:t>Was will die Nationalratspräsidentin damit ausdrücken?</a:t>
            </a:r>
          </a:p>
          <a:p>
            <a:pPr lvl="1"/>
            <a:r>
              <a:rPr lang="de-DE" sz="1600" dirty="0" smtClean="0"/>
              <a:t>Was sind Argumente für und gegen höhere Sicherheitsvorkehrungen</a:t>
            </a:r>
            <a:br>
              <a:rPr lang="de-DE" sz="1600" dirty="0" smtClean="0"/>
            </a:br>
            <a:r>
              <a:rPr lang="de-DE" sz="1600" dirty="0" smtClean="0"/>
              <a:t>zu Lasten der Freiheit? </a:t>
            </a:r>
          </a:p>
          <a:p>
            <a:pPr lvl="1"/>
            <a:endParaRPr lang="de-DE" sz="1600" dirty="0" smtClean="0"/>
          </a:p>
          <a:p>
            <a:pPr lvl="1"/>
            <a:endParaRPr lang="de-DE" sz="1500" dirty="0" smtClean="0"/>
          </a:p>
        </p:txBody>
      </p:sp>
    </p:spTree>
    <p:extLst>
      <p:ext uri="{BB962C8B-B14F-4D97-AF65-F5344CB8AC3E}">
        <p14:creationId xmlns:p14="http://schemas.microsoft.com/office/powerpoint/2010/main" val="3917986578"/>
      </p:ext>
    </p:extLst>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611188" y="3861048"/>
            <a:ext cx="7777162" cy="936104"/>
          </a:xfrm>
        </p:spPr>
        <p:txBody>
          <a:bodyPr/>
          <a:lstStyle/>
          <a:p>
            <a:pPr lvl="0"/>
            <a:r>
              <a:rPr lang="de-DE" sz="4000" dirty="0"/>
              <a:t>Terrorismus und </a:t>
            </a:r>
            <a:r>
              <a:rPr lang="de-DE" sz="4000" dirty="0" smtClean="0"/>
              <a:t>Radikalisierung</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smtClean="0">
                <a:ln>
                  <a:noFill/>
                </a:ln>
                <a:solidFill>
                  <a:schemeClr val="tx1"/>
                </a:solidFill>
                <a:effectLst/>
                <a:uLnTx/>
                <a:uFillTx/>
                <a:latin typeface="+mj-lt"/>
                <a:ea typeface="+mj-ea"/>
                <a:cs typeface="+mj-cs"/>
              </a:rPr>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endParaRPr kumimoji="0" lang="de-DE" sz="2400" b="0" i="0" u="none" strike="noStrike" kern="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706908748"/>
      </p:ext>
    </p:extLst>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3200" dirty="0" smtClean="0"/>
              <a:t>Jugendliche und extremistische Propaganda</a:t>
            </a:r>
            <a:endParaRPr lang="de-DE" sz="3200" dirty="0" smtClean="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8222940" cy="4608512"/>
          </a:xfrm>
        </p:spPr>
        <p:txBody>
          <a:bodyPr/>
          <a:lstStyle/>
          <a:p>
            <a:r>
              <a:rPr lang="de-DE" sz="2000" dirty="0" smtClean="0"/>
              <a:t>Gründe, weshalb sich Jugendliche </a:t>
            </a:r>
            <a:r>
              <a:rPr lang="de-DE" sz="2000" dirty="0"/>
              <a:t>besonders von der Propaganda extremistischer Gruppierungen </a:t>
            </a:r>
            <a:r>
              <a:rPr lang="de-DE" sz="2000" dirty="0" smtClean="0"/>
              <a:t>angezogen fühlen: </a:t>
            </a:r>
          </a:p>
          <a:p>
            <a:pPr marL="0" indent="0">
              <a:buNone/>
            </a:pPr>
            <a:endParaRPr lang="de-DE" sz="1000" dirty="0" smtClean="0"/>
          </a:p>
          <a:p>
            <a:pPr lvl="1"/>
            <a:r>
              <a:rPr lang="de-DE" sz="1500" dirty="0" smtClean="0"/>
              <a:t>Extremistische </a:t>
            </a:r>
            <a:r>
              <a:rPr lang="de-DE" sz="1500" dirty="0"/>
              <a:t>Propaganda </a:t>
            </a:r>
            <a:r>
              <a:rPr lang="de-DE" sz="1500" dirty="0" smtClean="0"/>
              <a:t>richtet sich oft </a:t>
            </a:r>
            <a:r>
              <a:rPr lang="de-DE" sz="1500" dirty="0"/>
              <a:t>gezielt an </a:t>
            </a:r>
            <a:r>
              <a:rPr lang="de-DE" sz="1500" dirty="0" smtClean="0"/>
              <a:t>Jugendliche</a:t>
            </a:r>
            <a:endParaRPr lang="de-DE" sz="1500" dirty="0"/>
          </a:p>
          <a:p>
            <a:pPr lvl="1"/>
            <a:r>
              <a:rPr lang="de-DE" sz="1500" dirty="0" smtClean="0"/>
              <a:t>Junge </a:t>
            </a:r>
            <a:r>
              <a:rPr lang="de-DE" sz="1500" dirty="0"/>
              <a:t>Menschen </a:t>
            </a:r>
            <a:r>
              <a:rPr lang="de-DE" sz="1500" dirty="0" smtClean="0"/>
              <a:t>gelten als </a:t>
            </a:r>
            <a:r>
              <a:rPr lang="de-DE" sz="1500" dirty="0"/>
              <a:t>leichter </a:t>
            </a:r>
            <a:r>
              <a:rPr lang="de-DE" sz="1500" dirty="0" smtClean="0"/>
              <a:t>beeinflussbar und sind über </a:t>
            </a:r>
            <a:r>
              <a:rPr lang="de-DE" sz="1500" dirty="0"/>
              <a:t>soziale Online-Netzwerke </a:t>
            </a:r>
            <a:r>
              <a:rPr lang="de-DE" sz="1500" dirty="0" smtClean="0"/>
              <a:t>leicht </a:t>
            </a:r>
            <a:r>
              <a:rPr lang="de-DE" sz="1500" dirty="0"/>
              <a:t>zu </a:t>
            </a:r>
            <a:r>
              <a:rPr lang="de-DE" sz="1500" dirty="0" smtClean="0"/>
              <a:t>erreichen</a:t>
            </a:r>
          </a:p>
          <a:p>
            <a:pPr marL="0" indent="0">
              <a:buNone/>
            </a:pPr>
            <a:r>
              <a:rPr lang="de-DE" sz="2000" dirty="0" smtClean="0"/>
              <a:t> </a:t>
            </a:r>
          </a:p>
          <a:p>
            <a:r>
              <a:rPr lang="de-DE" sz="2000" dirty="0"/>
              <a:t>Der Prozess der Radikalisierung von Jugendlichen verläuft </a:t>
            </a:r>
            <a:r>
              <a:rPr lang="de-DE" sz="2000" i="1" dirty="0"/>
              <a:t>oft schleichend und im Verborgenen</a:t>
            </a:r>
            <a:r>
              <a:rPr lang="de-DE" sz="2000" i="1" dirty="0" smtClean="0"/>
              <a:t>.</a:t>
            </a:r>
          </a:p>
          <a:p>
            <a:pPr marL="0" indent="0">
              <a:buNone/>
            </a:pPr>
            <a:endParaRPr lang="de-DE" sz="2000" i="1" dirty="0" smtClean="0"/>
          </a:p>
          <a:p>
            <a:r>
              <a:rPr lang="de-DE" sz="2000" dirty="0" smtClean="0"/>
              <a:t>Beweggründe für Radikalisierung können sein:</a:t>
            </a:r>
          </a:p>
          <a:p>
            <a:pPr marL="0" indent="0">
              <a:buNone/>
            </a:pPr>
            <a:endParaRPr lang="de-DE" sz="1000" dirty="0" smtClean="0"/>
          </a:p>
          <a:p>
            <a:pPr lvl="1"/>
            <a:r>
              <a:rPr lang="de-DE" sz="1500" dirty="0" smtClean="0"/>
              <a:t>Unzufriedenheit </a:t>
            </a:r>
            <a:r>
              <a:rPr lang="de-DE" sz="1500" dirty="0"/>
              <a:t>und Probleme in Familie und </a:t>
            </a:r>
            <a:r>
              <a:rPr lang="de-DE" sz="1500" dirty="0" smtClean="0"/>
              <a:t>Schule</a:t>
            </a:r>
          </a:p>
          <a:p>
            <a:pPr lvl="1"/>
            <a:r>
              <a:rPr lang="de-DE" sz="1500" dirty="0" smtClean="0"/>
              <a:t>Sehnsucht </a:t>
            </a:r>
            <a:r>
              <a:rPr lang="de-DE" sz="1500" dirty="0"/>
              <a:t>nach Zugehörigkeit zu einer Gruppe </a:t>
            </a:r>
          </a:p>
          <a:p>
            <a:endParaRPr lang="de-DE" sz="1000" i="1" dirty="0" smtClean="0"/>
          </a:p>
          <a:p>
            <a:r>
              <a:rPr lang="de-DE" sz="2000" dirty="0"/>
              <a:t>Religiöse oder politische Motive sind zunächst </a:t>
            </a:r>
            <a:r>
              <a:rPr lang="de-DE" sz="2000" dirty="0" smtClean="0"/>
              <a:t/>
            </a:r>
            <a:br>
              <a:rPr lang="de-DE" sz="2000" dirty="0" smtClean="0"/>
            </a:br>
            <a:r>
              <a:rPr lang="de-DE" sz="2000" dirty="0" smtClean="0"/>
              <a:t>oft gar nicht </a:t>
            </a:r>
            <a:r>
              <a:rPr lang="de-DE" sz="2000" dirty="0"/>
              <a:t>so wichtig.</a:t>
            </a:r>
          </a:p>
          <a:p>
            <a:pPr marL="0" indent="0">
              <a:buNone/>
            </a:pPr>
            <a:endParaRPr lang="de-DE" sz="2000" dirty="0" smtClean="0"/>
          </a:p>
          <a:p>
            <a:pPr>
              <a:buFont typeface="Wingdings" pitchFamily="2" charset="2"/>
              <a:buNone/>
            </a:pPr>
            <a:endParaRPr lang="de-DE" sz="2600" dirty="0" smtClean="0"/>
          </a:p>
        </p:txBody>
      </p:sp>
    </p:spTree>
    <p:extLst>
      <p:ext uri="{BB962C8B-B14F-4D97-AF65-F5344CB8AC3E}">
        <p14:creationId xmlns:p14="http://schemas.microsoft.com/office/powerpoint/2010/main" val="1458198573"/>
      </p:ext>
    </p:extLst>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3200" dirty="0"/>
              <a:t>Radikalisierung </a:t>
            </a:r>
            <a:r>
              <a:rPr lang="de-DE" sz="3200" dirty="0" smtClean="0"/>
              <a:t>im Internet</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8222940" cy="3960440"/>
          </a:xfrm>
        </p:spPr>
        <p:txBody>
          <a:bodyPr/>
          <a:lstStyle/>
          <a:p>
            <a:endParaRPr lang="de-DE" sz="2000" i="1" dirty="0" smtClean="0"/>
          </a:p>
          <a:p>
            <a:r>
              <a:rPr lang="de-DE" sz="2000" i="1" dirty="0"/>
              <a:t>Digitale Medien bieten</a:t>
            </a:r>
            <a:r>
              <a:rPr lang="de-DE" sz="2000" dirty="0"/>
              <a:t> extremistischen Gruppierungen </a:t>
            </a:r>
            <a:r>
              <a:rPr lang="de-DE" sz="2000" i="1" dirty="0" smtClean="0"/>
              <a:t>Verbreitungsmöglichkeiten</a:t>
            </a:r>
            <a:r>
              <a:rPr lang="de-DE" sz="2000" dirty="0" smtClean="0"/>
              <a:t> </a:t>
            </a:r>
            <a:r>
              <a:rPr lang="de-DE" sz="2000" dirty="0"/>
              <a:t>für </a:t>
            </a:r>
            <a:r>
              <a:rPr lang="de-DE" sz="2000" dirty="0" smtClean="0"/>
              <a:t>Propaganda, die </a:t>
            </a:r>
            <a:r>
              <a:rPr lang="de-DE" sz="2000" dirty="0"/>
              <a:t>schwer </a:t>
            </a:r>
            <a:r>
              <a:rPr lang="de-DE" sz="2000" dirty="0" smtClean="0"/>
              <a:t>kontrollierbar sind:</a:t>
            </a:r>
          </a:p>
          <a:p>
            <a:endParaRPr lang="de-DE" sz="2000" i="1" dirty="0" smtClean="0"/>
          </a:p>
          <a:p>
            <a:pPr lvl="1"/>
            <a:r>
              <a:rPr lang="de-DE" sz="1600" dirty="0" smtClean="0"/>
              <a:t>Über Blogeinträge, </a:t>
            </a:r>
            <a:r>
              <a:rPr lang="de-DE" sz="1600" dirty="0"/>
              <a:t>Videos, Musikclips, Comics, über Twitter oder Facebook </a:t>
            </a:r>
            <a:r>
              <a:rPr lang="de-DE" sz="1600" dirty="0" smtClean="0"/>
              <a:t>werden extremistische </a:t>
            </a:r>
            <a:r>
              <a:rPr lang="de-DE" sz="1600" dirty="0"/>
              <a:t>Inhalte </a:t>
            </a:r>
            <a:r>
              <a:rPr lang="de-DE" sz="1600" dirty="0" smtClean="0"/>
              <a:t>verbreitet. </a:t>
            </a:r>
          </a:p>
          <a:p>
            <a:pPr lvl="1"/>
            <a:r>
              <a:rPr lang="de-DE" sz="1600" dirty="0"/>
              <a:t>Viele </a:t>
            </a:r>
            <a:r>
              <a:rPr lang="de-DE" sz="1600" dirty="0" smtClean="0"/>
              <a:t>Einträge </a:t>
            </a:r>
            <a:r>
              <a:rPr lang="de-DE" sz="1600" dirty="0"/>
              <a:t>verstecken sich hinter </a:t>
            </a:r>
            <a:r>
              <a:rPr lang="de-DE" sz="1600" dirty="0" smtClean="0"/>
              <a:t>harmlosen </a:t>
            </a:r>
            <a:r>
              <a:rPr lang="de-DE" sz="1600" dirty="0"/>
              <a:t>Schlagworten und sprechen </a:t>
            </a:r>
            <a:r>
              <a:rPr lang="de-DE" sz="1600" dirty="0" smtClean="0"/>
              <a:t>bewusst </a:t>
            </a:r>
            <a:r>
              <a:rPr lang="de-DE" sz="1600" dirty="0"/>
              <a:t>junges Publikum an. </a:t>
            </a:r>
            <a:endParaRPr lang="de-DE" sz="1600" dirty="0" smtClean="0"/>
          </a:p>
          <a:p>
            <a:pPr lvl="1"/>
            <a:r>
              <a:rPr lang="de-DE" sz="1600" dirty="0" smtClean="0"/>
              <a:t>Werden die Einträge </a:t>
            </a:r>
            <a:r>
              <a:rPr lang="de-DE" sz="1600" dirty="0"/>
              <a:t>oft geteilt, verbreiten sie sich </a:t>
            </a:r>
            <a:r>
              <a:rPr lang="de-DE" sz="1600" dirty="0" smtClean="0"/>
              <a:t>schnell</a:t>
            </a:r>
            <a:r>
              <a:rPr lang="de-DE" sz="1600" dirty="0"/>
              <a:t> </a:t>
            </a:r>
            <a:r>
              <a:rPr lang="de-DE" sz="1600" dirty="0" smtClean="0"/>
              <a:t>und werden auch auf Suchmaschinen </a:t>
            </a:r>
            <a:r>
              <a:rPr lang="de-DE" sz="1600" dirty="0"/>
              <a:t>schneller </a:t>
            </a:r>
            <a:r>
              <a:rPr lang="de-DE" sz="1600" dirty="0" smtClean="0"/>
              <a:t>gefunden. </a:t>
            </a:r>
            <a:endParaRPr lang="de-AT" sz="1600" dirty="0"/>
          </a:p>
          <a:p>
            <a:pPr lvl="1"/>
            <a:endParaRPr lang="de-DE" sz="1500" dirty="0" smtClean="0"/>
          </a:p>
          <a:p>
            <a:endParaRPr lang="de-DE" sz="2000" i="1" dirty="0"/>
          </a:p>
          <a:p>
            <a:pPr marL="0" indent="0">
              <a:buNone/>
            </a:pPr>
            <a:r>
              <a:rPr lang="de-DE" sz="2000" dirty="0" smtClean="0"/>
              <a:t>	</a:t>
            </a:r>
            <a:endParaRPr lang="de-DE" sz="2000" dirty="0"/>
          </a:p>
          <a:p>
            <a:pPr marL="0" indent="0">
              <a:buNone/>
            </a:pPr>
            <a:endParaRPr lang="de-AT" sz="2000" dirty="0"/>
          </a:p>
          <a:p>
            <a:pPr marL="0" indent="0">
              <a:buNone/>
            </a:pPr>
            <a:endParaRPr lang="de-AT" sz="2000" dirty="0"/>
          </a:p>
          <a:p>
            <a:pPr marL="0" indent="0">
              <a:buNone/>
            </a:pPr>
            <a:r>
              <a:rPr lang="de-AT" sz="2000" dirty="0" smtClean="0"/>
              <a:t/>
            </a:r>
            <a:br>
              <a:rPr lang="de-AT" sz="2000" dirty="0" smtClean="0"/>
            </a:br>
            <a:endParaRPr lang="de-DE" sz="2600" dirty="0" smtClean="0"/>
          </a:p>
          <a:p>
            <a:pPr>
              <a:buFont typeface="Wingdings" pitchFamily="2" charset="2"/>
              <a:buNone/>
            </a:pPr>
            <a:endParaRPr lang="de-DE" sz="2600" dirty="0" smtClean="0"/>
          </a:p>
        </p:txBody>
      </p:sp>
    </p:spTree>
    <p:extLst>
      <p:ext uri="{BB962C8B-B14F-4D97-AF65-F5344CB8AC3E}">
        <p14:creationId xmlns:p14="http://schemas.microsoft.com/office/powerpoint/2010/main" val="2707473260"/>
      </p:ext>
    </p:extLst>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9525" y="6457"/>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3200" dirty="0"/>
              <a:t>Wie </a:t>
            </a:r>
            <a:r>
              <a:rPr lang="de-DE" sz="3200" dirty="0" smtClean="0"/>
              <a:t>erkennt man </a:t>
            </a:r>
            <a:r>
              <a:rPr lang="de-DE" sz="3200" dirty="0"/>
              <a:t>extremistische </a:t>
            </a:r>
            <a:r>
              <a:rPr lang="de-DE" sz="3200" dirty="0" smtClean="0"/>
              <a:t/>
            </a:r>
            <a:br>
              <a:rPr lang="de-DE" sz="3200" dirty="0" smtClean="0"/>
            </a:br>
            <a:r>
              <a:rPr lang="de-DE" sz="3200" dirty="0" smtClean="0"/>
              <a:t>Inhalte </a:t>
            </a:r>
            <a:r>
              <a:rPr lang="de-DE" sz="3200" dirty="0"/>
              <a:t>und </a:t>
            </a:r>
            <a:r>
              <a:rPr lang="de-DE" sz="3200" dirty="0" smtClean="0"/>
              <a:t>Ideologien? </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7780548" cy="5400600"/>
          </a:xfrm>
        </p:spPr>
        <p:txBody>
          <a:bodyPr/>
          <a:lstStyle/>
          <a:p>
            <a:endParaRPr lang="de-DE" sz="2000" i="1" dirty="0" smtClean="0"/>
          </a:p>
          <a:p>
            <a:r>
              <a:rPr lang="de-DE" sz="2000" dirty="0" smtClean="0"/>
              <a:t>Durch die </a:t>
            </a:r>
            <a:r>
              <a:rPr lang="de-DE" sz="2000" b="1" dirty="0" smtClean="0"/>
              <a:t>Zunahme</a:t>
            </a:r>
            <a:r>
              <a:rPr lang="de-DE" sz="2000" dirty="0" smtClean="0"/>
              <a:t> </a:t>
            </a:r>
            <a:r>
              <a:rPr lang="de-DE" sz="2000" b="1" dirty="0"/>
              <a:t>von Hassreden, Rassismus und Intoleranz im Netz </a:t>
            </a:r>
            <a:r>
              <a:rPr lang="de-DE" sz="2000" dirty="0" smtClean="0"/>
              <a:t>verschärften</a:t>
            </a:r>
            <a:r>
              <a:rPr lang="de-DE" sz="2000" b="1" dirty="0" smtClean="0"/>
              <a:t> </a:t>
            </a:r>
            <a:r>
              <a:rPr lang="de-DE" sz="2000" dirty="0" smtClean="0"/>
              <a:t>viele Staaten </a:t>
            </a:r>
            <a:r>
              <a:rPr lang="de-DE" sz="2000" dirty="0"/>
              <a:t>die Strafen für Cybermobbing und </a:t>
            </a:r>
            <a:r>
              <a:rPr lang="de-DE" sz="2000" dirty="0" err="1"/>
              <a:t>Hate</a:t>
            </a:r>
            <a:r>
              <a:rPr lang="de-DE" sz="2000" dirty="0"/>
              <a:t> </a:t>
            </a:r>
            <a:r>
              <a:rPr lang="de-DE" sz="2000" dirty="0" smtClean="0"/>
              <a:t>Speech. </a:t>
            </a:r>
          </a:p>
          <a:p>
            <a:pPr marL="0" indent="0">
              <a:buNone/>
            </a:pPr>
            <a:endParaRPr lang="de-DE" sz="2000" dirty="0" smtClean="0"/>
          </a:p>
          <a:p>
            <a:r>
              <a:rPr lang="de-DE" sz="2000" dirty="0" smtClean="0"/>
              <a:t>Damit wurde klargemacht: </a:t>
            </a:r>
            <a:br>
              <a:rPr lang="de-DE" sz="2000" dirty="0" smtClean="0"/>
            </a:br>
            <a:r>
              <a:rPr lang="de-DE" sz="2000" dirty="0" smtClean="0"/>
              <a:t>Kein Platz für Hass </a:t>
            </a:r>
            <a:r>
              <a:rPr lang="de-DE" sz="2000" dirty="0"/>
              <a:t>und </a:t>
            </a:r>
            <a:r>
              <a:rPr lang="de-DE" sz="2000" dirty="0" smtClean="0"/>
              <a:t/>
            </a:r>
            <a:br>
              <a:rPr lang="de-DE" sz="2000" dirty="0" smtClean="0"/>
            </a:br>
            <a:r>
              <a:rPr lang="de-DE" sz="2000" dirty="0" smtClean="0"/>
              <a:t>Gewalt – auch nicht im Netz! </a:t>
            </a:r>
          </a:p>
          <a:p>
            <a:pPr marL="0" indent="0">
              <a:buNone/>
            </a:pPr>
            <a:endParaRPr lang="de-DE" sz="2000" dirty="0"/>
          </a:p>
          <a:p>
            <a:pPr marL="0" indent="0">
              <a:buNone/>
            </a:pPr>
            <a:endParaRPr lang="de-DE" sz="2000" dirty="0" smtClean="0"/>
          </a:p>
          <a:p>
            <a:pPr marL="0" indent="0">
              <a:buNone/>
            </a:pPr>
            <a:endParaRPr lang="de-DE" sz="800" dirty="0" smtClean="0"/>
          </a:p>
          <a:p>
            <a:pPr marL="0" indent="0">
              <a:buNone/>
            </a:pPr>
            <a:r>
              <a:rPr lang="de-DE" sz="800" dirty="0" smtClean="0"/>
              <a:t>		</a:t>
            </a:r>
            <a:endParaRPr lang="de-DE" sz="800" dirty="0"/>
          </a:p>
          <a:p>
            <a:pPr marL="0" indent="0">
              <a:buNone/>
            </a:pPr>
            <a:endParaRPr lang="de-DE" sz="800" dirty="0"/>
          </a:p>
          <a:p>
            <a:pPr marL="0" indent="0">
              <a:buNone/>
            </a:pPr>
            <a:endParaRPr lang="de-DE" sz="800" dirty="0"/>
          </a:p>
          <a:p>
            <a:pPr marL="0" indent="0">
              <a:buNone/>
            </a:pPr>
            <a:r>
              <a:rPr lang="de-DE" sz="800" dirty="0"/>
              <a:t/>
            </a:r>
            <a:br>
              <a:rPr lang="de-DE" sz="800" dirty="0"/>
            </a:br>
            <a:r>
              <a:rPr lang="de-DE" sz="800" dirty="0" smtClean="0"/>
              <a:t>				</a:t>
            </a:r>
            <a:r>
              <a:rPr lang="de-DE" sz="800" dirty="0"/>
              <a:t> </a:t>
            </a:r>
            <a:r>
              <a:rPr lang="de-DE" sz="800" dirty="0" smtClean="0"/>
              <a:t>            </a:t>
            </a:r>
            <a:r>
              <a:rPr lang="de-DE" sz="900" dirty="0" smtClean="0"/>
              <a:t>Gegen </a:t>
            </a:r>
            <a:r>
              <a:rPr lang="de-DE" sz="900" dirty="0"/>
              <a:t>Extremismus und Gewalt © 123vector Clip</a:t>
            </a:r>
            <a:r>
              <a:rPr lang="de-DE" sz="1000" dirty="0"/>
              <a:t>dealer </a:t>
            </a:r>
            <a:r>
              <a:rPr lang="de-DE" sz="800" dirty="0" smtClean="0"/>
              <a:t>					</a:t>
            </a:r>
            <a:r>
              <a:rPr lang="de-DE" sz="800" dirty="0"/>
              <a:t>	</a:t>
            </a:r>
          </a:p>
          <a:p>
            <a:pPr marL="0" indent="0">
              <a:buNone/>
            </a:pPr>
            <a:endParaRPr lang="de-DE" sz="2000" dirty="0" smtClean="0"/>
          </a:p>
          <a:p>
            <a:pPr marL="0" indent="0">
              <a:buNone/>
            </a:pPr>
            <a:endParaRPr lang="de-AT" sz="2000" dirty="0"/>
          </a:p>
          <a:p>
            <a:pPr marL="0" indent="0">
              <a:buNone/>
            </a:pPr>
            <a:r>
              <a:rPr lang="de-DE" sz="1600" dirty="0" smtClean="0">
                <a:solidFill>
                  <a:srgbClr val="FFC000"/>
                </a:solidFill>
              </a:rPr>
              <a:t>. </a:t>
            </a:r>
            <a:endParaRPr lang="de-AT" sz="1600" dirty="0" smtClean="0">
              <a:solidFill>
                <a:srgbClr val="FFC000"/>
              </a:solidFill>
            </a:endParaRPr>
          </a:p>
          <a:p>
            <a:pPr lvl="1"/>
            <a:endParaRPr lang="de-DE" sz="1500" dirty="0" smtClean="0">
              <a:solidFill>
                <a:srgbClr val="FFC000"/>
              </a:solidFill>
            </a:endParaRPr>
          </a:p>
          <a:p>
            <a:endParaRPr lang="de-DE" sz="2000" i="1" dirty="0"/>
          </a:p>
          <a:p>
            <a:pPr marL="0" indent="0">
              <a:buNone/>
            </a:pPr>
            <a:r>
              <a:rPr lang="de-DE" sz="2000" dirty="0" smtClean="0"/>
              <a:t>	</a:t>
            </a:r>
            <a:endParaRPr lang="de-DE" sz="2000" dirty="0"/>
          </a:p>
          <a:p>
            <a:pPr marL="0" indent="0">
              <a:buNone/>
            </a:pPr>
            <a:endParaRPr lang="de-AT" sz="2000" dirty="0"/>
          </a:p>
          <a:p>
            <a:pPr marL="0" indent="0">
              <a:buNone/>
            </a:pPr>
            <a:endParaRPr lang="de-AT" sz="2000" dirty="0"/>
          </a:p>
          <a:p>
            <a:pPr marL="0" indent="0">
              <a:buNone/>
            </a:pPr>
            <a:r>
              <a:rPr lang="de-AT" sz="2000" dirty="0" smtClean="0"/>
              <a:t/>
            </a:r>
            <a:br>
              <a:rPr lang="de-AT" sz="2000" dirty="0" smtClean="0"/>
            </a:br>
            <a:endParaRPr lang="de-DE" sz="2600" dirty="0" smtClean="0"/>
          </a:p>
          <a:p>
            <a:pPr>
              <a:buFont typeface="Wingdings" pitchFamily="2" charset="2"/>
              <a:buNone/>
            </a:pPr>
            <a:endParaRPr lang="de-DE" sz="2600" dirty="0" smtClean="0"/>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flipH="1" flipV="1">
            <a:off x="4577437" y="2636912"/>
            <a:ext cx="3413385" cy="2667933"/>
          </a:xfrm>
          <a:prstGeom prst="rect">
            <a:avLst/>
          </a:prstGeom>
        </p:spPr>
      </p:pic>
    </p:spTree>
    <p:extLst>
      <p:ext uri="{BB962C8B-B14F-4D97-AF65-F5344CB8AC3E}">
        <p14:creationId xmlns:p14="http://schemas.microsoft.com/office/powerpoint/2010/main" val="2483249553"/>
      </p:ext>
    </p:extLst>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55029" y="-17139"/>
            <a:ext cx="9163050" cy="6885384"/>
          </a:xfrm>
          <a:prstGeom prst="rect">
            <a:avLst/>
          </a:prstGeom>
          <a:noFill/>
        </p:spPr>
      </p:pic>
      <p:sp>
        <p:nvSpPr>
          <p:cNvPr id="7" name="Rechteck 6"/>
          <p:cNvSpPr/>
          <p:nvPr/>
        </p:nvSpPr>
        <p:spPr>
          <a:xfrm>
            <a:off x="179512" y="2564904"/>
            <a:ext cx="8568952" cy="1152128"/>
          </a:xfrm>
          <a:prstGeom prst="rect">
            <a:avLst/>
          </a:prstGeom>
          <a:gradFill>
            <a:gsLst>
              <a:gs pos="0">
                <a:schemeClr val="bg1"/>
              </a:gs>
              <a:gs pos="65000">
                <a:schemeClr val="bg1">
                  <a:alpha val="93000"/>
                </a:schemeClr>
              </a:gs>
              <a:gs pos="10000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122" name="Rectangle 2"/>
          <p:cNvSpPr>
            <a:spLocks noGrp="1" noChangeArrowheads="1"/>
          </p:cNvSpPr>
          <p:nvPr>
            <p:ph type="title"/>
          </p:nvPr>
        </p:nvSpPr>
        <p:spPr>
          <a:xfrm>
            <a:off x="468313" y="116632"/>
            <a:ext cx="8352159" cy="1152525"/>
          </a:xfrm>
        </p:spPr>
        <p:txBody>
          <a:bodyPr>
            <a:noAutofit/>
          </a:bodyPr>
          <a:lstStyle/>
          <a:p>
            <a:r>
              <a:rPr lang="de-DE" sz="3200" dirty="0"/>
              <a:t>Merkmale von </a:t>
            </a:r>
            <a:r>
              <a:rPr lang="de-DE" sz="3200" dirty="0" smtClean="0"/>
              <a:t>Hassreden und Propaganda</a:t>
            </a:r>
            <a:br>
              <a:rPr lang="de-DE" sz="3200" dirty="0" smtClean="0"/>
            </a:br>
            <a:endParaRPr lang="de-AT" sz="2200" b="1" dirty="0" smtClean="0">
              <a:solidFill>
                <a:schemeClr val="tx1"/>
              </a:solidFill>
            </a:endParaRPr>
          </a:p>
        </p:txBody>
      </p:sp>
      <p:sp>
        <p:nvSpPr>
          <p:cNvPr id="2" name="Inhaltsplatzhalter 1"/>
          <p:cNvSpPr>
            <a:spLocks noGrp="1"/>
          </p:cNvSpPr>
          <p:nvPr>
            <p:ph idx="1"/>
          </p:nvPr>
        </p:nvSpPr>
        <p:spPr>
          <a:xfrm>
            <a:off x="395536" y="1158528"/>
            <a:ext cx="8291264" cy="4574728"/>
          </a:xfrm>
        </p:spPr>
        <p:txBody>
          <a:bodyPr/>
          <a:lstStyle/>
          <a:p>
            <a:endParaRPr lang="de-DE" sz="2000" b="1" dirty="0" smtClean="0">
              <a:solidFill>
                <a:srgbClr val="A50021"/>
              </a:solidFill>
            </a:endParaRPr>
          </a:p>
          <a:p>
            <a:pPr lvl="0"/>
            <a:r>
              <a:rPr lang="de-DE" sz="2000" dirty="0"/>
              <a:t>Demokratische Grundwerte werden abgelehnt </a:t>
            </a:r>
            <a:r>
              <a:rPr lang="de-DE" sz="2000" dirty="0" smtClean="0"/>
              <a:t/>
            </a:r>
            <a:br>
              <a:rPr lang="de-DE" sz="2000" dirty="0" smtClean="0"/>
            </a:br>
            <a:r>
              <a:rPr lang="de-DE" sz="2000" dirty="0" smtClean="0"/>
              <a:t>und/oder </a:t>
            </a:r>
            <a:r>
              <a:rPr lang="de-DE" sz="2000" dirty="0"/>
              <a:t>lächerlich </a:t>
            </a:r>
            <a:r>
              <a:rPr lang="de-DE" sz="2000" dirty="0" smtClean="0"/>
              <a:t>gemacht.</a:t>
            </a:r>
            <a:endParaRPr lang="de-AT" sz="2000" dirty="0"/>
          </a:p>
          <a:p>
            <a:pPr lvl="0"/>
            <a:r>
              <a:rPr lang="de-DE" sz="2000" dirty="0"/>
              <a:t>Meinungs- und Freiheitsrechte werden in Frage </a:t>
            </a:r>
            <a:r>
              <a:rPr lang="de-DE" sz="2000" dirty="0" smtClean="0"/>
              <a:t>gestellt.</a:t>
            </a:r>
            <a:endParaRPr lang="de-AT" sz="2000" dirty="0"/>
          </a:p>
          <a:p>
            <a:pPr lvl="0"/>
            <a:r>
              <a:rPr lang="de-DE" sz="2000" dirty="0"/>
              <a:t>Radikales Gedankengut wird </a:t>
            </a:r>
            <a:r>
              <a:rPr lang="de-DE" sz="2000" dirty="0" smtClean="0"/>
              <a:t>verherrlicht.</a:t>
            </a:r>
            <a:endParaRPr lang="de-AT" sz="2000" dirty="0"/>
          </a:p>
          <a:p>
            <a:pPr lvl="0"/>
            <a:r>
              <a:rPr lang="de-DE" sz="2000" dirty="0"/>
              <a:t>Menschen, die eine andere Meinung vertreten</a:t>
            </a:r>
            <a:r>
              <a:rPr lang="de-DE" sz="2000" dirty="0" smtClean="0"/>
              <a:t>,</a:t>
            </a:r>
            <a:br>
              <a:rPr lang="de-DE" sz="2000" dirty="0" smtClean="0"/>
            </a:br>
            <a:r>
              <a:rPr lang="de-DE" sz="2000" dirty="0" smtClean="0"/>
              <a:t>werden </a:t>
            </a:r>
            <a:r>
              <a:rPr lang="de-DE" sz="2000" dirty="0"/>
              <a:t>ausgeschlossen oder </a:t>
            </a:r>
            <a:r>
              <a:rPr lang="de-DE" sz="2000" dirty="0" smtClean="0"/>
              <a:t>beschimpft.</a:t>
            </a:r>
            <a:endParaRPr lang="de-AT" sz="2000" dirty="0"/>
          </a:p>
          <a:p>
            <a:pPr lvl="0"/>
            <a:r>
              <a:rPr lang="de-DE" sz="2000" dirty="0"/>
              <a:t>Werte wie Vielfalt und Toleranz werden </a:t>
            </a:r>
            <a:r>
              <a:rPr lang="de-DE" sz="2000" dirty="0" smtClean="0"/>
              <a:t>verspottet.</a:t>
            </a:r>
            <a:endParaRPr lang="de-AT" sz="2000" dirty="0"/>
          </a:p>
          <a:p>
            <a:pPr lvl="0"/>
            <a:r>
              <a:rPr lang="de-DE" sz="2000" dirty="0"/>
              <a:t>Z</a:t>
            </a:r>
            <a:r>
              <a:rPr lang="de-DE" sz="2000" dirty="0" smtClean="0"/>
              <a:t>wischen </a:t>
            </a:r>
            <a:r>
              <a:rPr lang="de-DE" sz="2000" dirty="0"/>
              <a:t>der eigenen Gruppe und den „Anderen“, z.B. zwischen „Gläubigen“ und „Ungläubigen“, </a:t>
            </a:r>
            <a:r>
              <a:rPr lang="de-DE" sz="2000" dirty="0" smtClean="0"/>
              <a:t>wird unterschieden.</a:t>
            </a:r>
            <a:endParaRPr lang="de-AT" sz="2000" dirty="0"/>
          </a:p>
          <a:p>
            <a:pPr lvl="0"/>
            <a:r>
              <a:rPr lang="de-DE" sz="2000" dirty="0"/>
              <a:t>Gewalt wird als Mittel zur Durchsetzung der eigenen Vorstellungen </a:t>
            </a:r>
            <a:r>
              <a:rPr lang="de-DE" sz="2000" dirty="0" smtClean="0"/>
              <a:t>angesehen.</a:t>
            </a:r>
            <a:endParaRPr lang="de-AT" sz="2000" dirty="0"/>
          </a:p>
          <a:p>
            <a:pPr marL="0" indent="0">
              <a:buNone/>
            </a:pPr>
            <a:endParaRPr lang="de-DE" sz="2000" b="1" dirty="0" smtClean="0">
              <a:solidFill>
                <a:srgbClr val="A50021"/>
              </a:solidFill>
            </a:endParaRPr>
          </a:p>
          <a:p>
            <a:pPr marL="0" indent="0">
              <a:buNone/>
            </a:pPr>
            <a:endParaRPr lang="de-DE" sz="2000" b="1" dirty="0">
              <a:solidFill>
                <a:srgbClr val="A50021"/>
              </a:solidFill>
            </a:endParaRPr>
          </a:p>
        </p:txBody>
      </p:sp>
    </p:spTree>
    <p:extLst>
      <p:ext uri="{BB962C8B-B14F-4D97-AF65-F5344CB8AC3E}">
        <p14:creationId xmlns:p14="http://schemas.microsoft.com/office/powerpoint/2010/main" val="2655056403"/>
      </p:ext>
    </p:extLst>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p:txBody>
          <a:bodyPr/>
          <a:lstStyle/>
          <a:p>
            <a:pPr eaLnBrk="1" hangingPunct="1"/>
            <a:r>
              <a:rPr lang="de-DE" sz="2400" smtClean="0"/>
              <a:t>Mehr Information auf: </a:t>
            </a:r>
            <a:r>
              <a:rPr lang="de-DE" sz="2400" smtClean="0">
                <a:hlinkClick r:id="rId3"/>
              </a:rPr>
              <a:t>www.demokratiewebstatt.at</a:t>
            </a:r>
            <a:r>
              <a:rPr lang="de-DE" sz="2400" smtClean="0"/>
              <a:t> </a:t>
            </a:r>
            <a:endParaRPr lang="de-AT" sz="2400" smtClean="0"/>
          </a:p>
        </p:txBody>
      </p:sp>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018" y="1268760"/>
            <a:ext cx="7256318" cy="4776812"/>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68312" y="332259"/>
            <a:ext cx="8352160" cy="1152525"/>
          </a:xfrm>
        </p:spPr>
        <p:txBody>
          <a:bodyPr/>
          <a:lstStyle/>
          <a:p>
            <a:r>
              <a:rPr lang="de-DE" sz="3200" dirty="0" smtClean="0"/>
              <a:t>Übung 3:Umgang mit Radikalisierung</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484784"/>
            <a:ext cx="8136904" cy="4824536"/>
          </a:xfrm>
        </p:spPr>
        <p:txBody>
          <a:bodyPr/>
          <a:lstStyle/>
          <a:p>
            <a:pPr marL="0" indent="0">
              <a:buNone/>
            </a:pPr>
            <a:endParaRPr lang="de-DE" sz="2000" dirty="0" smtClean="0"/>
          </a:p>
          <a:p>
            <a:r>
              <a:rPr lang="de-DE" sz="2000" dirty="0" smtClean="0"/>
              <a:t>Stell dir folgende Situation vor:</a:t>
            </a:r>
          </a:p>
          <a:p>
            <a:pPr marL="0" indent="0">
              <a:buNone/>
            </a:pPr>
            <a:r>
              <a:rPr lang="de-DE" sz="2000" dirty="0" smtClean="0"/>
              <a:t>Dein/e </a:t>
            </a:r>
            <a:r>
              <a:rPr lang="de-DE" sz="2000" dirty="0" err="1" smtClean="0"/>
              <a:t>FreundIn</a:t>
            </a:r>
            <a:r>
              <a:rPr lang="de-DE" sz="2000" dirty="0" smtClean="0"/>
              <a:t> ist im Internet auf Videos extremistischer Gruppierungen gestoßen und erzählt begeistert von deren Ansichten und Taten. Gleichzeitig zieht er/sie sich immer stärker zurück und will mit anderen </a:t>
            </a:r>
            <a:r>
              <a:rPr lang="de-DE" sz="2000" dirty="0" err="1" smtClean="0"/>
              <a:t>FreundInnen</a:t>
            </a:r>
            <a:r>
              <a:rPr lang="de-DE" sz="2000" dirty="0" smtClean="0"/>
              <a:t> nichts mehr zu tun haben.</a:t>
            </a:r>
          </a:p>
          <a:p>
            <a:pPr marL="0" indent="0">
              <a:buNone/>
            </a:pPr>
            <a:endParaRPr lang="de-DE" sz="2000" dirty="0" smtClean="0"/>
          </a:p>
          <a:p>
            <a:r>
              <a:rPr lang="de-DE" sz="2000" dirty="0" smtClean="0"/>
              <a:t>Arbeitsauftrag: Überlegt euch in Gruppenarbeit, wie ihr eurem/r </a:t>
            </a:r>
            <a:r>
              <a:rPr lang="de-DE" sz="2000" dirty="0" err="1" smtClean="0"/>
              <a:t>FreundIn</a:t>
            </a:r>
            <a:r>
              <a:rPr lang="de-DE" sz="2000" dirty="0" smtClean="0"/>
              <a:t> begegnen und helfen könnt:</a:t>
            </a:r>
          </a:p>
          <a:p>
            <a:pPr lvl="1"/>
            <a:r>
              <a:rPr lang="de-DE" sz="1500" dirty="0" smtClean="0"/>
              <a:t>Mit wem könnt ihr über die Situation eures Freundes/eurer Freundin am besten sprechen?</a:t>
            </a:r>
          </a:p>
          <a:p>
            <a:pPr lvl="1"/>
            <a:r>
              <a:rPr lang="de-DE" sz="1500" dirty="0" smtClean="0"/>
              <a:t>Wo könnt ihr euch über Beratungs- und Hilfsangebote informieren?</a:t>
            </a:r>
          </a:p>
          <a:p>
            <a:pPr lvl="1"/>
            <a:r>
              <a:rPr lang="de-DE" sz="1500" dirty="0" smtClean="0"/>
              <a:t>Welchen Ratschlag würdet ihr eurem/r </a:t>
            </a:r>
            <a:r>
              <a:rPr lang="de-DE" sz="1500" dirty="0" err="1" smtClean="0"/>
              <a:t>FreundIn</a:t>
            </a:r>
            <a:r>
              <a:rPr lang="de-DE" sz="1500" dirty="0" smtClean="0"/>
              <a:t> geben? </a:t>
            </a:r>
          </a:p>
          <a:p>
            <a:pPr lvl="1"/>
            <a:endParaRPr lang="de-DE" sz="1500" dirty="0" smtClean="0"/>
          </a:p>
          <a:p>
            <a:pPr marL="0" indent="0">
              <a:buNone/>
            </a:pPr>
            <a:r>
              <a:rPr lang="de-DE" sz="2000" dirty="0" smtClean="0"/>
              <a:t> </a:t>
            </a:r>
          </a:p>
        </p:txBody>
      </p:sp>
    </p:spTree>
    <p:extLst>
      <p:ext uri="{BB962C8B-B14F-4D97-AF65-F5344CB8AC3E}">
        <p14:creationId xmlns:p14="http://schemas.microsoft.com/office/powerpoint/2010/main" val="661692217"/>
      </p:ext>
    </p:extLst>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611188" y="3861048"/>
            <a:ext cx="7777162" cy="936104"/>
          </a:xfrm>
        </p:spPr>
        <p:txBody>
          <a:bodyPr/>
          <a:lstStyle/>
          <a:p>
            <a:pPr lvl="0"/>
            <a:r>
              <a:rPr lang="de-DE" sz="4000" dirty="0"/>
              <a:t>Gib Terrorismus keine </a:t>
            </a:r>
            <a:r>
              <a:rPr lang="de-DE" sz="4000" dirty="0" smtClean="0"/>
              <a:t>Chance!</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smtClean="0">
                <a:ln>
                  <a:noFill/>
                </a:ln>
                <a:solidFill>
                  <a:schemeClr val="tx1"/>
                </a:solidFill>
                <a:effectLst/>
                <a:uLnTx/>
                <a:uFillTx/>
                <a:latin typeface="+mj-lt"/>
                <a:ea typeface="+mj-ea"/>
                <a:cs typeface="+mj-cs"/>
              </a:rPr>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t>
            </a:r>
            <a:endParaRPr kumimoji="0" lang="de-DE" sz="2400" b="0" i="0" u="none" strike="noStrike" kern="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993636753"/>
      </p:ext>
    </p:extLst>
  </p:cSld>
  <p:clrMapOvr>
    <a:masterClrMapping/>
  </p:clrMapOvr>
  <p:transition spd="med">
    <p:fade thruBlk="1"/>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171400"/>
            <a:ext cx="9163050" cy="6885384"/>
          </a:xfrm>
          <a:prstGeom prst="rect">
            <a:avLst/>
          </a:prstGeom>
          <a:noFill/>
        </p:spPr>
      </p:pic>
      <p:sp>
        <p:nvSpPr>
          <p:cNvPr id="7" name="Rechteck 6"/>
          <p:cNvSpPr/>
          <p:nvPr/>
        </p:nvSpPr>
        <p:spPr>
          <a:xfrm>
            <a:off x="179512" y="2564904"/>
            <a:ext cx="8568952" cy="1152128"/>
          </a:xfrm>
          <a:prstGeom prst="rect">
            <a:avLst/>
          </a:prstGeom>
          <a:gradFill>
            <a:gsLst>
              <a:gs pos="0">
                <a:schemeClr val="bg1"/>
              </a:gs>
              <a:gs pos="65000">
                <a:schemeClr val="bg1">
                  <a:alpha val="93000"/>
                </a:schemeClr>
              </a:gs>
              <a:gs pos="10000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122" name="Rectangle 2"/>
          <p:cNvSpPr>
            <a:spLocks noGrp="1" noChangeArrowheads="1"/>
          </p:cNvSpPr>
          <p:nvPr>
            <p:ph type="title"/>
          </p:nvPr>
        </p:nvSpPr>
        <p:spPr>
          <a:xfrm>
            <a:off x="468313" y="116632"/>
            <a:ext cx="8352159" cy="1152525"/>
          </a:xfrm>
        </p:spPr>
        <p:txBody>
          <a:bodyPr>
            <a:noAutofit/>
          </a:bodyPr>
          <a:lstStyle/>
          <a:p>
            <a:r>
              <a:rPr lang="de-DE" sz="3200" dirty="0" smtClean="0"/>
              <a:t>Gemeinsam gegen Extremismus und Terror</a:t>
            </a:r>
            <a:br>
              <a:rPr lang="de-DE" sz="3200" dirty="0" smtClean="0"/>
            </a:br>
            <a:endParaRPr lang="de-AT" sz="2200" b="1" dirty="0" smtClean="0">
              <a:solidFill>
                <a:schemeClr val="tx1"/>
              </a:solidFill>
            </a:endParaRPr>
          </a:p>
        </p:txBody>
      </p:sp>
      <p:sp>
        <p:nvSpPr>
          <p:cNvPr id="2" name="Inhaltsplatzhalter 1"/>
          <p:cNvSpPr>
            <a:spLocks noGrp="1"/>
          </p:cNvSpPr>
          <p:nvPr>
            <p:ph idx="1"/>
          </p:nvPr>
        </p:nvSpPr>
        <p:spPr>
          <a:xfrm>
            <a:off x="457200" y="1158528"/>
            <a:ext cx="8229600" cy="3206576"/>
          </a:xfrm>
        </p:spPr>
        <p:txBody>
          <a:bodyPr/>
          <a:lstStyle/>
          <a:p>
            <a:pPr marL="0" indent="0">
              <a:buNone/>
            </a:pPr>
            <a:endParaRPr lang="de-DE" sz="2000" b="1" dirty="0" smtClean="0">
              <a:solidFill>
                <a:srgbClr val="A50021"/>
              </a:solidFill>
            </a:endParaRPr>
          </a:p>
          <a:p>
            <a:r>
              <a:rPr lang="de-DE" sz="2000" dirty="0" smtClean="0"/>
              <a:t>Ob </a:t>
            </a:r>
            <a:r>
              <a:rPr lang="de-DE" sz="2000" dirty="0"/>
              <a:t>in der Schule, im Internet oder in sozialen </a:t>
            </a:r>
            <a:r>
              <a:rPr lang="de-DE" sz="2000" dirty="0" smtClean="0"/>
              <a:t>Netzwerken – </a:t>
            </a:r>
          </a:p>
          <a:p>
            <a:pPr marL="0" indent="0">
              <a:buNone/>
            </a:pPr>
            <a:r>
              <a:rPr lang="de-DE" sz="2000" dirty="0"/>
              <a:t> </a:t>
            </a:r>
            <a:r>
              <a:rPr lang="de-DE" sz="2000" dirty="0" smtClean="0"/>
              <a:t>    jede/r kann ein Zeichen setzen gegen Extremismus und Terror. </a:t>
            </a:r>
          </a:p>
          <a:p>
            <a:r>
              <a:rPr lang="de-DE" sz="2000" dirty="0" smtClean="0"/>
              <a:t>Gebt </a:t>
            </a:r>
            <a:r>
              <a:rPr lang="de-DE" sz="2000" dirty="0"/>
              <a:t>Hassreden und extremistischen Einstellungen keine Chance! </a:t>
            </a:r>
            <a:endParaRPr lang="de-DE" sz="2000" dirty="0" smtClean="0"/>
          </a:p>
          <a:p>
            <a:r>
              <a:rPr lang="de-DE" sz="2000" dirty="0" smtClean="0"/>
              <a:t>Wenn ihr mit </a:t>
            </a:r>
            <a:r>
              <a:rPr lang="de-DE" sz="2000" dirty="0"/>
              <a:t>solchen Inhalten </a:t>
            </a:r>
            <a:r>
              <a:rPr lang="de-DE" sz="2000" dirty="0" smtClean="0"/>
              <a:t>konfrontiert seid, holt euch </a:t>
            </a:r>
            <a:r>
              <a:rPr lang="de-DE" sz="2000" dirty="0"/>
              <a:t>Hilfe! </a:t>
            </a:r>
            <a:r>
              <a:rPr lang="de-DE" sz="2000" dirty="0" smtClean="0"/>
              <a:t>Wendet euch </a:t>
            </a:r>
            <a:r>
              <a:rPr lang="de-DE" sz="2000" dirty="0"/>
              <a:t>an </a:t>
            </a:r>
            <a:r>
              <a:rPr lang="de-DE" sz="2000" dirty="0" smtClean="0"/>
              <a:t>eure Eltern, eure/n </a:t>
            </a:r>
            <a:r>
              <a:rPr lang="de-DE" sz="2000" dirty="0" err="1" smtClean="0"/>
              <a:t>KlassenlehrerIn</a:t>
            </a:r>
            <a:r>
              <a:rPr lang="de-DE" sz="2000" dirty="0" smtClean="0"/>
              <a:t> </a:t>
            </a:r>
            <a:r>
              <a:rPr lang="de-DE" sz="2000" dirty="0"/>
              <a:t>oder </a:t>
            </a:r>
            <a:r>
              <a:rPr lang="de-DE" sz="2000" dirty="0" smtClean="0"/>
              <a:t>an eine </a:t>
            </a:r>
            <a:r>
              <a:rPr lang="de-DE" sz="2000" dirty="0"/>
              <a:t>Beratungsstelle. </a:t>
            </a:r>
            <a:endParaRPr lang="de-DE" sz="2000" dirty="0" smtClean="0"/>
          </a:p>
          <a:p>
            <a:r>
              <a:rPr lang="de-DE" sz="2000" dirty="0" err="1" smtClean="0"/>
              <a:t>Hasspostings</a:t>
            </a:r>
            <a:r>
              <a:rPr lang="de-DE" sz="2000" dirty="0" smtClean="0"/>
              <a:t> meldet ihr am </a:t>
            </a:r>
            <a:r>
              <a:rPr lang="de-DE" sz="2000" dirty="0"/>
              <a:t>besten beim </a:t>
            </a:r>
            <a:r>
              <a:rPr lang="de-DE" sz="2000" dirty="0" smtClean="0"/>
              <a:t>Betreiber der Website. Er </a:t>
            </a:r>
            <a:r>
              <a:rPr lang="de-DE" sz="2000" dirty="0"/>
              <a:t>kann verbotene Inhalte wie Hetzreden und Gewaltaufrufe sperren</a:t>
            </a:r>
            <a:r>
              <a:rPr lang="de-DE" sz="2000" dirty="0" smtClean="0"/>
              <a:t>.</a:t>
            </a:r>
          </a:p>
          <a:p>
            <a:pPr marL="0" indent="0">
              <a:buNone/>
            </a:pPr>
            <a:endParaRPr lang="de-DE" sz="2000" b="1" dirty="0">
              <a:solidFill>
                <a:srgbClr val="A50021"/>
              </a:solidFill>
            </a:endParaRPr>
          </a:p>
        </p:txBody>
      </p:sp>
    </p:spTree>
    <p:extLst>
      <p:ext uri="{BB962C8B-B14F-4D97-AF65-F5344CB8AC3E}">
        <p14:creationId xmlns:p14="http://schemas.microsoft.com/office/powerpoint/2010/main" val="4195175072"/>
      </p:ext>
    </p:extLst>
  </p:cSld>
  <p:clrMapOvr>
    <a:masterClrMapping/>
  </p:clrMapOvr>
  <p:transition spd="med">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a:xfrm>
            <a:off x="428625" y="116632"/>
            <a:ext cx="8463855" cy="1152525"/>
          </a:xfrm>
        </p:spPr>
        <p:txBody>
          <a:bodyPr/>
          <a:lstStyle/>
          <a:p>
            <a:r>
              <a:rPr lang="de-DE" sz="3200" dirty="0" smtClean="0"/>
              <a:t>Beratungs- und Hilfsangebote, I</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7544" y="836712"/>
            <a:ext cx="8424936" cy="5472608"/>
          </a:xfrm>
        </p:spPr>
        <p:txBody>
          <a:bodyPr/>
          <a:lstStyle/>
          <a:p>
            <a:pPr marL="0" indent="0">
              <a:buNone/>
            </a:pPr>
            <a:endParaRPr lang="de-DE" sz="2000" dirty="0" smtClean="0"/>
          </a:p>
          <a:p>
            <a:pPr marL="0" indent="0">
              <a:buNone/>
            </a:pPr>
            <a:r>
              <a:rPr lang="de-DE" sz="2000" b="1" dirty="0" smtClean="0"/>
              <a:t>Viele </a:t>
            </a:r>
            <a:r>
              <a:rPr lang="de-DE" sz="2000" b="1" dirty="0"/>
              <a:t>Initiativen und Organisationen bieten </a:t>
            </a:r>
            <a:r>
              <a:rPr lang="de-DE" sz="2000" b="1" dirty="0" smtClean="0"/>
              <a:t>Workshops </a:t>
            </a:r>
            <a:r>
              <a:rPr lang="de-DE" sz="2000" b="1" dirty="0"/>
              <a:t>und Vorträge an, um gemeinsam Strategien gegen Gewalt, Hass und Vorurteile zu erarbeiten und die eigene Zivilcourage zu stärken.</a:t>
            </a:r>
          </a:p>
          <a:p>
            <a:endParaRPr lang="de-DE" sz="2000" b="1" dirty="0"/>
          </a:p>
          <a:p>
            <a:pPr lvl="0"/>
            <a:r>
              <a:rPr lang="de-AT" sz="2000" dirty="0">
                <a:solidFill>
                  <a:srgbClr val="C00000"/>
                </a:solidFill>
              </a:rPr>
              <a:t>Beratungsstelle </a:t>
            </a:r>
            <a:r>
              <a:rPr lang="de-AT" sz="2000" dirty="0" smtClean="0">
                <a:solidFill>
                  <a:srgbClr val="C00000"/>
                </a:solidFill>
              </a:rPr>
              <a:t>Extremismus</a:t>
            </a:r>
            <a:r>
              <a:rPr lang="de-AT" sz="2000" dirty="0"/>
              <a:t/>
            </a:r>
            <a:br>
              <a:rPr lang="de-AT" sz="2000" dirty="0"/>
            </a:br>
            <a:r>
              <a:rPr lang="de-AT" sz="1400" dirty="0" smtClean="0"/>
              <a:t>(</a:t>
            </a:r>
            <a:r>
              <a:rPr lang="de-AT" sz="1400" dirty="0" smtClean="0">
                <a:hlinkClick r:id="rId3"/>
              </a:rPr>
              <a:t>www.beratungsstelleextremismus.at</a:t>
            </a:r>
            <a:r>
              <a:rPr lang="de-AT" sz="1400" dirty="0" smtClean="0"/>
              <a:t>)</a:t>
            </a:r>
            <a:endParaRPr lang="de-AT" sz="1400" dirty="0" smtClean="0"/>
          </a:p>
          <a:p>
            <a:pPr marL="0" indent="0">
              <a:buNone/>
            </a:pPr>
            <a:r>
              <a:rPr lang="de-AT" sz="2000" dirty="0"/>
              <a:t>	</a:t>
            </a:r>
            <a:r>
              <a:rPr lang="de-AT" sz="1600" dirty="0" smtClean="0"/>
              <a:t>Beratung für alle, die Sorge haben, dass jemand aus ihrem Umfeld sich einer 	Terrorgruppe anschließt.</a:t>
            </a:r>
          </a:p>
          <a:p>
            <a:pPr marL="0" indent="0">
              <a:buNone/>
            </a:pPr>
            <a:endParaRPr lang="de-AT" sz="1600" dirty="0" smtClean="0"/>
          </a:p>
          <a:p>
            <a:pPr lvl="0"/>
            <a:r>
              <a:rPr lang="de-AT" sz="2000" dirty="0">
                <a:solidFill>
                  <a:srgbClr val="C00000"/>
                </a:solidFill>
              </a:rPr>
              <a:t>DERAD</a:t>
            </a:r>
            <a:r>
              <a:rPr lang="de-AT" sz="2000" dirty="0"/>
              <a:t>: </a:t>
            </a:r>
            <a:r>
              <a:rPr lang="de-AT" sz="2000" dirty="0" err="1"/>
              <a:t>Extremismusprävention</a:t>
            </a:r>
            <a:r>
              <a:rPr lang="de-AT" sz="2000" dirty="0"/>
              <a:t>, Dialog und Demokratie </a:t>
            </a:r>
            <a:r>
              <a:rPr lang="de-AT" sz="2000" dirty="0" smtClean="0"/>
              <a:t/>
            </a:r>
            <a:br>
              <a:rPr lang="de-AT" sz="2000" dirty="0" smtClean="0"/>
            </a:br>
            <a:r>
              <a:rPr lang="de-AT" sz="1400" dirty="0" smtClean="0"/>
              <a:t>(</a:t>
            </a:r>
            <a:r>
              <a:rPr lang="de-AT" sz="1400" u="sng" dirty="0" smtClean="0">
                <a:hlinkClick r:id="rId4"/>
              </a:rPr>
              <a:t>derad.at</a:t>
            </a:r>
            <a:r>
              <a:rPr lang="de-AT" sz="1400" u="sng" dirty="0" smtClean="0"/>
              <a:t>)</a:t>
            </a:r>
            <a:endParaRPr lang="de-AT" sz="2000" dirty="0"/>
          </a:p>
          <a:p>
            <a:pPr marL="0" indent="0">
              <a:buNone/>
            </a:pPr>
            <a:r>
              <a:rPr lang="de-AT" sz="2000" dirty="0" smtClean="0"/>
              <a:t>	</a:t>
            </a:r>
            <a:r>
              <a:rPr lang="de-AT" sz="1600" dirty="0" smtClean="0"/>
              <a:t>Workshops </a:t>
            </a:r>
            <a:r>
              <a:rPr lang="de-AT" sz="1600" dirty="0"/>
              <a:t>und Vorträge für </a:t>
            </a:r>
            <a:r>
              <a:rPr lang="de-AT" sz="1600" dirty="0" err="1" smtClean="0"/>
              <a:t>Schüler:innen</a:t>
            </a:r>
            <a:r>
              <a:rPr lang="de-AT" sz="1600" dirty="0" smtClean="0"/>
              <a:t> </a:t>
            </a:r>
            <a:r>
              <a:rPr lang="de-AT" sz="1600" dirty="0"/>
              <a:t>und </a:t>
            </a:r>
            <a:r>
              <a:rPr lang="de-AT" sz="1600" dirty="0" err="1" smtClean="0"/>
              <a:t>Lehrer:innen</a:t>
            </a:r>
            <a:r>
              <a:rPr lang="de-AT" sz="1600" dirty="0" smtClean="0"/>
              <a:t> </a:t>
            </a:r>
            <a:r>
              <a:rPr lang="de-AT" sz="1600" dirty="0"/>
              <a:t>für </a:t>
            </a:r>
            <a:r>
              <a:rPr lang="de-AT" sz="1600" dirty="0" smtClean="0"/>
              <a:t/>
            </a:r>
            <a:br>
              <a:rPr lang="de-AT" sz="1600" dirty="0" smtClean="0"/>
            </a:br>
            <a:r>
              <a:rPr lang="de-AT" sz="1600" dirty="0" smtClean="0"/>
              <a:t>	ein </a:t>
            </a:r>
            <a:r>
              <a:rPr lang="de-AT" sz="1600" dirty="0"/>
              <a:t>tolerantes Miteinander.</a:t>
            </a:r>
          </a:p>
          <a:p>
            <a:pPr marL="0" indent="0">
              <a:buNone/>
            </a:pPr>
            <a:r>
              <a:rPr lang="de-AT" sz="2000" dirty="0" smtClean="0"/>
              <a:t/>
            </a:r>
            <a:br>
              <a:rPr lang="de-AT" sz="2000" dirty="0" smtClean="0"/>
            </a:br>
            <a:endParaRPr lang="de-AT" sz="2000" dirty="0" smtClean="0"/>
          </a:p>
          <a:p>
            <a:pPr marL="0" indent="0">
              <a:buNone/>
            </a:pPr>
            <a:r>
              <a:rPr lang="de-AT" sz="2000" dirty="0" smtClean="0"/>
              <a:t> </a:t>
            </a:r>
            <a:endParaRPr lang="de-AT" sz="2000" dirty="0"/>
          </a:p>
          <a:p>
            <a:pPr marL="0" indent="0">
              <a:buNone/>
            </a:pPr>
            <a:r>
              <a:rPr lang="de-AT" sz="2000" dirty="0" smtClean="0"/>
              <a:t/>
            </a:r>
            <a:br>
              <a:rPr lang="de-AT" sz="2000" dirty="0" smtClean="0"/>
            </a:br>
            <a:endParaRPr lang="de-AT" sz="2000" dirty="0"/>
          </a:p>
          <a:p>
            <a:pPr marL="0" indent="0">
              <a:buNone/>
            </a:pPr>
            <a:r>
              <a:rPr lang="de-AT" sz="2000" dirty="0" smtClean="0"/>
              <a:t/>
            </a:r>
            <a:br>
              <a:rPr lang="de-AT" sz="2000" dirty="0" smtClean="0"/>
            </a:br>
            <a:endParaRPr lang="de-AT" sz="2000" dirty="0"/>
          </a:p>
        </p:txBody>
      </p:sp>
    </p:spTree>
    <p:extLst>
      <p:ext uri="{BB962C8B-B14F-4D97-AF65-F5344CB8AC3E}">
        <p14:creationId xmlns:p14="http://schemas.microsoft.com/office/powerpoint/2010/main" val="3660334091"/>
      </p:ext>
    </p:extLst>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9525" y="-46368"/>
            <a:ext cx="9163050" cy="6885384"/>
          </a:xfrm>
          <a:prstGeom prst="rect">
            <a:avLst/>
          </a:prstGeom>
          <a:noFill/>
        </p:spPr>
      </p:pic>
      <p:sp>
        <p:nvSpPr>
          <p:cNvPr id="8195" name="Rectangle 2"/>
          <p:cNvSpPr>
            <a:spLocks noGrp="1" noChangeArrowheads="1"/>
          </p:cNvSpPr>
          <p:nvPr>
            <p:ph type="title"/>
          </p:nvPr>
        </p:nvSpPr>
        <p:spPr>
          <a:xfrm>
            <a:off x="428625" y="116632"/>
            <a:ext cx="8463855" cy="1152525"/>
          </a:xfrm>
        </p:spPr>
        <p:txBody>
          <a:bodyPr/>
          <a:lstStyle/>
          <a:p>
            <a:r>
              <a:rPr lang="de-DE" sz="3200" dirty="0" smtClean="0"/>
              <a:t>Beratungs- und Hilfsangebote, II</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7544" y="836712"/>
            <a:ext cx="8424936" cy="5472608"/>
          </a:xfrm>
        </p:spPr>
        <p:txBody>
          <a:bodyPr/>
          <a:lstStyle/>
          <a:p>
            <a:pPr marL="0" indent="0">
              <a:buNone/>
            </a:pPr>
            <a:endParaRPr lang="de-DE" sz="2000" dirty="0" smtClean="0"/>
          </a:p>
          <a:p>
            <a:pPr marL="0" indent="0">
              <a:buNone/>
            </a:pPr>
            <a:endParaRPr lang="de-AT" sz="2000" dirty="0" smtClean="0"/>
          </a:p>
          <a:p>
            <a:pPr lvl="0"/>
            <a:r>
              <a:rPr lang="de-AT" sz="2000" dirty="0">
                <a:solidFill>
                  <a:srgbClr val="C00000"/>
                </a:solidFill>
              </a:rPr>
              <a:t>Rat auf Draht </a:t>
            </a:r>
            <a:r>
              <a:rPr lang="de-AT" sz="2000" dirty="0" smtClean="0">
                <a:solidFill>
                  <a:srgbClr val="C00000"/>
                </a:solidFill>
              </a:rPr>
              <a:t/>
            </a:r>
            <a:br>
              <a:rPr lang="de-AT" sz="2000" dirty="0" smtClean="0">
                <a:solidFill>
                  <a:srgbClr val="C00000"/>
                </a:solidFill>
              </a:rPr>
            </a:br>
            <a:r>
              <a:rPr lang="de-AT" sz="1400" dirty="0" smtClean="0"/>
              <a:t>(</a:t>
            </a:r>
            <a:r>
              <a:rPr lang="de-AT" sz="1400" u="sng" dirty="0">
                <a:hlinkClick r:id="rId3"/>
              </a:rPr>
              <a:t>https://www.rataufdraht.at/themenubersicht/gewalt</a:t>
            </a:r>
            <a:r>
              <a:rPr lang="de-AT" sz="1400" dirty="0" smtClean="0"/>
              <a:t>)</a:t>
            </a:r>
            <a:r>
              <a:rPr lang="de-AT" sz="2000" dirty="0"/>
              <a:t> </a:t>
            </a:r>
          </a:p>
          <a:p>
            <a:pPr marL="0" indent="0">
              <a:buNone/>
            </a:pPr>
            <a:r>
              <a:rPr lang="de-AT" sz="2000" dirty="0" smtClean="0"/>
              <a:t>	</a:t>
            </a:r>
            <a:r>
              <a:rPr lang="de-AT" sz="1600" dirty="0" smtClean="0"/>
              <a:t>Informationen </a:t>
            </a:r>
            <a:r>
              <a:rPr lang="de-AT" sz="1600" dirty="0"/>
              <a:t>für Kinder und Jugendliche zum Umgang mit den Themen Terror </a:t>
            </a:r>
            <a:r>
              <a:rPr lang="de-AT" sz="1600" dirty="0" smtClean="0"/>
              <a:t>	und </a:t>
            </a:r>
            <a:r>
              <a:rPr lang="de-AT" sz="1600" dirty="0"/>
              <a:t>Radikalisierung</a:t>
            </a:r>
            <a:r>
              <a:rPr lang="de-AT" sz="1600" dirty="0" smtClean="0"/>
              <a:t>.</a:t>
            </a:r>
          </a:p>
          <a:p>
            <a:pPr marL="0" indent="0">
              <a:buNone/>
            </a:pPr>
            <a:endParaRPr lang="de-AT" sz="1600" dirty="0"/>
          </a:p>
          <a:p>
            <a:pPr lvl="0"/>
            <a:r>
              <a:rPr lang="de-AT" sz="2000" dirty="0">
                <a:solidFill>
                  <a:srgbClr val="C00000"/>
                </a:solidFill>
              </a:rPr>
              <a:t>Beratungseinrichtung </a:t>
            </a:r>
            <a:r>
              <a:rPr lang="de-AT" sz="2000" dirty="0" smtClean="0">
                <a:solidFill>
                  <a:srgbClr val="C00000"/>
                </a:solidFill>
              </a:rPr>
              <a:t>Schulpsychologie des BMBWF </a:t>
            </a:r>
            <a:r>
              <a:rPr lang="de-AT" sz="1400" dirty="0" smtClean="0"/>
              <a:t>(</a:t>
            </a:r>
            <a:r>
              <a:rPr lang="de-AT" sz="1400" u="sng" dirty="0" smtClean="0">
                <a:hlinkClick r:id="rId4"/>
              </a:rPr>
              <a:t>www.schulpsychologie.at/gesundheitsfoerderung/gewaltpraevention-1/jugend-und-extremismus</a:t>
            </a:r>
            <a:r>
              <a:rPr lang="de-AT" sz="1400" dirty="0" smtClean="0"/>
              <a:t>)</a:t>
            </a:r>
            <a:endParaRPr lang="de-AT" sz="1400" dirty="0"/>
          </a:p>
          <a:p>
            <a:pPr marL="0" indent="0">
              <a:buNone/>
            </a:pPr>
            <a:r>
              <a:rPr lang="de-AT" sz="2000" dirty="0" smtClean="0"/>
              <a:t>	</a:t>
            </a:r>
            <a:r>
              <a:rPr lang="de-AT" sz="1600" dirty="0" smtClean="0"/>
              <a:t>Beratung für </a:t>
            </a:r>
            <a:r>
              <a:rPr lang="de-AT" sz="1600" dirty="0" err="1" smtClean="0"/>
              <a:t>Schüler:innen</a:t>
            </a:r>
            <a:r>
              <a:rPr lang="de-AT" sz="1600" dirty="0" smtClean="0"/>
              <a:t>, Lehrkräfte und Eltern im Umgang mit Extremismus</a:t>
            </a:r>
            <a:r>
              <a:rPr lang="de-AT" sz="2000" dirty="0" smtClean="0"/>
              <a:t>.</a:t>
            </a:r>
            <a:endParaRPr lang="de-AT" sz="2000" dirty="0"/>
          </a:p>
          <a:p>
            <a:pPr marL="0" indent="0">
              <a:buNone/>
            </a:pPr>
            <a:r>
              <a:rPr lang="de-AT" sz="2000" dirty="0"/>
              <a:t> </a:t>
            </a:r>
          </a:p>
          <a:p>
            <a:pPr lvl="0"/>
            <a:r>
              <a:rPr lang="de-AT" sz="2000" dirty="0">
                <a:solidFill>
                  <a:srgbClr val="C00000"/>
                </a:solidFill>
              </a:rPr>
              <a:t>ZARA</a:t>
            </a:r>
            <a:r>
              <a:rPr lang="de-AT" sz="2000" dirty="0"/>
              <a:t> </a:t>
            </a:r>
            <a:r>
              <a:rPr lang="de-AT" sz="2000" dirty="0" smtClean="0"/>
              <a:t/>
            </a:r>
            <a:br>
              <a:rPr lang="de-AT" sz="2000" dirty="0" smtClean="0"/>
            </a:br>
            <a:r>
              <a:rPr lang="de-AT" sz="1400" dirty="0" smtClean="0"/>
              <a:t>(</a:t>
            </a:r>
            <a:r>
              <a:rPr lang="de-AT" sz="1400" u="sng" dirty="0" smtClean="0">
                <a:hlinkClick r:id="rId5"/>
              </a:rPr>
              <a:t>www.zara.or.at</a:t>
            </a:r>
            <a:r>
              <a:rPr lang="de-AT" sz="1400" dirty="0" smtClean="0"/>
              <a:t>) </a:t>
            </a:r>
            <a:endParaRPr lang="de-AT" sz="2000" dirty="0"/>
          </a:p>
          <a:p>
            <a:pPr marL="0" indent="0">
              <a:buNone/>
            </a:pPr>
            <a:r>
              <a:rPr lang="de-AT" sz="2000" dirty="0" smtClean="0"/>
              <a:t>	</a:t>
            </a:r>
            <a:r>
              <a:rPr lang="de-AT" sz="1600" dirty="0" smtClean="0"/>
              <a:t>Zivilcourage- </a:t>
            </a:r>
            <a:r>
              <a:rPr lang="de-AT" sz="1600" dirty="0"/>
              <a:t>und </a:t>
            </a:r>
            <a:r>
              <a:rPr lang="de-AT" sz="1600" dirty="0" smtClean="0"/>
              <a:t>Anti-Rassismus-Arbeit </a:t>
            </a:r>
            <a:r>
              <a:rPr lang="de-AT" sz="1600" dirty="0"/>
              <a:t>mit Infomaterialien, Workshops und </a:t>
            </a:r>
            <a:r>
              <a:rPr lang="de-AT" sz="1600" dirty="0" smtClean="0"/>
              <a:t>	Vorträgen</a:t>
            </a:r>
            <a:r>
              <a:rPr lang="de-AT" sz="1600" dirty="0"/>
              <a:t>.</a:t>
            </a:r>
          </a:p>
          <a:p>
            <a:pPr lvl="0"/>
            <a:endParaRPr lang="de-AT" sz="2000" dirty="0" smtClean="0">
              <a:solidFill>
                <a:srgbClr val="C00000"/>
              </a:solidFill>
            </a:endParaRPr>
          </a:p>
          <a:p>
            <a:pPr marL="0" lvl="0" indent="0">
              <a:buNone/>
            </a:pPr>
            <a:endParaRPr lang="de-AT" sz="2000" dirty="0" smtClean="0">
              <a:solidFill>
                <a:srgbClr val="C00000"/>
              </a:solidFill>
            </a:endParaRPr>
          </a:p>
          <a:p>
            <a:pPr marL="0" indent="0">
              <a:buNone/>
            </a:pPr>
            <a:r>
              <a:rPr lang="de-AT" sz="2000" dirty="0" smtClean="0"/>
              <a:t/>
            </a:r>
            <a:br>
              <a:rPr lang="de-AT" sz="2000" dirty="0" smtClean="0"/>
            </a:br>
            <a:endParaRPr lang="de-AT" sz="2000" dirty="0" smtClean="0"/>
          </a:p>
          <a:p>
            <a:pPr marL="0" indent="0">
              <a:buNone/>
            </a:pPr>
            <a:r>
              <a:rPr lang="de-AT" sz="2000" dirty="0" smtClean="0"/>
              <a:t> </a:t>
            </a:r>
            <a:endParaRPr lang="de-AT" sz="2000" dirty="0"/>
          </a:p>
          <a:p>
            <a:pPr marL="0" indent="0">
              <a:buNone/>
            </a:pPr>
            <a:r>
              <a:rPr lang="de-AT" sz="2000" dirty="0" smtClean="0"/>
              <a:t/>
            </a:r>
            <a:br>
              <a:rPr lang="de-AT" sz="2000" dirty="0" smtClean="0"/>
            </a:br>
            <a:endParaRPr lang="de-AT" sz="2000" dirty="0"/>
          </a:p>
          <a:p>
            <a:pPr marL="0" indent="0">
              <a:buNone/>
            </a:pPr>
            <a:r>
              <a:rPr lang="de-AT" sz="2000" dirty="0" smtClean="0"/>
              <a:t/>
            </a:r>
            <a:br>
              <a:rPr lang="de-AT" sz="2000" dirty="0" smtClean="0"/>
            </a:br>
            <a:endParaRPr lang="de-AT" sz="2000" dirty="0"/>
          </a:p>
        </p:txBody>
      </p:sp>
    </p:spTree>
    <p:extLst>
      <p:ext uri="{BB962C8B-B14F-4D97-AF65-F5344CB8AC3E}">
        <p14:creationId xmlns:p14="http://schemas.microsoft.com/office/powerpoint/2010/main" val="326016187"/>
      </p:ext>
    </p:extLst>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a:xfrm>
            <a:off x="428625" y="116632"/>
            <a:ext cx="8463855" cy="1152525"/>
          </a:xfrm>
        </p:spPr>
        <p:txBody>
          <a:bodyPr/>
          <a:lstStyle/>
          <a:p>
            <a:r>
              <a:rPr lang="de-DE" sz="3200" dirty="0" smtClean="0"/>
              <a:t>Beratungs- und Hilfsangebote, III</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7544" y="836712"/>
            <a:ext cx="8424936" cy="5472608"/>
          </a:xfrm>
        </p:spPr>
        <p:txBody>
          <a:bodyPr/>
          <a:lstStyle/>
          <a:p>
            <a:pPr marL="0" indent="0">
              <a:buNone/>
            </a:pPr>
            <a:endParaRPr lang="de-DE" sz="2000" dirty="0" smtClean="0"/>
          </a:p>
          <a:p>
            <a:pPr marL="0" lvl="0" indent="0">
              <a:buNone/>
            </a:pPr>
            <a:endParaRPr lang="de-DE" sz="2000" dirty="0" smtClean="0">
              <a:solidFill>
                <a:srgbClr val="C00000"/>
              </a:solidFill>
            </a:endParaRPr>
          </a:p>
          <a:p>
            <a:pPr lvl="0"/>
            <a:r>
              <a:rPr lang="en-US" sz="2000" u="sng" dirty="0" smtClean="0">
                <a:solidFill>
                  <a:srgbClr val="C00000"/>
                </a:solidFill>
              </a:rPr>
              <a:t>No Hate Speech Movement </a:t>
            </a:r>
            <a:r>
              <a:rPr lang="en-US" sz="2000" u="sng" dirty="0" smtClean="0">
                <a:solidFill>
                  <a:srgbClr val="C00000"/>
                </a:solidFill>
              </a:rPr>
              <a:t/>
            </a:r>
            <a:br>
              <a:rPr lang="en-US" sz="2000" u="sng" dirty="0" smtClean="0">
                <a:solidFill>
                  <a:srgbClr val="C00000"/>
                </a:solidFill>
              </a:rPr>
            </a:br>
            <a:r>
              <a:rPr lang="en-US" sz="1400" dirty="0" smtClean="0"/>
              <a:t>(</a:t>
            </a:r>
            <a:r>
              <a:rPr lang="en-US" sz="1400" u="sng" dirty="0" smtClean="0">
                <a:hlinkClick r:id="rId3"/>
              </a:rPr>
              <a:t>www.nohatespeech.at</a:t>
            </a:r>
            <a:r>
              <a:rPr lang="en-US" sz="1400" dirty="0" smtClean="0"/>
              <a:t>)</a:t>
            </a:r>
            <a:endParaRPr lang="de-AT" sz="2000" dirty="0"/>
          </a:p>
          <a:p>
            <a:pPr marL="0" indent="0">
              <a:buNone/>
            </a:pPr>
            <a:r>
              <a:rPr lang="de-AT" sz="2000" dirty="0" smtClean="0"/>
              <a:t>	</a:t>
            </a:r>
            <a:r>
              <a:rPr lang="de-AT" sz="1600" dirty="0" smtClean="0"/>
              <a:t>Online-Plattform </a:t>
            </a:r>
            <a:r>
              <a:rPr lang="de-AT" sz="1600" dirty="0"/>
              <a:t>des Europarates mit Videos und Vorträgen gegen Gewalt </a:t>
            </a:r>
            <a:r>
              <a:rPr lang="de-AT" sz="1600" dirty="0" smtClean="0"/>
              <a:t>      	und Radikalisierung</a:t>
            </a:r>
            <a:r>
              <a:rPr lang="de-AT" sz="2000" dirty="0" smtClean="0"/>
              <a:t>.</a:t>
            </a:r>
          </a:p>
          <a:p>
            <a:pPr marL="0" indent="0">
              <a:buNone/>
            </a:pPr>
            <a:endParaRPr lang="de-AT" sz="2000" dirty="0"/>
          </a:p>
          <a:p>
            <a:pPr lvl="0"/>
            <a:r>
              <a:rPr lang="de-AT" sz="2000" dirty="0">
                <a:solidFill>
                  <a:srgbClr val="C00000"/>
                </a:solidFill>
              </a:rPr>
              <a:t>Zentrum Polis </a:t>
            </a:r>
            <a:r>
              <a:rPr lang="de-AT" sz="2000" dirty="0" smtClean="0">
                <a:solidFill>
                  <a:srgbClr val="C00000"/>
                </a:solidFill>
              </a:rPr>
              <a:t/>
            </a:r>
            <a:br>
              <a:rPr lang="de-AT" sz="2000" dirty="0" smtClean="0">
                <a:solidFill>
                  <a:srgbClr val="C00000"/>
                </a:solidFill>
              </a:rPr>
            </a:br>
            <a:r>
              <a:rPr lang="de-AT" sz="1400" dirty="0" smtClean="0"/>
              <a:t>(</a:t>
            </a:r>
            <a:r>
              <a:rPr lang="de-AT" sz="1400" u="sng" dirty="0" smtClean="0">
                <a:hlinkClick r:id="rId4"/>
              </a:rPr>
              <a:t>www.politik-lernen.at/extremismus</a:t>
            </a:r>
            <a:r>
              <a:rPr lang="de-AT" sz="1400" dirty="0" smtClean="0"/>
              <a:t>)</a:t>
            </a:r>
            <a:endParaRPr lang="de-AT" sz="1400" dirty="0"/>
          </a:p>
          <a:p>
            <a:pPr marL="0" indent="0">
              <a:buNone/>
            </a:pPr>
            <a:r>
              <a:rPr lang="de-AT" sz="2000" dirty="0"/>
              <a:t> </a:t>
            </a:r>
            <a:r>
              <a:rPr lang="de-AT" sz="2000" dirty="0" smtClean="0"/>
              <a:t>	</a:t>
            </a:r>
            <a:r>
              <a:rPr lang="de-AT" sz="1600" dirty="0" smtClean="0"/>
              <a:t>Sammlung </a:t>
            </a:r>
            <a:r>
              <a:rPr lang="de-AT" sz="1600" dirty="0"/>
              <a:t>von Hintergrundinformationen und Material zum Thema Extremismus. </a:t>
            </a:r>
          </a:p>
          <a:p>
            <a:pPr marL="0" indent="0">
              <a:buNone/>
            </a:pPr>
            <a:endParaRPr lang="de-AT" sz="2000" dirty="0"/>
          </a:p>
          <a:p>
            <a:pPr marL="0" lvl="0" indent="0">
              <a:buNone/>
            </a:pPr>
            <a:endParaRPr lang="de-AT" sz="2800" dirty="0">
              <a:solidFill>
                <a:srgbClr val="C00000"/>
              </a:solidFill>
            </a:endParaRPr>
          </a:p>
          <a:p>
            <a:pPr marL="0" lvl="0" indent="0">
              <a:buNone/>
            </a:pPr>
            <a:endParaRPr lang="de-AT" sz="2000" dirty="0" smtClean="0">
              <a:solidFill>
                <a:srgbClr val="C00000"/>
              </a:solidFill>
            </a:endParaRPr>
          </a:p>
          <a:p>
            <a:pPr marL="0" indent="0">
              <a:buNone/>
            </a:pPr>
            <a:r>
              <a:rPr lang="de-AT" sz="2000" dirty="0" smtClean="0"/>
              <a:t/>
            </a:r>
            <a:br>
              <a:rPr lang="de-AT" sz="2000" dirty="0" smtClean="0"/>
            </a:br>
            <a:endParaRPr lang="de-AT" sz="2000" dirty="0" smtClean="0"/>
          </a:p>
          <a:p>
            <a:pPr marL="0" indent="0">
              <a:buNone/>
            </a:pPr>
            <a:r>
              <a:rPr lang="de-AT" sz="2000" dirty="0" smtClean="0"/>
              <a:t> </a:t>
            </a:r>
            <a:endParaRPr lang="de-AT" sz="2000" dirty="0"/>
          </a:p>
          <a:p>
            <a:pPr marL="0" indent="0">
              <a:buNone/>
            </a:pPr>
            <a:r>
              <a:rPr lang="de-AT" sz="2000" dirty="0" smtClean="0"/>
              <a:t/>
            </a:r>
            <a:br>
              <a:rPr lang="de-AT" sz="2000" dirty="0" smtClean="0"/>
            </a:br>
            <a:endParaRPr lang="de-AT" sz="2000" dirty="0"/>
          </a:p>
          <a:p>
            <a:pPr marL="0" indent="0">
              <a:buNone/>
            </a:pPr>
            <a:r>
              <a:rPr lang="de-AT" sz="2000" dirty="0" smtClean="0"/>
              <a:t/>
            </a:r>
            <a:br>
              <a:rPr lang="de-AT" sz="2000" dirty="0" smtClean="0"/>
            </a:br>
            <a:endParaRPr lang="de-AT" sz="2000" dirty="0"/>
          </a:p>
        </p:txBody>
      </p:sp>
    </p:spTree>
    <p:extLst>
      <p:ext uri="{BB962C8B-B14F-4D97-AF65-F5344CB8AC3E}">
        <p14:creationId xmlns:p14="http://schemas.microsoft.com/office/powerpoint/2010/main" val="2128160911"/>
      </p:ext>
    </p:extLst>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611188" y="3861048"/>
            <a:ext cx="7777162" cy="936104"/>
          </a:xfrm>
        </p:spPr>
        <p:txBody>
          <a:bodyPr/>
          <a:lstStyle/>
          <a:p>
            <a:pPr lvl="0"/>
            <a:r>
              <a:rPr lang="de-DE" sz="4000" dirty="0"/>
              <a:t>Was ist </a:t>
            </a:r>
            <a:r>
              <a:rPr lang="de-DE" sz="4000" dirty="0" smtClean="0"/>
              <a:t>Terrorismus?</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smtClean="0">
                <a:ln>
                  <a:noFill/>
                </a:ln>
                <a:solidFill>
                  <a:schemeClr val="tx1"/>
                </a:solidFill>
                <a:effectLst/>
                <a:uLnTx/>
                <a:uFillTx/>
                <a:latin typeface="+mj-lt"/>
                <a:ea typeface="+mj-ea"/>
                <a:cs typeface="+mj-cs"/>
              </a:rPr>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endParaRPr kumimoji="0" lang="de-DE" sz="2400" b="0" i="0" u="none" strike="noStrike" kern="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3200" dirty="0" smtClean="0"/>
              <a:t>Merkmale von Terrorismus</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8222940" cy="4608512"/>
          </a:xfrm>
        </p:spPr>
        <p:txBody>
          <a:bodyPr/>
          <a:lstStyle/>
          <a:p>
            <a:pPr marL="0" indent="0">
              <a:buNone/>
            </a:pPr>
            <a:endParaRPr lang="de-DE" sz="2000" i="1" dirty="0"/>
          </a:p>
          <a:p>
            <a:r>
              <a:rPr lang="de-DE" sz="2000" dirty="0" smtClean="0"/>
              <a:t>Terror (lat.: „</a:t>
            </a:r>
            <a:r>
              <a:rPr lang="de-DE" sz="2000" i="1" dirty="0" smtClean="0"/>
              <a:t>Schrecken</a:t>
            </a:r>
            <a:r>
              <a:rPr lang="de-DE" sz="2000" dirty="0" smtClean="0"/>
              <a:t>“) als gewaltsames Mittel, um politische Ziele zu erreichen. </a:t>
            </a:r>
          </a:p>
          <a:p>
            <a:endParaRPr lang="de-DE" sz="2000" dirty="0"/>
          </a:p>
          <a:p>
            <a:r>
              <a:rPr lang="de-DE" sz="2000" i="1" dirty="0" smtClean="0"/>
              <a:t>Formen</a:t>
            </a:r>
            <a:r>
              <a:rPr lang="de-DE" sz="2000" dirty="0" smtClean="0"/>
              <a:t> der Gewaltausübung: Anschläge mit Bomben und Waffen, Entführungen, Einschüchterungen</a:t>
            </a:r>
          </a:p>
          <a:p>
            <a:endParaRPr lang="de-DE" sz="2000" dirty="0"/>
          </a:p>
          <a:p>
            <a:r>
              <a:rPr lang="de-DE" sz="2000" i="1" dirty="0" smtClean="0"/>
              <a:t>Ziele</a:t>
            </a:r>
            <a:r>
              <a:rPr lang="de-DE" sz="2000" dirty="0" smtClean="0"/>
              <a:t> der </a:t>
            </a:r>
            <a:r>
              <a:rPr lang="de-DE" sz="2000" dirty="0" err="1" smtClean="0"/>
              <a:t>TerroristInnen</a:t>
            </a:r>
            <a:r>
              <a:rPr lang="de-DE" sz="2000" dirty="0" smtClean="0"/>
              <a:t>: Aufmerksamkeit erregen, Angst und Unsicherheit verbreiten</a:t>
            </a:r>
          </a:p>
          <a:p>
            <a:endParaRPr lang="de-DE" sz="2000" dirty="0" smtClean="0"/>
          </a:p>
          <a:p>
            <a:r>
              <a:rPr lang="de-DE" sz="2000" i="1" dirty="0" smtClean="0"/>
              <a:t>Gründe</a:t>
            </a:r>
            <a:r>
              <a:rPr lang="de-DE" sz="2000" dirty="0" smtClean="0"/>
              <a:t> für Terrorismus: Wunsch nach politischer Unabhängigkeit und Veränderung politischer Verhältnisse, Durchsetzung eigener Ideologie(n)</a:t>
            </a:r>
            <a:endParaRPr lang="de-AT" sz="2000" dirty="0"/>
          </a:p>
          <a:p>
            <a:pPr marL="0" indent="0">
              <a:buNone/>
            </a:pPr>
            <a:r>
              <a:rPr lang="de-AT" sz="2000" dirty="0" smtClean="0"/>
              <a:t/>
            </a:r>
            <a:br>
              <a:rPr lang="de-AT" sz="2000" dirty="0" smtClean="0"/>
            </a:br>
            <a:endParaRPr lang="de-DE" sz="2600" dirty="0" smtClean="0"/>
          </a:p>
          <a:p>
            <a:pPr>
              <a:buFont typeface="Wingdings" pitchFamily="2" charset="2"/>
              <a:buNone/>
            </a:pPr>
            <a:endParaRPr lang="de-DE" sz="2600" dirty="0" smtClean="0"/>
          </a:p>
        </p:txBody>
      </p:sp>
    </p:spTree>
    <p:extLst>
      <p:ext uri="{BB962C8B-B14F-4D97-AF65-F5344CB8AC3E}">
        <p14:creationId xmlns:p14="http://schemas.microsoft.com/office/powerpoint/2010/main" val="3840463927"/>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3200" dirty="0" smtClean="0"/>
              <a:t>Der „Kampf“ gegen den Terrorismus</a:t>
            </a:r>
            <a:endParaRPr lang="de-DE" sz="3200" dirty="0" smtClean="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8222940" cy="3960440"/>
          </a:xfrm>
        </p:spPr>
        <p:txBody>
          <a:bodyPr/>
          <a:lstStyle/>
          <a:p>
            <a:endParaRPr lang="de-DE" sz="2000" dirty="0" smtClean="0"/>
          </a:p>
          <a:p>
            <a:r>
              <a:rPr lang="de-DE" sz="2000" dirty="0" err="1" smtClean="0"/>
              <a:t>TerroristInnen</a:t>
            </a:r>
            <a:r>
              <a:rPr lang="de-DE" sz="2000" dirty="0" smtClean="0"/>
              <a:t> sind meist keine einheitliche Gruppe, wie etwa eine Armee, und deshalb schwer zu bekämpfen.</a:t>
            </a:r>
          </a:p>
          <a:p>
            <a:endParaRPr lang="de-DE" sz="2000" dirty="0"/>
          </a:p>
          <a:p>
            <a:r>
              <a:rPr lang="de-DE" sz="2000" dirty="0" smtClean="0"/>
              <a:t>Bei einem Krieg stehen sich Staaten und Soldaten gegenüber – Beim Kampf gegen den Terrorismus „kämpfen“ einzelne Staaten gegen Gruppen von </a:t>
            </a:r>
            <a:r>
              <a:rPr lang="de-DE" sz="2000" dirty="0" err="1" smtClean="0"/>
              <a:t>TerroristInnen</a:t>
            </a:r>
            <a:r>
              <a:rPr lang="de-DE" sz="2000" dirty="0" smtClean="0"/>
              <a:t>.</a:t>
            </a:r>
          </a:p>
          <a:p>
            <a:endParaRPr lang="de-DE" sz="2000" dirty="0" smtClean="0"/>
          </a:p>
          <a:p>
            <a:endParaRPr lang="de-DE" sz="1500" dirty="0" smtClean="0"/>
          </a:p>
          <a:p>
            <a:endParaRPr lang="de-AT" sz="1500" dirty="0"/>
          </a:p>
          <a:p>
            <a:pPr marL="0" indent="0">
              <a:buNone/>
            </a:pPr>
            <a:endParaRPr lang="de-AT" sz="2000" dirty="0"/>
          </a:p>
          <a:p>
            <a:pPr marL="0" indent="0">
              <a:buNone/>
            </a:pPr>
            <a:r>
              <a:rPr lang="de-AT" sz="2000" dirty="0" smtClean="0"/>
              <a:t/>
            </a:r>
            <a:br>
              <a:rPr lang="de-AT" sz="2000" dirty="0" smtClean="0"/>
            </a:br>
            <a:endParaRPr lang="de-DE" sz="2600" dirty="0" smtClean="0"/>
          </a:p>
          <a:p>
            <a:pPr>
              <a:buFont typeface="Wingdings" pitchFamily="2" charset="2"/>
              <a:buNone/>
            </a:pPr>
            <a:endParaRPr lang="de-DE" sz="2600" dirty="0" smtClean="0"/>
          </a:p>
        </p:txBody>
      </p:sp>
    </p:spTree>
    <p:extLst>
      <p:ext uri="{BB962C8B-B14F-4D97-AF65-F5344CB8AC3E}">
        <p14:creationId xmlns:p14="http://schemas.microsoft.com/office/powerpoint/2010/main" val="2293097601"/>
      </p:ext>
    </p:extLst>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80782"/>
            <a:ext cx="9270554" cy="6966166"/>
          </a:xfrm>
          <a:prstGeom prst="rect">
            <a:avLst/>
          </a:prstGeom>
          <a:noFill/>
        </p:spPr>
      </p:pic>
      <p:sp>
        <p:nvSpPr>
          <p:cNvPr id="7" name="Rechteck 6"/>
          <p:cNvSpPr/>
          <p:nvPr/>
        </p:nvSpPr>
        <p:spPr>
          <a:xfrm>
            <a:off x="179512" y="2564904"/>
            <a:ext cx="8568952" cy="1152128"/>
          </a:xfrm>
          <a:prstGeom prst="rect">
            <a:avLst/>
          </a:prstGeom>
          <a:gradFill>
            <a:gsLst>
              <a:gs pos="0">
                <a:schemeClr val="bg1"/>
              </a:gs>
              <a:gs pos="65000">
                <a:schemeClr val="bg1">
                  <a:alpha val="93000"/>
                </a:schemeClr>
              </a:gs>
              <a:gs pos="10000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122" name="Rectangle 2"/>
          <p:cNvSpPr>
            <a:spLocks noGrp="1" noChangeArrowheads="1"/>
          </p:cNvSpPr>
          <p:nvPr>
            <p:ph type="title"/>
          </p:nvPr>
        </p:nvSpPr>
        <p:spPr>
          <a:xfrm>
            <a:off x="468313" y="116632"/>
            <a:ext cx="8352159" cy="1152525"/>
          </a:xfrm>
        </p:spPr>
        <p:txBody>
          <a:bodyPr>
            <a:noAutofit/>
          </a:bodyPr>
          <a:lstStyle/>
          <a:p>
            <a:r>
              <a:rPr lang="de-AT" sz="3200" dirty="0" smtClean="0"/>
              <a:t>Arten von Terrorismus</a:t>
            </a:r>
            <a:endParaRPr lang="de-AT" sz="2200" b="1" dirty="0" smtClean="0">
              <a:solidFill>
                <a:schemeClr val="tx1"/>
              </a:solidFill>
            </a:endParaRPr>
          </a:p>
        </p:txBody>
      </p:sp>
      <p:sp>
        <p:nvSpPr>
          <p:cNvPr id="2" name="Inhaltsplatzhalter 1"/>
          <p:cNvSpPr>
            <a:spLocks noGrp="1"/>
          </p:cNvSpPr>
          <p:nvPr>
            <p:ph idx="1"/>
          </p:nvPr>
        </p:nvSpPr>
        <p:spPr>
          <a:xfrm>
            <a:off x="457200" y="1158528"/>
            <a:ext cx="8229600" cy="4646736"/>
          </a:xfrm>
        </p:spPr>
        <p:txBody>
          <a:bodyPr/>
          <a:lstStyle/>
          <a:p>
            <a:pPr marL="0" indent="0">
              <a:buNone/>
            </a:pPr>
            <a:endParaRPr lang="de-DE" sz="2000" dirty="0" smtClean="0"/>
          </a:p>
          <a:p>
            <a:r>
              <a:rPr lang="de-DE" sz="2000" dirty="0" smtClean="0"/>
              <a:t>Terrorismus kann sich auf einen Staat beschränken (</a:t>
            </a:r>
            <a:r>
              <a:rPr lang="de-DE" sz="2000" i="1" dirty="0" smtClean="0"/>
              <a:t>nationaler Terrorismus</a:t>
            </a:r>
            <a:r>
              <a:rPr lang="de-DE" sz="2000" dirty="0" smtClean="0"/>
              <a:t>) oder darüber hinaus gehen (</a:t>
            </a:r>
            <a:r>
              <a:rPr lang="de-DE" sz="2000" i="1" dirty="0" smtClean="0"/>
              <a:t>internationaler Terrorismus</a:t>
            </a:r>
            <a:r>
              <a:rPr lang="de-DE" sz="2000" dirty="0" smtClean="0"/>
              <a:t>). </a:t>
            </a:r>
          </a:p>
          <a:p>
            <a:endParaRPr lang="de-DE" sz="2000" dirty="0"/>
          </a:p>
          <a:p>
            <a:r>
              <a:rPr lang="de-DE" sz="2000" dirty="0" smtClean="0"/>
              <a:t>Hintergründe des Terrorismus: politische, ideologische, ethnische und/oder religiöse Motive</a:t>
            </a:r>
          </a:p>
          <a:p>
            <a:endParaRPr lang="de-DE" sz="2000" dirty="0"/>
          </a:p>
          <a:p>
            <a:r>
              <a:rPr lang="de-DE" sz="2000" dirty="0" smtClean="0"/>
              <a:t>Verschiedene Arten des Terrorismus: </a:t>
            </a:r>
          </a:p>
          <a:p>
            <a:pPr lvl="1"/>
            <a:r>
              <a:rPr lang="de-DE" sz="1500" b="1" dirty="0" smtClean="0"/>
              <a:t>Linksterrorismus </a:t>
            </a:r>
          </a:p>
          <a:p>
            <a:pPr lvl="1"/>
            <a:r>
              <a:rPr lang="de-DE" sz="1500" b="1" dirty="0" smtClean="0"/>
              <a:t>Rechtsterrorismus</a:t>
            </a:r>
            <a:endParaRPr lang="de-DE" sz="1500" b="1" dirty="0"/>
          </a:p>
          <a:p>
            <a:pPr lvl="1"/>
            <a:r>
              <a:rPr lang="de-DE" sz="1500" b="1" dirty="0" smtClean="0"/>
              <a:t>Ethnisch-nationalistischer Terrorismus</a:t>
            </a:r>
          </a:p>
          <a:p>
            <a:pPr lvl="1"/>
            <a:r>
              <a:rPr lang="de-DE" sz="1500" b="1" dirty="0" smtClean="0"/>
              <a:t>Religiöser Terrorismus</a:t>
            </a:r>
          </a:p>
          <a:p>
            <a:endParaRPr lang="de-DE" sz="2000" dirty="0" smtClean="0"/>
          </a:p>
          <a:p>
            <a:pPr marL="0" indent="0">
              <a:buNone/>
            </a:pPr>
            <a:endParaRPr lang="de-DE" sz="2000" dirty="0"/>
          </a:p>
        </p:txBody>
      </p:sp>
    </p:spTree>
    <p:extLst>
      <p:ext uri="{BB962C8B-B14F-4D97-AF65-F5344CB8AC3E}">
        <p14:creationId xmlns:p14="http://schemas.microsoft.com/office/powerpoint/2010/main" val="2297876351"/>
      </p:ext>
    </p:extLst>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894"/>
            <a:ext cx="9193446" cy="6885384"/>
          </a:xfrm>
          <a:prstGeom prst="rect">
            <a:avLst/>
          </a:prstGeom>
          <a:noFill/>
        </p:spPr>
      </p:pic>
      <p:sp>
        <p:nvSpPr>
          <p:cNvPr id="8195" name="Rectangle 2"/>
          <p:cNvSpPr>
            <a:spLocks noGrp="1" noChangeArrowheads="1"/>
          </p:cNvSpPr>
          <p:nvPr>
            <p:ph type="title"/>
          </p:nvPr>
        </p:nvSpPr>
        <p:spPr>
          <a:xfrm>
            <a:off x="468313" y="476250"/>
            <a:ext cx="3599631" cy="1152525"/>
          </a:xfrm>
        </p:spPr>
        <p:txBody>
          <a:bodyPr/>
          <a:lstStyle/>
          <a:p>
            <a:r>
              <a:rPr lang="de-DE" sz="2400" dirty="0" smtClean="0"/>
              <a:t>Linksterrorismus</a:t>
            </a:r>
          </a:p>
        </p:txBody>
      </p:sp>
      <p:sp>
        <p:nvSpPr>
          <p:cNvPr id="8197" name="Inhaltsplatzhalter 11"/>
          <p:cNvSpPr>
            <a:spLocks noGrp="1"/>
          </p:cNvSpPr>
          <p:nvPr>
            <p:ph sz="half" idx="1"/>
          </p:nvPr>
        </p:nvSpPr>
        <p:spPr/>
        <p:txBody>
          <a:bodyPr/>
          <a:lstStyle/>
          <a:p>
            <a:r>
              <a:rPr lang="de-DE" sz="2000" b="1" dirty="0"/>
              <a:t>Ausrichtung</a:t>
            </a:r>
            <a:r>
              <a:rPr lang="de-DE" sz="2000" dirty="0"/>
              <a:t>: politisch-ideologisch</a:t>
            </a:r>
            <a:endParaRPr lang="de-AT" sz="2000" dirty="0"/>
          </a:p>
          <a:p>
            <a:r>
              <a:rPr lang="de-DE" sz="2000" b="1" dirty="0"/>
              <a:t>Hintergrund/Ziele</a:t>
            </a:r>
            <a:r>
              <a:rPr lang="de-DE" sz="2000" dirty="0"/>
              <a:t>: Kampf gegen demokratische Staatsordnung, Besitzverhältnisse</a:t>
            </a:r>
            <a:endParaRPr lang="de-AT" sz="2000" dirty="0"/>
          </a:p>
          <a:p>
            <a:r>
              <a:rPr lang="de-DE" sz="2000" b="1" dirty="0"/>
              <a:t>Beispiele</a:t>
            </a:r>
            <a:r>
              <a:rPr lang="de-DE" sz="2000" dirty="0"/>
              <a:t>: Rote Armee Fraktion (Deutschland) und Rote Brigaden (Italien) in den 1970er Jahren, heute vereinzelt in Südamerika und Südostasien</a:t>
            </a:r>
            <a:endParaRPr lang="de-AT" sz="2000" dirty="0"/>
          </a:p>
          <a:p>
            <a:pPr marL="0" indent="0">
              <a:buNone/>
            </a:pPr>
            <a:endParaRPr lang="de-AT" sz="2000" dirty="0"/>
          </a:p>
          <a:p>
            <a:endParaRPr lang="de-DE" sz="2000" dirty="0" smtClean="0"/>
          </a:p>
          <a:p>
            <a:pPr marL="0" indent="0">
              <a:buNone/>
            </a:pPr>
            <a:endParaRPr lang="de-DE" sz="2400" dirty="0"/>
          </a:p>
          <a:p>
            <a:pPr marL="0" indent="0">
              <a:buNone/>
            </a:pPr>
            <a:r>
              <a:rPr lang="de-DE" sz="2400" dirty="0" smtClean="0"/>
              <a:t>	</a:t>
            </a:r>
            <a:endParaRPr lang="de-DE" sz="2400" dirty="0"/>
          </a:p>
          <a:p>
            <a:pPr marL="0" indent="0">
              <a:buNone/>
            </a:pPr>
            <a:r>
              <a:rPr lang="de-AT" sz="1900" dirty="0"/>
              <a:t/>
            </a:r>
            <a:br>
              <a:rPr lang="de-AT" sz="1900" dirty="0"/>
            </a:br>
            <a:endParaRPr lang="de-DE" sz="1900" dirty="0"/>
          </a:p>
          <a:p>
            <a:pPr>
              <a:buFont typeface="Wingdings" pitchFamily="2" charset="2"/>
              <a:buNone/>
            </a:pPr>
            <a:endParaRPr lang="de-DE" sz="2600" dirty="0" smtClean="0"/>
          </a:p>
        </p:txBody>
      </p:sp>
      <p:sp>
        <p:nvSpPr>
          <p:cNvPr id="4" name="Inhaltsplatzhalter 3"/>
          <p:cNvSpPr>
            <a:spLocks noGrp="1"/>
          </p:cNvSpPr>
          <p:nvPr>
            <p:ph sz="half" idx="2"/>
          </p:nvPr>
        </p:nvSpPr>
        <p:spPr/>
        <p:txBody>
          <a:bodyPr/>
          <a:lstStyle/>
          <a:p>
            <a:r>
              <a:rPr lang="de-DE" sz="2000" b="1" dirty="0" smtClean="0"/>
              <a:t>Ausrichtung</a:t>
            </a:r>
            <a:r>
              <a:rPr lang="de-DE" sz="2000" dirty="0"/>
              <a:t>: politisch-ideologisch</a:t>
            </a:r>
            <a:endParaRPr lang="de-AT" sz="2000" dirty="0"/>
          </a:p>
          <a:p>
            <a:r>
              <a:rPr lang="de-DE" sz="2000" b="1" dirty="0"/>
              <a:t>Hintergrund/Ziele</a:t>
            </a:r>
            <a:r>
              <a:rPr lang="de-DE" sz="2000" dirty="0"/>
              <a:t>: Nationalismus, Rassismus, Ausländerfeindlichkeit</a:t>
            </a:r>
            <a:endParaRPr lang="de-AT" sz="2000" dirty="0"/>
          </a:p>
          <a:p>
            <a:r>
              <a:rPr lang="de-DE" sz="2000" b="1" dirty="0"/>
              <a:t>Beispiele</a:t>
            </a:r>
            <a:r>
              <a:rPr lang="de-DE" sz="2000" dirty="0"/>
              <a:t>: Nationalsozialistischer Untergrund (Deutschland/2011), Anders </a:t>
            </a:r>
            <a:r>
              <a:rPr lang="de-DE" sz="2000" dirty="0" err="1"/>
              <a:t>Breivik</a:t>
            </a:r>
            <a:r>
              <a:rPr lang="de-DE" sz="2000" dirty="0"/>
              <a:t> (Norwegen/2011)</a:t>
            </a:r>
            <a:endParaRPr lang="de-AT" sz="2000" dirty="0"/>
          </a:p>
          <a:p>
            <a:endParaRPr lang="de-AT" sz="20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10" name="Rectangle 2"/>
          <p:cNvSpPr txBox="1">
            <a:spLocks noChangeArrowheads="1"/>
          </p:cNvSpPr>
          <p:nvPr/>
        </p:nvSpPr>
        <p:spPr bwMode="auto">
          <a:xfrm>
            <a:off x="4806156" y="476249"/>
            <a:ext cx="3599631"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a:lstStyle>
          <a:p>
            <a:r>
              <a:rPr lang="de-DE" sz="2400" kern="0" dirty="0" smtClean="0"/>
              <a:t>Rechtsterrorismus</a:t>
            </a:r>
          </a:p>
        </p:txBody>
      </p:sp>
    </p:spTree>
    <p:extLst>
      <p:ext uri="{BB962C8B-B14F-4D97-AF65-F5344CB8AC3E}">
        <p14:creationId xmlns:p14="http://schemas.microsoft.com/office/powerpoint/2010/main" val="2918636753"/>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10730"/>
            <a:ext cx="9163050" cy="6885384"/>
          </a:xfrm>
          <a:prstGeom prst="rect">
            <a:avLst/>
          </a:prstGeom>
          <a:noFill/>
        </p:spPr>
      </p:pic>
      <p:sp>
        <p:nvSpPr>
          <p:cNvPr id="8195" name="Rectangle 2"/>
          <p:cNvSpPr>
            <a:spLocks noGrp="1" noChangeArrowheads="1"/>
          </p:cNvSpPr>
          <p:nvPr>
            <p:ph type="title"/>
          </p:nvPr>
        </p:nvSpPr>
        <p:spPr>
          <a:xfrm>
            <a:off x="468313" y="476250"/>
            <a:ext cx="3743647" cy="1152525"/>
          </a:xfrm>
        </p:spPr>
        <p:txBody>
          <a:bodyPr/>
          <a:lstStyle/>
          <a:p>
            <a:r>
              <a:rPr lang="de-DE" sz="2400" dirty="0" smtClean="0"/>
              <a:t>Ethnisch-nationalistischer</a:t>
            </a:r>
            <a:br>
              <a:rPr lang="de-DE" sz="2400" dirty="0" smtClean="0"/>
            </a:br>
            <a:r>
              <a:rPr lang="de-DE" sz="2400" dirty="0" smtClean="0"/>
              <a:t>Terrorismus</a:t>
            </a:r>
          </a:p>
        </p:txBody>
      </p:sp>
      <p:sp>
        <p:nvSpPr>
          <p:cNvPr id="8197" name="Inhaltsplatzhalter 11"/>
          <p:cNvSpPr>
            <a:spLocks noGrp="1"/>
          </p:cNvSpPr>
          <p:nvPr>
            <p:ph sz="half" idx="1"/>
          </p:nvPr>
        </p:nvSpPr>
        <p:spPr>
          <a:xfrm>
            <a:off x="457200" y="1700213"/>
            <a:ext cx="3733800" cy="4430712"/>
          </a:xfrm>
        </p:spPr>
        <p:txBody>
          <a:bodyPr/>
          <a:lstStyle/>
          <a:p>
            <a:r>
              <a:rPr lang="de-DE" sz="2000" b="1" dirty="0"/>
              <a:t>Ausrichtung</a:t>
            </a:r>
            <a:r>
              <a:rPr lang="de-DE" sz="2000" dirty="0"/>
              <a:t>: ethnisch-nationalistisch</a:t>
            </a:r>
            <a:endParaRPr lang="de-AT" sz="2000" dirty="0"/>
          </a:p>
          <a:p>
            <a:r>
              <a:rPr lang="de-DE" sz="2000" b="1" dirty="0"/>
              <a:t>Hintergrund/Ziele</a:t>
            </a:r>
            <a:r>
              <a:rPr lang="de-DE" sz="2000" dirty="0"/>
              <a:t>: Kampf um Minderheitenrechte, Autonomie, Unabhängigkeit</a:t>
            </a:r>
            <a:endParaRPr lang="de-AT" sz="2000" dirty="0"/>
          </a:p>
          <a:p>
            <a:r>
              <a:rPr lang="de-DE" sz="2000" b="1" dirty="0"/>
              <a:t>Beispiele</a:t>
            </a:r>
            <a:r>
              <a:rPr lang="de-DE" sz="2000" dirty="0"/>
              <a:t>: PKK (Türkei), ETA (Spanien), IRA (Nordirland)</a:t>
            </a:r>
            <a:endParaRPr lang="de-AT" sz="2000" dirty="0"/>
          </a:p>
          <a:p>
            <a:endParaRPr lang="de-DE" sz="2000" dirty="0" smtClean="0"/>
          </a:p>
          <a:p>
            <a:pPr marL="0" indent="0">
              <a:buNone/>
            </a:pPr>
            <a:endParaRPr lang="de-DE" sz="2400" dirty="0"/>
          </a:p>
          <a:p>
            <a:pPr marL="0" indent="0">
              <a:buNone/>
            </a:pPr>
            <a:r>
              <a:rPr lang="de-DE" sz="2400" dirty="0" smtClean="0"/>
              <a:t>	</a:t>
            </a:r>
            <a:endParaRPr lang="de-DE" sz="2400" dirty="0"/>
          </a:p>
          <a:p>
            <a:pPr marL="0" indent="0">
              <a:buNone/>
            </a:pPr>
            <a:r>
              <a:rPr lang="de-AT" sz="1900" dirty="0"/>
              <a:t/>
            </a:r>
            <a:br>
              <a:rPr lang="de-AT" sz="1900" dirty="0"/>
            </a:br>
            <a:endParaRPr lang="de-DE" sz="1900" dirty="0"/>
          </a:p>
          <a:p>
            <a:pPr>
              <a:buFont typeface="Wingdings" pitchFamily="2" charset="2"/>
              <a:buNone/>
            </a:pPr>
            <a:endParaRPr lang="de-DE" sz="2600" dirty="0" smtClean="0"/>
          </a:p>
        </p:txBody>
      </p:sp>
      <p:sp>
        <p:nvSpPr>
          <p:cNvPr id="4" name="Inhaltsplatzhalter 3"/>
          <p:cNvSpPr>
            <a:spLocks noGrp="1"/>
          </p:cNvSpPr>
          <p:nvPr>
            <p:ph sz="half" idx="2"/>
          </p:nvPr>
        </p:nvSpPr>
        <p:spPr>
          <a:xfrm>
            <a:off x="4644008" y="1700213"/>
            <a:ext cx="4042792" cy="4430712"/>
          </a:xfrm>
        </p:spPr>
        <p:txBody>
          <a:bodyPr/>
          <a:lstStyle/>
          <a:p>
            <a:r>
              <a:rPr lang="de-DE" sz="2000" b="1" dirty="0"/>
              <a:t>Ausrichtung: </a:t>
            </a:r>
            <a:r>
              <a:rPr lang="de-DE" sz="2000" dirty="0"/>
              <a:t>religiös</a:t>
            </a:r>
            <a:endParaRPr lang="de-AT" sz="2000" dirty="0"/>
          </a:p>
          <a:p>
            <a:r>
              <a:rPr lang="de-DE" sz="2000" b="1" dirty="0"/>
              <a:t>Hintergrund/Ziele: </a:t>
            </a:r>
            <a:r>
              <a:rPr lang="de-DE" sz="2000" dirty="0"/>
              <a:t>radikale Interpretation von Religion; Religion zumeist </a:t>
            </a:r>
            <a:r>
              <a:rPr lang="de-DE" sz="2000" dirty="0" smtClean="0"/>
              <a:t>„Vorwand“ </a:t>
            </a:r>
            <a:r>
              <a:rPr lang="de-DE" sz="2000" dirty="0"/>
              <a:t>für andere Motive</a:t>
            </a:r>
            <a:endParaRPr lang="de-AT" sz="2000" dirty="0"/>
          </a:p>
          <a:p>
            <a:r>
              <a:rPr lang="de-DE" sz="2000" b="1" dirty="0"/>
              <a:t>Beispiele: </a:t>
            </a:r>
            <a:r>
              <a:rPr lang="de-DE" sz="2000" dirty="0"/>
              <a:t>Islamistischer Extremismus („Islamischer Staat“ („IS</a:t>
            </a:r>
            <a:r>
              <a:rPr lang="de-DE" sz="2000" dirty="0" smtClean="0"/>
              <a:t>“), </a:t>
            </a:r>
            <a:r>
              <a:rPr lang="de-DE" sz="2000" dirty="0" err="1"/>
              <a:t>al-Qaida</a:t>
            </a:r>
            <a:r>
              <a:rPr lang="de-DE" sz="2000" dirty="0"/>
              <a:t>, </a:t>
            </a:r>
            <a:r>
              <a:rPr lang="de-DE" sz="2000" dirty="0" smtClean="0"/>
              <a:t>Hamas), </a:t>
            </a:r>
            <a:r>
              <a:rPr lang="de-DE" sz="2000" dirty="0"/>
              <a:t>christlicher Extremismus („Lords Resistance </a:t>
            </a:r>
            <a:r>
              <a:rPr lang="de-DE" sz="2000" dirty="0" err="1"/>
              <a:t>Army</a:t>
            </a:r>
            <a:r>
              <a:rPr lang="de-DE" sz="2000" dirty="0"/>
              <a:t>“, Uganda), radikaler Buddhismus (Sri Lanka, Burma/Myanmar)</a:t>
            </a:r>
            <a:endParaRPr lang="de-AT" sz="2000" dirty="0"/>
          </a:p>
          <a:p>
            <a:endParaRPr lang="de-AT" sz="2000" dirty="0"/>
          </a:p>
        </p:txBody>
      </p:sp>
      <p:sp>
        <p:nvSpPr>
          <p:cNvPr id="5" name="Inhaltsplatzhalter 11"/>
          <p:cNvSpPr txBox="1">
            <a:spLocks/>
          </p:cNvSpPr>
          <p:nvPr/>
        </p:nvSpPr>
        <p:spPr>
          <a:xfrm>
            <a:off x="457200" y="1700213"/>
            <a:ext cx="3898776"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 name="Rectangle 2"/>
          <p:cNvSpPr txBox="1">
            <a:spLocks noChangeArrowheads="1"/>
          </p:cNvSpPr>
          <p:nvPr/>
        </p:nvSpPr>
        <p:spPr bwMode="auto">
          <a:xfrm>
            <a:off x="4644008" y="268479"/>
            <a:ext cx="3747839"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a:lstStyle>
          <a:p>
            <a:r>
              <a:rPr lang="de-DE" sz="2400" kern="0" dirty="0" smtClean="0"/>
              <a:t>Religiöser Terrorismus</a:t>
            </a:r>
          </a:p>
        </p:txBody>
      </p:sp>
    </p:spTree>
    <p:extLst>
      <p:ext uri="{BB962C8B-B14F-4D97-AF65-F5344CB8AC3E}">
        <p14:creationId xmlns:p14="http://schemas.microsoft.com/office/powerpoint/2010/main" val="2971822480"/>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611560" y="3861048"/>
            <a:ext cx="7777162" cy="936104"/>
          </a:xfrm>
        </p:spPr>
        <p:txBody>
          <a:bodyPr/>
          <a:lstStyle/>
          <a:p>
            <a:pPr eaLnBrk="1" hangingPunct="1"/>
            <a:r>
              <a:rPr lang="de-DE" sz="4000" dirty="0" smtClean="0"/>
              <a:t>Demokratie gegen Terrorismus</a:t>
            </a:r>
            <a:endParaRPr lang="de-DE" sz="2400" dirty="0" smtClean="0">
              <a:solidFill>
                <a:schemeClr val="tx1"/>
              </a:solidFill>
            </a:endParaRPr>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smtClean="0">
                <a:ln>
                  <a:noFill/>
                </a:ln>
                <a:solidFill>
                  <a:schemeClr val="tx1"/>
                </a:solidFill>
                <a:effectLst/>
                <a:uLnTx/>
                <a:uFillTx/>
                <a:latin typeface="+mj-lt"/>
                <a:ea typeface="+mj-ea"/>
                <a:cs typeface="+mj-cs"/>
              </a:rPr>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r>
              <a:rPr kumimoji="0" lang="de-AT" sz="2400" b="0" i="0" u="none" strike="noStrike" kern="0" cap="none" spc="0" normalizeH="0" baseline="0" noProof="0" dirty="0" smtClean="0">
                <a:ln>
                  <a:noFill/>
                </a:ln>
                <a:solidFill>
                  <a:schemeClr val="tx1"/>
                </a:solidFill>
                <a:effectLst/>
                <a:uLnTx/>
                <a:uFillTx/>
                <a:latin typeface="+mj-lt"/>
                <a:ea typeface="+mj-ea"/>
                <a:cs typeface="+mj-cs"/>
              </a:rPr>
              <a:t/>
            </a:r>
            <a:br>
              <a:rPr kumimoji="0" lang="de-AT" sz="2400" b="0" i="0" u="none" strike="noStrike" kern="0" cap="none" spc="0" normalizeH="0" baseline="0" noProof="0" dirty="0" smtClean="0">
                <a:ln>
                  <a:noFill/>
                </a:ln>
                <a:solidFill>
                  <a:schemeClr val="tx1"/>
                </a:solidFill>
                <a:effectLst/>
                <a:uLnTx/>
                <a:uFillTx/>
                <a:latin typeface="+mj-lt"/>
                <a:ea typeface="+mj-ea"/>
                <a:cs typeface="+mj-cs"/>
              </a:rPr>
            </a:br>
            <a:endParaRPr kumimoji="0" lang="de-DE" sz="2400" b="0" i="0" u="none" strike="noStrike" kern="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182895453"/>
      </p:ext>
    </p:extLst>
  </p:cSld>
  <p:clrMapOvr>
    <a:masterClrMapping/>
  </p:clrMapOvr>
  <p:transition spd="med">
    <p:fade thruBlk="1"/>
  </p:transition>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1442</Words>
  <Application>Microsoft Office PowerPoint</Application>
  <PresentationFormat>Bildschirmpräsentation (4:3)</PresentationFormat>
  <Paragraphs>232</Paragraphs>
  <Slides>25</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25</vt:i4>
      </vt:variant>
    </vt:vector>
  </HeadingPairs>
  <TitlesOfParts>
    <vt:vector size="29" baseType="lpstr">
      <vt:lpstr>Arial</vt:lpstr>
      <vt:lpstr>Calibri</vt:lpstr>
      <vt:lpstr>Wingdings</vt:lpstr>
      <vt:lpstr>1_Wasserzeichen</vt:lpstr>
      <vt:lpstr>   Demokratie gegen Terror</vt:lpstr>
      <vt:lpstr>Mehr Information auf: www.demokratiewebstatt.at </vt:lpstr>
      <vt:lpstr>Was ist Terrorismus?</vt:lpstr>
      <vt:lpstr>Merkmale von Terrorismus</vt:lpstr>
      <vt:lpstr>Der „Kampf“ gegen den Terrorismus</vt:lpstr>
      <vt:lpstr>Arten von Terrorismus</vt:lpstr>
      <vt:lpstr>Linksterrorismus</vt:lpstr>
      <vt:lpstr>Ethnisch-nationalistischer Terrorismus</vt:lpstr>
      <vt:lpstr>Demokratie gegen Terrorismus</vt:lpstr>
      <vt:lpstr>Terrorangriffe und ihre Folgen</vt:lpstr>
      <vt:lpstr>Vertrauen in Demokratie als beste Strategie</vt:lpstr>
      <vt:lpstr>Demokratische Werte gegen Terrorismus</vt:lpstr>
      <vt:lpstr>Übung 1: Zitat-Interpretation</vt:lpstr>
      <vt:lpstr>Übung 2: Zitat-Interpretation</vt:lpstr>
      <vt:lpstr>Terrorismus und Radikalisierung</vt:lpstr>
      <vt:lpstr>Jugendliche und extremistische Propaganda</vt:lpstr>
      <vt:lpstr>Radikalisierung im Internet</vt:lpstr>
      <vt:lpstr>Wie erkennt man extremistische  Inhalte und Ideologien? </vt:lpstr>
      <vt:lpstr>Merkmale von Hassreden und Propaganda </vt:lpstr>
      <vt:lpstr>Übung 3:Umgang mit Radikalisierung</vt:lpstr>
      <vt:lpstr>Gib Terrorismus keine Chance!</vt:lpstr>
      <vt:lpstr>Gemeinsam gegen Extremismus und Terror </vt:lpstr>
      <vt:lpstr>Beratungs- und Hilfsangebote, I</vt:lpstr>
      <vt:lpstr>Beratungs- und Hilfsangebote, II</vt:lpstr>
      <vt:lpstr>Beratungs- und Hilfsangebote, III</vt:lpstr>
    </vt:vector>
  </TitlesOfParts>
  <Company>machessa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Tucek Paul</cp:lastModifiedBy>
  <cp:revision>1331</cp:revision>
  <cp:lastPrinted>2016-02-11T15:45:42Z</cp:lastPrinted>
  <dcterms:created xsi:type="dcterms:W3CDTF">2009-03-03T21:28:50Z</dcterms:created>
  <dcterms:modified xsi:type="dcterms:W3CDTF">2025-02-20T07:40:59Z</dcterms:modified>
</cp:coreProperties>
</file>