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4" r:id="rId2"/>
    <p:sldId id="345" r:id="rId3"/>
    <p:sldId id="276" r:id="rId4"/>
    <p:sldId id="273" r:id="rId5"/>
    <p:sldId id="311" r:id="rId6"/>
    <p:sldId id="362" r:id="rId7"/>
    <p:sldId id="363" r:id="rId8"/>
    <p:sldId id="346" r:id="rId9"/>
    <p:sldId id="316" r:id="rId10"/>
    <p:sldId id="340" r:id="rId11"/>
    <p:sldId id="364" r:id="rId12"/>
    <p:sldId id="365" r:id="rId13"/>
    <p:sldId id="366" r:id="rId14"/>
    <p:sldId id="297" r:id="rId15"/>
    <p:sldId id="338" r:id="rId16"/>
    <p:sldId id="351" r:id="rId17"/>
    <p:sldId id="278" r:id="rId18"/>
    <p:sldId id="354" r:id="rId19"/>
    <p:sldId id="367" r:id="rId20"/>
    <p:sldId id="343" r:id="rId21"/>
    <p:sldId id="357" r:id="rId22"/>
    <p:sldId id="292" r:id="rId23"/>
  </p:sldIdLst>
  <p:sldSz cx="9144000" cy="5143500" type="screen16x9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a Kamelger" initials="K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0AB"/>
    <a:srgbClr val="4A828F"/>
    <a:srgbClr val="0091B2"/>
    <a:srgbClr val="3F8493"/>
    <a:srgbClr val="0A94B3"/>
    <a:srgbClr val="19C3C3"/>
    <a:srgbClr val="00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2" autoAdjust="0"/>
    <p:restoredTop sz="94720" autoAdjust="0"/>
  </p:normalViewPr>
  <p:slideViewPr>
    <p:cSldViewPr snapToGrid="0" snapToObjects="1">
      <p:cViewPr varScale="1">
        <p:scale>
          <a:sx n="89" d="100"/>
          <a:sy n="89" d="100"/>
        </p:scale>
        <p:origin x="752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246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550B6B79-8AEE-6D4B-BAF2-A3E2557ED5FB}" type="datetimeFigureOut">
              <a:rPr lang="de-DE" smtClean="0"/>
              <a:pPr/>
              <a:t>30.03.2023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F830AC73-18F7-9644-9595-28FC9FCB06A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6771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151985D2-3BEB-444C-BCD2-07EEBCCA7FBB}" type="datetimeFigureOut">
              <a:rPr lang="de-DE" smtClean="0"/>
              <a:pPr/>
              <a:t>30.03.2023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571" tIns="47786" rIns="95571" bIns="47786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8C62EE26-8F8E-0241-BA93-EBDD1D23096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1852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1255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3288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6264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191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2184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443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1740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079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1094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527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0196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827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2615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5365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037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- V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290B3F4-8C57-2A4A-96A6-A3A84C6425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14068"/>
            <a:ext cx="8864600" cy="3746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2000" y="1656000"/>
            <a:ext cx="7560000" cy="1260000"/>
          </a:xfrm>
        </p:spPr>
        <p:txBody>
          <a:bodyPr/>
          <a:lstStyle>
            <a:lvl1pPr>
              <a:lnSpc>
                <a:spcPts val="4300"/>
              </a:lnSpc>
              <a:defRPr lang="de-DE" sz="4800" b="1" i="0" u="none" strike="noStrike" baseline="0" smtClean="0"/>
            </a:lvl1pPr>
          </a:lstStyle>
          <a:p>
            <a:r>
              <a:rPr lang="de-DE" dirty="0"/>
              <a:t>Kinderbetreuung</a:t>
            </a:r>
            <a:br>
              <a:rPr lang="de-DE" dirty="0"/>
            </a:br>
            <a:r>
              <a:rPr lang="de-DE" dirty="0"/>
              <a:t>anders gedacht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92000" y="2934000"/>
            <a:ext cx="7560000" cy="54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de-DE" sz="2400" b="1" i="0" u="none" strike="noStrike" baseline="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2400" b="1" i="0" u="none" strike="noStrike" baseline="0" dirty="0">
                <a:solidFill>
                  <a:srgbClr val="221E1F"/>
                </a:solidFill>
                <a:latin typeface="+mn-lt"/>
              </a:rPr>
              <a:t>Flexible Kinderbetreuung 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4068000"/>
            <a:ext cx="5400000" cy="720000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 i="0"/>
            </a:lvl1pPr>
          </a:lstStyle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Karoline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Iber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Ruth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Lhotzky-Willnauer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13368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- V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1822BB6-6A6F-6644-9FF9-868E8EB3D0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2880000" cy="61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2070000"/>
            <a:ext cx="7848000" cy="1440000"/>
          </a:xfrm>
        </p:spPr>
        <p:txBody>
          <a:bodyPr anchor="ctr" anchorCtr="0"/>
          <a:lstStyle>
            <a:lvl1pPr marL="0" indent="0" algn="ctr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1" i="0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E1CF1D1D-0E9A-F245-9A9A-3210B720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474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- V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29F0F61-BBE8-554B-BC5B-170156AACA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2880000" cy="61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2070000"/>
            <a:ext cx="7848000" cy="1440000"/>
          </a:xfrm>
        </p:spPr>
        <p:txBody>
          <a:bodyPr anchor="ctr" anchorCtr="0"/>
          <a:lstStyle>
            <a:lvl1pPr marL="0" indent="0" algn="ctr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1" i="0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79C7ABB9-48A9-CC43-88C3-738024B9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784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- V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7416AA2-BB5B-2541-A983-7F1970AF2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14068"/>
            <a:ext cx="8864600" cy="3746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2000" y="1656000"/>
            <a:ext cx="7560000" cy="1260000"/>
          </a:xfrm>
        </p:spPr>
        <p:txBody>
          <a:bodyPr/>
          <a:lstStyle>
            <a:lvl1pPr>
              <a:lnSpc>
                <a:spcPts val="4300"/>
              </a:lnSpc>
              <a:defRPr lang="de-DE" sz="4800" b="1" i="0" u="none" strike="noStrike" baseline="0" smtClean="0"/>
            </a:lvl1pPr>
          </a:lstStyle>
          <a:p>
            <a:r>
              <a:rPr lang="de-DE" dirty="0"/>
              <a:t>Kinderbetreuung</a:t>
            </a:r>
            <a:br>
              <a:rPr lang="de-DE" dirty="0"/>
            </a:br>
            <a:r>
              <a:rPr lang="de-DE" dirty="0"/>
              <a:t>anders gedacht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92000" y="2934000"/>
            <a:ext cx="7560000" cy="54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de-DE" sz="2400" b="1" i="0" u="none" strike="noStrike" baseline="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2400" b="1" i="0" u="none" strike="noStrike" baseline="0" dirty="0">
                <a:solidFill>
                  <a:srgbClr val="221E1F"/>
                </a:solidFill>
                <a:latin typeface="+mn-lt"/>
              </a:rPr>
              <a:t>Flexible Kinderbetreuung </a:t>
            </a:r>
            <a:endParaRPr lang="de-DE" dirty="0"/>
          </a:p>
        </p:txBody>
      </p:sp>
      <p:sp>
        <p:nvSpPr>
          <p:cNvPr id="9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4068000"/>
            <a:ext cx="5400000" cy="720000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 i="0"/>
            </a:lvl1pPr>
          </a:lstStyle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Karoline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Iber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Ruth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Lhotzky-Willnauer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48027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llgemein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A37BD9C-EE7A-554E-9D1C-ABF8A875E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 marL="800100" indent="-342900">
              <a:buClr>
                <a:schemeClr val="tx1"/>
              </a:buClr>
              <a:buFont typeface="Lucida Grande"/>
              <a:buChar char="›"/>
              <a:defRPr sz="2200"/>
            </a:lvl2pPr>
            <a:lvl3pPr>
              <a:defRPr sz="2200"/>
            </a:lvl3pPr>
            <a:lvl4pPr marL="1371600" indent="0">
              <a:buNone/>
              <a:defRPr sz="2200"/>
            </a:lvl4pPr>
            <a:lvl5pPr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85456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gemein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3FF3794-2EB3-164E-B1E3-EA2575C39F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tr-TR" sz="3800" b="1" i="0" u="none" strike="noStrike" baseline="0" smtClean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5472000" cy="2952000"/>
          </a:xfrm>
        </p:spPr>
        <p:txBody>
          <a:bodyPr/>
          <a:lstStyle>
            <a:lvl1pPr marL="0" indent="0">
              <a:lnSpc>
                <a:spcPts val="2700"/>
              </a:lnSpc>
              <a:spcBef>
                <a:spcPts val="600"/>
              </a:spcBef>
              <a:buFontTx/>
              <a:buNone/>
              <a:defRPr lang="de-DE" sz="2200" b="1" i="0" u="none" strike="noStrike" baseline="0" smtClean="0"/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246000" y="1638000"/>
            <a:ext cx="2682000" cy="2880000"/>
          </a:xfrm>
        </p:spPr>
        <p:txBody>
          <a:bodyPr/>
          <a:lstStyle>
            <a:lvl1pPr marL="0" indent="0">
              <a:lnSpc>
                <a:spcPts val="1700"/>
              </a:lnSpc>
              <a:spcBef>
                <a:spcPts val="0"/>
              </a:spcBef>
              <a:buFontTx/>
              <a:buNone/>
              <a:defRPr sz="1400" b="1" i="1"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„Text...“</a:t>
            </a:r>
          </a:p>
          <a:p>
            <a:pPr marL="126000" indent="-126000">
              <a:buClr>
                <a:schemeClr val="tx1"/>
              </a:buClr>
              <a:buFont typeface="Symbol" charset="2"/>
              <a:buChar char="-"/>
            </a:pPr>
            <a:r>
              <a:rPr lang="de-DE" b="0" i="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5BB168FF-726D-7443-93E7-C33C6CCDB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854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gemein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76976AC-8A0A-284E-8E59-689551320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sz="3800" b="1" i="0" u="none" strike="noStrike" baseline="0" smtClean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6192000" cy="2952000"/>
          </a:xfrm>
        </p:spPr>
        <p:txBody>
          <a:bodyPr/>
          <a:lstStyle>
            <a:lvl1pPr marL="288000" indent="-288000">
              <a:lnSpc>
                <a:spcPts val="2800"/>
              </a:lnSpc>
              <a:spcBef>
                <a:spcPts val="1000"/>
              </a:spcBef>
              <a:buFont typeface="Arial"/>
              <a:buChar char="•"/>
              <a:defRPr lang="de-DE" sz="2600" b="1" i="0" smtClean="0">
                <a:solidFill>
                  <a:srgbClr val="00A3DB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6966000" y="1620000"/>
            <a:ext cx="1710000" cy="1296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966000" y="3096000"/>
            <a:ext cx="1710000" cy="1296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3371AACC-C8CB-0E42-9BEA-8E8BB7B79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377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gemein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4F97CFA-0AFE-D642-8C92-1049BCE9CD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sz="3800" b="1" i="0" u="none" strike="noStrike" baseline="0" smtClean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3780000" cy="2952000"/>
          </a:xfrm>
        </p:spPr>
        <p:txBody>
          <a:bodyPr/>
          <a:lstStyle>
            <a:lvl1pPr marL="288000" indent="-288000">
              <a:lnSpc>
                <a:spcPts val="22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lang="de-DE" sz="2200" b="0" i="0" smtClean="0">
                <a:solidFill>
                  <a:schemeClr val="tx1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4716000" y="1548000"/>
            <a:ext cx="3780000" cy="2952000"/>
          </a:xfrm>
        </p:spPr>
        <p:txBody>
          <a:bodyPr/>
          <a:lstStyle>
            <a:lvl1pPr marL="288000" indent="-288000">
              <a:lnSpc>
                <a:spcPts val="22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lang="de-DE" sz="2200" b="0" i="0" smtClean="0">
                <a:solidFill>
                  <a:schemeClr val="tx1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3CE1A890-988B-A64B-A225-1F8D2993B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497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ressionen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C1B5345-82FF-9147-97EC-D993A1E92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647999" y="1620000"/>
            <a:ext cx="4428000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5166000" y="1620000"/>
            <a:ext cx="2124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5166000" y="3096000"/>
            <a:ext cx="2124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8D152646-C646-C244-BA6D-4CEE0153D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48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ressionen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0A583D1-BBB5-974B-9A49-8CB63EF7A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2862000" y="1620000"/>
            <a:ext cx="4428000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648000" y="1620000"/>
            <a:ext cx="2124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48000" y="3096000"/>
            <a:ext cx="2124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479F9A6-2EA0-E141-8AC1-25A60F4F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107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5FEC6E7-42ED-DF4A-8073-27F8FEBE63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tr-TR" sz="3800" b="1" i="0" u="none" strike="noStrike" baseline="0" smtClean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746049"/>
            <a:ext cx="7848000" cy="1440000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0" i="1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648000" y="3520800"/>
            <a:ext cx="7848000" cy="504000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lang="de-DE" sz="2200" b="1" i="0" smtClean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8000" y="3420000"/>
            <a:ext cx="7721600" cy="50800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600" y="4068000"/>
            <a:ext cx="7721600" cy="50800"/>
          </a:xfrm>
          <a:prstGeom prst="rect">
            <a:avLst/>
          </a:prstGeom>
        </p:spPr>
      </p:pic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800F7413-78DD-9E48-903C-38FACD148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990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1280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8000" y="1548000"/>
            <a:ext cx="7848000" cy="29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54000" y="4446000"/>
            <a:ext cx="1440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 i="0">
                <a:solidFill>
                  <a:schemeClr val="tx2"/>
                </a:solidFill>
              </a:defRPr>
            </a:lvl1pPr>
          </a:lstStyle>
          <a:p>
            <a:r>
              <a:rPr lang="de-DE"/>
              <a:t>http://kinderbuero-uniwien.at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484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9" r:id="rId5"/>
    <p:sldLayoutId id="2147483660" r:id="rId6"/>
    <p:sldLayoutId id="2147483652" r:id="rId7"/>
    <p:sldLayoutId id="2147483658" r:id="rId8"/>
    <p:sldLayoutId id="2147483661" r:id="rId9"/>
    <p:sldLayoutId id="2147483655" r:id="rId10"/>
    <p:sldLayoutId id="2147483662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457200" rtl="0" eaLnBrk="1" latinLnBrk="0" hangingPunct="1">
        <a:lnSpc>
          <a:spcPts val="2600"/>
        </a:lnSpc>
        <a:spcBef>
          <a:spcPts val="500"/>
        </a:spcBef>
        <a:buClr>
          <a:schemeClr val="tx2"/>
        </a:buClr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457200" rtl="0" eaLnBrk="1" latinLnBrk="0" hangingPunct="1">
        <a:lnSpc>
          <a:spcPts val="2400"/>
        </a:lnSpc>
        <a:spcBef>
          <a:spcPts val="500"/>
        </a:spcBef>
        <a:buClr>
          <a:schemeClr val="tx1"/>
        </a:buClr>
        <a:buSzPct val="100000"/>
        <a:buFont typeface="Lucida Grande"/>
        <a:buChar char="›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Clr>
          <a:schemeClr val="tx2"/>
        </a:buClr>
        <a:buFont typeface="Lucida Grande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demokratiewebstatt.at/thema/politik-und-rechte/thema-diplomatie-aussenpolitik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demokratiewebstatt.a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demokratiewebstatt.at/thema/politik-und-rechte/thema-diplomatie-aussenpolitik/internationale-beziehunge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demokratiewebstatt.at/thema/politik-und-rechte/thema-diplomatie-aussenpolitik/internationale-beziehunge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1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demokratiewebstatt.at/thema/politik-und-rechte/thema-diplomatie-aussenpolitik/internationale-beziehungen/die-welt-im-dialog-internationale-reden-die-die-welt-veraenderte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politik-und-rechte/thema-diplomatie-aussenpolitik/was-bedeutet-diplomatie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emokratiewebstatt.at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politik-und-rechte/thema-diplomatie-aussenpolitik/was-bedeutet-diplomati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10.png"/><Relationship Id="rId4" Type="http://schemas.openxmlformats.org/officeDocument/2006/relationships/hyperlink" Target="https://www.demokratiewebstatt.at/thema/politik-und-rechte/thema-diplomatie-aussenpolitik/sei-diplomatisch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hyperlink" Target="http://www.demokratiewebstatt.at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emokratiewebstatt.a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hyperlink" Target="http://www.demokratiewebstatt.at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emokratiewebstatt.at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emokratiewebstatt.at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4.xml"/><Relationship Id="rId4" Type="http://schemas.openxmlformats.org/officeDocument/2006/relationships/hyperlink" Target="http://www.demokratiewebstatt.a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7.png"/><Relationship Id="rId4" Type="http://schemas.openxmlformats.org/officeDocument/2006/relationships/hyperlink" Target="https://www.demokratiewebstatt.at/thema/politik-und-rechte/thema-diplomatie-aussenpolitik/default-titl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hyperlink" Target="http://www.demokratiewebstatt.at/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6" Type="http://schemas.openxmlformats.org/officeDocument/2006/relationships/hyperlink" Target="https://www.demokratiewebstatt.at/thema/lebensbereiche/thema-ernaehrung/was-wir-essen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demokratiewebstatt.at/thema/politik-und-rechte/thema-diplomatie-aussenpolitik/default-titl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hyperlink" Target="https://www.demokratiewebstatt.at/thema/lebensbereiche/thema-ernaehrung/was-wir-essen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hyperlink" Target="https://www.demokratiewebstatt.at/thema/lebensbereiche/thema-ernaehrung/was-wir-essen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hyperlink" Target="http://www.demokratiewebstatt.at/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6" Type="http://schemas.openxmlformats.org/officeDocument/2006/relationships/hyperlink" Target="https://www.demokratiewebstatt.at/thema/lebensbereiche/thema-ernaehrung/was-wir-essen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demokratiewebstatt.at/thema/politik-und-rechte/thema-diplomatie-aussenpolitik/default-title/europaeische-aussenpoliti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politik-und-rechte/thema-diplomatie-aussenpolitik/internationale-beziehungen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57759" y="1019572"/>
            <a:ext cx="6618240" cy="540000"/>
          </a:xfrm>
        </p:spPr>
        <p:txBody>
          <a:bodyPr/>
          <a:lstStyle/>
          <a:p>
            <a:pPr algn="ctr"/>
            <a:r>
              <a:rPr lang="de-DE" sz="3200" dirty="0">
                <a:solidFill>
                  <a:srgbClr val="2190AB"/>
                </a:solidFill>
                <a:latin typeface="+mj-lt"/>
                <a:cs typeface="Arial" panose="020B0604020202020204" pitchFamily="34" charset="0"/>
                <a:hlinkClick r:id="rId2"/>
              </a:rPr>
              <a:t>Diplomatie und Außenpolitik</a:t>
            </a:r>
            <a:endParaRPr lang="de-DE" sz="2800" dirty="0">
              <a:solidFill>
                <a:srgbClr val="2190AB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506" y="3602514"/>
            <a:ext cx="2137108" cy="1264518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648000" y="855447"/>
            <a:ext cx="71280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4300"/>
              </a:lnSpc>
              <a:spcBef>
                <a:spcPct val="0"/>
              </a:spcBef>
              <a:buNone/>
              <a:defRPr lang="de-DE" sz="4800" b="1" i="0" u="none" strike="noStrike" kern="120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er</a:t>
            </a: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1071786" y="1809447"/>
            <a:ext cx="6790186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chemeClr val="tx2"/>
              </a:buClr>
              <a:buFont typeface="Arial"/>
              <a:buNone/>
              <a:defRPr lang="de-DE" sz="24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2000" dirty="0">
                <a:solidFill>
                  <a:srgbClr val="2190AB"/>
                </a:solidFill>
                <a:cs typeface="Arial" panose="020B0604020202020204" pitchFamily="34" charset="0"/>
              </a:rPr>
              <a:t>Österreich im Dialog mit der Welt</a:t>
            </a:r>
            <a:endParaRPr lang="de-DE" sz="1400" dirty="0">
              <a:solidFill>
                <a:srgbClr val="2190AB"/>
              </a:solidFill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286000" y="271037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1600" dirty="0"/>
              <a:t>Materialien zur Politischen Bildung von Kindern und Jugendlichen</a:t>
            </a:r>
            <a:endParaRPr lang="de-AT" sz="1600" dirty="0"/>
          </a:p>
        </p:txBody>
      </p:sp>
      <p:sp>
        <p:nvSpPr>
          <p:cNvPr id="9" name="Rechteck 8"/>
          <p:cNvSpPr/>
          <p:nvPr/>
        </p:nvSpPr>
        <p:spPr>
          <a:xfrm>
            <a:off x="3035334" y="3971961"/>
            <a:ext cx="2863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A3DB"/>
                </a:solidFill>
                <a:hlinkClick r:id="rId4"/>
              </a:rPr>
              <a:t>www.demokratiewebstatt.at</a:t>
            </a:r>
            <a:endParaRPr lang="de-DE" dirty="0">
              <a:solidFill>
                <a:srgbClr val="00A3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45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62850" y="485692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  <a:hlinkClick r:id="rId4"/>
              </a:rPr>
              <a:t>Österreich als Brückenbauer 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89712" y="1037475"/>
            <a:ext cx="7920000" cy="3240000"/>
          </a:xfrm>
        </p:spPr>
        <p:txBody>
          <a:bodyPr/>
          <a:lstStyle/>
          <a:p>
            <a:r>
              <a:rPr lang="de-DE" sz="1600" dirty="0"/>
              <a:t>In Österreich wurden zahlreiche internationale Abkommen unterzeichnet, die Meilensteine der Diplomatie darstellen, so etwa das </a:t>
            </a:r>
            <a:r>
              <a:rPr lang="de-DE" sz="1600" b="1" dirty="0"/>
              <a:t>„Wiener Übereinkommen über diplomatische Beziehungen“ </a:t>
            </a:r>
            <a:r>
              <a:rPr lang="de-DE" sz="1600" dirty="0"/>
              <a:t>(1961) und das </a:t>
            </a:r>
            <a:r>
              <a:rPr lang="de-DE" sz="1600" b="1" dirty="0"/>
              <a:t>„Wiener Übereinkommen über konsularische Beziehungen“ </a:t>
            </a:r>
            <a:r>
              <a:rPr lang="de-DE" sz="1600" dirty="0"/>
              <a:t>(1963). </a:t>
            </a:r>
          </a:p>
          <a:p>
            <a:r>
              <a:rPr lang="de-DE" sz="1600" dirty="0"/>
              <a:t>Seit 1960 beteiligte sich Österreich an UNO-Friedensmissionen. Ab 1970 nahm Österreich eine aktive Vermittlerrolle in der internationalen </a:t>
            </a:r>
            <a:r>
              <a:rPr lang="de-DE" sz="1600" b="1" dirty="0"/>
              <a:t>Friedenspolitik</a:t>
            </a:r>
            <a:r>
              <a:rPr lang="de-DE" sz="1600" dirty="0"/>
              <a:t> ein. Als Folge dieser Bestrebungen wurde Wien 1979 zum dritten </a:t>
            </a:r>
            <a:r>
              <a:rPr lang="de-DE" sz="1600" b="1" dirty="0"/>
              <a:t>UNO-Sitz</a:t>
            </a:r>
            <a:r>
              <a:rPr lang="de-DE" sz="1600" dirty="0"/>
              <a:t> neben New York und Genf ernannt.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511867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6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6782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62850" y="485692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Österreich im Dialog mit der Welt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89712" y="1037475"/>
            <a:ext cx="7920000" cy="3240000"/>
          </a:xfrm>
        </p:spPr>
        <p:txBody>
          <a:bodyPr/>
          <a:lstStyle/>
          <a:p>
            <a:r>
              <a:rPr lang="de-DE" sz="1600" dirty="0"/>
              <a:t>mehr als 40 internationale Organisationen und zahlreiche NGOs, die sich für die Förderung von Frieden, Sicherheit und nachhaltiger Entwicklung einsetzen, haben in Österreich ihren Standort.</a:t>
            </a:r>
          </a:p>
          <a:p>
            <a:r>
              <a:rPr lang="de-DE" sz="1600" dirty="0"/>
              <a:t>Rund 130 bilaterale und zahlreiche weitere multilaterale diplomatische Vertretungen sind in Wien zu finden.</a:t>
            </a:r>
          </a:p>
          <a:p>
            <a:r>
              <a:rPr lang="de-DE" sz="1600" dirty="0"/>
              <a:t>Etwa 3.800 </a:t>
            </a:r>
            <a:r>
              <a:rPr lang="de-DE" sz="1600" dirty="0" err="1"/>
              <a:t>Diplomat:innen</a:t>
            </a:r>
            <a:r>
              <a:rPr lang="de-DE" sz="1600" dirty="0"/>
              <a:t> und über 6.000 internationale </a:t>
            </a:r>
            <a:r>
              <a:rPr lang="de-DE" sz="1600" dirty="0" err="1"/>
              <a:t>Beamt:innen</a:t>
            </a:r>
            <a:r>
              <a:rPr lang="de-DE" sz="1600" dirty="0"/>
              <a:t> arbeiten in Österreich.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511867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076252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62850" y="485692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  <a:hlinkClick r:id="rId4"/>
              </a:rPr>
              <a:t>Auswahl an internationalen Organisationen mit Sitz in Österreich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89712" y="1037475"/>
            <a:ext cx="7920000" cy="3240000"/>
          </a:xfrm>
        </p:spPr>
        <p:txBody>
          <a:bodyPr/>
          <a:lstStyle/>
          <a:p>
            <a:r>
              <a:rPr lang="de-DE" sz="1600" b="1" dirty="0"/>
              <a:t>Vereinte Nationen </a:t>
            </a:r>
            <a:r>
              <a:rPr lang="de-DE" sz="1600" dirty="0"/>
              <a:t>(UNO): Förderung der Menschenrechte, Wahrung von Frieden, Sicherheit und Zusammenhalt in der Welt.</a:t>
            </a:r>
          </a:p>
          <a:p>
            <a:r>
              <a:rPr lang="de-DE" sz="1600" b="1" dirty="0"/>
              <a:t>Organisation für Sicherheit und Zusammenarbeit in Europa </a:t>
            </a:r>
            <a:r>
              <a:rPr lang="de-DE" sz="1600" dirty="0"/>
              <a:t>(OSZE): Förderung von Sicherheit, Demokratie, Rechtstaatlichkeit und Menschenrechten in Europa.</a:t>
            </a:r>
          </a:p>
          <a:p>
            <a:r>
              <a:rPr lang="en-US" sz="1600" b="1" dirty="0"/>
              <a:t>OPEC-Fund for International Development </a:t>
            </a:r>
            <a:r>
              <a:rPr lang="en-US" sz="1600" dirty="0"/>
              <a:t>(OFID): </a:t>
            </a:r>
            <a:r>
              <a:rPr lang="en-US" sz="1600" dirty="0" err="1"/>
              <a:t>Entwicklungszusammenarbeit</a:t>
            </a:r>
            <a:r>
              <a:rPr lang="en-US" sz="1600" dirty="0"/>
              <a:t>, </a:t>
            </a:r>
            <a:r>
              <a:rPr lang="de-DE" sz="1600" dirty="0"/>
              <a:t>Vergabe von Darlehen, Finanzierung von Forschungsaktivitäten, Notfall- und Nahrungsmittelhilf</a:t>
            </a:r>
            <a:r>
              <a:rPr lang="en-US" sz="1600" dirty="0"/>
              <a:t>e.</a:t>
            </a:r>
          </a:p>
          <a:p>
            <a:r>
              <a:rPr lang="de-DE" sz="1600" b="1" dirty="0"/>
              <a:t>Internationale Organisation für Migration </a:t>
            </a:r>
            <a:r>
              <a:rPr lang="de-DE" sz="1600" dirty="0"/>
              <a:t>(IOM): Förderung der internationalen Zusammenarbeit auf dem Gebiet der Migration.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511867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6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834078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62850" y="485692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  <a:hlinkClick r:id="rId4"/>
              </a:rPr>
              <a:t>Internationale Reden, die die Welt veränderten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89712" y="1037475"/>
            <a:ext cx="7920000" cy="324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400" b="1" i="1" dirty="0"/>
              <a:t>Gerade im Bereich der Diplomatie und Außenpolitik wird in einigen politischen Reden die Macht der Worte deutlich</a:t>
            </a:r>
            <a:r>
              <a:rPr lang="de-DE" sz="1400" dirty="0"/>
              <a:t>. </a:t>
            </a:r>
            <a:r>
              <a:rPr lang="de-DE" sz="1400" b="1" i="1" dirty="0"/>
              <a:t>Diese Sätze haben Eingang in die Geschichte gefunden:</a:t>
            </a:r>
          </a:p>
          <a:p>
            <a:pPr lvl="1">
              <a:lnSpc>
                <a:spcPct val="150000"/>
              </a:lnSpc>
            </a:pPr>
            <a:r>
              <a:rPr lang="de-DE" sz="1400" dirty="0"/>
              <a:t>„Lasst Europa entstehen!“ - Winston Churchill, 19. September 1946 in Zürich, Schweiz</a:t>
            </a:r>
          </a:p>
          <a:p>
            <a:pPr lvl="1">
              <a:lnSpc>
                <a:spcPct val="100000"/>
              </a:lnSpc>
            </a:pPr>
            <a:r>
              <a:rPr lang="de-DE" sz="1400" dirty="0"/>
              <a:t>„Alle Menschen sind frei und gleich an Würde und Rechten geboren“ - Eleonore Roosevelt, 10. Dezember 1948 in Paris, Frankreich</a:t>
            </a:r>
          </a:p>
          <a:p>
            <a:pPr lvl="1">
              <a:lnSpc>
                <a:spcPct val="100000"/>
              </a:lnSpc>
            </a:pPr>
            <a:r>
              <a:rPr lang="de-DE" sz="1400" dirty="0"/>
              <a:t>„Österreich ist frei!“ - Leopold </a:t>
            </a:r>
            <a:r>
              <a:rPr lang="de-DE" sz="1400" dirty="0" err="1"/>
              <a:t>Figl</a:t>
            </a:r>
            <a:r>
              <a:rPr lang="de-DE" sz="1400" dirty="0"/>
              <a:t>, 15. Mai 1955 in Wien, Österreich</a:t>
            </a:r>
          </a:p>
          <a:p>
            <a:pPr lvl="1">
              <a:lnSpc>
                <a:spcPct val="100000"/>
              </a:lnSpc>
            </a:pPr>
            <a:r>
              <a:rPr lang="de-DE" sz="1400" dirty="0"/>
              <a:t>„Ich bin ein Berliner“ - J. F. Kennedy, 6. Juni 1963, West-Berlin, DDR</a:t>
            </a:r>
          </a:p>
          <a:p>
            <a:pPr lvl="1">
              <a:lnSpc>
                <a:spcPct val="100000"/>
              </a:lnSpc>
            </a:pPr>
            <a:r>
              <a:rPr lang="de-DE" sz="1400" dirty="0"/>
              <a:t>„Herr Gorbatschow, reißen Sie diese Mauer nieder!“ - Ronald Reagan, 12. Juni 1987, West-Berlin, DDR</a:t>
            </a:r>
          </a:p>
          <a:p>
            <a:pPr lvl="1">
              <a:lnSpc>
                <a:spcPct val="100000"/>
              </a:lnSpc>
            </a:pPr>
            <a:r>
              <a:rPr lang="de-DE" sz="1400" dirty="0"/>
              <a:t>„Ein Kind, eine Lehrkraft, ein Buch und ein Stift können die Welt verändern“ - </a:t>
            </a:r>
            <a:r>
              <a:rPr lang="de-DE" sz="1400" dirty="0" err="1"/>
              <a:t>Malala</a:t>
            </a:r>
            <a:r>
              <a:rPr lang="de-DE" sz="1400" dirty="0"/>
              <a:t> </a:t>
            </a:r>
            <a:r>
              <a:rPr lang="de-DE" sz="1400" dirty="0" err="1"/>
              <a:t>Yousafzai</a:t>
            </a:r>
            <a:r>
              <a:rPr lang="de-DE" sz="1400" dirty="0"/>
              <a:t>, 12. Juli 2013, New York</a:t>
            </a:r>
          </a:p>
          <a:p>
            <a:pPr lvl="1">
              <a:lnSpc>
                <a:spcPct val="100000"/>
              </a:lnSpc>
            </a:pPr>
            <a:r>
              <a:rPr lang="de-DE" sz="1400" dirty="0"/>
              <a:t>„Wie könnt ihr es wagen?!“ - Greta </a:t>
            </a:r>
            <a:r>
              <a:rPr lang="de-DE" sz="1400" dirty="0" err="1"/>
              <a:t>Thunberg</a:t>
            </a:r>
            <a:r>
              <a:rPr lang="de-DE" sz="1400" dirty="0"/>
              <a:t>, 23. September 2019, New York</a:t>
            </a:r>
          </a:p>
          <a:p>
            <a:pPr lvl="1">
              <a:lnSpc>
                <a:spcPct val="100000"/>
              </a:lnSpc>
            </a:pPr>
            <a:endParaRPr lang="en-US" sz="1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511867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6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919103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4320000" cy="720000"/>
          </a:xfrm>
        </p:spPr>
        <p:txBody>
          <a:bodyPr/>
          <a:lstStyle/>
          <a:p>
            <a:pPr algn="ctr" hangingPunct="0"/>
            <a:r>
              <a:rPr lang="de-AT" sz="2600" dirty="0">
                <a:solidFill>
                  <a:srgbClr val="2190AB"/>
                </a:solidFill>
              </a:rPr>
              <a:t> </a:t>
            </a:r>
            <a:r>
              <a:rPr lang="de-AT" sz="2600" dirty="0">
                <a:solidFill>
                  <a:srgbClr val="2190AB"/>
                </a:solidFill>
                <a:hlinkClick r:id="rId3"/>
              </a:rPr>
              <a:t>Was bedeutet Diplomatie?</a:t>
            </a:r>
            <a:endParaRPr lang="de-DE" sz="2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880000" y="4320000"/>
            <a:ext cx="27495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2190AB"/>
                </a:solidFill>
                <a:hlinkClick r:id="rId3"/>
              </a:rPr>
              <a:t>Zum Kapitel auf der </a:t>
            </a:r>
            <a:r>
              <a:rPr lang="de-AT" sz="1200" dirty="0" err="1">
                <a:solidFill>
                  <a:srgbClr val="2190AB"/>
                </a:solidFill>
                <a:hlinkClick r:id="rId3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135051" y="3475528"/>
            <a:ext cx="21006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050" dirty="0"/>
              <a:t>© Wikimedia_</a:t>
            </a:r>
            <a:r>
              <a:rPr lang="en-US" sz="1050" dirty="0"/>
              <a:t>Jean-Baptiste </a:t>
            </a:r>
            <a:r>
              <a:rPr lang="en-US" sz="1050" dirty="0" err="1"/>
              <a:t>Isabey</a:t>
            </a:r>
            <a:r>
              <a:rPr lang="en-US" sz="1050" dirty="0"/>
              <a:t>, CC BY-SA 3.0 </a:t>
            </a:r>
            <a:endParaRPr lang="de-AT" sz="105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2358" y="1311349"/>
            <a:ext cx="2704817" cy="203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56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200000" cy="720000"/>
          </a:xfrm>
        </p:spPr>
        <p:txBody>
          <a:bodyPr/>
          <a:lstStyle/>
          <a:p>
            <a:pPr lvl="0" hangingPunct="0"/>
            <a:r>
              <a:rPr lang="de-DE" sz="2000" dirty="0">
                <a:solidFill>
                  <a:srgbClr val="2190AB"/>
                </a:solidFill>
              </a:rPr>
              <a:t>Diplomatie ist …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20000" y="1079999"/>
            <a:ext cx="7920000" cy="3240000"/>
          </a:xfrm>
        </p:spPr>
        <p:txBody>
          <a:bodyPr/>
          <a:lstStyle/>
          <a:p>
            <a:r>
              <a:rPr lang="de-AT" sz="1600" dirty="0"/>
              <a:t>… ein wichtiges Mittel außenpolitischen Handelns </a:t>
            </a:r>
          </a:p>
          <a:p>
            <a:r>
              <a:rPr lang="de-AT" sz="1600" dirty="0"/>
              <a:t>… eine besondere Form des Umgangs mit Menschen</a:t>
            </a:r>
          </a:p>
          <a:p>
            <a:r>
              <a:rPr lang="de-AT" sz="1600" dirty="0"/>
              <a:t>… dient in der Politik insbesondere den Verhandlungen zwischen Staaten</a:t>
            </a:r>
          </a:p>
          <a:p>
            <a:r>
              <a:rPr lang="de-AT" sz="1600" dirty="0"/>
              <a:t>… ist Aufgabe von </a:t>
            </a:r>
            <a:r>
              <a:rPr lang="de-DE" sz="1600" dirty="0" err="1"/>
              <a:t>Diplomat:innen</a:t>
            </a:r>
            <a:r>
              <a:rPr lang="de-DE" sz="1600" dirty="0"/>
              <a:t>, die im Auftrag ihres Heimatlandes mit anderen Ländern in Kontakt treten.</a:t>
            </a:r>
            <a:endParaRPr lang="de-AT" sz="1600" i="1" dirty="0">
              <a:solidFill>
                <a:srgbClr val="FF0000"/>
              </a:solidFill>
            </a:endParaRPr>
          </a:p>
          <a:p>
            <a:endParaRPr lang="de-AT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190481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200000" cy="720000"/>
          </a:xfrm>
        </p:spPr>
        <p:txBody>
          <a:bodyPr/>
          <a:lstStyle/>
          <a:p>
            <a:pPr lvl="0" hangingPunct="0"/>
            <a:r>
              <a:rPr lang="de-DE" sz="2000" dirty="0">
                <a:solidFill>
                  <a:srgbClr val="2190AB"/>
                </a:solidFill>
                <a:hlinkClick r:id="rId3"/>
              </a:rPr>
              <a:t>Geschichte der Diplomatie</a:t>
            </a:r>
            <a:endParaRPr lang="de-DE" sz="20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20000" y="1079999"/>
            <a:ext cx="7920000" cy="324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AT" sz="1600" dirty="0"/>
              <a:t>13. Jahrhundert: </a:t>
            </a:r>
            <a:r>
              <a:rPr lang="de-AT" sz="1600" b="1" dirty="0"/>
              <a:t>Erste Botschaften </a:t>
            </a:r>
            <a:r>
              <a:rPr lang="de-AT" sz="1600" dirty="0"/>
              <a:t>entstehen in Norditalien.</a:t>
            </a:r>
          </a:p>
          <a:p>
            <a:pPr>
              <a:lnSpc>
                <a:spcPct val="100000"/>
              </a:lnSpc>
            </a:pPr>
            <a:r>
              <a:rPr lang="de-AT" sz="1600" dirty="0"/>
              <a:t>1754: Gründung der </a:t>
            </a:r>
            <a:r>
              <a:rPr lang="de-AT" sz="1600" b="1" dirty="0"/>
              <a:t>Diplomatischen Akademie in Wien </a:t>
            </a:r>
            <a:r>
              <a:rPr lang="de-AT" sz="1600" dirty="0"/>
              <a:t>zur Ausbildung von 	</a:t>
            </a:r>
            <a:r>
              <a:rPr lang="de-AT" sz="1600" dirty="0" err="1"/>
              <a:t>Diplomat:innen</a:t>
            </a:r>
            <a:r>
              <a:rPr lang="de-AT" sz="1600" dirty="0"/>
              <a:t>.</a:t>
            </a:r>
          </a:p>
          <a:p>
            <a:pPr>
              <a:lnSpc>
                <a:spcPct val="100000"/>
              </a:lnSpc>
            </a:pPr>
            <a:r>
              <a:rPr lang="de-AT" sz="1600" dirty="0"/>
              <a:t>1815-1816: Beim </a:t>
            </a:r>
            <a:r>
              <a:rPr lang="de-AT" sz="1600" b="1" dirty="0"/>
              <a:t>Wiener Kongress </a:t>
            </a:r>
            <a:r>
              <a:rPr lang="de-AT" sz="1600" dirty="0"/>
              <a:t>treffen über 200 </a:t>
            </a:r>
            <a:r>
              <a:rPr lang="de-AT" sz="1600" dirty="0" err="1"/>
              <a:t>Vertreter:innen</a:t>
            </a:r>
            <a:r>
              <a:rPr lang="de-AT" sz="1600" dirty="0"/>
              <a:t> aus Europa 	zusammen.</a:t>
            </a:r>
          </a:p>
          <a:p>
            <a:pPr>
              <a:lnSpc>
                <a:spcPct val="100000"/>
              </a:lnSpc>
            </a:pPr>
            <a:r>
              <a:rPr lang="de-AT" sz="1600" dirty="0"/>
              <a:t>1961: Das </a:t>
            </a:r>
            <a:r>
              <a:rPr lang="de-AT" sz="1600" b="1" dirty="0"/>
              <a:t>Wiener Übereinkommen über diplomatische Beziehungen </a:t>
            </a:r>
            <a:r>
              <a:rPr lang="de-AT" sz="1600" dirty="0"/>
              <a:t>tritt in Kraft.</a:t>
            </a:r>
          </a:p>
          <a:p>
            <a:pPr>
              <a:lnSpc>
                <a:spcPct val="100000"/>
              </a:lnSpc>
            </a:pPr>
            <a:r>
              <a:rPr lang="de-AT" sz="1600" dirty="0"/>
              <a:t>1963: Das </a:t>
            </a:r>
            <a:r>
              <a:rPr lang="de-AT" sz="1600" b="1" dirty="0"/>
              <a:t>Wiener Übereinkommen über konsularische Beziehungen </a:t>
            </a:r>
            <a:r>
              <a:rPr lang="de-AT" sz="1600" dirty="0"/>
              <a:t>wird unterzeichnet</a:t>
            </a:r>
          </a:p>
          <a:p>
            <a:pPr>
              <a:lnSpc>
                <a:spcPct val="100000"/>
              </a:lnSpc>
            </a:pPr>
            <a:r>
              <a:rPr lang="de-AT" sz="1600" dirty="0"/>
              <a:t>1992: Im </a:t>
            </a:r>
            <a:r>
              <a:rPr lang="de-AT" sz="1600" b="1" dirty="0"/>
              <a:t>Vertrag von Maastricht </a:t>
            </a:r>
            <a:r>
              <a:rPr lang="de-AT" sz="1600" dirty="0"/>
              <a:t>wird eine gemeinsame Außen- und Sicherheitspolitik der 	EU-Mitgliedsstaaten vereinbart. 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2007: Im </a:t>
            </a:r>
            <a:r>
              <a:rPr lang="de-DE" sz="1600" b="1" dirty="0"/>
              <a:t>Vertrag von Lissabon </a:t>
            </a:r>
            <a:r>
              <a:rPr lang="de-DE" sz="1600" dirty="0"/>
              <a:t>wird der Zusammenhalt der EU-Länder bei 	außenpolitischen Herausforderungen gestärkt.</a:t>
            </a:r>
            <a:endParaRPr lang="de-AT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81242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2160000" y="720000"/>
            <a:ext cx="4320000" cy="7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400" b="1" dirty="0">
                <a:solidFill>
                  <a:srgbClr val="00A3DB"/>
                </a:solidFill>
                <a:latin typeface="+mj-lt"/>
                <a:cs typeface="Arial" panose="020B0604020202020204" pitchFamily="34" charset="0"/>
                <a:hlinkClick r:id="rId4"/>
              </a:rPr>
              <a:t>Sei diplomatisch!</a:t>
            </a:r>
            <a:endParaRPr lang="de-DE" sz="2400" b="1" dirty="0">
              <a:solidFill>
                <a:srgbClr val="00A3DB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880000" y="4320000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>
                <a:solidFill>
                  <a:srgbClr val="2190AB"/>
                </a:solidFill>
                <a:hlinkClick r:id="rId4"/>
              </a:rPr>
              <a:t>Zum Kapitel auf der </a:t>
            </a:r>
            <a:r>
              <a:rPr lang="de-AT" sz="1200" dirty="0" err="1">
                <a:solidFill>
                  <a:srgbClr val="2190AB"/>
                </a:solidFill>
                <a:hlinkClick r:id="rId4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225895" y="3203568"/>
            <a:ext cx="2133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050" dirty="0"/>
              <a:t> © </a:t>
            </a:r>
            <a:r>
              <a:rPr lang="de-AT" sz="1050" dirty="0" err="1"/>
              <a:t>Friday_Clipdealer</a:t>
            </a:r>
            <a:endParaRPr lang="de-AT" sz="105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050" y="1440000"/>
            <a:ext cx="2459291" cy="170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30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200000" cy="720000"/>
          </a:xfrm>
        </p:spPr>
        <p:txBody>
          <a:bodyPr/>
          <a:lstStyle/>
          <a:p>
            <a:pPr lvl="0" hangingPunct="0"/>
            <a:r>
              <a:rPr lang="de-DE" sz="2000" dirty="0">
                <a:solidFill>
                  <a:srgbClr val="2190AB"/>
                </a:solidFill>
              </a:rPr>
              <a:t>Weltweite Konflikte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20000" y="1013923"/>
            <a:ext cx="7920000" cy="32400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e-DE" sz="1600" i="1" dirty="0"/>
              <a:t>Durch die diplomatische Verständigung zwischen den Ländern ist die Welt im Laufe der Geschichte immer sicherer und friedlicher geworden. Kriege und Konflikte völlig zu verhindern, vermag sie aber leider nicht.</a:t>
            </a:r>
            <a:endParaRPr lang="de-AT" sz="1600" i="1" dirty="0">
              <a:solidFill>
                <a:srgbClr val="2190AB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286" y="1733923"/>
            <a:ext cx="4231428" cy="242249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155593" y="4138507"/>
            <a:ext cx="26116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© Heidelberger Institut für Internationale Konflikte </a:t>
            </a:r>
          </a:p>
        </p:txBody>
      </p:sp>
    </p:spTree>
    <p:extLst>
      <p:ext uri="{BB962C8B-B14F-4D97-AF65-F5344CB8AC3E}">
        <p14:creationId xmlns:p14="http://schemas.microsoft.com/office/powerpoint/2010/main" val="1313675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200000" cy="720000"/>
          </a:xfrm>
        </p:spPr>
        <p:txBody>
          <a:bodyPr/>
          <a:lstStyle/>
          <a:p>
            <a:pPr lvl="0" hangingPunct="0"/>
            <a:r>
              <a:rPr lang="de-DE" sz="2000" dirty="0">
                <a:solidFill>
                  <a:srgbClr val="2190AB"/>
                </a:solidFill>
              </a:rPr>
              <a:t>Konfliktstufen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20000" y="1013923"/>
            <a:ext cx="7920000" cy="324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AT" sz="1600" i="1" dirty="0">
                <a:solidFill>
                  <a:srgbClr val="2190AB"/>
                </a:solidFill>
              </a:rPr>
              <a:t>Konflikte: </a:t>
            </a:r>
            <a:r>
              <a:rPr lang="de-DE" sz="1600" dirty="0"/>
              <a:t>Entstehen zwischen zwei Personen, Gruppen oder Ländern durch unterschiedliche Interessen.</a:t>
            </a:r>
            <a:endParaRPr lang="de-AT" sz="1600" i="1" dirty="0">
              <a:solidFill>
                <a:srgbClr val="2190AB"/>
              </a:solidFill>
            </a:endParaRPr>
          </a:p>
          <a:p>
            <a:pPr>
              <a:lnSpc>
                <a:spcPct val="100000"/>
              </a:lnSpc>
            </a:pPr>
            <a:r>
              <a:rPr lang="de-AT" sz="1600" i="1" dirty="0">
                <a:solidFill>
                  <a:srgbClr val="2190AB"/>
                </a:solidFill>
              </a:rPr>
              <a:t>Latenter Konflikt: </a:t>
            </a:r>
            <a:r>
              <a:rPr lang="de-DE" sz="1600" dirty="0"/>
              <a:t>Lässt sich ein Konflikt nicht lösen, kann er zu einem dauerhaften Zustand werden.</a:t>
            </a:r>
            <a:endParaRPr lang="de-AT" sz="1600" i="1" dirty="0">
              <a:solidFill>
                <a:srgbClr val="2190AB"/>
              </a:solidFill>
            </a:endParaRPr>
          </a:p>
          <a:p>
            <a:pPr>
              <a:lnSpc>
                <a:spcPct val="100000"/>
              </a:lnSpc>
            </a:pPr>
            <a:r>
              <a:rPr lang="de-AT" sz="1600" i="1" dirty="0">
                <a:solidFill>
                  <a:srgbClr val="2190AB"/>
                </a:solidFill>
              </a:rPr>
              <a:t>Krise: </a:t>
            </a:r>
            <a:r>
              <a:rPr lang="de-AT" sz="1600" dirty="0"/>
              <a:t>Tritt ein, </a:t>
            </a:r>
            <a:r>
              <a:rPr lang="de-DE" sz="1600" dirty="0"/>
              <a:t>wenn nicht nur Forderungen gestellt werden, sondern auch Drohungen ausgesprochen werden.</a:t>
            </a:r>
            <a:endParaRPr lang="de-AT" sz="1600" i="1" dirty="0">
              <a:solidFill>
                <a:srgbClr val="2190AB"/>
              </a:solidFill>
            </a:endParaRPr>
          </a:p>
          <a:p>
            <a:pPr>
              <a:lnSpc>
                <a:spcPct val="100000"/>
              </a:lnSpc>
            </a:pPr>
            <a:r>
              <a:rPr lang="de-AT" sz="1600" i="1" dirty="0">
                <a:solidFill>
                  <a:srgbClr val="2190AB"/>
                </a:solidFill>
              </a:rPr>
              <a:t>Ernste Krise: </a:t>
            </a:r>
            <a:r>
              <a:rPr lang="de-DE" sz="1600" dirty="0"/>
              <a:t>Drohungen werden verschärft und es kann zu vereinzelten Kampfhandlungen kommen.</a:t>
            </a:r>
            <a:endParaRPr lang="de-AT" sz="1600" i="1" dirty="0">
              <a:solidFill>
                <a:srgbClr val="2190AB"/>
              </a:solidFill>
            </a:endParaRPr>
          </a:p>
          <a:p>
            <a:pPr>
              <a:lnSpc>
                <a:spcPct val="100000"/>
              </a:lnSpc>
            </a:pPr>
            <a:r>
              <a:rPr lang="de-AT" sz="1600" i="1" dirty="0">
                <a:solidFill>
                  <a:srgbClr val="2190AB"/>
                </a:solidFill>
              </a:rPr>
              <a:t>Krieg: </a:t>
            </a:r>
            <a:r>
              <a:rPr lang="de-DE" sz="1600" dirty="0"/>
              <a:t>Gewaltsam ausgetragener Konflikt, der zu Tod, Leid und Zerstörung führt. </a:t>
            </a:r>
            <a:endParaRPr lang="de-AT" sz="1600" i="1" dirty="0">
              <a:solidFill>
                <a:srgbClr val="2190AB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572063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3" y="4420770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>
              <a:solidFill>
                <a:srgbClr val="0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9380" y="311034"/>
            <a:ext cx="4825237" cy="410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30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Diplomatische Verhaltensregeln für den Alltag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20000" y="1079999"/>
            <a:ext cx="7920000" cy="324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600" b="1" dirty="0"/>
              <a:t>Zuhören</a:t>
            </a:r>
            <a:r>
              <a:rPr lang="de-DE" sz="1600" dirty="0"/>
              <a:t>: Aufeinander zugehen und den anderen zu Wort kommen lassen, ist eine wichtige Voraussetzung diplomatischen Handelns.</a:t>
            </a:r>
          </a:p>
          <a:p>
            <a:pPr>
              <a:lnSpc>
                <a:spcPct val="100000"/>
              </a:lnSpc>
            </a:pPr>
            <a:r>
              <a:rPr lang="de-DE" sz="1600" b="1" dirty="0"/>
              <a:t>Gemeinsames Arbeiten</a:t>
            </a:r>
            <a:r>
              <a:rPr lang="de-DE" sz="1600" dirty="0"/>
              <a:t>: In der Diplomatie geht es nicht um Sieg oder Niederlage, sondern darum, gemeinsam das Beste herauszuholen.</a:t>
            </a:r>
          </a:p>
          <a:p>
            <a:pPr>
              <a:lnSpc>
                <a:spcPct val="100000"/>
              </a:lnSpc>
            </a:pPr>
            <a:r>
              <a:rPr lang="de-DE" sz="1600" b="1" dirty="0"/>
              <a:t>Lösungen finden</a:t>
            </a:r>
            <a:r>
              <a:rPr lang="de-DE" sz="1600" dirty="0"/>
              <a:t>: Statt auf dem eigenen Standpunkt zu beharren, versuchen </a:t>
            </a:r>
            <a:r>
              <a:rPr lang="de-DE" sz="1600" dirty="0" err="1"/>
              <a:t>Diplomat:innen</a:t>
            </a:r>
            <a:r>
              <a:rPr lang="de-DE" sz="1600" dirty="0"/>
              <a:t> Kompromisse zu finden.</a:t>
            </a:r>
          </a:p>
          <a:p>
            <a:pPr>
              <a:lnSpc>
                <a:spcPct val="100000"/>
              </a:lnSpc>
            </a:pPr>
            <a:r>
              <a:rPr lang="de-DE" sz="1600" b="1" dirty="0"/>
              <a:t>Respekt zeigen</a:t>
            </a:r>
            <a:r>
              <a:rPr lang="de-DE" sz="1600" dirty="0"/>
              <a:t>: Egal wie festgefahren eine Situation ist, in der Diplomatie ist der respektvolle Umgang miteinander besonders wichtig.</a:t>
            </a:r>
          </a:p>
          <a:p>
            <a:pPr>
              <a:lnSpc>
                <a:spcPct val="100000"/>
              </a:lnSpc>
            </a:pPr>
            <a:r>
              <a:rPr lang="de-DE" sz="1600" b="1" dirty="0"/>
              <a:t>Langfristig planen</a:t>
            </a:r>
            <a:r>
              <a:rPr lang="de-DE" sz="1600" dirty="0"/>
              <a:t>: </a:t>
            </a:r>
            <a:r>
              <a:rPr lang="de-DE" sz="1600" dirty="0" err="1"/>
              <a:t>Diplomat:innen</a:t>
            </a:r>
            <a:r>
              <a:rPr lang="de-DE" sz="1600" dirty="0"/>
              <a:t> denken langfristig. Auch bei Rückschlägen geben sie nicht gleich auf.</a:t>
            </a:r>
          </a:p>
          <a:p>
            <a:pPr>
              <a:lnSpc>
                <a:spcPct val="100000"/>
              </a:lnSpc>
            </a:pPr>
            <a:r>
              <a:rPr lang="de-DE" sz="1600" b="1" dirty="0"/>
              <a:t>Vermitteln</a:t>
            </a:r>
            <a:r>
              <a:rPr lang="de-DE" sz="1600" dirty="0"/>
              <a:t>: Ist keine Lösung in Sicht, braucht es die Hilfe von Dritten.</a:t>
            </a:r>
          </a:p>
          <a:p>
            <a:pPr marL="0" indent="0">
              <a:buNone/>
            </a:pPr>
            <a:endParaRPr lang="de-DE" sz="1600" dirty="0"/>
          </a:p>
          <a:p>
            <a:endParaRPr lang="de-DE" sz="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648000" y="2776794"/>
            <a:ext cx="7848000" cy="1582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AT" sz="1600" dirty="0"/>
          </a:p>
        </p:txBody>
      </p:sp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275283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Voraussetzungen für den Beruf der/des Diplomatin/Diplomaten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20000" y="1079999"/>
            <a:ext cx="7920000" cy="3240000"/>
          </a:xfrm>
        </p:spPr>
        <p:txBody>
          <a:bodyPr/>
          <a:lstStyle/>
          <a:p>
            <a:r>
              <a:rPr lang="de-DE" sz="1800" dirty="0"/>
              <a:t>Weltoffenheit</a:t>
            </a:r>
          </a:p>
          <a:p>
            <a:r>
              <a:rPr lang="de-DE" sz="1800" dirty="0"/>
              <a:t>Freude am Erlernen neuer Sprachen</a:t>
            </a:r>
          </a:p>
          <a:p>
            <a:r>
              <a:rPr lang="de-DE" sz="1800" dirty="0"/>
              <a:t>Flexibilität und Bereitschaft, alle drei bis vier Jahre den Dienstort zu wechseln</a:t>
            </a:r>
          </a:p>
          <a:p>
            <a:r>
              <a:rPr lang="de-DE" sz="1800" dirty="0"/>
              <a:t>Gutes Benehmen</a:t>
            </a:r>
          </a:p>
          <a:p>
            <a:r>
              <a:rPr lang="de-DE" sz="1800" dirty="0"/>
              <a:t>Geduld und eine gute Beobachtungsgabe</a:t>
            </a:r>
          </a:p>
          <a:p>
            <a:r>
              <a:rPr lang="de-DE" sz="1800" dirty="0"/>
              <a:t>Belastbarkeit</a:t>
            </a:r>
          </a:p>
          <a:p>
            <a:r>
              <a:rPr lang="de-DE" sz="1800" dirty="0"/>
              <a:t>Verbundenheit mit Österreich</a:t>
            </a:r>
          </a:p>
          <a:p>
            <a:r>
              <a:rPr lang="de-DE" sz="1800" dirty="0"/>
              <a:t>Absolvierung eines mehrstufigen Auswahlverfahrens </a:t>
            </a:r>
          </a:p>
          <a:p>
            <a:pPr marL="0" indent="0">
              <a:buNone/>
            </a:pPr>
            <a:endParaRPr lang="de-AT" sz="1600" dirty="0"/>
          </a:p>
          <a:p>
            <a:pPr marL="0" indent="0">
              <a:buNone/>
            </a:pPr>
            <a:endParaRPr lang="de-DE" sz="1600" dirty="0"/>
          </a:p>
          <a:p>
            <a:endParaRPr lang="de-DE" sz="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648000" y="2776794"/>
            <a:ext cx="7848000" cy="1582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AT" sz="1600" dirty="0"/>
          </a:p>
        </p:txBody>
      </p:sp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95802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Diskussionsfragen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85477" y="1082884"/>
            <a:ext cx="7920000" cy="32400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e-DE" sz="1400" i="1" dirty="0">
                <a:solidFill>
                  <a:srgbClr val="2190AB"/>
                </a:solidFill>
              </a:rPr>
              <a:t>„Diplomatie ist die Kunst der Konfliktentschärfung, zwei oder mehr Gruppen jedweder Art so zufriedenzustellen, dass jeder denkt, als Sieger hervorgegangen zu sein.“ </a:t>
            </a:r>
            <a:r>
              <a:rPr lang="de-DE" sz="1400" dirty="0">
                <a:solidFill>
                  <a:srgbClr val="2190AB"/>
                </a:solidFill>
              </a:rPr>
              <a:t>© Sinan Gönül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400" dirty="0">
              <a:solidFill>
                <a:srgbClr val="2190AB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400" i="1" dirty="0">
                <a:solidFill>
                  <a:srgbClr val="2190AB"/>
                </a:solidFill>
              </a:rPr>
              <a:t>„Diplomatie wird als Wort noch schöner, wenn man sie auch anzuwenden versteht.“ </a:t>
            </a:r>
            <a:r>
              <a:rPr lang="de-DE" sz="1400" dirty="0">
                <a:solidFill>
                  <a:srgbClr val="2190AB"/>
                </a:solidFill>
              </a:rPr>
              <a:t>© Traudel </a:t>
            </a:r>
            <a:r>
              <a:rPr lang="de-DE" sz="1400" dirty="0" err="1">
                <a:solidFill>
                  <a:srgbClr val="2190AB"/>
                </a:solidFill>
              </a:rPr>
              <a:t>Zölffel</a:t>
            </a:r>
            <a:endParaRPr lang="de-DE" sz="1400" dirty="0">
              <a:solidFill>
                <a:srgbClr val="2190AB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de-DE" sz="1400" dirty="0">
              <a:solidFill>
                <a:srgbClr val="2190AB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400" i="1" dirty="0">
                <a:solidFill>
                  <a:srgbClr val="2190AB"/>
                </a:solidFill>
              </a:rPr>
              <a:t>„ Diplomatie ist die Auffassung, dass die Wahrheit Nuancen hat.“ </a:t>
            </a:r>
            <a:r>
              <a:rPr lang="de-DE" sz="1400" dirty="0">
                <a:solidFill>
                  <a:srgbClr val="2190AB"/>
                </a:solidFill>
              </a:rPr>
              <a:t>© </a:t>
            </a:r>
            <a:r>
              <a:rPr lang="de-DE" sz="1400" dirty="0" err="1">
                <a:solidFill>
                  <a:srgbClr val="2190AB"/>
                </a:solidFill>
              </a:rPr>
              <a:t>Jiří</a:t>
            </a:r>
            <a:r>
              <a:rPr lang="de-DE" sz="1400" dirty="0">
                <a:solidFill>
                  <a:srgbClr val="2190AB"/>
                </a:solidFill>
              </a:rPr>
              <a:t> </a:t>
            </a:r>
            <a:r>
              <a:rPr lang="de-DE" sz="1400" dirty="0" err="1">
                <a:solidFill>
                  <a:srgbClr val="2190AB"/>
                </a:solidFill>
              </a:rPr>
              <a:t>Gruša</a:t>
            </a:r>
            <a:endParaRPr lang="de-DE" sz="1400" dirty="0">
              <a:solidFill>
                <a:srgbClr val="2190AB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de-AT" sz="1400" dirty="0">
              <a:solidFill>
                <a:srgbClr val="2190AB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AT" sz="1400" b="1" dirty="0">
                <a:solidFill>
                  <a:srgbClr val="2190AB"/>
                </a:solidFill>
              </a:rPr>
              <a:t>Wie sind diese Aussagen zu verstehen? Stimmt ihr diesen Einschätzungen über Diplomatie zu?</a:t>
            </a:r>
          </a:p>
          <a:p>
            <a:pPr lvl="1">
              <a:lnSpc>
                <a:spcPts val="1800"/>
              </a:lnSpc>
            </a:pPr>
            <a:endParaRPr lang="de-AT" sz="1400" dirty="0">
              <a:solidFill>
                <a:srgbClr val="2190AB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291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590033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753891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7156" y="995490"/>
            <a:ext cx="7128000" cy="612000"/>
          </a:xfrm>
        </p:spPr>
        <p:txBody>
          <a:bodyPr/>
          <a:lstStyle/>
          <a:p>
            <a:r>
              <a:rPr lang="de-DE" sz="1800" b="0" i="1" dirty="0">
                <a:solidFill>
                  <a:srgbClr val="2190AB"/>
                </a:solidFill>
                <a:cs typeface="Arial" panose="020B0604020202020204" pitchFamily="34" charset="0"/>
              </a:rPr>
              <a:t>Hinweis zur Nutzung der </a:t>
            </a:r>
            <a:r>
              <a:rPr lang="de-DE" sz="1800" b="0" i="1" dirty="0" err="1">
                <a:solidFill>
                  <a:srgbClr val="2190AB"/>
                </a:solidFill>
                <a:cs typeface="Arial" panose="020B0604020202020204" pitchFamily="34" charset="0"/>
              </a:rPr>
              <a:t>PowerPointPräsentation</a:t>
            </a:r>
            <a:br>
              <a:rPr lang="de-DE" sz="1800" b="0" i="1" dirty="0">
                <a:solidFill>
                  <a:srgbClr val="2190AB"/>
                </a:solidFill>
                <a:cs typeface="Arial" panose="020B0604020202020204" pitchFamily="34" charset="0"/>
              </a:rPr>
            </a:br>
            <a:endParaRPr lang="de-DE" sz="105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95490"/>
            <a:ext cx="7848000" cy="3078866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2190AB"/>
              </a:buClr>
            </a:pPr>
            <a:endParaRPr lang="de-DE" sz="1600" dirty="0"/>
          </a:p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DE" sz="1400" dirty="0"/>
              <a:t>In dieser </a:t>
            </a:r>
            <a:r>
              <a:rPr lang="de-DE" sz="1400" dirty="0" err="1"/>
              <a:t>PowerPointPräsentation</a:t>
            </a:r>
            <a:r>
              <a:rPr lang="de-DE" sz="1400" dirty="0"/>
              <a:t> finden sich die wichtigsten Inhalte des Schwerpunktthemas </a:t>
            </a:r>
            <a:br>
              <a:rPr lang="de-DE" sz="1400" dirty="0"/>
            </a:br>
            <a:r>
              <a:rPr lang="de-DE" sz="1400" dirty="0"/>
              <a:t>„Diplomatie &amp; Außenpolitik“ in stark gekürzter Form.</a:t>
            </a:r>
          </a:p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DE" sz="1400" dirty="0"/>
              <a:t>Um zu den Hintergrundinformationen in den jeweiligen Kapiteln auf der DemokratieWEBstatt zu gelangen, nutzen Sie bitte die </a:t>
            </a:r>
            <a:r>
              <a:rPr lang="de-DE" sz="1400" u="sng" dirty="0"/>
              <a:t>Verlinkungen</a:t>
            </a:r>
            <a:r>
              <a:rPr lang="de-DE" sz="1400" dirty="0"/>
              <a:t> (z.B. in den Überschriften).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829258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1080000" y="720000"/>
            <a:ext cx="6618240" cy="562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600" b="1" dirty="0">
                <a:solidFill>
                  <a:srgbClr val="2190AB"/>
                </a:solidFill>
                <a:latin typeface="+mj-lt"/>
                <a:hlinkClick r:id="rId4"/>
              </a:rPr>
              <a:t>Wie wird Außenpolitik gemacht?</a:t>
            </a:r>
            <a:endParaRPr lang="de-DE" sz="2600" b="1" dirty="0">
              <a:solidFill>
                <a:srgbClr val="2190AB"/>
              </a:solidFill>
              <a:latin typeface="+mj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880000" y="4320000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>
                <a:solidFill>
                  <a:srgbClr val="2190AB"/>
                </a:solidFill>
                <a:hlinkClick r:id="rId4"/>
              </a:rPr>
              <a:t>Zum Kapitel auf der </a:t>
            </a:r>
            <a:r>
              <a:rPr lang="de-AT" sz="1200" dirty="0" err="1">
                <a:solidFill>
                  <a:srgbClr val="2190AB"/>
                </a:solidFill>
                <a:hlinkClick r:id="rId4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166252" y="3274860"/>
            <a:ext cx="24457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50" dirty="0"/>
              <a:t>            © </a:t>
            </a:r>
            <a:r>
              <a:rPr lang="de-AT" sz="1050" dirty="0" err="1"/>
              <a:t>andykazie</a:t>
            </a:r>
            <a:r>
              <a:rPr lang="de-AT" sz="1050" dirty="0"/>
              <a:t> Clipdealer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3184" y="1611810"/>
            <a:ext cx="2492136" cy="154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16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  <a:hlinkClick r:id="rId4"/>
              </a:rPr>
              <a:t>Wichtige Ziele außenpolitischen Handelns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88030"/>
            <a:ext cx="7920000" cy="3240000"/>
          </a:xfrm>
        </p:spPr>
        <p:txBody>
          <a:bodyPr/>
          <a:lstStyle/>
          <a:p>
            <a:r>
              <a:rPr lang="de-DE" sz="1600" dirty="0"/>
              <a:t>Humanitäre Hilfe und Entwicklungszusammenarbeit</a:t>
            </a:r>
          </a:p>
          <a:p>
            <a:r>
              <a:rPr lang="de-DE" sz="1600" dirty="0"/>
              <a:t>Aufbau und Erhaltung wirtschaftlicher Beziehungen</a:t>
            </a:r>
          </a:p>
          <a:p>
            <a:r>
              <a:rPr lang="de-DE" sz="1600" dirty="0"/>
              <a:t>Kultureller Austausch</a:t>
            </a:r>
          </a:p>
          <a:p>
            <a:r>
              <a:rPr lang="de-DE" sz="1600" dirty="0"/>
              <a:t>Wahrung der Menschenrechte und des Völkerrechts</a:t>
            </a:r>
          </a:p>
          <a:p>
            <a:r>
              <a:rPr lang="de-DE" sz="1600" dirty="0"/>
              <a:t>Vertretung Österreichs in europäischen und internationalen Organisationen</a:t>
            </a:r>
          </a:p>
          <a:p>
            <a:r>
              <a:rPr lang="de-DE" sz="1600" dirty="0"/>
              <a:t>Europapolitik</a:t>
            </a:r>
          </a:p>
          <a:p>
            <a:r>
              <a:rPr lang="de-DE" sz="1600" dirty="0"/>
              <a:t>Sicherheits- und Friedenspolitik</a:t>
            </a:r>
          </a:p>
          <a:p>
            <a:pPr marL="0" indent="0">
              <a:buNone/>
            </a:pPr>
            <a:br>
              <a:rPr lang="de-DE" dirty="0"/>
            </a:br>
            <a:endParaRPr lang="de-AT" sz="1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>
            <a:hlinkClick r:id="rId6"/>
          </p:cNvPr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latin typeface="+mj-lt"/>
                <a:ea typeface="+mj-ea"/>
                <a:cs typeface="+mj-cs"/>
                <a:hlinkClick r:id="rId7"/>
              </a:rPr>
              <a:t>www.demokratiewebstatt.at</a:t>
            </a:r>
            <a:endParaRPr lang="de-DE" sz="1200" dirty="0">
              <a:solidFill>
                <a:srgbClr val="2190AB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6866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Welche Arten von diplomatischen Vertretungen hat Österreich?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88030"/>
            <a:ext cx="7920000" cy="3240000"/>
          </a:xfrm>
        </p:spPr>
        <p:txBody>
          <a:bodyPr/>
          <a:lstStyle/>
          <a:p>
            <a:r>
              <a:rPr lang="de-DE" sz="1600" dirty="0"/>
              <a:t>Botschaften</a:t>
            </a:r>
          </a:p>
          <a:p>
            <a:r>
              <a:rPr lang="de-DE" sz="1600" dirty="0"/>
              <a:t>Generalkonsulate</a:t>
            </a:r>
          </a:p>
          <a:p>
            <a:r>
              <a:rPr lang="de-DE" sz="1600" dirty="0"/>
              <a:t>Honorarkonsulate</a:t>
            </a:r>
          </a:p>
          <a:p>
            <a:r>
              <a:rPr lang="de-DE" sz="1600" dirty="0"/>
              <a:t>Österreichische Kulturforen</a:t>
            </a:r>
          </a:p>
          <a:p>
            <a:r>
              <a:rPr lang="de-DE" sz="1600" dirty="0"/>
              <a:t>Ständige Vertretungen</a:t>
            </a:r>
            <a:br>
              <a:rPr lang="de-DE" dirty="0"/>
            </a:br>
            <a:endParaRPr lang="de-AT" sz="1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>
            <a:hlinkClick r:id="rId5"/>
          </p:cNvPr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latin typeface="+mj-lt"/>
                <a:ea typeface="+mj-ea"/>
                <a:cs typeface="+mj-cs"/>
                <a:hlinkClick r:id="rId6"/>
              </a:rPr>
              <a:t>www.demokratiewebstatt.at</a:t>
            </a:r>
            <a:endParaRPr lang="de-DE" sz="1200" dirty="0">
              <a:solidFill>
                <a:srgbClr val="2190AB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87762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Welche Aufgaben haben Botschaften?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88030"/>
            <a:ext cx="7920000" cy="3240000"/>
          </a:xfrm>
        </p:spPr>
        <p:txBody>
          <a:bodyPr/>
          <a:lstStyle/>
          <a:p>
            <a:r>
              <a:rPr lang="de-DE" sz="1600" b="1" dirty="0"/>
              <a:t>Politische </a:t>
            </a:r>
            <a:r>
              <a:rPr lang="de-DE" sz="1600" dirty="0"/>
              <a:t>Aufgaben: u. a. Vorbereitung von Entscheidungen bei politischen Angelegenheiten, Betreuung von Auslandsbesuchen österreichischer Regierungsmitglieder</a:t>
            </a:r>
          </a:p>
          <a:p>
            <a:r>
              <a:rPr lang="de-DE" sz="1600" b="1" dirty="0"/>
              <a:t>Wirtschaftliche</a:t>
            </a:r>
            <a:r>
              <a:rPr lang="de-DE" sz="1600" dirty="0"/>
              <a:t> Aufgaben: u. a. Unterstützung von österreichischen Unternehmen und Vermittlung von Kontakten</a:t>
            </a:r>
          </a:p>
          <a:p>
            <a:r>
              <a:rPr lang="de-DE" sz="1600" b="1" dirty="0"/>
              <a:t>Kultureller</a:t>
            </a:r>
            <a:r>
              <a:rPr lang="de-DE" sz="1600" dirty="0"/>
              <a:t> und </a:t>
            </a:r>
            <a:r>
              <a:rPr lang="de-DE" sz="1600" b="1" dirty="0"/>
              <a:t>wissenschaftlicher</a:t>
            </a:r>
            <a:r>
              <a:rPr lang="de-DE" sz="1600" dirty="0"/>
              <a:t> Austausch</a:t>
            </a:r>
          </a:p>
          <a:p>
            <a:r>
              <a:rPr lang="de-DE" sz="1600" b="1" dirty="0"/>
              <a:t>Öffentlichkeitsarbeit</a:t>
            </a:r>
            <a:r>
              <a:rPr lang="de-DE" sz="1600" dirty="0"/>
              <a:t>: u. a. Werbung für Österreichs Tourismus</a:t>
            </a:r>
          </a:p>
          <a:p>
            <a:r>
              <a:rPr lang="de-DE" sz="1600" b="1" dirty="0"/>
              <a:t>Konsularische </a:t>
            </a:r>
            <a:r>
              <a:rPr lang="de-DE" sz="1600" dirty="0"/>
              <a:t>Aufgaben: Beglaubigung von Urkunden, Ausstellen von Dokumenten, Beratungs- und Anlaufstelle für österreichische </a:t>
            </a:r>
            <a:r>
              <a:rPr lang="de-DE" sz="1600" dirty="0" err="1"/>
              <a:t>Bürger:innen</a:t>
            </a:r>
            <a:br>
              <a:rPr lang="de-DE" dirty="0"/>
            </a:br>
            <a:endParaRPr lang="de-AT" sz="1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>
            <a:hlinkClick r:id="rId5"/>
          </p:cNvPr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latin typeface="+mj-lt"/>
                <a:ea typeface="+mj-ea"/>
                <a:cs typeface="+mj-cs"/>
                <a:hlinkClick r:id="rId6"/>
              </a:rPr>
              <a:t>www.demokratiewebstatt.at</a:t>
            </a:r>
            <a:endParaRPr lang="de-DE" sz="1200" dirty="0">
              <a:solidFill>
                <a:srgbClr val="2190AB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78505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  <a:hlinkClick r:id="rId4"/>
              </a:rPr>
              <a:t>Europäische Außenpolitik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88030"/>
            <a:ext cx="7920000" cy="3240000"/>
          </a:xfrm>
        </p:spPr>
        <p:txBody>
          <a:bodyPr/>
          <a:lstStyle/>
          <a:p>
            <a:r>
              <a:rPr lang="de-AT" sz="1600" b="1" dirty="0"/>
              <a:t>Hoher Vertreter für Außen- und Sicherheitspolitik</a:t>
            </a:r>
            <a:r>
              <a:rPr lang="de-AT" sz="1600" dirty="0"/>
              <a:t>: Der „EU-Außenminister“ ist für außenpolitische Angelegenheiten der Europäischen Union zuständig.</a:t>
            </a:r>
          </a:p>
          <a:p>
            <a:r>
              <a:rPr lang="de-AT" sz="1600" b="1" dirty="0"/>
              <a:t>GASP</a:t>
            </a:r>
            <a:r>
              <a:rPr lang="de-AT" sz="1600" dirty="0"/>
              <a:t>: Die „Gemeinsame Außen- und Sicherheitspolitik der EU“ </a:t>
            </a:r>
            <a:r>
              <a:rPr lang="de-DE" sz="1600" dirty="0"/>
              <a:t>vertritt die Interessen der Europäischen Union in der internationalen Zusammenarbeit.</a:t>
            </a:r>
          </a:p>
          <a:p>
            <a:r>
              <a:rPr lang="de-DE" sz="1600" b="1" dirty="0"/>
              <a:t>EAD</a:t>
            </a:r>
            <a:r>
              <a:rPr lang="de-DE" sz="1600" dirty="0"/>
              <a:t>: Der „Europäische Auswärtige Dienst“ unterstützt den Hohen Vertreter für Außen- und Sicherheitspolitik und koordiniert die bilateralen Beziehungen zu anderen Ländern in allen Regionen und Kontinenten der Welt.</a:t>
            </a:r>
            <a:endParaRPr lang="de-AT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>
            <a:hlinkClick r:id="rId6"/>
          </p:cNvPr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latin typeface="+mj-lt"/>
                <a:ea typeface="+mj-ea"/>
                <a:cs typeface="+mj-cs"/>
                <a:hlinkClick r:id="rId7"/>
              </a:rPr>
              <a:t>www.demokratiewebstatt.at</a:t>
            </a:r>
            <a:endParaRPr lang="de-DE" sz="1200" dirty="0">
              <a:solidFill>
                <a:srgbClr val="2190AB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59070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1043813" y="956161"/>
            <a:ext cx="6618240" cy="562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800" b="1" dirty="0">
                <a:solidFill>
                  <a:srgbClr val="2190AB"/>
                </a:solidFill>
              </a:rPr>
              <a:t>  </a:t>
            </a:r>
            <a:endParaRPr lang="de-DE" sz="2600" b="1" dirty="0">
              <a:solidFill>
                <a:srgbClr val="2190AB"/>
              </a:solidFill>
              <a:latin typeface="+mj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819454" y="3717401"/>
            <a:ext cx="22152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050" dirty="0"/>
              <a:t> © </a:t>
            </a:r>
            <a:r>
              <a:rPr lang="de-AT" sz="1050" dirty="0" err="1"/>
              <a:t>mcphotos</a:t>
            </a:r>
            <a:r>
              <a:rPr lang="de-AT" sz="1050" dirty="0"/>
              <a:t> Clipdealer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615302" y="4320000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>
                <a:solidFill>
                  <a:srgbClr val="2190AB"/>
                </a:solidFill>
                <a:hlinkClick r:id="rId3"/>
              </a:rPr>
              <a:t>Zum Kapitel auf der </a:t>
            </a:r>
            <a:r>
              <a:rPr lang="de-AT" sz="1200" dirty="0" err="1">
                <a:solidFill>
                  <a:srgbClr val="2190AB"/>
                </a:solidFill>
                <a:hlinkClick r:id="rId3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1745153" y="720000"/>
            <a:ext cx="4565694" cy="97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b="1" dirty="0">
                <a:solidFill>
                  <a:srgbClr val="2190AB"/>
                </a:solidFill>
                <a:latin typeface="+mj-lt"/>
                <a:hlinkClick r:id="rId3"/>
              </a:rPr>
              <a:t>Internationale Beziehungen</a:t>
            </a:r>
            <a:endParaRPr lang="de-DE" b="1" dirty="0">
              <a:solidFill>
                <a:srgbClr val="2190AB"/>
              </a:solidFill>
              <a:latin typeface="+mj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4070" y="1319797"/>
            <a:ext cx="3199455" cy="217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89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DWS">
      <a:dk1>
        <a:srgbClr val="000000"/>
      </a:dk1>
      <a:lt1>
        <a:srgbClr val="FFFFFF"/>
      </a:lt1>
      <a:dk2>
        <a:srgbClr val="2190AB"/>
      </a:dk2>
      <a:lt2>
        <a:srgbClr val="FFFFFF"/>
      </a:lt2>
      <a:accent1>
        <a:srgbClr val="2190A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96"/>
      </a:accent5>
      <a:accent6>
        <a:srgbClr val="F79646"/>
      </a:accent6>
      <a:hlink>
        <a:srgbClr val="2190AB"/>
      </a:hlink>
      <a:folHlink>
        <a:srgbClr val="2190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orlage PP Präsentation DWS.potx" id="{FA728592-9E29-4A12-B353-AD28F10C613C}" vid="{F8B80CD7-E2CF-490E-9533-A9E7768BEF4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0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1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2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3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4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2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3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4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5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6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7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8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9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1452</Words>
  <Application>Microsoft Office PowerPoint</Application>
  <PresentationFormat>Bildschirmpräsentation (16:9)</PresentationFormat>
  <Paragraphs>162</Paragraphs>
  <Slides>22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Arial</vt:lpstr>
      <vt:lpstr>Calibri</vt:lpstr>
      <vt:lpstr>Lucida Grande</vt:lpstr>
      <vt:lpstr>Symbol</vt:lpstr>
      <vt:lpstr>Office-Design</vt:lpstr>
      <vt:lpstr>PowerPoint-Präsentation</vt:lpstr>
      <vt:lpstr>PowerPoint-Präsentation</vt:lpstr>
      <vt:lpstr>Hinweis zur Nutzung der PowerPointPräsentation </vt:lpstr>
      <vt:lpstr>PowerPoint-Präsentation</vt:lpstr>
      <vt:lpstr>Wichtige Ziele außenpolitischen Handelns</vt:lpstr>
      <vt:lpstr>Welche Arten von diplomatischen Vertretungen hat Österreich?</vt:lpstr>
      <vt:lpstr>Welche Aufgaben haben Botschaften?</vt:lpstr>
      <vt:lpstr>Europäische Außenpolitik</vt:lpstr>
      <vt:lpstr>PowerPoint-Präsentation</vt:lpstr>
      <vt:lpstr>Österreich als Brückenbauer </vt:lpstr>
      <vt:lpstr>Österreich im Dialog mit der Welt</vt:lpstr>
      <vt:lpstr>Auswahl an internationalen Organisationen mit Sitz in Österreich</vt:lpstr>
      <vt:lpstr>Internationale Reden, die die Welt veränderten</vt:lpstr>
      <vt:lpstr> Was bedeutet Diplomatie?</vt:lpstr>
      <vt:lpstr>Diplomatie ist …</vt:lpstr>
      <vt:lpstr>Geschichte der Diplomatie</vt:lpstr>
      <vt:lpstr>PowerPoint-Präsentation</vt:lpstr>
      <vt:lpstr>Weltweite Konflikte</vt:lpstr>
      <vt:lpstr>Konfliktstufen</vt:lpstr>
      <vt:lpstr>Diplomatische Verhaltensregeln für den Alltag</vt:lpstr>
      <vt:lpstr>Voraussetzungen für den Beruf der/des Diplomatin/Diplomaten</vt:lpstr>
      <vt:lpstr>Diskussionsfragen</vt:lpstr>
    </vt:vector>
  </TitlesOfParts>
  <Company>Universitaet Wien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Überschrift</dc:title>
  <dc:creator>Harald Prosch</dc:creator>
  <cp:lastModifiedBy>Christine</cp:lastModifiedBy>
  <cp:revision>625</cp:revision>
  <cp:lastPrinted>2023-03-21T12:34:32Z</cp:lastPrinted>
  <dcterms:created xsi:type="dcterms:W3CDTF">2019-11-13T13:23:08Z</dcterms:created>
  <dcterms:modified xsi:type="dcterms:W3CDTF">2023-03-30T15:46:50Z</dcterms:modified>
</cp:coreProperties>
</file>