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4"/>
  </p:notesMasterIdLst>
  <p:handoutMasterIdLst>
    <p:handoutMasterId r:id="rId35"/>
  </p:handoutMasterIdLst>
  <p:sldIdLst>
    <p:sldId id="270" r:id="rId2"/>
    <p:sldId id="551" r:id="rId3"/>
    <p:sldId id="578" r:id="rId4"/>
    <p:sldId id="595" r:id="rId5"/>
    <p:sldId id="691" r:id="rId6"/>
    <p:sldId id="693" r:id="rId7"/>
    <p:sldId id="778" r:id="rId8"/>
    <p:sldId id="771" r:id="rId9"/>
    <p:sldId id="722" r:id="rId10"/>
    <p:sldId id="768" r:id="rId11"/>
    <p:sldId id="711" r:id="rId12"/>
    <p:sldId id="779" r:id="rId13"/>
    <p:sldId id="784" r:id="rId14"/>
    <p:sldId id="714" r:id="rId15"/>
    <p:sldId id="776" r:id="rId16"/>
    <p:sldId id="723" r:id="rId17"/>
    <p:sldId id="657" r:id="rId18"/>
    <p:sldId id="746" r:id="rId19"/>
    <p:sldId id="785" r:id="rId20"/>
    <p:sldId id="748" r:id="rId21"/>
    <p:sldId id="749" r:id="rId22"/>
    <p:sldId id="750" r:id="rId23"/>
    <p:sldId id="780" r:id="rId24"/>
    <p:sldId id="781" r:id="rId25"/>
    <p:sldId id="755" r:id="rId26"/>
    <p:sldId id="710" r:id="rId27"/>
    <p:sldId id="782" r:id="rId28"/>
    <p:sldId id="756" r:id="rId29"/>
    <p:sldId id="786" r:id="rId30"/>
    <p:sldId id="757" r:id="rId31"/>
    <p:sldId id="670" r:id="rId32"/>
    <p:sldId id="787" r:id="rId33"/>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33CCFF"/>
    <a:srgbClr val="0099CC"/>
    <a:srgbClr val="0099FF"/>
    <a:srgbClr val="DC5355"/>
    <a:srgbClr val="00FFFF"/>
    <a:srgbClr val="DC5456"/>
    <a:srgbClr val="FF5050"/>
    <a:srgbClr val="00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51" autoAdjust="0"/>
    <p:restoredTop sz="96305" autoAdjust="0"/>
  </p:normalViewPr>
  <p:slideViewPr>
    <p:cSldViewPr>
      <p:cViewPr varScale="1">
        <p:scale>
          <a:sx n="165" d="100"/>
          <a:sy n="165" d="100"/>
        </p:scale>
        <p:origin x="1986"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18.06.2019</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18.06.2019</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a:t>
            </a:fld>
            <a:endParaRPr lang="de-DE"/>
          </a:p>
        </p:txBody>
      </p:sp>
    </p:spTree>
    <p:extLst>
      <p:ext uri="{BB962C8B-B14F-4D97-AF65-F5344CB8AC3E}">
        <p14:creationId xmlns:p14="http://schemas.microsoft.com/office/powerpoint/2010/main" val="24868763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ultimedia.europarl.europa.eu/de/home"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s://multimedia.europarl.europa.eu/en/backstage-a-smooth-operation_J001-0034_ev" TargetMode="External"/><Relationship Id="rId4" Type="http://schemas.openxmlformats.org/officeDocument/2006/relationships/hyperlink" Target="http://www.europarl.europa.eu/visiting/d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683568" y="908721"/>
            <a:ext cx="7848872" cy="1409270"/>
          </a:xfrm>
        </p:spPr>
        <p:txBody>
          <a:bodyPr/>
          <a:lstStyle/>
          <a:p>
            <a:pPr algn="ctr" eaLnBrk="1" hangingPunct="1"/>
            <a:r>
              <a:rPr lang="de-DE" sz="4000" dirty="0"/>
              <a:t/>
            </a:r>
            <a:br>
              <a:rPr lang="de-DE" sz="4000" dirty="0"/>
            </a:br>
            <a:r>
              <a:rPr lang="de-DE" sz="4000" dirty="0"/>
              <a:t/>
            </a:r>
            <a:br>
              <a:rPr lang="de-DE" sz="4000" dirty="0"/>
            </a:br>
            <a:r>
              <a:rPr lang="de-DE" sz="3600" dirty="0" smtClean="0"/>
              <a:t>Wahlen zum Europäischen Parlament</a:t>
            </a:r>
            <a:endParaRPr lang="de-DE" sz="24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Was ist das Präsidium? </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185430" y="1340768"/>
            <a:ext cx="8229600" cy="4430712"/>
          </a:xfrm>
        </p:spPr>
        <p:txBody>
          <a:bodyPr/>
          <a:lstStyle/>
          <a:p>
            <a:r>
              <a:rPr lang="de-DE" sz="1600" dirty="0" smtClean="0"/>
              <a:t>Das </a:t>
            </a:r>
            <a:r>
              <a:rPr lang="de-DE" sz="1600" dirty="0"/>
              <a:t>Präsidium besteht aus einem </a:t>
            </a:r>
            <a:r>
              <a:rPr lang="de-DE" sz="1600" b="1" dirty="0"/>
              <a:t>Parlamentspräsidenten</a:t>
            </a:r>
            <a:r>
              <a:rPr lang="de-DE" sz="1600" dirty="0"/>
              <a:t> oder einer </a:t>
            </a:r>
            <a:r>
              <a:rPr lang="de-DE" sz="1600" b="1" dirty="0"/>
              <a:t>Parlamentspräsidentin</a:t>
            </a:r>
            <a:r>
              <a:rPr lang="de-DE" sz="1600" dirty="0"/>
              <a:t>, 14 </a:t>
            </a:r>
            <a:r>
              <a:rPr lang="de-DE" sz="1600" b="1" dirty="0" err="1"/>
              <a:t>VizepräsidentInnen</a:t>
            </a:r>
            <a:r>
              <a:rPr lang="de-DE" sz="1600" dirty="0"/>
              <a:t> und 5 </a:t>
            </a:r>
            <a:r>
              <a:rPr lang="de-DE" sz="1600" b="1" dirty="0" err="1"/>
              <a:t>QuästorInnen</a:t>
            </a:r>
            <a:r>
              <a:rPr lang="de-DE" sz="1600" dirty="0"/>
              <a:t>, die für die Verwaltung und das Budget des Parlaments zuständig sind. </a:t>
            </a:r>
            <a:endParaRPr lang="de-DE" sz="1600" dirty="0" smtClean="0"/>
          </a:p>
          <a:p>
            <a:pPr marL="0" indent="0">
              <a:buNone/>
            </a:pPr>
            <a:endParaRPr lang="de-DE" sz="1600" dirty="0" smtClean="0"/>
          </a:p>
          <a:p>
            <a:r>
              <a:rPr lang="de-DE" sz="1600" dirty="0" smtClean="0"/>
              <a:t>Der </a:t>
            </a:r>
            <a:r>
              <a:rPr lang="de-DE" sz="1600" dirty="0"/>
              <a:t>Präsident oder die Präsidentin vertritt </a:t>
            </a:r>
            <a:r>
              <a:rPr lang="de-DE" sz="1600" dirty="0" smtClean="0"/>
              <a:t>das Parlament </a:t>
            </a:r>
            <a:r>
              <a:rPr lang="de-DE" sz="1600" dirty="0"/>
              <a:t>nach außen und hat den Vorsitz bei den Plenarsitzungen. Die Mitglieder des Präsidiums werden von den Abgeordneten des Europäischen Parlaments alle 2,5 Jahre aus ihrer Mitte gewählt.</a:t>
            </a:r>
          </a:p>
          <a:p>
            <a:pPr marL="0" indent="0">
              <a:buNone/>
            </a:pPr>
            <a:endParaRPr lang="de-DE" sz="2400" dirty="0" smtClean="0">
              <a:solidFill>
                <a:srgbClr val="00CCFF"/>
              </a:solidFill>
              <a:latin typeface="+mj-lt"/>
            </a:endParaRPr>
          </a:p>
          <a:p>
            <a:pPr lvl="1"/>
            <a:endParaRPr lang="de-AT" sz="1600" dirty="0">
              <a:ea typeface="+mn-ea"/>
              <a:cs typeface="+mn-cs"/>
            </a:endParaRPr>
          </a:p>
          <a:p>
            <a:pPr marL="0" indent="0">
              <a:buNone/>
            </a:pPr>
            <a:endParaRPr lang="de-DE" sz="1600" b="1" dirty="0" smtClean="0"/>
          </a:p>
          <a:p>
            <a:pPr marL="0" indent="0">
              <a:buNone/>
            </a:pPr>
            <a:endParaRPr lang="de-DE" sz="1600" b="1" dirty="0" smtClean="0"/>
          </a:p>
        </p:txBody>
      </p:sp>
    </p:spTree>
    <p:extLst>
      <p:ext uri="{BB962C8B-B14F-4D97-AF65-F5344CB8AC3E}">
        <p14:creationId xmlns:p14="http://schemas.microsoft.com/office/powerpoint/2010/main" val="2571668976"/>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Wie </a:t>
            </a:r>
            <a:r>
              <a:rPr lang="de-DE" sz="2400" dirty="0"/>
              <a:t>läuft eine Sitzung des Europäischen Parlaments ab?</a:t>
            </a:r>
            <a:br>
              <a:rPr lang="de-DE" sz="2400" dirty="0"/>
            </a:b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r>
              <a:rPr lang="de-DE" sz="1600" dirty="0"/>
              <a:t>Das EP kommt regelmäßig zu Sitzungen zusammen. Die </a:t>
            </a:r>
            <a:r>
              <a:rPr lang="de-DE" sz="1600" b="1" dirty="0"/>
              <a:t>Plenarsitzungen</a:t>
            </a:r>
            <a:r>
              <a:rPr lang="de-DE" sz="1600" dirty="0"/>
              <a:t>, an denen alle Abgeordneten teilnehmen, finden in Straßburg statt, die Sitzungen einzelner Ausschüsse und Fraktionen in Brüssel. Bei den Plenarsitzungen sitzen die Abgeordneten der gleichen Fraktion </a:t>
            </a:r>
            <a:r>
              <a:rPr lang="de-DE" sz="1600" dirty="0" smtClean="0"/>
              <a:t>beieinander.</a:t>
            </a:r>
            <a:br>
              <a:rPr lang="de-DE" sz="1600" dirty="0" smtClean="0"/>
            </a:br>
            <a:endParaRPr lang="de-DE" sz="1600" dirty="0" smtClean="0"/>
          </a:p>
          <a:p>
            <a:r>
              <a:rPr lang="de-DE" sz="1600" dirty="0" smtClean="0"/>
              <a:t>Jede Abgeordnete </a:t>
            </a:r>
            <a:r>
              <a:rPr lang="de-DE" sz="1600" dirty="0"/>
              <a:t>und jeder Abgeordneter hat die Möglichkeit, vor </a:t>
            </a:r>
            <a:r>
              <a:rPr lang="de-DE" sz="1600" dirty="0" smtClean="0"/>
              <a:t>dem Parlament zu </a:t>
            </a:r>
            <a:r>
              <a:rPr lang="de-DE" sz="1600" dirty="0"/>
              <a:t>sprechen. Danach wird über aktuelle Anträge und Änderungsvorschläge abgestimmt. </a:t>
            </a:r>
            <a:r>
              <a:rPr lang="de-DE" sz="1600" dirty="0" smtClean="0"/>
              <a:t>Diese </a:t>
            </a:r>
            <a:r>
              <a:rPr lang="de-DE" sz="1600" b="1" dirty="0" smtClean="0"/>
              <a:t>Abstimmung</a:t>
            </a:r>
            <a:r>
              <a:rPr lang="de-DE" sz="1600" dirty="0" smtClean="0"/>
              <a:t> </a:t>
            </a:r>
            <a:r>
              <a:rPr lang="de-DE" sz="1600" dirty="0"/>
              <a:t>erfolgt hauptsächlich durch Handzeichen, manchmal wird auch namentlich, elektronisch oder geheim abgestimmt</a:t>
            </a:r>
            <a:r>
              <a:rPr lang="de-DE" sz="1600" dirty="0" smtClean="0"/>
              <a:t>.</a:t>
            </a:r>
            <a:br>
              <a:rPr lang="de-DE" sz="1600" dirty="0" smtClean="0"/>
            </a:br>
            <a:endParaRPr lang="de-DE" sz="1600" dirty="0" smtClean="0"/>
          </a:p>
          <a:p>
            <a:r>
              <a:rPr lang="de-DE" sz="1600" dirty="0" smtClean="0"/>
              <a:t>Derzeit </a:t>
            </a:r>
            <a:r>
              <a:rPr lang="de-DE" sz="1600" dirty="0"/>
              <a:t>sind im </a:t>
            </a:r>
            <a:r>
              <a:rPr lang="de-DE" sz="1600" dirty="0" smtClean="0"/>
              <a:t>EP </a:t>
            </a:r>
            <a:r>
              <a:rPr lang="de-DE" sz="1600" b="1" dirty="0" smtClean="0"/>
              <a:t>24 </a:t>
            </a:r>
            <a:r>
              <a:rPr lang="de-DE" sz="1600" b="1" dirty="0"/>
              <a:t>Sprachen als Amtssprachen </a:t>
            </a:r>
            <a:r>
              <a:rPr lang="de-DE" sz="1600" dirty="0" smtClean="0"/>
              <a:t>vertreten. Sie haben alle denselben </a:t>
            </a:r>
            <a:r>
              <a:rPr lang="de-DE" sz="1600" dirty="0"/>
              <a:t>Stellenwert. Das heißt, dass alle Parlamentsunterlagen in 24 Sprachen verfasst werden und die Abgeordneten ihre Reden in ihrer Muttersprache halten können. Während sie sprechen, wird ihre Rede von </a:t>
            </a:r>
            <a:r>
              <a:rPr lang="de-DE" sz="1600" dirty="0" err="1"/>
              <a:t>DolmetscherInnen</a:t>
            </a:r>
            <a:r>
              <a:rPr lang="de-DE" sz="1600" dirty="0"/>
              <a:t> in die anderen Sprachen übersetzt, damit alle Abgeordneten verstehen, worum es geht. Die meisten Abgeordneten sprechen zusätzlich zu ihrer Muttersprache auch Englisch und Französisch.</a:t>
            </a:r>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785902534"/>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Warum hat das </a:t>
            </a:r>
            <a:r>
              <a:rPr lang="de-DE" sz="2400" dirty="0" smtClean="0"/>
              <a:t>Europäische Parlament </a:t>
            </a:r>
            <a:r>
              <a:rPr lang="de-DE" sz="2400" dirty="0"/>
              <a:t>drei Standorte</a:t>
            </a:r>
            <a:r>
              <a:rPr lang="de-DE" sz="2400" dirty="0" smtClean="0"/>
              <a:t>? (1)</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In </a:t>
            </a:r>
            <a:r>
              <a:rPr lang="de-DE" sz="1600" b="1" dirty="0"/>
              <a:t>Straßburg</a:t>
            </a:r>
            <a:r>
              <a:rPr lang="de-DE" sz="1600" dirty="0"/>
              <a:t> befindet sich seit 1952 der </a:t>
            </a:r>
            <a:r>
              <a:rPr lang="de-DE" sz="1600" b="1" dirty="0"/>
              <a:t>Hauptsitz des Parlaments</a:t>
            </a:r>
            <a:r>
              <a:rPr lang="de-DE" sz="1600" dirty="0"/>
              <a:t>. Hier finden die monatlichen Plenarsitzungen statt. Viele andere europäische Institutionen sind auch in Straßburg angesiedelt, zum Beispiel der Europäische Gerichtshof für Menschenrechte. Straßburg liegt in Frankreich, an der Grenze zu Deutschland, und gilt als Symbol für den Frieden zwischen Frankreich und Deutschland</a:t>
            </a:r>
            <a:r>
              <a:rPr lang="de-DE" sz="1600" dirty="0" smtClean="0"/>
              <a:t>.</a:t>
            </a:r>
            <a:br>
              <a:rPr lang="de-DE" sz="1600" dirty="0" smtClean="0"/>
            </a:br>
            <a:endParaRPr lang="de-DE" sz="1600" dirty="0"/>
          </a:p>
          <a:p>
            <a:r>
              <a:rPr lang="de-DE" sz="1600" dirty="0"/>
              <a:t>Ein weiterer Sitz liegt in Brüssel (Belgien). </a:t>
            </a:r>
            <a:r>
              <a:rPr lang="de-DE" sz="1600" b="1" dirty="0"/>
              <a:t>Brüssel</a:t>
            </a:r>
            <a:r>
              <a:rPr lang="de-DE" sz="1600" dirty="0"/>
              <a:t> ist auch der Hauptsitz der Europäischen Union und der NATO. Viele EU-Einrichtungen sind hier angesiedelt, zum Beispiel die Europäische Kommission oder der Rat, mit denen das Europäische Parlament eng zusammenarbeitet. Deswegen befindet sich auch der Arbeitsstandort der EU-Abgeordneten in Brüssel</a:t>
            </a:r>
            <a:r>
              <a:rPr lang="de-DE" sz="1600" dirty="0" smtClean="0"/>
              <a:t>.</a:t>
            </a:r>
            <a:br>
              <a:rPr lang="de-DE" sz="1600" dirty="0" smtClean="0"/>
            </a:br>
            <a:endParaRPr lang="de-DE" sz="1600" dirty="0"/>
          </a:p>
          <a:p>
            <a:r>
              <a:rPr lang="de-DE" sz="1600" dirty="0"/>
              <a:t>In Luxemburg befindet sich die Verwaltung, also das Generalsekretariat des Europäischen Parlaments. </a:t>
            </a:r>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3623212457"/>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a:t>Warum hat das </a:t>
            </a:r>
            <a:r>
              <a:rPr lang="de-DE" sz="2400" dirty="0" smtClean="0"/>
              <a:t>Europäische Parlament </a:t>
            </a:r>
            <a:r>
              <a:rPr lang="de-DE" sz="2400" dirty="0"/>
              <a:t>drei Standorte</a:t>
            </a:r>
            <a:r>
              <a:rPr lang="de-DE" sz="2400" dirty="0" smtClean="0"/>
              <a:t>? (2)</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smtClean="0"/>
              <a:t>Die </a:t>
            </a:r>
            <a:r>
              <a:rPr lang="de-DE" sz="1600" dirty="0"/>
              <a:t>Abgeordneten müssen monatlich zwischen Brüssel und Straßburg pendeln, um von ihrem Arbeitsstandort zu den Plenarsitzungen zu fahren und wieder zurück. Bei jeder Fahrt werden zusätzlich etwa 3.000 Kisten in LKWs transportiert, in denen die Unterlagen der Abgeordneten untergebracht sind. Die Abgeordneten selbst reisen mit ihren </a:t>
            </a:r>
            <a:r>
              <a:rPr lang="de-DE" sz="1600" dirty="0" err="1"/>
              <a:t>MitarbeiterInnen</a:t>
            </a:r>
            <a:r>
              <a:rPr lang="de-DE" sz="1600" dirty="0"/>
              <a:t> meist mit dem Zug an. Oft wird im Europäischen Parlament darüber beraten, ob man alles an einen Standort verlegen soll, aber dazu bräuchte es die Zustimmung aller Mitgliedstaaten. Einige Staaten sind jedoch dafür, dass das Parlament an mehreren Standorten vertreten bleibt. </a:t>
            </a:r>
          </a:p>
          <a:p>
            <a:endParaRPr lang="de-AT" sz="1600" dirty="0"/>
          </a:p>
          <a:p>
            <a:pPr marL="0" indent="0">
              <a:buNone/>
            </a:pPr>
            <a:endParaRPr lang="de-AT" sz="1600" dirty="0"/>
          </a:p>
        </p:txBody>
      </p:sp>
    </p:spTree>
    <p:extLst>
      <p:ext uri="{BB962C8B-B14F-4D97-AF65-F5344CB8AC3E}">
        <p14:creationId xmlns:p14="http://schemas.microsoft.com/office/powerpoint/2010/main" val="1623403097"/>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TIPP: Einblick in die Arbeit des Europäischen Parlaments</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a:p>
          <a:p>
            <a:r>
              <a:rPr lang="de-DE" sz="1600" dirty="0"/>
              <a:t>Wenn du dir die Sitzungen im Europäischen Parlament ansehen möchtest, </a:t>
            </a:r>
            <a:r>
              <a:rPr lang="de-DE" sz="1600" dirty="0" smtClean="0"/>
              <a:t>kannst du die </a:t>
            </a:r>
            <a:r>
              <a:rPr lang="de-DE" sz="1600" dirty="0"/>
              <a:t>Sitzungen entweder über das Internet via </a:t>
            </a:r>
            <a:r>
              <a:rPr lang="de-DE" sz="1600" b="1" dirty="0"/>
              <a:t>Live-Stream</a:t>
            </a:r>
            <a:r>
              <a:rPr lang="de-DE" sz="1600" dirty="0"/>
              <a:t> mitverfolgen, wo sie auch in alle Sprachen übersetzt </a:t>
            </a:r>
            <a:r>
              <a:rPr lang="de-DE" sz="1600" dirty="0" smtClean="0"/>
              <a:t>werden:</a:t>
            </a:r>
            <a:br>
              <a:rPr lang="de-DE" sz="1600" dirty="0" smtClean="0"/>
            </a:br>
            <a:r>
              <a:rPr lang="de-DE" sz="1600" dirty="0" smtClean="0">
                <a:hlinkClick r:id="rId3"/>
              </a:rPr>
              <a:t>https</a:t>
            </a:r>
            <a:r>
              <a:rPr lang="de-DE" sz="1600" dirty="0">
                <a:hlinkClick r:id="rId3"/>
              </a:rPr>
              <a:t>://</a:t>
            </a:r>
            <a:r>
              <a:rPr lang="de-DE" sz="1600" dirty="0" smtClean="0">
                <a:hlinkClick r:id="rId3"/>
              </a:rPr>
              <a:t>multimedia.europarl.europa.eu/de/home</a:t>
            </a:r>
            <a:endParaRPr lang="de-DE" sz="1600" dirty="0" smtClean="0"/>
          </a:p>
          <a:p>
            <a:pPr marL="0" indent="0">
              <a:buNone/>
            </a:pPr>
            <a:endParaRPr lang="de-DE" sz="1600" dirty="0"/>
          </a:p>
          <a:p>
            <a:r>
              <a:rPr lang="de-DE" sz="1600" dirty="0" smtClean="0"/>
              <a:t>Oder </a:t>
            </a:r>
            <a:r>
              <a:rPr lang="de-DE" sz="1600" dirty="0"/>
              <a:t>du </a:t>
            </a:r>
            <a:r>
              <a:rPr lang="de-DE" sz="1600" b="1" dirty="0"/>
              <a:t>besichtigst das Europäische Parlament vor Ort in Straßburg </a:t>
            </a:r>
            <a:r>
              <a:rPr lang="de-DE" sz="1600" dirty="0"/>
              <a:t>und beobachtest die Sitzungen von der Besuchertribüne aus! </a:t>
            </a:r>
            <a:r>
              <a:rPr lang="de-DE" sz="1600" dirty="0" smtClean="0"/>
              <a:t/>
            </a:r>
            <a:br>
              <a:rPr lang="de-DE" sz="1600" dirty="0" smtClean="0"/>
            </a:br>
            <a:r>
              <a:rPr lang="de-DE" sz="1600" dirty="0" smtClean="0"/>
              <a:t>Hier</a:t>
            </a:r>
            <a:r>
              <a:rPr lang="de-DE" sz="1600" dirty="0"/>
              <a:t> kannst du dich für einen Besuch im Europäischen Parlament </a:t>
            </a:r>
            <a:r>
              <a:rPr lang="de-DE" sz="1600" dirty="0" smtClean="0"/>
              <a:t>anmelden: </a:t>
            </a:r>
            <a:r>
              <a:rPr lang="de-DE" sz="1600" dirty="0" smtClean="0">
                <a:hlinkClick r:id="rId4"/>
              </a:rPr>
              <a:t>http</a:t>
            </a:r>
            <a:r>
              <a:rPr lang="de-DE" sz="1600" dirty="0">
                <a:hlinkClick r:id="rId4"/>
              </a:rPr>
              <a:t>://</a:t>
            </a:r>
            <a:r>
              <a:rPr lang="de-DE" sz="1600" dirty="0" smtClean="0">
                <a:hlinkClick r:id="rId4"/>
              </a:rPr>
              <a:t>www.europarl.europa.eu/visiting/de</a:t>
            </a:r>
            <a:endParaRPr lang="de-DE" sz="1600" dirty="0" smtClean="0"/>
          </a:p>
          <a:p>
            <a:endParaRPr lang="de-DE" sz="1600" dirty="0"/>
          </a:p>
          <a:p>
            <a:r>
              <a:rPr lang="de-DE" sz="1600" dirty="0"/>
              <a:t>Hier kannst du dir ein </a:t>
            </a:r>
            <a:r>
              <a:rPr lang="de-DE" sz="1600" b="1" dirty="0"/>
              <a:t>Video über die monatliche </a:t>
            </a:r>
            <a:r>
              <a:rPr lang="de-DE" sz="1600" b="1" dirty="0" smtClean="0"/>
              <a:t>Reise</a:t>
            </a:r>
            <a:r>
              <a:rPr lang="de-DE" sz="1600" dirty="0" smtClean="0"/>
              <a:t> von </a:t>
            </a:r>
            <a:r>
              <a:rPr lang="de-DE" sz="1600" dirty="0"/>
              <a:t>Brüssel nach Straßburg </a:t>
            </a:r>
            <a:r>
              <a:rPr lang="de-DE" sz="1600" dirty="0" smtClean="0"/>
              <a:t>ansehen:</a:t>
            </a:r>
            <a:br>
              <a:rPr lang="de-DE" sz="1600" dirty="0" smtClean="0"/>
            </a:br>
            <a:r>
              <a:rPr lang="de-DE" sz="1600" dirty="0" smtClean="0">
                <a:hlinkClick r:id="rId5"/>
              </a:rPr>
              <a:t>https</a:t>
            </a:r>
            <a:r>
              <a:rPr lang="de-DE" sz="1600" dirty="0">
                <a:hlinkClick r:id="rId5"/>
              </a:rPr>
              <a:t>://</a:t>
            </a:r>
            <a:r>
              <a:rPr lang="de-DE" sz="1600" dirty="0" smtClean="0">
                <a:hlinkClick r:id="rId5"/>
              </a:rPr>
              <a:t>multimedia.europarl.europa.eu/en/backstage-a-smooth-operation_J001-0034_ev</a:t>
            </a:r>
            <a:endParaRPr lang="de-DE" sz="1600" dirty="0" smtClean="0"/>
          </a:p>
          <a:p>
            <a:pPr marL="0" indent="0">
              <a:buNone/>
            </a:pPr>
            <a:endParaRPr lang="de-DE" sz="1600" dirty="0" smtClean="0"/>
          </a:p>
          <a:p>
            <a:endParaRPr lang="de-DE" sz="1600" dirty="0"/>
          </a:p>
          <a:p>
            <a:endParaRPr lang="de-DE" sz="1600" dirty="0"/>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smtClean="0">
              <a:solidFill>
                <a:schemeClr val="accent4"/>
              </a:solidFill>
            </a:endParaRPr>
          </a:p>
          <a:p>
            <a:pPr marL="0" indent="0">
              <a:buNone/>
            </a:pPr>
            <a:endParaRPr lang="de-DE" sz="1800" dirty="0">
              <a:solidFill>
                <a:schemeClr val="accent4"/>
              </a:solidFill>
            </a:endParaRP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2958664442"/>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Zahlen und </a:t>
            </a:r>
            <a:r>
              <a:rPr lang="de-DE" sz="2400" dirty="0"/>
              <a:t>Daten zum </a:t>
            </a:r>
            <a:r>
              <a:rPr lang="de-DE" sz="2400" dirty="0" smtClean="0"/>
              <a:t>Europäischen Parlament und </a:t>
            </a:r>
            <a:r>
              <a:rPr lang="de-DE" sz="2400" dirty="0"/>
              <a:t>den </a:t>
            </a:r>
            <a:r>
              <a:rPr lang="de-DE" sz="2400" dirty="0" smtClean="0"/>
              <a:t>EU-Wahlen</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endParaRPr lang="de-DE" sz="1600" dirty="0" smtClean="0"/>
          </a:p>
          <a:p>
            <a:pPr marL="0" indent="0">
              <a:buNone/>
            </a:pPr>
            <a:r>
              <a:rPr lang="de-DE" sz="1600" dirty="0" smtClean="0"/>
              <a:t>Wusstest </a:t>
            </a:r>
            <a:r>
              <a:rPr lang="de-DE" sz="1600" dirty="0"/>
              <a:t>du, dass …</a:t>
            </a:r>
          </a:p>
          <a:p>
            <a:pPr marL="0" indent="0">
              <a:buNone/>
            </a:pPr>
            <a:r>
              <a:rPr lang="de-DE" sz="1600" dirty="0"/>
              <a:t>… die </a:t>
            </a:r>
            <a:r>
              <a:rPr lang="de-DE" sz="1600" b="1" dirty="0"/>
              <a:t>Kosten</a:t>
            </a:r>
            <a:r>
              <a:rPr lang="de-DE" sz="1600" dirty="0"/>
              <a:t> für das Europäische </a:t>
            </a:r>
            <a:r>
              <a:rPr lang="de-DE" sz="1600" dirty="0" smtClean="0"/>
              <a:t>Parlament</a:t>
            </a:r>
            <a:r>
              <a:rPr lang="de-DE" sz="1600" i="1" dirty="0" smtClean="0"/>
              <a:t> </a:t>
            </a:r>
            <a:r>
              <a:rPr lang="de-DE" sz="1600" dirty="0" smtClean="0"/>
              <a:t>pro </a:t>
            </a:r>
            <a:r>
              <a:rPr lang="de-DE" sz="1600" dirty="0"/>
              <a:t>Jahr und Einwohner bei </a:t>
            </a:r>
            <a:r>
              <a:rPr lang="de-DE" sz="1600" b="1" dirty="0"/>
              <a:t>3,50 Euro </a:t>
            </a:r>
            <a:r>
              <a:rPr lang="de-DE" sz="1600" dirty="0"/>
              <a:t>liegen</a:t>
            </a:r>
            <a:r>
              <a:rPr lang="de-DE" sz="1600" dirty="0" smtClean="0"/>
              <a:t>?</a:t>
            </a:r>
          </a:p>
          <a:p>
            <a:pPr marL="0" indent="0">
              <a:buNone/>
            </a:pPr>
            <a:r>
              <a:rPr lang="de-DE" sz="1600" dirty="0"/>
              <a:t/>
            </a:r>
            <a:br>
              <a:rPr lang="de-DE" sz="1600" dirty="0"/>
            </a:br>
            <a:r>
              <a:rPr lang="de-DE" sz="1600" dirty="0"/>
              <a:t>… die Slowakei bei den </a:t>
            </a:r>
            <a:r>
              <a:rPr lang="de-DE" sz="1600" dirty="0" smtClean="0"/>
              <a:t>EU-Wahlen </a:t>
            </a:r>
            <a:r>
              <a:rPr lang="de-DE" sz="1600" dirty="0"/>
              <a:t>2014 mit 13% die </a:t>
            </a:r>
            <a:r>
              <a:rPr lang="de-DE" sz="1600" b="1" dirty="0"/>
              <a:t>geringste Wahlbeteiligung </a:t>
            </a:r>
            <a:r>
              <a:rPr lang="de-DE" sz="1600" dirty="0"/>
              <a:t>hatte</a:t>
            </a:r>
            <a:r>
              <a:rPr lang="de-DE" sz="1600" dirty="0" smtClean="0"/>
              <a:t>?</a:t>
            </a:r>
          </a:p>
          <a:p>
            <a:pPr marL="0" indent="0">
              <a:buNone/>
            </a:pPr>
            <a:r>
              <a:rPr lang="de-DE" sz="1600" dirty="0"/>
              <a:t/>
            </a:r>
            <a:br>
              <a:rPr lang="de-DE" sz="1600" dirty="0"/>
            </a:br>
            <a:r>
              <a:rPr lang="de-DE" sz="1600" dirty="0"/>
              <a:t>… die Menschen in Estland ihre </a:t>
            </a:r>
            <a:r>
              <a:rPr lang="de-DE" sz="1600" b="1" dirty="0"/>
              <a:t>Stimme auch elektronisch abgeben </a:t>
            </a:r>
            <a:r>
              <a:rPr lang="de-DE" sz="1600" dirty="0"/>
              <a:t>können</a:t>
            </a:r>
            <a:r>
              <a:rPr lang="de-DE" sz="1600" dirty="0" smtClean="0"/>
              <a:t>?</a:t>
            </a:r>
          </a:p>
          <a:p>
            <a:pPr marL="0" indent="0">
              <a:buNone/>
            </a:pPr>
            <a:r>
              <a:rPr lang="de-DE" sz="1600" dirty="0"/>
              <a:t/>
            </a:r>
            <a:br>
              <a:rPr lang="de-DE" sz="1600" dirty="0"/>
            </a:br>
            <a:r>
              <a:rPr lang="de-DE" sz="1600" dirty="0"/>
              <a:t>… die beiden </a:t>
            </a:r>
            <a:r>
              <a:rPr lang="de-DE" sz="1600" b="1" dirty="0"/>
              <a:t>jüngsten Abgeordneten </a:t>
            </a:r>
            <a:r>
              <a:rPr lang="de-DE" sz="1600" dirty="0"/>
              <a:t>in der letzten Wahlperiode 29 Jahre alt waren, das </a:t>
            </a:r>
            <a:r>
              <a:rPr lang="de-DE" sz="1600" b="1" dirty="0"/>
              <a:t>älteste Mitglied </a:t>
            </a:r>
            <a:r>
              <a:rPr lang="de-DE" sz="1600" dirty="0"/>
              <a:t>dagegen 89 Jahre</a:t>
            </a:r>
            <a:r>
              <a:rPr lang="de-DE" sz="1600" dirty="0" smtClean="0"/>
              <a:t>?</a:t>
            </a:r>
          </a:p>
          <a:p>
            <a:pPr marL="0" indent="0">
              <a:buNone/>
            </a:pPr>
            <a:r>
              <a:rPr lang="de-DE" sz="1600" dirty="0"/>
              <a:t/>
            </a:r>
            <a:br>
              <a:rPr lang="de-DE" sz="1600" dirty="0"/>
            </a:br>
            <a:r>
              <a:rPr lang="de-DE" sz="1600" dirty="0"/>
              <a:t>… dass in Griechenland und Italien Personen mindestens 25 Jahre alt sein müssen, um für einen </a:t>
            </a:r>
            <a:r>
              <a:rPr lang="de-DE" sz="1600" b="1" dirty="0"/>
              <a:t>Sitz im </a:t>
            </a:r>
            <a:r>
              <a:rPr lang="de-DE" sz="1600" b="1" dirty="0" smtClean="0"/>
              <a:t>EU-Parlament </a:t>
            </a:r>
            <a:r>
              <a:rPr lang="de-DE" sz="1600" b="1" dirty="0"/>
              <a:t>zu kandidieren</a:t>
            </a:r>
            <a:r>
              <a:rPr lang="de-DE" sz="1600" dirty="0"/>
              <a:t>?</a:t>
            </a: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3590818229"/>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Die Wahlen zum Europäischen Parlament 2019</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958744884"/>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a:t>Wahlen zum Europäischen Parlament 2019</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2019 wurde </a:t>
            </a:r>
            <a:r>
              <a:rPr lang="de-DE" sz="1600" dirty="0"/>
              <a:t>zum 9. Mal das Europäische Parlament gewählt. Da Österreich erst 1995 der Europäischen Union beigetreten ist, </a:t>
            </a:r>
            <a:r>
              <a:rPr lang="de-DE" sz="1600" dirty="0" smtClean="0"/>
              <a:t>fanden </a:t>
            </a:r>
            <a:r>
              <a:rPr lang="de-DE" sz="1600" dirty="0"/>
              <a:t>hierzulande erst zum 6. Mal die Wahlen zum Europäischen Parlament statt. Es </a:t>
            </a:r>
            <a:r>
              <a:rPr lang="de-DE" sz="1600" dirty="0" smtClean="0"/>
              <a:t>war </a:t>
            </a:r>
            <a:r>
              <a:rPr lang="de-DE" sz="1600" dirty="0"/>
              <a:t>die zweite Wahl nach dem Inkrafttreten des Vertrags von Lissabon.</a:t>
            </a:r>
          </a:p>
          <a:p>
            <a:r>
              <a:rPr lang="de-DE" sz="1600" dirty="0"/>
              <a:t>Die Wahlen zum Europäischen Parlament 2019 </a:t>
            </a:r>
            <a:r>
              <a:rPr lang="de-DE" sz="1600" dirty="0" smtClean="0"/>
              <a:t>waren </a:t>
            </a:r>
            <a:r>
              <a:rPr lang="de-DE" sz="1600" dirty="0"/>
              <a:t>besondere </a:t>
            </a:r>
            <a:r>
              <a:rPr lang="de-DE" sz="1600" dirty="0" smtClean="0"/>
              <a:t>Wahlen,</a:t>
            </a:r>
            <a:r>
              <a:rPr lang="de-DE" sz="1600" dirty="0"/>
              <a:t> da lange nicht klar war, </a:t>
            </a:r>
            <a:r>
              <a:rPr lang="de-DE" sz="1600" b="1" dirty="0"/>
              <a:t>wie viele Abgeordnete in das EU-Parlament einziehen</a:t>
            </a:r>
            <a:r>
              <a:rPr lang="de-DE" sz="1600" dirty="0"/>
              <a:t>. Das hat mit dem </a:t>
            </a:r>
            <a:r>
              <a:rPr lang="de-DE" sz="1600" b="1" dirty="0" err="1"/>
              <a:t>Brexit</a:t>
            </a:r>
            <a:r>
              <a:rPr lang="de-DE" sz="1600" dirty="0"/>
              <a:t> (für: </a:t>
            </a:r>
            <a:r>
              <a:rPr lang="de-DE" sz="1600" dirty="0" err="1"/>
              <a:t>BRitish</a:t>
            </a:r>
            <a:r>
              <a:rPr lang="de-DE" sz="1600" dirty="0"/>
              <a:t> EXIT) zu tun, dem geplanten Austritt Großbritanniens aus der Europäischen Union. </a:t>
            </a:r>
          </a:p>
          <a:p>
            <a:r>
              <a:rPr lang="de-DE" sz="1600" dirty="0"/>
              <a:t>Da dieser </a:t>
            </a:r>
            <a:r>
              <a:rPr lang="de-DE" sz="1600" dirty="0" err="1" smtClean="0"/>
              <a:t>Brexit</a:t>
            </a:r>
            <a:r>
              <a:rPr lang="de-DE" sz="1600" dirty="0" smtClean="0"/>
              <a:t> aufgeschoben </a:t>
            </a:r>
            <a:r>
              <a:rPr lang="de-DE" sz="1600" dirty="0"/>
              <a:t>wurde, </a:t>
            </a:r>
            <a:r>
              <a:rPr lang="de-DE" sz="1600" dirty="0" smtClean="0"/>
              <a:t>nahm </a:t>
            </a:r>
            <a:r>
              <a:rPr lang="de-DE" sz="1600" dirty="0"/>
              <a:t>Großbritannien an den EU-Wahlen teil, damit bleibt es </a:t>
            </a:r>
            <a:r>
              <a:rPr lang="de-DE" sz="1600" b="1" dirty="0"/>
              <a:t>vorläufig</a:t>
            </a:r>
            <a:r>
              <a:rPr lang="de-DE" sz="1600" dirty="0"/>
              <a:t> bei </a:t>
            </a:r>
            <a:r>
              <a:rPr lang="de-DE" sz="1600" b="1" dirty="0"/>
              <a:t>751 Abgeordnete im </a:t>
            </a:r>
            <a:r>
              <a:rPr lang="de-DE" sz="1600" b="1" dirty="0" smtClean="0"/>
              <a:t>EU-Parlament</a:t>
            </a:r>
            <a:r>
              <a:rPr lang="de-DE" sz="1600" dirty="0" smtClean="0"/>
              <a:t>. </a:t>
            </a:r>
          </a:p>
          <a:p>
            <a:r>
              <a:rPr lang="de-DE" sz="1600" dirty="0" smtClean="0"/>
              <a:t>Sobald </a:t>
            </a:r>
            <a:r>
              <a:rPr lang="de-DE" sz="1600" dirty="0"/>
              <a:t>das Land aus der Europäischen Union austritt, werden die </a:t>
            </a:r>
            <a:r>
              <a:rPr lang="de-DE" sz="1600" b="1" dirty="0"/>
              <a:t>73 Sitze Großbritanniens wieder frei</a:t>
            </a:r>
            <a:r>
              <a:rPr lang="de-DE" sz="1600" dirty="0"/>
              <a:t>. 27 der 73 Sitze würden dann an andere EU-Mitgliedstaaten vergeben. Diese Staaten waren bisher, gemessen an ihrer Bevölkerungszahl, unterrepräsentiert. Die restlichen 46 Sitze würden vorerst noch nicht vergeben. Sie bleiben für Länder „</a:t>
            </a:r>
            <a:r>
              <a:rPr lang="de-DE" sz="1600" b="1" dirty="0"/>
              <a:t>reserviert</a:t>
            </a:r>
            <a:r>
              <a:rPr lang="de-DE" sz="1600" dirty="0"/>
              <a:t>“, falls diese in den nächsten Jahren der EU beitreten.</a:t>
            </a:r>
          </a:p>
          <a:p>
            <a:r>
              <a:rPr lang="de-DE" sz="1600" dirty="0"/>
              <a:t>Auch Österreich wäre von der Neuverteilung der Sitze im Parlament betroffen.</a:t>
            </a:r>
          </a:p>
          <a:p>
            <a:endParaRPr lang="de-DE" sz="1600" dirty="0"/>
          </a:p>
          <a:p>
            <a:endParaRPr lang="de-AT" sz="1400" dirty="0"/>
          </a:p>
        </p:txBody>
      </p:sp>
    </p:spTree>
    <p:extLst>
      <p:ext uri="{BB962C8B-B14F-4D97-AF65-F5344CB8AC3E}">
        <p14:creationId xmlns:p14="http://schemas.microsoft.com/office/powerpoint/2010/main" val="3551269102"/>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30491"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a:t>Welche europäischen </a:t>
            </a:r>
            <a:r>
              <a:rPr lang="de-DE" sz="2400" dirty="0" smtClean="0"/>
              <a:t>Parteien</a:t>
            </a:r>
            <a:r>
              <a:rPr lang="de-DE" sz="2400" dirty="0"/>
              <a:t> </a:t>
            </a:r>
            <a:r>
              <a:rPr lang="de-DE" sz="2400" dirty="0" smtClean="0"/>
              <a:t>treten an?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In </a:t>
            </a:r>
            <a:r>
              <a:rPr lang="de-DE" sz="1600" dirty="0"/>
              <a:t>den einzelnen Mitgliedstaaten treten </a:t>
            </a:r>
            <a:r>
              <a:rPr lang="de-DE" sz="1600" b="1" dirty="0"/>
              <a:t>nationale Parteien </a:t>
            </a:r>
            <a:r>
              <a:rPr lang="de-DE" sz="1600" dirty="0"/>
              <a:t>zur EU-Wahl an. </a:t>
            </a:r>
            <a:r>
              <a:rPr lang="de-DE" sz="1600" dirty="0" smtClean="0"/>
              <a:t/>
            </a:r>
            <a:br>
              <a:rPr lang="de-DE" sz="1600" dirty="0" smtClean="0"/>
            </a:br>
            <a:endParaRPr lang="de-DE" sz="1600" dirty="0" smtClean="0"/>
          </a:p>
          <a:p>
            <a:r>
              <a:rPr lang="de-DE" sz="1600" dirty="0" smtClean="0"/>
              <a:t>Auf </a:t>
            </a:r>
            <a:r>
              <a:rPr lang="de-DE" sz="1600" dirty="0"/>
              <a:t>europäischer Ebene schließen sich nationale Parteien aus mehreren Mitgliedstaaten zu einer „Partei auf europäischer Ebene“ zusammen. Bei dieser EU-Wahl </a:t>
            </a:r>
            <a:r>
              <a:rPr lang="de-DE" sz="1600" dirty="0" smtClean="0"/>
              <a:t>gab </a:t>
            </a:r>
            <a:r>
              <a:rPr lang="de-DE" sz="1600" dirty="0"/>
              <a:t>es </a:t>
            </a:r>
            <a:r>
              <a:rPr lang="de-DE" sz="1600" b="1" dirty="0"/>
              <a:t>10 europäische Parteien</a:t>
            </a:r>
            <a:r>
              <a:rPr lang="de-DE" sz="1600" dirty="0"/>
              <a:t>. Fast alle Parteien haben </a:t>
            </a:r>
            <a:r>
              <a:rPr lang="de-DE" sz="1600" dirty="0" err="1"/>
              <a:t>SpitzenkandidatInnen</a:t>
            </a:r>
            <a:r>
              <a:rPr lang="de-DE" sz="1600" dirty="0"/>
              <a:t> nominiert, die auch in Fernseh-Diskussionen </a:t>
            </a:r>
            <a:r>
              <a:rPr lang="de-DE" sz="1600" dirty="0" smtClean="0"/>
              <a:t>auftraten.</a:t>
            </a:r>
          </a:p>
          <a:p>
            <a:pPr marL="0" indent="0">
              <a:buNone/>
            </a:pPr>
            <a:endParaRPr lang="de-DE" sz="1600" dirty="0"/>
          </a:p>
          <a:p>
            <a:r>
              <a:rPr lang="de-DE" sz="1600" b="1" dirty="0"/>
              <a:t>Achtung:</a:t>
            </a:r>
            <a:r>
              <a:rPr lang="de-DE" sz="1600" dirty="0"/>
              <a:t> Die EU-</a:t>
            </a:r>
            <a:r>
              <a:rPr lang="de-DE" sz="1600" dirty="0" err="1"/>
              <a:t>BürgerInnen</a:t>
            </a:r>
            <a:r>
              <a:rPr lang="de-DE" sz="1600" dirty="0"/>
              <a:t> können die europäischen Parteien </a:t>
            </a:r>
            <a:r>
              <a:rPr lang="de-DE" sz="1600" b="1" dirty="0"/>
              <a:t>nicht direkt</a:t>
            </a:r>
            <a:r>
              <a:rPr lang="de-DE" sz="1600" dirty="0"/>
              <a:t>, sondern nur über ihre nationalen Parteien wählen! Auch die </a:t>
            </a:r>
            <a:r>
              <a:rPr lang="de-DE" sz="1600" dirty="0" err="1"/>
              <a:t>SpitzenkandidatInnen</a:t>
            </a:r>
            <a:r>
              <a:rPr lang="de-DE" sz="1600" dirty="0"/>
              <a:t> der Europäischen Parteien können nur in den Ländern gewählt werden, wo sie sich zur Wahl stellen. </a:t>
            </a:r>
            <a:br>
              <a:rPr lang="de-DE" sz="1600" dirty="0"/>
            </a:br>
            <a:endParaRPr lang="de-DE" sz="1600" i="1" dirty="0" smtClean="0"/>
          </a:p>
          <a:p>
            <a:pPr marL="0" indent="0">
              <a:buNone/>
            </a:pPr>
            <a:r>
              <a:rPr lang="de-DE" sz="1800" b="1" dirty="0" smtClean="0"/>
              <a:t>Frage</a:t>
            </a:r>
            <a:r>
              <a:rPr lang="de-DE" sz="1600" dirty="0" smtClean="0"/>
              <a:t>: Weißt </a:t>
            </a:r>
            <a:r>
              <a:rPr lang="de-DE" sz="1600" dirty="0"/>
              <a:t>du schon, um welches Amt sich die </a:t>
            </a:r>
            <a:r>
              <a:rPr lang="de-DE" sz="1600" dirty="0" err="1"/>
              <a:t>SpitzenkandidatInnen</a:t>
            </a:r>
            <a:r>
              <a:rPr lang="de-DE" sz="1600" dirty="0"/>
              <a:t> der europäischen </a:t>
            </a:r>
            <a:r>
              <a:rPr lang="de-DE" sz="1600" dirty="0" smtClean="0"/>
              <a:t>Parteien bewerben? </a:t>
            </a:r>
            <a:r>
              <a:rPr lang="de-DE" sz="1600" i="1" dirty="0" smtClean="0"/>
              <a:t>(Die Auflösung gibt es auf der nächsten Folie)</a:t>
            </a:r>
          </a:p>
          <a:p>
            <a:endParaRPr lang="de-AT" sz="1600" dirty="0"/>
          </a:p>
          <a:p>
            <a:pPr marL="0" indent="0">
              <a:buNone/>
            </a:pPr>
            <a:endParaRPr lang="de-AT" sz="1600" dirty="0"/>
          </a:p>
        </p:txBody>
      </p:sp>
    </p:spTree>
    <p:extLst>
      <p:ext uri="{BB962C8B-B14F-4D97-AF65-F5344CB8AC3E}">
        <p14:creationId xmlns:p14="http://schemas.microsoft.com/office/powerpoint/2010/main" val="938462648"/>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2254" y="0"/>
            <a:ext cx="9163050" cy="6885384"/>
          </a:xfrm>
          <a:prstGeom prst="rect">
            <a:avLst/>
          </a:prstGeom>
          <a:noFill/>
        </p:spPr>
      </p:pic>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800" b="1" dirty="0" smtClean="0"/>
              <a:t>Auflösung: </a:t>
            </a:r>
            <a:r>
              <a:rPr lang="de-DE" sz="1600" dirty="0" smtClean="0"/>
              <a:t/>
            </a:r>
            <a:br>
              <a:rPr lang="de-DE" sz="1600" dirty="0" smtClean="0"/>
            </a:br>
            <a:endParaRPr lang="de-DE" sz="1600" dirty="0" smtClean="0"/>
          </a:p>
          <a:p>
            <a:pPr marL="0" indent="0">
              <a:buNone/>
            </a:pPr>
            <a:r>
              <a:rPr lang="de-DE" sz="1600" dirty="0" smtClean="0"/>
              <a:t>Alle </a:t>
            </a:r>
            <a:r>
              <a:rPr lang="de-DE" sz="1600" dirty="0" err="1" smtClean="0"/>
              <a:t>SpitzenkandidatInnen</a:t>
            </a:r>
            <a:r>
              <a:rPr lang="de-DE" sz="1600" dirty="0" smtClean="0"/>
              <a:t> bewerben sich für den Posten des Präsidenten oder der Präsidentin der Europäischen Kommission. Der Spitzenkandidat oder die Spitzenkandidatin der stimmenstärksten Partei kann vom Europäischen </a:t>
            </a:r>
            <a:r>
              <a:rPr lang="de-DE" sz="1600" i="1" dirty="0" smtClean="0"/>
              <a:t>Parlament</a:t>
            </a:r>
            <a:r>
              <a:rPr lang="de-DE" sz="1600" dirty="0" smtClean="0"/>
              <a:t> zum/zur </a:t>
            </a:r>
            <a:r>
              <a:rPr lang="de-DE" sz="1600" dirty="0" err="1" smtClean="0"/>
              <a:t>KommissionspräsidentIn</a:t>
            </a:r>
            <a:r>
              <a:rPr lang="de-DE" sz="1600" dirty="0" smtClean="0"/>
              <a:t> gewählt werden.</a:t>
            </a:r>
          </a:p>
          <a:p>
            <a:pPr marL="342900" lvl="1" indent="-342900">
              <a:buFont typeface="Wingdings" pitchFamily="2" charset="2"/>
              <a:buChar char="l"/>
            </a:pPr>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4174149058"/>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dirty="0"/>
              <a:t>Mehr Information auf: </a:t>
            </a:r>
            <a:r>
              <a:rPr lang="de-DE" sz="2400" dirty="0" smtClean="0">
                <a:solidFill>
                  <a:srgbClr val="FF0000"/>
                </a:solidFill>
                <a:hlinkClick r:id="rId3"/>
              </a:rPr>
              <a:t>www.demokratiewebstatt.at</a:t>
            </a:r>
            <a:r>
              <a:rPr lang="de-DE" sz="2400" dirty="0" smtClean="0">
                <a:solidFill>
                  <a:srgbClr val="FF0000"/>
                </a:solidFill>
              </a:rPr>
              <a:t> </a:t>
            </a:r>
            <a:endParaRPr lang="de-AT" sz="2400" dirty="0">
              <a:solidFill>
                <a:srgbClr val="FF0000"/>
              </a:solidFill>
            </a:endParaRPr>
          </a:p>
        </p:txBody>
      </p:sp>
      <p:pic>
        <p:nvPicPr>
          <p:cNvPr id="2" name="Grafik 1"/>
          <p:cNvPicPr>
            <a:picLocks noChangeAspect="1"/>
          </p:cNvPicPr>
          <p:nvPr/>
        </p:nvPicPr>
        <p:blipFill>
          <a:blip r:embed="rId4"/>
          <a:stretch>
            <a:fillRect/>
          </a:stretch>
        </p:blipFill>
        <p:spPr>
          <a:xfrm>
            <a:off x="1187624" y="1340528"/>
            <a:ext cx="5903887" cy="5154837"/>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37822"/>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Welche europäischen Parteien treten an?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pPr marL="0" indent="0">
              <a:buNone/>
            </a:pPr>
            <a:endParaRPr lang="de-AT" sz="1600" dirty="0"/>
          </a:p>
          <a:p>
            <a:pPr marL="0" indent="0">
              <a:buNone/>
            </a:pPr>
            <a:endParaRPr lang="de-AT" sz="1600" dirty="0"/>
          </a:p>
        </p:txBody>
      </p:sp>
      <p:graphicFrame>
        <p:nvGraphicFramePr>
          <p:cNvPr id="2" name="Tabelle 1"/>
          <p:cNvGraphicFramePr>
            <a:graphicFrameLocks noGrp="1"/>
          </p:cNvGraphicFramePr>
          <p:nvPr>
            <p:extLst>
              <p:ext uri="{D42A27DB-BD31-4B8C-83A1-F6EECF244321}">
                <p14:modId xmlns:p14="http://schemas.microsoft.com/office/powerpoint/2010/main" val="998658509"/>
              </p:ext>
            </p:extLst>
          </p:nvPr>
        </p:nvGraphicFramePr>
        <p:xfrm>
          <a:off x="971600" y="1269157"/>
          <a:ext cx="4968553" cy="5057467"/>
        </p:xfrm>
        <a:graphic>
          <a:graphicData uri="http://schemas.openxmlformats.org/drawingml/2006/table">
            <a:tbl>
              <a:tblPr/>
              <a:tblGrid>
                <a:gridCol w="1608179">
                  <a:extLst>
                    <a:ext uri="{9D8B030D-6E8A-4147-A177-3AD203B41FA5}">
                      <a16:colId xmlns:a16="http://schemas.microsoft.com/office/drawing/2014/main" val="20000"/>
                    </a:ext>
                  </a:extLst>
                </a:gridCol>
                <a:gridCol w="1680187">
                  <a:extLst>
                    <a:ext uri="{9D8B030D-6E8A-4147-A177-3AD203B41FA5}">
                      <a16:colId xmlns:a16="http://schemas.microsoft.com/office/drawing/2014/main" val="20001"/>
                    </a:ext>
                  </a:extLst>
                </a:gridCol>
                <a:gridCol w="1680187">
                  <a:extLst>
                    <a:ext uri="{9D8B030D-6E8A-4147-A177-3AD203B41FA5}">
                      <a16:colId xmlns:a16="http://schemas.microsoft.com/office/drawing/2014/main" val="20002"/>
                    </a:ext>
                  </a:extLst>
                </a:gridCol>
              </a:tblGrid>
              <a:tr h="212217">
                <a:tc>
                  <a:txBody>
                    <a:bodyPr/>
                    <a:lstStyle/>
                    <a:p>
                      <a:pPr fontAlgn="auto"/>
                      <a:r>
                        <a:rPr lang="de-AT" sz="1200" b="1" dirty="0">
                          <a:effectLst/>
                        </a:rPr>
                        <a:t>Europäische Partei</a:t>
                      </a:r>
                      <a:endParaRPr lang="de-AT" sz="1200" dirty="0">
                        <a:effectLst/>
                      </a:endParaRPr>
                    </a:p>
                  </a:txBody>
                  <a:tcPr marL="46639" marR="46639" marT="23320" marB="2332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fontAlgn="auto"/>
                      <a:r>
                        <a:rPr lang="de-AT" sz="1200" b="1">
                          <a:effectLst/>
                        </a:rPr>
                        <a:t>SpitzenkandidatIn</a:t>
                      </a:r>
                      <a:endParaRPr lang="de-AT" sz="1200">
                        <a:effectLst/>
                      </a:endParaRPr>
                    </a:p>
                  </a:txBody>
                  <a:tcPr marL="46639" marR="46639" marT="23320" marB="2332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fontAlgn="auto"/>
                      <a:r>
                        <a:rPr lang="de-AT" sz="1200" b="1">
                          <a:effectLst/>
                        </a:rPr>
                        <a:t>Mitglied Österreich</a:t>
                      </a:r>
                      <a:endParaRPr lang="de-AT" sz="1200">
                        <a:effectLst/>
                      </a:endParaRPr>
                    </a:p>
                  </a:txBody>
                  <a:tcPr marL="46639" marR="46639" marT="23320" marB="2332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1380">
                <a:tc>
                  <a:txBody>
                    <a:bodyPr/>
                    <a:lstStyle/>
                    <a:p>
                      <a:pPr fontAlgn="auto"/>
                      <a:r>
                        <a:rPr lang="de-AT" sz="1000" i="0" dirty="0">
                          <a:effectLst/>
                        </a:rPr>
                        <a:t>Europäische Volkspartei (EVP)</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Manfred Weber, Deutschland</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ÖVP</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1380">
                <a:tc>
                  <a:txBody>
                    <a:bodyPr/>
                    <a:lstStyle/>
                    <a:p>
                      <a:pPr fontAlgn="auto"/>
                      <a:r>
                        <a:rPr lang="de-AT" sz="1000" i="0" dirty="0">
                          <a:effectLst/>
                        </a:rPr>
                        <a:t>Sozialdemokratische Partei Europas (SPE)</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Frans </a:t>
                      </a:r>
                      <a:r>
                        <a:rPr lang="de-AT" sz="1000" i="0" dirty="0" err="1">
                          <a:effectLst/>
                        </a:rPr>
                        <a:t>Timmermans</a:t>
                      </a:r>
                      <a:r>
                        <a:rPr lang="de-AT" sz="1000" i="0" dirty="0">
                          <a:effectLst/>
                        </a:rPr>
                        <a:t>, Niederlande</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SPÖ</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89707">
                <a:tc>
                  <a:txBody>
                    <a:bodyPr/>
                    <a:lstStyle/>
                    <a:p>
                      <a:pPr fontAlgn="auto"/>
                      <a:r>
                        <a:rPr lang="de-DE" sz="1000" i="0" dirty="0">
                          <a:effectLst/>
                        </a:rPr>
                        <a:t>Allianz der Konservativen und Reformer in Europa (AKRE)</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Jahn </a:t>
                      </a:r>
                      <a:r>
                        <a:rPr lang="de-AT" sz="1000" i="0" dirty="0" err="1">
                          <a:effectLst/>
                        </a:rPr>
                        <a:t>Zahradil</a:t>
                      </a:r>
                      <a:r>
                        <a:rPr lang="de-AT" sz="1000" i="0" dirty="0">
                          <a:effectLst/>
                        </a:rPr>
                        <a:t>, Tschechien</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30544">
                <a:tc>
                  <a:txBody>
                    <a:bodyPr/>
                    <a:lstStyle/>
                    <a:p>
                      <a:pPr fontAlgn="auto"/>
                      <a:r>
                        <a:rPr lang="de-DE" sz="1000" i="0">
                          <a:effectLst/>
                        </a:rPr>
                        <a:t>Allianz der Liberalen und Demokraten für Europa (ALDE)</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7-Personen-Team</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NEOS</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1380">
                <a:tc>
                  <a:txBody>
                    <a:bodyPr/>
                    <a:lstStyle/>
                    <a:p>
                      <a:pPr fontAlgn="auto"/>
                      <a:r>
                        <a:rPr lang="de-AT" sz="1000" i="0">
                          <a:effectLst/>
                        </a:rPr>
                        <a:t>Europäische Linke (EL)</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Violeta </a:t>
                      </a:r>
                      <a:r>
                        <a:rPr lang="de-AT" sz="1000" i="0" dirty="0" err="1">
                          <a:effectLst/>
                        </a:rPr>
                        <a:t>Tomič</a:t>
                      </a:r>
                      <a:r>
                        <a:rPr lang="de-AT" sz="1000" i="0" dirty="0">
                          <a:effectLst/>
                        </a:rPr>
                        <a:t>, Slowenien</a:t>
                      </a:r>
                    </a:p>
                    <a:p>
                      <a:pPr fontAlgn="auto"/>
                      <a:r>
                        <a:rPr lang="de-AT" sz="1000" i="0" dirty="0">
                          <a:effectLst/>
                        </a:rPr>
                        <a:t>Nico </a:t>
                      </a:r>
                      <a:r>
                        <a:rPr lang="de-AT" sz="1000" i="0" dirty="0" err="1">
                          <a:effectLst/>
                        </a:rPr>
                        <a:t>Cué</a:t>
                      </a:r>
                      <a:r>
                        <a:rPr lang="de-AT" sz="1000" i="0" dirty="0">
                          <a:effectLst/>
                        </a:rPr>
                        <a:t>, Belgien</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KPÖ</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30544">
                <a:tc>
                  <a:txBody>
                    <a:bodyPr/>
                    <a:lstStyle/>
                    <a:p>
                      <a:pPr fontAlgn="auto"/>
                      <a:r>
                        <a:rPr lang="de-AT" sz="1000" i="0" dirty="0">
                          <a:effectLst/>
                        </a:rPr>
                        <a:t>Europäische Grüne Partei (EGP)</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DE" sz="1000" i="0" dirty="0" err="1">
                          <a:effectLst/>
                        </a:rPr>
                        <a:t>Ska</a:t>
                      </a:r>
                      <a:r>
                        <a:rPr lang="de-DE" sz="1000" i="0" dirty="0">
                          <a:effectLst/>
                        </a:rPr>
                        <a:t> Keller, Deutschland</a:t>
                      </a:r>
                    </a:p>
                    <a:p>
                      <a:pPr fontAlgn="auto"/>
                      <a:r>
                        <a:rPr lang="de-DE" sz="1000" i="0" dirty="0">
                          <a:effectLst/>
                        </a:rPr>
                        <a:t>Bas </a:t>
                      </a:r>
                      <a:r>
                        <a:rPr lang="de-DE" sz="1000" i="0" dirty="0" err="1">
                          <a:effectLst/>
                        </a:rPr>
                        <a:t>Eickhout</a:t>
                      </a:r>
                      <a:r>
                        <a:rPr lang="de-DE" sz="1000" i="0" dirty="0">
                          <a:effectLst/>
                        </a:rPr>
                        <a:t>, Niederlande</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Die Grünen</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530544">
                <a:tc>
                  <a:txBody>
                    <a:bodyPr/>
                    <a:lstStyle/>
                    <a:p>
                      <a:pPr fontAlgn="auto"/>
                      <a:r>
                        <a:rPr lang="de-DE" sz="1000" i="0">
                          <a:effectLst/>
                        </a:rPr>
                        <a:t>Bewegung für ein Europa der Nationen und der Freiheit (MENL)</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Noch keine </a:t>
                      </a:r>
                      <a:r>
                        <a:rPr lang="de-AT" sz="1000" i="0" dirty="0" err="1">
                          <a:effectLst/>
                        </a:rPr>
                        <a:t>SpitzenkandidatIn</a:t>
                      </a:r>
                      <a:endParaRPr lang="de-AT" sz="1000" i="0" dirty="0">
                        <a:effectLst/>
                      </a:endParaRP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FPÖ</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1380">
                <a:tc>
                  <a:txBody>
                    <a:bodyPr/>
                    <a:lstStyle/>
                    <a:p>
                      <a:pPr fontAlgn="auto"/>
                      <a:r>
                        <a:rPr lang="de-AT" sz="1000" i="0">
                          <a:effectLst/>
                        </a:rPr>
                        <a:t>Europäische Freie Allianz (EFA)</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err="1">
                          <a:effectLst/>
                        </a:rPr>
                        <a:t>Oriol</a:t>
                      </a:r>
                      <a:r>
                        <a:rPr lang="de-AT" sz="1000" i="0" dirty="0">
                          <a:effectLst/>
                        </a:rPr>
                        <a:t> </a:t>
                      </a:r>
                      <a:r>
                        <a:rPr lang="de-AT" sz="1000" i="0" dirty="0" err="1">
                          <a:effectLst/>
                        </a:rPr>
                        <a:t>Junqueras</a:t>
                      </a:r>
                      <a:r>
                        <a:rPr lang="de-AT" sz="1000" i="0" dirty="0">
                          <a:effectLst/>
                        </a:rPr>
                        <a:t> (Spanien)</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err="1">
                          <a:effectLst/>
                        </a:rPr>
                        <a:t>Enotna</a:t>
                      </a:r>
                      <a:r>
                        <a:rPr lang="de-AT" sz="1000" i="0" dirty="0">
                          <a:effectLst/>
                        </a:rPr>
                        <a:t> </a:t>
                      </a:r>
                      <a:r>
                        <a:rPr lang="de-AT" sz="1000" i="0" dirty="0" err="1">
                          <a:effectLst/>
                        </a:rPr>
                        <a:t>Lista</a:t>
                      </a:r>
                      <a:r>
                        <a:rPr lang="de-AT" sz="1000" i="0" dirty="0">
                          <a:effectLst/>
                        </a:rPr>
                        <a:t>/Einheitsliste</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30544">
                <a:tc>
                  <a:txBody>
                    <a:bodyPr/>
                    <a:lstStyle/>
                    <a:p>
                      <a:pPr fontAlgn="auto"/>
                      <a:r>
                        <a:rPr lang="de-AT" sz="1000" i="0">
                          <a:effectLst/>
                        </a:rPr>
                        <a:t>Europäische Demokratische Partei (EDP)</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Noch keine </a:t>
                      </a:r>
                      <a:r>
                        <a:rPr lang="de-AT" sz="1000" i="0" dirty="0" err="1">
                          <a:effectLst/>
                        </a:rPr>
                        <a:t>SpitzenkandidatIn</a:t>
                      </a:r>
                      <a:endParaRPr lang="de-AT" sz="1000" i="0" dirty="0">
                        <a:effectLst/>
                      </a:endParaRP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530544">
                <a:tc>
                  <a:txBody>
                    <a:bodyPr/>
                    <a:lstStyle/>
                    <a:p>
                      <a:pPr fontAlgn="auto"/>
                      <a:r>
                        <a:rPr lang="de-DE" sz="1000" i="0">
                          <a:effectLst/>
                        </a:rPr>
                        <a:t>Europäisch Christliche Politische Bewegung (ECPM)</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a:effectLst/>
                        </a:rPr>
                        <a:t>Noch keine SpitzenkandidatIn</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000" i="0" dirty="0">
                          <a:effectLst/>
                        </a:rPr>
                        <a:t>Christliche Partei Österreichs</a:t>
                      </a:r>
                    </a:p>
                  </a:txBody>
                  <a:tcPr marL="46639" marR="46639" marT="23320" marB="233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6981872"/>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a:t>Was passiert nach der Wahl?</a:t>
            </a: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Auch </a:t>
            </a:r>
            <a:r>
              <a:rPr lang="de-DE" sz="1600" dirty="0"/>
              <a:t>nach dem Wahlkampf bleibt es rund um das </a:t>
            </a:r>
            <a:r>
              <a:rPr lang="de-DE" sz="1600" dirty="0" smtClean="0"/>
              <a:t>EU-Parlament</a:t>
            </a:r>
            <a:r>
              <a:rPr lang="de-DE" sz="1600" dirty="0"/>
              <a:t> </a:t>
            </a:r>
            <a:r>
              <a:rPr lang="de-DE" sz="1600" dirty="0" smtClean="0"/>
              <a:t>spannend</a:t>
            </a:r>
            <a:r>
              <a:rPr lang="de-DE" sz="1600" dirty="0"/>
              <a:t>. Wie geht es weiter, nachdem alle Stimmen ausgezählt sind</a:t>
            </a:r>
            <a:r>
              <a:rPr lang="de-DE" sz="1600" dirty="0" smtClean="0"/>
              <a:t>?</a:t>
            </a:r>
            <a:endParaRPr lang="de-DE" sz="1600" dirty="0" smtClean="0"/>
          </a:p>
          <a:p>
            <a:pPr marL="0" indent="0">
              <a:buNone/>
            </a:pPr>
            <a:endParaRPr lang="de-DE" sz="1600" dirty="0"/>
          </a:p>
          <a:p>
            <a:r>
              <a:rPr lang="de-DE" sz="1600" dirty="0"/>
              <a:t>Am </a:t>
            </a:r>
            <a:r>
              <a:rPr lang="de-DE" sz="1600" b="1" dirty="0"/>
              <a:t>2. Juli 2019 </a:t>
            </a:r>
            <a:r>
              <a:rPr lang="de-DE" sz="1600" dirty="0"/>
              <a:t>tritt das Europäische Parlament erstmals in der neuen Wahlperiode zusammen („</a:t>
            </a:r>
            <a:r>
              <a:rPr lang="de-DE" sz="1600" b="1" dirty="0"/>
              <a:t>Konstituierende Sitzung</a:t>
            </a:r>
            <a:r>
              <a:rPr lang="de-DE" sz="1600" dirty="0" smtClean="0"/>
              <a:t>“).</a:t>
            </a:r>
          </a:p>
          <a:p>
            <a:r>
              <a:rPr lang="de-DE" sz="1600" dirty="0" smtClean="0"/>
              <a:t>Die </a:t>
            </a:r>
            <a:r>
              <a:rPr lang="de-DE" sz="1600" dirty="0"/>
              <a:t>Abgeordneten bilden </a:t>
            </a:r>
            <a:r>
              <a:rPr lang="de-DE" sz="1600" b="1" dirty="0"/>
              <a:t>Fraktionen</a:t>
            </a:r>
            <a:r>
              <a:rPr lang="de-DE" sz="1600" dirty="0"/>
              <a:t>; um eine Fraktion zu bilden, braucht es mindestens 25 Mitglieder aus mindestens einem Viertel der Mitgliedstaaten.</a:t>
            </a:r>
          </a:p>
          <a:p>
            <a:r>
              <a:rPr lang="de-DE" sz="1600" dirty="0"/>
              <a:t>Die Abgeordneten wählen den </a:t>
            </a:r>
            <a:r>
              <a:rPr lang="de-DE" sz="1600" b="1" dirty="0"/>
              <a:t>Parlamentspräsidenten oder die Parlamentspräsidentin sowie die </a:t>
            </a:r>
            <a:r>
              <a:rPr lang="de-DE" sz="1600" b="1" dirty="0" err="1"/>
              <a:t>VizepräsidentInnen</a:t>
            </a:r>
            <a:r>
              <a:rPr lang="de-DE" sz="1600" dirty="0"/>
              <a:t>.</a:t>
            </a:r>
          </a:p>
          <a:p>
            <a:r>
              <a:rPr lang="de-DE" sz="1600" dirty="0"/>
              <a:t>Das Europäische Parlament wählt den </a:t>
            </a:r>
            <a:r>
              <a:rPr lang="de-DE" sz="1600" b="1" dirty="0"/>
              <a:t>Kommissionspräsidenten oder die Kommissionspräsidentin. </a:t>
            </a:r>
          </a:p>
          <a:p>
            <a:r>
              <a:rPr lang="de-DE" sz="1600" dirty="0"/>
              <a:t>Der </a:t>
            </a:r>
            <a:r>
              <a:rPr lang="de-DE" sz="1600" b="1" dirty="0"/>
              <a:t>Kommissionspräsident oder die Kommissionspräsidentin und alle </a:t>
            </a:r>
            <a:r>
              <a:rPr lang="de-DE" sz="1600" b="1" dirty="0" err="1"/>
              <a:t>KommissarInnen</a:t>
            </a:r>
            <a:r>
              <a:rPr lang="de-DE" sz="1600" b="1" dirty="0"/>
              <a:t> stellen sich gemeinsam der Wahl im Europäischen Parlament</a:t>
            </a:r>
            <a:r>
              <a:rPr lang="de-DE" sz="1600" dirty="0"/>
              <a:t>. </a:t>
            </a:r>
          </a:p>
          <a:p>
            <a:endParaRPr lang="de-AT" sz="1600" dirty="0"/>
          </a:p>
        </p:txBody>
      </p:sp>
    </p:spTree>
    <p:extLst>
      <p:ext uri="{BB962C8B-B14F-4D97-AF65-F5344CB8AC3E}">
        <p14:creationId xmlns:p14="http://schemas.microsoft.com/office/powerpoint/2010/main" val="1680787932"/>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40201"/>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Wer darf wählen und wie wird gewählt?</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Bis </a:t>
            </a:r>
            <a:r>
              <a:rPr lang="de-DE" sz="1600" dirty="0"/>
              <a:t>1979 wurden die Abgeordneten des Europäischen Parlaments von den Parlamenten der Mitgliedstaaten ernannt. Erst seit 1979 werden sie direkt von den EU-</a:t>
            </a:r>
            <a:r>
              <a:rPr lang="de-DE" sz="1600" dirty="0" err="1"/>
              <a:t>BürgerInnen</a:t>
            </a:r>
            <a:r>
              <a:rPr lang="de-DE" sz="1600" dirty="0"/>
              <a:t> gewählt. </a:t>
            </a:r>
            <a:endParaRPr lang="de-DE" sz="1600" dirty="0" smtClean="0"/>
          </a:p>
          <a:p>
            <a:r>
              <a:rPr lang="de-DE" sz="1600" dirty="0" smtClean="0"/>
              <a:t>Bei </a:t>
            </a:r>
            <a:r>
              <a:rPr lang="de-DE" sz="1600" dirty="0"/>
              <a:t>der EU-Wahl 2019 </a:t>
            </a:r>
            <a:r>
              <a:rPr lang="de-DE" sz="1600" dirty="0" smtClean="0"/>
              <a:t>waren </a:t>
            </a:r>
            <a:r>
              <a:rPr lang="de-DE" sz="1600" dirty="0"/>
              <a:t>europaweit rund 380 Millionen EU-</a:t>
            </a:r>
            <a:r>
              <a:rPr lang="de-DE" sz="1600" dirty="0" err="1"/>
              <a:t>BürgerInnen</a:t>
            </a:r>
            <a:r>
              <a:rPr lang="de-DE" sz="1600" dirty="0"/>
              <a:t> wahlberechtigt</a:t>
            </a:r>
            <a:r>
              <a:rPr lang="de-DE" sz="1600" dirty="0" smtClean="0"/>
              <a:t>.</a:t>
            </a:r>
          </a:p>
          <a:p>
            <a:r>
              <a:rPr lang="de-DE" sz="1600" dirty="0" smtClean="0"/>
              <a:t>Wie </a:t>
            </a:r>
            <a:r>
              <a:rPr lang="de-DE" sz="1600" dirty="0"/>
              <a:t>viele Abgeordnete ein Land in das Parlament entsenden kann, richtet sich nach der Anzahl seiner </a:t>
            </a:r>
            <a:r>
              <a:rPr lang="de-DE" sz="1600" dirty="0" err="1"/>
              <a:t>EinwohnerInnen</a:t>
            </a:r>
            <a:r>
              <a:rPr lang="de-DE" sz="1600" dirty="0"/>
              <a:t>: Je nach Einwohnerzahl sind jedem Land zwischen 6 und 96 Sitze zugeteilt. </a:t>
            </a:r>
            <a:endParaRPr lang="de-DE" sz="1600" dirty="0" smtClean="0"/>
          </a:p>
          <a:p>
            <a:endParaRPr lang="de-DE" sz="1600" dirty="0"/>
          </a:p>
          <a:p>
            <a:pPr marL="0" indent="0">
              <a:buNone/>
            </a:pPr>
            <a:r>
              <a:rPr lang="de-DE" sz="1600" dirty="0"/>
              <a:t>Die Wahlen zum Europäischen Parlament </a:t>
            </a:r>
            <a:r>
              <a:rPr lang="de-DE" sz="1600" dirty="0" smtClean="0"/>
              <a:t>2019 </a:t>
            </a:r>
            <a:r>
              <a:rPr lang="de-DE" sz="1600" dirty="0" smtClean="0"/>
              <a:t>haben </a:t>
            </a:r>
            <a:r>
              <a:rPr lang="de-DE" sz="1600" dirty="0"/>
              <a:t>zwischen </a:t>
            </a:r>
            <a:r>
              <a:rPr lang="de-DE" sz="1600" b="1" dirty="0"/>
              <a:t>Donnerstag, 23. Mai 2019, und Sonntag, 26. Mai 2019</a:t>
            </a:r>
            <a:r>
              <a:rPr lang="de-DE" sz="1600" dirty="0"/>
              <a:t>, </a:t>
            </a:r>
            <a:r>
              <a:rPr lang="de-DE" sz="1600" dirty="0" smtClean="0"/>
              <a:t>stattgefunden. </a:t>
            </a:r>
            <a:r>
              <a:rPr lang="de-DE" sz="1600" dirty="0"/>
              <a:t>In Österreich, und auch im Großteil der anderen </a:t>
            </a:r>
            <a:r>
              <a:rPr lang="de-DE" sz="1600" i="1" dirty="0"/>
              <a:t>EU</a:t>
            </a:r>
            <a:r>
              <a:rPr lang="de-DE" sz="1600" dirty="0"/>
              <a:t> Länder, </a:t>
            </a:r>
            <a:r>
              <a:rPr lang="de-DE" sz="1600" dirty="0" smtClean="0"/>
              <a:t>wurde </a:t>
            </a:r>
            <a:r>
              <a:rPr lang="de-DE" sz="1600" dirty="0"/>
              <a:t>am Sonntag, 26. Mai gewählt. Es </a:t>
            </a:r>
            <a:r>
              <a:rPr lang="de-DE" sz="1600" dirty="0" smtClean="0"/>
              <a:t>gab </a:t>
            </a:r>
            <a:r>
              <a:rPr lang="de-DE" sz="1600" dirty="0"/>
              <a:t>aber auch Ausnahmen: In den Niederlanden finden die Wahlen üblicherweise an einem Werktag statt, deshalb </a:t>
            </a:r>
            <a:r>
              <a:rPr lang="de-DE" sz="1600" dirty="0" smtClean="0"/>
              <a:t>wurde </a:t>
            </a:r>
            <a:r>
              <a:rPr lang="de-DE" sz="1600" dirty="0"/>
              <a:t>bereits am 23. Mai 2019 gewählt. In Tschechien </a:t>
            </a:r>
            <a:r>
              <a:rPr lang="de-DE" sz="1600" dirty="0" smtClean="0"/>
              <a:t>waren </a:t>
            </a:r>
            <a:r>
              <a:rPr lang="de-DE" sz="1600" dirty="0"/>
              <a:t>die Wahllokale mehrere Tage lang geöffnet. Das vorläufige Endergebnis </a:t>
            </a:r>
            <a:r>
              <a:rPr lang="de-DE" sz="1600" dirty="0" smtClean="0"/>
              <a:t>stand </a:t>
            </a:r>
            <a:r>
              <a:rPr lang="de-DE" sz="1600" dirty="0"/>
              <a:t>am 26. Mai gegen 23.00 Uhr </a:t>
            </a:r>
            <a:r>
              <a:rPr lang="de-DE" sz="1600" dirty="0" smtClean="0"/>
              <a:t>fest, als </a:t>
            </a:r>
            <a:r>
              <a:rPr lang="de-DE" sz="1600" dirty="0"/>
              <a:t>das letzte Wahllokal in Italien geschlossen </a:t>
            </a:r>
            <a:r>
              <a:rPr lang="de-DE" sz="1600" dirty="0" smtClean="0"/>
              <a:t>hatte.</a:t>
            </a:r>
            <a:endParaRPr lang="de-DE" sz="1600" dirty="0"/>
          </a:p>
          <a:p>
            <a:endParaRPr lang="de-DE" sz="1600" dirty="0"/>
          </a:p>
          <a:p>
            <a:pPr marL="0" indent="0">
              <a:buNone/>
            </a:pPr>
            <a:r>
              <a:rPr lang="de-DE" sz="1600" dirty="0"/>
              <a:t/>
            </a:r>
            <a:br>
              <a:rPr lang="de-DE" sz="1600" dirty="0"/>
            </a:br>
            <a:endParaRPr lang="de-DE" sz="1600" dirty="0"/>
          </a:p>
        </p:txBody>
      </p:sp>
    </p:spTree>
    <p:extLst>
      <p:ext uri="{BB962C8B-B14F-4D97-AF65-F5344CB8AC3E}">
        <p14:creationId xmlns:p14="http://schemas.microsoft.com/office/powerpoint/2010/main" val="731779747"/>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Wie wird gewählt? (1)</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Für </a:t>
            </a:r>
            <a:r>
              <a:rPr lang="de-DE" sz="1600" dirty="0"/>
              <a:t>die </a:t>
            </a:r>
            <a:r>
              <a:rPr lang="de-DE" sz="1600" dirty="0" err="1"/>
              <a:t>WählerInnen</a:t>
            </a:r>
            <a:r>
              <a:rPr lang="de-DE" sz="1600" dirty="0"/>
              <a:t> gelten die nationalen Wahlrechte, die von Land zu Land unterschiedlich sind.</a:t>
            </a:r>
          </a:p>
          <a:p>
            <a:r>
              <a:rPr lang="de-DE" sz="1600" b="1" dirty="0" smtClean="0"/>
              <a:t>Wahlpflicht</a:t>
            </a:r>
            <a:r>
              <a:rPr lang="de-DE" sz="1600" dirty="0" smtClean="0"/>
              <a:t> gilt nur in einigen Ländern, nämlich in Belgien, Bulgarien, Griechenland, Luxemburg und Zypern. In allen anderen Ländern ist die Wahlbeteiligung freiwillig</a:t>
            </a:r>
            <a:r>
              <a:rPr lang="de-DE" sz="1600" dirty="0" smtClean="0"/>
              <a:t>.</a:t>
            </a:r>
            <a:endParaRPr lang="de-DE" sz="1600" dirty="0" smtClean="0"/>
          </a:p>
          <a:p>
            <a:r>
              <a:rPr lang="de-DE" sz="1600" dirty="0" smtClean="0"/>
              <a:t>Das Alter, ab dem man wählen darf, wird als aktives Wahlalter bezeichnet. </a:t>
            </a:r>
            <a:r>
              <a:rPr lang="de-DE" sz="1600" i="1" dirty="0" smtClean="0"/>
              <a:t>EU</a:t>
            </a:r>
            <a:r>
              <a:rPr lang="de-DE" sz="1600" dirty="0" smtClean="0"/>
              <a:t>-weit liegt dieses Alter bei 18 Jahren, nur in Österreich und Malta darf man bereits ab 16 Jahren wählen</a:t>
            </a:r>
            <a:r>
              <a:rPr lang="de-DE" sz="1600" dirty="0" smtClean="0"/>
              <a:t>.</a:t>
            </a:r>
            <a:endParaRPr lang="de-DE" sz="1600" dirty="0" smtClean="0"/>
          </a:p>
          <a:p>
            <a:r>
              <a:rPr lang="de-DE" sz="1600" dirty="0" smtClean="0"/>
              <a:t>Je nach Land können </a:t>
            </a:r>
            <a:r>
              <a:rPr lang="de-DE" sz="1600" i="1" dirty="0" smtClean="0"/>
              <a:t>Parteien</a:t>
            </a:r>
            <a:r>
              <a:rPr lang="de-DE" sz="1600" dirty="0" smtClean="0"/>
              <a:t> oder einzelne </a:t>
            </a:r>
            <a:r>
              <a:rPr lang="de-DE" sz="1600" dirty="0" err="1" smtClean="0"/>
              <a:t>KandidatInnen</a:t>
            </a:r>
            <a:r>
              <a:rPr lang="de-DE" sz="1600" dirty="0" smtClean="0"/>
              <a:t> oder beides gewählt werden. In vielen Staaten, darunter auch Österreich, kann außerdem eine </a:t>
            </a:r>
            <a:r>
              <a:rPr lang="de-DE" sz="1600" b="1" dirty="0" smtClean="0"/>
              <a:t>Vorzugsstimme</a:t>
            </a:r>
            <a:r>
              <a:rPr lang="de-DE" sz="1600" dirty="0" smtClean="0"/>
              <a:t> vergeben werden. </a:t>
            </a:r>
          </a:p>
          <a:p>
            <a:pPr marL="0" indent="0">
              <a:buNone/>
            </a:pPr>
            <a:r>
              <a:rPr lang="de-DE" sz="1600" dirty="0" smtClean="0"/>
              <a:t/>
            </a:r>
            <a:br>
              <a:rPr lang="de-DE" sz="1600" dirty="0" smtClean="0"/>
            </a:br>
            <a:endParaRPr lang="de-DE" sz="1600" dirty="0"/>
          </a:p>
        </p:txBody>
      </p:sp>
    </p:spTree>
    <p:extLst>
      <p:ext uri="{BB962C8B-B14F-4D97-AF65-F5344CB8AC3E}">
        <p14:creationId xmlns:p14="http://schemas.microsoft.com/office/powerpoint/2010/main" val="4294070047"/>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99392"/>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Wie wird gewählt? (2)</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smtClean="0"/>
              <a:t>Wenn </a:t>
            </a:r>
            <a:r>
              <a:rPr lang="de-DE" sz="1600" dirty="0"/>
              <a:t>man sich am Wahltag nicht in der Nähe des Wahllokals aufhält, zum Beispiel, weil man auf Urlaub ist oder im Ausland lebt, gibt es je nach Land unterschiedliche Möglichkeiten zu wählen:</a:t>
            </a:r>
          </a:p>
          <a:p>
            <a:r>
              <a:rPr lang="de-DE" sz="1600" dirty="0"/>
              <a:t>Man kann seine Stimme mittels </a:t>
            </a:r>
            <a:r>
              <a:rPr lang="de-DE" sz="1600" b="1" dirty="0"/>
              <a:t>Briefwahl</a:t>
            </a:r>
            <a:r>
              <a:rPr lang="de-DE" sz="1600" dirty="0"/>
              <a:t> abgeben. Das ist zum Beispiel für österreichische </a:t>
            </a:r>
            <a:r>
              <a:rPr lang="de-DE" sz="1600" dirty="0" err="1"/>
              <a:t>StaatsbürgerInnen</a:t>
            </a:r>
            <a:r>
              <a:rPr lang="de-DE" sz="1600" dirty="0"/>
              <a:t> im Ausland möglich.</a:t>
            </a:r>
          </a:p>
          <a:p>
            <a:r>
              <a:rPr lang="de-DE" sz="1600" dirty="0"/>
              <a:t>Mit einer </a:t>
            </a:r>
            <a:r>
              <a:rPr lang="de-DE" sz="1600" b="1" dirty="0"/>
              <a:t>Wahlkarte</a:t>
            </a:r>
            <a:r>
              <a:rPr lang="de-DE" sz="1600" dirty="0"/>
              <a:t> kann man in Österreich in jedem beliebigen Wahllokal wählen, auch wenn man sich gerade in einem anderen Bundesland befindet.</a:t>
            </a:r>
          </a:p>
          <a:p>
            <a:r>
              <a:rPr lang="de-DE" sz="1600" dirty="0"/>
              <a:t>Man kann seine Stimme persönlich in der </a:t>
            </a:r>
            <a:r>
              <a:rPr lang="de-DE" sz="1600" b="1" dirty="0"/>
              <a:t>Botschaft</a:t>
            </a:r>
            <a:r>
              <a:rPr lang="de-DE" sz="1600" dirty="0"/>
              <a:t> seines jeweiligen Herkunftslandes im Ausland abgeben.</a:t>
            </a:r>
          </a:p>
          <a:p>
            <a:r>
              <a:rPr lang="de-DE" sz="1600" dirty="0" err="1"/>
              <a:t>StaatsbürgerInnen</a:t>
            </a:r>
            <a:r>
              <a:rPr lang="de-DE" sz="1600" dirty="0"/>
              <a:t> von Belgien, Frankreich, Großbritannien und den Niederlanden können ihre Stimme über das so genannte </a:t>
            </a:r>
            <a:r>
              <a:rPr lang="de-DE" sz="1600" b="1" dirty="0"/>
              <a:t>Proxy </a:t>
            </a:r>
            <a:r>
              <a:rPr lang="de-DE" sz="1600" b="1" dirty="0" err="1"/>
              <a:t>Voting</a:t>
            </a:r>
            <a:r>
              <a:rPr lang="de-DE" sz="1600" dirty="0"/>
              <a:t> weitergeben, also über eine/n </a:t>
            </a:r>
            <a:r>
              <a:rPr lang="de-DE" sz="1600" dirty="0" err="1"/>
              <a:t>StellvertreterIn</a:t>
            </a:r>
            <a:r>
              <a:rPr lang="de-DE" sz="1600" dirty="0"/>
              <a:t>, der/die statt ihnen zur Wahl geht.</a:t>
            </a:r>
          </a:p>
          <a:p>
            <a:r>
              <a:rPr lang="de-DE" sz="1600" dirty="0"/>
              <a:t>Für estnische </a:t>
            </a:r>
            <a:r>
              <a:rPr lang="de-DE" sz="1600" dirty="0" err="1"/>
              <a:t>BürgerInnen</a:t>
            </a:r>
            <a:r>
              <a:rPr lang="de-DE" sz="1600" dirty="0"/>
              <a:t> ist es außerdem möglich, über das Internet via </a:t>
            </a:r>
            <a:r>
              <a:rPr lang="de-DE" sz="1600" b="1" dirty="0"/>
              <a:t>E-</a:t>
            </a:r>
            <a:r>
              <a:rPr lang="de-DE" sz="1600" b="1" dirty="0" err="1"/>
              <a:t>Voting</a:t>
            </a:r>
            <a:r>
              <a:rPr lang="de-DE" sz="1600" dirty="0"/>
              <a:t> zu wählen, egal, ob sie sich in Estland oder im Ausland befinden.</a:t>
            </a:r>
            <a:br>
              <a:rPr lang="de-DE" sz="1600" dirty="0"/>
            </a:br>
            <a:endParaRPr lang="de-DE" sz="1600" dirty="0"/>
          </a:p>
        </p:txBody>
      </p:sp>
    </p:spTree>
    <p:extLst>
      <p:ext uri="{BB962C8B-B14F-4D97-AF65-F5344CB8AC3E}">
        <p14:creationId xmlns:p14="http://schemas.microsoft.com/office/powerpoint/2010/main" val="121713548"/>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r>
              <a:rPr lang="de-DE" sz="4000" dirty="0"/>
              <a:t>Die Wahlen zum Europäischen Parlament in </a:t>
            </a:r>
            <a:r>
              <a:rPr lang="de-DE" sz="4000" dirty="0" smtClean="0"/>
              <a:t>Österreich</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820139527"/>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9050"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Die Wahlen zum EP 2019 in Österreich</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1995 </a:t>
            </a:r>
            <a:r>
              <a:rPr lang="de-DE" sz="1600" dirty="0"/>
              <a:t>trat Österreich gemeinsam mit Schweden und Finnland der Europäischen Union bei. 1996 fanden in Österreich erstmals Wahlen zum Europäischen Parlament statt. Die Anzahl der Abgeordneten, die von Österreich in das Europäische Parlament entsendet </a:t>
            </a:r>
            <a:r>
              <a:rPr lang="de-DE" sz="1600" dirty="0" smtClean="0"/>
              <a:t>wurden</a:t>
            </a:r>
            <a:r>
              <a:rPr lang="de-DE" sz="1600" dirty="0"/>
              <a:t>, war bisher unterschiedlich.</a:t>
            </a:r>
          </a:p>
          <a:p>
            <a:r>
              <a:rPr lang="de-DE" sz="1600" dirty="0"/>
              <a:t>Je nachdem, </a:t>
            </a:r>
            <a:r>
              <a:rPr lang="de-DE" sz="1600" dirty="0" err="1"/>
              <a:t>wieviele</a:t>
            </a:r>
            <a:r>
              <a:rPr lang="de-DE" sz="1600" dirty="0"/>
              <a:t> Mandate es im EU-Parlament insgesamt gibt und wie viele </a:t>
            </a:r>
            <a:r>
              <a:rPr lang="de-DE" sz="1600" dirty="0" err="1"/>
              <a:t>EinwohnerInnen</a:t>
            </a:r>
            <a:r>
              <a:rPr lang="de-DE" sz="1600" dirty="0"/>
              <a:t> ein Land hat, werden die Sitze auf die EU-Mitgliedstaaten </a:t>
            </a:r>
            <a:r>
              <a:rPr lang="de-DE" sz="1600" dirty="0" smtClean="0"/>
              <a:t>verteilt.</a:t>
            </a:r>
          </a:p>
          <a:p>
            <a:pPr marL="0" indent="0">
              <a:buNone/>
            </a:pPr>
            <a:endParaRPr lang="de-DE" sz="1600" dirty="0" smtClean="0"/>
          </a:p>
          <a:p>
            <a:pPr marL="0" indent="0">
              <a:buNone/>
            </a:pPr>
            <a:r>
              <a:rPr lang="de-DE" sz="1600" dirty="0" smtClean="0"/>
              <a:t>Anzahl der Abgeordneten im EU-Parlament von 1996-2019:</a:t>
            </a:r>
          </a:p>
          <a:p>
            <a:pPr lvl="1"/>
            <a:r>
              <a:rPr lang="de-DE" sz="1400" dirty="0" smtClean="0"/>
              <a:t>1996</a:t>
            </a:r>
            <a:r>
              <a:rPr lang="de-DE" sz="1400" dirty="0"/>
              <a:t>: 626 Abgeordnete (21 Abgeordnete aus Österreich)</a:t>
            </a:r>
          </a:p>
          <a:p>
            <a:pPr lvl="1"/>
            <a:r>
              <a:rPr lang="de-DE" sz="1400" dirty="0"/>
              <a:t>1999: 626 Abgeordnete (21 Abgeordnete aus Österreich)</a:t>
            </a:r>
          </a:p>
          <a:p>
            <a:pPr lvl="1"/>
            <a:r>
              <a:rPr lang="de-DE" sz="1400" dirty="0"/>
              <a:t>2004: 732 Abgeordnete (18 Abgeordnete aus Österreich)</a:t>
            </a:r>
          </a:p>
          <a:p>
            <a:pPr lvl="1"/>
            <a:r>
              <a:rPr lang="de-DE" sz="1400" dirty="0"/>
              <a:t>2009: 736 Abgeordnete (17 Abgeordnete aus Österreich)</a:t>
            </a:r>
          </a:p>
          <a:p>
            <a:pPr lvl="1"/>
            <a:r>
              <a:rPr lang="de-DE" sz="1400" dirty="0"/>
              <a:t>2014: 751 </a:t>
            </a:r>
            <a:r>
              <a:rPr lang="de-DE" sz="1400" dirty="0" smtClean="0"/>
              <a:t>Abgeordnete (18 </a:t>
            </a:r>
            <a:r>
              <a:rPr lang="de-DE" sz="1400" dirty="0"/>
              <a:t>Abgeordnete aus Österreich)</a:t>
            </a:r>
          </a:p>
          <a:p>
            <a:pPr lvl="1"/>
            <a:r>
              <a:rPr lang="de-DE" sz="1400" dirty="0"/>
              <a:t>2019: 751* bzw. 705** Abgeordnete (18* bzw. 19** Abgeordnete aus Österreich</a:t>
            </a:r>
            <a:r>
              <a:rPr lang="de-DE" sz="1400" dirty="0" smtClean="0"/>
              <a:t>)</a:t>
            </a:r>
          </a:p>
          <a:p>
            <a:pPr marL="457200" lvl="1" indent="0">
              <a:buNone/>
            </a:pPr>
            <a:endParaRPr lang="de-DE" sz="1400" dirty="0" smtClean="0"/>
          </a:p>
          <a:p>
            <a:pPr marL="457200" lvl="1" indent="0">
              <a:buNone/>
            </a:pPr>
            <a:r>
              <a:rPr lang="de-DE" sz="1200" dirty="0"/>
              <a:t> </a:t>
            </a:r>
            <a:r>
              <a:rPr lang="de-DE" sz="1200" dirty="0" smtClean="0"/>
              <a:t>*: </a:t>
            </a:r>
            <a:r>
              <a:rPr lang="de-DE" sz="1200" dirty="0"/>
              <a:t>Bis zum Austritt Großbritanniens aus der </a:t>
            </a:r>
            <a:r>
              <a:rPr lang="de-DE" sz="1200" i="1" dirty="0"/>
              <a:t>EU</a:t>
            </a:r>
            <a:r>
              <a:rPr lang="de-DE" sz="1200" dirty="0"/>
              <a:t/>
            </a:r>
            <a:br>
              <a:rPr lang="de-DE" sz="1200" dirty="0"/>
            </a:br>
            <a:r>
              <a:rPr lang="de-DE" sz="1200" dirty="0"/>
              <a:t>**: Nach dem Austritt Großbritanniens aus der </a:t>
            </a:r>
            <a:r>
              <a:rPr lang="de-DE" sz="1200" i="1" dirty="0"/>
              <a:t>EU</a:t>
            </a:r>
            <a:r>
              <a:rPr lang="de-DE" sz="1100" dirty="0"/>
              <a:t/>
            </a:r>
            <a:br>
              <a:rPr lang="de-DE" sz="1100" dirty="0"/>
            </a:br>
            <a:r>
              <a:rPr lang="de-DE" sz="1100" dirty="0"/>
              <a:t> </a:t>
            </a:r>
          </a:p>
          <a:p>
            <a:pPr marL="0" indent="0">
              <a:buNone/>
            </a:pPr>
            <a:endParaRPr lang="de-DE" sz="1600" dirty="0"/>
          </a:p>
          <a:p>
            <a:endParaRPr lang="de-AT" sz="1600" dirty="0"/>
          </a:p>
          <a:p>
            <a:pPr marL="0" indent="0">
              <a:buNone/>
            </a:pPr>
            <a:endParaRPr lang="de-DE" sz="1600" dirty="0" smtClean="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697019102"/>
      </p:ext>
    </p:extLst>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Wahlbeteiligung</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Bei </a:t>
            </a:r>
            <a:r>
              <a:rPr lang="de-DE" sz="1600" dirty="0"/>
              <a:t>den letzten Wahlen zum Europäischen Parlament haben in allen EU-Mitgliedstaaten weniger als die Hälfte der wahlberechtigten Menschen ihre Stimme abgegeben. Die </a:t>
            </a:r>
            <a:r>
              <a:rPr lang="de-DE" sz="1600" b="1" dirty="0"/>
              <a:t>Wahlbeteiligung lag bei 42,6%</a:t>
            </a:r>
            <a:r>
              <a:rPr lang="de-DE" sz="1600" dirty="0"/>
              <a:t> und war damit niedriger als bei allen bisherigen EU-Wahlen. </a:t>
            </a:r>
            <a:r>
              <a:rPr lang="de-DE" sz="1600" dirty="0" smtClean="0"/>
              <a:t/>
            </a:r>
            <a:br>
              <a:rPr lang="de-DE" sz="1600" dirty="0" smtClean="0"/>
            </a:br>
            <a:endParaRPr lang="de-DE" sz="1600" dirty="0" smtClean="0"/>
          </a:p>
          <a:p>
            <a:r>
              <a:rPr lang="de-DE" sz="1600" b="1" dirty="0" smtClean="0"/>
              <a:t>In Österreich </a:t>
            </a:r>
            <a:r>
              <a:rPr lang="de-DE" sz="1600" dirty="0" smtClean="0"/>
              <a:t>haben bei </a:t>
            </a:r>
            <a:r>
              <a:rPr lang="de-DE" sz="1600" dirty="0" smtClean="0"/>
              <a:t>den </a:t>
            </a:r>
            <a:r>
              <a:rPr lang="de-DE" sz="1600" dirty="0"/>
              <a:t>letzten EU-Wahlen </a:t>
            </a:r>
            <a:r>
              <a:rPr lang="de-DE" sz="1600" b="1" dirty="0" smtClean="0"/>
              <a:t>45,4 </a:t>
            </a:r>
            <a:r>
              <a:rPr lang="de-DE" sz="1600" b="1" dirty="0"/>
              <a:t>Prozent </a:t>
            </a:r>
            <a:r>
              <a:rPr lang="de-DE" sz="1600" dirty="0"/>
              <a:t>aller Wahlberechtigten ihre Stimme abgegeben. Das bedeutet, dass mehr als die Hälfte der wahlberechtigten </a:t>
            </a:r>
            <a:r>
              <a:rPr lang="de-DE" sz="1600" dirty="0" err="1"/>
              <a:t>ÖsterreicherInnen</a:t>
            </a:r>
            <a:r>
              <a:rPr lang="de-DE" sz="1600" dirty="0"/>
              <a:t> </a:t>
            </a:r>
            <a:r>
              <a:rPr lang="de-DE" sz="1600" i="1" dirty="0"/>
              <a:t>nicht</a:t>
            </a:r>
            <a:r>
              <a:rPr lang="de-DE" sz="1600" dirty="0"/>
              <a:t> gewählt hat. </a:t>
            </a:r>
            <a:r>
              <a:rPr lang="de-DE" sz="1600" dirty="0" smtClean="0"/>
              <a:t/>
            </a:r>
            <a:br>
              <a:rPr lang="de-DE" sz="1600" dirty="0" smtClean="0"/>
            </a:br>
            <a:endParaRPr lang="de-DE" sz="1600" dirty="0" smtClean="0"/>
          </a:p>
          <a:p>
            <a:r>
              <a:rPr lang="de-DE" sz="1600" dirty="0" smtClean="0"/>
              <a:t>Insgesamt </a:t>
            </a:r>
            <a:r>
              <a:rPr lang="de-DE" sz="1600" dirty="0"/>
              <a:t>war die Wahlbeteiligung in Österreich etwas höher als im </a:t>
            </a:r>
            <a:r>
              <a:rPr lang="de-DE" sz="1600" dirty="0" smtClean="0"/>
              <a:t>EU-Durchschnitt:</a:t>
            </a:r>
            <a:endParaRPr lang="de-DE" sz="1600" dirty="0"/>
          </a:p>
          <a:p>
            <a:pPr lvl="1"/>
            <a:r>
              <a:rPr lang="de-DE" sz="1400" dirty="0"/>
              <a:t>1994/1996: </a:t>
            </a:r>
            <a:r>
              <a:rPr lang="de-DE" sz="1400" dirty="0" smtClean="0"/>
              <a:t>	EU</a:t>
            </a:r>
            <a:r>
              <a:rPr lang="de-DE" sz="1400" dirty="0"/>
              <a:t>: 56,67</a:t>
            </a:r>
            <a:r>
              <a:rPr lang="de-DE" sz="1400" dirty="0" smtClean="0"/>
              <a:t>% 	Ö:67,73</a:t>
            </a:r>
            <a:r>
              <a:rPr lang="de-DE" sz="1400" dirty="0"/>
              <a:t>%</a:t>
            </a:r>
          </a:p>
          <a:p>
            <a:pPr lvl="1"/>
            <a:r>
              <a:rPr lang="de-DE" sz="1400" dirty="0"/>
              <a:t>1999: </a:t>
            </a:r>
            <a:r>
              <a:rPr lang="de-DE" sz="1400" dirty="0" smtClean="0"/>
              <a:t>	EU</a:t>
            </a:r>
            <a:r>
              <a:rPr lang="de-DE" sz="1400" dirty="0"/>
              <a:t>: </a:t>
            </a:r>
            <a:r>
              <a:rPr lang="de-DE" sz="1400" dirty="0" smtClean="0"/>
              <a:t>49,51% 	Ö</a:t>
            </a:r>
            <a:r>
              <a:rPr lang="de-DE" sz="1400" dirty="0"/>
              <a:t>: 49,40%</a:t>
            </a:r>
          </a:p>
          <a:p>
            <a:pPr lvl="1"/>
            <a:r>
              <a:rPr lang="de-DE" sz="1400" dirty="0"/>
              <a:t>2004: </a:t>
            </a:r>
            <a:r>
              <a:rPr lang="de-DE" sz="1400" dirty="0" smtClean="0"/>
              <a:t>	EU 45,47%		Ö</a:t>
            </a:r>
            <a:r>
              <a:rPr lang="de-DE" sz="1400" dirty="0"/>
              <a:t>: 42,43%</a:t>
            </a:r>
          </a:p>
          <a:p>
            <a:pPr lvl="1"/>
            <a:r>
              <a:rPr lang="de-DE" sz="1400" dirty="0"/>
              <a:t>2009: </a:t>
            </a:r>
            <a:r>
              <a:rPr lang="de-DE" sz="1400" dirty="0" smtClean="0"/>
              <a:t>	EU</a:t>
            </a:r>
            <a:r>
              <a:rPr lang="de-DE" sz="1400" dirty="0"/>
              <a:t>: </a:t>
            </a:r>
            <a:r>
              <a:rPr lang="de-DE" sz="1400" dirty="0" smtClean="0"/>
              <a:t>43%		Ö</a:t>
            </a:r>
            <a:r>
              <a:rPr lang="de-DE" sz="1400" dirty="0"/>
              <a:t>: 46%</a:t>
            </a:r>
          </a:p>
          <a:p>
            <a:pPr lvl="1"/>
            <a:r>
              <a:rPr lang="de-DE" sz="1400" dirty="0"/>
              <a:t>2014: </a:t>
            </a:r>
            <a:r>
              <a:rPr lang="de-DE" sz="1400" dirty="0" smtClean="0"/>
              <a:t>	EU 42,61% 	Ö</a:t>
            </a:r>
            <a:r>
              <a:rPr lang="de-DE" sz="1400" dirty="0"/>
              <a:t>: 45,39%</a:t>
            </a:r>
          </a:p>
          <a:p>
            <a:endParaRPr lang="de-AT" sz="1600" dirty="0"/>
          </a:p>
          <a:p>
            <a:pPr marL="0" indent="0">
              <a:buNone/>
            </a:pPr>
            <a:endParaRPr lang="de-DE" sz="1600" dirty="0" smtClean="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3726004831"/>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000" dirty="0" smtClean="0"/>
              <a:t>Wer ist </a:t>
            </a:r>
            <a:r>
              <a:rPr lang="de-DE" sz="2000" dirty="0"/>
              <a:t>bei den EU-Wahlen in Österreich wahlberechtigt</a:t>
            </a:r>
            <a:r>
              <a:rPr lang="de-DE" sz="2000" dirty="0" smtClean="0"/>
              <a:t>? (1)</a:t>
            </a:r>
            <a:r>
              <a:rPr lang="de-DE" sz="2400" dirty="0"/>
              <a:t/>
            </a:r>
            <a:br>
              <a:rPr lang="de-DE" sz="2400" dirty="0"/>
            </a:b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Seit </a:t>
            </a:r>
            <a:r>
              <a:rPr lang="de-DE" sz="1600" dirty="0"/>
              <a:t>2007 dürfen in Österreich Personen </a:t>
            </a:r>
            <a:r>
              <a:rPr lang="de-DE" sz="1600" b="1" dirty="0"/>
              <a:t>ab 16 Jahren </a:t>
            </a:r>
            <a:r>
              <a:rPr lang="de-DE" sz="1600" dirty="0"/>
              <a:t>wählen. Das gilt auch für die Wahlen zum Europäischen </a:t>
            </a:r>
            <a:r>
              <a:rPr lang="de-DE" sz="1600" dirty="0" smtClean="0"/>
              <a:t>Parlament. </a:t>
            </a:r>
            <a:r>
              <a:rPr lang="de-DE" sz="1600" dirty="0"/>
              <a:t>Neben Österreich gilt das Wahlrecht ab 16 Jahren nur in Malta. In Griechenland darf man mit 17 Jahren wählen, in allen anderen EU Ländern mit 18 Jahren. </a:t>
            </a:r>
            <a:r>
              <a:rPr lang="de-DE" sz="1600" dirty="0" smtClean="0"/>
              <a:t/>
            </a:r>
            <a:br>
              <a:rPr lang="de-DE" sz="1600" dirty="0" smtClean="0"/>
            </a:br>
            <a:endParaRPr lang="de-DE" sz="1600" dirty="0"/>
          </a:p>
          <a:p>
            <a:r>
              <a:rPr lang="de-DE" sz="1600" dirty="0"/>
              <a:t>Bei den EU-Wahlen dürfen im Unterschied zu den Nationalratswahlen nicht nur österreichische </a:t>
            </a:r>
            <a:r>
              <a:rPr lang="de-DE" sz="1600" dirty="0" err="1"/>
              <a:t>StaatsbürgerInnen</a:t>
            </a:r>
            <a:r>
              <a:rPr lang="de-DE" sz="1600" dirty="0"/>
              <a:t> wählen. </a:t>
            </a:r>
            <a:r>
              <a:rPr lang="de-DE" sz="1600" b="1" dirty="0"/>
              <a:t>Auch Menschen aus anderen EU-Mitgliedstaaten, die in Österreich ihren Hauptwohnsitz haben, sind wahlberechtigt. </a:t>
            </a:r>
            <a:r>
              <a:rPr lang="de-DE" sz="1600" b="1" dirty="0" smtClean="0"/>
              <a:t/>
            </a:r>
            <a:br>
              <a:rPr lang="de-DE" sz="1600" b="1" dirty="0" smtClean="0"/>
            </a:br>
            <a:endParaRPr lang="de-DE" sz="1600" b="1" dirty="0"/>
          </a:p>
          <a:p>
            <a:pPr lvl="1"/>
            <a:r>
              <a:rPr lang="de-DE" sz="1400" dirty="0"/>
              <a:t>Ein Beispiel: Ein italienischer Staatsbürger, der seinen Hauptwohnsitz in Österreich hat, ist bei den EU-Wahlen in Österreich wahlberechtigt. Dafür muss er allerdings auf sein Stimmrecht in Italien verzichten. Wenn dieser italienische Staatsbürger jünger als 18 Jahre alt ist, kommt es zu einer besonderen Situation: Er darf bei den EU-Wahlen in Österreich bereits wählen, in Italien dürfte er dies dagegen noch nicht</a:t>
            </a:r>
            <a:r>
              <a:rPr lang="de-DE" sz="1400" dirty="0" smtClean="0"/>
              <a:t>.</a:t>
            </a:r>
            <a:endParaRPr lang="de-DE" sz="1600" i="1" dirty="0" smtClean="0"/>
          </a:p>
          <a:p>
            <a:pPr marL="0" indent="0">
              <a:buNone/>
            </a:pPr>
            <a:endParaRPr lang="de-DE" sz="1600" dirty="0" smtClean="0"/>
          </a:p>
          <a:p>
            <a:pPr marL="0" indent="0">
              <a:buNone/>
            </a:pPr>
            <a:endParaRPr lang="de-DE" sz="1600" dirty="0"/>
          </a:p>
          <a:p>
            <a:pPr lvl="0"/>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627992347"/>
      </p:ext>
    </p:extLst>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16663"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000" dirty="0" smtClean="0"/>
              <a:t>Wer ist </a:t>
            </a:r>
            <a:r>
              <a:rPr lang="de-DE" sz="2000" dirty="0"/>
              <a:t>bei den EU-Wahlen in Österreich wahlberechtigt</a:t>
            </a:r>
            <a:r>
              <a:rPr lang="de-DE" sz="2000" dirty="0" smtClean="0"/>
              <a:t>? (2)</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Damit </a:t>
            </a:r>
            <a:r>
              <a:rPr lang="de-DE" sz="1600" dirty="0"/>
              <a:t>EU-</a:t>
            </a:r>
            <a:r>
              <a:rPr lang="de-DE" sz="1600" dirty="0" err="1"/>
              <a:t>BürgerInnen</a:t>
            </a:r>
            <a:r>
              <a:rPr lang="de-DE" sz="1600" dirty="0"/>
              <a:t> in Österreich überhaupt wählen dürfen, müssen sie in die </a:t>
            </a:r>
            <a:r>
              <a:rPr lang="de-DE" sz="1600" b="1" dirty="0"/>
              <a:t>österreichische Wählerevidenzliste für die EU-Wahlen</a:t>
            </a:r>
            <a:r>
              <a:rPr lang="de-DE" sz="1600" dirty="0"/>
              <a:t> eingetragen sein.</a:t>
            </a:r>
          </a:p>
          <a:p>
            <a:pPr lvl="1"/>
            <a:r>
              <a:rPr lang="de-DE" sz="1400" dirty="0"/>
              <a:t>Das gilt übrigens auch für britische </a:t>
            </a:r>
            <a:r>
              <a:rPr lang="de-DE" sz="1400" dirty="0" err="1"/>
              <a:t>StaatsbürgerInnen</a:t>
            </a:r>
            <a:r>
              <a:rPr lang="de-DE" sz="1400" dirty="0"/>
              <a:t>, die ihren Hauptwohnsitz in Österreich haben: Wenn sie in die Wählerevidenzliste eingetragen sind, sind sie wahlberechtigt – selbst wenn Großbritannien bis dahin aus der EU ausgetreten </a:t>
            </a:r>
            <a:r>
              <a:rPr lang="de-DE" sz="1400" dirty="0" smtClean="0"/>
              <a:t>wäre.</a:t>
            </a:r>
            <a:endParaRPr lang="de-DE" sz="1400" dirty="0"/>
          </a:p>
          <a:p>
            <a:r>
              <a:rPr lang="de-DE" sz="1600" dirty="0"/>
              <a:t>Insgesamt </a:t>
            </a:r>
            <a:r>
              <a:rPr lang="de-DE" sz="1600" dirty="0" smtClean="0"/>
              <a:t>waren </a:t>
            </a:r>
            <a:r>
              <a:rPr lang="de-DE" sz="1600" dirty="0"/>
              <a:t>für die EU-Wahlen 2019 </a:t>
            </a:r>
            <a:r>
              <a:rPr lang="de-DE" sz="1600" b="1" dirty="0"/>
              <a:t>mehr als 6,4 Millionen Menschen in Österreich wahlberechtigt</a:t>
            </a:r>
            <a:r>
              <a:rPr lang="de-DE" sz="1600" dirty="0"/>
              <a:t>. Das </a:t>
            </a:r>
            <a:r>
              <a:rPr lang="de-DE" sz="1600" dirty="0" smtClean="0"/>
              <a:t>waren </a:t>
            </a:r>
            <a:r>
              <a:rPr lang="de-DE" sz="1600" dirty="0"/>
              <a:t>etwas mehr als bei der letzten Wahl im Jahr 2014. </a:t>
            </a:r>
            <a:r>
              <a:rPr lang="de-DE" sz="1600" b="1" dirty="0"/>
              <a:t>51,6 Prozent der wahlberechtigten Personen sind Frauen.</a:t>
            </a:r>
            <a:r>
              <a:rPr lang="de-DE" sz="1600" dirty="0"/>
              <a:t> </a:t>
            </a:r>
            <a:endParaRPr lang="de-DE" sz="1600" dirty="0" smtClean="0"/>
          </a:p>
          <a:p>
            <a:endParaRPr lang="de-DE" sz="1600" dirty="0"/>
          </a:p>
          <a:p>
            <a:pPr marL="0" indent="0">
              <a:buNone/>
            </a:pPr>
            <a:r>
              <a:rPr lang="de-AT" sz="1800" dirty="0">
                <a:solidFill>
                  <a:srgbClr val="0099CC"/>
                </a:solidFill>
              </a:rPr>
              <a:t>Tipp: Diesmal wähle ich!</a:t>
            </a:r>
            <a:endParaRPr lang="de-DE" sz="1800" dirty="0" smtClean="0">
              <a:solidFill>
                <a:srgbClr val="0099CC"/>
              </a:solidFill>
            </a:endParaRPr>
          </a:p>
          <a:p>
            <a:r>
              <a:rPr lang="de-DE" sz="1600" dirty="0"/>
              <a:t>Um mehr Menschen dazu zu motivieren, an der EU-Wahl teilzunehmen, hat das Europäische Parlament eine Kampagne unter dem </a:t>
            </a:r>
            <a:r>
              <a:rPr lang="de-DE" sz="1600" b="1" dirty="0"/>
              <a:t>Motto „Diesmal wähle ich“ </a:t>
            </a:r>
            <a:r>
              <a:rPr lang="de-DE" sz="1600" dirty="0"/>
              <a:t>gestartet. Auf der Homepage der Kampagne kannst du dich über Veranstaltungen zur EU-Wahl informieren, die in Österreich stattfinden. Bei der </a:t>
            </a:r>
            <a:r>
              <a:rPr lang="de-DE" sz="1600" b="1" dirty="0"/>
              <a:t>„12 Sterne-Challenge“ </a:t>
            </a:r>
            <a:r>
              <a:rPr lang="de-DE" sz="1600" dirty="0"/>
              <a:t>kannst du selbst aktiv werden und deine </a:t>
            </a:r>
            <a:r>
              <a:rPr lang="de-DE" sz="1600" dirty="0" err="1"/>
              <a:t>FreundInnen</a:t>
            </a:r>
            <a:r>
              <a:rPr lang="de-DE" sz="1600" dirty="0"/>
              <a:t> davon überzeugen, sich über die EU-Wahlen zu informieren und daran teilzunehmen.</a:t>
            </a:r>
            <a:br>
              <a:rPr lang="de-DE" sz="1600" dirty="0"/>
            </a:br>
            <a:endParaRPr lang="de-DE" sz="1600" dirty="0"/>
          </a:p>
          <a:p>
            <a:r>
              <a:rPr lang="de-DE" sz="1600" dirty="0"/>
              <a:t>Im </a:t>
            </a:r>
            <a:r>
              <a:rPr lang="de-DE" sz="1600" b="1" dirty="0"/>
              <a:t>Haus der Europäischen Union in Wien</a:t>
            </a:r>
            <a:r>
              <a:rPr lang="de-DE" sz="1600" dirty="0"/>
              <a:t> und an vielen anderen Orten </a:t>
            </a:r>
            <a:r>
              <a:rPr lang="de-DE" sz="1600" dirty="0" smtClean="0"/>
              <a:t/>
            </a:r>
            <a:br>
              <a:rPr lang="de-DE" sz="1600" dirty="0" smtClean="0"/>
            </a:br>
            <a:r>
              <a:rPr lang="de-DE" sz="1600" dirty="0" smtClean="0"/>
              <a:t>bekommst </a:t>
            </a:r>
            <a:r>
              <a:rPr lang="de-DE" sz="1600" dirty="0"/>
              <a:t>du Sticker, Plakate und Anstecker. Mit diesen kannst du zeigen</a:t>
            </a:r>
            <a:r>
              <a:rPr lang="de-DE" sz="1600" dirty="0" smtClean="0"/>
              <a:t>,</a:t>
            </a:r>
            <a:br>
              <a:rPr lang="de-DE" sz="1600" dirty="0" smtClean="0"/>
            </a:br>
            <a:r>
              <a:rPr lang="de-DE" sz="1600" dirty="0" smtClean="0"/>
              <a:t>dass </a:t>
            </a:r>
            <a:r>
              <a:rPr lang="de-DE" sz="1600" dirty="0"/>
              <a:t>dir </a:t>
            </a:r>
            <a:r>
              <a:rPr lang="de-DE" sz="1600" dirty="0" smtClean="0"/>
              <a:t>die </a:t>
            </a:r>
            <a:r>
              <a:rPr lang="de-DE" sz="1600" dirty="0"/>
              <a:t>EU-Wahl wichtig ist.</a:t>
            </a:r>
          </a:p>
          <a:p>
            <a:endParaRPr lang="de-DE" sz="1600" dirty="0"/>
          </a:p>
          <a:p>
            <a:pPr marL="457200" lvl="1" indent="0">
              <a:buNone/>
            </a:pPr>
            <a:endParaRPr lang="de-DE" sz="1400" dirty="0"/>
          </a:p>
          <a:p>
            <a:pPr marL="0" indent="0">
              <a:buNone/>
            </a:pPr>
            <a:endParaRPr lang="de-DE" sz="1600" dirty="0" smtClean="0"/>
          </a:p>
          <a:p>
            <a:pPr marL="0" indent="0">
              <a:buNone/>
            </a:pPr>
            <a:endParaRPr lang="de-DE" sz="1600" dirty="0" smtClean="0"/>
          </a:p>
          <a:p>
            <a:endParaRPr lang="de-AT" sz="2000" dirty="0" smtClean="0"/>
          </a:p>
        </p:txBody>
      </p:sp>
    </p:spTree>
    <p:extLst>
      <p:ext uri="{BB962C8B-B14F-4D97-AF65-F5344CB8AC3E}">
        <p14:creationId xmlns:p14="http://schemas.microsoft.com/office/powerpoint/2010/main" val="4131592005"/>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smtClean="0"/>
              <a:t>Wahlen zum Europäischen Parlament</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000" dirty="0" smtClean="0"/>
              <a:t>Können in Österreich alle Parteien bei den Wahlen zum Europäischen Parlament antreten?</a:t>
            </a:r>
            <a:endParaRPr lang="de-AT" sz="20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Um </a:t>
            </a:r>
            <a:r>
              <a:rPr lang="de-DE" sz="1600" dirty="0"/>
              <a:t>bei der EU-Wahl als Partei antreten zu dürfen, sind bestimmte Voraussetzungen notwendig. Benötigt werden entweder 2.600 Unterstützungserklärungen, die Unterschriften von drei Abgeordneten des Nationalrates oder eine Unterschrift eines/r EU-Abgeordneten.</a:t>
            </a:r>
          </a:p>
          <a:p>
            <a:r>
              <a:rPr lang="de-DE" sz="1600" dirty="0"/>
              <a:t>Zur EU-Wahl 2019 </a:t>
            </a:r>
            <a:r>
              <a:rPr lang="de-DE" sz="1600" dirty="0" smtClean="0"/>
              <a:t>waren </a:t>
            </a:r>
            <a:r>
              <a:rPr lang="de-DE" sz="1600" dirty="0"/>
              <a:t>sieben Parteien zugelassen. Die Christliche Partei Österreichs (CPÖ), die Demokratische Alternative, die „EU-Nein Partei“ und die „EU-Austrittspartei“ scheiterten an den genannten Vorgaben</a:t>
            </a:r>
            <a:r>
              <a:rPr lang="de-DE" sz="1600" dirty="0" smtClean="0"/>
              <a:t>.</a:t>
            </a:r>
            <a:endParaRPr lang="de-AT" sz="1600" dirty="0" smtClean="0"/>
          </a:p>
          <a:p>
            <a:pPr marL="0" indent="0">
              <a:buNone/>
            </a:pPr>
            <a:endParaRPr lang="de-DE" sz="1600" dirty="0"/>
          </a:p>
          <a:p>
            <a:pPr marL="0" indent="0">
              <a:buNone/>
            </a:pPr>
            <a:r>
              <a:rPr lang="de-DE" sz="2000" dirty="0">
                <a:solidFill>
                  <a:srgbClr val="0099CC"/>
                </a:solidFill>
                <a:latin typeface="+mj-lt"/>
              </a:rPr>
              <a:t>Ziehen alle Parteien, die in Österreich zur EU-Wahl antreten, in das EU-Parlament ein</a:t>
            </a:r>
            <a:r>
              <a:rPr lang="de-DE" sz="2000" dirty="0" smtClean="0">
                <a:solidFill>
                  <a:srgbClr val="0099CC"/>
                </a:solidFill>
                <a:latin typeface="+mj-lt"/>
              </a:rPr>
              <a:t>?</a:t>
            </a:r>
            <a:endParaRPr lang="de-DE" sz="2000" dirty="0" smtClean="0"/>
          </a:p>
          <a:p>
            <a:r>
              <a:rPr lang="de-DE" sz="1600" dirty="0" smtClean="0"/>
              <a:t>In </a:t>
            </a:r>
            <a:r>
              <a:rPr lang="de-DE" sz="1600" dirty="0"/>
              <a:t>Österreich braucht eine Partei für den Einzug ins EU-Parlament </a:t>
            </a:r>
            <a:r>
              <a:rPr lang="de-DE" sz="1600" b="1" dirty="0"/>
              <a:t>mindestens </a:t>
            </a:r>
            <a:r>
              <a:rPr lang="de-DE" sz="1600" b="1" dirty="0" smtClean="0"/>
              <a:t/>
            </a:r>
            <a:br>
              <a:rPr lang="de-DE" sz="1600" b="1" dirty="0" smtClean="0"/>
            </a:br>
            <a:r>
              <a:rPr lang="de-DE" sz="1600" b="1" dirty="0" smtClean="0"/>
              <a:t>4 </a:t>
            </a:r>
            <a:r>
              <a:rPr lang="de-DE" sz="1600" b="1" dirty="0"/>
              <a:t>Prozent aller Wählerstimmen</a:t>
            </a:r>
            <a:r>
              <a:rPr lang="de-DE" sz="1600" dirty="0"/>
              <a:t>. </a:t>
            </a:r>
          </a:p>
          <a:p>
            <a:r>
              <a:rPr lang="de-DE" sz="1600" dirty="0"/>
              <a:t>In anderen EU-Mitgliedstaaten gibt es unterschiedliche Regelungen. Die Schwelle darf allerdings </a:t>
            </a:r>
            <a:r>
              <a:rPr lang="de-DE" sz="1600" b="1" dirty="0"/>
              <a:t>in keinem Land höher als 5 Prozent </a:t>
            </a:r>
            <a:r>
              <a:rPr lang="de-DE" sz="1600" dirty="0"/>
              <a:t>sein. </a:t>
            </a:r>
          </a:p>
          <a:p>
            <a:r>
              <a:rPr lang="de-DE" sz="1600" dirty="0"/>
              <a:t>In Österreich können alle wahlberechtigten Personen zudem eine </a:t>
            </a:r>
            <a:r>
              <a:rPr lang="de-DE" sz="1600" b="1" dirty="0"/>
              <a:t>Vorzugsstimme</a:t>
            </a:r>
            <a:r>
              <a:rPr lang="de-DE" sz="1600" dirty="0"/>
              <a:t> an eine Kandidatin oder einen Kandidaten jener Partei vergeben, die sie angekreuzt haben. </a:t>
            </a:r>
            <a:r>
              <a:rPr lang="de-DE" sz="1600" dirty="0" smtClean="0"/>
              <a:t>Damit </a:t>
            </a:r>
            <a:r>
              <a:rPr lang="de-DE" sz="1600" dirty="0"/>
              <a:t>ein Kandidat oder eine Kandidatin vorgereiht wird, </a:t>
            </a:r>
            <a:r>
              <a:rPr lang="de-DE" sz="1600" dirty="0" smtClean="0"/>
              <a:t>müssen</a:t>
            </a:r>
            <a:br>
              <a:rPr lang="de-DE" sz="1600" dirty="0" smtClean="0"/>
            </a:br>
            <a:r>
              <a:rPr lang="de-DE" sz="1600" dirty="0" smtClean="0"/>
              <a:t>5</a:t>
            </a:r>
            <a:r>
              <a:rPr lang="de-DE" sz="1600" dirty="0"/>
              <a:t> Prozent der </a:t>
            </a:r>
            <a:r>
              <a:rPr lang="de-DE" sz="1600" dirty="0" err="1"/>
              <a:t>WählerInnen</a:t>
            </a:r>
            <a:r>
              <a:rPr lang="de-DE" sz="1600" dirty="0"/>
              <a:t> dieser Partei ihr/ihm eine </a:t>
            </a:r>
            <a:r>
              <a:rPr lang="de-DE" sz="1600" dirty="0" smtClean="0"/>
              <a:t>Vorzugsstimme </a:t>
            </a:r>
            <a:br>
              <a:rPr lang="de-DE" sz="1600" dirty="0" smtClean="0"/>
            </a:br>
            <a:r>
              <a:rPr lang="de-DE" sz="1600" dirty="0" smtClean="0"/>
              <a:t>geben</a:t>
            </a:r>
            <a:r>
              <a:rPr lang="de-DE" sz="1600" dirty="0"/>
              <a:t>. </a:t>
            </a:r>
          </a:p>
          <a:p>
            <a:pPr marL="0" indent="0">
              <a:buNone/>
            </a:pPr>
            <a:r>
              <a:rPr lang="de-AT" sz="1600" dirty="0"/>
              <a:t/>
            </a:r>
            <a:br>
              <a:rPr lang="de-AT" sz="1600" dirty="0"/>
            </a:br>
            <a:endParaRPr lang="de-DE" sz="1600" dirty="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022456408"/>
      </p:ext>
    </p:extLst>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270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490538" y="152239"/>
            <a:ext cx="8207375" cy="1152525"/>
          </a:xfrm>
        </p:spPr>
        <p:txBody>
          <a:bodyPr/>
          <a:lstStyle/>
          <a:p>
            <a:r>
              <a:rPr lang="de-DE" sz="2400" dirty="0" smtClean="0"/>
              <a:t>Welche österreichischen Parteien treten </a:t>
            </a:r>
            <a:r>
              <a:rPr lang="de-DE" sz="2400" dirty="0"/>
              <a:t/>
            </a:r>
            <a:br>
              <a:rPr lang="de-DE" sz="2400" dirty="0"/>
            </a:br>
            <a:r>
              <a:rPr lang="de-DE" sz="2400" dirty="0" smtClean="0"/>
              <a:t>zur </a:t>
            </a:r>
            <a:r>
              <a:rPr lang="de-DE" sz="2400" dirty="0" smtClean="0"/>
              <a:t>EU-Wahl 2019 an?</a:t>
            </a:r>
            <a:endParaRPr lang="de-DE" sz="2400"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036363337"/>
              </p:ext>
            </p:extLst>
          </p:nvPr>
        </p:nvGraphicFramePr>
        <p:xfrm>
          <a:off x="971600" y="1196752"/>
          <a:ext cx="5431107" cy="4787932"/>
        </p:xfrm>
        <a:graphic>
          <a:graphicData uri="http://schemas.openxmlformats.org/drawingml/2006/table">
            <a:tbl>
              <a:tblPr/>
              <a:tblGrid>
                <a:gridCol w="1810369">
                  <a:extLst>
                    <a:ext uri="{9D8B030D-6E8A-4147-A177-3AD203B41FA5}">
                      <a16:colId xmlns:a16="http://schemas.microsoft.com/office/drawing/2014/main" val="20000"/>
                    </a:ext>
                  </a:extLst>
                </a:gridCol>
                <a:gridCol w="1810369">
                  <a:extLst>
                    <a:ext uri="{9D8B030D-6E8A-4147-A177-3AD203B41FA5}">
                      <a16:colId xmlns:a16="http://schemas.microsoft.com/office/drawing/2014/main" val="20001"/>
                    </a:ext>
                  </a:extLst>
                </a:gridCol>
                <a:gridCol w="1810369">
                  <a:extLst>
                    <a:ext uri="{9D8B030D-6E8A-4147-A177-3AD203B41FA5}">
                      <a16:colId xmlns:a16="http://schemas.microsoft.com/office/drawing/2014/main" val="20002"/>
                    </a:ext>
                  </a:extLst>
                </a:gridCol>
              </a:tblGrid>
              <a:tr h="525030">
                <a:tc>
                  <a:txBody>
                    <a:bodyPr/>
                    <a:lstStyle/>
                    <a:p>
                      <a:pPr fontAlgn="auto"/>
                      <a:r>
                        <a:rPr lang="de-AT" sz="1200" b="1" dirty="0">
                          <a:effectLst/>
                        </a:rPr>
                        <a:t>Parteibezeichnung</a:t>
                      </a:r>
                      <a:endParaRPr lang="de-AT" sz="120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b="1" dirty="0" err="1">
                          <a:effectLst/>
                        </a:rPr>
                        <a:t>SpitzenkandidatIn</a:t>
                      </a:r>
                      <a:endParaRPr lang="de-AT" sz="120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b="1" dirty="0" smtClean="0">
                          <a:effectLst/>
                        </a:rPr>
                        <a:t>Bisherige</a:t>
                      </a:r>
                      <a:r>
                        <a:rPr lang="de-AT" sz="1200" b="1" baseline="0" dirty="0" smtClean="0">
                          <a:effectLst/>
                        </a:rPr>
                        <a:t> </a:t>
                      </a:r>
                      <a:r>
                        <a:rPr lang="de-AT" sz="1200" b="1" i="1" dirty="0" smtClean="0">
                          <a:effectLst/>
                        </a:rPr>
                        <a:t>Fraktion</a:t>
                      </a:r>
                      <a:r>
                        <a:rPr lang="de-AT" sz="1200" b="1" dirty="0" smtClean="0">
                          <a:effectLst/>
                        </a:rPr>
                        <a:t> </a:t>
                      </a:r>
                      <a:r>
                        <a:rPr lang="de-AT" sz="1200" b="1" dirty="0">
                          <a:effectLst/>
                        </a:rPr>
                        <a:t>im </a:t>
                      </a:r>
                      <a:r>
                        <a:rPr lang="de-AT" sz="1200" b="1" i="1" dirty="0">
                          <a:effectLst/>
                        </a:rPr>
                        <a:t>EU</a:t>
                      </a:r>
                      <a:r>
                        <a:rPr lang="de-AT" sz="1200" b="1" dirty="0">
                          <a:effectLst/>
                        </a:rPr>
                        <a:t>-</a:t>
                      </a:r>
                      <a:r>
                        <a:rPr lang="de-AT" sz="1200" b="1" i="1" dirty="0">
                          <a:effectLst/>
                        </a:rPr>
                        <a:t>Parlament</a:t>
                      </a:r>
                      <a:endParaRPr lang="de-AT" sz="120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03456">
                <a:tc>
                  <a:txBody>
                    <a:bodyPr/>
                    <a:lstStyle/>
                    <a:p>
                      <a:pPr fontAlgn="auto"/>
                      <a:r>
                        <a:rPr lang="de-AT" sz="1200" i="0" dirty="0">
                          <a:effectLst/>
                        </a:rPr>
                        <a:t>Österreichische Volkspartei</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dirty="0">
                          <a:effectLst/>
                        </a:rPr>
                        <a:t>Othmar Karas</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dirty="0">
                          <a:effectLst/>
                        </a:rPr>
                        <a:t>Fraktion der Europäischen Volkspartei</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84493">
                <a:tc>
                  <a:txBody>
                    <a:bodyPr/>
                    <a:lstStyle/>
                    <a:p>
                      <a:r>
                        <a:rPr lang="de-AT" sz="1200" i="0" dirty="0">
                          <a:effectLst/>
                        </a:rPr>
                        <a:t>Sozialdemokratische Partei Österreichs</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AT" sz="1200" i="0" dirty="0">
                          <a:effectLst/>
                        </a:rPr>
                        <a:t>Andreas Schieder</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DE" sz="1200" i="0" dirty="0">
                          <a:effectLst/>
                        </a:rPr>
                        <a:t>Fraktion der Progressiven Allianz der Sozialdemokraten im Europäischen Parlament</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03456">
                <a:tc>
                  <a:txBody>
                    <a:bodyPr/>
                    <a:lstStyle/>
                    <a:p>
                      <a:pPr fontAlgn="auto"/>
                      <a:r>
                        <a:rPr lang="de-DE" sz="1200" i="0" dirty="0">
                          <a:effectLst/>
                        </a:rPr>
                        <a:t>Freiheitliche Partei Österreichs (FPÖ) – Die Freiheitlichen</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dirty="0">
                          <a:effectLst/>
                        </a:rPr>
                        <a:t>Harald </a:t>
                      </a:r>
                      <a:r>
                        <a:rPr lang="de-AT" sz="1200" i="0" dirty="0" err="1">
                          <a:effectLst/>
                        </a:rPr>
                        <a:t>Vilimsky</a:t>
                      </a:r>
                      <a:endParaRPr lang="de-AT" sz="1200" i="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DE" sz="1200" i="0" dirty="0">
                          <a:effectLst/>
                        </a:rPr>
                        <a:t>Fraktion Europa der Nationen und der Freiheit</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03456">
                <a:tc>
                  <a:txBody>
                    <a:bodyPr/>
                    <a:lstStyle/>
                    <a:p>
                      <a:pPr fontAlgn="auto"/>
                      <a:r>
                        <a:rPr lang="de-AT" sz="1200" i="0" dirty="0">
                          <a:effectLst/>
                        </a:rPr>
                        <a:t>Die Grünen – Grüne Alternative</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dirty="0">
                          <a:effectLst/>
                        </a:rPr>
                        <a:t>Werner Kogler</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DE" sz="1200" i="0" dirty="0">
                          <a:effectLst/>
                        </a:rPr>
                        <a:t>Fraktion der Grünen/Freie Europäische Allianz</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03456">
                <a:tc>
                  <a:txBody>
                    <a:bodyPr/>
                    <a:lstStyle/>
                    <a:p>
                      <a:pPr fontAlgn="auto"/>
                      <a:r>
                        <a:rPr lang="de-AT" sz="1200" i="0" dirty="0">
                          <a:effectLst/>
                        </a:rPr>
                        <a:t>NEOS – Das Neue Europa</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dirty="0">
                          <a:effectLst/>
                        </a:rPr>
                        <a:t>Claudia Gamon</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DE" sz="1200" i="0" dirty="0">
                          <a:effectLst/>
                        </a:rPr>
                        <a:t>Fraktion der Allianz der Liberalen und Demokraten für Europa</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03456">
                <a:tc>
                  <a:txBody>
                    <a:bodyPr/>
                    <a:lstStyle/>
                    <a:p>
                      <a:pPr fontAlgn="auto"/>
                      <a:r>
                        <a:rPr lang="de-DE" sz="1200" i="0">
                          <a:effectLst/>
                        </a:rPr>
                        <a:t>EUROPA JETZT – Initiative Johannes Voggenhuber</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a:effectLst/>
                        </a:rPr>
                        <a:t>Johannes Voggenhuber</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endParaRPr lang="de-AT" sz="1200" i="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22419">
                <a:tc>
                  <a:txBody>
                    <a:bodyPr/>
                    <a:lstStyle/>
                    <a:p>
                      <a:pPr fontAlgn="auto"/>
                      <a:r>
                        <a:rPr lang="de-AT" sz="1200" i="0" dirty="0">
                          <a:effectLst/>
                        </a:rPr>
                        <a:t>KPÖ PLUS – European </a:t>
                      </a:r>
                      <a:r>
                        <a:rPr lang="de-AT" sz="1200" i="0" dirty="0" err="1">
                          <a:effectLst/>
                        </a:rPr>
                        <a:t>Left</a:t>
                      </a:r>
                      <a:r>
                        <a:rPr lang="de-AT" sz="1200" i="0" dirty="0">
                          <a:effectLst/>
                        </a:rPr>
                        <a:t>, offene Liste</a:t>
                      </a: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r>
                        <a:rPr lang="de-AT" sz="1200" i="0" dirty="0">
                          <a:effectLst/>
                        </a:rPr>
                        <a:t>Katerina </a:t>
                      </a:r>
                      <a:r>
                        <a:rPr lang="de-AT" sz="1200" i="0" dirty="0" err="1">
                          <a:effectLst/>
                        </a:rPr>
                        <a:t>Anastasiou</a:t>
                      </a:r>
                      <a:endParaRPr lang="de-AT" sz="1200" i="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auto"/>
                      <a:endParaRPr lang="de-AT" sz="1200" i="0" dirty="0">
                        <a:effectLst/>
                      </a:endParaRPr>
                    </a:p>
                  </a:txBody>
                  <a:tcPr marL="60346" marR="60346" marT="30173" marB="30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137598063"/>
      </p:ext>
    </p:extLst>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27384"/>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800" dirty="0" smtClean="0">
                <a:solidFill>
                  <a:srgbClr val="00CCFF"/>
                </a:solidFill>
              </a:rPr>
              <a:t>Diskussionsfragen zum Thema</a:t>
            </a:r>
            <a:endParaRPr lang="de-AT" sz="2800" dirty="0">
              <a:solidFill>
                <a:srgbClr val="00CCFF"/>
              </a:solidFill>
            </a:endParaRPr>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AT" sz="1600" b="1" dirty="0" smtClean="0"/>
              <a:t>Wahlberechtigung bei den EU-Wahlen</a:t>
            </a:r>
          </a:p>
          <a:p>
            <a:pPr marL="0" indent="0">
              <a:buNone/>
            </a:pPr>
            <a:r>
              <a:rPr lang="de-AT" sz="1600" dirty="0"/>
              <a:t>Bei den EU-Wahlen dürfen auch EU-</a:t>
            </a:r>
            <a:r>
              <a:rPr lang="de-AT" sz="1600" dirty="0" err="1"/>
              <a:t>BürgerInnen</a:t>
            </a:r>
            <a:r>
              <a:rPr lang="de-AT" sz="1600" dirty="0"/>
              <a:t>, die ihren Wohnsitz in Österreich haben, die österreichischen Abgeordneten zum Europäischen Parlament wählen. </a:t>
            </a:r>
          </a:p>
          <a:p>
            <a:pPr marL="0" indent="0">
              <a:buNone/>
            </a:pPr>
            <a:r>
              <a:rPr lang="de-AT" sz="1600" dirty="0"/>
              <a:t>Diskutiert in eurer Klasse folgende Fragen:</a:t>
            </a:r>
          </a:p>
          <a:p>
            <a:pPr>
              <a:buFontTx/>
              <a:buChar char="-"/>
            </a:pPr>
            <a:r>
              <a:rPr lang="de-AT" sz="1600" dirty="0"/>
              <a:t>Wie findet ihr das, dass in Österreich wohnhafte EU-</a:t>
            </a:r>
            <a:r>
              <a:rPr lang="de-AT" sz="1600" dirty="0" err="1"/>
              <a:t>BürgerInnen</a:t>
            </a:r>
            <a:r>
              <a:rPr lang="de-AT" sz="1600" dirty="0"/>
              <a:t> die österreichischen Abgeordneten zum Europäischen Parlament wählen dürfen?</a:t>
            </a:r>
          </a:p>
          <a:p>
            <a:pPr>
              <a:buFontTx/>
              <a:buChar char="-"/>
            </a:pPr>
            <a:r>
              <a:rPr lang="de-AT" sz="1600" dirty="0"/>
              <a:t>Was bedeutet das für die Menschen, die oft schon lange in Österreich leben, aber bei Nationalratswahlen und Landtagswahlen nicht wahlberechtigt sind? </a:t>
            </a:r>
          </a:p>
          <a:p>
            <a:pPr>
              <a:buFontTx/>
              <a:buChar char="-"/>
            </a:pPr>
            <a:r>
              <a:rPr lang="de-AT" sz="1600" dirty="0"/>
              <a:t>Was bedeutet das </a:t>
            </a:r>
            <a:r>
              <a:rPr lang="de-AT" sz="1600" dirty="0" smtClean="0"/>
              <a:t>für die Demokratie in Österreich? </a:t>
            </a:r>
            <a:endParaRPr lang="de-AT" sz="1600" dirty="0"/>
          </a:p>
          <a:p>
            <a:pPr marL="0" indent="0">
              <a:buNone/>
            </a:pPr>
            <a:endParaRPr lang="de-AT" sz="900" b="1" dirty="0" smtClean="0"/>
          </a:p>
          <a:p>
            <a:r>
              <a:rPr lang="de-DE" sz="1600" b="1" dirty="0" smtClean="0"/>
              <a:t>Wahlbeteiligung bei den EU-Wahlen </a:t>
            </a:r>
          </a:p>
          <a:p>
            <a:pPr marL="0" indent="0">
              <a:buNone/>
            </a:pPr>
            <a:r>
              <a:rPr lang="de-DE" sz="1600" dirty="0" smtClean="0"/>
              <a:t>Bei den letzten EU-Wahlen lag in Österreich die Wahlbeteiligung bei 45,39%. Bei den letzten Nationalratswahlen im Jahr 2017 haben hingegen 80% aller Wahlberechtigten gewählt.</a:t>
            </a:r>
          </a:p>
          <a:p>
            <a:pPr marL="0" indent="0">
              <a:buNone/>
            </a:pPr>
            <a:r>
              <a:rPr lang="de-AT" sz="1600" dirty="0"/>
              <a:t>Diskutiert in eurer Klasse folgende Fragen:</a:t>
            </a:r>
          </a:p>
          <a:p>
            <a:pPr>
              <a:buFontTx/>
              <a:buChar char="-"/>
            </a:pPr>
            <a:r>
              <a:rPr lang="de-DE" sz="1600" dirty="0" smtClean="0"/>
              <a:t>Warum glaubt ihr, dass die Wahlbeteiligung bei EU-Wahlen um so viel niedriger ist als bei Nationalratswahlen?</a:t>
            </a:r>
          </a:p>
          <a:p>
            <a:pPr>
              <a:buFontTx/>
              <a:buChar char="-"/>
            </a:pPr>
            <a:r>
              <a:rPr lang="de-DE" sz="1600" dirty="0" smtClean="0"/>
              <a:t>Was sollte unternommen werden, um mehr Menschen davon zu überzeugen,</a:t>
            </a:r>
            <a:br>
              <a:rPr lang="de-DE" sz="1600" dirty="0" smtClean="0"/>
            </a:br>
            <a:r>
              <a:rPr lang="de-DE" sz="1600" dirty="0" smtClean="0"/>
              <a:t>an den EU-Wahlen teilzunehmen?</a:t>
            </a:r>
          </a:p>
          <a:p>
            <a:pPr>
              <a:buFontTx/>
              <a:buChar char="-"/>
            </a:pPr>
            <a:endParaRPr lang="de-DE" sz="1600" dirty="0" smtClean="0"/>
          </a:p>
          <a:p>
            <a:pPr marL="0" indent="0">
              <a:buNone/>
            </a:pPr>
            <a:endParaRPr lang="de-AT" sz="1600" dirty="0" smtClean="0"/>
          </a:p>
          <a:p>
            <a:pPr marL="0" indent="0">
              <a:buNone/>
            </a:pPr>
            <a:endParaRPr lang="de-DE" sz="1600" dirty="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3686062450"/>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19050" y="-17140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Das EU-Parlament </a:t>
            </a:r>
            <a:r>
              <a:rPr lang="de-DE" sz="2400" dirty="0"/>
              <a:t>stellt sich vor</a:t>
            </a:r>
            <a:r>
              <a:rPr lang="de-DE" sz="2400" b="1" dirty="0"/>
              <a:t/>
            </a:r>
            <a:br>
              <a:rPr lang="de-DE" sz="2400" b="1" dirty="0"/>
            </a:b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852556" cy="4824536"/>
          </a:xfrm>
        </p:spPr>
        <p:txBody>
          <a:bodyPr/>
          <a:lstStyle/>
          <a:p>
            <a:r>
              <a:rPr lang="de-DE" sz="1600" dirty="0"/>
              <a:t>Bei den </a:t>
            </a:r>
            <a:r>
              <a:rPr lang="de-DE" sz="1600" b="1" dirty="0"/>
              <a:t>Wahlen zum Europäischen </a:t>
            </a:r>
            <a:r>
              <a:rPr lang="de-DE" sz="1600" b="1" i="1" dirty="0"/>
              <a:t>Parlament</a:t>
            </a:r>
            <a:r>
              <a:rPr lang="de-DE" sz="1600" dirty="0"/>
              <a:t> (oder </a:t>
            </a:r>
            <a:r>
              <a:rPr lang="de-DE" sz="1600" b="1" i="1" dirty="0"/>
              <a:t>EU-Wahlen</a:t>
            </a:r>
            <a:r>
              <a:rPr lang="de-DE" sz="1600" dirty="0"/>
              <a:t>) werden die Abgeordneten des Europäischen Parlaments gewählt. </a:t>
            </a:r>
            <a:endParaRPr lang="de-DE" sz="1600" dirty="0" smtClean="0"/>
          </a:p>
          <a:p>
            <a:pPr marL="0" indent="0">
              <a:buNone/>
            </a:pPr>
            <a:endParaRPr lang="de-DE" sz="1600" dirty="0" smtClean="0"/>
          </a:p>
          <a:p>
            <a:r>
              <a:rPr lang="de-DE" sz="1600" dirty="0" smtClean="0"/>
              <a:t>Das </a:t>
            </a:r>
            <a:r>
              <a:rPr lang="de-DE" sz="1600" b="1" dirty="0"/>
              <a:t>Europäische </a:t>
            </a:r>
            <a:r>
              <a:rPr lang="de-DE" sz="1600" b="1" i="1" dirty="0"/>
              <a:t>Parlament</a:t>
            </a:r>
            <a:r>
              <a:rPr lang="de-DE" sz="1600" dirty="0"/>
              <a:t> ist die einzige direkt gewählte Vertretung der </a:t>
            </a:r>
            <a:r>
              <a:rPr lang="de-DE" sz="1600" b="1" i="1" dirty="0"/>
              <a:t>EU-</a:t>
            </a:r>
            <a:r>
              <a:rPr lang="de-DE" sz="1600" b="1" i="1" dirty="0" err="1"/>
              <a:t>BürgerInnen</a:t>
            </a:r>
            <a:r>
              <a:rPr lang="de-DE" sz="1600" dirty="0"/>
              <a:t>. Es setzt sich aus Abgeordneten aus allen Mitgliedsländern zusammen. </a:t>
            </a:r>
            <a:endParaRPr lang="de-DE" sz="1600" dirty="0" smtClean="0"/>
          </a:p>
          <a:p>
            <a:pPr marL="0" indent="0">
              <a:buNone/>
            </a:pPr>
            <a:endParaRPr lang="de-DE" sz="1600" dirty="0" smtClean="0"/>
          </a:p>
          <a:p>
            <a:r>
              <a:rPr lang="de-DE" sz="1600" dirty="0" smtClean="0"/>
              <a:t>Der </a:t>
            </a:r>
            <a:r>
              <a:rPr lang="de-DE" sz="1600" dirty="0"/>
              <a:t>Sitz des Europäischen Parlaments ist in Straßburg (Frankreich); weitere Standorte befinden sich in Brüssel (Belgien, Sitzungsort) und Luxemburg (Luxemburg, Verwaltung). </a:t>
            </a:r>
          </a:p>
          <a:p>
            <a:endParaRPr lang="de-DE" sz="1100" dirty="0" smtClean="0"/>
          </a:p>
          <a:p>
            <a:pPr marL="0" indent="0">
              <a:buNone/>
            </a:pPr>
            <a:endParaRPr lang="de-AT" sz="1600" dirty="0"/>
          </a:p>
          <a:p>
            <a:pPr marL="0" indent="0">
              <a:buNone/>
            </a:pPr>
            <a:r>
              <a:rPr lang="de-AT" sz="1400" dirty="0"/>
              <a:t/>
            </a:r>
            <a:br>
              <a:rPr lang="de-AT" sz="1400" dirty="0"/>
            </a:br>
            <a:endParaRPr lang="de-DE" sz="1400" dirty="0" smtClean="0"/>
          </a:p>
          <a:p>
            <a:pPr lvl="1"/>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p:txBody>
      </p:sp>
    </p:spTree>
    <p:extLst>
      <p:ext uri="{BB962C8B-B14F-4D97-AF65-F5344CB8AC3E}">
        <p14:creationId xmlns:p14="http://schemas.microsoft.com/office/powerpoint/2010/main" val="4057654646"/>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a:t>Das Europäische Parlament: </a:t>
            </a:r>
            <a:r>
              <a:rPr lang="de-DE" sz="2400" dirty="0" smtClean="0"/>
              <a:t/>
            </a:r>
            <a:br>
              <a:rPr lang="de-DE" sz="2400" dirty="0" smtClean="0"/>
            </a:br>
            <a:r>
              <a:rPr lang="de-DE" sz="2400" dirty="0" smtClean="0"/>
              <a:t>eine </a:t>
            </a:r>
            <a:r>
              <a:rPr lang="de-DE" sz="2400" dirty="0"/>
              <a:t>der sieben wichtigsten Einrichtungen in der EU</a:t>
            </a:r>
            <a:br>
              <a:rPr lang="de-DE" sz="2400" dirty="0"/>
            </a:br>
            <a:endParaRPr lang="de-AT" sz="2400" dirty="0"/>
          </a:p>
        </p:txBody>
      </p:sp>
      <p:sp>
        <p:nvSpPr>
          <p:cNvPr id="7" name="Inhaltsplatzhalter 6"/>
          <p:cNvSpPr>
            <a:spLocks noGrp="1"/>
          </p:cNvSpPr>
          <p:nvPr>
            <p:ph idx="1"/>
          </p:nvPr>
        </p:nvSpPr>
        <p:spPr>
          <a:xfrm>
            <a:off x="481680" y="1412776"/>
            <a:ext cx="8266784" cy="4824536"/>
          </a:xfrm>
        </p:spPr>
        <p:txBody>
          <a:bodyPr/>
          <a:lstStyle/>
          <a:p>
            <a:pPr marL="0" indent="0">
              <a:buNone/>
            </a:pPr>
            <a:r>
              <a:rPr lang="de-DE" sz="1600" dirty="0" smtClean="0"/>
              <a:t>Andere </a:t>
            </a:r>
            <a:r>
              <a:rPr lang="de-DE" sz="1600" dirty="0"/>
              <a:t>wichtige Institutionen sind:</a:t>
            </a:r>
          </a:p>
          <a:p>
            <a:r>
              <a:rPr lang="de-DE" sz="1600" b="1" dirty="0"/>
              <a:t>Der Europäische </a:t>
            </a:r>
            <a:r>
              <a:rPr lang="de-DE" sz="1600" b="1" dirty="0" smtClean="0"/>
              <a:t>Rat</a:t>
            </a:r>
            <a:r>
              <a:rPr lang="de-DE" sz="1600" dirty="0" smtClean="0"/>
              <a:t>: </a:t>
            </a:r>
            <a:r>
              <a:rPr lang="de-DE" sz="1400" dirty="0" smtClean="0"/>
              <a:t>Er </a:t>
            </a:r>
            <a:r>
              <a:rPr lang="de-DE" sz="1400" dirty="0"/>
              <a:t>setzt sich aus den Staats- und Regierungschefs der EU</a:t>
            </a:r>
            <a:r>
              <a:rPr lang="de-DE" sz="1400" dirty="0" smtClean="0"/>
              <a:t>-Länder </a:t>
            </a:r>
            <a:r>
              <a:rPr lang="de-DE" sz="1400" dirty="0"/>
              <a:t>zusammen.</a:t>
            </a:r>
          </a:p>
          <a:p>
            <a:r>
              <a:rPr lang="de-DE" sz="1600" b="1" dirty="0"/>
              <a:t>Der </a:t>
            </a:r>
            <a:r>
              <a:rPr lang="de-DE" sz="1600" b="1" dirty="0" smtClean="0"/>
              <a:t>Rat der Europäischen Union (kurz</a:t>
            </a:r>
            <a:r>
              <a:rPr lang="de-DE" sz="1600" b="1" dirty="0"/>
              <a:t>: </a:t>
            </a:r>
            <a:r>
              <a:rPr lang="de-DE" sz="1600" b="1" dirty="0" smtClean="0"/>
              <a:t>Rat)</a:t>
            </a:r>
            <a:r>
              <a:rPr lang="de-DE" sz="1600" dirty="0" smtClean="0"/>
              <a:t>: </a:t>
            </a:r>
            <a:r>
              <a:rPr lang="de-DE" sz="1400" dirty="0" smtClean="0"/>
              <a:t>Er </a:t>
            </a:r>
            <a:r>
              <a:rPr lang="de-DE" sz="1400" dirty="0"/>
              <a:t>setzt sich aus den </a:t>
            </a:r>
            <a:r>
              <a:rPr lang="de-DE" sz="1400" dirty="0" err="1"/>
              <a:t>MinisterInnen</a:t>
            </a:r>
            <a:r>
              <a:rPr lang="de-DE" sz="1400" dirty="0"/>
              <a:t> </a:t>
            </a:r>
            <a:r>
              <a:rPr lang="de-DE" sz="1400" dirty="0" smtClean="0"/>
              <a:t>der </a:t>
            </a:r>
            <a:r>
              <a:rPr lang="de-DE" sz="1400" dirty="0"/>
              <a:t>EU</a:t>
            </a:r>
            <a:r>
              <a:rPr lang="de-DE" sz="1400" dirty="0" smtClean="0"/>
              <a:t>-Länder </a:t>
            </a:r>
            <a:r>
              <a:rPr lang="de-DE" sz="1400" dirty="0"/>
              <a:t>zusammen. Der Ratsvorsitz wechselt halbjährlich zwischen den Mitgliedstaaten</a:t>
            </a:r>
            <a:r>
              <a:rPr lang="de-DE" sz="1400" dirty="0" smtClean="0"/>
              <a:t>. </a:t>
            </a:r>
            <a:br>
              <a:rPr lang="de-DE" sz="1400" dirty="0" smtClean="0"/>
            </a:br>
            <a:r>
              <a:rPr lang="de-DE" sz="1400" dirty="0" smtClean="0"/>
              <a:t>(Im zweiten Halbjahr 2018 hatte Österreich zuletzt den Vorsitz inne.)</a:t>
            </a:r>
            <a:endParaRPr lang="de-DE" sz="1400" dirty="0"/>
          </a:p>
          <a:p>
            <a:r>
              <a:rPr lang="de-DE" sz="1600" b="1" dirty="0"/>
              <a:t>Die Europäische </a:t>
            </a:r>
            <a:r>
              <a:rPr lang="de-DE" sz="1600" b="1" dirty="0" smtClean="0"/>
              <a:t>Kommission</a:t>
            </a:r>
            <a:r>
              <a:rPr lang="de-DE" sz="1600" dirty="0" smtClean="0"/>
              <a:t>: </a:t>
            </a:r>
            <a:r>
              <a:rPr lang="de-DE" sz="1400" dirty="0" smtClean="0"/>
              <a:t>Jedes EU-Land </a:t>
            </a:r>
            <a:r>
              <a:rPr lang="de-DE" sz="1400" dirty="0"/>
              <a:t>bestimmt eine/n </a:t>
            </a:r>
            <a:r>
              <a:rPr lang="de-DE" sz="1400" dirty="0" err="1"/>
              <a:t>KommissarIn</a:t>
            </a:r>
            <a:r>
              <a:rPr lang="de-DE" sz="1400" dirty="0"/>
              <a:t> für die </a:t>
            </a:r>
            <a:r>
              <a:rPr lang="de-DE" sz="1400" dirty="0" smtClean="0"/>
              <a:t>Europäische </a:t>
            </a:r>
            <a:r>
              <a:rPr lang="de-DE" sz="1400" dirty="0"/>
              <a:t>K</a:t>
            </a:r>
            <a:r>
              <a:rPr lang="de-DE" sz="1400" dirty="0" smtClean="0"/>
              <a:t>ommission für </a:t>
            </a:r>
            <a:r>
              <a:rPr lang="de-DE" sz="1400" dirty="0"/>
              <a:t>fünf Jahre.</a:t>
            </a:r>
          </a:p>
          <a:p>
            <a:r>
              <a:rPr lang="de-DE" sz="1600" b="1" dirty="0"/>
              <a:t>Der Gerichtshof der Europäischen </a:t>
            </a:r>
            <a:r>
              <a:rPr lang="de-DE" sz="1600" b="1" dirty="0" smtClean="0"/>
              <a:t>Union</a:t>
            </a:r>
            <a:r>
              <a:rPr lang="de-DE" sz="1600" dirty="0" smtClean="0"/>
              <a:t>: </a:t>
            </a:r>
            <a:r>
              <a:rPr lang="de-DE" sz="1400" dirty="0" smtClean="0"/>
              <a:t>Für </a:t>
            </a:r>
            <a:r>
              <a:rPr lang="de-DE" sz="1400" dirty="0"/>
              <a:t>den Gerichtshof der Europäischen Union arbeiten </a:t>
            </a:r>
            <a:r>
              <a:rPr lang="de-DE" sz="1400" dirty="0" err="1"/>
              <a:t>RichterInnen</a:t>
            </a:r>
            <a:r>
              <a:rPr lang="de-DE" sz="1400" dirty="0"/>
              <a:t> aus den </a:t>
            </a:r>
            <a:r>
              <a:rPr lang="de-DE" sz="1400" dirty="0" smtClean="0"/>
              <a:t>EU-Mitgliedsländern</a:t>
            </a:r>
            <a:r>
              <a:rPr lang="de-DE" sz="1400" dirty="0"/>
              <a:t>.</a:t>
            </a:r>
          </a:p>
          <a:p>
            <a:r>
              <a:rPr lang="de-DE" sz="1600" b="1" dirty="0"/>
              <a:t>Der Europäische </a:t>
            </a:r>
            <a:r>
              <a:rPr lang="de-DE" sz="1600" b="1" dirty="0" smtClean="0"/>
              <a:t>Rechnungshof</a:t>
            </a:r>
            <a:r>
              <a:rPr lang="de-DE" sz="1600" dirty="0" smtClean="0"/>
              <a:t>: </a:t>
            </a:r>
            <a:r>
              <a:rPr lang="de-DE" sz="1400" dirty="0" smtClean="0"/>
              <a:t>Jedes </a:t>
            </a:r>
            <a:r>
              <a:rPr lang="de-DE" sz="1400" dirty="0"/>
              <a:t>EU</a:t>
            </a:r>
            <a:r>
              <a:rPr lang="de-DE" sz="1400" dirty="0" smtClean="0"/>
              <a:t>-Land </a:t>
            </a:r>
            <a:r>
              <a:rPr lang="de-DE" sz="1400" dirty="0"/>
              <a:t>schlägt eine/n fachlich geeignete/n und unabhängige/n Vertreter/in für den </a:t>
            </a:r>
            <a:r>
              <a:rPr lang="de-DE" sz="1400" dirty="0" smtClean="0"/>
              <a:t>Europäischen Rechnungshof vor</a:t>
            </a:r>
            <a:r>
              <a:rPr lang="de-DE" sz="1400" dirty="0"/>
              <a:t>, der oder die von der EU</a:t>
            </a:r>
            <a:r>
              <a:rPr lang="de-DE" sz="1400" dirty="0" smtClean="0"/>
              <a:t> </a:t>
            </a:r>
            <a:r>
              <a:rPr lang="de-DE" sz="1400" dirty="0"/>
              <a:t>für sechs Jahre ernannt wird.</a:t>
            </a:r>
          </a:p>
          <a:p>
            <a:r>
              <a:rPr lang="de-DE" sz="1600" b="1" dirty="0"/>
              <a:t>Die Europäische </a:t>
            </a:r>
            <a:r>
              <a:rPr lang="de-DE" sz="1600" b="1" dirty="0" smtClean="0"/>
              <a:t>Zentralbank</a:t>
            </a:r>
            <a:r>
              <a:rPr lang="de-DE" sz="1600" dirty="0" smtClean="0"/>
              <a:t>: </a:t>
            </a:r>
            <a:r>
              <a:rPr lang="de-DE" sz="1400" dirty="0" smtClean="0"/>
              <a:t>Sie </a:t>
            </a:r>
            <a:r>
              <a:rPr lang="de-DE" sz="1400" dirty="0"/>
              <a:t>ist ein Zusammenschluss der nationalen Zentralbanken der EU</a:t>
            </a:r>
            <a:r>
              <a:rPr lang="de-DE" sz="1400" dirty="0" smtClean="0"/>
              <a:t>-Länder.</a:t>
            </a:r>
          </a:p>
          <a:p>
            <a:pPr marL="0" indent="0">
              <a:buNone/>
            </a:pPr>
            <a:endParaRPr lang="de-DE" sz="1400" dirty="0" smtClean="0"/>
          </a:p>
          <a:p>
            <a:pPr marL="0" indent="0">
              <a:buNone/>
            </a:pPr>
            <a:r>
              <a:rPr lang="de-DE" sz="1600" dirty="0" smtClean="0"/>
              <a:t>Die </a:t>
            </a:r>
            <a:r>
              <a:rPr lang="de-DE" sz="1600" dirty="0"/>
              <a:t>Mitglieder in diesen EU</a:t>
            </a:r>
            <a:r>
              <a:rPr lang="de-DE" sz="1600" dirty="0" smtClean="0"/>
              <a:t>-Einrichtungen </a:t>
            </a:r>
            <a:r>
              <a:rPr lang="de-DE" sz="1600" dirty="0"/>
              <a:t>werden </a:t>
            </a:r>
            <a:r>
              <a:rPr lang="de-DE" sz="1600" dirty="0" smtClean="0"/>
              <a:t>nicht </a:t>
            </a:r>
            <a:r>
              <a:rPr lang="de-DE" sz="1600" dirty="0"/>
              <a:t>direkt gewählt, sondern meist von den einzelnen EU</a:t>
            </a:r>
            <a:r>
              <a:rPr lang="de-DE" sz="1600" dirty="0" smtClean="0"/>
              <a:t>-Ländern </a:t>
            </a:r>
            <a:r>
              <a:rPr lang="de-DE" sz="1600" dirty="0"/>
              <a:t>bestimmt. </a:t>
            </a:r>
          </a:p>
          <a:p>
            <a:pPr marL="0" indent="0">
              <a:buNone/>
            </a:pPr>
            <a:endParaRPr lang="de-AT" sz="1600" dirty="0"/>
          </a:p>
          <a:p>
            <a:pPr marL="0" indent="0">
              <a:buNone/>
            </a:pPr>
            <a:endParaRPr lang="de-DE" sz="1600" b="1"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spTree>
    <p:extLst>
      <p:ext uri="{BB962C8B-B14F-4D97-AF65-F5344CB8AC3E}">
        <p14:creationId xmlns:p14="http://schemas.microsoft.com/office/powerpoint/2010/main" val="1802095110"/>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marL="0" indent="0"/>
            <a:r>
              <a:rPr lang="de-DE" sz="2400" dirty="0"/>
              <a:t>Die Abgeordneten des Europäischen </a:t>
            </a:r>
            <a:r>
              <a:rPr lang="de-DE" sz="2400" dirty="0" smtClean="0"/>
              <a:t>Parlaments (EP)</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dirty="0" smtClean="0"/>
              <a:t>Die </a:t>
            </a:r>
            <a:r>
              <a:rPr lang="de-DE" sz="1600" dirty="0"/>
              <a:t>Abgeordneten des Europäischen Parlaments werden alle fünf Jahre gewählt. </a:t>
            </a:r>
            <a:endParaRPr lang="de-DE" sz="1600" dirty="0" smtClean="0"/>
          </a:p>
          <a:p>
            <a:r>
              <a:rPr lang="de-DE" sz="1600" dirty="0" smtClean="0"/>
              <a:t>Der </a:t>
            </a:r>
            <a:r>
              <a:rPr lang="de-DE" sz="1600" dirty="0"/>
              <a:t>Wahlvorgang in Europa dauert mehrere Tage, da es in den </a:t>
            </a:r>
            <a:r>
              <a:rPr lang="de-DE" sz="1600" dirty="0" smtClean="0"/>
              <a:t>EU-Ländern </a:t>
            </a:r>
            <a:r>
              <a:rPr lang="de-DE" sz="1600" dirty="0"/>
              <a:t>unterschiedliche Wahltage gibt. </a:t>
            </a:r>
            <a:endParaRPr lang="de-DE" sz="1600" dirty="0" smtClean="0"/>
          </a:p>
          <a:p>
            <a:pPr lvl="1"/>
            <a:r>
              <a:rPr lang="de-DE" sz="1200" dirty="0" smtClean="0"/>
              <a:t>2019 fanden </a:t>
            </a:r>
            <a:r>
              <a:rPr lang="de-DE" sz="1200" dirty="0"/>
              <a:t>die </a:t>
            </a:r>
            <a:r>
              <a:rPr lang="de-DE" sz="1200" dirty="0" smtClean="0"/>
              <a:t>EU-Wahlen </a:t>
            </a:r>
            <a:r>
              <a:rPr lang="de-DE" sz="1200" dirty="0"/>
              <a:t>von 23. bis 26. Mai statt. In Österreich </a:t>
            </a:r>
            <a:r>
              <a:rPr lang="de-DE" sz="1200" dirty="0" smtClean="0"/>
              <a:t>wurde </a:t>
            </a:r>
            <a:r>
              <a:rPr lang="de-DE" sz="1200" dirty="0"/>
              <a:t>am Sonntag, den 26. Mai 2019, gewählt. </a:t>
            </a:r>
            <a:endParaRPr lang="de-DE" sz="1200" dirty="0" smtClean="0"/>
          </a:p>
          <a:p>
            <a:r>
              <a:rPr lang="de-DE" sz="1600" dirty="0" smtClean="0"/>
              <a:t>Das EP hat </a:t>
            </a:r>
            <a:r>
              <a:rPr lang="de-DE" sz="1600" dirty="0"/>
              <a:t>derzeit </a:t>
            </a:r>
            <a:r>
              <a:rPr lang="de-DE" sz="1600" b="1" dirty="0" smtClean="0"/>
              <a:t>751 Abgeordnete </a:t>
            </a:r>
            <a:r>
              <a:rPr lang="de-DE" sz="1600" dirty="0" smtClean="0"/>
              <a:t>(festgelegt im Vertrag von Lissabon, </a:t>
            </a:r>
            <a:r>
              <a:rPr lang="de-DE" sz="1600" dirty="0"/>
              <a:t>Dezember 2009). </a:t>
            </a:r>
            <a:endParaRPr lang="de-DE" sz="1600" dirty="0" smtClean="0"/>
          </a:p>
          <a:p>
            <a:r>
              <a:rPr lang="de-DE" sz="1600" dirty="0" smtClean="0"/>
              <a:t>Die meisten </a:t>
            </a:r>
            <a:r>
              <a:rPr lang="de-DE" sz="1600" dirty="0"/>
              <a:t>Abgeordneten im </a:t>
            </a:r>
            <a:r>
              <a:rPr lang="de-DE" sz="1600" dirty="0" smtClean="0"/>
              <a:t>EP gehören unterschiedlichen </a:t>
            </a:r>
            <a:r>
              <a:rPr lang="de-DE" sz="1600" b="1" dirty="0"/>
              <a:t>Fraktionen</a:t>
            </a:r>
            <a:r>
              <a:rPr lang="de-DE" sz="1600" dirty="0"/>
              <a:t> an. Die Abgeordneten können selbst entscheiden, welcher </a:t>
            </a:r>
            <a:r>
              <a:rPr lang="de-DE" sz="1600" dirty="0" smtClean="0"/>
              <a:t>Fraktion sie </a:t>
            </a:r>
            <a:r>
              <a:rPr lang="de-DE" sz="1600" dirty="0"/>
              <a:t>sich anschließen. </a:t>
            </a:r>
            <a:endParaRPr lang="de-DE" sz="1600" dirty="0" smtClean="0"/>
          </a:p>
          <a:p>
            <a:r>
              <a:rPr lang="de-DE" sz="1600" dirty="0" smtClean="0"/>
              <a:t>Für </a:t>
            </a:r>
            <a:r>
              <a:rPr lang="de-DE" sz="1600" dirty="0"/>
              <a:t>die Gründung einer Fraktion </a:t>
            </a:r>
            <a:r>
              <a:rPr lang="de-DE" sz="1600" dirty="0" smtClean="0"/>
              <a:t>sind </a:t>
            </a:r>
            <a:r>
              <a:rPr lang="de-DE" sz="1600" dirty="0"/>
              <a:t>mindestens </a:t>
            </a:r>
            <a:r>
              <a:rPr lang="de-DE" sz="1600" b="1" dirty="0"/>
              <a:t>25 </a:t>
            </a:r>
            <a:r>
              <a:rPr lang="de-DE" sz="1600" b="1" dirty="0" smtClean="0"/>
              <a:t>Abgeordnete </a:t>
            </a:r>
            <a:r>
              <a:rPr lang="de-DE" sz="1600" dirty="0" smtClean="0"/>
              <a:t>erforderlich</a:t>
            </a:r>
            <a:r>
              <a:rPr lang="de-DE" sz="1600" dirty="0"/>
              <a:t>. In jeder Fraktion </a:t>
            </a:r>
            <a:r>
              <a:rPr lang="de-DE" sz="1600" dirty="0" smtClean="0"/>
              <a:t>müssen Abgeordnete aus </a:t>
            </a:r>
            <a:r>
              <a:rPr lang="de-DE" sz="1600" dirty="0"/>
              <a:t>mindestens </a:t>
            </a:r>
            <a:r>
              <a:rPr lang="de-DE" sz="1600" b="1" dirty="0"/>
              <a:t>sieben Mitgliedstaaten </a:t>
            </a:r>
            <a:r>
              <a:rPr lang="de-DE" sz="1600" dirty="0"/>
              <a:t>vertreten sein.</a:t>
            </a:r>
          </a:p>
          <a:p>
            <a:r>
              <a:rPr lang="de-DE" sz="1600" dirty="0"/>
              <a:t>Derzeit gibt es </a:t>
            </a:r>
            <a:r>
              <a:rPr lang="de-DE" sz="1600" b="1" dirty="0"/>
              <a:t>acht Fraktionen </a:t>
            </a:r>
            <a:r>
              <a:rPr lang="de-DE" sz="1600" dirty="0"/>
              <a:t>im Europäischen </a:t>
            </a:r>
            <a:r>
              <a:rPr lang="de-DE" sz="1600" dirty="0" smtClean="0"/>
              <a:t>Parlament.</a:t>
            </a:r>
          </a:p>
          <a:p>
            <a:r>
              <a:rPr lang="de-DE" sz="1600" dirty="0" smtClean="0"/>
              <a:t>Im EP gibt </a:t>
            </a:r>
            <a:r>
              <a:rPr lang="de-DE" sz="1600" dirty="0"/>
              <a:t>es </a:t>
            </a:r>
            <a:r>
              <a:rPr lang="de-DE" sz="1600" b="1" dirty="0"/>
              <a:t>wechselnde Mehrheiten</a:t>
            </a:r>
            <a:r>
              <a:rPr lang="de-DE" sz="1600" dirty="0"/>
              <a:t>, je nachdem, welches Thema gerade bearbeitet wird. Die einzelnen Abgeordneten und Fraktionen können bei </a:t>
            </a:r>
            <a:r>
              <a:rPr lang="de-DE" sz="1600" dirty="0" smtClean="0"/>
              <a:t>jeder Abstimmung selbst </a:t>
            </a:r>
            <a:r>
              <a:rPr lang="de-DE" sz="1600" dirty="0"/>
              <a:t>entscheiden, für welchen Entwurf sie stimmen. Und anders als etwa im </a:t>
            </a:r>
            <a:r>
              <a:rPr lang="de-DE" sz="1600" dirty="0" smtClean="0"/>
              <a:t>österreichischen Parlament gibt </a:t>
            </a:r>
            <a:r>
              <a:rPr lang="de-DE" sz="1600" dirty="0"/>
              <a:t>es nicht Regierungs- und Oppositionsparteien.</a:t>
            </a:r>
          </a:p>
          <a:p>
            <a:endParaRPr lang="de-DE" sz="1600" dirty="0"/>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Welche </a:t>
            </a:r>
            <a:r>
              <a:rPr lang="de-DE" sz="2400" dirty="0"/>
              <a:t>Aufgaben hat das Europäische Parlament</a:t>
            </a:r>
            <a:r>
              <a:rPr lang="de-DE" sz="2400" dirty="0" smtClean="0"/>
              <a:t>? (1)</a:t>
            </a:r>
            <a:r>
              <a:rPr lang="de-DE" sz="2400" b="1" dirty="0"/>
              <a:t/>
            </a:r>
            <a:br>
              <a:rPr lang="de-DE" sz="2400" b="1" dirty="0"/>
            </a:br>
            <a:endParaRPr lang="de-AT" sz="2400" dirty="0"/>
          </a:p>
        </p:txBody>
      </p:sp>
      <p:sp>
        <p:nvSpPr>
          <p:cNvPr id="7" name="Inhaltsplatzhalter 6"/>
          <p:cNvSpPr>
            <a:spLocks noGrp="1"/>
          </p:cNvSpPr>
          <p:nvPr>
            <p:ph idx="1"/>
          </p:nvPr>
        </p:nvSpPr>
        <p:spPr>
          <a:xfrm>
            <a:off x="468313" y="1340768"/>
            <a:ext cx="8229600" cy="4430712"/>
          </a:xfrm>
        </p:spPr>
        <p:txBody>
          <a:bodyPr/>
          <a:lstStyle/>
          <a:p>
            <a:pPr marL="0" indent="0">
              <a:buNone/>
            </a:pPr>
            <a:r>
              <a:rPr lang="de-DE" sz="1600" dirty="0"/>
              <a:t>Das </a:t>
            </a:r>
            <a:r>
              <a:rPr lang="de-DE" sz="1600" dirty="0" smtClean="0"/>
              <a:t>EP vertritt </a:t>
            </a:r>
            <a:r>
              <a:rPr lang="de-DE" sz="1600" dirty="0"/>
              <a:t>die Interessen aller EU-</a:t>
            </a:r>
            <a:r>
              <a:rPr lang="de-DE" sz="1600" dirty="0" err="1"/>
              <a:t>BürgerInnen</a:t>
            </a:r>
            <a:r>
              <a:rPr lang="de-DE" sz="1600" dirty="0"/>
              <a:t>, also von über 500 Millionen Menschen. Durch die </a:t>
            </a:r>
            <a:r>
              <a:rPr lang="de-DE" sz="1600" dirty="0" smtClean="0"/>
              <a:t>direkte Wahl können </a:t>
            </a:r>
            <a:r>
              <a:rPr lang="de-DE" sz="1600" dirty="0"/>
              <a:t>die </a:t>
            </a:r>
            <a:r>
              <a:rPr lang="de-DE" sz="1600" dirty="0" smtClean="0"/>
              <a:t>EU-</a:t>
            </a:r>
            <a:r>
              <a:rPr lang="de-DE" sz="1600" dirty="0" err="1" smtClean="0"/>
              <a:t>BürgerInnen</a:t>
            </a:r>
            <a:r>
              <a:rPr lang="de-DE" sz="1600" dirty="0" smtClean="0"/>
              <a:t> </a:t>
            </a:r>
            <a:r>
              <a:rPr lang="de-DE" sz="1600" dirty="0"/>
              <a:t>die Zusammensetzung des Parlaments bestimmen und haben dadurch Einfluss auf die Arbeitsweise des Parlaments. </a:t>
            </a:r>
            <a:br>
              <a:rPr lang="de-DE" sz="1600" dirty="0"/>
            </a:br>
            <a:r>
              <a:rPr lang="de-DE" sz="1600" dirty="0"/>
              <a:t>Zu den wichtigsten </a:t>
            </a:r>
            <a:r>
              <a:rPr lang="de-DE" sz="1600" b="1" dirty="0"/>
              <a:t>Aufgaben</a:t>
            </a:r>
            <a:r>
              <a:rPr lang="de-DE" sz="1600" dirty="0"/>
              <a:t> des Europäischen Parlaments zählen:</a:t>
            </a:r>
          </a:p>
          <a:p>
            <a:r>
              <a:rPr lang="de-DE" sz="1600" b="1" dirty="0"/>
              <a:t>Die </a:t>
            </a:r>
            <a:r>
              <a:rPr lang="de-DE" sz="1600" b="1" dirty="0" smtClean="0"/>
              <a:t>Gesetzgebung</a:t>
            </a:r>
          </a:p>
          <a:p>
            <a:r>
              <a:rPr lang="de-DE" sz="1600" b="1" dirty="0" smtClean="0"/>
              <a:t>Demokratische Kontrollrechte</a:t>
            </a:r>
          </a:p>
          <a:p>
            <a:r>
              <a:rPr lang="de-DE" sz="1600" b="1" dirty="0" smtClean="0"/>
              <a:t>Haushaltsrecht</a:t>
            </a:r>
            <a:endParaRPr lang="de-DE" sz="1600" dirty="0"/>
          </a:p>
          <a:p>
            <a:r>
              <a:rPr lang="de-DE" sz="1600" dirty="0" smtClean="0"/>
              <a:t>Durch </a:t>
            </a:r>
            <a:r>
              <a:rPr lang="de-DE" sz="1600" dirty="0"/>
              <a:t>den Vertrag von </a:t>
            </a:r>
            <a:r>
              <a:rPr lang="de-DE" sz="1600" dirty="0" smtClean="0"/>
              <a:t>Lissabon</a:t>
            </a:r>
            <a:r>
              <a:rPr lang="de-DE" sz="1600" dirty="0"/>
              <a:t> </a:t>
            </a:r>
            <a:r>
              <a:rPr lang="de-DE" sz="1600" dirty="0" smtClean="0"/>
              <a:t>hat </a:t>
            </a:r>
            <a:r>
              <a:rPr lang="de-DE" sz="1600" dirty="0"/>
              <a:t>das </a:t>
            </a:r>
            <a:r>
              <a:rPr lang="de-DE" sz="1600" dirty="0" smtClean="0"/>
              <a:t>EP seit </a:t>
            </a:r>
            <a:r>
              <a:rPr lang="de-DE" sz="1600" dirty="0"/>
              <a:t>2009 außerdem die Aufgabe, </a:t>
            </a:r>
            <a:r>
              <a:rPr lang="de-DE" sz="1600" dirty="0" err="1" smtClean="0"/>
              <a:t>eineN</a:t>
            </a:r>
            <a:r>
              <a:rPr lang="de-DE" sz="1600" dirty="0" smtClean="0"/>
              <a:t> </a:t>
            </a:r>
            <a:r>
              <a:rPr lang="de-DE" sz="1600" b="1" dirty="0" err="1"/>
              <a:t>PräsidentIn</a:t>
            </a:r>
            <a:r>
              <a:rPr lang="de-DE" sz="1600" b="1" dirty="0"/>
              <a:t> der Europäischen Kommission </a:t>
            </a:r>
            <a:r>
              <a:rPr lang="de-DE" sz="1600" dirty="0"/>
              <a:t>für fünf Jahre zu wählen. Der Präsident oder die Präsidentin der Europäischen Kommission hat eine wichtige Position in der </a:t>
            </a:r>
            <a:r>
              <a:rPr lang="de-DE" sz="1600" dirty="0" smtClean="0"/>
              <a:t>EU</a:t>
            </a:r>
            <a:r>
              <a:rPr lang="de-DE" sz="1600" dirty="0"/>
              <a:t> </a:t>
            </a:r>
            <a:r>
              <a:rPr lang="de-DE" sz="1600" dirty="0" smtClean="0"/>
              <a:t>ähnlich </a:t>
            </a:r>
            <a:r>
              <a:rPr lang="de-DE" sz="1600" dirty="0"/>
              <a:t>wie ein Regierungschef oder eine Regierungschefin. Auch die Mitglieder der </a:t>
            </a:r>
            <a:r>
              <a:rPr lang="de-DE" sz="1600" dirty="0" smtClean="0"/>
              <a:t>EU-Kommission </a:t>
            </a:r>
            <a:r>
              <a:rPr lang="de-DE" sz="1600" dirty="0"/>
              <a:t>(d.h. die </a:t>
            </a:r>
            <a:r>
              <a:rPr lang="de-DE" sz="1600" dirty="0" err="1"/>
              <a:t>KommissarInnen</a:t>
            </a:r>
            <a:r>
              <a:rPr lang="de-DE" sz="1600" dirty="0"/>
              <a:t>) müssen vom </a:t>
            </a:r>
            <a:r>
              <a:rPr lang="de-DE" sz="1600" dirty="0" smtClean="0"/>
              <a:t>EU-Parlament bestätigt </a:t>
            </a:r>
            <a:r>
              <a:rPr lang="de-DE" sz="1600" dirty="0"/>
              <a:t>werden.</a:t>
            </a:r>
          </a:p>
          <a:p>
            <a:pPr marL="0" indent="0">
              <a:buNone/>
            </a:pPr>
            <a:endParaRPr lang="de-AT" sz="2000" dirty="0"/>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3908136723"/>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27384"/>
            <a:ext cx="9163050" cy="6885384"/>
          </a:xfrm>
          <a:prstGeom prst="rect">
            <a:avLst/>
          </a:prstGeom>
          <a:noFill/>
        </p:spPr>
      </p:pic>
      <p:sp>
        <p:nvSpPr>
          <p:cNvPr id="2" name="Titel 1"/>
          <p:cNvSpPr>
            <a:spLocks noGrp="1"/>
          </p:cNvSpPr>
          <p:nvPr>
            <p:ph type="title"/>
          </p:nvPr>
        </p:nvSpPr>
        <p:spPr/>
        <p:txBody>
          <a:bodyPr/>
          <a:lstStyle/>
          <a:p>
            <a:r>
              <a:rPr lang="de-DE" sz="2400" dirty="0" smtClean="0"/>
              <a:t>Welche </a:t>
            </a:r>
            <a:r>
              <a:rPr lang="de-DE" sz="2400" dirty="0"/>
              <a:t>Aufgaben hat das Europäische Parlament</a:t>
            </a:r>
            <a:r>
              <a:rPr lang="de-DE" sz="2400" dirty="0" smtClean="0"/>
              <a:t>? (2)</a:t>
            </a:r>
            <a:r>
              <a:rPr lang="de-DE" sz="2400" b="1" dirty="0"/>
              <a:t/>
            </a:r>
            <a:br>
              <a:rPr lang="de-DE" sz="2400" b="1" dirty="0"/>
            </a:br>
            <a:endParaRPr lang="de-AT" sz="2400" dirty="0"/>
          </a:p>
        </p:txBody>
      </p:sp>
      <p:sp>
        <p:nvSpPr>
          <p:cNvPr id="7" name="Inhaltsplatzhalter 6"/>
          <p:cNvSpPr>
            <a:spLocks noGrp="1"/>
          </p:cNvSpPr>
          <p:nvPr>
            <p:ph idx="1"/>
          </p:nvPr>
        </p:nvSpPr>
        <p:spPr>
          <a:xfrm>
            <a:off x="468313" y="1340768"/>
            <a:ext cx="8229600" cy="4430712"/>
          </a:xfrm>
        </p:spPr>
        <p:txBody>
          <a:bodyPr/>
          <a:lstStyle/>
          <a:p>
            <a:r>
              <a:rPr lang="de-DE" sz="1600" b="1" dirty="0" smtClean="0"/>
              <a:t>Die </a:t>
            </a:r>
            <a:r>
              <a:rPr lang="de-DE" sz="1600" b="1" dirty="0"/>
              <a:t>Gesetzgebung:</a:t>
            </a:r>
            <a:r>
              <a:rPr lang="de-DE" sz="1600" dirty="0"/>
              <a:t> So wie es Bundesgesetze (also Gesetze, die in ganz Österreich gelten) gibt, gibt es auch </a:t>
            </a:r>
            <a:r>
              <a:rPr lang="de-DE" sz="1600" dirty="0" smtClean="0"/>
              <a:t>Gesetze</a:t>
            </a:r>
            <a:r>
              <a:rPr lang="de-DE" sz="1600" dirty="0"/>
              <a:t>,</a:t>
            </a:r>
            <a:r>
              <a:rPr lang="de-DE" sz="1600" dirty="0" smtClean="0"/>
              <a:t> </a:t>
            </a:r>
            <a:r>
              <a:rPr lang="de-DE" sz="1600" dirty="0"/>
              <a:t>die in der ganzen EU gelten. Auch diese müssen entworfen und beschlossen werden. Die Europäische Kommission legt einen Gesetzentwurf vor, mit dem das Europäische </a:t>
            </a:r>
            <a:r>
              <a:rPr lang="de-DE" sz="1600" dirty="0" smtClean="0"/>
              <a:t>Parlament</a:t>
            </a:r>
            <a:r>
              <a:rPr lang="de-DE" sz="1600" dirty="0"/>
              <a:t> </a:t>
            </a:r>
            <a:r>
              <a:rPr lang="de-DE" sz="1600" dirty="0" smtClean="0"/>
              <a:t>und </a:t>
            </a:r>
            <a:r>
              <a:rPr lang="de-DE" sz="1600" dirty="0"/>
              <a:t>der Rat einverstanden sein müssen. Das </a:t>
            </a:r>
            <a:r>
              <a:rPr lang="de-DE" sz="1600" dirty="0" smtClean="0"/>
              <a:t>EU-Parlament</a:t>
            </a:r>
            <a:r>
              <a:rPr lang="de-DE" sz="1600" dirty="0"/>
              <a:t> </a:t>
            </a:r>
            <a:r>
              <a:rPr lang="de-DE" sz="1600" dirty="0" smtClean="0"/>
              <a:t>muss </a:t>
            </a:r>
            <a:r>
              <a:rPr lang="de-DE" sz="1600" dirty="0"/>
              <a:t>den Gesetzesvorschlag verabschieden</a:t>
            </a:r>
            <a:r>
              <a:rPr lang="de-DE" sz="1600" dirty="0" smtClean="0"/>
              <a:t>.</a:t>
            </a:r>
          </a:p>
          <a:p>
            <a:pPr marL="0" indent="0">
              <a:buNone/>
            </a:pPr>
            <a:r>
              <a:rPr lang="de-DE" sz="1600" dirty="0"/>
              <a:t> </a:t>
            </a:r>
          </a:p>
          <a:p>
            <a:r>
              <a:rPr lang="de-DE" sz="1600" b="1" dirty="0"/>
              <a:t>Demokratische Kontrollrechte:</a:t>
            </a:r>
            <a:r>
              <a:rPr lang="de-DE" sz="1600" dirty="0"/>
              <a:t> Kommission und Rat müssen </a:t>
            </a:r>
            <a:r>
              <a:rPr lang="de-DE" sz="1600" dirty="0" smtClean="0"/>
              <a:t>dem Parlament </a:t>
            </a:r>
            <a:r>
              <a:rPr lang="de-DE" sz="1600" dirty="0"/>
              <a:t>regelmäßig darüber berichten, was sie tun. Dann wird darüber diskutiert. Wenn das Parlament mit der Arbeit der Kommission nicht zufrieden ist oder Bedenken hat, dann kann es der Kommission sein Misstrauen aussprechen und sie sogar zum Rücktritt </a:t>
            </a:r>
            <a:r>
              <a:rPr lang="de-DE" sz="1600" dirty="0" smtClean="0"/>
              <a:t>zwingen.</a:t>
            </a:r>
          </a:p>
          <a:p>
            <a:pPr marL="0" indent="0">
              <a:buNone/>
            </a:pPr>
            <a:endParaRPr lang="de-DE" sz="1600" dirty="0" smtClean="0"/>
          </a:p>
          <a:p>
            <a:r>
              <a:rPr lang="de-DE" sz="1600" b="1" dirty="0" smtClean="0"/>
              <a:t>Haushaltsrecht</a:t>
            </a:r>
            <a:r>
              <a:rPr lang="de-DE" sz="1600" b="1" dirty="0"/>
              <a:t>:</a:t>
            </a:r>
            <a:r>
              <a:rPr lang="de-DE" sz="1600" dirty="0"/>
              <a:t> Das bedeutet, dass das Parlament mitbestimmt, wie viel Geld wofür verwendet wird. Gemeinsam mit dem Rat muss das </a:t>
            </a:r>
            <a:r>
              <a:rPr lang="de-DE" sz="1600" dirty="0" smtClean="0"/>
              <a:t>EP dem </a:t>
            </a:r>
            <a:r>
              <a:rPr lang="de-DE" sz="1600" dirty="0"/>
              <a:t>Haushaltsentwurf der Europäischen Kommission zustimmen oder Änderungen beschließen.</a:t>
            </a:r>
            <a:br>
              <a:rPr lang="de-DE" sz="1600" dirty="0"/>
            </a:br>
            <a:endParaRPr lang="de-DE" sz="1600" dirty="0"/>
          </a:p>
          <a:p>
            <a:pPr marL="0" indent="0">
              <a:buNone/>
            </a:pPr>
            <a:endParaRPr lang="de-AT" sz="2000" dirty="0"/>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1569013314"/>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r>
              <a:rPr lang="de-DE" sz="4000" dirty="0"/>
              <a:t>Wissenswertes über das Europäische Parlament</a:t>
            </a:r>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47179004"/>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1880</Words>
  <Application>Microsoft Office PowerPoint</Application>
  <PresentationFormat>Bildschirmpräsentation (4:3)</PresentationFormat>
  <Paragraphs>292</Paragraphs>
  <Slides>32</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32</vt:i4>
      </vt:variant>
    </vt:vector>
  </HeadingPairs>
  <TitlesOfParts>
    <vt:vector size="36" baseType="lpstr">
      <vt:lpstr>Arial</vt:lpstr>
      <vt:lpstr>Calibri</vt:lpstr>
      <vt:lpstr>Wingdings</vt:lpstr>
      <vt:lpstr>1_Wasserzeichen</vt:lpstr>
      <vt:lpstr>  Wahlen zum Europäischen Parlament</vt:lpstr>
      <vt:lpstr>Mehr Information auf: www.demokratiewebstatt.at </vt:lpstr>
      <vt:lpstr>Wahlen zum Europäischen Parlament</vt:lpstr>
      <vt:lpstr>Das EU-Parlament stellt sich vor </vt:lpstr>
      <vt:lpstr>Das Europäische Parlament:  eine der sieben wichtigsten Einrichtungen in der EU </vt:lpstr>
      <vt:lpstr>Die Abgeordneten des Europäischen Parlaments (EP)</vt:lpstr>
      <vt:lpstr>Welche Aufgaben hat das Europäische Parlament? (1) </vt:lpstr>
      <vt:lpstr>Welche Aufgaben hat das Europäische Parlament? (2) </vt:lpstr>
      <vt:lpstr>Wissenswertes über das Europäische Parlament</vt:lpstr>
      <vt:lpstr>Was ist das Präsidium? </vt:lpstr>
      <vt:lpstr>Wie läuft eine Sitzung des Europäischen Parlaments ab? </vt:lpstr>
      <vt:lpstr>Warum hat das Europäische Parlament drei Standorte? (1)</vt:lpstr>
      <vt:lpstr>Warum hat das Europäische Parlament drei Standorte? (2)</vt:lpstr>
      <vt:lpstr>TIPP: Einblick in die Arbeit des Europäischen Parlaments</vt:lpstr>
      <vt:lpstr>Zahlen und Daten zum Europäischen Parlament und den EU-Wahlen</vt:lpstr>
      <vt:lpstr>Die Wahlen zum Europäischen Parlament 2019</vt:lpstr>
      <vt:lpstr>Wahlen zum Europäischen Parlament 2019</vt:lpstr>
      <vt:lpstr>Welche europäischen Parteien treten an?</vt:lpstr>
      <vt:lpstr>PowerPoint-Präsentation</vt:lpstr>
      <vt:lpstr>Welche europäischen Parteien treten an?</vt:lpstr>
      <vt:lpstr>Was passiert nach der Wahl?</vt:lpstr>
      <vt:lpstr>Wer darf wählen und wie wird gewählt?</vt:lpstr>
      <vt:lpstr>Wie wird gewählt? (1)</vt:lpstr>
      <vt:lpstr>Wie wird gewählt? (2)</vt:lpstr>
      <vt:lpstr>Die Wahlen zum Europäischen Parlament in Österreich</vt:lpstr>
      <vt:lpstr>Die Wahlen zum EP 2019 in Österreich</vt:lpstr>
      <vt:lpstr>Wahlbeteiligung</vt:lpstr>
      <vt:lpstr>Wer ist bei den EU-Wahlen in Österreich wahlberechtigt? (1) </vt:lpstr>
      <vt:lpstr>Wer ist bei den EU-Wahlen in Österreich wahlberechtigt? (2)</vt:lpstr>
      <vt:lpstr>Können in Österreich alle Parteien bei den Wahlen zum Europäischen Parlament antreten?</vt:lpstr>
      <vt:lpstr>Welche österreichischen Parteien treten  zur EU-Wahl 2019 an?</vt:lpstr>
      <vt:lpstr>Diskussionsfragen zum Thema</vt:lpstr>
    </vt:vector>
  </TitlesOfParts>
  <Company>machessa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Brunner Harald, MSc</cp:lastModifiedBy>
  <cp:revision>2205</cp:revision>
  <cp:lastPrinted>2016-06-16T15:14:12Z</cp:lastPrinted>
  <dcterms:created xsi:type="dcterms:W3CDTF">2009-03-03T21:28:50Z</dcterms:created>
  <dcterms:modified xsi:type="dcterms:W3CDTF">2019-06-18T07:56:28Z</dcterms:modified>
</cp:coreProperties>
</file>