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34" r:id="rId2"/>
    <p:sldId id="258" r:id="rId3"/>
    <p:sldId id="276" r:id="rId4"/>
    <p:sldId id="273" r:id="rId5"/>
    <p:sldId id="311" r:id="rId6"/>
    <p:sldId id="339" r:id="rId7"/>
    <p:sldId id="309" r:id="rId8"/>
    <p:sldId id="321" r:id="rId9"/>
    <p:sldId id="316" r:id="rId10"/>
    <p:sldId id="340" r:id="rId11"/>
    <p:sldId id="341" r:id="rId12"/>
    <p:sldId id="297" r:id="rId13"/>
    <p:sldId id="322" r:id="rId14"/>
    <p:sldId id="342" r:id="rId15"/>
    <p:sldId id="324" r:id="rId16"/>
    <p:sldId id="278" r:id="rId17"/>
    <p:sldId id="329" r:id="rId18"/>
    <p:sldId id="338" r:id="rId19"/>
    <p:sldId id="343" r:id="rId20"/>
    <p:sldId id="292" r:id="rId21"/>
  </p:sldIdLst>
  <p:sldSz cx="9144000" cy="5143500" type="screen16x9"/>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a Kamelger" initials="K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0AB"/>
    <a:srgbClr val="4A828F"/>
    <a:srgbClr val="0091B2"/>
    <a:srgbClr val="3F8493"/>
    <a:srgbClr val="0A94B3"/>
    <a:srgbClr val="19C3C3"/>
    <a:srgbClr val="00A3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4720" autoAdjust="0"/>
  </p:normalViewPr>
  <p:slideViewPr>
    <p:cSldViewPr snapToGrid="0" snapToObjects="1">
      <p:cViewPr varScale="1">
        <p:scale>
          <a:sx n="218" d="100"/>
          <a:sy n="218" d="100"/>
        </p:scale>
        <p:origin x="414" y="1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6" d="100"/>
          <a:sy n="76" d="100"/>
        </p:scale>
        <p:origin x="246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50B6B79-8AEE-6D4B-BAF2-A3E2557ED5FB}" type="datetimeFigureOut">
              <a:rPr lang="de-DE" smtClean="0"/>
              <a:pPr/>
              <a:t>02.02.2022</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830AC73-18F7-9644-9595-28FC9FCB06A0}" type="slidenum">
              <a:rPr lang="de-DE" smtClean="0"/>
              <a:pPr/>
              <a:t>‹Nr.›</a:t>
            </a:fld>
            <a:endParaRPr lang="de-DE"/>
          </a:p>
        </p:txBody>
      </p:sp>
    </p:spTree>
    <p:extLst>
      <p:ext uri="{BB962C8B-B14F-4D97-AF65-F5344CB8AC3E}">
        <p14:creationId xmlns:p14="http://schemas.microsoft.com/office/powerpoint/2010/main" val="1924677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51985D2-3BEB-444C-BCD2-07EEBCCA7FBB}" type="datetimeFigureOut">
              <a:rPr lang="de-DE" smtClean="0"/>
              <a:pPr/>
              <a:t>02.02.2022</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C62EE26-8F8E-0241-BA93-EBDD1D230968}" type="slidenum">
              <a:rPr lang="de-DE" smtClean="0"/>
              <a:pPr/>
              <a:t>‹Nr.›</a:t>
            </a:fld>
            <a:endParaRPr lang="de-DE"/>
          </a:p>
        </p:txBody>
      </p:sp>
    </p:spTree>
    <p:extLst>
      <p:ext uri="{BB962C8B-B14F-4D97-AF65-F5344CB8AC3E}">
        <p14:creationId xmlns:p14="http://schemas.microsoft.com/office/powerpoint/2010/main" val="1967185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3</a:t>
            </a:fld>
            <a:endParaRPr lang="de-DE"/>
          </a:p>
        </p:txBody>
      </p:sp>
    </p:spTree>
    <p:extLst>
      <p:ext uri="{BB962C8B-B14F-4D97-AF65-F5344CB8AC3E}">
        <p14:creationId xmlns:p14="http://schemas.microsoft.com/office/powerpoint/2010/main" val="169125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15</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17</a:t>
            </a:fld>
            <a:endParaRPr lang="de-DE"/>
          </a:p>
        </p:txBody>
      </p:sp>
    </p:spTree>
    <p:extLst>
      <p:ext uri="{BB962C8B-B14F-4D97-AF65-F5344CB8AC3E}">
        <p14:creationId xmlns:p14="http://schemas.microsoft.com/office/powerpoint/2010/main" val="1715972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18</a:t>
            </a:fld>
            <a:endParaRPr lang="de-DE"/>
          </a:p>
        </p:txBody>
      </p:sp>
    </p:spTree>
    <p:extLst>
      <p:ext uri="{BB962C8B-B14F-4D97-AF65-F5344CB8AC3E}">
        <p14:creationId xmlns:p14="http://schemas.microsoft.com/office/powerpoint/2010/main" val="3353288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19</a:t>
            </a:fld>
            <a:endParaRPr lang="de-DE"/>
          </a:p>
        </p:txBody>
      </p:sp>
    </p:spTree>
    <p:extLst>
      <p:ext uri="{BB962C8B-B14F-4D97-AF65-F5344CB8AC3E}">
        <p14:creationId xmlns:p14="http://schemas.microsoft.com/office/powerpoint/2010/main" val="350845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5</a:t>
            </a:fld>
            <a:endParaRPr lang="de-DE"/>
          </a:p>
        </p:txBody>
      </p:sp>
    </p:spTree>
    <p:extLst>
      <p:ext uri="{BB962C8B-B14F-4D97-AF65-F5344CB8AC3E}">
        <p14:creationId xmlns:p14="http://schemas.microsoft.com/office/powerpoint/2010/main" val="157507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6</a:t>
            </a:fld>
            <a:endParaRPr lang="de-DE"/>
          </a:p>
        </p:txBody>
      </p:sp>
    </p:spTree>
    <p:extLst>
      <p:ext uri="{BB962C8B-B14F-4D97-AF65-F5344CB8AC3E}">
        <p14:creationId xmlns:p14="http://schemas.microsoft.com/office/powerpoint/2010/main" val="422381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7</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8</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10</a:t>
            </a:fld>
            <a:endParaRPr lang="de-DE"/>
          </a:p>
        </p:txBody>
      </p:sp>
    </p:spTree>
    <p:extLst>
      <p:ext uri="{BB962C8B-B14F-4D97-AF65-F5344CB8AC3E}">
        <p14:creationId xmlns:p14="http://schemas.microsoft.com/office/powerpoint/2010/main" val="3706827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11</a:t>
            </a:fld>
            <a:endParaRPr lang="de-DE"/>
          </a:p>
        </p:txBody>
      </p:sp>
    </p:spTree>
    <p:extLst>
      <p:ext uri="{BB962C8B-B14F-4D97-AF65-F5344CB8AC3E}">
        <p14:creationId xmlns:p14="http://schemas.microsoft.com/office/powerpoint/2010/main" val="1946234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13</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14</a:t>
            </a:fld>
            <a:endParaRPr lang="de-DE"/>
          </a:p>
        </p:txBody>
      </p:sp>
    </p:spTree>
    <p:extLst>
      <p:ext uri="{BB962C8B-B14F-4D97-AF65-F5344CB8AC3E}">
        <p14:creationId xmlns:p14="http://schemas.microsoft.com/office/powerpoint/2010/main" val="1449716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290B3F4-8C57-2A4A-96A6-A3A84C64250A}"/>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17"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413368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hluss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1822BB6-6A6F-6644-9FF9-868E8EB3D0B1}"/>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E1CF1D1D-0E9A-F245-9A9A-3210B720178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65474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hluss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29F0F61-BBE8-554B-BC5B-170156AACA8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79C7ABB9-48A9-CC43-88C3-738024B9DDF8}"/>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50784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7416AA2-BB5B-2541-A983-7F1970AF2901}"/>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9"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348027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llgemein - 1">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A37BD9C-EE7A-554E-9D1C-ABF8A875E15E}"/>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5" name="Fußzeilenplatzhalter 4"/>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200"/>
            </a:lvl1pPr>
            <a:lvl2pPr marL="800100" indent="-342900">
              <a:buClr>
                <a:schemeClr val="tx1"/>
              </a:buClr>
              <a:buFont typeface="Lucida Grande"/>
              <a:buChar char="›"/>
              <a:defRPr sz="2200"/>
            </a:lvl2pPr>
            <a:lvl3pPr>
              <a:defRPr sz="2200"/>
            </a:lvl3pPr>
            <a:lvl4pPr marL="1371600" indent="0">
              <a:buNone/>
              <a:defRPr sz="2200"/>
            </a:lvl4pPr>
            <a:lvl5pPr>
              <a:defRPr sz="2200"/>
            </a:lvl5pPr>
          </a:lstStyle>
          <a:p>
            <a:pPr lvl="0"/>
            <a:r>
              <a:rPr lang="de-DE"/>
              <a:t>Formatvorlagen des Textmasters bearbeiten</a:t>
            </a:r>
          </a:p>
          <a:p>
            <a:pPr lvl="1"/>
            <a:r>
              <a:rPr lang="de-DE"/>
              <a:t>Zweite Ebene</a:t>
            </a:r>
          </a:p>
        </p:txBody>
      </p:sp>
    </p:spTree>
    <p:extLst>
      <p:ext uri="{BB962C8B-B14F-4D97-AF65-F5344CB8AC3E}">
        <p14:creationId xmlns:p14="http://schemas.microsoft.com/office/powerpoint/2010/main" val="185456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lgemei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3FF3794-2EB3-164E-B1E3-EA2575C39F0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5472000" cy="2952000"/>
          </a:xfrm>
        </p:spPr>
        <p:txBody>
          <a:bodyPr/>
          <a:lstStyle>
            <a:lvl1pPr marL="0" indent="0">
              <a:lnSpc>
                <a:spcPts val="2700"/>
              </a:lnSpc>
              <a:spcBef>
                <a:spcPts val="600"/>
              </a:spcBef>
              <a:buFontTx/>
              <a:buNone/>
              <a:defRPr lang="de-DE" sz="2200" b="1" i="0" u="none" strike="noStrike" baseline="0" smtClean="0"/>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24" name="Textplatzhalter 23"/>
          <p:cNvSpPr>
            <a:spLocks noGrp="1"/>
          </p:cNvSpPr>
          <p:nvPr>
            <p:ph type="body" sz="quarter" idx="13" hasCustomPrompt="1"/>
          </p:nvPr>
        </p:nvSpPr>
        <p:spPr>
          <a:xfrm>
            <a:off x="6246000" y="1638000"/>
            <a:ext cx="2682000" cy="2880000"/>
          </a:xfrm>
        </p:spPr>
        <p:txBody>
          <a:bodyPr/>
          <a:lstStyle>
            <a:lvl1pPr marL="0" indent="0">
              <a:lnSpc>
                <a:spcPts val="1700"/>
              </a:lnSpc>
              <a:spcBef>
                <a:spcPts val="0"/>
              </a:spcBef>
              <a:buFontTx/>
              <a:buNone/>
              <a:defRPr sz="1400" b="1" i="1">
                <a:solidFill>
                  <a:srgbClr val="00A3DB"/>
                </a:solidFill>
              </a:defRPr>
            </a:lvl1pPr>
          </a:lstStyle>
          <a:p>
            <a:r>
              <a:rPr lang="de-DE" dirty="0"/>
              <a:t>„Text...“</a:t>
            </a:r>
          </a:p>
          <a:p>
            <a:pPr marL="126000" indent="-126000">
              <a:buClr>
                <a:schemeClr val="tx1"/>
              </a:buClr>
              <a:buFont typeface="Symbol" charset="2"/>
              <a:buChar char="-"/>
            </a:pPr>
            <a:r>
              <a:rPr lang="de-DE" b="0" i="0" dirty="0">
                <a:solidFill>
                  <a:schemeClr val="tx1"/>
                </a:solidFill>
              </a:rPr>
              <a:t>Text</a:t>
            </a:r>
          </a:p>
        </p:txBody>
      </p:sp>
      <p:sp>
        <p:nvSpPr>
          <p:cNvPr id="9" name="Fußzeilenplatzhalter 4">
            <a:extLst>
              <a:ext uri="{FF2B5EF4-FFF2-40B4-BE49-F238E27FC236}">
                <a16:creationId xmlns:a16="http://schemas.microsoft.com/office/drawing/2014/main" id="{5BB168FF-726D-7443-93E7-C33C6CCDB050}"/>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42854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lgemein - 3">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76976AC-8A0A-284E-8E59-68955132073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6192000" cy="2952000"/>
          </a:xfrm>
        </p:spPr>
        <p:txBody>
          <a:bodyPr/>
          <a:lstStyle>
            <a:lvl1pPr marL="288000" indent="-288000">
              <a:lnSpc>
                <a:spcPts val="2800"/>
              </a:lnSpc>
              <a:spcBef>
                <a:spcPts val="1000"/>
              </a:spcBef>
              <a:buFont typeface="Arial"/>
              <a:buChar char="•"/>
              <a:defRPr lang="de-DE" sz="2600" b="1" i="0" smtClean="0">
                <a:solidFill>
                  <a:srgbClr val="00A3DB"/>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Bildplatzhalter 12"/>
          <p:cNvSpPr>
            <a:spLocks noGrp="1"/>
          </p:cNvSpPr>
          <p:nvPr>
            <p:ph type="pic" sz="quarter" idx="13"/>
          </p:nvPr>
        </p:nvSpPr>
        <p:spPr>
          <a:xfrm>
            <a:off x="6966000" y="1620000"/>
            <a:ext cx="1710000" cy="1296000"/>
          </a:xfrm>
        </p:spPr>
        <p:txBody>
          <a:bodyPr/>
          <a:lstStyle/>
          <a:p>
            <a:r>
              <a:rPr lang="de-DE"/>
              <a:t>Bild durch Klicken auf Symbol hinzufügen</a:t>
            </a:r>
          </a:p>
        </p:txBody>
      </p:sp>
      <p:sp>
        <p:nvSpPr>
          <p:cNvPr id="11" name="Bildplatzhalter 12"/>
          <p:cNvSpPr>
            <a:spLocks noGrp="1"/>
          </p:cNvSpPr>
          <p:nvPr>
            <p:ph type="pic" sz="quarter" idx="14"/>
          </p:nvPr>
        </p:nvSpPr>
        <p:spPr>
          <a:xfrm>
            <a:off x="6966000" y="3096000"/>
            <a:ext cx="1710000" cy="1296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3371AACC-C8CB-0E42-9BEA-8E8BB7B79B2F}"/>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10377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lgemein - 4">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4F97CFA-0AFE-D642-8C92-1049BCE9CD0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4716000"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3CE1A890-988B-A64B-A225-1F8D2993B43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5549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pressionen -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C1B5345-82FF-9147-97EC-D993A1E920D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647999"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5166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5166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8D152646-C646-C244-BA6D-4CEE0153DD9B}"/>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9548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pressione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0A583D1-BBB5-974B-9A49-8CB63EF7A68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2862000"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648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648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2479F9A6-2EA0-E141-8AC1-25A60F4FA8F5}"/>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82107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nk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5FEC6E7-42ED-DF4A-8073-27F8FEBE63FA}"/>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746049"/>
            <a:ext cx="7848000" cy="1440000"/>
          </a:xfrm>
        </p:spPr>
        <p:txBody>
          <a:bodyPr/>
          <a:lstStyle>
            <a:lvl1pPr marL="0" indent="0">
              <a:lnSpc>
                <a:spcPts val="3000"/>
              </a:lnSpc>
              <a:spcBef>
                <a:spcPts val="0"/>
              </a:spcBef>
              <a:buFontTx/>
              <a:buNone/>
              <a:defRPr lang="de-DE" sz="2600" b="0" i="1"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648000" y="3520800"/>
            <a:ext cx="7848000" cy="504000"/>
          </a:xfrm>
        </p:spPr>
        <p:txBody>
          <a:bodyPr/>
          <a:lstStyle>
            <a:lvl1pPr marL="0" indent="0">
              <a:lnSpc>
                <a:spcPts val="3000"/>
              </a:lnSpc>
              <a:spcBef>
                <a:spcPts val="0"/>
              </a:spcBef>
              <a:buFontTx/>
              <a:buNone/>
              <a:defRPr lang="de-DE" sz="2200" b="1" i="0" smtClean="0">
                <a:solidFill>
                  <a:schemeClr val="tx1"/>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pic>
        <p:nvPicPr>
          <p:cNvPr id="4" name="Bild 3"/>
          <p:cNvPicPr>
            <a:picLocks noChangeAspect="1"/>
          </p:cNvPicPr>
          <p:nvPr userDrawn="1"/>
        </p:nvPicPr>
        <p:blipFill>
          <a:blip r:embed="rId3"/>
          <a:stretch>
            <a:fillRect/>
          </a:stretch>
        </p:blipFill>
        <p:spPr>
          <a:xfrm>
            <a:off x="648000" y="3420000"/>
            <a:ext cx="7721600" cy="50800"/>
          </a:xfrm>
          <a:prstGeom prst="rect">
            <a:avLst/>
          </a:prstGeom>
        </p:spPr>
      </p:pic>
      <p:pic>
        <p:nvPicPr>
          <p:cNvPr id="11" name="Bild 10"/>
          <p:cNvPicPr>
            <a:picLocks noChangeAspect="1"/>
          </p:cNvPicPr>
          <p:nvPr userDrawn="1"/>
        </p:nvPicPr>
        <p:blipFill>
          <a:blip r:embed="rId3"/>
          <a:stretch>
            <a:fillRect/>
          </a:stretch>
        </p:blipFill>
        <p:spPr>
          <a:xfrm>
            <a:off x="647600" y="4068000"/>
            <a:ext cx="7721600" cy="50800"/>
          </a:xfrm>
          <a:prstGeom prst="rect">
            <a:avLst/>
          </a:prstGeom>
        </p:spPr>
      </p:pic>
      <p:sp>
        <p:nvSpPr>
          <p:cNvPr id="12" name="Fußzeilenplatzhalter 4">
            <a:extLst>
              <a:ext uri="{FF2B5EF4-FFF2-40B4-BE49-F238E27FC236}">
                <a16:creationId xmlns:a16="http://schemas.microsoft.com/office/drawing/2014/main" id="{800F7413-78DD-9E48-903C-38FACD148C4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35990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48000" y="486000"/>
            <a:ext cx="7128000" cy="612000"/>
          </a:xfrm>
          <a:prstGeom prst="rect">
            <a:avLst/>
          </a:prstGeom>
        </p:spPr>
        <p:txBody>
          <a:bodyPr vert="horz" lIns="0" tIns="0" rIns="0" bIns="0" rtlCol="0" anchor="t" anchorCtr="0">
            <a:noAutofit/>
          </a:bodyPr>
          <a:lstStyle/>
          <a:p>
            <a:r>
              <a:rPr lang="de-AT" dirty="0"/>
              <a:t>Mastertitelformat bearbeiten</a:t>
            </a:r>
            <a:endParaRPr lang="de-DE" dirty="0"/>
          </a:p>
        </p:txBody>
      </p:sp>
      <p:sp>
        <p:nvSpPr>
          <p:cNvPr id="3" name="Textplatzhalter 2"/>
          <p:cNvSpPr>
            <a:spLocks noGrp="1"/>
          </p:cNvSpPr>
          <p:nvPr>
            <p:ph type="body" idx="1"/>
          </p:nvPr>
        </p:nvSpPr>
        <p:spPr>
          <a:xfrm>
            <a:off x="648000" y="1548000"/>
            <a:ext cx="7848000" cy="2952000"/>
          </a:xfrm>
          <a:prstGeom prst="rect">
            <a:avLst/>
          </a:prstGeom>
        </p:spPr>
        <p:txBody>
          <a:bodyPr vert="horz" lIns="0" tIns="0" rIns="0" bIns="0" rtlCol="0">
            <a:noAutofit/>
          </a:bodyPr>
          <a:lstStyle/>
          <a:p>
            <a:pPr lvl="0"/>
            <a:r>
              <a:rPr lang="de-AT" dirty="0"/>
              <a:t>Mastertextformat bearbeiten</a:t>
            </a:r>
          </a:p>
          <a:p>
            <a:pPr lvl="1"/>
            <a:endParaRPr lang="de-AT" dirty="0"/>
          </a:p>
        </p:txBody>
      </p:sp>
      <p:sp>
        <p:nvSpPr>
          <p:cNvPr id="5" name="Fußzeilenplatzhalter 4"/>
          <p:cNvSpPr>
            <a:spLocks noGrp="1"/>
          </p:cNvSpPr>
          <p:nvPr>
            <p:ph type="ftr" sz="quarter" idx="3"/>
          </p:nvPr>
        </p:nvSpPr>
        <p:spPr>
          <a:xfrm>
            <a:off x="7254000" y="4446000"/>
            <a:ext cx="1440000" cy="360000"/>
          </a:xfrm>
          <a:prstGeom prst="rect">
            <a:avLst/>
          </a:prstGeom>
        </p:spPr>
        <p:txBody>
          <a:bodyPr vert="horz" lIns="0" tIns="0" rIns="0" bIns="0" rtlCol="0" anchor="b" anchorCtr="0"/>
          <a:lstStyle>
            <a:lvl1pPr algn="r">
              <a:defRPr sz="1000" b="1" i="0">
                <a:solidFill>
                  <a:schemeClr val="tx2"/>
                </a:solidFill>
              </a:defRPr>
            </a:lvl1pPr>
          </a:lstStyle>
          <a:p>
            <a:r>
              <a:rPr lang="de-DE"/>
              <a:t>http://kinderbuero-uniwien.at</a:t>
            </a:r>
            <a:endParaRPr lang="de-DE" dirty="0"/>
          </a:p>
        </p:txBody>
      </p:sp>
    </p:spTree>
    <p:extLst>
      <p:ext uri="{BB962C8B-B14F-4D97-AF65-F5344CB8AC3E}">
        <p14:creationId xmlns:p14="http://schemas.microsoft.com/office/powerpoint/2010/main" val="197484772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9" r:id="rId5"/>
    <p:sldLayoutId id="2147483660" r:id="rId6"/>
    <p:sldLayoutId id="2147483652" r:id="rId7"/>
    <p:sldLayoutId id="2147483658" r:id="rId8"/>
    <p:sldLayoutId id="2147483661" r:id="rId9"/>
    <p:sldLayoutId id="2147483655" r:id="rId10"/>
    <p:sldLayoutId id="2147483662" r:id="rId11"/>
  </p:sldLayoutIdLst>
  <p:hf sldNum="0" hdr="0" ftr="0" dt="0"/>
  <p:txStyles>
    <p:titleStyle>
      <a:lvl1pPr algn="l" defTabSz="457200" rtl="0" eaLnBrk="1" latinLnBrk="0" hangingPunct="1">
        <a:spcBef>
          <a:spcPct val="0"/>
        </a:spcBef>
        <a:buNone/>
        <a:defRPr sz="3800" b="1" kern="1200">
          <a:solidFill>
            <a:schemeClr val="bg1"/>
          </a:solidFill>
          <a:latin typeface="+mj-lt"/>
          <a:ea typeface="+mj-ea"/>
          <a:cs typeface="+mj-cs"/>
        </a:defRPr>
      </a:lvl1pPr>
    </p:titleStyle>
    <p:body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576000" indent="-2880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emokratiewebstatt.at/"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8.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lebensbereiche/thema-fake-news-und-verschwoerungstheorien/alles-nur-fake"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www.demokratiewebstatt.at/" TargetMode="External"/><Relationship Id="rId2" Type="http://schemas.openxmlformats.org/officeDocument/2006/relationships/slideLayout" Target="../slideLayouts/slideLayout3.xml"/><Relationship Id="rId1" Type="http://schemas.openxmlformats.org/officeDocument/2006/relationships/themeOverride" Target="../theme/themeOverride9.xml"/><Relationship Id="rId6" Type="http://schemas.openxmlformats.org/officeDocument/2006/relationships/hyperlink" Target="https://www.demokratiewebstatt.at/thema/lebensbereiche/thema-ernaehrung/was-wir-essen" TargetMode="External"/><Relationship Id="rId5" Type="http://schemas.openxmlformats.org/officeDocument/2006/relationships/image" Target="../media/image5.jpeg"/><Relationship Id="rId4" Type="http://schemas.openxmlformats.org/officeDocument/2006/relationships/hyperlink" Target="https://www.demokratiewebstatt.at/thema/lebensbereiche/thema-fake-news-und-verschwoerungstheorien/alles-nur-fak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0.xml"/><Relationship Id="rId5" Type="http://schemas.openxmlformats.org/officeDocument/2006/relationships/image" Target="../media/image9.jpg"/><Relationship Id="rId4" Type="http://schemas.openxmlformats.org/officeDocument/2006/relationships/hyperlink" Target="https://www.demokratiewebstatt.at/thema/lebensbereiche/thema-fake-news-und-verschwoerungstheorien/gefaehrden-fake-news-und-co-unsere-demokrati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demokratiewebstatt.at/thema/lebensbereiche/thema-fake-news-und-verschwoerungstheorien/gefaehrden-fake-news-und-co-unsere-demokrati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hyperlink" Target="https://www.demokratiewebstatt.at/thema/lebensbereiche/thema-fake-news-und-verschwoerungstheorien/gefaehrden-fake-news-und-co-unsere-demokrati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hyperlink" Target="https://www.demokratiewebstatt.at/thema/lebensbereiche/thema-fake-news-und-verschwoerungstheorien/gefaehrden-fake-news-und-co-unsere-demokrati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1.xml"/><Relationship Id="rId5" Type="http://schemas.openxmlformats.org/officeDocument/2006/relationships/image" Target="../media/image10.jpg"/><Relationship Id="rId4" Type="http://schemas.openxmlformats.org/officeDocument/2006/relationships/hyperlink" Target="https://www.demokratiewebstatt.at/thema/lebensbereiche/thema-fake-news-und-verschwoerungstheorien/echt-jetzt-so-erkennst-du-fake-new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demokratiewebstatt.at/thema/lebensbereiche/thema-fake-news-und-verschwoerungstheorien/echt-jetzt-so-erkennst-du-fake-new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hyperlink" Target="https://www.demokratiewebstatt.at/thema/lebensbereiche/thema-fake-news-und-verschwoerungstheorien/echt-jetzt-so-erkennst-du-fake-new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lebensbereiche/thema-fake-news-und-verschwoerungstheorien/echt-jetzt-so-erkennst-du-fake-news/linktipps-zum-thema"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SWR%20&#8211;%20Fakefinder" TargetMode="External"/><Relationship Id="rId13" Type="http://schemas.openxmlformats.org/officeDocument/2006/relationships/image" Target="../media/image5.jpeg"/><Relationship Id="rId3" Type="http://schemas.openxmlformats.org/officeDocument/2006/relationships/hyperlink" Target="https://www.demokratiewebstatt.at/thema/lebensbereiche/thema-fake-news-und-verschwoerungstheorien/echt-jetzt-so-erkennst-du-fake-news/linktipps-zum-thema" TargetMode="External"/><Relationship Id="rId7" Type="http://schemas.openxmlformats.org/officeDocument/2006/relationships/hyperlink" Target="https://apa.at/service/faktencheck-2/" TargetMode="External"/><Relationship Id="rId12" Type="http://schemas.openxmlformats.org/officeDocument/2006/relationships/hyperlink" Target="https://correctiv.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saferinternet.at/faq/informationskompetenz/wie-erkenne-ich-falschmeldungen-im-internet/" TargetMode="External"/><Relationship Id="rId11" Type="http://schemas.openxmlformats.org/officeDocument/2006/relationships/hyperlink" Target="https://www.getbadnews.de/#intro" TargetMode="External"/><Relationship Id="rId5" Type="http://schemas.openxmlformats.org/officeDocument/2006/relationships/hyperlink" Target="https://www.hoaxsearch.com/" TargetMode="External"/><Relationship Id="rId10" Type="http://schemas.openxmlformats.org/officeDocument/2006/relationships/hyperlink" Target="https://citizenevidence.amnestyusa.org/" TargetMode="External"/><Relationship Id="rId4" Type="http://schemas.openxmlformats.org/officeDocument/2006/relationships/hyperlink" Target="https://www.mimikama.at/" TargetMode="External"/><Relationship Id="rId9" Type="http://schemas.openxmlformats.org/officeDocument/2006/relationships/hyperlink" Target="https://hoaxmap.org/" TargetMode="External"/><Relationship Id="rId14" Type="http://schemas.openxmlformats.org/officeDocument/2006/relationships/hyperlink" Target="http://www.demokratiewebstatt.a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hyperlink" Target="http://www.demokratiewebstatt.a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2.xml"/><Relationship Id="rId4" Type="http://schemas.openxmlformats.org/officeDocument/2006/relationships/hyperlink" Target="http://www.demokratiewebstatt.a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3.xml"/><Relationship Id="rId5" Type="http://schemas.openxmlformats.org/officeDocument/2006/relationships/image" Target="../media/image7.jpg"/><Relationship Id="rId4" Type="http://schemas.openxmlformats.org/officeDocument/2006/relationships/hyperlink" Target="https://www.demokratiewebstatt.at/thema/lebensbereiche/thema-fake-news-und-verschwoerungstheorien/wahrheit-oder-luege/hoax-history"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www.demokratiewebstatt.at/" TargetMode="External"/><Relationship Id="rId2" Type="http://schemas.openxmlformats.org/officeDocument/2006/relationships/slideLayout" Target="../slideLayouts/slideLayout3.xml"/><Relationship Id="rId1" Type="http://schemas.openxmlformats.org/officeDocument/2006/relationships/themeOverride" Target="../theme/themeOverride4.xml"/><Relationship Id="rId6" Type="http://schemas.openxmlformats.org/officeDocument/2006/relationships/hyperlink" Target="https://www.demokratiewebstatt.at/thema/lebensbereiche/thema-ernaehrung/was-wir-essen" TargetMode="External"/><Relationship Id="rId5" Type="http://schemas.openxmlformats.org/officeDocument/2006/relationships/image" Target="../media/image5.jpeg"/><Relationship Id="rId4" Type="http://schemas.openxmlformats.org/officeDocument/2006/relationships/hyperlink" Target="https://www.demokratiewebstatt.at/thema/lebensbereiche/thema-fake-news-und-verschwoerungstheorien/wahrheit-oder-luege"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saferinternet.at/faq/problematische-inhalte/was-sind-hasspostings/" TargetMode="External"/><Relationship Id="rId13" Type="http://schemas.openxmlformats.org/officeDocument/2006/relationships/image" Target="../media/image5.jpeg"/><Relationship Id="rId3" Type="http://schemas.openxmlformats.org/officeDocument/2006/relationships/notesSlide" Target="../notesSlides/notesSlide3.xml"/><Relationship Id="rId7" Type="http://schemas.openxmlformats.org/officeDocument/2006/relationships/hyperlink" Target="https://www.saferinternet.at/faq/viren-spam-und-co/was-ist-spam/" TargetMode="External"/><Relationship Id="rId12" Type="http://schemas.openxmlformats.org/officeDocument/2006/relationships/hyperlink" Target="https://de.wikipedia.org/wiki/Multimedia_Messaging_Service" TargetMode="External"/><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hyperlink" Target="https://www.saferinternet.at/faq/internet-betrug/liebes-und-heiratsschwindler-im-netz-wie-entlarven/" TargetMode="External"/><Relationship Id="rId11" Type="http://schemas.openxmlformats.org/officeDocument/2006/relationships/hyperlink" Target="https://de.wikipedia.org/wiki/Short_Message_Service" TargetMode="External"/><Relationship Id="rId5" Type="http://schemas.openxmlformats.org/officeDocument/2006/relationships/hyperlink" Target="https://www.saferinternet.at/faq/internet-betrug/was-ist-phishing-und-was-kann-ich-dagegen-tun/" TargetMode="External"/><Relationship Id="rId15" Type="http://schemas.openxmlformats.org/officeDocument/2006/relationships/hyperlink" Target="http://www.demokratiewebstatt.at/" TargetMode="External"/><Relationship Id="rId10" Type="http://schemas.openxmlformats.org/officeDocument/2006/relationships/hyperlink" Target="https://de.wikipedia.org/wiki/E-Mail" TargetMode="External"/><Relationship Id="rId4" Type="http://schemas.openxmlformats.org/officeDocument/2006/relationships/hyperlink" Target="https://www.demokratiewebstatt.at/thema/lebensbereiche/thema-fake-news-und-verschwoerungstheorien/wahrheit-oder-luege" TargetMode="External"/><Relationship Id="rId9" Type="http://schemas.openxmlformats.org/officeDocument/2006/relationships/hyperlink" Target="https://de.wikipedia.org/wiki/Instant_Messaging" TargetMode="External"/><Relationship Id="rId14" Type="http://schemas.openxmlformats.org/officeDocument/2006/relationships/hyperlink" Target="https://www.demokratiewebstatt.at/thema/lebensbereiche/thema-ernaehrung/was-wir-essen"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www.demokratiewebstatt.at/" TargetMode="External"/><Relationship Id="rId2" Type="http://schemas.openxmlformats.org/officeDocument/2006/relationships/slideLayout" Target="../slideLayouts/slideLayout3.xml"/><Relationship Id="rId1" Type="http://schemas.openxmlformats.org/officeDocument/2006/relationships/themeOverride" Target="../theme/themeOverride6.xml"/><Relationship Id="rId6" Type="http://schemas.openxmlformats.org/officeDocument/2006/relationships/image" Target="../media/image5.jpeg"/><Relationship Id="rId5" Type="http://schemas.openxmlformats.org/officeDocument/2006/relationships/hyperlink" Target="https://www.demokratiewebstatt.at/thema/lebensbereiche/thema-fake-news-und-verschwoerungstheorien/wahrheit-oder-luege/hoax-history" TargetMode="External"/><Relationship Id="rId4" Type="http://schemas.openxmlformats.org/officeDocument/2006/relationships/hyperlink" Target="https://www.demokratiewebstatt.at/thema/lebensbereiche/thema-fake-news-und-verschwoerungstheorien/wahrheit-oder-luege"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7.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lebensbereiche/thema-fake-news-und-verschwoerungstheorien/wahrheit-oder-lueg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demokratiewebstatt.at/thema/lebensbereiche/thema-fake-news-und-verschwoerungstheorien/alles-nur-fake"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57759" y="1019572"/>
            <a:ext cx="6618240" cy="540000"/>
          </a:xfrm>
        </p:spPr>
        <p:txBody>
          <a:bodyPr/>
          <a:lstStyle/>
          <a:p>
            <a:pPr algn="ctr"/>
            <a:r>
              <a:rPr lang="de-DE" sz="3200" dirty="0" smtClean="0">
                <a:solidFill>
                  <a:srgbClr val="2190AB"/>
                </a:solidFill>
                <a:cs typeface="Arial" panose="020B0604020202020204" pitchFamily="34" charset="0"/>
              </a:rPr>
              <a:t>Fake News und Verschwörungstheorien</a:t>
            </a:r>
            <a:endParaRPr lang="de-DE" sz="2800" dirty="0">
              <a:solidFill>
                <a:srgbClr val="2190AB"/>
              </a:solidFill>
              <a:latin typeface="+mj-lt"/>
              <a:cs typeface="Arial" panose="020B0604020202020204" pitchFamily="34" charset="0"/>
            </a:endParaRPr>
          </a:p>
        </p:txBody>
      </p:sp>
      <p:pic>
        <p:nvPicPr>
          <p:cNvPr id="5" name="Grafik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24506" y="3602514"/>
            <a:ext cx="2137108" cy="1264518"/>
          </a:xfrm>
          <a:prstGeom prst="rect">
            <a:avLst/>
          </a:prstGeom>
        </p:spPr>
      </p:pic>
      <p:sp>
        <p:nvSpPr>
          <p:cNvPr id="6" name="Titel 1"/>
          <p:cNvSpPr txBox="1">
            <a:spLocks/>
          </p:cNvSpPr>
          <p:nvPr/>
        </p:nvSpPr>
        <p:spPr>
          <a:xfrm>
            <a:off x="648000" y="855447"/>
            <a:ext cx="7128000" cy="612000"/>
          </a:xfrm>
          <a:prstGeom prst="rect">
            <a:avLst/>
          </a:prstGeom>
        </p:spPr>
        <p:txBody>
          <a:bodyPr vert="horz" lIns="0" tIns="0" rIns="0" bIns="0" rtlCol="0" anchor="t" anchorCtr="0">
            <a:noAutofit/>
          </a:bodyPr>
          <a:lstStyle>
            <a:lvl1pPr algn="l" defTabSz="457200" rtl="0" eaLnBrk="1" latinLnBrk="0" hangingPunct="1">
              <a:lnSpc>
                <a:spcPts val="4300"/>
              </a:lnSpc>
              <a:spcBef>
                <a:spcPct val="0"/>
              </a:spcBef>
              <a:buNone/>
              <a:defRPr lang="de-DE" sz="4800" b="1" i="0" u="none" strike="noStrike" kern="1200" baseline="0" smtClean="0">
                <a:solidFill>
                  <a:schemeClr val="bg1"/>
                </a:solidFill>
                <a:latin typeface="+mj-lt"/>
                <a:ea typeface="+mj-ea"/>
                <a:cs typeface="+mj-cs"/>
              </a:defRPr>
            </a:lvl1pPr>
          </a:lstStyle>
          <a:p>
            <a:r>
              <a:rPr lang="de-DE" dirty="0"/>
              <a:t>er</a:t>
            </a:r>
          </a:p>
        </p:txBody>
      </p:sp>
      <p:sp>
        <p:nvSpPr>
          <p:cNvPr id="7" name="Untertitel 2"/>
          <p:cNvSpPr txBox="1">
            <a:spLocks/>
          </p:cNvSpPr>
          <p:nvPr/>
        </p:nvSpPr>
        <p:spPr>
          <a:xfrm>
            <a:off x="1157760" y="1809447"/>
            <a:ext cx="6618240" cy="54000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Clr>
                <a:schemeClr val="tx2"/>
              </a:buClr>
              <a:buFont typeface="Arial"/>
              <a:buNone/>
              <a:defRPr lang="de-DE" sz="2400" b="1" i="0" u="none" strike="noStrike" kern="1200" baseline="0" smtClean="0">
                <a:solidFill>
                  <a:schemeClr val="tx1"/>
                </a:solidFill>
                <a:latin typeface="+mn-lt"/>
                <a:ea typeface="+mn-ea"/>
                <a:cs typeface="+mn-cs"/>
              </a:defRPr>
            </a:lvl1pPr>
            <a:lvl2pPr marL="457200" indent="0" algn="ctr" defTabSz="457200" rtl="0" eaLnBrk="1" latinLnBrk="0" hangingPunct="1">
              <a:lnSpc>
                <a:spcPts val="2400"/>
              </a:lnSpc>
              <a:spcBef>
                <a:spcPts val="500"/>
              </a:spcBef>
              <a:buClr>
                <a:schemeClr val="tx1"/>
              </a:buClr>
              <a:buSzPct val="100000"/>
              <a:buFont typeface="Lucida Grande"/>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Lucida Grande"/>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de-DE" sz="2000" dirty="0" smtClean="0">
                <a:solidFill>
                  <a:srgbClr val="2190AB"/>
                </a:solidFill>
              </a:rPr>
              <a:t>Wie sie funktionieren und wie du sie durchschauen kannst</a:t>
            </a:r>
            <a:endParaRPr lang="de-DE" sz="2000" dirty="0">
              <a:solidFill>
                <a:srgbClr val="2190AB"/>
              </a:solidFill>
            </a:endParaRPr>
          </a:p>
          <a:p>
            <a:pPr algn="ctr"/>
            <a:r>
              <a:rPr lang="de-AT" sz="2000" dirty="0">
                <a:solidFill>
                  <a:srgbClr val="2190AB"/>
                </a:solidFill>
              </a:rPr>
              <a:t> </a:t>
            </a:r>
            <a:endParaRPr lang="de-DE" sz="1400" dirty="0">
              <a:solidFill>
                <a:srgbClr val="2190AB"/>
              </a:solidFill>
              <a:cs typeface="Arial" panose="020B0604020202020204" pitchFamily="34" charset="0"/>
            </a:endParaRPr>
          </a:p>
        </p:txBody>
      </p:sp>
      <p:sp>
        <p:nvSpPr>
          <p:cNvPr id="8" name="Rechteck 7"/>
          <p:cNvSpPr/>
          <p:nvPr/>
        </p:nvSpPr>
        <p:spPr>
          <a:xfrm>
            <a:off x="2286000" y="2710379"/>
            <a:ext cx="4572000" cy="584775"/>
          </a:xfrm>
          <a:prstGeom prst="rect">
            <a:avLst/>
          </a:prstGeom>
        </p:spPr>
        <p:txBody>
          <a:bodyPr>
            <a:spAutoFit/>
          </a:bodyPr>
          <a:lstStyle/>
          <a:p>
            <a:pPr algn="ctr"/>
            <a:r>
              <a:rPr lang="de-DE" sz="1600" dirty="0"/>
              <a:t>Materialien zur Politischen Bildung von Kindern und Jugendlichen</a:t>
            </a:r>
            <a:endParaRPr lang="de-AT" sz="1600" dirty="0"/>
          </a:p>
        </p:txBody>
      </p:sp>
      <p:sp>
        <p:nvSpPr>
          <p:cNvPr id="9" name="Rechteck 8"/>
          <p:cNvSpPr/>
          <p:nvPr/>
        </p:nvSpPr>
        <p:spPr>
          <a:xfrm>
            <a:off x="3035334" y="3971961"/>
            <a:ext cx="2863091" cy="369332"/>
          </a:xfrm>
          <a:prstGeom prst="rect">
            <a:avLst/>
          </a:prstGeom>
        </p:spPr>
        <p:txBody>
          <a:bodyPr wrap="none">
            <a:spAutoFit/>
          </a:bodyPr>
          <a:lstStyle/>
          <a:p>
            <a:r>
              <a:rPr lang="de-DE" dirty="0">
                <a:solidFill>
                  <a:srgbClr val="00A3DB"/>
                </a:solidFill>
                <a:hlinkClick r:id="rId3"/>
              </a:rPr>
              <a:t>www.demokratiewebstatt.at</a:t>
            </a:r>
            <a:endParaRPr lang="de-DE" dirty="0">
              <a:solidFill>
                <a:srgbClr val="00A3DB"/>
              </a:solidFill>
            </a:endParaRPr>
          </a:p>
        </p:txBody>
      </p:sp>
    </p:spTree>
    <p:extLst>
      <p:ext uri="{BB962C8B-B14F-4D97-AF65-F5344CB8AC3E}">
        <p14:creationId xmlns:p14="http://schemas.microsoft.com/office/powerpoint/2010/main" val="3243045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smtClean="0">
                <a:solidFill>
                  <a:srgbClr val="2190AB"/>
                </a:solidFill>
                <a:hlinkClick r:id="rId4"/>
              </a:rPr>
              <a:t>Digitalisierung und Fake News</a:t>
            </a:r>
            <a:endParaRPr lang="de-DE" sz="1100"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r>
              <a:rPr lang="de-AT" sz="1600" dirty="0" smtClean="0"/>
              <a:t>Digitale </a:t>
            </a:r>
            <a:r>
              <a:rPr lang="de-AT" sz="1600" dirty="0"/>
              <a:t>Anwendungen und Programme können unsere Meinung beeinflussen und unsere Aufmerksamkeit auf bestimmte Themen lenken oder von anderen Themen gezielt </a:t>
            </a:r>
            <a:r>
              <a:rPr lang="de-AT" sz="1600" dirty="0" smtClean="0"/>
              <a:t>ablenken.</a:t>
            </a:r>
          </a:p>
          <a:p>
            <a:r>
              <a:rPr lang="de-AT" sz="1600" dirty="0" smtClean="0"/>
              <a:t>Besonders folgende </a:t>
            </a:r>
            <a:r>
              <a:rPr lang="de-AT" sz="1600" dirty="0"/>
              <a:t>digitale Technologien spielen hierbei eine wichtige Rolle</a:t>
            </a:r>
            <a:r>
              <a:rPr lang="de-AT" sz="1600" dirty="0" smtClean="0"/>
              <a:t>:</a:t>
            </a:r>
          </a:p>
          <a:p>
            <a:pPr lvl="1"/>
            <a:r>
              <a:rPr lang="de-AT" sz="1600" dirty="0" smtClean="0"/>
              <a:t>Algorithmen</a:t>
            </a:r>
          </a:p>
          <a:p>
            <a:pPr lvl="1"/>
            <a:r>
              <a:rPr lang="de-AT" sz="1600" dirty="0" smtClean="0"/>
              <a:t>Künstliche Intelligenz</a:t>
            </a:r>
          </a:p>
          <a:p>
            <a:pPr lvl="1"/>
            <a:r>
              <a:rPr lang="de-AT" sz="1600" dirty="0" smtClean="0"/>
              <a:t>Bots </a:t>
            </a:r>
          </a:p>
          <a:p>
            <a:pPr lvl="1"/>
            <a:r>
              <a:rPr lang="de-AT" sz="1600" dirty="0" err="1" smtClean="0"/>
              <a:t>Deepfakes</a:t>
            </a:r>
            <a:r>
              <a:rPr lang="de-AT" sz="1400" i="1" dirty="0" smtClean="0"/>
              <a:t>	</a:t>
            </a:r>
            <a:r>
              <a:rPr lang="de-AT" sz="1400" i="1" dirty="0"/>
              <a:t>	</a:t>
            </a:r>
            <a:endParaRPr lang="de-AT" sz="1400" i="1" dirty="0" smtClean="0"/>
          </a:p>
          <a:p>
            <a:pPr lvl="2"/>
            <a:r>
              <a:rPr lang="de-AT" sz="1400" i="1" dirty="0" smtClean="0"/>
              <a:t>Mehr </a:t>
            </a:r>
            <a:r>
              <a:rPr lang="de-AT" sz="1400" i="1" dirty="0"/>
              <a:t>dazu erfährst du </a:t>
            </a:r>
            <a:r>
              <a:rPr lang="de-AT" sz="1400" i="1" dirty="0" smtClean="0"/>
              <a:t>im </a:t>
            </a:r>
            <a:r>
              <a:rPr lang="de-AT" sz="1400" i="1" dirty="0" smtClean="0">
                <a:hlinkClick r:id="rId4"/>
              </a:rPr>
              <a:t>Kapitel </a:t>
            </a:r>
            <a:r>
              <a:rPr lang="de-AT" sz="1400" i="1" dirty="0" smtClean="0">
                <a:hlinkClick r:id="rId4"/>
              </a:rPr>
              <a:t>„Alles nur </a:t>
            </a:r>
            <a:r>
              <a:rPr lang="de-AT" sz="1400" i="1" dirty="0" err="1" smtClean="0">
                <a:hlinkClick r:id="rId4"/>
              </a:rPr>
              <a:t>Fake</a:t>
            </a:r>
            <a:r>
              <a:rPr lang="de-AT" sz="1400" i="1" dirty="0" smtClean="0">
                <a:hlinkClick r:id="rId4"/>
              </a:rPr>
              <a:t>?!“</a:t>
            </a:r>
            <a:endParaRPr lang="de-AT" sz="1400" i="1"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6"/>
              </a:rPr>
              <a:t>www.demokratiewebstatt.at</a:t>
            </a:r>
            <a:endParaRPr lang="de-DE" sz="1200" dirty="0"/>
          </a:p>
        </p:txBody>
      </p:sp>
    </p:spTree>
    <p:extLst>
      <p:ext uri="{BB962C8B-B14F-4D97-AF65-F5344CB8AC3E}">
        <p14:creationId xmlns:p14="http://schemas.microsoft.com/office/powerpoint/2010/main" val="367822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smtClean="0">
                <a:solidFill>
                  <a:srgbClr val="2190AB"/>
                </a:solidFill>
                <a:hlinkClick r:id="rId4"/>
              </a:rPr>
              <a:t>Digitale Filterblasen</a:t>
            </a:r>
            <a:endParaRPr lang="de-DE" sz="1100" dirty="0">
              <a:solidFill>
                <a:srgbClr val="2190AB"/>
              </a:solidFill>
            </a:endParaRPr>
          </a:p>
        </p:txBody>
      </p:sp>
      <p:sp>
        <p:nvSpPr>
          <p:cNvPr id="4" name="Inhaltsplatzhalter 3"/>
          <p:cNvSpPr>
            <a:spLocks noGrp="1"/>
          </p:cNvSpPr>
          <p:nvPr>
            <p:ph idx="1"/>
          </p:nvPr>
        </p:nvSpPr>
        <p:spPr>
          <a:xfrm>
            <a:off x="648000" y="988030"/>
            <a:ext cx="7848000" cy="3078866"/>
          </a:xfrm>
        </p:spPr>
        <p:txBody>
          <a:bodyPr/>
          <a:lstStyle/>
          <a:p>
            <a:r>
              <a:rPr lang="de-AT" sz="1600" dirty="0" smtClean="0"/>
              <a:t>Algorithmen von Suchmaschinen </a:t>
            </a:r>
            <a:r>
              <a:rPr lang="de-AT" sz="1600" dirty="0"/>
              <a:t>und sozialen Plattformen </a:t>
            </a:r>
            <a:r>
              <a:rPr lang="de-AT" sz="1600" dirty="0" smtClean="0"/>
              <a:t>filtern Informationen </a:t>
            </a:r>
            <a:r>
              <a:rPr lang="de-AT" sz="1600" dirty="0"/>
              <a:t>passend zu unseren Interessen. </a:t>
            </a:r>
            <a:endParaRPr lang="de-AT" sz="1600" dirty="0" smtClean="0"/>
          </a:p>
          <a:p>
            <a:pPr lvl="1"/>
            <a:r>
              <a:rPr lang="de-AT" sz="1600" dirty="0" smtClean="0"/>
              <a:t>Vorteil: Wir bekommen </a:t>
            </a:r>
            <a:r>
              <a:rPr lang="de-AT" sz="1600" dirty="0" smtClean="0"/>
              <a:t>vielfach </a:t>
            </a:r>
            <a:r>
              <a:rPr lang="de-AT" sz="1600" dirty="0"/>
              <a:t>nur mehr das zu sehen und zu hören, was zu uns </a:t>
            </a:r>
            <a:r>
              <a:rPr lang="de-AT" sz="1600" dirty="0" smtClean="0"/>
              <a:t>passt.</a:t>
            </a:r>
            <a:endParaRPr lang="de-AT" sz="1600" dirty="0" smtClean="0"/>
          </a:p>
          <a:p>
            <a:pPr lvl="1"/>
            <a:r>
              <a:rPr lang="de-AT" sz="1600" dirty="0" smtClean="0"/>
              <a:t>Nachteil: Filterblasen (Meinungsblasen)! Andere </a:t>
            </a:r>
            <a:r>
              <a:rPr lang="de-AT" sz="1600" dirty="0"/>
              <a:t>Meinungen oder Perspektiven werden </a:t>
            </a:r>
            <a:r>
              <a:rPr lang="de-AT" sz="1600" dirty="0" smtClean="0"/>
              <a:t>ausgeblendet</a:t>
            </a:r>
            <a:r>
              <a:rPr lang="de-AT" sz="1600" dirty="0"/>
              <a:t>. </a:t>
            </a:r>
          </a:p>
          <a:p>
            <a:r>
              <a:rPr lang="de-AT" sz="1600" dirty="0" smtClean="0"/>
              <a:t>Indem wir verschiedene </a:t>
            </a:r>
            <a:r>
              <a:rPr lang="de-AT" sz="1600" dirty="0"/>
              <a:t>Informationskanäle </a:t>
            </a:r>
            <a:r>
              <a:rPr lang="de-AT" sz="1600" dirty="0" smtClean="0"/>
              <a:t>(</a:t>
            </a:r>
            <a:r>
              <a:rPr lang="de-AT" sz="1600" dirty="0" smtClean="0"/>
              <a:t>digital </a:t>
            </a:r>
            <a:r>
              <a:rPr lang="de-AT" sz="1600" dirty="0" smtClean="0"/>
              <a:t>und analog) nutzen</a:t>
            </a:r>
            <a:r>
              <a:rPr lang="de-AT" sz="1600" dirty="0"/>
              <a:t>, können wir Informationen und deren Wahrheitsgehalt besser </a:t>
            </a:r>
            <a:r>
              <a:rPr lang="de-AT" sz="1600" dirty="0" smtClean="0"/>
              <a:t>einschätzen. So sind wir besser vor </a:t>
            </a:r>
            <a:r>
              <a:rPr lang="de-AT" sz="1600" dirty="0"/>
              <a:t>Halbwahrheiten und Falschmeldungen geschützt</a:t>
            </a:r>
            <a:r>
              <a:rPr lang="de-AT" sz="1600" dirty="0" smtClean="0"/>
              <a:t>.</a:t>
            </a:r>
            <a:endParaRPr lang="de-AT" sz="1600"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6"/>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7"/>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3041141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2079172" y="628952"/>
            <a:ext cx="4082142" cy="612000"/>
          </a:xfrm>
        </p:spPr>
        <p:txBody>
          <a:bodyPr/>
          <a:lstStyle/>
          <a:p>
            <a:pPr algn="ctr" hangingPunct="0"/>
            <a:r>
              <a:rPr lang="de-AT" sz="2600" dirty="0" smtClean="0">
                <a:solidFill>
                  <a:srgbClr val="2190AB"/>
                </a:solidFill>
              </a:rPr>
              <a:t>Gefährden </a:t>
            </a:r>
            <a:r>
              <a:rPr lang="de-AT" sz="2600" dirty="0" err="1" smtClean="0">
                <a:solidFill>
                  <a:srgbClr val="2190AB"/>
                </a:solidFill>
              </a:rPr>
              <a:t>Fake</a:t>
            </a:r>
            <a:r>
              <a:rPr lang="de-AT" sz="2600" dirty="0" smtClean="0">
                <a:solidFill>
                  <a:srgbClr val="2190AB"/>
                </a:solidFill>
              </a:rPr>
              <a:t> News und Co. unsere Demokratie?</a:t>
            </a:r>
            <a:endParaRPr lang="de-DE" sz="2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2649924" y="4178591"/>
            <a:ext cx="2749535" cy="276999"/>
          </a:xfrm>
          <a:prstGeom prst="rect">
            <a:avLst/>
          </a:prstGeom>
        </p:spPr>
        <p:txBody>
          <a:bodyPr wrap="none">
            <a:spAutoFit/>
          </a:bodyPr>
          <a:lstStyle/>
          <a:p>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7" name="Textfeld 6"/>
          <p:cNvSpPr txBox="1"/>
          <p:nvPr/>
        </p:nvSpPr>
        <p:spPr>
          <a:xfrm>
            <a:off x="3154910" y="3467085"/>
            <a:ext cx="2100694" cy="253916"/>
          </a:xfrm>
          <a:prstGeom prst="rect">
            <a:avLst/>
          </a:prstGeom>
          <a:noFill/>
        </p:spPr>
        <p:txBody>
          <a:bodyPr wrap="square" rtlCol="0">
            <a:spAutoFit/>
          </a:bodyPr>
          <a:lstStyle/>
          <a:p>
            <a:pPr algn="ctr"/>
            <a:r>
              <a:rPr lang="de-DE" sz="1050" dirty="0"/>
              <a:t>© </a:t>
            </a:r>
            <a:r>
              <a:rPr lang="pl-PL" sz="1050" dirty="0"/>
              <a:t>Clipdealer</a:t>
            </a:r>
            <a:r>
              <a:rPr lang="de-DE" sz="1050" dirty="0"/>
              <a:t> / </a:t>
            </a:r>
            <a:r>
              <a:rPr lang="de-AT" sz="1050" dirty="0" err="1" smtClean="0"/>
              <a:t>quka</a:t>
            </a:r>
            <a:endParaRPr lang="de-AT" sz="1050" dirty="0"/>
          </a:p>
        </p:txBody>
      </p:sp>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4910" y="1688400"/>
            <a:ext cx="2100694" cy="1692000"/>
          </a:xfrm>
          <a:prstGeom prst="rect">
            <a:avLst/>
          </a:prstGeom>
        </p:spPr>
      </p:pic>
    </p:spTree>
    <p:extLst>
      <p:ext uri="{BB962C8B-B14F-4D97-AF65-F5344CB8AC3E}">
        <p14:creationId xmlns:p14="http://schemas.microsoft.com/office/powerpoint/2010/main" val="22292569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78364"/>
            <a:ext cx="7128000" cy="612000"/>
          </a:xfrm>
        </p:spPr>
        <p:txBody>
          <a:bodyPr/>
          <a:lstStyle/>
          <a:p>
            <a:r>
              <a:rPr lang="de-DE" sz="2000" dirty="0" smtClean="0">
                <a:solidFill>
                  <a:srgbClr val="2190AB"/>
                </a:solidFill>
                <a:hlinkClick r:id="rId3"/>
              </a:rPr>
              <a:t>Falschmeldungen und Soziale Medien</a:t>
            </a:r>
            <a:endParaRPr lang="de-DE" sz="2000" dirty="0">
              <a:solidFill>
                <a:srgbClr val="2190AB"/>
              </a:solidFill>
            </a:endParaRPr>
          </a:p>
        </p:txBody>
      </p:sp>
      <p:sp>
        <p:nvSpPr>
          <p:cNvPr id="4" name="Inhaltsplatzhalter 3"/>
          <p:cNvSpPr>
            <a:spLocks noGrp="1"/>
          </p:cNvSpPr>
          <p:nvPr>
            <p:ph idx="1"/>
          </p:nvPr>
        </p:nvSpPr>
        <p:spPr>
          <a:xfrm>
            <a:off x="648000" y="1098000"/>
            <a:ext cx="7848000" cy="3078866"/>
          </a:xfrm>
        </p:spPr>
        <p:txBody>
          <a:bodyPr/>
          <a:lstStyle/>
          <a:p>
            <a:r>
              <a:rPr lang="de-AT" sz="1800" dirty="0" smtClean="0"/>
              <a:t>Falschmeldungen werden durch Soziale Medien besonders rasch verbreitet.</a:t>
            </a:r>
            <a:endParaRPr lang="de-AT" sz="1800" dirty="0"/>
          </a:p>
          <a:p>
            <a:r>
              <a:rPr lang="de-AT" sz="1800" dirty="0"/>
              <a:t>Jeder Mensch kann in den Sozialen Medien zur Redakteurin oder zum Redakteur werden und Nachrichten verbreiten – unabhängig davon, ob sie der Wahrheit entsprechen oder nicht</a:t>
            </a:r>
            <a:r>
              <a:rPr lang="de-AT" sz="1800" dirty="0" smtClean="0"/>
              <a:t>. </a:t>
            </a:r>
            <a:endParaRPr lang="de-AT" sz="1800" dirty="0"/>
          </a:p>
          <a:p>
            <a:r>
              <a:rPr lang="de-AT" sz="1800" dirty="0" smtClean="0"/>
              <a:t>Die Grenze zwischen objektiven, nachgeprüften Informationen </a:t>
            </a:r>
            <a:r>
              <a:rPr lang="de-AT" sz="1800" dirty="0"/>
              <a:t>und subjektiven Meinungen von </a:t>
            </a:r>
            <a:r>
              <a:rPr lang="de-AT" sz="1800" dirty="0" smtClean="0"/>
              <a:t>Einzelpersonen</a:t>
            </a:r>
            <a:r>
              <a:rPr lang="de-AT" sz="1800" dirty="0"/>
              <a:t> </a:t>
            </a:r>
            <a:r>
              <a:rPr lang="de-AT" sz="1800" dirty="0" smtClean="0"/>
              <a:t>verschwimmt.</a:t>
            </a:r>
          </a:p>
          <a:p>
            <a:r>
              <a:rPr lang="de-AT" sz="1800" dirty="0" smtClean="0"/>
              <a:t>Falschmeldungen, die nachträglich richtig gestellt werden, bekommen oft wenig Aufmerksamkeit</a:t>
            </a:r>
            <a:r>
              <a:rPr lang="de-AT" sz="1800" dirty="0"/>
              <a:t>.</a:t>
            </a:r>
            <a:endParaRPr lang="de-DE" sz="1800" dirty="0"/>
          </a:p>
          <a:p>
            <a:endParaRPr lang="de-AT" sz="1800" dirty="0"/>
          </a:p>
          <a:p>
            <a:endParaRPr lang="de-AT" sz="5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4227019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78364"/>
            <a:ext cx="7128000" cy="612000"/>
          </a:xfrm>
        </p:spPr>
        <p:txBody>
          <a:bodyPr/>
          <a:lstStyle/>
          <a:p>
            <a:r>
              <a:rPr lang="de-DE" sz="2000" dirty="0" smtClean="0">
                <a:solidFill>
                  <a:srgbClr val="2190AB"/>
                </a:solidFill>
                <a:hlinkClick r:id="rId3"/>
              </a:rPr>
              <a:t>Fake News beeinflussen die öffentliche Meinung</a:t>
            </a:r>
            <a:endParaRPr lang="de-DE" sz="2000" dirty="0">
              <a:solidFill>
                <a:srgbClr val="2190AB"/>
              </a:solidFill>
            </a:endParaRPr>
          </a:p>
        </p:txBody>
      </p:sp>
      <p:sp>
        <p:nvSpPr>
          <p:cNvPr id="4" name="Inhaltsplatzhalter 3"/>
          <p:cNvSpPr>
            <a:spLocks noGrp="1"/>
          </p:cNvSpPr>
          <p:nvPr>
            <p:ph idx="1"/>
          </p:nvPr>
        </p:nvSpPr>
        <p:spPr>
          <a:xfrm>
            <a:off x="648000" y="1098000"/>
            <a:ext cx="7848000" cy="3078866"/>
          </a:xfrm>
        </p:spPr>
        <p:txBody>
          <a:bodyPr/>
          <a:lstStyle/>
          <a:p>
            <a:r>
              <a:rPr lang="de-AT" sz="1800" dirty="0" err="1"/>
              <a:t>Fake</a:t>
            </a:r>
            <a:r>
              <a:rPr lang="de-AT" sz="1800" dirty="0"/>
              <a:t> News werden zum Teil bewusst für politische </a:t>
            </a:r>
            <a:r>
              <a:rPr lang="de-AT" sz="1800" dirty="0" smtClean="0"/>
              <a:t>Propaganda eingesetzt.</a:t>
            </a:r>
          </a:p>
          <a:p>
            <a:r>
              <a:rPr lang="de-AT" sz="1800" dirty="0" smtClean="0"/>
              <a:t>Der Einfluss auf die öffentliche Meinung ist besonders stark, </a:t>
            </a:r>
            <a:r>
              <a:rPr lang="de-AT" sz="1800" dirty="0"/>
              <a:t>wenn </a:t>
            </a:r>
            <a:r>
              <a:rPr lang="de-AT" sz="1800" dirty="0" smtClean="0"/>
              <a:t>die (falschen) Informationen von </a:t>
            </a:r>
            <a:r>
              <a:rPr lang="de-AT" sz="1800" dirty="0"/>
              <a:t>prominenten Personen mit großer Reichweite in den Sozialen Medien verbreitet werden. </a:t>
            </a:r>
            <a:endParaRPr lang="de-AT" sz="1800" dirty="0" smtClean="0"/>
          </a:p>
          <a:p>
            <a:r>
              <a:rPr lang="de-AT" sz="1800" dirty="0" smtClean="0"/>
              <a:t>Demokratische </a:t>
            </a:r>
            <a:r>
              <a:rPr lang="de-AT" sz="1800" dirty="0"/>
              <a:t>Prozesse und Entscheidungen (z.B. das Ergebnis einer Wahl) werden in Frage gestellt. Dadurch sinkt das Vertrauen in die Demokratie, in die politischen </a:t>
            </a:r>
            <a:r>
              <a:rPr lang="de-AT" sz="1800" dirty="0" smtClean="0"/>
              <a:t>Parteien</a:t>
            </a:r>
            <a:r>
              <a:rPr lang="de-AT" sz="1800" dirty="0"/>
              <a:t> </a:t>
            </a:r>
            <a:r>
              <a:rPr lang="de-AT" sz="1800" dirty="0" smtClean="0"/>
              <a:t>und </a:t>
            </a:r>
            <a:r>
              <a:rPr lang="de-AT" sz="1800" dirty="0"/>
              <a:t>die </a:t>
            </a:r>
            <a:r>
              <a:rPr lang="de-AT" sz="1800" dirty="0" err="1"/>
              <a:t>PolitikerInnen</a:t>
            </a:r>
            <a:r>
              <a:rPr lang="de-AT" sz="1800" dirty="0"/>
              <a:t>.</a:t>
            </a:r>
          </a:p>
          <a:p>
            <a:r>
              <a:rPr lang="de-AT" sz="1800" dirty="0" smtClean="0"/>
              <a:t>„Klassische</a:t>
            </a:r>
            <a:r>
              <a:rPr lang="de-AT" sz="1800" dirty="0"/>
              <a:t>“ Medien wie Zeitungen, Radio- und Fernsehsender werden durch </a:t>
            </a:r>
            <a:r>
              <a:rPr lang="de-AT" sz="1800" dirty="0" err="1"/>
              <a:t>Fake</a:t>
            </a:r>
            <a:r>
              <a:rPr lang="de-AT" sz="1800" dirty="0"/>
              <a:t> News </a:t>
            </a:r>
            <a:r>
              <a:rPr lang="de-AT" sz="1800" dirty="0" smtClean="0"/>
              <a:t>abgewertet </a:t>
            </a:r>
            <a:r>
              <a:rPr lang="de-AT" sz="1800" dirty="0" smtClean="0"/>
              <a:t>(</a:t>
            </a:r>
            <a:r>
              <a:rPr lang="de-AT" sz="1800" dirty="0" smtClean="0">
                <a:hlinkClick r:id="rId3"/>
              </a:rPr>
              <a:t>Bsp. US-Präsidentschaftswahl 2020</a:t>
            </a:r>
            <a:r>
              <a:rPr lang="de-AT" sz="1800" dirty="0" smtClean="0"/>
              <a:t>).</a:t>
            </a:r>
            <a:endParaRPr lang="de-AT" sz="1800" dirty="0"/>
          </a:p>
          <a:p>
            <a:endParaRPr lang="de-AT" sz="5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26576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04441"/>
            <a:ext cx="7128000" cy="612000"/>
          </a:xfrm>
        </p:spPr>
        <p:txBody>
          <a:bodyPr/>
          <a:lstStyle/>
          <a:p>
            <a:r>
              <a:rPr lang="de-DE" sz="1900" dirty="0" smtClean="0">
                <a:solidFill>
                  <a:srgbClr val="2190AB"/>
                </a:solidFill>
                <a:hlinkClick r:id="rId3"/>
              </a:rPr>
              <a:t>Was kann in den Sozialen Medien gegen Fake News und Verschwörungstheorien unternommen werden?</a:t>
            </a:r>
            <a:endParaRPr lang="de-DE" sz="1900" dirty="0">
              <a:solidFill>
                <a:srgbClr val="2190AB"/>
              </a:solidFill>
            </a:endParaRPr>
          </a:p>
        </p:txBody>
      </p:sp>
      <p:sp>
        <p:nvSpPr>
          <p:cNvPr id="4" name="Inhaltsplatzhalter 3"/>
          <p:cNvSpPr>
            <a:spLocks noGrp="1"/>
          </p:cNvSpPr>
          <p:nvPr>
            <p:ph idx="1"/>
          </p:nvPr>
        </p:nvSpPr>
        <p:spPr>
          <a:xfrm>
            <a:off x="648000" y="989921"/>
            <a:ext cx="7848000" cy="3163657"/>
          </a:xfrm>
        </p:spPr>
        <p:txBody>
          <a:bodyPr/>
          <a:lstStyle/>
          <a:p>
            <a:pPr lvl="1">
              <a:lnSpc>
                <a:spcPct val="100000"/>
              </a:lnSpc>
            </a:pPr>
            <a:endParaRPr lang="de-AT" sz="1400" dirty="0" smtClean="0"/>
          </a:p>
          <a:p>
            <a:pPr lvl="1">
              <a:lnSpc>
                <a:spcPct val="100000"/>
              </a:lnSpc>
            </a:pPr>
            <a:r>
              <a:rPr lang="de-AT" sz="1400" dirty="0" smtClean="0"/>
              <a:t>„</a:t>
            </a:r>
            <a:r>
              <a:rPr lang="de-AT" sz="1400" dirty="0"/>
              <a:t>Digital Service Act“ </a:t>
            </a:r>
            <a:r>
              <a:rPr lang="de-AT" sz="1400" dirty="0" smtClean="0"/>
              <a:t>der EU: Gesetzespaket mit „Spielregeln“ </a:t>
            </a:r>
            <a:r>
              <a:rPr lang="de-AT" sz="1400" dirty="0"/>
              <a:t>für Soziale </a:t>
            </a:r>
            <a:r>
              <a:rPr lang="de-AT" sz="1400" dirty="0" smtClean="0"/>
              <a:t>Netzwerke</a:t>
            </a:r>
          </a:p>
          <a:p>
            <a:pPr lvl="1">
              <a:lnSpc>
                <a:spcPct val="100000"/>
              </a:lnSpc>
            </a:pPr>
            <a:r>
              <a:rPr lang="de-AT" sz="1400" dirty="0" smtClean="0"/>
              <a:t>„Europäische </a:t>
            </a:r>
            <a:r>
              <a:rPr lang="de-AT" sz="1400" dirty="0"/>
              <a:t>Beobachtungstelle für digitale Medien</a:t>
            </a:r>
            <a:r>
              <a:rPr lang="de-AT" sz="1400" dirty="0" smtClean="0"/>
              <a:t>“: Plattform für </a:t>
            </a:r>
            <a:r>
              <a:rPr lang="de-AT" sz="1400" dirty="0" err="1" smtClean="0"/>
              <a:t>WissenschafterInnen</a:t>
            </a:r>
            <a:r>
              <a:rPr lang="de-AT" sz="1400" dirty="0" smtClean="0"/>
              <a:t> </a:t>
            </a:r>
            <a:r>
              <a:rPr lang="de-AT" sz="1400" dirty="0"/>
              <a:t>und </a:t>
            </a:r>
            <a:r>
              <a:rPr lang="de-AT" sz="1400" dirty="0" err="1"/>
              <a:t>ExpertInnen</a:t>
            </a:r>
            <a:r>
              <a:rPr lang="de-AT" sz="1400" dirty="0"/>
              <a:t>, die sich mit Falschinformationen und Faktenchecks </a:t>
            </a:r>
            <a:r>
              <a:rPr lang="de-AT" sz="1400" dirty="0" smtClean="0"/>
              <a:t>beschäftigen</a:t>
            </a:r>
          </a:p>
          <a:p>
            <a:pPr lvl="1">
              <a:lnSpc>
                <a:spcPct val="100000"/>
              </a:lnSpc>
            </a:pPr>
            <a:r>
              <a:rPr lang="de-AT" sz="1400" dirty="0" smtClean="0"/>
              <a:t>Österreichisches Gesetzespaket </a:t>
            </a:r>
            <a:r>
              <a:rPr lang="de-AT" sz="1400" dirty="0"/>
              <a:t>zum Thema „Hass im Netz</a:t>
            </a:r>
            <a:r>
              <a:rPr lang="de-AT" sz="1400" dirty="0" smtClean="0"/>
              <a:t>“: Betreiber </a:t>
            </a:r>
            <a:r>
              <a:rPr lang="de-AT" sz="1400" dirty="0"/>
              <a:t>Sozialer Netzwerke </a:t>
            </a:r>
            <a:r>
              <a:rPr lang="de-AT" sz="1400" dirty="0" smtClean="0"/>
              <a:t>werden verpflichtet, </a:t>
            </a:r>
            <a:r>
              <a:rPr lang="de-AT" sz="1400" dirty="0"/>
              <a:t>Hass-Nachrichten innerhalb einer vereinbarten Frist zu löschen.</a:t>
            </a:r>
          </a:p>
          <a:p>
            <a:pPr lvl="1">
              <a:lnSpc>
                <a:spcPct val="100000"/>
              </a:lnSpc>
            </a:pPr>
            <a:r>
              <a:rPr lang="de-AT" sz="1400" dirty="0" smtClean="0"/>
              <a:t>Warnhinweise in Sozialen Medien bei Beiträgen, </a:t>
            </a:r>
            <a:r>
              <a:rPr lang="de-AT" sz="1400" dirty="0"/>
              <a:t>die zu Hass und Gewalt </a:t>
            </a:r>
            <a:r>
              <a:rPr lang="de-AT" sz="1400" dirty="0" smtClean="0"/>
              <a:t>aufrufen</a:t>
            </a:r>
            <a:r>
              <a:rPr lang="de-AT" sz="1400" dirty="0"/>
              <a:t>;</a:t>
            </a:r>
            <a:r>
              <a:rPr lang="de-AT" sz="1400" dirty="0" smtClean="0"/>
              <a:t> Löschung der Beiträge; Sperren des Accounts</a:t>
            </a:r>
          </a:p>
          <a:p>
            <a:pPr lvl="1">
              <a:lnSpc>
                <a:spcPct val="100000"/>
              </a:lnSpc>
            </a:pPr>
            <a:r>
              <a:rPr lang="de-AT" sz="1400" dirty="0" smtClean="0"/>
              <a:t>Kooperation der </a:t>
            </a:r>
            <a:r>
              <a:rPr lang="de-AT" sz="1400" dirty="0"/>
              <a:t>Sozialen Netzwerke mit internationalen Faktencheck-Organisationen (z.B. FB)</a:t>
            </a:r>
          </a:p>
          <a:p>
            <a:pPr lvl="1">
              <a:lnSpc>
                <a:spcPct val="100000"/>
              </a:lnSpc>
            </a:pPr>
            <a:r>
              <a:rPr lang="de-AT" sz="1400" dirty="0"/>
              <a:t>Jede/r kann Hass-Nachrichten und </a:t>
            </a:r>
            <a:r>
              <a:rPr lang="de-AT" sz="1400" dirty="0" err="1"/>
              <a:t>Fake</a:t>
            </a:r>
            <a:r>
              <a:rPr lang="de-AT" sz="1400" dirty="0"/>
              <a:t> News den </a:t>
            </a:r>
            <a:r>
              <a:rPr lang="de-AT" sz="1400" dirty="0" err="1"/>
              <a:t>BetreiberInnen</a:t>
            </a:r>
            <a:r>
              <a:rPr lang="de-AT" sz="1400" dirty="0"/>
              <a:t> einer Plattform </a:t>
            </a:r>
            <a:r>
              <a:rPr lang="de-AT" sz="1400" dirty="0" smtClean="0"/>
              <a:t>melden.</a:t>
            </a:r>
            <a:endParaRPr lang="de-AT" sz="1400" dirty="0"/>
          </a:p>
          <a:p>
            <a:pPr lvl="1">
              <a:lnSpc>
                <a:spcPct val="100000"/>
              </a:lnSpc>
            </a:pPr>
            <a:r>
              <a:rPr lang="de-AT" sz="1400" b="1" dirty="0"/>
              <a:t>Jeder Mensch ist selbst dafür verantwortlich, was er auf Sozialen Netzwerken schreibt und teilt</a:t>
            </a:r>
            <a:r>
              <a:rPr lang="de-AT" sz="1400" b="1" dirty="0" smtClean="0"/>
              <a:t>!</a:t>
            </a:r>
          </a:p>
          <a:p>
            <a:pPr lvl="2"/>
            <a:r>
              <a:rPr lang="de-AT" sz="1400" i="1" dirty="0" smtClean="0"/>
              <a:t>Mehr Infos findest du in </a:t>
            </a:r>
            <a:r>
              <a:rPr lang="de-AT" sz="1400" i="1" dirty="0" smtClean="0">
                <a:hlinkClick r:id="rId3"/>
              </a:rPr>
              <a:t>„</a:t>
            </a:r>
            <a:r>
              <a:rPr lang="de-AT" sz="1400" i="1" dirty="0" err="1" smtClean="0">
                <a:hlinkClick r:id="rId3"/>
              </a:rPr>
              <a:t>Gefärden</a:t>
            </a:r>
            <a:r>
              <a:rPr lang="de-AT" sz="1400" i="1" dirty="0" smtClean="0">
                <a:hlinkClick r:id="rId3"/>
              </a:rPr>
              <a:t> </a:t>
            </a:r>
            <a:r>
              <a:rPr lang="de-AT" sz="1400" i="1" dirty="0" err="1" smtClean="0">
                <a:hlinkClick r:id="rId3"/>
              </a:rPr>
              <a:t>Fake</a:t>
            </a:r>
            <a:r>
              <a:rPr lang="de-AT" sz="1400" i="1" dirty="0" smtClean="0">
                <a:hlinkClick r:id="rId3"/>
              </a:rPr>
              <a:t> News und Co. unsere Demokratie?“</a:t>
            </a:r>
            <a:endParaRPr lang="de-AT" sz="1400" i="1" dirty="0"/>
          </a:p>
          <a:p>
            <a:pPr lvl="1">
              <a:lnSpc>
                <a:spcPct val="100000"/>
              </a:lnSpc>
            </a:pPr>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2731043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822122" y="1059411"/>
            <a:ext cx="6618240" cy="54000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hangingPunct="0">
              <a:buNone/>
            </a:pPr>
            <a:r>
              <a:rPr lang="de-DE" sz="2600" b="1" dirty="0" smtClean="0">
                <a:solidFill>
                  <a:srgbClr val="2190AB"/>
                </a:solidFill>
              </a:rPr>
              <a:t>Echt jetzt?! So erkennst du Fake News</a:t>
            </a:r>
            <a:endParaRPr lang="de-DE" sz="2600" dirty="0">
              <a:solidFill>
                <a:srgbClr val="2190AB"/>
              </a:solidFill>
            </a:endParaRPr>
          </a:p>
          <a:p>
            <a:pPr marL="0" indent="0" algn="ctr">
              <a:buNone/>
            </a:pPr>
            <a:endParaRPr lang="de-DE" sz="2400" b="1" dirty="0">
              <a:solidFill>
                <a:srgbClr val="00A3DB"/>
              </a:solidFill>
              <a:latin typeface="+mj-lt"/>
              <a:cs typeface="Arial" panose="020B0604020202020204" pitchFamily="34" charset="0"/>
            </a:endParaRPr>
          </a:p>
        </p:txBody>
      </p:sp>
      <p:sp>
        <p:nvSpPr>
          <p:cNvPr id="7" name="Textfeld 6"/>
          <p:cNvSpPr txBox="1"/>
          <p:nvPr/>
        </p:nvSpPr>
        <p:spPr>
          <a:xfrm>
            <a:off x="2718546" y="4125273"/>
            <a:ext cx="2825393" cy="276999"/>
          </a:xfrm>
          <a:prstGeom prst="rect">
            <a:avLst/>
          </a:prstGeom>
          <a:noFill/>
        </p:spPr>
        <p:txBody>
          <a:bodyPr wrap="square" rtlCol="0">
            <a:spAutoFit/>
          </a:bodyPr>
          <a:lstStyle/>
          <a:p>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9" name="Textfeld 8"/>
          <p:cNvSpPr txBox="1"/>
          <p:nvPr/>
        </p:nvSpPr>
        <p:spPr>
          <a:xfrm>
            <a:off x="2957891" y="3457685"/>
            <a:ext cx="2133600" cy="253916"/>
          </a:xfrm>
          <a:prstGeom prst="rect">
            <a:avLst/>
          </a:prstGeom>
          <a:noFill/>
        </p:spPr>
        <p:txBody>
          <a:bodyPr wrap="square" rtlCol="0">
            <a:spAutoFit/>
          </a:bodyPr>
          <a:lstStyle/>
          <a:p>
            <a:pPr algn="ctr"/>
            <a:r>
              <a:rPr lang="de-DE" sz="1050" dirty="0"/>
              <a:t>© istock.com / </a:t>
            </a:r>
            <a:r>
              <a:rPr lang="de-DE" sz="1050" dirty="0" err="1"/>
              <a:t>wernerimages</a:t>
            </a:r>
            <a:endParaRPr lang="de-AT" sz="1050" dirty="0"/>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7891" y="1697729"/>
            <a:ext cx="2133600" cy="1600200"/>
          </a:xfrm>
          <a:prstGeom prst="rect">
            <a:avLst/>
          </a:prstGeom>
        </p:spPr>
      </p:pic>
    </p:spTree>
    <p:extLst>
      <p:ext uri="{BB962C8B-B14F-4D97-AF65-F5344CB8AC3E}">
        <p14:creationId xmlns:p14="http://schemas.microsoft.com/office/powerpoint/2010/main" val="15245303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7999" y="504441"/>
            <a:ext cx="7233257" cy="612000"/>
          </a:xfrm>
        </p:spPr>
        <p:txBody>
          <a:bodyPr/>
          <a:lstStyle/>
          <a:p>
            <a:pPr lvl="0" hangingPunct="0"/>
            <a:r>
              <a:rPr lang="de-DE" sz="2000" dirty="0" smtClean="0">
                <a:solidFill>
                  <a:srgbClr val="2190AB"/>
                </a:solidFill>
                <a:hlinkClick r:id="rId3"/>
              </a:rPr>
              <a:t>„</a:t>
            </a:r>
            <a:r>
              <a:rPr lang="de-DE" sz="2000" dirty="0" err="1" smtClean="0">
                <a:solidFill>
                  <a:srgbClr val="2190AB"/>
                </a:solidFill>
                <a:hlinkClick r:id="rId3"/>
              </a:rPr>
              <a:t>Only</a:t>
            </a:r>
            <a:r>
              <a:rPr lang="de-DE" sz="2000" dirty="0" smtClean="0">
                <a:solidFill>
                  <a:srgbClr val="2190AB"/>
                </a:solidFill>
                <a:hlinkClick r:id="rId3"/>
              </a:rPr>
              <a:t> </a:t>
            </a:r>
            <a:r>
              <a:rPr lang="de-DE" sz="2000" dirty="0" err="1" smtClean="0">
                <a:solidFill>
                  <a:srgbClr val="2190AB"/>
                </a:solidFill>
                <a:hlinkClick r:id="rId3"/>
              </a:rPr>
              <a:t>bad</a:t>
            </a:r>
            <a:r>
              <a:rPr lang="de-DE" sz="2000" dirty="0" smtClean="0">
                <a:solidFill>
                  <a:srgbClr val="2190AB"/>
                </a:solidFill>
                <a:hlinkClick r:id="rId3"/>
              </a:rPr>
              <a:t> </a:t>
            </a:r>
            <a:r>
              <a:rPr lang="de-DE" sz="2000" dirty="0" err="1" smtClean="0">
                <a:solidFill>
                  <a:srgbClr val="2190AB"/>
                </a:solidFill>
                <a:hlinkClick r:id="rId3"/>
              </a:rPr>
              <a:t>news</a:t>
            </a:r>
            <a:r>
              <a:rPr lang="de-DE" sz="2000" dirty="0" smtClean="0">
                <a:solidFill>
                  <a:srgbClr val="2190AB"/>
                </a:solidFill>
                <a:hlinkClick r:id="rId3"/>
              </a:rPr>
              <a:t> </a:t>
            </a:r>
            <a:r>
              <a:rPr lang="de-DE" sz="2000" dirty="0" err="1" smtClean="0">
                <a:solidFill>
                  <a:srgbClr val="2190AB"/>
                </a:solidFill>
                <a:hlinkClick r:id="rId3"/>
              </a:rPr>
              <a:t>are</a:t>
            </a:r>
            <a:r>
              <a:rPr lang="de-DE" sz="2000" dirty="0" smtClean="0">
                <a:solidFill>
                  <a:srgbClr val="2190AB"/>
                </a:solidFill>
                <a:hlinkClick r:id="rId3"/>
              </a:rPr>
              <a:t> </a:t>
            </a:r>
            <a:r>
              <a:rPr lang="de-DE" sz="2000" dirty="0" err="1" smtClean="0">
                <a:solidFill>
                  <a:srgbClr val="2190AB"/>
                </a:solidFill>
                <a:hlinkClick r:id="rId3"/>
              </a:rPr>
              <a:t>good</a:t>
            </a:r>
            <a:r>
              <a:rPr lang="de-DE" sz="2000" dirty="0" smtClean="0">
                <a:solidFill>
                  <a:srgbClr val="2190AB"/>
                </a:solidFill>
                <a:hlinkClick r:id="rId3"/>
              </a:rPr>
              <a:t> </a:t>
            </a:r>
            <a:r>
              <a:rPr lang="de-DE" sz="2000" dirty="0" err="1" smtClean="0">
                <a:solidFill>
                  <a:srgbClr val="2190AB"/>
                </a:solidFill>
                <a:hlinkClick r:id="rId3"/>
              </a:rPr>
              <a:t>news</a:t>
            </a:r>
            <a:r>
              <a:rPr lang="de-DE" sz="2000" dirty="0" smtClean="0">
                <a:solidFill>
                  <a:srgbClr val="2190AB"/>
                </a:solidFill>
                <a:hlinkClick r:id="rId3"/>
              </a:rPr>
              <a:t>“</a:t>
            </a:r>
            <a:endParaRPr lang="de-DE" sz="2000" dirty="0">
              <a:solidFill>
                <a:srgbClr val="2190AB"/>
              </a:solidFill>
            </a:endParaRPr>
          </a:p>
        </p:txBody>
      </p:sp>
      <p:sp>
        <p:nvSpPr>
          <p:cNvPr id="4" name="Inhaltsplatzhalter 3"/>
          <p:cNvSpPr>
            <a:spLocks noGrp="1"/>
          </p:cNvSpPr>
          <p:nvPr>
            <p:ph idx="1"/>
          </p:nvPr>
        </p:nvSpPr>
        <p:spPr>
          <a:xfrm>
            <a:off x="533700" y="1116441"/>
            <a:ext cx="7848000" cy="3163657"/>
          </a:xfrm>
        </p:spPr>
        <p:txBody>
          <a:bodyPr/>
          <a:lstStyle/>
          <a:p>
            <a:r>
              <a:rPr lang="de-AT" sz="1600" dirty="0" smtClean="0"/>
              <a:t>Die </a:t>
            </a:r>
            <a:r>
              <a:rPr lang="de-AT" sz="1600" dirty="0"/>
              <a:t>digitale Welt lebt vom Teilen, Klicken und </a:t>
            </a:r>
            <a:r>
              <a:rPr lang="de-AT" sz="1600" dirty="0" smtClean="0"/>
              <a:t>Weiterleiten. </a:t>
            </a:r>
          </a:p>
          <a:p>
            <a:r>
              <a:rPr lang="de-AT" sz="1600" dirty="0" smtClean="0"/>
              <a:t>Im </a:t>
            </a:r>
            <a:r>
              <a:rPr lang="de-AT" sz="1600" dirty="0"/>
              <a:t>Internet werden vor allem solche Neuigkeiten geteilt, die starke Gefühle auslösen. </a:t>
            </a:r>
            <a:endParaRPr lang="de-AT" sz="1600" dirty="0" smtClean="0"/>
          </a:p>
          <a:p>
            <a:r>
              <a:rPr lang="de-AT" sz="1600" dirty="0" smtClean="0"/>
              <a:t>Falschmeldungen </a:t>
            </a:r>
            <a:r>
              <a:rPr lang="de-AT" sz="1600" dirty="0"/>
              <a:t>enthalten meist starke, vereinfachte </a:t>
            </a:r>
            <a:r>
              <a:rPr lang="de-AT" sz="1600" dirty="0" smtClean="0"/>
              <a:t>Botschaften, drastische Bilder und reißerische Schlagzeilen.</a:t>
            </a:r>
          </a:p>
          <a:p>
            <a:pPr lvl="1"/>
            <a:r>
              <a:rPr lang="de-AT" sz="1600" dirty="0" err="1" smtClean="0"/>
              <a:t>Trolling</a:t>
            </a:r>
            <a:r>
              <a:rPr lang="de-AT" sz="1600" dirty="0"/>
              <a:t>: E</a:t>
            </a:r>
            <a:r>
              <a:rPr lang="de-AT" sz="1600" dirty="0" smtClean="0"/>
              <a:t>ine </a:t>
            </a:r>
            <a:r>
              <a:rPr lang="de-AT" sz="1600" dirty="0"/>
              <a:t>Meldung </a:t>
            </a:r>
            <a:r>
              <a:rPr lang="de-AT" sz="1600" dirty="0" smtClean="0"/>
              <a:t>wird bewusst </a:t>
            </a:r>
            <a:r>
              <a:rPr lang="de-AT" sz="1600" dirty="0"/>
              <a:t>provokativ </a:t>
            </a:r>
            <a:r>
              <a:rPr lang="de-AT" sz="1600" dirty="0" smtClean="0"/>
              <a:t>formuliert, </a:t>
            </a:r>
            <a:r>
              <a:rPr lang="de-AT" sz="1600" dirty="0"/>
              <a:t>um Reaktionen von </a:t>
            </a:r>
            <a:r>
              <a:rPr lang="de-AT" sz="1600" dirty="0" err="1"/>
              <a:t>NutzerInnen</a:t>
            </a:r>
            <a:r>
              <a:rPr lang="de-AT" sz="1600" dirty="0"/>
              <a:t> </a:t>
            </a:r>
            <a:r>
              <a:rPr lang="de-AT" sz="1600" dirty="0" smtClean="0"/>
              <a:t>auszulösen.</a:t>
            </a:r>
            <a:endParaRPr lang="de-AT" sz="1600" dirty="0" smtClean="0"/>
          </a:p>
          <a:p>
            <a:pPr lvl="1"/>
            <a:r>
              <a:rPr lang="de-AT" sz="1600" dirty="0" err="1" smtClean="0"/>
              <a:t>Clickbaiting</a:t>
            </a:r>
            <a:r>
              <a:rPr lang="de-AT" sz="1600" dirty="0"/>
              <a:t>: </a:t>
            </a:r>
            <a:r>
              <a:rPr lang="de-AT" sz="1600" dirty="0" smtClean="0"/>
              <a:t>Es wird eine </a:t>
            </a:r>
            <a:r>
              <a:rPr lang="de-AT" sz="1600" dirty="0"/>
              <a:t>reißerische Ankündigung </a:t>
            </a:r>
            <a:r>
              <a:rPr lang="de-AT" sz="1600" dirty="0" smtClean="0"/>
              <a:t>genützt, </a:t>
            </a:r>
            <a:r>
              <a:rPr lang="de-AT" sz="1600" dirty="0"/>
              <a:t>um </a:t>
            </a:r>
            <a:r>
              <a:rPr lang="de-AT" sz="1600" dirty="0" err="1"/>
              <a:t>NutzerInnen</a:t>
            </a:r>
            <a:r>
              <a:rPr lang="de-AT" sz="1600" dirty="0"/>
              <a:t> neugierig zu machen und damit Zugriffszahlen zu </a:t>
            </a:r>
            <a:r>
              <a:rPr lang="de-AT" sz="1600" dirty="0" smtClean="0"/>
              <a:t>erhöhen.</a:t>
            </a:r>
            <a:endParaRPr lang="de-AT" sz="1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1845642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04441"/>
            <a:ext cx="7128000" cy="612000"/>
          </a:xfrm>
        </p:spPr>
        <p:txBody>
          <a:bodyPr/>
          <a:lstStyle/>
          <a:p>
            <a:pPr lvl="0" hangingPunct="0"/>
            <a:r>
              <a:rPr lang="de-DE" sz="2000" dirty="0" smtClean="0">
                <a:solidFill>
                  <a:srgbClr val="2190AB"/>
                </a:solidFill>
                <a:hlinkClick r:id="rId3"/>
              </a:rPr>
              <a:t>Vier Schritte, um Fake News zu entlarven</a:t>
            </a:r>
            <a:endParaRPr lang="de-DE" sz="2000" dirty="0">
              <a:solidFill>
                <a:srgbClr val="2190AB"/>
              </a:solidFill>
            </a:endParaRPr>
          </a:p>
        </p:txBody>
      </p:sp>
      <p:sp>
        <p:nvSpPr>
          <p:cNvPr id="4" name="Inhaltsplatzhalter 3"/>
          <p:cNvSpPr>
            <a:spLocks noGrp="1"/>
          </p:cNvSpPr>
          <p:nvPr>
            <p:ph idx="1"/>
          </p:nvPr>
        </p:nvSpPr>
        <p:spPr>
          <a:xfrm>
            <a:off x="533700" y="1116441"/>
            <a:ext cx="7848000" cy="3163657"/>
          </a:xfrm>
        </p:spPr>
        <p:txBody>
          <a:bodyPr/>
          <a:lstStyle/>
          <a:p>
            <a:pPr>
              <a:buFont typeface="Arial" panose="020B0604020202020204" pitchFamily="34" charset="0"/>
              <a:buChar char="•"/>
            </a:pPr>
            <a:r>
              <a:rPr lang="de-AT" sz="1600" dirty="0" smtClean="0"/>
              <a:t>Quellencheck: Wer steckt hinter der Meldung?</a:t>
            </a:r>
          </a:p>
          <a:p>
            <a:pPr>
              <a:buFont typeface="Arial" panose="020B0604020202020204" pitchFamily="34" charset="0"/>
              <a:buChar char="•"/>
            </a:pPr>
            <a:r>
              <a:rPr lang="de-AT" sz="1600" dirty="0" smtClean="0"/>
              <a:t>Faktencheck</a:t>
            </a:r>
            <a:r>
              <a:rPr lang="de-AT" sz="1600" b="1" dirty="0" smtClean="0"/>
              <a:t>:</a:t>
            </a:r>
            <a:r>
              <a:rPr lang="de-AT" sz="1600" dirty="0" smtClean="0"/>
              <a:t> Kann das überhaupt stimmen?</a:t>
            </a:r>
            <a:endParaRPr lang="de-AT" sz="1600" dirty="0"/>
          </a:p>
          <a:p>
            <a:pPr>
              <a:buFont typeface="Arial" panose="020B0604020202020204" pitchFamily="34" charset="0"/>
              <a:buChar char="•"/>
            </a:pPr>
            <a:r>
              <a:rPr lang="de-AT" sz="1600" dirty="0" smtClean="0"/>
              <a:t>Bildercheck</a:t>
            </a:r>
            <a:r>
              <a:rPr lang="de-AT" sz="1600" b="1" dirty="0" smtClean="0"/>
              <a:t>:</a:t>
            </a:r>
            <a:r>
              <a:rPr lang="de-AT" sz="1600" dirty="0" smtClean="0"/>
              <a:t> Was ist auf dem Bild zu sehen?</a:t>
            </a:r>
            <a:endParaRPr lang="de-AT" sz="1600" dirty="0"/>
          </a:p>
          <a:p>
            <a:pPr>
              <a:buFont typeface="Arial" panose="020B0604020202020204" pitchFamily="34" charset="0"/>
              <a:buChar char="•"/>
            </a:pPr>
            <a:r>
              <a:rPr lang="de-AT" sz="1600" dirty="0" smtClean="0"/>
              <a:t>Aktualitätskontrolle</a:t>
            </a:r>
            <a:r>
              <a:rPr lang="de-AT" sz="1600" b="1" dirty="0" smtClean="0"/>
              <a:t>:</a:t>
            </a:r>
            <a:r>
              <a:rPr lang="de-AT" sz="1600" dirty="0" smtClean="0"/>
              <a:t> Ist die Nachricht überhaupt noch aktuell?</a:t>
            </a:r>
          </a:p>
          <a:p>
            <a:pPr marL="457200" lvl="1" indent="0">
              <a:buNone/>
            </a:pPr>
            <a:endParaRPr lang="de-AT" sz="1600" b="1" dirty="0" smtClean="0"/>
          </a:p>
          <a:p>
            <a:pPr marL="457200" lvl="1" indent="0">
              <a:buNone/>
            </a:pPr>
            <a:r>
              <a:rPr lang="de-AT" sz="1600" b="1" dirty="0"/>
              <a:t>	</a:t>
            </a:r>
            <a:r>
              <a:rPr lang="de-AT" sz="1600" i="1" dirty="0" smtClean="0"/>
              <a:t>Tipp: Leite keine zweifelhaften Inhalte weiter!</a:t>
            </a:r>
          </a:p>
          <a:p>
            <a:pPr marL="457200" lvl="1" indent="0">
              <a:buNone/>
            </a:pPr>
            <a:r>
              <a:rPr lang="de-AT" sz="1600" dirty="0" smtClean="0">
                <a:solidFill>
                  <a:srgbClr val="FF0000"/>
                </a:solidFill>
              </a:rPr>
              <a:t>	</a:t>
            </a:r>
            <a:r>
              <a:rPr lang="de-AT" sz="1400" i="1" dirty="0" smtClean="0"/>
              <a:t>Mehr dazu erfährst du</a:t>
            </a:r>
            <a:r>
              <a:rPr lang="de-DE" sz="1400" i="1" dirty="0" smtClean="0"/>
              <a:t> im Kapitel </a:t>
            </a:r>
            <a:r>
              <a:rPr lang="de-DE" sz="1400" i="1" dirty="0" smtClean="0">
                <a:hlinkClick r:id="rId4"/>
              </a:rPr>
              <a:t>„Echt </a:t>
            </a:r>
            <a:r>
              <a:rPr lang="de-DE" sz="1400" i="1" dirty="0">
                <a:hlinkClick r:id="rId4"/>
              </a:rPr>
              <a:t>jetzt?! So erkennst du </a:t>
            </a:r>
            <a:r>
              <a:rPr lang="de-DE" sz="1400" i="1" dirty="0" err="1">
                <a:hlinkClick r:id="rId4"/>
              </a:rPr>
              <a:t>Fake</a:t>
            </a:r>
            <a:r>
              <a:rPr lang="de-DE" sz="1400" i="1" dirty="0">
                <a:hlinkClick r:id="rId4"/>
              </a:rPr>
              <a:t> </a:t>
            </a:r>
            <a:r>
              <a:rPr lang="de-DE" sz="1400" i="1" dirty="0" smtClean="0">
                <a:hlinkClick r:id="rId4"/>
              </a:rPr>
              <a:t>News</a:t>
            </a:r>
            <a:r>
              <a:rPr lang="de-DE" sz="1400" i="1" dirty="0" smtClean="0"/>
              <a:t>“</a:t>
            </a:r>
            <a:endParaRPr lang="de-DE" sz="1800" dirty="0">
              <a:solidFill>
                <a:srgbClr val="FF0000"/>
              </a:solidFill>
            </a:endParaRPr>
          </a:p>
          <a:p>
            <a:endParaRPr lang="de-DE" sz="1100"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6"/>
              </a:rPr>
              <a:t>www.demokratiewebstatt.at</a:t>
            </a:r>
            <a:endParaRPr lang="de-DE" sz="1200" dirty="0"/>
          </a:p>
        </p:txBody>
      </p:sp>
    </p:spTree>
    <p:extLst>
      <p:ext uri="{BB962C8B-B14F-4D97-AF65-F5344CB8AC3E}">
        <p14:creationId xmlns:p14="http://schemas.microsoft.com/office/powerpoint/2010/main" val="3190481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04441"/>
            <a:ext cx="7128000" cy="612000"/>
          </a:xfrm>
        </p:spPr>
        <p:txBody>
          <a:bodyPr/>
          <a:lstStyle/>
          <a:p>
            <a:r>
              <a:rPr lang="de-DE" sz="2000" dirty="0" smtClean="0">
                <a:solidFill>
                  <a:srgbClr val="2190AB"/>
                </a:solidFill>
                <a:hlinkClick r:id="rId3"/>
              </a:rPr>
              <a:t>Linktipps zum Thema</a:t>
            </a:r>
            <a:endParaRPr lang="de-DE" sz="1100" dirty="0">
              <a:solidFill>
                <a:srgbClr val="2190AB"/>
              </a:solidFill>
            </a:endParaRPr>
          </a:p>
        </p:txBody>
      </p:sp>
      <p:sp>
        <p:nvSpPr>
          <p:cNvPr id="4" name="Inhaltsplatzhalter 3"/>
          <p:cNvSpPr>
            <a:spLocks noGrp="1"/>
          </p:cNvSpPr>
          <p:nvPr>
            <p:ph idx="1"/>
          </p:nvPr>
        </p:nvSpPr>
        <p:spPr>
          <a:xfrm>
            <a:off x="648000" y="846888"/>
            <a:ext cx="7848000" cy="3163657"/>
          </a:xfrm>
        </p:spPr>
        <p:txBody>
          <a:bodyPr/>
          <a:lstStyle/>
          <a:p>
            <a:pPr marL="457200" lvl="1" indent="0">
              <a:lnSpc>
                <a:spcPct val="100000"/>
              </a:lnSpc>
              <a:buNone/>
            </a:pPr>
            <a:endParaRPr lang="de-AT" sz="1400" b="1" dirty="0"/>
          </a:p>
          <a:p>
            <a:pPr lvl="1">
              <a:lnSpc>
                <a:spcPct val="100000"/>
              </a:lnSpc>
            </a:pPr>
            <a:r>
              <a:rPr lang="de-DE" sz="1400" dirty="0" smtClean="0">
                <a:hlinkClick r:id="rId4"/>
              </a:rPr>
              <a:t>Mimikama</a:t>
            </a:r>
            <a:endParaRPr lang="de-DE" sz="1400" dirty="0"/>
          </a:p>
          <a:p>
            <a:pPr lvl="1">
              <a:lnSpc>
                <a:spcPct val="100000"/>
              </a:lnSpc>
            </a:pPr>
            <a:r>
              <a:rPr lang="de-DE" sz="1400" dirty="0">
                <a:hlinkClick r:id="rId5"/>
              </a:rPr>
              <a:t>Hoaxsearch</a:t>
            </a:r>
            <a:endParaRPr lang="de-DE" sz="1400" dirty="0"/>
          </a:p>
          <a:p>
            <a:pPr lvl="1">
              <a:lnSpc>
                <a:spcPct val="100000"/>
              </a:lnSpc>
            </a:pPr>
            <a:r>
              <a:rPr lang="de-DE" sz="1400" dirty="0" smtClean="0">
                <a:hlinkClick r:id="rId6"/>
              </a:rPr>
              <a:t>Saferinternet.at</a:t>
            </a:r>
            <a:endParaRPr lang="de-DE" sz="1400" dirty="0"/>
          </a:p>
          <a:p>
            <a:pPr lvl="1">
              <a:lnSpc>
                <a:spcPct val="100000"/>
              </a:lnSpc>
            </a:pPr>
            <a:r>
              <a:rPr lang="de-DE" sz="1400" dirty="0" smtClean="0">
                <a:hlinkClick r:id="rId7"/>
              </a:rPr>
              <a:t>APA-Faktencheck</a:t>
            </a:r>
            <a:endParaRPr lang="de-DE" sz="1400" dirty="0"/>
          </a:p>
          <a:p>
            <a:pPr lvl="1">
              <a:lnSpc>
                <a:spcPct val="100000"/>
              </a:lnSpc>
            </a:pPr>
            <a:r>
              <a:rPr lang="de-DE" sz="1400" dirty="0" smtClean="0">
                <a:hlinkClick r:id="rId8" action="ppaction://hlinkfile"/>
              </a:rPr>
              <a:t>SWR </a:t>
            </a:r>
            <a:r>
              <a:rPr lang="de-DE" sz="1400" dirty="0">
                <a:hlinkClick r:id="rId8" action="ppaction://hlinkfile"/>
              </a:rPr>
              <a:t>– </a:t>
            </a:r>
            <a:r>
              <a:rPr lang="de-DE" sz="1400" dirty="0" err="1">
                <a:hlinkClick r:id="rId8" action="ppaction://hlinkfile"/>
              </a:rPr>
              <a:t>Fakefinder</a:t>
            </a:r>
            <a:endParaRPr lang="de-DE" sz="1400" dirty="0"/>
          </a:p>
          <a:p>
            <a:pPr lvl="1">
              <a:lnSpc>
                <a:spcPct val="100000"/>
              </a:lnSpc>
            </a:pPr>
            <a:r>
              <a:rPr lang="de-DE" sz="1400" dirty="0" smtClean="0">
                <a:hlinkClick r:id="rId9"/>
              </a:rPr>
              <a:t>Hoaxmap.org</a:t>
            </a:r>
            <a:endParaRPr lang="de-DE" sz="1400" dirty="0"/>
          </a:p>
          <a:p>
            <a:pPr lvl="1">
              <a:lnSpc>
                <a:spcPct val="100000"/>
              </a:lnSpc>
            </a:pPr>
            <a:r>
              <a:rPr lang="de-DE" sz="1400" dirty="0" smtClean="0">
                <a:hlinkClick r:id="rId10"/>
              </a:rPr>
              <a:t>Youtube </a:t>
            </a:r>
            <a:r>
              <a:rPr lang="de-DE" sz="1400" dirty="0">
                <a:hlinkClick r:id="rId10"/>
              </a:rPr>
              <a:t>Dataviewer</a:t>
            </a:r>
            <a:endParaRPr lang="de-DE" sz="1400" dirty="0"/>
          </a:p>
          <a:p>
            <a:pPr lvl="1">
              <a:lnSpc>
                <a:spcPct val="100000"/>
              </a:lnSpc>
            </a:pPr>
            <a:r>
              <a:rPr lang="de-DE" sz="1400" dirty="0" smtClean="0">
                <a:hlinkClick r:id="rId11"/>
              </a:rPr>
              <a:t>Get </a:t>
            </a:r>
            <a:r>
              <a:rPr lang="de-DE" sz="1400" dirty="0">
                <a:hlinkClick r:id="rId11"/>
              </a:rPr>
              <a:t>Bad News</a:t>
            </a:r>
            <a:endParaRPr lang="de-DE" sz="1400" dirty="0"/>
          </a:p>
          <a:p>
            <a:pPr lvl="1">
              <a:lnSpc>
                <a:spcPct val="100000"/>
              </a:lnSpc>
            </a:pPr>
            <a:r>
              <a:rPr lang="de-DE" sz="1400" dirty="0" smtClean="0">
                <a:hlinkClick r:id="rId12"/>
              </a:rPr>
              <a:t>CORRECTIV</a:t>
            </a:r>
            <a:endParaRPr lang="de-DE" sz="1400" dirty="0"/>
          </a:p>
          <a:p>
            <a:pPr lvl="2"/>
            <a:endParaRPr lang="de-AT" sz="1400" i="1" dirty="0" smtClean="0"/>
          </a:p>
          <a:p>
            <a:pPr lvl="2"/>
            <a:r>
              <a:rPr lang="de-AT" sz="1400" i="1" dirty="0" smtClean="0"/>
              <a:t>Mehr Informationen zu den Links im Kapitel </a:t>
            </a:r>
            <a:r>
              <a:rPr lang="de-AT" sz="1400" i="1" dirty="0" smtClean="0">
                <a:hlinkClick r:id="rId3"/>
              </a:rPr>
              <a:t>„Linktipps zum Thema“</a:t>
            </a:r>
            <a:endParaRPr lang="de-AT" sz="1400" i="1" dirty="0"/>
          </a:p>
        </p:txBody>
      </p:sp>
      <p:pic>
        <p:nvPicPr>
          <p:cNvPr id="5" name="Grafik 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14"/>
              </a:rPr>
              <a:t>www.demokratiewebstatt.at</a:t>
            </a:r>
            <a:endParaRPr lang="de-DE" sz="1200" dirty="0"/>
          </a:p>
        </p:txBody>
      </p:sp>
    </p:spTree>
    <p:extLst>
      <p:ext uri="{BB962C8B-B14F-4D97-AF65-F5344CB8AC3E}">
        <p14:creationId xmlns:p14="http://schemas.microsoft.com/office/powerpoint/2010/main" val="2257921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3" y="4420770"/>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pic>
        <p:nvPicPr>
          <p:cNvPr id="6" name="Grafik 5"/>
          <p:cNvPicPr>
            <a:picLocks noChangeAspect="1"/>
          </p:cNvPicPr>
          <p:nvPr/>
        </p:nvPicPr>
        <p:blipFill>
          <a:blip r:embed="rId5"/>
          <a:stretch>
            <a:fillRect/>
          </a:stretch>
        </p:blipFill>
        <p:spPr>
          <a:xfrm>
            <a:off x="1971719" y="124843"/>
            <a:ext cx="4480560" cy="4114800"/>
          </a:xfrm>
          <a:prstGeom prst="rect">
            <a:avLst/>
          </a:prstGeom>
        </p:spPr>
      </p:pic>
    </p:spTree>
    <p:extLst>
      <p:ext uri="{BB962C8B-B14F-4D97-AF65-F5344CB8AC3E}">
        <p14:creationId xmlns:p14="http://schemas.microsoft.com/office/powerpoint/2010/main" val="35218949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323611"/>
            <a:ext cx="7128000" cy="612000"/>
          </a:xfrm>
        </p:spPr>
        <p:txBody>
          <a:bodyPr/>
          <a:lstStyle/>
          <a:p>
            <a:r>
              <a:rPr lang="de-DE" sz="2000" dirty="0" smtClean="0">
                <a:solidFill>
                  <a:srgbClr val="2190AB"/>
                </a:solidFill>
              </a:rPr>
              <a:t>Diskussionsfragen</a:t>
            </a:r>
            <a:endParaRPr lang="de-DE" sz="2000" dirty="0">
              <a:solidFill>
                <a:srgbClr val="2190AB"/>
              </a:solidFill>
            </a:endParaRPr>
          </a:p>
        </p:txBody>
      </p:sp>
      <p:sp>
        <p:nvSpPr>
          <p:cNvPr id="4" name="Inhaltsplatzhalter 3"/>
          <p:cNvSpPr>
            <a:spLocks noGrp="1"/>
          </p:cNvSpPr>
          <p:nvPr>
            <p:ph idx="1"/>
          </p:nvPr>
        </p:nvSpPr>
        <p:spPr>
          <a:xfrm>
            <a:off x="648000" y="667910"/>
            <a:ext cx="7848000" cy="3612265"/>
          </a:xfrm>
        </p:spPr>
        <p:txBody>
          <a:bodyPr/>
          <a:lstStyle/>
          <a:p>
            <a:pPr>
              <a:lnSpc>
                <a:spcPts val="1800"/>
              </a:lnSpc>
            </a:pPr>
            <a:r>
              <a:rPr lang="de-AT" sz="1200" dirty="0" err="1" smtClean="0">
                <a:solidFill>
                  <a:srgbClr val="2190AB"/>
                </a:solidFill>
              </a:rPr>
              <a:t>Fake</a:t>
            </a:r>
            <a:r>
              <a:rPr lang="de-AT" sz="1200" dirty="0" smtClean="0">
                <a:solidFill>
                  <a:srgbClr val="2190AB"/>
                </a:solidFill>
              </a:rPr>
              <a:t> News und Verschwörungstheorien im Netz</a:t>
            </a:r>
            <a:endParaRPr lang="de-AT" sz="1200" dirty="0">
              <a:solidFill>
                <a:srgbClr val="2190AB"/>
              </a:solidFill>
            </a:endParaRPr>
          </a:p>
          <a:p>
            <a:pPr marL="0" indent="0">
              <a:lnSpc>
                <a:spcPts val="1800"/>
              </a:lnSpc>
              <a:buNone/>
            </a:pPr>
            <a:r>
              <a:rPr lang="de-DE" sz="1200" dirty="0" err="1" smtClean="0"/>
              <a:t>Fake</a:t>
            </a:r>
            <a:r>
              <a:rPr lang="de-DE" sz="1200" dirty="0" smtClean="0"/>
              <a:t> News und Verschwörungstheorien erhalten durch das Internet, und dort vor allem durch Soziale Medien, sehr schnell große Reichweite. </a:t>
            </a:r>
            <a:r>
              <a:rPr lang="de-DE" sz="1200" dirty="0" err="1" smtClean="0"/>
              <a:t>JedeR</a:t>
            </a:r>
            <a:r>
              <a:rPr lang="de-DE" sz="1200" dirty="0" smtClean="0"/>
              <a:t> von uns ist wohl schon auf </a:t>
            </a:r>
            <a:r>
              <a:rPr lang="de-DE" sz="1200" dirty="0" err="1" smtClean="0"/>
              <a:t>Fake</a:t>
            </a:r>
            <a:r>
              <a:rPr lang="de-DE" sz="1200" dirty="0" smtClean="0"/>
              <a:t> News gestoßen. Wie sollen wir damit umgehen?</a:t>
            </a:r>
          </a:p>
          <a:p>
            <a:pPr lvl="1">
              <a:lnSpc>
                <a:spcPts val="1800"/>
              </a:lnSpc>
            </a:pPr>
            <a:r>
              <a:rPr lang="de-AT" sz="1200" dirty="0" smtClean="0"/>
              <a:t>Welche Erfahrungen hast du bisher mit Falschmeldungen gemacht, z.B. mit </a:t>
            </a:r>
            <a:r>
              <a:rPr lang="de-AT" sz="1200" dirty="0" err="1" smtClean="0"/>
              <a:t>Fake</a:t>
            </a:r>
            <a:r>
              <a:rPr lang="de-AT" sz="1200" dirty="0" smtClean="0"/>
              <a:t> News, Verschwörungstheorien, Spams, Kettenbriefen oder manipulierten Fotos oder Videos? Wie hast du darauf reagiert?</a:t>
            </a:r>
          </a:p>
          <a:p>
            <a:pPr lvl="1">
              <a:lnSpc>
                <a:spcPts val="1800"/>
              </a:lnSpc>
            </a:pPr>
            <a:r>
              <a:rPr lang="de-AT" sz="1200" dirty="0" smtClean="0"/>
              <a:t>Findest du es besser, Falschmeldungen im Internet einfach zu ignorieren, nach dem Motto „leben und leben lassen“? Oder sollte man </a:t>
            </a:r>
            <a:r>
              <a:rPr lang="de-AT" sz="1200" dirty="0" err="1" smtClean="0"/>
              <a:t>Fake</a:t>
            </a:r>
            <a:r>
              <a:rPr lang="de-AT" sz="1200" dirty="0" smtClean="0"/>
              <a:t> News melden, weil sie </a:t>
            </a:r>
            <a:r>
              <a:rPr lang="de-AT" sz="1200" dirty="0" smtClean="0"/>
              <a:t>gefährlich </a:t>
            </a:r>
            <a:r>
              <a:rPr lang="de-AT" sz="1200" dirty="0" smtClean="0"/>
              <a:t>sein </a:t>
            </a:r>
            <a:r>
              <a:rPr lang="de-AT" sz="1200" dirty="0" smtClean="0"/>
              <a:t>könnten</a:t>
            </a:r>
            <a:r>
              <a:rPr lang="de-AT" sz="1200" dirty="0" smtClean="0"/>
              <a:t>? Würdest du die </a:t>
            </a:r>
            <a:r>
              <a:rPr lang="de-AT" sz="1200" dirty="0" err="1" smtClean="0"/>
              <a:t>ErstellerInnen</a:t>
            </a:r>
            <a:r>
              <a:rPr lang="de-AT" sz="1200" dirty="0" smtClean="0"/>
              <a:t> von </a:t>
            </a:r>
            <a:r>
              <a:rPr lang="de-AT" sz="1200" dirty="0" err="1" smtClean="0"/>
              <a:t>Fake</a:t>
            </a:r>
            <a:r>
              <a:rPr lang="de-AT" sz="1200" dirty="0" smtClean="0"/>
              <a:t> News direkt kontaktieren?</a:t>
            </a:r>
          </a:p>
          <a:p>
            <a:pPr lvl="1">
              <a:lnSpc>
                <a:spcPts val="1800"/>
              </a:lnSpc>
            </a:pPr>
            <a:r>
              <a:rPr lang="de-AT" sz="1200" dirty="0" smtClean="0"/>
              <a:t>Sollte es eigene </a:t>
            </a:r>
            <a:r>
              <a:rPr lang="de-AT" sz="1200" dirty="0" err="1" smtClean="0"/>
              <a:t>ExpertInnen</a:t>
            </a:r>
            <a:r>
              <a:rPr lang="de-AT" sz="1200" dirty="0" smtClean="0"/>
              <a:t> geben, die sich im Internet auf die Suche nach Falschmeldungen machen und diese melden? Oder wäre das eine Art von gefährlicher Zensur, wo vielleicht auch andere Ansichten „unter den Teppich gekehrt“ werden könnten? Sollte die Verantwortung also alleine bei den </a:t>
            </a:r>
            <a:r>
              <a:rPr lang="de-AT" sz="1200" dirty="0" err="1" smtClean="0"/>
              <a:t>UserInnen</a:t>
            </a:r>
            <a:r>
              <a:rPr lang="de-AT" sz="1200" dirty="0" smtClean="0"/>
              <a:t> liegen?</a:t>
            </a:r>
          </a:p>
          <a:p>
            <a:pPr lvl="1">
              <a:lnSpc>
                <a:spcPts val="1800"/>
              </a:lnSpc>
            </a:pPr>
            <a:r>
              <a:rPr lang="de-AT" sz="1200" dirty="0" smtClean="0"/>
              <a:t>Welche Vorteile könnte es für das Verbreiten von Informationen und Fakten haben, dass es neben den „klassischen“ Medien auch Soziale Medien gibt? (Denkt dabei auch an Länder, die sich in politischen Ausnahmesituationen befunden haben, z.B. Tunesien und Ägypten während </a:t>
            </a:r>
            <a:br>
              <a:rPr lang="de-AT" sz="1200" dirty="0" smtClean="0"/>
            </a:br>
            <a:r>
              <a:rPr lang="de-AT" sz="1200" dirty="0" smtClean="0"/>
              <a:t>des sogenannten „Arabischen Frühlings“ )</a:t>
            </a:r>
          </a:p>
          <a:p>
            <a:pPr lvl="1">
              <a:lnSpc>
                <a:spcPts val="1800"/>
              </a:lnSpc>
            </a:pPr>
            <a:endParaRPr lang="de-AT" sz="12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3291" y="3971846"/>
            <a:ext cx="1512916" cy="895186"/>
          </a:xfrm>
          <a:prstGeom prst="rect">
            <a:avLst/>
          </a:prstGeom>
        </p:spPr>
      </p:pic>
      <p:sp>
        <p:nvSpPr>
          <p:cNvPr id="2" name="Rechteck 1"/>
          <p:cNvSpPr/>
          <p:nvPr/>
        </p:nvSpPr>
        <p:spPr>
          <a:xfrm>
            <a:off x="3225544" y="4590033"/>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17538910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877156" y="995490"/>
            <a:ext cx="7128000" cy="612000"/>
          </a:xfrm>
        </p:spPr>
        <p:txBody>
          <a:bodyPr/>
          <a:lstStyle/>
          <a:p>
            <a:r>
              <a:rPr lang="de-DE" sz="1800" b="0" i="1" dirty="0">
                <a:solidFill>
                  <a:srgbClr val="2190AB"/>
                </a:solidFill>
                <a:cs typeface="Arial" panose="020B0604020202020204" pitchFamily="34" charset="0"/>
              </a:rPr>
              <a:t>Hinweis zur Nutzung der </a:t>
            </a:r>
            <a:r>
              <a:rPr lang="de-DE" sz="1800" b="0" i="1" dirty="0" err="1">
                <a:solidFill>
                  <a:srgbClr val="2190AB"/>
                </a:solidFill>
                <a:cs typeface="Arial" panose="020B0604020202020204" pitchFamily="34" charset="0"/>
              </a:rPr>
              <a:t>PowerPointPräsentation</a:t>
            </a:r>
            <a:r>
              <a:rPr lang="de-DE" sz="1800" b="0" i="1" dirty="0">
                <a:solidFill>
                  <a:srgbClr val="2190AB"/>
                </a:solidFill>
                <a:cs typeface="Arial" panose="020B0604020202020204" pitchFamily="34" charset="0"/>
              </a:rPr>
              <a:t/>
            </a:r>
            <a:br>
              <a:rPr lang="de-DE" sz="1800" b="0" i="1" dirty="0">
                <a:solidFill>
                  <a:srgbClr val="2190AB"/>
                </a:solidFill>
                <a:cs typeface="Arial" panose="020B0604020202020204" pitchFamily="34" charset="0"/>
              </a:rPr>
            </a:br>
            <a:endParaRPr lang="de-DE" sz="1050"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pPr>
              <a:spcAft>
                <a:spcPts val="600"/>
              </a:spcAft>
              <a:buClr>
                <a:srgbClr val="2190AB"/>
              </a:buClr>
            </a:pPr>
            <a:endParaRPr lang="de-DE" sz="1600" dirty="0"/>
          </a:p>
          <a:p>
            <a:pPr>
              <a:spcAft>
                <a:spcPts val="600"/>
              </a:spcAft>
              <a:buClr>
                <a:srgbClr val="2190AB"/>
              </a:buClr>
            </a:pPr>
            <a:r>
              <a:rPr lang="de-DE" sz="1400" dirty="0"/>
              <a:t>In dieser </a:t>
            </a:r>
            <a:r>
              <a:rPr lang="de-DE" sz="1400" dirty="0" err="1"/>
              <a:t>PowerPointPräsentation</a:t>
            </a:r>
            <a:r>
              <a:rPr lang="de-DE" sz="1400" dirty="0"/>
              <a:t> finden sich die wichtigsten Inhalte des Schwerpunktthemas </a:t>
            </a:r>
            <a:br>
              <a:rPr lang="de-DE" sz="1400" dirty="0"/>
            </a:br>
            <a:r>
              <a:rPr lang="de-DE" sz="1400" dirty="0" smtClean="0"/>
              <a:t>„Fake News und Verschwörungstheorien“ </a:t>
            </a:r>
            <a:r>
              <a:rPr lang="de-DE" sz="1400" dirty="0"/>
              <a:t>in stark gekürzter Form.</a:t>
            </a:r>
          </a:p>
          <a:p>
            <a:pPr>
              <a:spcAft>
                <a:spcPts val="600"/>
              </a:spcAft>
              <a:buClr>
                <a:srgbClr val="2190AB"/>
              </a:buClr>
            </a:pPr>
            <a:r>
              <a:rPr lang="de-DE" sz="1400" dirty="0"/>
              <a:t>Um zu den Hintergrundinformationen in den jeweiligen Kapiteln auf der </a:t>
            </a:r>
            <a:r>
              <a:rPr lang="de-DE" sz="1400" dirty="0" err="1"/>
              <a:t>DemokratieWEBstatt</a:t>
            </a:r>
            <a:r>
              <a:rPr lang="de-DE" sz="1400" dirty="0"/>
              <a:t> zu gelangen, nutzen Sie bitte die </a:t>
            </a:r>
            <a:r>
              <a:rPr lang="de-DE" sz="1400" u="sng" dirty="0" smtClean="0"/>
              <a:t>Verlinkungen</a:t>
            </a:r>
            <a:r>
              <a:rPr lang="de-DE" sz="1400" dirty="0" smtClean="0"/>
              <a:t> </a:t>
            </a:r>
            <a:r>
              <a:rPr lang="de-DE" sz="1400" dirty="0" smtClean="0"/>
              <a:t>(z.B. in den Überschriften</a:t>
            </a:r>
            <a:r>
              <a:rPr lang="de-DE" sz="1400" dirty="0" smtClean="0"/>
              <a:t>).</a:t>
            </a:r>
            <a:endParaRPr lang="de-DE" sz="14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8292587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902878" y="1038177"/>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600" b="1" dirty="0" smtClean="0">
                <a:solidFill>
                  <a:srgbClr val="2190AB"/>
                </a:solidFill>
                <a:latin typeface="+mj-lt"/>
              </a:rPr>
              <a:t>Wahrheit oder Lüge?</a:t>
            </a:r>
            <a:endParaRPr lang="de-DE" sz="2600" b="1" dirty="0">
              <a:solidFill>
                <a:srgbClr val="2190AB"/>
              </a:solidFill>
              <a:latin typeface="+mj-lt"/>
            </a:endParaRPr>
          </a:p>
        </p:txBody>
      </p:sp>
      <p:sp>
        <p:nvSpPr>
          <p:cNvPr id="3" name="Textfeld 2"/>
          <p:cNvSpPr txBox="1"/>
          <p:nvPr/>
        </p:nvSpPr>
        <p:spPr>
          <a:xfrm>
            <a:off x="2799301" y="4253487"/>
            <a:ext cx="2825393" cy="276999"/>
          </a:xfrm>
          <a:prstGeom prst="rect">
            <a:avLst/>
          </a:prstGeom>
          <a:noFill/>
        </p:spPr>
        <p:txBody>
          <a:bodyPr wrap="square" rtlCol="0">
            <a:spAutoFit/>
          </a:bodyPr>
          <a:lstStyle/>
          <a:p>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2" name="Textfeld 1"/>
          <p:cNvSpPr txBox="1"/>
          <p:nvPr/>
        </p:nvSpPr>
        <p:spPr>
          <a:xfrm>
            <a:off x="3528000" y="3507978"/>
            <a:ext cx="1383049" cy="253916"/>
          </a:xfrm>
          <a:prstGeom prst="rect">
            <a:avLst/>
          </a:prstGeom>
          <a:noFill/>
        </p:spPr>
        <p:txBody>
          <a:bodyPr wrap="square" rtlCol="0">
            <a:spAutoFit/>
          </a:bodyPr>
          <a:lstStyle/>
          <a:p>
            <a:r>
              <a:rPr lang="de-AT" sz="1050" dirty="0" smtClean="0"/>
              <a:t>© Clipdealer / </a:t>
            </a:r>
            <a:r>
              <a:rPr lang="de-AT" sz="1050" dirty="0" err="1" smtClean="0"/>
              <a:t>rodho</a:t>
            </a:r>
            <a:endParaRPr lang="de-AT" sz="500" dirty="0"/>
          </a:p>
        </p:txBody>
      </p:sp>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9997" y="1764148"/>
            <a:ext cx="2664000" cy="1608712"/>
          </a:xfrm>
          <a:prstGeom prst="rect">
            <a:avLst/>
          </a:prstGeom>
        </p:spPr>
      </p:pic>
    </p:spTree>
    <p:extLst>
      <p:ext uri="{BB962C8B-B14F-4D97-AF65-F5344CB8AC3E}">
        <p14:creationId xmlns:p14="http://schemas.microsoft.com/office/powerpoint/2010/main" val="29160160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smtClean="0">
                <a:solidFill>
                  <a:srgbClr val="2190AB"/>
                </a:solidFill>
                <a:hlinkClick r:id="rId4"/>
              </a:rPr>
              <a:t>Falschmeldungen</a:t>
            </a:r>
            <a:endParaRPr lang="de-DE" sz="1100" dirty="0">
              <a:solidFill>
                <a:srgbClr val="2190AB"/>
              </a:solidFill>
            </a:endParaRPr>
          </a:p>
        </p:txBody>
      </p:sp>
      <p:sp>
        <p:nvSpPr>
          <p:cNvPr id="4" name="Inhaltsplatzhalter 3"/>
          <p:cNvSpPr>
            <a:spLocks noGrp="1"/>
          </p:cNvSpPr>
          <p:nvPr>
            <p:ph idx="1"/>
          </p:nvPr>
        </p:nvSpPr>
        <p:spPr>
          <a:xfrm>
            <a:off x="648000" y="988030"/>
            <a:ext cx="7848000" cy="3078866"/>
          </a:xfrm>
        </p:spPr>
        <p:txBody>
          <a:bodyPr/>
          <a:lstStyle/>
          <a:p>
            <a:pPr marL="0" indent="0">
              <a:buNone/>
            </a:pPr>
            <a:endParaRPr lang="de-AT" sz="1400" dirty="0"/>
          </a:p>
          <a:p>
            <a:r>
              <a:rPr lang="de-AT" sz="1600" dirty="0" smtClean="0"/>
              <a:t>„Falschmeldung“ wird häufig </a:t>
            </a:r>
            <a:r>
              <a:rPr lang="de-AT" sz="1600" dirty="0"/>
              <a:t>auch als Überbegriff für alle Arten von falschen Meldungen in den Medien verwendet und mit „</a:t>
            </a:r>
            <a:r>
              <a:rPr lang="de-AT" sz="1600" dirty="0" err="1"/>
              <a:t>Fake</a:t>
            </a:r>
            <a:r>
              <a:rPr lang="de-AT" sz="1600" dirty="0"/>
              <a:t> News“ </a:t>
            </a:r>
            <a:r>
              <a:rPr lang="de-AT" sz="1600" dirty="0" smtClean="0"/>
              <a:t>gleichgesetzt.</a:t>
            </a:r>
          </a:p>
          <a:p>
            <a:r>
              <a:rPr lang="de-AT" sz="1600" dirty="0" smtClean="0"/>
              <a:t>Engere Bedeutung: Falsche </a:t>
            </a:r>
            <a:r>
              <a:rPr lang="de-AT" sz="1600" dirty="0"/>
              <a:t>Meldungen, die in den Medien (Zeitung, Fernsehen, Radio, Internet) erscheinen und nicht den Tatsachen entsprechen („Zeitungsente</a:t>
            </a:r>
            <a:r>
              <a:rPr lang="de-AT" sz="1600" dirty="0" smtClean="0"/>
              <a:t>“)</a:t>
            </a:r>
            <a:r>
              <a:rPr lang="de-DE" sz="1600" dirty="0" smtClean="0"/>
              <a:t>.</a:t>
            </a:r>
            <a:endParaRPr lang="de-DE" sz="1600" dirty="0"/>
          </a:p>
          <a:p>
            <a:r>
              <a:rPr lang="de-AT" sz="1600" dirty="0"/>
              <a:t>Meist steckt keine weitere Absicht </a:t>
            </a:r>
            <a:r>
              <a:rPr lang="de-AT" sz="1600" dirty="0" smtClean="0"/>
              <a:t>dahinter.</a:t>
            </a:r>
            <a:endParaRPr lang="de-AT" sz="1600" dirty="0" smtClean="0">
              <a:solidFill>
                <a:schemeClr val="bg1">
                  <a:lumMod val="65000"/>
                </a:schemeClr>
              </a:solidFill>
            </a:endParaRPr>
          </a:p>
          <a:p>
            <a:r>
              <a:rPr lang="de-AT" sz="1600" dirty="0" smtClean="0"/>
              <a:t>In </a:t>
            </a:r>
            <a:r>
              <a:rPr lang="de-AT" sz="1600" dirty="0"/>
              <a:t>seriösen Medien werden falsche Berichte möglichst rasch richtiggestellt.</a:t>
            </a:r>
            <a:endParaRPr lang="de-AT" sz="1800"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6"/>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7"/>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15868669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smtClean="0">
                <a:solidFill>
                  <a:srgbClr val="2190AB"/>
                </a:solidFill>
                <a:hlinkClick r:id="rId4"/>
              </a:rPr>
              <a:t>Fake News, </a:t>
            </a:r>
            <a:r>
              <a:rPr lang="de-DE" sz="2000" dirty="0" err="1" smtClean="0">
                <a:solidFill>
                  <a:srgbClr val="2190AB"/>
                </a:solidFill>
                <a:hlinkClick r:id="rId4"/>
              </a:rPr>
              <a:t>Hoax</a:t>
            </a:r>
            <a:endParaRPr lang="de-DE" sz="1100" dirty="0">
              <a:solidFill>
                <a:srgbClr val="2190AB"/>
              </a:solidFill>
            </a:endParaRPr>
          </a:p>
        </p:txBody>
      </p:sp>
      <p:sp>
        <p:nvSpPr>
          <p:cNvPr id="4" name="Inhaltsplatzhalter 3"/>
          <p:cNvSpPr>
            <a:spLocks noGrp="1"/>
          </p:cNvSpPr>
          <p:nvPr>
            <p:ph idx="1"/>
          </p:nvPr>
        </p:nvSpPr>
        <p:spPr>
          <a:xfrm>
            <a:off x="648000" y="988030"/>
            <a:ext cx="7848000" cy="3078866"/>
          </a:xfrm>
        </p:spPr>
        <p:txBody>
          <a:bodyPr/>
          <a:lstStyle/>
          <a:p>
            <a:r>
              <a:rPr lang="de-AT" sz="1400" dirty="0" smtClean="0"/>
              <a:t>Falschmeldungen</a:t>
            </a:r>
            <a:r>
              <a:rPr lang="de-AT" sz="1400" dirty="0"/>
              <a:t>, die absichtlich verbreitet </a:t>
            </a:r>
            <a:r>
              <a:rPr lang="de-AT" sz="1400" dirty="0" smtClean="0"/>
              <a:t>werden</a:t>
            </a:r>
          </a:p>
          <a:p>
            <a:r>
              <a:rPr lang="de-AT" sz="1400" dirty="0" smtClean="0"/>
              <a:t>Häufig mit reißerischen </a:t>
            </a:r>
            <a:r>
              <a:rPr lang="de-AT" sz="1400" dirty="0"/>
              <a:t>Titel, </a:t>
            </a:r>
            <a:r>
              <a:rPr lang="de-AT" sz="1400" dirty="0" smtClean="0"/>
              <a:t>absurden </a:t>
            </a:r>
            <a:r>
              <a:rPr lang="de-AT" sz="1400" dirty="0"/>
              <a:t>Schlagzeilen</a:t>
            </a:r>
          </a:p>
          <a:p>
            <a:pPr marL="288000" lvl="1" indent="-288000">
              <a:lnSpc>
                <a:spcPts val="2600"/>
              </a:lnSpc>
              <a:buClr>
                <a:schemeClr val="tx2"/>
              </a:buClr>
              <a:buFont typeface="Arial" panose="020B0604020202020204" pitchFamily="34" charset="0"/>
              <a:buChar char="•"/>
            </a:pPr>
            <a:r>
              <a:rPr lang="de-AT" sz="1400" dirty="0" smtClean="0"/>
              <a:t>Das Spektrum </a:t>
            </a:r>
            <a:r>
              <a:rPr lang="de-AT" sz="1400" dirty="0" smtClean="0"/>
              <a:t>reicht von scherzhaften harmlosen Artikeln bis hin zu hetzerischen </a:t>
            </a:r>
            <a:r>
              <a:rPr lang="de-AT" sz="1400" dirty="0"/>
              <a:t>Artikeln </a:t>
            </a:r>
            <a:r>
              <a:rPr lang="de-AT" sz="1400" dirty="0" smtClean="0"/>
              <a:t>und politischer </a:t>
            </a:r>
            <a:r>
              <a:rPr lang="de-AT" sz="1400" dirty="0" smtClean="0"/>
              <a:t>Manipulation</a:t>
            </a:r>
            <a:endParaRPr lang="de-AT" sz="1400" dirty="0" smtClean="0"/>
          </a:p>
          <a:p>
            <a:pPr marL="288000" lvl="1" indent="-288000">
              <a:lnSpc>
                <a:spcPts val="2600"/>
              </a:lnSpc>
              <a:buClr>
                <a:schemeClr val="tx2"/>
              </a:buClr>
              <a:buFont typeface="Arial" panose="020B0604020202020204" pitchFamily="34" charset="0"/>
              <a:buChar char="•"/>
            </a:pPr>
            <a:r>
              <a:rPr lang="de-AT" sz="1400" dirty="0" smtClean="0"/>
              <a:t>Auch betrügerische </a:t>
            </a:r>
            <a:r>
              <a:rPr lang="de-AT" sz="1400" dirty="0" smtClean="0">
                <a:hlinkClick r:id="rId5"/>
              </a:rPr>
              <a:t>Phishing-Mails</a:t>
            </a:r>
            <a:r>
              <a:rPr lang="de-AT" sz="1400" dirty="0" smtClean="0"/>
              <a:t>, </a:t>
            </a:r>
            <a:r>
              <a:rPr lang="de-AT" sz="1400" dirty="0" err="1" smtClean="0">
                <a:hlinkClick r:id="rId6"/>
              </a:rPr>
              <a:t>Scams</a:t>
            </a:r>
            <a:r>
              <a:rPr lang="de-AT" sz="1400" dirty="0" smtClean="0"/>
              <a:t> (betrügerische Nachrichten), </a:t>
            </a:r>
            <a:r>
              <a:rPr lang="de-AT" sz="1400" dirty="0" smtClean="0">
                <a:hlinkClick r:id="rId7"/>
              </a:rPr>
              <a:t>Spam</a:t>
            </a:r>
            <a:r>
              <a:rPr lang="de-AT" sz="1400" dirty="0" smtClean="0"/>
              <a:t> oder </a:t>
            </a:r>
            <a:r>
              <a:rPr lang="de-AT" sz="1400" dirty="0" smtClean="0">
                <a:hlinkClick r:id="rId8"/>
              </a:rPr>
              <a:t>Hasspostings</a:t>
            </a:r>
            <a:endParaRPr lang="de-AT" sz="1400" dirty="0"/>
          </a:p>
          <a:p>
            <a:pPr>
              <a:buFont typeface="Arial" panose="020B0604020202020204" pitchFamily="34" charset="0"/>
              <a:buChar char="•"/>
            </a:pPr>
            <a:r>
              <a:rPr lang="de-AT" sz="1400" dirty="0" smtClean="0"/>
              <a:t>Verbreitung über </a:t>
            </a:r>
            <a:r>
              <a:rPr lang="de-AT" sz="1400" dirty="0"/>
              <a:t>Soziale </a:t>
            </a:r>
            <a:r>
              <a:rPr lang="de-AT" sz="1400" dirty="0" smtClean="0"/>
              <a:t>Netzwerke, </a:t>
            </a:r>
            <a:r>
              <a:rPr lang="de-AT" sz="1400" dirty="0" smtClean="0">
                <a:hlinkClick r:id="rId9" tooltip="Instant Messaging"/>
              </a:rPr>
              <a:t>Instant Messenger</a:t>
            </a:r>
            <a:r>
              <a:rPr lang="de-AT" sz="1400" dirty="0" smtClean="0"/>
              <a:t>, </a:t>
            </a:r>
            <a:r>
              <a:rPr lang="de-AT" sz="1400" dirty="0" smtClean="0">
                <a:hlinkClick r:id="rId10" tooltip="E-Mail"/>
              </a:rPr>
              <a:t>E-Mail</a:t>
            </a:r>
            <a:r>
              <a:rPr lang="de-AT" sz="1400" dirty="0"/>
              <a:t>, </a:t>
            </a:r>
            <a:r>
              <a:rPr lang="de-AT" sz="1400" dirty="0">
                <a:hlinkClick r:id="rId11" tooltip="Short Message Service"/>
              </a:rPr>
              <a:t>SMS</a:t>
            </a:r>
            <a:r>
              <a:rPr lang="de-AT" sz="1400" dirty="0"/>
              <a:t> und </a:t>
            </a:r>
            <a:r>
              <a:rPr lang="de-AT" sz="1400" dirty="0">
                <a:hlinkClick r:id="rId12" tooltip="Multimedia Messaging Service"/>
              </a:rPr>
              <a:t>MMS</a:t>
            </a:r>
            <a:r>
              <a:rPr lang="de-AT" sz="1400" dirty="0"/>
              <a:t>.</a:t>
            </a:r>
          </a:p>
          <a:p>
            <a:r>
              <a:rPr lang="de-AT" sz="1400" dirty="0" smtClean="0"/>
              <a:t>Besonders schwer </a:t>
            </a:r>
            <a:r>
              <a:rPr lang="de-AT" sz="1400" dirty="0"/>
              <a:t>zu </a:t>
            </a:r>
            <a:r>
              <a:rPr lang="de-AT" sz="1400" dirty="0" smtClean="0"/>
              <a:t>erkennen: </a:t>
            </a:r>
            <a:r>
              <a:rPr lang="de-AT" sz="1400" dirty="0" err="1" smtClean="0"/>
              <a:t>Fake</a:t>
            </a:r>
            <a:r>
              <a:rPr lang="de-AT" sz="1400" dirty="0" smtClean="0"/>
              <a:t>-Seiten, die in der Aufmachung bekannte Zeitungen </a:t>
            </a:r>
            <a:r>
              <a:rPr lang="de-AT" sz="1400" dirty="0" smtClean="0"/>
              <a:t>nachahmen</a:t>
            </a:r>
          </a:p>
          <a:p>
            <a:pPr marL="0" indent="0">
              <a:buNone/>
            </a:pPr>
            <a:r>
              <a:rPr lang="de-AT" sz="1400" b="1" dirty="0" smtClean="0"/>
              <a:t>Ziel</a:t>
            </a:r>
            <a:r>
              <a:rPr lang="de-AT" sz="1400" dirty="0" smtClean="0"/>
              <a:t>: die politische </a:t>
            </a:r>
            <a:r>
              <a:rPr lang="de-AT" sz="1400" dirty="0"/>
              <a:t>Stimmung </a:t>
            </a:r>
            <a:r>
              <a:rPr lang="de-AT" sz="1400" dirty="0" smtClean="0"/>
              <a:t>beeinflussen oder </a:t>
            </a:r>
            <a:r>
              <a:rPr lang="de-AT" sz="1400" dirty="0" err="1" smtClean="0"/>
              <a:t>LeserInnen</a:t>
            </a:r>
            <a:r>
              <a:rPr lang="de-AT" sz="1400" dirty="0" smtClean="0"/>
              <a:t> gewinnen (jeder </a:t>
            </a:r>
            <a:r>
              <a:rPr lang="de-AT" sz="1400" dirty="0"/>
              <a:t>„Klick“ </a:t>
            </a:r>
            <a:r>
              <a:rPr lang="de-AT" sz="1400" dirty="0" smtClean="0"/>
              <a:t>bringt Geld); sind im europäischen Raum weniger verbreitet</a:t>
            </a:r>
            <a:endParaRPr lang="de-AT" sz="1400" dirty="0"/>
          </a:p>
        </p:txBody>
      </p:sp>
      <p:pic>
        <p:nvPicPr>
          <p:cNvPr id="5" name="Grafik 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14"/>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1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1825005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00390" y="511310"/>
            <a:ext cx="7128000" cy="612000"/>
          </a:xfrm>
        </p:spPr>
        <p:txBody>
          <a:bodyPr/>
          <a:lstStyle/>
          <a:p>
            <a:r>
              <a:rPr lang="de-DE" sz="2000" dirty="0" smtClean="0">
                <a:solidFill>
                  <a:srgbClr val="2190AB"/>
                </a:solidFill>
                <a:hlinkClick r:id="rId4"/>
              </a:rPr>
              <a:t>Verschwörungstheorien</a:t>
            </a:r>
            <a:endParaRPr lang="de-DE" sz="1100" dirty="0">
              <a:solidFill>
                <a:srgbClr val="2190AB"/>
              </a:solidFill>
            </a:endParaRPr>
          </a:p>
        </p:txBody>
      </p:sp>
      <p:sp>
        <p:nvSpPr>
          <p:cNvPr id="4" name="Inhaltsplatzhalter 3"/>
          <p:cNvSpPr>
            <a:spLocks noGrp="1"/>
          </p:cNvSpPr>
          <p:nvPr>
            <p:ph idx="1"/>
          </p:nvPr>
        </p:nvSpPr>
        <p:spPr>
          <a:xfrm>
            <a:off x="700390" y="1011582"/>
            <a:ext cx="7795609" cy="2993709"/>
          </a:xfrm>
        </p:spPr>
        <p:txBody>
          <a:bodyPr/>
          <a:lstStyle/>
          <a:p>
            <a:pPr>
              <a:buFont typeface="Arial" panose="020B0604020202020204" pitchFamily="34" charset="0"/>
              <a:buChar char="•"/>
            </a:pPr>
            <a:r>
              <a:rPr lang="de-AT" sz="1400" dirty="0" smtClean="0"/>
              <a:t>Bei Verschwörungstheorien nehmen Menschen an</a:t>
            </a:r>
            <a:r>
              <a:rPr lang="de-AT" sz="1400" dirty="0"/>
              <a:t>, dass eine geheime Gruppe versucht, der Gesellschaft zu </a:t>
            </a:r>
            <a:r>
              <a:rPr lang="de-AT" sz="1400" dirty="0" smtClean="0"/>
              <a:t>schaden </a:t>
            </a:r>
            <a:r>
              <a:rPr lang="de-AT" sz="1400" dirty="0"/>
              <a:t>und so die Weltherrschaft an sich zu reißen</a:t>
            </a:r>
            <a:r>
              <a:rPr lang="de-AT" sz="1400" dirty="0" smtClean="0"/>
              <a:t>.</a:t>
            </a:r>
          </a:p>
          <a:p>
            <a:pPr>
              <a:buFont typeface="Arial" panose="020B0604020202020204" pitchFamily="34" charset="0"/>
              <a:buChar char="•"/>
            </a:pPr>
            <a:r>
              <a:rPr lang="de-AT" sz="1400" dirty="0"/>
              <a:t>Verschwörungstheorien </a:t>
            </a:r>
            <a:r>
              <a:rPr lang="de-AT" sz="1400" dirty="0" smtClean="0"/>
              <a:t>gibt es schon lange </a:t>
            </a:r>
            <a:r>
              <a:rPr lang="de-AT" sz="1400" dirty="0"/>
              <a:t>(</a:t>
            </a:r>
            <a:r>
              <a:rPr lang="de-AT" sz="1400" dirty="0" smtClean="0"/>
              <a:t>Beispiele s. Kapitel </a:t>
            </a:r>
            <a:r>
              <a:rPr lang="de-AT" sz="1400" dirty="0" smtClean="0">
                <a:hlinkClick r:id="rId5"/>
              </a:rPr>
              <a:t>„</a:t>
            </a:r>
            <a:r>
              <a:rPr lang="de-AT" sz="1400" dirty="0" err="1" smtClean="0">
                <a:hlinkClick r:id="rId5"/>
              </a:rPr>
              <a:t>Hoax</a:t>
            </a:r>
            <a:r>
              <a:rPr lang="de-AT" sz="1400" dirty="0" smtClean="0">
                <a:hlinkClick r:id="rId5"/>
              </a:rPr>
              <a:t> </a:t>
            </a:r>
            <a:r>
              <a:rPr lang="de-AT" sz="1400" dirty="0" err="1" smtClean="0">
                <a:hlinkClick r:id="rId5"/>
              </a:rPr>
              <a:t>History</a:t>
            </a:r>
            <a:r>
              <a:rPr lang="de-AT" sz="1400" dirty="0" smtClean="0">
                <a:hlinkClick r:id="rId5"/>
              </a:rPr>
              <a:t>“</a:t>
            </a:r>
            <a:r>
              <a:rPr lang="de-AT" sz="1400" dirty="0" smtClean="0"/>
              <a:t>); relativ </a:t>
            </a:r>
            <a:r>
              <a:rPr lang="de-AT" sz="1400" dirty="0"/>
              <a:t>neu ist </a:t>
            </a:r>
            <a:r>
              <a:rPr lang="de-AT" sz="1400" dirty="0" smtClean="0"/>
              <a:t>jedoch die rasche Verbreitung und über das </a:t>
            </a:r>
            <a:r>
              <a:rPr lang="de-AT" sz="1400" dirty="0"/>
              <a:t>Internet, v.a. durch Soziale </a:t>
            </a:r>
            <a:r>
              <a:rPr lang="de-AT" sz="1400" dirty="0" smtClean="0"/>
              <a:t>Medien.</a:t>
            </a:r>
          </a:p>
          <a:p>
            <a:pPr>
              <a:buFont typeface="Arial" panose="020B0604020202020204" pitchFamily="34" charset="0"/>
              <a:buChar char="•"/>
            </a:pPr>
            <a:r>
              <a:rPr lang="de-AT" sz="1400" dirty="0" smtClean="0"/>
              <a:t>Verschwörungstheorien </a:t>
            </a:r>
            <a:r>
              <a:rPr lang="de-AT" sz="1400" dirty="0"/>
              <a:t>sind nicht automatisch </a:t>
            </a:r>
            <a:r>
              <a:rPr lang="de-AT" sz="1400" dirty="0" smtClean="0"/>
              <a:t>gefährlich, können </a:t>
            </a:r>
            <a:r>
              <a:rPr lang="de-AT" sz="1400" dirty="0"/>
              <a:t>aber zur Radikalisierung beitragen</a:t>
            </a:r>
            <a:r>
              <a:rPr lang="de-AT" sz="1400" dirty="0" smtClean="0"/>
              <a:t>.</a:t>
            </a:r>
            <a:endParaRPr lang="de-AT" sz="1400" dirty="0"/>
          </a:p>
          <a:p>
            <a:pPr>
              <a:buFont typeface="Arial" panose="020B0604020202020204" pitchFamily="34" charset="0"/>
              <a:buChar char="•"/>
            </a:pPr>
            <a:r>
              <a:rPr lang="de-AT" sz="1400" dirty="0" smtClean="0"/>
              <a:t>Verschwörungstheorien werden aus verschiedenen Gründen verbreitet:</a:t>
            </a:r>
          </a:p>
          <a:p>
            <a:pPr lvl="1">
              <a:lnSpc>
                <a:spcPct val="100000"/>
              </a:lnSpc>
            </a:pPr>
            <a:r>
              <a:rPr lang="de-AT" sz="1400" dirty="0" smtClean="0"/>
              <a:t>aus Überzeugung </a:t>
            </a:r>
          </a:p>
          <a:p>
            <a:pPr lvl="1">
              <a:lnSpc>
                <a:spcPct val="100000"/>
              </a:lnSpc>
            </a:pPr>
            <a:r>
              <a:rPr lang="de-AT" sz="1400" dirty="0"/>
              <a:t>u</a:t>
            </a:r>
            <a:r>
              <a:rPr lang="de-AT" sz="1400" dirty="0" smtClean="0"/>
              <a:t>m zu provozieren</a:t>
            </a:r>
          </a:p>
          <a:p>
            <a:pPr lvl="1">
              <a:lnSpc>
                <a:spcPct val="100000"/>
              </a:lnSpc>
            </a:pPr>
            <a:r>
              <a:rPr lang="de-AT" sz="1400" dirty="0" smtClean="0"/>
              <a:t>um </a:t>
            </a:r>
            <a:r>
              <a:rPr lang="de-AT" sz="1400" dirty="0"/>
              <a:t>Hass zu </a:t>
            </a:r>
            <a:r>
              <a:rPr lang="de-AT" sz="1400" dirty="0" smtClean="0"/>
              <a:t>säen</a:t>
            </a:r>
          </a:p>
          <a:p>
            <a:pPr lvl="1">
              <a:lnSpc>
                <a:spcPct val="100000"/>
              </a:lnSpc>
            </a:pPr>
            <a:r>
              <a:rPr lang="de-AT" sz="1400" dirty="0" smtClean="0"/>
              <a:t>um mit der Angst anderer Geld zu verdienen (z.B. Verkauf von „Heilmitteln“)</a:t>
            </a:r>
            <a:endParaRPr lang="de-AT" sz="1400" dirty="0" smtClean="0">
              <a:solidFill>
                <a:srgbClr val="FF0000"/>
              </a:solidFill>
            </a:endParaRPr>
          </a:p>
        </p:txBody>
      </p:sp>
      <p:pic>
        <p:nvPicPr>
          <p:cNvPr id="5" name="Grafik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Inhaltsplatzhalter 3"/>
          <p:cNvSpPr txBox="1">
            <a:spLocks/>
          </p:cNvSpPr>
          <p:nvPr/>
        </p:nvSpPr>
        <p:spPr>
          <a:xfrm>
            <a:off x="541505" y="3265434"/>
            <a:ext cx="7795609" cy="1184264"/>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a:p>
        </p:txBody>
      </p:sp>
      <p:sp>
        <p:nvSpPr>
          <p:cNvPr id="7" name="Rechteck 6"/>
          <p:cNvSpPr/>
          <p:nvPr/>
        </p:nvSpPr>
        <p:spPr>
          <a:xfrm>
            <a:off x="3225544" y="4420794"/>
            <a:ext cx="1972912" cy="276999"/>
          </a:xfrm>
          <a:prstGeom prst="rect">
            <a:avLst/>
          </a:prstGeom>
        </p:spPr>
        <p:txBody>
          <a:bodyPr wrap="none">
            <a:spAutoFit/>
          </a:bodyPr>
          <a:lstStyle/>
          <a:p>
            <a:r>
              <a:rPr lang="de-DE" sz="1200" dirty="0">
                <a:solidFill>
                  <a:srgbClr val="FF0000"/>
                </a:solidFill>
                <a:hlinkClick r:id="rId7"/>
              </a:rPr>
              <a:t>www.demokratiewebstatt.at</a:t>
            </a:r>
            <a:endParaRPr lang="de-DE" sz="1200" dirty="0"/>
          </a:p>
        </p:txBody>
      </p:sp>
    </p:spTree>
    <p:extLst>
      <p:ext uri="{BB962C8B-B14F-4D97-AF65-F5344CB8AC3E}">
        <p14:creationId xmlns:p14="http://schemas.microsoft.com/office/powerpoint/2010/main" val="33690820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smtClean="0">
                <a:solidFill>
                  <a:srgbClr val="2190AB"/>
                </a:solidFill>
                <a:hlinkClick r:id="rId4"/>
              </a:rPr>
              <a:t>Kennzeichen von Verschwörungstheorien</a:t>
            </a:r>
            <a:endParaRPr lang="de-DE" sz="1100"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r>
              <a:rPr lang="de-AT" sz="1800" dirty="0" smtClean="0"/>
              <a:t>Alles </a:t>
            </a:r>
            <a:r>
              <a:rPr lang="de-AT" sz="1800" dirty="0"/>
              <a:t>ist geplant, nichts passiert </a:t>
            </a:r>
            <a:r>
              <a:rPr lang="de-AT" sz="1800" dirty="0" smtClean="0"/>
              <a:t>zufällig.</a:t>
            </a:r>
            <a:endParaRPr lang="de-AT" sz="1800" dirty="0" smtClean="0"/>
          </a:p>
          <a:p>
            <a:r>
              <a:rPr lang="de-AT" sz="1800" dirty="0" smtClean="0"/>
              <a:t>Nichts </a:t>
            </a:r>
            <a:r>
              <a:rPr lang="de-AT" sz="1800" dirty="0"/>
              <a:t>ist, wie es </a:t>
            </a:r>
            <a:r>
              <a:rPr lang="de-AT" sz="1800" dirty="0" smtClean="0"/>
              <a:t>scheint.</a:t>
            </a:r>
            <a:endParaRPr lang="de-AT" sz="1800" dirty="0"/>
          </a:p>
          <a:p>
            <a:r>
              <a:rPr lang="de-AT" sz="1800" dirty="0" smtClean="0"/>
              <a:t>Alles </a:t>
            </a:r>
            <a:r>
              <a:rPr lang="de-AT" sz="1800" dirty="0"/>
              <a:t>ist miteinander </a:t>
            </a:r>
            <a:r>
              <a:rPr lang="de-AT" sz="1800" dirty="0" smtClean="0"/>
              <a:t>verbunden.</a:t>
            </a:r>
            <a:endParaRPr lang="de-AT" sz="1800" dirty="0"/>
          </a:p>
          <a:p>
            <a:pPr marL="457200" lvl="1" indent="0">
              <a:buNone/>
            </a:pPr>
            <a:endParaRPr lang="de-AT" sz="1400" i="1" dirty="0" smtClean="0"/>
          </a:p>
          <a:p>
            <a:pPr marL="457200" lvl="1" indent="0">
              <a:buNone/>
            </a:pPr>
            <a:r>
              <a:rPr lang="de-AT" sz="1400" i="1" dirty="0" smtClean="0"/>
              <a:t>Mehr </a:t>
            </a:r>
            <a:r>
              <a:rPr lang="de-AT" sz="1400" i="1" dirty="0"/>
              <a:t>dazu erfährst du im Kapitel </a:t>
            </a:r>
            <a:r>
              <a:rPr lang="de-AT" sz="1400" i="1" dirty="0" smtClean="0">
                <a:hlinkClick r:id="rId4"/>
              </a:rPr>
              <a:t>„Wahrheit oder Lüge“</a:t>
            </a:r>
            <a:endParaRPr lang="de-AT" sz="1400" i="1"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6"/>
              </a:rPr>
              <a:t>www.demokratiewebstatt.at</a:t>
            </a:r>
            <a:endParaRPr lang="de-DE" sz="1200" dirty="0"/>
          </a:p>
        </p:txBody>
      </p:sp>
    </p:spTree>
    <p:extLst>
      <p:ext uri="{BB962C8B-B14F-4D97-AF65-F5344CB8AC3E}">
        <p14:creationId xmlns:p14="http://schemas.microsoft.com/office/powerpoint/2010/main" val="36986089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43813" y="956161"/>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AT" sz="2800" b="1" dirty="0">
                <a:solidFill>
                  <a:srgbClr val="2190AB"/>
                </a:solidFill>
              </a:rPr>
              <a:t>  </a:t>
            </a:r>
            <a:endParaRPr lang="de-DE" sz="2600" b="1" dirty="0">
              <a:solidFill>
                <a:srgbClr val="2190AB"/>
              </a:solidFill>
              <a:latin typeface="+mj-lt"/>
            </a:endParaRPr>
          </a:p>
        </p:txBody>
      </p:sp>
      <p:sp>
        <p:nvSpPr>
          <p:cNvPr id="2" name="Textfeld 1"/>
          <p:cNvSpPr txBox="1"/>
          <p:nvPr/>
        </p:nvSpPr>
        <p:spPr>
          <a:xfrm>
            <a:off x="3308656" y="3399433"/>
            <a:ext cx="2215289" cy="253916"/>
          </a:xfrm>
          <a:prstGeom prst="rect">
            <a:avLst/>
          </a:prstGeom>
          <a:noFill/>
        </p:spPr>
        <p:txBody>
          <a:bodyPr wrap="square" rtlCol="0">
            <a:spAutoFit/>
          </a:bodyPr>
          <a:lstStyle/>
          <a:p>
            <a:r>
              <a:rPr lang="de-DE" sz="1050" dirty="0"/>
              <a:t>©</a:t>
            </a:r>
            <a:r>
              <a:rPr lang="de-AT" sz="1050" dirty="0"/>
              <a:t> istock.com / </a:t>
            </a:r>
            <a:r>
              <a:rPr lang="de-AT" sz="1050" dirty="0" err="1"/>
              <a:t>monsitj</a:t>
            </a:r>
            <a:endParaRPr lang="de-AT" sz="1050" dirty="0"/>
          </a:p>
        </p:txBody>
      </p:sp>
      <p:sp>
        <p:nvSpPr>
          <p:cNvPr id="3" name="Textfeld 2"/>
          <p:cNvSpPr txBox="1"/>
          <p:nvPr/>
        </p:nvSpPr>
        <p:spPr>
          <a:xfrm>
            <a:off x="2799302" y="4244164"/>
            <a:ext cx="2825393" cy="276999"/>
          </a:xfrm>
          <a:prstGeom prst="rect">
            <a:avLst/>
          </a:prstGeom>
          <a:noFill/>
        </p:spPr>
        <p:txBody>
          <a:bodyPr wrap="square" rtlCol="0">
            <a:spAutoFit/>
          </a:bodyPr>
          <a:lstStyle/>
          <a:p>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Untertitel 2"/>
          <p:cNvSpPr txBox="1">
            <a:spLocks/>
          </p:cNvSpPr>
          <p:nvPr/>
        </p:nvSpPr>
        <p:spPr>
          <a:xfrm>
            <a:off x="2934000" y="943583"/>
            <a:ext cx="2589945"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600" b="1" dirty="0" smtClean="0">
                <a:solidFill>
                  <a:srgbClr val="2190AB"/>
                </a:solidFill>
                <a:latin typeface="+mj-lt"/>
              </a:rPr>
              <a:t>Alles Fake?!</a:t>
            </a:r>
            <a:endParaRPr lang="de-DE" sz="2600" b="1" dirty="0">
              <a:solidFill>
                <a:srgbClr val="2190AB"/>
              </a:solidFill>
              <a:latin typeface="+mj-lt"/>
            </a:endParaRPr>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656" y="1669451"/>
            <a:ext cx="2196000" cy="1647000"/>
          </a:xfrm>
          <a:prstGeom prst="rect">
            <a:avLst/>
          </a:prstGeom>
        </p:spPr>
      </p:pic>
    </p:spTree>
    <p:extLst>
      <p:ext uri="{BB962C8B-B14F-4D97-AF65-F5344CB8AC3E}">
        <p14:creationId xmlns:p14="http://schemas.microsoft.com/office/powerpoint/2010/main" val="2304589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orlage PP Präsentation DWS.potx" id="{FA728592-9E29-4A12-B353-AD28F10C613C}" vid="{F8B80CD7-E2CF-490E-9533-A9E7768BEF4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0.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7.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8.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9.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docProps/app.xml><?xml version="1.0" encoding="utf-8"?>
<Properties xmlns="http://schemas.openxmlformats.org/officeDocument/2006/extended-properties" xmlns:vt="http://schemas.openxmlformats.org/officeDocument/2006/docPropsVTypes">
  <Template/>
  <TotalTime>0</TotalTime>
  <Words>1406</Words>
  <Application>Microsoft Office PowerPoint</Application>
  <PresentationFormat>Bildschirmpräsentation (16:9)</PresentationFormat>
  <Paragraphs>160</Paragraphs>
  <Slides>20</Slides>
  <Notes>13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Calibri</vt:lpstr>
      <vt:lpstr>Lucida Grande</vt:lpstr>
      <vt:lpstr>Symbol</vt:lpstr>
      <vt:lpstr>Office-Design</vt:lpstr>
      <vt:lpstr>PowerPoint-Präsentation</vt:lpstr>
      <vt:lpstr>PowerPoint-Präsentation</vt:lpstr>
      <vt:lpstr>Hinweis zur Nutzung der PowerPointPräsentation </vt:lpstr>
      <vt:lpstr>PowerPoint-Präsentation</vt:lpstr>
      <vt:lpstr>Falschmeldungen</vt:lpstr>
      <vt:lpstr>Fake News, Hoax</vt:lpstr>
      <vt:lpstr>Verschwörungstheorien</vt:lpstr>
      <vt:lpstr>Kennzeichen von Verschwörungstheorien</vt:lpstr>
      <vt:lpstr>PowerPoint-Präsentation</vt:lpstr>
      <vt:lpstr>Digitalisierung und Fake News</vt:lpstr>
      <vt:lpstr>Digitale Filterblasen</vt:lpstr>
      <vt:lpstr>Gefährden Fake News und Co. unsere Demokratie?</vt:lpstr>
      <vt:lpstr>Falschmeldungen und Soziale Medien</vt:lpstr>
      <vt:lpstr>Fake News beeinflussen die öffentliche Meinung</vt:lpstr>
      <vt:lpstr>Was kann in den Sozialen Medien gegen Fake News und Verschwörungstheorien unternommen werden?</vt:lpstr>
      <vt:lpstr>PowerPoint-Präsentation</vt:lpstr>
      <vt:lpstr>„Only bad news are good news“</vt:lpstr>
      <vt:lpstr>Vier Schritte, um Fake News zu entlarven</vt:lpstr>
      <vt:lpstr>Linktipps zum Thema</vt:lpstr>
      <vt:lpstr>Diskussionsfragen</vt:lpstr>
    </vt:vector>
  </TitlesOfParts>
  <Company>Universitaet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dc:title>
  <dc:creator>Harald Prosch</dc:creator>
  <cp:lastModifiedBy>Brunner Harald, MSc</cp:lastModifiedBy>
  <cp:revision>485</cp:revision>
  <dcterms:created xsi:type="dcterms:W3CDTF">2019-11-13T13:23:08Z</dcterms:created>
  <dcterms:modified xsi:type="dcterms:W3CDTF">2022-02-02T16:26:04Z</dcterms:modified>
</cp:coreProperties>
</file>