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2"/>
  </p:notesMasterIdLst>
  <p:handoutMasterIdLst>
    <p:handoutMasterId r:id="rId23"/>
  </p:handoutMasterIdLst>
  <p:sldIdLst>
    <p:sldId id="270" r:id="rId2"/>
    <p:sldId id="341" r:id="rId3"/>
    <p:sldId id="298" r:id="rId4"/>
    <p:sldId id="338" r:id="rId5"/>
    <p:sldId id="347" r:id="rId6"/>
    <p:sldId id="351" r:id="rId7"/>
    <p:sldId id="352" r:id="rId8"/>
    <p:sldId id="349" r:id="rId9"/>
    <p:sldId id="353" r:id="rId10"/>
    <p:sldId id="355" r:id="rId11"/>
    <p:sldId id="340" r:id="rId12"/>
    <p:sldId id="363" r:id="rId13"/>
    <p:sldId id="364" r:id="rId14"/>
    <p:sldId id="350" r:id="rId15"/>
    <p:sldId id="323" r:id="rId16"/>
    <p:sldId id="358" r:id="rId17"/>
    <p:sldId id="359" r:id="rId18"/>
    <p:sldId id="357" r:id="rId19"/>
    <p:sldId id="362" r:id="rId20"/>
    <p:sldId id="346" r:id="rId21"/>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5D92"/>
    <a:srgbClr val="FF9999"/>
    <a:srgbClr val="814F7B"/>
    <a:srgbClr val="CC0000"/>
    <a:srgbClr val="FFF5E7"/>
    <a:srgbClr val="C3F6FD"/>
    <a:srgbClr val="B3F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452" autoAdjust="0"/>
    <p:restoredTop sz="94606" autoAdjust="0"/>
  </p:normalViewPr>
  <p:slideViewPr>
    <p:cSldViewPr>
      <p:cViewPr varScale="1">
        <p:scale>
          <a:sx n="104" d="100"/>
          <a:sy n="104" d="100"/>
        </p:scale>
        <p:origin x="-1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031" cy="512304"/>
          </a:xfrm>
          <a:prstGeom prst="rect">
            <a:avLst/>
          </a:prstGeom>
        </p:spPr>
        <p:txBody>
          <a:bodyPr vert="horz" lIns="94856" tIns="47428" rIns="94856" bIns="47428" rtlCol="0"/>
          <a:lstStyle>
            <a:lvl1pPr algn="l">
              <a:defRPr sz="1200"/>
            </a:lvl1pPr>
          </a:lstStyle>
          <a:p>
            <a:pPr>
              <a:defRPr/>
            </a:pPr>
            <a:endParaRPr lang="de-DE"/>
          </a:p>
        </p:txBody>
      </p:sp>
      <p:sp>
        <p:nvSpPr>
          <p:cNvPr id="3" name="Datumsplatzhalter 2"/>
          <p:cNvSpPr>
            <a:spLocks noGrp="1"/>
          </p:cNvSpPr>
          <p:nvPr>
            <p:ph type="dt" sz="quarter" idx="1"/>
          </p:nvPr>
        </p:nvSpPr>
        <p:spPr>
          <a:xfrm>
            <a:off x="4021608" y="0"/>
            <a:ext cx="3076031" cy="512304"/>
          </a:xfrm>
          <a:prstGeom prst="rect">
            <a:avLst/>
          </a:prstGeom>
        </p:spPr>
        <p:txBody>
          <a:bodyPr vert="horz" lIns="94856" tIns="47428" rIns="94856" bIns="47428" rtlCol="0"/>
          <a:lstStyle>
            <a:lvl1pPr algn="r">
              <a:defRPr sz="1200"/>
            </a:lvl1pPr>
          </a:lstStyle>
          <a:p>
            <a:pPr>
              <a:defRPr/>
            </a:pPr>
            <a:fld id="{3A26A7D6-AF2E-4527-A7D7-2DB07F68CCC0}" type="datetimeFigureOut">
              <a:rPr lang="de-DE"/>
              <a:pPr>
                <a:defRPr/>
              </a:pPr>
              <a:t>04.03.2010</a:t>
            </a:fld>
            <a:endParaRPr lang="de-DE"/>
          </a:p>
        </p:txBody>
      </p:sp>
      <p:sp>
        <p:nvSpPr>
          <p:cNvPr id="4" name="Fußzeilenplatzhalter 3"/>
          <p:cNvSpPr>
            <a:spLocks noGrp="1"/>
          </p:cNvSpPr>
          <p:nvPr>
            <p:ph type="ftr" sz="quarter" idx="2"/>
          </p:nvPr>
        </p:nvSpPr>
        <p:spPr>
          <a:xfrm>
            <a:off x="1" y="9720673"/>
            <a:ext cx="3076031" cy="512303"/>
          </a:xfrm>
          <a:prstGeom prst="rect">
            <a:avLst/>
          </a:prstGeom>
        </p:spPr>
        <p:txBody>
          <a:bodyPr vert="horz" lIns="94856" tIns="47428" rIns="94856" bIns="47428"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021608" y="9720673"/>
            <a:ext cx="3076031" cy="512303"/>
          </a:xfrm>
          <a:prstGeom prst="rect">
            <a:avLst/>
          </a:prstGeom>
        </p:spPr>
        <p:txBody>
          <a:bodyPr vert="horz" lIns="94856" tIns="47428" rIns="94856" bIns="47428" rtlCol="0" anchor="b"/>
          <a:lstStyle>
            <a:lvl1pPr algn="r">
              <a:defRPr sz="1200"/>
            </a:lvl1pPr>
          </a:lstStyle>
          <a:p>
            <a:pPr>
              <a:defRPr/>
            </a:pPr>
            <a:fld id="{5092DDD5-8364-4E69-B0E8-E789EAFC7D3C}"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031" cy="512304"/>
          </a:xfrm>
          <a:prstGeom prst="rect">
            <a:avLst/>
          </a:prstGeom>
        </p:spPr>
        <p:txBody>
          <a:bodyPr vert="horz" lIns="94856" tIns="47428" rIns="94856" bIns="47428" rtlCol="0"/>
          <a:lstStyle>
            <a:lvl1pPr algn="l">
              <a:defRPr sz="1200"/>
            </a:lvl1pPr>
          </a:lstStyle>
          <a:p>
            <a:pPr>
              <a:defRPr/>
            </a:pPr>
            <a:endParaRPr lang="de-DE"/>
          </a:p>
        </p:txBody>
      </p:sp>
      <p:sp>
        <p:nvSpPr>
          <p:cNvPr id="3" name="Datumsplatzhalter 2"/>
          <p:cNvSpPr>
            <a:spLocks noGrp="1"/>
          </p:cNvSpPr>
          <p:nvPr>
            <p:ph type="dt" idx="1"/>
          </p:nvPr>
        </p:nvSpPr>
        <p:spPr>
          <a:xfrm>
            <a:off x="4021608" y="0"/>
            <a:ext cx="3076031" cy="512304"/>
          </a:xfrm>
          <a:prstGeom prst="rect">
            <a:avLst/>
          </a:prstGeom>
        </p:spPr>
        <p:txBody>
          <a:bodyPr vert="horz" lIns="94856" tIns="47428" rIns="94856" bIns="47428" rtlCol="0"/>
          <a:lstStyle>
            <a:lvl1pPr algn="r">
              <a:defRPr sz="1200"/>
            </a:lvl1pPr>
          </a:lstStyle>
          <a:p>
            <a:pPr>
              <a:defRPr/>
            </a:pPr>
            <a:fld id="{52F4701A-30D0-42CA-AB9E-FAED12279C95}" type="datetimeFigureOut">
              <a:rPr lang="de-DE"/>
              <a:pPr>
                <a:defRPr/>
              </a:pPr>
              <a:t>04.03.2010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856" tIns="47428" rIns="94856" bIns="47428" rtlCol="0" anchor="ctr"/>
          <a:lstStyle/>
          <a:p>
            <a:pPr lvl="0"/>
            <a:endParaRPr lang="de-DE" noProof="0" smtClean="0"/>
          </a:p>
        </p:txBody>
      </p:sp>
      <p:sp>
        <p:nvSpPr>
          <p:cNvPr id="5" name="Notizenplatzhalter 4"/>
          <p:cNvSpPr>
            <a:spLocks noGrp="1"/>
          </p:cNvSpPr>
          <p:nvPr>
            <p:ph type="body" sz="quarter" idx="3"/>
          </p:nvPr>
        </p:nvSpPr>
        <p:spPr>
          <a:xfrm>
            <a:off x="709599" y="4861155"/>
            <a:ext cx="5680105" cy="4605821"/>
          </a:xfrm>
          <a:prstGeom prst="rect">
            <a:avLst/>
          </a:prstGeom>
        </p:spPr>
        <p:txBody>
          <a:bodyPr vert="horz" lIns="94856" tIns="47428" rIns="94856" bIns="47428"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720673"/>
            <a:ext cx="3076031" cy="512303"/>
          </a:xfrm>
          <a:prstGeom prst="rect">
            <a:avLst/>
          </a:prstGeom>
        </p:spPr>
        <p:txBody>
          <a:bodyPr vert="horz" lIns="94856" tIns="47428" rIns="94856" bIns="47428"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4021608" y="9720673"/>
            <a:ext cx="3076031" cy="512303"/>
          </a:xfrm>
          <a:prstGeom prst="rect">
            <a:avLst/>
          </a:prstGeom>
        </p:spPr>
        <p:txBody>
          <a:bodyPr vert="horz" lIns="94856" tIns="47428" rIns="94856" bIns="47428" rtlCol="0" anchor="b"/>
          <a:lstStyle>
            <a:lvl1pPr algn="r">
              <a:defRPr sz="1200"/>
            </a:lvl1pPr>
          </a:lstStyle>
          <a:p>
            <a:pPr>
              <a:defRPr/>
            </a:pPr>
            <a:fld id="{F8866B28-D035-4603-AE0C-C6D18BA4D58A}"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A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A4A889F-3D15-4A99-95AA-5F51329471C9}"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06F4669-6488-469A-851D-DF6F2B79E3FC}"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9D5DFDF-80F5-4318-AB92-F216763DF3D8}"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C180EA2-6B09-4291-9903-853BC2B75053}"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8C31EC5-C9E0-4FC1-AD30-01D04A508A70}"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F430CFF-8F72-4070-9B85-6DCB486035A5}"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709421DA-EBFB-4216-A2DE-CBB61097AD5F}"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DCB6F406-38A7-43F4-9F27-5BDA42BC2ED5}"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68430AF-EDBA-433F-826F-9430AC72F647}"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687F8E7-5B1A-4AAA-BD8C-04F5EFAF322C}"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9752D06-D904-4E00-AE71-63ACE39980FD}"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ARBEITSBLATT TITEL</a:t>
            </a:r>
          </a:p>
        </p:txBody>
      </p:sp>
    </p:spTree>
  </p:cSld>
  <p:clrMap bg1="lt1" tx1="dk1" bg2="lt2" tx2="dk2" accent1="accent1" accent2="accent2" accent3="accent3" accent4="accent4" accent5="accent5" accent6="accent6" hlink="hlink" folHlink="folHlink"/>
  <p:sldLayoutIdLst>
    <p:sldLayoutId id="2147483897"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iming>
    <p:tnLst>
      <p:par>
        <p:cTn id="1" dur="indefinite" restart="never" nodeType="tmRoot"/>
      </p:par>
    </p:tnLst>
  </p:timing>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emokratiewebstatt.a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emokratiewebstatt.at/816.html"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emokratiewebstatt.a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www.demokratiewebstatt.at/schwerpunkt.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268413"/>
            <a:ext cx="5832475" cy="1884362"/>
          </a:xfrm>
        </p:spPr>
        <p:txBody>
          <a:bodyPr/>
          <a:lstStyle/>
          <a:p>
            <a:pPr eaLnBrk="1" hangingPunct="1"/>
            <a:r>
              <a:rPr lang="de-DE" sz="4000" smtClean="0"/>
              <a:t/>
            </a:r>
            <a:br>
              <a:rPr lang="de-DE" sz="4000" smtClean="0"/>
            </a:br>
            <a:r>
              <a:rPr lang="de-DE" sz="4000" smtClean="0"/>
              <a:t>Frauen und Demokratie</a:t>
            </a:r>
          </a:p>
        </p:txBody>
      </p:sp>
      <p:sp>
        <p:nvSpPr>
          <p:cNvPr id="3075" name="Rectangle 3"/>
          <p:cNvSpPr>
            <a:spLocks noGrp="1" noChangeArrowheads="1"/>
          </p:cNvSpPr>
          <p:nvPr>
            <p:ph type="subTitle" idx="1"/>
          </p:nvPr>
        </p:nvSpPr>
        <p:spPr>
          <a:xfrm>
            <a:off x="755650" y="3500438"/>
            <a:ext cx="6767513" cy="1752600"/>
          </a:xfrm>
        </p:spPr>
        <p:txBody>
          <a:bodyPr/>
          <a:lstStyle/>
          <a:p>
            <a:pPr eaLnBrk="1" hangingPunct="1"/>
            <a:r>
              <a:rPr lang="de-DE" smtClean="0"/>
              <a:t>Materialien zur Politischen Bildung von Kindern und Jugendlichen</a:t>
            </a:r>
            <a:endParaRPr lang="de-AT" smtClean="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2"/>
              </a:rPr>
              <a:t>www.demokratiewebstatt.at</a:t>
            </a:r>
            <a:r>
              <a:rPr lang="de-DE"/>
              <a:t> </a:t>
            </a:r>
            <a:endParaRPr lang="de-A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G_BLU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p:nvPr>
        </p:nvSpPr>
        <p:spPr>
          <a:xfrm>
            <a:off x="468313" y="357188"/>
            <a:ext cx="8207375" cy="1152525"/>
          </a:xfrm>
        </p:spPr>
        <p:txBody>
          <a:bodyPr/>
          <a:lstStyle/>
          <a:p>
            <a:pPr eaLnBrk="1" hangingPunct="1"/>
            <a:r>
              <a:rPr lang="de-AT" smtClean="0"/>
              <a:t>Frauen im Parlament</a:t>
            </a:r>
          </a:p>
        </p:txBody>
      </p:sp>
      <p:sp>
        <p:nvSpPr>
          <p:cNvPr id="12292" name="Rectangle 4"/>
          <p:cNvSpPr>
            <a:spLocks noGrp="1" noChangeArrowheads="1"/>
          </p:cNvSpPr>
          <p:nvPr>
            <p:ph type="body" idx="1"/>
          </p:nvPr>
        </p:nvSpPr>
        <p:spPr>
          <a:xfrm>
            <a:off x="457200" y="1285875"/>
            <a:ext cx="8229600" cy="4559300"/>
          </a:xfrm>
        </p:spPr>
        <p:txBody>
          <a:bodyPr/>
          <a:lstStyle/>
          <a:p>
            <a:pPr>
              <a:lnSpc>
                <a:spcPct val="90000"/>
              </a:lnSpc>
              <a:spcBef>
                <a:spcPct val="0"/>
              </a:spcBef>
            </a:pPr>
            <a:r>
              <a:rPr lang="de-DE" sz="2200" smtClean="0">
                <a:solidFill>
                  <a:srgbClr val="A50021"/>
                </a:solidFill>
              </a:rPr>
              <a:t>1789 </a:t>
            </a:r>
            <a:r>
              <a:rPr lang="de-DE" sz="2200" smtClean="0"/>
              <a:t>fand die </a:t>
            </a:r>
            <a:r>
              <a:rPr lang="de-DE" sz="2200" smtClean="0">
                <a:solidFill>
                  <a:srgbClr val="A50021"/>
                </a:solidFill>
              </a:rPr>
              <a:t>französische Revolution </a:t>
            </a:r>
            <a:r>
              <a:rPr lang="de-DE" sz="2200" smtClean="0"/>
              <a:t>statt:</a:t>
            </a:r>
          </a:p>
          <a:p>
            <a:pPr lvl="1">
              <a:lnSpc>
                <a:spcPct val="90000"/>
              </a:lnSpc>
              <a:spcBef>
                <a:spcPct val="0"/>
              </a:spcBef>
            </a:pPr>
            <a:r>
              <a:rPr lang="de-DE" sz="1700" smtClean="0"/>
              <a:t>Die Menschen waren unzufrieden und kämpften für mehr bürgerliche Rechte: </a:t>
            </a:r>
            <a:r>
              <a:rPr lang="de-DE" sz="1700" i="1" smtClean="0">
                <a:solidFill>
                  <a:srgbClr val="A50021"/>
                </a:solidFill>
              </a:rPr>
              <a:t>„Freiheit, Gleichheit und Brüderlichkeit“</a:t>
            </a:r>
            <a:r>
              <a:rPr lang="de-DE" sz="1700" smtClean="0">
                <a:solidFill>
                  <a:srgbClr val="A50021"/>
                </a:solidFill>
              </a:rPr>
              <a:t>  </a:t>
            </a:r>
            <a:r>
              <a:rPr lang="de-DE" sz="1700" smtClean="0"/>
              <a:t>für alle Menschen, also auch für die Frauen! </a:t>
            </a:r>
          </a:p>
          <a:p>
            <a:pPr>
              <a:lnSpc>
                <a:spcPct val="90000"/>
              </a:lnSpc>
              <a:buFont typeface="Wingdings" pitchFamily="2" charset="2"/>
              <a:buNone/>
            </a:pPr>
            <a:endParaRPr lang="de-DE" sz="800" smtClean="0"/>
          </a:p>
          <a:p>
            <a:pPr>
              <a:lnSpc>
                <a:spcPct val="90000"/>
              </a:lnSpc>
            </a:pPr>
            <a:r>
              <a:rPr lang="de-DE" sz="2200" smtClean="0"/>
              <a:t>Bis Frauen dann aber wirklich wählen durften, dauerte es in vielen Ländern Europas noch mehr als 100 Jahre. </a:t>
            </a:r>
          </a:p>
          <a:p>
            <a:pPr>
              <a:lnSpc>
                <a:spcPct val="90000"/>
              </a:lnSpc>
            </a:pPr>
            <a:endParaRPr lang="de-DE" sz="800" smtClean="0"/>
          </a:p>
          <a:p>
            <a:pPr>
              <a:lnSpc>
                <a:spcPct val="90000"/>
              </a:lnSpc>
            </a:pPr>
            <a:r>
              <a:rPr lang="de-DE" sz="2200" smtClean="0"/>
              <a:t>In Österreich wurde das </a:t>
            </a:r>
            <a:r>
              <a:rPr lang="de-DE" sz="2200" smtClean="0">
                <a:solidFill>
                  <a:srgbClr val="A50021"/>
                </a:solidFill>
              </a:rPr>
              <a:t>allgemeine und gleiche Wahlrecht für Frauen und Männer 1918 </a:t>
            </a:r>
            <a:r>
              <a:rPr lang="de-DE" sz="2200" smtClean="0"/>
              <a:t>beschlossen.</a:t>
            </a:r>
          </a:p>
          <a:p>
            <a:pPr>
              <a:lnSpc>
                <a:spcPct val="90000"/>
              </a:lnSpc>
            </a:pPr>
            <a:endParaRPr lang="de-DE" sz="800" smtClean="0"/>
          </a:p>
          <a:p>
            <a:pPr>
              <a:lnSpc>
                <a:spcPct val="90000"/>
              </a:lnSpc>
              <a:spcBef>
                <a:spcPct val="0"/>
              </a:spcBef>
            </a:pPr>
            <a:r>
              <a:rPr lang="de-DE" sz="2200" smtClean="0"/>
              <a:t>Heute dürfen </a:t>
            </a:r>
            <a:r>
              <a:rPr lang="de-DE" sz="2200" smtClean="0">
                <a:solidFill>
                  <a:srgbClr val="000000"/>
                </a:solidFill>
              </a:rPr>
              <a:t>Frauen wählen und gewählt werden, </a:t>
            </a:r>
            <a:r>
              <a:rPr lang="de-DE" sz="2200" smtClean="0"/>
              <a:t>das ist in der </a:t>
            </a:r>
            <a:r>
              <a:rPr lang="de-DE" sz="2200" smtClean="0">
                <a:solidFill>
                  <a:srgbClr val="A50021"/>
                </a:solidFill>
              </a:rPr>
              <a:t>Verfassung</a:t>
            </a:r>
            <a:r>
              <a:rPr lang="de-DE" sz="2200" smtClean="0"/>
              <a:t> festgeschrieben. Auch die </a:t>
            </a:r>
            <a:r>
              <a:rPr lang="de-DE" sz="2200" smtClean="0">
                <a:solidFill>
                  <a:srgbClr val="A50021"/>
                </a:solidFill>
              </a:rPr>
              <a:t>Gleichheit vor dem Gesetz </a:t>
            </a:r>
            <a:r>
              <a:rPr lang="de-DE" sz="2200" smtClean="0"/>
              <a:t>und die tatsächliche Gleichstellung von Mann und Frau stehen in der Verfassung. </a:t>
            </a:r>
          </a:p>
          <a:p>
            <a:pPr>
              <a:lnSpc>
                <a:spcPct val="90000"/>
              </a:lnSpc>
              <a:buFont typeface="Wingdings" pitchFamily="2" charset="2"/>
              <a:buNone/>
            </a:pPr>
            <a:r>
              <a:rPr lang="de-DE" sz="22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rafik 136" descr="quotenregelung_rot.jpg"/>
          <p:cNvPicPr>
            <a:picLocks noChangeAspect="1"/>
          </p:cNvPicPr>
          <p:nvPr/>
        </p:nvPicPr>
        <p:blipFill>
          <a:blip r:embed="rId2"/>
          <a:srcRect/>
          <a:stretch>
            <a:fillRect/>
          </a:stretch>
        </p:blipFill>
        <p:spPr bwMode="auto">
          <a:xfrm>
            <a:off x="6429375" y="2000250"/>
            <a:ext cx="771525" cy="500063"/>
          </a:xfrm>
          <a:prstGeom prst="rect">
            <a:avLst/>
          </a:prstGeom>
          <a:noFill/>
          <a:ln w="9525">
            <a:noFill/>
            <a:miter lim="800000"/>
            <a:headEnd/>
            <a:tailEnd/>
          </a:ln>
        </p:spPr>
      </p:pic>
      <p:sp>
        <p:nvSpPr>
          <p:cNvPr id="13315" name="Rectangle 3"/>
          <p:cNvSpPr>
            <a:spLocks noGrp="1" noChangeArrowheads="1"/>
          </p:cNvSpPr>
          <p:nvPr>
            <p:ph type="body" idx="1"/>
          </p:nvPr>
        </p:nvSpPr>
        <p:spPr>
          <a:xfrm>
            <a:off x="357188" y="1214438"/>
            <a:ext cx="8429625" cy="4572000"/>
          </a:xfrm>
        </p:spPr>
        <p:txBody>
          <a:bodyPr/>
          <a:lstStyle/>
          <a:p>
            <a:pPr eaLnBrk="1" hangingPunct="1">
              <a:spcBef>
                <a:spcPct val="0"/>
              </a:spcBef>
              <a:buFont typeface="Wingdings" pitchFamily="2" charset="2"/>
              <a:buNone/>
            </a:pPr>
            <a:r>
              <a:rPr lang="de-DE" sz="2500" smtClean="0"/>
              <a:t>Hier sind einige Meilensteine für Frauen in der Politik </a:t>
            </a:r>
          </a:p>
          <a:p>
            <a:pPr eaLnBrk="1" hangingPunct="1">
              <a:spcBef>
                <a:spcPct val="0"/>
              </a:spcBef>
              <a:buFont typeface="Wingdings" pitchFamily="2" charset="2"/>
              <a:buNone/>
            </a:pPr>
            <a:r>
              <a:rPr lang="de-DE" sz="2500" smtClean="0"/>
              <a:t>beschrieben. </a:t>
            </a:r>
          </a:p>
          <a:p>
            <a:pPr eaLnBrk="1" hangingPunct="1">
              <a:spcBef>
                <a:spcPct val="0"/>
              </a:spcBef>
              <a:buFont typeface="Wingdings" pitchFamily="2" charset="2"/>
              <a:buNone/>
            </a:pPr>
            <a:r>
              <a:rPr lang="de-DE" sz="2500" smtClean="0">
                <a:solidFill>
                  <a:srgbClr val="A50021"/>
                </a:solidFill>
              </a:rPr>
              <a:t>Kannst du die 5 fehlenden ergänzen? </a:t>
            </a: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2600" smtClean="0">
              <a:solidFill>
                <a:srgbClr val="A50021"/>
              </a:solidFill>
            </a:endParaRPr>
          </a:p>
          <a:p>
            <a:pPr eaLnBrk="1" hangingPunct="1">
              <a:spcBef>
                <a:spcPct val="0"/>
              </a:spcBef>
              <a:buFont typeface="Wingdings" pitchFamily="2" charset="2"/>
              <a:buNone/>
            </a:pPr>
            <a:endParaRPr lang="de-DE" sz="1600" smtClean="0"/>
          </a:p>
          <a:p>
            <a:pPr eaLnBrk="1" hangingPunct="1">
              <a:spcBef>
                <a:spcPct val="0"/>
              </a:spcBef>
              <a:buFont typeface="Wingdings" pitchFamily="2" charset="2"/>
              <a:buNone/>
            </a:pPr>
            <a:endParaRPr lang="de-DE" sz="1600" smtClean="0"/>
          </a:p>
          <a:p>
            <a:pPr eaLnBrk="1" hangingPunct="1">
              <a:spcBef>
                <a:spcPct val="0"/>
              </a:spcBef>
              <a:buFont typeface="Wingdings" pitchFamily="2" charset="2"/>
              <a:buNone/>
            </a:pPr>
            <a:r>
              <a:rPr lang="de-DE" sz="1600" smtClean="0"/>
              <a:t>Hier kannst du alles noch einmal genau nachlesen:</a:t>
            </a:r>
          </a:p>
          <a:p>
            <a:pPr eaLnBrk="1" hangingPunct="1">
              <a:spcBef>
                <a:spcPct val="0"/>
              </a:spcBef>
              <a:buFont typeface="Wingdings" pitchFamily="2" charset="2"/>
              <a:buNone/>
            </a:pPr>
            <a:r>
              <a:rPr lang="de-DE" sz="1600" smtClean="0">
                <a:hlinkClick r:id="rId3"/>
              </a:rPr>
              <a:t>http://www.demokratiewebstatt.at/816.html</a:t>
            </a:r>
            <a:r>
              <a:rPr lang="de-DE" sz="1600" smtClean="0"/>
              <a:t> </a:t>
            </a:r>
          </a:p>
          <a:p>
            <a:pPr eaLnBrk="1" hangingPunct="1">
              <a:spcBef>
                <a:spcPct val="0"/>
              </a:spcBef>
              <a:buFont typeface="Wingdings" pitchFamily="2" charset="2"/>
              <a:buNone/>
            </a:pPr>
            <a:endParaRPr lang="de-DE" sz="2700" smtClean="0">
              <a:solidFill>
                <a:srgbClr val="A50021"/>
              </a:solidFill>
            </a:endParaRPr>
          </a:p>
          <a:p>
            <a:pPr eaLnBrk="1" hangingPunct="1">
              <a:spcBef>
                <a:spcPct val="0"/>
              </a:spcBef>
              <a:buFont typeface="Wingdings" pitchFamily="2" charset="2"/>
              <a:buNone/>
            </a:pPr>
            <a:endParaRPr lang="de-DE" sz="2700" smtClean="0">
              <a:solidFill>
                <a:srgbClr val="A50021"/>
              </a:solidFill>
            </a:endParaRPr>
          </a:p>
        </p:txBody>
      </p:sp>
      <p:pic>
        <p:nvPicPr>
          <p:cNvPr id="13316" name="Grafik 118" descr="wahlurne.jpg"/>
          <p:cNvPicPr>
            <a:picLocks noChangeAspect="1"/>
          </p:cNvPicPr>
          <p:nvPr/>
        </p:nvPicPr>
        <p:blipFill>
          <a:blip r:embed="rId4"/>
          <a:srcRect/>
          <a:stretch>
            <a:fillRect/>
          </a:stretch>
        </p:blipFill>
        <p:spPr bwMode="auto">
          <a:xfrm>
            <a:off x="1492250" y="2857500"/>
            <a:ext cx="793750" cy="774700"/>
          </a:xfrm>
          <a:prstGeom prst="rect">
            <a:avLst/>
          </a:prstGeom>
          <a:noFill/>
          <a:ln w="9525">
            <a:noFill/>
            <a:miter lim="800000"/>
            <a:headEnd/>
            <a:tailEnd/>
          </a:ln>
        </p:spPr>
      </p:pic>
      <p:sp>
        <p:nvSpPr>
          <p:cNvPr id="13317" name="Rectangle 2"/>
          <p:cNvSpPr>
            <a:spLocks noGrp="1" noChangeArrowheads="1"/>
          </p:cNvSpPr>
          <p:nvPr>
            <p:ph type="title"/>
          </p:nvPr>
        </p:nvSpPr>
        <p:spPr>
          <a:xfrm>
            <a:off x="428625" y="357188"/>
            <a:ext cx="8247063" cy="1152525"/>
          </a:xfrm>
        </p:spPr>
        <p:txBody>
          <a:bodyPr/>
          <a:lstStyle/>
          <a:p>
            <a:pPr eaLnBrk="1" hangingPunct="1"/>
            <a:r>
              <a:rPr lang="de-AT" smtClean="0"/>
              <a:t>Übung: Meilensteine</a:t>
            </a:r>
          </a:p>
        </p:txBody>
      </p:sp>
      <p:cxnSp>
        <p:nvCxnSpPr>
          <p:cNvPr id="7" name="Gerade Verbindung mit Pfeil 6"/>
          <p:cNvCxnSpPr/>
          <p:nvPr/>
        </p:nvCxnSpPr>
        <p:spPr>
          <a:xfrm>
            <a:off x="142875" y="4286250"/>
            <a:ext cx="8858250" cy="1588"/>
          </a:xfrm>
          <a:prstGeom prst="straightConnector1">
            <a:avLst/>
          </a:prstGeom>
          <a:ln w="47625" cmpd="sng">
            <a:solidFill>
              <a:srgbClr val="A5002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rot="5400000">
            <a:off x="214313" y="4214813"/>
            <a:ext cx="141287"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rot="5400000">
            <a:off x="927894" y="4214019"/>
            <a:ext cx="14287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rot="5400000">
            <a:off x="1642269" y="4214019"/>
            <a:ext cx="14287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rot="5400000">
            <a:off x="2356644" y="4214019"/>
            <a:ext cx="14287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rot="5400000">
            <a:off x="3071019" y="4214019"/>
            <a:ext cx="14287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rot="5400000">
            <a:off x="3785394" y="4214019"/>
            <a:ext cx="14287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rot="5400000">
            <a:off x="4500563" y="4214813"/>
            <a:ext cx="141287"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rot="5400000">
            <a:off x="5215731" y="4214019"/>
            <a:ext cx="142875"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rot="5400000">
            <a:off x="5930106" y="4214019"/>
            <a:ext cx="142875"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rot="5400000">
            <a:off x="7358856" y="4214019"/>
            <a:ext cx="142875"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rot="5400000">
            <a:off x="8144669" y="4215607"/>
            <a:ext cx="141287"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13330" name="Textfeld 25"/>
          <p:cNvSpPr txBox="1">
            <a:spLocks noChangeArrowheads="1"/>
          </p:cNvSpPr>
          <p:nvPr/>
        </p:nvSpPr>
        <p:spPr bwMode="auto">
          <a:xfrm>
            <a:off x="142875" y="3929063"/>
            <a:ext cx="500063" cy="215900"/>
          </a:xfrm>
          <a:prstGeom prst="rect">
            <a:avLst/>
          </a:prstGeom>
          <a:noFill/>
          <a:ln w="9525">
            <a:noFill/>
            <a:miter lim="800000"/>
            <a:headEnd/>
            <a:tailEnd/>
          </a:ln>
        </p:spPr>
        <p:txBody>
          <a:bodyPr>
            <a:spAutoFit/>
          </a:bodyPr>
          <a:lstStyle/>
          <a:p>
            <a:r>
              <a:rPr lang="de-DE" sz="800">
                <a:solidFill>
                  <a:srgbClr val="A50021"/>
                </a:solidFill>
              </a:rPr>
              <a:t>1900</a:t>
            </a:r>
          </a:p>
        </p:txBody>
      </p:sp>
      <p:sp>
        <p:nvSpPr>
          <p:cNvPr id="13331" name="Textfeld 26"/>
          <p:cNvSpPr txBox="1">
            <a:spLocks noChangeArrowheads="1"/>
          </p:cNvSpPr>
          <p:nvPr/>
        </p:nvSpPr>
        <p:spPr bwMode="auto">
          <a:xfrm>
            <a:off x="8072438" y="3929063"/>
            <a:ext cx="500062" cy="215900"/>
          </a:xfrm>
          <a:prstGeom prst="rect">
            <a:avLst/>
          </a:prstGeom>
          <a:noFill/>
          <a:ln w="9525">
            <a:noFill/>
            <a:miter lim="800000"/>
            <a:headEnd/>
            <a:tailEnd/>
          </a:ln>
        </p:spPr>
        <p:txBody>
          <a:bodyPr>
            <a:spAutoFit/>
          </a:bodyPr>
          <a:lstStyle/>
          <a:p>
            <a:r>
              <a:rPr lang="de-DE" sz="800">
                <a:solidFill>
                  <a:srgbClr val="A50021"/>
                </a:solidFill>
              </a:rPr>
              <a:t>2010</a:t>
            </a:r>
          </a:p>
        </p:txBody>
      </p:sp>
      <p:sp>
        <p:nvSpPr>
          <p:cNvPr id="13332" name="Textfeld 27"/>
          <p:cNvSpPr txBox="1">
            <a:spLocks noChangeArrowheads="1"/>
          </p:cNvSpPr>
          <p:nvPr/>
        </p:nvSpPr>
        <p:spPr bwMode="auto">
          <a:xfrm>
            <a:off x="3714750" y="3929063"/>
            <a:ext cx="500063" cy="215900"/>
          </a:xfrm>
          <a:prstGeom prst="rect">
            <a:avLst/>
          </a:prstGeom>
          <a:noFill/>
          <a:ln w="9525">
            <a:noFill/>
            <a:miter lim="800000"/>
            <a:headEnd/>
            <a:tailEnd/>
          </a:ln>
        </p:spPr>
        <p:txBody>
          <a:bodyPr>
            <a:spAutoFit/>
          </a:bodyPr>
          <a:lstStyle/>
          <a:p>
            <a:r>
              <a:rPr lang="de-DE" sz="800">
                <a:solidFill>
                  <a:srgbClr val="A50021"/>
                </a:solidFill>
              </a:rPr>
              <a:t>1950</a:t>
            </a:r>
          </a:p>
        </p:txBody>
      </p:sp>
      <p:sp>
        <p:nvSpPr>
          <p:cNvPr id="13333" name="Textfeld 28"/>
          <p:cNvSpPr txBox="1">
            <a:spLocks noChangeArrowheads="1"/>
          </p:cNvSpPr>
          <p:nvPr/>
        </p:nvSpPr>
        <p:spPr bwMode="auto">
          <a:xfrm>
            <a:off x="5143500" y="3929063"/>
            <a:ext cx="500063" cy="215900"/>
          </a:xfrm>
          <a:prstGeom prst="rect">
            <a:avLst/>
          </a:prstGeom>
          <a:noFill/>
          <a:ln w="9525">
            <a:noFill/>
            <a:miter lim="800000"/>
            <a:headEnd/>
            <a:tailEnd/>
          </a:ln>
        </p:spPr>
        <p:txBody>
          <a:bodyPr>
            <a:spAutoFit/>
          </a:bodyPr>
          <a:lstStyle/>
          <a:p>
            <a:r>
              <a:rPr lang="de-DE" sz="800">
                <a:solidFill>
                  <a:srgbClr val="A50021"/>
                </a:solidFill>
              </a:rPr>
              <a:t>1970</a:t>
            </a:r>
          </a:p>
        </p:txBody>
      </p:sp>
      <p:sp>
        <p:nvSpPr>
          <p:cNvPr id="13334" name="Textfeld 29"/>
          <p:cNvSpPr txBox="1">
            <a:spLocks noChangeArrowheads="1"/>
          </p:cNvSpPr>
          <p:nvPr/>
        </p:nvSpPr>
        <p:spPr bwMode="auto">
          <a:xfrm>
            <a:off x="5857875" y="3929063"/>
            <a:ext cx="500063" cy="215900"/>
          </a:xfrm>
          <a:prstGeom prst="rect">
            <a:avLst/>
          </a:prstGeom>
          <a:noFill/>
          <a:ln w="9525">
            <a:noFill/>
            <a:miter lim="800000"/>
            <a:headEnd/>
            <a:tailEnd/>
          </a:ln>
        </p:spPr>
        <p:txBody>
          <a:bodyPr>
            <a:spAutoFit/>
          </a:bodyPr>
          <a:lstStyle/>
          <a:p>
            <a:r>
              <a:rPr lang="de-DE" sz="800">
                <a:solidFill>
                  <a:srgbClr val="A50021"/>
                </a:solidFill>
              </a:rPr>
              <a:t>1980</a:t>
            </a:r>
          </a:p>
        </p:txBody>
      </p:sp>
      <p:sp>
        <p:nvSpPr>
          <p:cNvPr id="13335" name="Textfeld 32"/>
          <p:cNvSpPr txBox="1">
            <a:spLocks noChangeArrowheads="1"/>
          </p:cNvSpPr>
          <p:nvPr/>
        </p:nvSpPr>
        <p:spPr bwMode="auto">
          <a:xfrm>
            <a:off x="4429125" y="3929063"/>
            <a:ext cx="500063" cy="215900"/>
          </a:xfrm>
          <a:prstGeom prst="rect">
            <a:avLst/>
          </a:prstGeom>
          <a:noFill/>
          <a:ln w="9525">
            <a:noFill/>
            <a:miter lim="800000"/>
            <a:headEnd/>
            <a:tailEnd/>
          </a:ln>
        </p:spPr>
        <p:txBody>
          <a:bodyPr>
            <a:spAutoFit/>
          </a:bodyPr>
          <a:lstStyle/>
          <a:p>
            <a:r>
              <a:rPr lang="de-DE" sz="800">
                <a:solidFill>
                  <a:srgbClr val="A50021"/>
                </a:solidFill>
              </a:rPr>
              <a:t>1960</a:t>
            </a:r>
          </a:p>
        </p:txBody>
      </p:sp>
      <p:sp>
        <p:nvSpPr>
          <p:cNvPr id="13336" name="Textfeld 33"/>
          <p:cNvSpPr txBox="1">
            <a:spLocks noChangeArrowheads="1"/>
          </p:cNvSpPr>
          <p:nvPr/>
        </p:nvSpPr>
        <p:spPr bwMode="auto">
          <a:xfrm>
            <a:off x="3000375" y="3929063"/>
            <a:ext cx="500063" cy="215900"/>
          </a:xfrm>
          <a:prstGeom prst="rect">
            <a:avLst/>
          </a:prstGeom>
          <a:noFill/>
          <a:ln w="9525">
            <a:noFill/>
            <a:miter lim="800000"/>
            <a:headEnd/>
            <a:tailEnd/>
          </a:ln>
        </p:spPr>
        <p:txBody>
          <a:bodyPr>
            <a:spAutoFit/>
          </a:bodyPr>
          <a:lstStyle/>
          <a:p>
            <a:r>
              <a:rPr lang="de-DE" sz="800">
                <a:solidFill>
                  <a:srgbClr val="A50021"/>
                </a:solidFill>
              </a:rPr>
              <a:t>1940</a:t>
            </a:r>
          </a:p>
        </p:txBody>
      </p:sp>
      <p:sp>
        <p:nvSpPr>
          <p:cNvPr id="13337" name="Textfeld 34"/>
          <p:cNvSpPr txBox="1">
            <a:spLocks noChangeArrowheads="1"/>
          </p:cNvSpPr>
          <p:nvPr/>
        </p:nvSpPr>
        <p:spPr bwMode="auto">
          <a:xfrm>
            <a:off x="2286000" y="3929063"/>
            <a:ext cx="500063" cy="215900"/>
          </a:xfrm>
          <a:prstGeom prst="rect">
            <a:avLst/>
          </a:prstGeom>
          <a:noFill/>
          <a:ln w="9525">
            <a:noFill/>
            <a:miter lim="800000"/>
            <a:headEnd/>
            <a:tailEnd/>
          </a:ln>
        </p:spPr>
        <p:txBody>
          <a:bodyPr>
            <a:spAutoFit/>
          </a:bodyPr>
          <a:lstStyle/>
          <a:p>
            <a:r>
              <a:rPr lang="de-DE" sz="800">
                <a:solidFill>
                  <a:srgbClr val="A50021"/>
                </a:solidFill>
              </a:rPr>
              <a:t>1930</a:t>
            </a:r>
          </a:p>
        </p:txBody>
      </p:sp>
      <p:sp>
        <p:nvSpPr>
          <p:cNvPr id="13338" name="Textfeld 35"/>
          <p:cNvSpPr txBox="1">
            <a:spLocks noChangeArrowheads="1"/>
          </p:cNvSpPr>
          <p:nvPr/>
        </p:nvSpPr>
        <p:spPr bwMode="auto">
          <a:xfrm>
            <a:off x="1571625" y="3929063"/>
            <a:ext cx="500063" cy="215900"/>
          </a:xfrm>
          <a:prstGeom prst="rect">
            <a:avLst/>
          </a:prstGeom>
          <a:noFill/>
          <a:ln w="9525">
            <a:noFill/>
            <a:miter lim="800000"/>
            <a:headEnd/>
            <a:tailEnd/>
          </a:ln>
        </p:spPr>
        <p:txBody>
          <a:bodyPr>
            <a:spAutoFit/>
          </a:bodyPr>
          <a:lstStyle/>
          <a:p>
            <a:r>
              <a:rPr lang="de-DE" sz="800">
                <a:solidFill>
                  <a:srgbClr val="A50021"/>
                </a:solidFill>
              </a:rPr>
              <a:t>1920</a:t>
            </a:r>
          </a:p>
        </p:txBody>
      </p:sp>
      <p:sp>
        <p:nvSpPr>
          <p:cNvPr id="13339" name="Textfeld 36"/>
          <p:cNvSpPr txBox="1">
            <a:spLocks noChangeArrowheads="1"/>
          </p:cNvSpPr>
          <p:nvPr/>
        </p:nvSpPr>
        <p:spPr bwMode="auto">
          <a:xfrm>
            <a:off x="857250" y="3929063"/>
            <a:ext cx="500063" cy="215900"/>
          </a:xfrm>
          <a:prstGeom prst="rect">
            <a:avLst/>
          </a:prstGeom>
          <a:noFill/>
          <a:ln w="9525">
            <a:noFill/>
            <a:miter lim="800000"/>
            <a:headEnd/>
            <a:tailEnd/>
          </a:ln>
        </p:spPr>
        <p:txBody>
          <a:bodyPr>
            <a:spAutoFit/>
          </a:bodyPr>
          <a:lstStyle/>
          <a:p>
            <a:r>
              <a:rPr lang="de-DE" sz="800">
                <a:solidFill>
                  <a:srgbClr val="A50021"/>
                </a:solidFill>
              </a:rPr>
              <a:t>1910</a:t>
            </a:r>
          </a:p>
        </p:txBody>
      </p:sp>
      <p:cxnSp>
        <p:nvCxnSpPr>
          <p:cNvPr id="38" name="Gerade Verbindung 37"/>
          <p:cNvCxnSpPr/>
          <p:nvPr/>
        </p:nvCxnSpPr>
        <p:spPr>
          <a:xfrm rot="5400000">
            <a:off x="713582" y="3428206"/>
            <a:ext cx="1714500"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rot="5400000">
            <a:off x="1000125" y="4929188"/>
            <a:ext cx="128587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1304488" y="2500306"/>
            <a:ext cx="338554" cy="389097"/>
          </a:xfrm>
          <a:prstGeom prst="rect">
            <a:avLst/>
          </a:prstGeom>
          <a:noFill/>
        </p:spPr>
        <p:txBody>
          <a:bodyPr vert="vert270">
            <a:spAutoFit/>
          </a:bodyPr>
          <a:lstStyle/>
          <a:p>
            <a:pPr>
              <a:defRPr/>
            </a:pPr>
            <a:r>
              <a:rPr lang="de-DE" sz="1000" b="1" dirty="0">
                <a:solidFill>
                  <a:srgbClr val="A50021"/>
                </a:solidFill>
              </a:rPr>
              <a:t>1918</a:t>
            </a:r>
          </a:p>
        </p:txBody>
      </p:sp>
      <p:sp>
        <p:nvSpPr>
          <p:cNvPr id="46" name="Textfeld 45"/>
          <p:cNvSpPr txBox="1"/>
          <p:nvPr/>
        </p:nvSpPr>
        <p:spPr>
          <a:xfrm>
            <a:off x="2090306" y="3325655"/>
            <a:ext cx="338554" cy="389097"/>
          </a:xfrm>
          <a:prstGeom prst="rect">
            <a:avLst/>
          </a:prstGeom>
          <a:noFill/>
        </p:spPr>
        <p:txBody>
          <a:bodyPr vert="vert270">
            <a:spAutoFit/>
          </a:bodyPr>
          <a:lstStyle/>
          <a:p>
            <a:pPr>
              <a:defRPr/>
            </a:pPr>
            <a:r>
              <a:rPr lang="de-DE" sz="1000" b="1" dirty="0">
                <a:solidFill>
                  <a:srgbClr val="A50021"/>
                </a:solidFill>
              </a:rPr>
              <a:t>1929</a:t>
            </a:r>
          </a:p>
        </p:txBody>
      </p:sp>
      <p:sp>
        <p:nvSpPr>
          <p:cNvPr id="48" name="Textfeld 47"/>
          <p:cNvSpPr txBox="1"/>
          <p:nvPr/>
        </p:nvSpPr>
        <p:spPr>
          <a:xfrm>
            <a:off x="3447628" y="5214950"/>
            <a:ext cx="338554" cy="389097"/>
          </a:xfrm>
          <a:prstGeom prst="rect">
            <a:avLst/>
          </a:prstGeom>
          <a:noFill/>
        </p:spPr>
        <p:txBody>
          <a:bodyPr vert="vert270">
            <a:spAutoFit/>
          </a:bodyPr>
          <a:lstStyle/>
          <a:p>
            <a:pPr>
              <a:defRPr/>
            </a:pPr>
            <a:r>
              <a:rPr lang="de-DE" sz="1000" b="1" dirty="0">
                <a:solidFill>
                  <a:srgbClr val="A50021"/>
                </a:solidFill>
              </a:rPr>
              <a:t>1948</a:t>
            </a:r>
          </a:p>
        </p:txBody>
      </p:sp>
      <p:sp>
        <p:nvSpPr>
          <p:cNvPr id="49" name="Textfeld 48"/>
          <p:cNvSpPr txBox="1"/>
          <p:nvPr/>
        </p:nvSpPr>
        <p:spPr>
          <a:xfrm>
            <a:off x="5662206" y="4357694"/>
            <a:ext cx="338554" cy="389097"/>
          </a:xfrm>
          <a:prstGeom prst="rect">
            <a:avLst/>
          </a:prstGeom>
          <a:noFill/>
        </p:spPr>
        <p:txBody>
          <a:bodyPr vert="vert270">
            <a:spAutoFit/>
          </a:bodyPr>
          <a:lstStyle/>
          <a:p>
            <a:pPr>
              <a:defRPr/>
            </a:pPr>
            <a:r>
              <a:rPr lang="de-DE" sz="1000" b="1" dirty="0">
                <a:solidFill>
                  <a:srgbClr val="A50021"/>
                </a:solidFill>
              </a:rPr>
              <a:t>1979</a:t>
            </a:r>
          </a:p>
        </p:txBody>
      </p:sp>
      <p:sp>
        <p:nvSpPr>
          <p:cNvPr id="50" name="Textfeld 49"/>
          <p:cNvSpPr txBox="1"/>
          <p:nvPr/>
        </p:nvSpPr>
        <p:spPr>
          <a:xfrm>
            <a:off x="6090834" y="1825457"/>
            <a:ext cx="338554" cy="389097"/>
          </a:xfrm>
          <a:prstGeom prst="rect">
            <a:avLst/>
          </a:prstGeom>
          <a:noFill/>
        </p:spPr>
        <p:txBody>
          <a:bodyPr vert="vert270">
            <a:spAutoFit/>
          </a:bodyPr>
          <a:lstStyle/>
          <a:p>
            <a:pPr>
              <a:defRPr/>
            </a:pPr>
            <a:r>
              <a:rPr lang="de-DE" sz="1000" b="1" dirty="0">
                <a:solidFill>
                  <a:srgbClr val="A50021"/>
                </a:solidFill>
              </a:rPr>
              <a:t>1985</a:t>
            </a:r>
          </a:p>
        </p:txBody>
      </p:sp>
      <p:sp>
        <p:nvSpPr>
          <p:cNvPr id="51" name="Textfeld 50"/>
          <p:cNvSpPr txBox="1"/>
          <p:nvPr/>
        </p:nvSpPr>
        <p:spPr>
          <a:xfrm>
            <a:off x="4733512" y="2611275"/>
            <a:ext cx="338554" cy="389097"/>
          </a:xfrm>
          <a:prstGeom prst="rect">
            <a:avLst/>
          </a:prstGeom>
          <a:noFill/>
        </p:spPr>
        <p:txBody>
          <a:bodyPr vert="vert270">
            <a:spAutoFit/>
          </a:bodyPr>
          <a:lstStyle/>
          <a:p>
            <a:pPr>
              <a:defRPr/>
            </a:pPr>
            <a:r>
              <a:rPr lang="de-DE" sz="1000" b="1" dirty="0">
                <a:solidFill>
                  <a:srgbClr val="A50021"/>
                </a:solidFill>
              </a:rPr>
              <a:t>1966</a:t>
            </a:r>
          </a:p>
        </p:txBody>
      </p:sp>
      <p:sp>
        <p:nvSpPr>
          <p:cNvPr id="52" name="Textfeld 51"/>
          <p:cNvSpPr txBox="1"/>
          <p:nvPr/>
        </p:nvSpPr>
        <p:spPr>
          <a:xfrm>
            <a:off x="6948090" y="3825721"/>
            <a:ext cx="338554" cy="389097"/>
          </a:xfrm>
          <a:prstGeom prst="rect">
            <a:avLst/>
          </a:prstGeom>
          <a:noFill/>
        </p:spPr>
        <p:txBody>
          <a:bodyPr vert="vert270">
            <a:spAutoFit/>
          </a:bodyPr>
          <a:lstStyle/>
          <a:p>
            <a:pPr>
              <a:defRPr/>
            </a:pPr>
            <a:r>
              <a:rPr lang="de-DE" sz="1000" b="1" dirty="0">
                <a:solidFill>
                  <a:srgbClr val="A50021"/>
                </a:solidFill>
              </a:rPr>
              <a:t>1997</a:t>
            </a:r>
          </a:p>
        </p:txBody>
      </p:sp>
      <p:sp>
        <p:nvSpPr>
          <p:cNvPr id="53" name="Textfeld 52"/>
          <p:cNvSpPr txBox="1"/>
          <p:nvPr/>
        </p:nvSpPr>
        <p:spPr>
          <a:xfrm>
            <a:off x="6876652" y="5540233"/>
            <a:ext cx="338554" cy="389097"/>
          </a:xfrm>
          <a:prstGeom prst="rect">
            <a:avLst/>
          </a:prstGeom>
          <a:noFill/>
        </p:spPr>
        <p:txBody>
          <a:bodyPr vert="vert270">
            <a:spAutoFit/>
          </a:bodyPr>
          <a:lstStyle/>
          <a:p>
            <a:pPr>
              <a:defRPr/>
            </a:pPr>
            <a:r>
              <a:rPr lang="de-DE" sz="1000" b="1" dirty="0">
                <a:solidFill>
                  <a:srgbClr val="A50021"/>
                </a:solidFill>
              </a:rPr>
              <a:t>1996</a:t>
            </a:r>
          </a:p>
        </p:txBody>
      </p:sp>
      <p:sp>
        <p:nvSpPr>
          <p:cNvPr id="54" name="Textfeld 53"/>
          <p:cNvSpPr txBox="1"/>
          <p:nvPr/>
        </p:nvSpPr>
        <p:spPr>
          <a:xfrm>
            <a:off x="6162272" y="6183175"/>
            <a:ext cx="338554" cy="389097"/>
          </a:xfrm>
          <a:prstGeom prst="rect">
            <a:avLst/>
          </a:prstGeom>
          <a:noFill/>
        </p:spPr>
        <p:txBody>
          <a:bodyPr vert="vert270">
            <a:spAutoFit/>
          </a:bodyPr>
          <a:lstStyle/>
          <a:p>
            <a:pPr>
              <a:defRPr/>
            </a:pPr>
            <a:r>
              <a:rPr lang="de-DE" sz="1000" b="1" dirty="0">
                <a:solidFill>
                  <a:srgbClr val="A50021"/>
                </a:solidFill>
              </a:rPr>
              <a:t>1986</a:t>
            </a:r>
          </a:p>
        </p:txBody>
      </p:sp>
      <p:sp>
        <p:nvSpPr>
          <p:cNvPr id="56" name="Textfeld 55"/>
          <p:cNvSpPr txBox="1"/>
          <p:nvPr/>
        </p:nvSpPr>
        <p:spPr>
          <a:xfrm>
            <a:off x="7305280" y="4714884"/>
            <a:ext cx="338554" cy="389097"/>
          </a:xfrm>
          <a:prstGeom prst="rect">
            <a:avLst/>
          </a:prstGeom>
          <a:noFill/>
        </p:spPr>
        <p:txBody>
          <a:bodyPr vert="vert270">
            <a:spAutoFit/>
          </a:bodyPr>
          <a:lstStyle/>
          <a:p>
            <a:pPr>
              <a:defRPr/>
            </a:pPr>
            <a:r>
              <a:rPr lang="de-DE" sz="1000" b="1" dirty="0">
                <a:solidFill>
                  <a:srgbClr val="A50021"/>
                </a:solidFill>
              </a:rPr>
              <a:t>2002</a:t>
            </a:r>
          </a:p>
        </p:txBody>
      </p:sp>
      <p:sp>
        <p:nvSpPr>
          <p:cNvPr id="57" name="Textfeld 56"/>
          <p:cNvSpPr txBox="1"/>
          <p:nvPr/>
        </p:nvSpPr>
        <p:spPr>
          <a:xfrm>
            <a:off x="7162404" y="3143248"/>
            <a:ext cx="338554" cy="389097"/>
          </a:xfrm>
          <a:prstGeom prst="rect">
            <a:avLst/>
          </a:prstGeom>
          <a:noFill/>
        </p:spPr>
        <p:txBody>
          <a:bodyPr vert="vert270">
            <a:spAutoFit/>
          </a:bodyPr>
          <a:lstStyle/>
          <a:p>
            <a:pPr>
              <a:defRPr/>
            </a:pPr>
            <a:r>
              <a:rPr lang="de-DE" sz="1000" b="1" dirty="0">
                <a:solidFill>
                  <a:srgbClr val="A50021"/>
                </a:solidFill>
              </a:rPr>
              <a:t>2000</a:t>
            </a:r>
          </a:p>
        </p:txBody>
      </p:sp>
      <p:sp>
        <p:nvSpPr>
          <p:cNvPr id="59" name="Textfeld 58"/>
          <p:cNvSpPr txBox="1"/>
          <p:nvPr/>
        </p:nvSpPr>
        <p:spPr>
          <a:xfrm>
            <a:off x="7591032" y="3825721"/>
            <a:ext cx="338554" cy="389097"/>
          </a:xfrm>
          <a:prstGeom prst="rect">
            <a:avLst/>
          </a:prstGeom>
          <a:noFill/>
        </p:spPr>
        <p:txBody>
          <a:bodyPr vert="vert270">
            <a:spAutoFit/>
          </a:bodyPr>
          <a:lstStyle/>
          <a:p>
            <a:pPr>
              <a:defRPr/>
            </a:pPr>
            <a:r>
              <a:rPr lang="de-DE" sz="1000" b="1" dirty="0">
                <a:solidFill>
                  <a:srgbClr val="A50021"/>
                </a:solidFill>
              </a:rPr>
              <a:t>2006</a:t>
            </a:r>
          </a:p>
        </p:txBody>
      </p:sp>
      <p:sp>
        <p:nvSpPr>
          <p:cNvPr id="60" name="Textfeld 59"/>
          <p:cNvSpPr txBox="1"/>
          <p:nvPr/>
        </p:nvSpPr>
        <p:spPr>
          <a:xfrm>
            <a:off x="1375926" y="5254481"/>
            <a:ext cx="338554" cy="389097"/>
          </a:xfrm>
          <a:prstGeom prst="rect">
            <a:avLst/>
          </a:prstGeom>
          <a:noFill/>
        </p:spPr>
        <p:txBody>
          <a:bodyPr vert="vert270">
            <a:spAutoFit/>
          </a:bodyPr>
          <a:lstStyle/>
          <a:p>
            <a:pPr>
              <a:defRPr/>
            </a:pPr>
            <a:r>
              <a:rPr lang="de-DE" sz="1000" b="1" dirty="0">
                <a:solidFill>
                  <a:srgbClr val="A50021"/>
                </a:solidFill>
              </a:rPr>
              <a:t>1919</a:t>
            </a:r>
          </a:p>
        </p:txBody>
      </p:sp>
      <p:cxnSp>
        <p:nvCxnSpPr>
          <p:cNvPr id="62" name="Gerade Verbindung 61"/>
          <p:cNvCxnSpPr/>
          <p:nvPr/>
        </p:nvCxnSpPr>
        <p:spPr>
          <a:xfrm rot="5400000">
            <a:off x="1891506" y="3821907"/>
            <a:ext cx="930275"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rot="5400000">
            <a:off x="3071812" y="4929188"/>
            <a:ext cx="128587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rot="5400000">
            <a:off x="4179094" y="3464719"/>
            <a:ext cx="1643062"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rot="5400000">
            <a:off x="5715794" y="4499769"/>
            <a:ext cx="42862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5400000">
            <a:off x="5143500" y="3071813"/>
            <a:ext cx="242887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rot="5400000">
            <a:off x="5322887" y="5392738"/>
            <a:ext cx="2214563"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rot="5400000">
            <a:off x="7001669" y="4071144"/>
            <a:ext cx="428625" cy="1587"/>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rot="16200000" flipH="1">
            <a:off x="6357937" y="5072063"/>
            <a:ext cx="157162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rot="5400000">
            <a:off x="6893719" y="3750469"/>
            <a:ext cx="1071562"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rot="5400000">
            <a:off x="7180262" y="4678363"/>
            <a:ext cx="785813"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75" name="Textfeld 74"/>
          <p:cNvSpPr txBox="1"/>
          <p:nvPr/>
        </p:nvSpPr>
        <p:spPr>
          <a:xfrm>
            <a:off x="1500188" y="2500313"/>
            <a:ext cx="928687" cy="461962"/>
          </a:xfrm>
          <a:prstGeom prst="rect">
            <a:avLst/>
          </a:prstGeom>
          <a:noFill/>
        </p:spPr>
        <p:txBody>
          <a:bodyPr>
            <a:spAutoFit/>
          </a:bodyPr>
          <a:lstStyle/>
          <a:p>
            <a:pPr>
              <a:defRPr/>
            </a:pPr>
            <a:r>
              <a:rPr lang="de-DE" sz="1150" dirty="0"/>
              <a:t>Wahlrecht für Frauen</a:t>
            </a:r>
          </a:p>
        </p:txBody>
      </p:sp>
      <p:sp>
        <p:nvSpPr>
          <p:cNvPr id="77" name="Textfeld 76"/>
          <p:cNvSpPr txBox="1"/>
          <p:nvPr/>
        </p:nvSpPr>
        <p:spPr>
          <a:xfrm>
            <a:off x="1571625" y="5019675"/>
            <a:ext cx="1500188" cy="623888"/>
          </a:xfrm>
          <a:prstGeom prst="rect">
            <a:avLst/>
          </a:prstGeom>
          <a:noFill/>
        </p:spPr>
        <p:txBody>
          <a:bodyPr>
            <a:spAutoFit/>
          </a:bodyPr>
          <a:lstStyle/>
          <a:p>
            <a:pPr>
              <a:defRPr/>
            </a:pPr>
            <a:r>
              <a:rPr lang="de-DE" sz="1150" dirty="0"/>
              <a:t>Frauen  dürfen erstmals an einer Wahl teilnehmen</a:t>
            </a:r>
          </a:p>
        </p:txBody>
      </p:sp>
      <p:sp>
        <p:nvSpPr>
          <p:cNvPr id="81" name="Textfeld 80"/>
          <p:cNvSpPr txBox="1"/>
          <p:nvPr/>
        </p:nvSpPr>
        <p:spPr>
          <a:xfrm>
            <a:off x="2286000" y="3282950"/>
            <a:ext cx="1571625" cy="646113"/>
          </a:xfrm>
          <a:prstGeom prst="rect">
            <a:avLst/>
          </a:prstGeom>
          <a:noFill/>
        </p:spPr>
        <p:txBody>
          <a:bodyPr>
            <a:spAutoFit/>
          </a:bodyPr>
          <a:lstStyle/>
          <a:p>
            <a:pPr>
              <a:defRPr/>
            </a:pPr>
            <a:r>
              <a:rPr lang="de-DE" sz="1150" dirty="0"/>
              <a:t>Österreichische Frauenpartei (ÖFP) wird gegründet</a:t>
            </a:r>
          </a:p>
        </p:txBody>
      </p:sp>
      <p:sp>
        <p:nvSpPr>
          <p:cNvPr id="83" name="Textfeld 82"/>
          <p:cNvSpPr txBox="1"/>
          <p:nvPr/>
        </p:nvSpPr>
        <p:spPr>
          <a:xfrm>
            <a:off x="3643313" y="5181600"/>
            <a:ext cx="1428750" cy="461963"/>
          </a:xfrm>
          <a:prstGeom prst="rect">
            <a:avLst/>
          </a:prstGeom>
          <a:noFill/>
        </p:spPr>
        <p:txBody>
          <a:bodyPr>
            <a:spAutoFit/>
          </a:bodyPr>
          <a:lstStyle/>
          <a:p>
            <a:pPr>
              <a:defRPr/>
            </a:pPr>
            <a:r>
              <a:rPr lang="de-DE" sz="1150" dirty="0" err="1"/>
              <a:t>Zenzi</a:t>
            </a:r>
            <a:r>
              <a:rPr lang="de-DE" sz="1150" dirty="0"/>
              <a:t> Hölzl ist </a:t>
            </a:r>
          </a:p>
          <a:p>
            <a:pPr>
              <a:defRPr/>
            </a:pPr>
            <a:r>
              <a:rPr lang="de-DE" sz="1150" dirty="0"/>
              <a:t>1. Bürgermeisterin</a:t>
            </a:r>
          </a:p>
        </p:txBody>
      </p:sp>
      <p:sp>
        <p:nvSpPr>
          <p:cNvPr id="84" name="Textfeld 83"/>
          <p:cNvSpPr txBox="1"/>
          <p:nvPr/>
        </p:nvSpPr>
        <p:spPr>
          <a:xfrm>
            <a:off x="4929188" y="2568575"/>
            <a:ext cx="1571625" cy="646113"/>
          </a:xfrm>
          <a:prstGeom prst="rect">
            <a:avLst/>
          </a:prstGeom>
          <a:noFill/>
        </p:spPr>
        <p:txBody>
          <a:bodyPr>
            <a:spAutoFit/>
          </a:bodyPr>
          <a:lstStyle/>
          <a:p>
            <a:pPr>
              <a:defRPr/>
            </a:pPr>
            <a:r>
              <a:rPr lang="de-DE" sz="1150" dirty="0"/>
              <a:t>Grete </a:t>
            </a:r>
            <a:r>
              <a:rPr lang="de-DE" sz="1150" dirty="0" err="1"/>
              <a:t>Rehor</a:t>
            </a:r>
            <a:r>
              <a:rPr lang="de-DE" sz="1150" dirty="0"/>
              <a:t> wird </a:t>
            </a:r>
          </a:p>
          <a:p>
            <a:pPr>
              <a:defRPr/>
            </a:pPr>
            <a:r>
              <a:rPr lang="de-DE" sz="1150" dirty="0"/>
              <a:t>1. Ministerin (für Soziales) </a:t>
            </a:r>
          </a:p>
        </p:txBody>
      </p:sp>
      <p:sp>
        <p:nvSpPr>
          <p:cNvPr id="85" name="Textfeld 84"/>
          <p:cNvSpPr txBox="1"/>
          <p:nvPr/>
        </p:nvSpPr>
        <p:spPr>
          <a:xfrm>
            <a:off x="5715000" y="4676775"/>
            <a:ext cx="500063" cy="369888"/>
          </a:xfrm>
          <a:prstGeom prst="rect">
            <a:avLst/>
          </a:prstGeom>
          <a:noFill/>
        </p:spPr>
        <p:txBody>
          <a:bodyPr>
            <a:spAutoFit/>
          </a:bodyPr>
          <a:lstStyle/>
          <a:p>
            <a:pPr>
              <a:defRPr/>
            </a:pPr>
            <a:r>
              <a:rPr lang="de-DE" b="1" dirty="0">
                <a:solidFill>
                  <a:srgbClr val="A50021"/>
                </a:solidFill>
                <a:effectLst>
                  <a:outerShdw blurRad="38100" dist="38100" dir="2700000" algn="tl">
                    <a:srgbClr val="000000">
                      <a:alpha val="43137"/>
                    </a:srgbClr>
                  </a:outerShdw>
                </a:effectLst>
              </a:rPr>
              <a:t>?</a:t>
            </a:r>
          </a:p>
        </p:txBody>
      </p:sp>
      <p:sp>
        <p:nvSpPr>
          <p:cNvPr id="88" name="Textfeld 87"/>
          <p:cNvSpPr txBox="1"/>
          <p:nvPr/>
        </p:nvSpPr>
        <p:spPr>
          <a:xfrm>
            <a:off x="6286500" y="1785938"/>
            <a:ext cx="2357438" cy="269875"/>
          </a:xfrm>
          <a:prstGeom prst="rect">
            <a:avLst/>
          </a:prstGeom>
          <a:noFill/>
        </p:spPr>
        <p:txBody>
          <a:bodyPr>
            <a:spAutoFit/>
          </a:bodyPr>
          <a:lstStyle/>
          <a:p>
            <a:pPr>
              <a:defRPr/>
            </a:pPr>
            <a:r>
              <a:rPr lang="de-DE" sz="1150" dirty="0"/>
              <a:t>Quotenregelung in einer Partei  </a:t>
            </a:r>
          </a:p>
        </p:txBody>
      </p:sp>
      <p:sp>
        <p:nvSpPr>
          <p:cNvPr id="90" name="Textfeld 89"/>
          <p:cNvSpPr txBox="1"/>
          <p:nvPr/>
        </p:nvSpPr>
        <p:spPr>
          <a:xfrm>
            <a:off x="6357938" y="5948363"/>
            <a:ext cx="1571625" cy="623887"/>
          </a:xfrm>
          <a:prstGeom prst="rect">
            <a:avLst/>
          </a:prstGeom>
          <a:noFill/>
        </p:spPr>
        <p:txBody>
          <a:bodyPr>
            <a:spAutoFit/>
          </a:bodyPr>
          <a:lstStyle/>
          <a:p>
            <a:pPr>
              <a:defRPr/>
            </a:pPr>
            <a:r>
              <a:rPr lang="de-DE" sz="1150" dirty="0"/>
              <a:t>Freda Meissner-Blau ist  1. Klubobfrau einer Partei</a:t>
            </a:r>
          </a:p>
        </p:txBody>
      </p:sp>
      <p:sp>
        <p:nvSpPr>
          <p:cNvPr id="96" name="Textfeld 95"/>
          <p:cNvSpPr txBox="1"/>
          <p:nvPr/>
        </p:nvSpPr>
        <p:spPr>
          <a:xfrm>
            <a:off x="6572250" y="3500438"/>
            <a:ext cx="500063" cy="369887"/>
          </a:xfrm>
          <a:prstGeom prst="rect">
            <a:avLst/>
          </a:prstGeom>
          <a:noFill/>
        </p:spPr>
        <p:txBody>
          <a:bodyPr>
            <a:spAutoFit/>
          </a:bodyPr>
          <a:lstStyle/>
          <a:p>
            <a:pPr>
              <a:defRPr/>
            </a:pPr>
            <a:r>
              <a:rPr lang="de-DE" b="1" dirty="0">
                <a:solidFill>
                  <a:srgbClr val="A50021"/>
                </a:solidFill>
                <a:effectLst>
                  <a:outerShdw blurRad="38100" dist="38100" dir="2700000" algn="tl">
                    <a:srgbClr val="000000">
                      <a:alpha val="43137"/>
                    </a:srgbClr>
                  </a:outerShdw>
                </a:effectLst>
              </a:rPr>
              <a:t>?</a:t>
            </a:r>
          </a:p>
        </p:txBody>
      </p:sp>
      <p:cxnSp>
        <p:nvCxnSpPr>
          <p:cNvPr id="98" name="Gerade Verbindung 97"/>
          <p:cNvCxnSpPr/>
          <p:nvPr/>
        </p:nvCxnSpPr>
        <p:spPr>
          <a:xfrm rot="5400000">
            <a:off x="6179344" y="3464719"/>
            <a:ext cx="1643062"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6733776" y="2571744"/>
            <a:ext cx="338554" cy="389097"/>
          </a:xfrm>
          <a:prstGeom prst="rect">
            <a:avLst/>
          </a:prstGeom>
          <a:noFill/>
        </p:spPr>
        <p:txBody>
          <a:bodyPr vert="vert270">
            <a:spAutoFit/>
          </a:bodyPr>
          <a:lstStyle/>
          <a:p>
            <a:pPr>
              <a:defRPr/>
            </a:pPr>
            <a:r>
              <a:rPr lang="de-DE" sz="1000" b="1" dirty="0">
                <a:solidFill>
                  <a:srgbClr val="A50021"/>
                </a:solidFill>
              </a:rPr>
              <a:t>1994</a:t>
            </a:r>
          </a:p>
        </p:txBody>
      </p:sp>
      <p:sp>
        <p:nvSpPr>
          <p:cNvPr id="101" name="Textfeld 100"/>
          <p:cNvSpPr txBox="1"/>
          <p:nvPr/>
        </p:nvSpPr>
        <p:spPr>
          <a:xfrm>
            <a:off x="6929438" y="2554288"/>
            <a:ext cx="2214562" cy="446087"/>
          </a:xfrm>
          <a:prstGeom prst="rect">
            <a:avLst/>
          </a:prstGeom>
          <a:noFill/>
        </p:spPr>
        <p:txBody>
          <a:bodyPr>
            <a:spAutoFit/>
          </a:bodyPr>
          <a:lstStyle/>
          <a:p>
            <a:pPr>
              <a:defRPr/>
            </a:pPr>
            <a:r>
              <a:rPr lang="de-DE" sz="1150" dirty="0"/>
              <a:t>2 Spitzenkandidatinnen bei Nationalratswahl </a:t>
            </a:r>
          </a:p>
        </p:txBody>
      </p:sp>
      <p:sp>
        <p:nvSpPr>
          <p:cNvPr id="103" name="Textfeld 102"/>
          <p:cNvSpPr txBox="1"/>
          <p:nvPr/>
        </p:nvSpPr>
        <p:spPr>
          <a:xfrm>
            <a:off x="7072313" y="5283200"/>
            <a:ext cx="1928812" cy="646113"/>
          </a:xfrm>
          <a:prstGeom prst="rect">
            <a:avLst/>
          </a:prstGeom>
          <a:noFill/>
        </p:spPr>
        <p:txBody>
          <a:bodyPr>
            <a:spAutoFit/>
          </a:bodyPr>
          <a:lstStyle/>
          <a:p>
            <a:pPr>
              <a:defRPr/>
            </a:pPr>
            <a:r>
              <a:rPr lang="de-DE" sz="1150" dirty="0"/>
              <a:t>1. Landeshauptfrau ist Waltraud Klasnic (Steiermark)</a:t>
            </a:r>
          </a:p>
        </p:txBody>
      </p:sp>
      <p:sp>
        <p:nvSpPr>
          <p:cNvPr id="106" name="Textfeld 105"/>
          <p:cNvSpPr txBox="1"/>
          <p:nvPr/>
        </p:nvSpPr>
        <p:spPr>
          <a:xfrm>
            <a:off x="7072313" y="3500438"/>
            <a:ext cx="500062" cy="369887"/>
          </a:xfrm>
          <a:prstGeom prst="rect">
            <a:avLst/>
          </a:prstGeom>
          <a:noFill/>
        </p:spPr>
        <p:txBody>
          <a:bodyPr>
            <a:spAutoFit/>
          </a:bodyPr>
          <a:lstStyle/>
          <a:p>
            <a:pPr>
              <a:defRPr/>
            </a:pPr>
            <a:r>
              <a:rPr lang="de-DE" b="1" dirty="0">
                <a:solidFill>
                  <a:srgbClr val="A50021"/>
                </a:solidFill>
                <a:effectLst>
                  <a:outerShdw blurRad="38100" dist="38100" dir="2700000" algn="tl">
                    <a:srgbClr val="000000">
                      <a:alpha val="43137"/>
                    </a:srgbClr>
                  </a:outerShdw>
                </a:effectLst>
              </a:rPr>
              <a:t>?</a:t>
            </a:r>
          </a:p>
        </p:txBody>
      </p:sp>
      <p:cxnSp>
        <p:nvCxnSpPr>
          <p:cNvPr id="107" name="Gerade Verbindung 106"/>
          <p:cNvCxnSpPr/>
          <p:nvPr/>
        </p:nvCxnSpPr>
        <p:spPr>
          <a:xfrm rot="5400000">
            <a:off x="6500812" y="4071938"/>
            <a:ext cx="42862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108" name="Textfeld 107"/>
          <p:cNvSpPr txBox="1"/>
          <p:nvPr/>
        </p:nvSpPr>
        <p:spPr>
          <a:xfrm>
            <a:off x="6448024" y="3825721"/>
            <a:ext cx="338554" cy="389097"/>
          </a:xfrm>
          <a:prstGeom prst="rect">
            <a:avLst/>
          </a:prstGeom>
          <a:noFill/>
        </p:spPr>
        <p:txBody>
          <a:bodyPr vert="vert270">
            <a:spAutoFit/>
          </a:bodyPr>
          <a:lstStyle/>
          <a:p>
            <a:pPr>
              <a:defRPr/>
            </a:pPr>
            <a:r>
              <a:rPr lang="de-DE" sz="1000" b="1" dirty="0">
                <a:solidFill>
                  <a:srgbClr val="A50021"/>
                </a:solidFill>
              </a:rPr>
              <a:t>1990</a:t>
            </a:r>
          </a:p>
        </p:txBody>
      </p:sp>
      <p:sp>
        <p:nvSpPr>
          <p:cNvPr id="109" name="Textfeld 108"/>
          <p:cNvSpPr txBox="1"/>
          <p:nvPr/>
        </p:nvSpPr>
        <p:spPr>
          <a:xfrm>
            <a:off x="7358063" y="3143250"/>
            <a:ext cx="2214562" cy="461963"/>
          </a:xfrm>
          <a:prstGeom prst="rect">
            <a:avLst/>
          </a:prstGeom>
          <a:noFill/>
        </p:spPr>
        <p:txBody>
          <a:bodyPr>
            <a:spAutoFit/>
          </a:bodyPr>
          <a:lstStyle/>
          <a:p>
            <a:pPr>
              <a:defRPr/>
            </a:pPr>
            <a:r>
              <a:rPr lang="de-DE" sz="1150" dirty="0"/>
              <a:t>Susanne Riess-</a:t>
            </a:r>
            <a:r>
              <a:rPr lang="de-DE" sz="1150" dirty="0" err="1"/>
              <a:t>Passer</a:t>
            </a:r>
            <a:r>
              <a:rPr lang="de-DE" sz="1150" dirty="0"/>
              <a:t> </a:t>
            </a:r>
          </a:p>
          <a:p>
            <a:pPr>
              <a:defRPr/>
            </a:pPr>
            <a:r>
              <a:rPr lang="de-DE" sz="1150" dirty="0"/>
              <a:t>ist 1. Vizekanzlerin</a:t>
            </a:r>
          </a:p>
        </p:txBody>
      </p:sp>
      <p:sp>
        <p:nvSpPr>
          <p:cNvPr id="115" name="Textfeld 114"/>
          <p:cNvSpPr txBox="1"/>
          <p:nvPr/>
        </p:nvSpPr>
        <p:spPr>
          <a:xfrm>
            <a:off x="7500938" y="4286250"/>
            <a:ext cx="1928812" cy="800100"/>
          </a:xfrm>
          <a:prstGeom prst="rect">
            <a:avLst/>
          </a:prstGeom>
          <a:noFill/>
        </p:spPr>
        <p:txBody>
          <a:bodyPr>
            <a:spAutoFit/>
          </a:bodyPr>
          <a:lstStyle/>
          <a:p>
            <a:pPr>
              <a:defRPr/>
            </a:pPr>
            <a:r>
              <a:rPr lang="de-DE" sz="1150" dirty="0"/>
              <a:t>Hilde Zach ist 1. Bürgermeisterin einer Landeshauptstadt (Innsbruck)</a:t>
            </a:r>
          </a:p>
        </p:txBody>
      </p:sp>
      <p:cxnSp>
        <p:nvCxnSpPr>
          <p:cNvPr id="117" name="Gerade Verbindung 116"/>
          <p:cNvCxnSpPr/>
          <p:nvPr/>
        </p:nvCxnSpPr>
        <p:spPr>
          <a:xfrm rot="5400000">
            <a:off x="7644606" y="4071144"/>
            <a:ext cx="428625" cy="1588"/>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118" name="Textfeld 117"/>
          <p:cNvSpPr txBox="1"/>
          <p:nvPr/>
        </p:nvSpPr>
        <p:spPr>
          <a:xfrm>
            <a:off x="7715250" y="3500438"/>
            <a:ext cx="642938" cy="369887"/>
          </a:xfrm>
          <a:prstGeom prst="rect">
            <a:avLst/>
          </a:prstGeom>
          <a:noFill/>
        </p:spPr>
        <p:txBody>
          <a:bodyPr>
            <a:spAutoFit/>
          </a:bodyPr>
          <a:lstStyle/>
          <a:p>
            <a:pPr>
              <a:defRPr/>
            </a:pPr>
            <a:r>
              <a:rPr lang="de-DE" b="1" dirty="0">
                <a:solidFill>
                  <a:srgbClr val="A50021"/>
                </a:solidFill>
                <a:effectLst>
                  <a:outerShdw blurRad="38100" dist="38100" dir="2700000" algn="tl">
                    <a:srgbClr val="000000">
                      <a:alpha val="43137"/>
                    </a:srgbClr>
                  </a:outerShdw>
                </a:effectLst>
              </a:rPr>
              <a:t>?</a:t>
            </a:r>
          </a:p>
        </p:txBody>
      </p:sp>
      <p:pic>
        <p:nvPicPr>
          <p:cNvPr id="13385" name="Grafik 124" descr="zenzi_hoelzl.jpg"/>
          <p:cNvPicPr>
            <a:picLocks noChangeAspect="1"/>
          </p:cNvPicPr>
          <p:nvPr/>
        </p:nvPicPr>
        <p:blipFill>
          <a:blip r:embed="rId5"/>
          <a:srcRect/>
          <a:stretch>
            <a:fillRect/>
          </a:stretch>
        </p:blipFill>
        <p:spPr bwMode="auto">
          <a:xfrm>
            <a:off x="3786188" y="4357688"/>
            <a:ext cx="658812" cy="830262"/>
          </a:xfrm>
          <a:prstGeom prst="rect">
            <a:avLst/>
          </a:prstGeom>
          <a:noFill/>
          <a:ln w="9525">
            <a:noFill/>
            <a:miter lim="800000"/>
            <a:headEnd/>
            <a:tailEnd/>
          </a:ln>
        </p:spPr>
      </p:pic>
      <p:pic>
        <p:nvPicPr>
          <p:cNvPr id="13386" name="Grafik 126" descr="grete_rehor.jpg"/>
          <p:cNvPicPr>
            <a:picLocks noChangeAspect="1"/>
          </p:cNvPicPr>
          <p:nvPr/>
        </p:nvPicPr>
        <p:blipFill>
          <a:blip r:embed="rId6"/>
          <a:srcRect/>
          <a:stretch>
            <a:fillRect/>
          </a:stretch>
        </p:blipFill>
        <p:spPr bwMode="auto">
          <a:xfrm>
            <a:off x="5081588" y="3143250"/>
            <a:ext cx="633412" cy="800100"/>
          </a:xfrm>
          <a:prstGeom prst="rect">
            <a:avLst/>
          </a:prstGeom>
          <a:noFill/>
          <a:ln w="9525">
            <a:noFill/>
            <a:miter lim="800000"/>
            <a:headEnd/>
            <a:tailEnd/>
          </a:ln>
        </p:spPr>
      </p:pic>
      <p:cxnSp>
        <p:nvCxnSpPr>
          <p:cNvPr id="76" name="Gerade Verbindung 75"/>
          <p:cNvCxnSpPr/>
          <p:nvPr/>
        </p:nvCxnSpPr>
        <p:spPr>
          <a:xfrm rot="5400000">
            <a:off x="2071687" y="4500563"/>
            <a:ext cx="428625" cy="0"/>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2143125" y="4702175"/>
            <a:ext cx="500063" cy="369888"/>
          </a:xfrm>
          <a:prstGeom prst="rect">
            <a:avLst/>
          </a:prstGeom>
          <a:noFill/>
        </p:spPr>
        <p:txBody>
          <a:bodyPr>
            <a:spAutoFit/>
          </a:bodyPr>
          <a:lstStyle/>
          <a:p>
            <a:pPr>
              <a:defRPr/>
            </a:pPr>
            <a:r>
              <a:rPr lang="de-DE" b="1" dirty="0">
                <a:solidFill>
                  <a:srgbClr val="A50021"/>
                </a:solidFill>
                <a:effectLst>
                  <a:outerShdw blurRad="38100" dist="38100" dir="2700000" algn="tl">
                    <a:srgbClr val="000000">
                      <a:alpha val="43137"/>
                    </a:srgbClr>
                  </a:outerShdw>
                </a:effectLst>
              </a:rPr>
              <a:t>?</a:t>
            </a:r>
          </a:p>
        </p:txBody>
      </p:sp>
      <p:sp>
        <p:nvSpPr>
          <p:cNvPr id="79" name="Textfeld 78"/>
          <p:cNvSpPr txBox="1"/>
          <p:nvPr/>
        </p:nvSpPr>
        <p:spPr>
          <a:xfrm>
            <a:off x="2018868" y="4214818"/>
            <a:ext cx="338554" cy="642942"/>
          </a:xfrm>
          <a:prstGeom prst="rect">
            <a:avLst/>
          </a:prstGeom>
          <a:noFill/>
        </p:spPr>
        <p:txBody>
          <a:bodyPr vert="vert270">
            <a:spAutoFit/>
          </a:bodyPr>
          <a:lstStyle/>
          <a:p>
            <a:pPr>
              <a:defRPr/>
            </a:pPr>
            <a:r>
              <a:rPr lang="de-DE" sz="1000" b="1" dirty="0">
                <a:solidFill>
                  <a:srgbClr val="A50021"/>
                </a:solidFill>
              </a:rPr>
              <a:t>1927/28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G_GEL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idx="4294967295"/>
          </p:nvPr>
        </p:nvSpPr>
        <p:spPr>
          <a:xfrm>
            <a:off x="468313" y="285750"/>
            <a:ext cx="8207375" cy="1152525"/>
          </a:xfrm>
        </p:spPr>
        <p:txBody>
          <a:bodyPr/>
          <a:lstStyle/>
          <a:p>
            <a:pPr eaLnBrk="1" hangingPunct="1"/>
            <a:r>
              <a:rPr lang="de-AT" smtClean="0"/>
              <a:t>Der internationale Tag der Frau</a:t>
            </a:r>
          </a:p>
        </p:txBody>
      </p:sp>
      <p:sp>
        <p:nvSpPr>
          <p:cNvPr id="14340" name="Rectangle 4"/>
          <p:cNvSpPr>
            <a:spLocks noGrp="1" noChangeArrowheads="1"/>
          </p:cNvSpPr>
          <p:nvPr>
            <p:ph type="body" idx="4294967295"/>
          </p:nvPr>
        </p:nvSpPr>
        <p:spPr>
          <a:xfrm>
            <a:off x="428625" y="1498600"/>
            <a:ext cx="8229600" cy="4430713"/>
          </a:xfrm>
        </p:spPr>
        <p:txBody>
          <a:bodyPr/>
          <a:lstStyle/>
          <a:p>
            <a:r>
              <a:rPr lang="de-DE" sz="2200" smtClean="0">
                <a:solidFill>
                  <a:srgbClr val="A50021"/>
                </a:solidFill>
              </a:rPr>
              <a:t>8. März </a:t>
            </a:r>
            <a:r>
              <a:rPr lang="de-DE" sz="2200" smtClean="0"/>
              <a:t>= </a:t>
            </a:r>
            <a:r>
              <a:rPr lang="de-DE" sz="2200" smtClean="0">
                <a:solidFill>
                  <a:srgbClr val="A50021"/>
                </a:solidFill>
              </a:rPr>
              <a:t>internationaler Frauentag </a:t>
            </a:r>
            <a:r>
              <a:rPr lang="de-DE" sz="2200" smtClean="0"/>
              <a:t>der Vereinten Nationen</a:t>
            </a:r>
          </a:p>
          <a:p>
            <a:endParaRPr lang="de-DE" sz="2200" smtClean="0"/>
          </a:p>
          <a:p>
            <a:pPr>
              <a:buFont typeface="Wingdings" pitchFamily="2" charset="2"/>
              <a:buNone/>
            </a:pPr>
            <a:r>
              <a:rPr lang="de-DE" sz="2200" smtClean="0"/>
              <a:t>Warum feiern wir am 8. März?</a:t>
            </a:r>
          </a:p>
          <a:p>
            <a:pPr>
              <a:buFont typeface="Wingdings" pitchFamily="2" charset="2"/>
              <a:buNone/>
            </a:pPr>
            <a:endParaRPr lang="de-DE" sz="800" smtClean="0"/>
          </a:p>
          <a:p>
            <a:pPr lvl="1"/>
            <a:r>
              <a:rPr lang="de-DE" sz="2000" smtClean="0"/>
              <a:t>Am 8. März im Jahr 1857 protestierten die Textilarbeiterinnen von New York gegen die schlechten Arbeitsbedingungen. </a:t>
            </a:r>
          </a:p>
          <a:p>
            <a:pPr lvl="1"/>
            <a:endParaRPr lang="de-DE" sz="800" smtClean="0"/>
          </a:p>
          <a:p>
            <a:pPr lvl="1"/>
            <a:r>
              <a:rPr lang="de-DE" sz="2000" smtClean="0"/>
              <a:t>Am 8. März 1917 streikten in St. Petersburg Frauen und lösten damit eine Revolution aus. </a:t>
            </a:r>
          </a:p>
          <a:p>
            <a:pPr lvl="1"/>
            <a:endParaRPr lang="de-DE" sz="800" smtClean="0"/>
          </a:p>
          <a:p>
            <a:pPr lvl="1"/>
            <a:endParaRPr lang="de-DE" sz="2200" smtClean="0"/>
          </a:p>
          <a:p>
            <a:pPr>
              <a:spcBef>
                <a:spcPct val="0"/>
              </a:spcBef>
              <a:buFont typeface="Wingdings" pitchFamily="2" charset="2"/>
              <a:buNone/>
            </a:pPr>
            <a:r>
              <a:rPr lang="de-DE" sz="2400" i="1" smtClean="0">
                <a:solidFill>
                  <a:srgbClr val="A50021"/>
                </a:solidFill>
              </a:rPr>
              <a:t>Der Weltfrauentag soll Frauen ehren, die dafür gekämpft</a:t>
            </a:r>
          </a:p>
          <a:p>
            <a:pPr>
              <a:spcBef>
                <a:spcPct val="0"/>
              </a:spcBef>
              <a:buFont typeface="Wingdings" pitchFamily="2" charset="2"/>
              <a:buNone/>
            </a:pPr>
            <a:r>
              <a:rPr lang="de-DE" sz="2400" i="1" smtClean="0">
                <a:solidFill>
                  <a:srgbClr val="A50021"/>
                </a:solidFill>
              </a:rPr>
              <a:t>haben, dass die Welt ein Stück gerechter wird</a:t>
            </a:r>
            <a:r>
              <a:rPr lang="de-DE" sz="2400" smtClean="0">
                <a:solidFill>
                  <a:srgbClr val="A50021"/>
                </a:solidFill>
              </a:rPr>
              <a:t>.</a:t>
            </a:r>
            <a:endParaRPr lang="de-DE" sz="2400" b="1" smtClean="0">
              <a:solidFill>
                <a:srgbClr val="A50021"/>
              </a:solidFill>
            </a:endParaRPr>
          </a:p>
          <a:p>
            <a:endParaRPr lang="de-DE" sz="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G_BLU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idx="4294967295"/>
          </p:nvPr>
        </p:nvSpPr>
        <p:spPr>
          <a:xfrm>
            <a:off x="468313" y="357188"/>
            <a:ext cx="8207375" cy="1152525"/>
          </a:xfrm>
        </p:spPr>
        <p:txBody>
          <a:bodyPr/>
          <a:lstStyle/>
          <a:p>
            <a:pPr eaLnBrk="1" hangingPunct="1"/>
            <a:r>
              <a:rPr lang="de-AT" smtClean="0"/>
              <a:t>Der internationale Tag der Frau</a:t>
            </a:r>
          </a:p>
        </p:txBody>
      </p:sp>
      <p:sp>
        <p:nvSpPr>
          <p:cNvPr id="15364" name="Rectangle 4"/>
          <p:cNvSpPr>
            <a:spLocks noGrp="1" noChangeArrowheads="1"/>
          </p:cNvSpPr>
          <p:nvPr>
            <p:ph type="body" idx="4294967295"/>
          </p:nvPr>
        </p:nvSpPr>
        <p:spPr>
          <a:xfrm>
            <a:off x="457200" y="1298575"/>
            <a:ext cx="8229600" cy="4559300"/>
          </a:xfrm>
        </p:spPr>
        <p:txBody>
          <a:bodyPr/>
          <a:lstStyle/>
          <a:p>
            <a:endParaRPr lang="de-DE" sz="2200" smtClean="0"/>
          </a:p>
          <a:p>
            <a:r>
              <a:rPr lang="de-DE" sz="2200" smtClean="0"/>
              <a:t>An diesem Tag werden die Erfolge bei der Gleichstellung </a:t>
            </a:r>
          </a:p>
          <a:p>
            <a:pPr>
              <a:buFont typeface="Wingdings" pitchFamily="2" charset="2"/>
              <a:buNone/>
            </a:pPr>
            <a:r>
              <a:rPr lang="de-DE" sz="2200" smtClean="0"/>
              <a:t>	von Frauen gefeiert und es wird auf die sozialen Probleme aufmerksam gemacht, die es immer noch gibt. </a:t>
            </a:r>
          </a:p>
          <a:p>
            <a:endParaRPr lang="de-DE" sz="2200" smtClean="0"/>
          </a:p>
          <a:p>
            <a:r>
              <a:rPr lang="de-DE" sz="2200" smtClean="0"/>
              <a:t>Dafür setzt man sich an diesem Tag ein:</a:t>
            </a:r>
          </a:p>
          <a:p>
            <a:endParaRPr lang="de-DE" sz="800" smtClean="0"/>
          </a:p>
          <a:p>
            <a:pPr lvl="1"/>
            <a:r>
              <a:rPr lang="de-DE" sz="2000" smtClean="0"/>
              <a:t>gegen Gewalt an Frauen </a:t>
            </a:r>
          </a:p>
          <a:p>
            <a:pPr lvl="1"/>
            <a:r>
              <a:rPr lang="de-DE" sz="2000" smtClean="0"/>
              <a:t>für bessere Bildungschancen</a:t>
            </a:r>
          </a:p>
          <a:p>
            <a:pPr lvl="1"/>
            <a:r>
              <a:rPr lang="de-DE" sz="2000" smtClean="0"/>
              <a:t>für verbesserte Arbeitsbedingungen </a:t>
            </a:r>
          </a:p>
          <a:p>
            <a:pPr lvl="1"/>
            <a:r>
              <a:rPr lang="de-DE" sz="2000" smtClean="0"/>
              <a:t>für besseren Zugang zu medizinischer Versorgung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4213" y="2428875"/>
            <a:ext cx="7602537" cy="1884363"/>
          </a:xfrm>
        </p:spPr>
        <p:txBody>
          <a:bodyPr/>
          <a:lstStyle/>
          <a:p>
            <a:pPr eaLnBrk="1" hangingPunct="1"/>
            <a:r>
              <a:rPr lang="de-DE" sz="4000" smtClean="0"/>
              <a:t/>
            </a:r>
            <a:br>
              <a:rPr lang="de-DE" sz="4000" smtClean="0"/>
            </a:br>
            <a:r>
              <a:rPr lang="de-DE" sz="4000" smtClean="0"/>
              <a:t>Gender Mainstreaming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28625" y="1643063"/>
            <a:ext cx="8215313" cy="4857750"/>
          </a:xfrm>
        </p:spPr>
        <p:txBody>
          <a:bodyPr/>
          <a:lstStyle/>
          <a:p>
            <a:pPr marL="609600" indent="-609600">
              <a:spcBef>
                <a:spcPct val="0"/>
              </a:spcBef>
              <a:buFont typeface="Wingdings" pitchFamily="2" charset="2"/>
              <a:buNone/>
            </a:pPr>
            <a:r>
              <a:rPr lang="de-AT" sz="2600" smtClean="0"/>
              <a:t>Hier sind einige Eigenschaften und Tätigkeiten </a:t>
            </a:r>
          </a:p>
          <a:p>
            <a:pPr marL="609600" indent="-609600">
              <a:spcBef>
                <a:spcPct val="0"/>
              </a:spcBef>
              <a:buFont typeface="Wingdings" pitchFamily="2" charset="2"/>
              <a:buNone/>
            </a:pPr>
            <a:r>
              <a:rPr lang="de-AT" sz="2600" smtClean="0"/>
              <a:t>aufgelistet. Welche davon sind typisch Junge und </a:t>
            </a:r>
          </a:p>
          <a:p>
            <a:pPr marL="609600" indent="-609600">
              <a:spcBef>
                <a:spcPct val="0"/>
              </a:spcBef>
              <a:buFont typeface="Wingdings" pitchFamily="2" charset="2"/>
              <a:buNone/>
            </a:pPr>
            <a:r>
              <a:rPr lang="de-AT" sz="2600" smtClean="0"/>
              <a:t>welche typisch Mädchen? </a:t>
            </a:r>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endParaRPr lang="de-AT" sz="2600" smtClean="0"/>
          </a:p>
          <a:p>
            <a:pPr marL="609600" indent="-609600">
              <a:spcBef>
                <a:spcPct val="0"/>
              </a:spcBef>
              <a:buFont typeface="Wingdings" pitchFamily="2" charset="2"/>
              <a:buNone/>
            </a:pPr>
            <a:r>
              <a:rPr lang="de-AT" sz="2600" smtClean="0"/>
              <a:t>Überlege zuerst für dich selbst und besprich dein </a:t>
            </a:r>
          </a:p>
          <a:p>
            <a:pPr marL="609600" indent="-609600">
              <a:spcBef>
                <a:spcPct val="0"/>
              </a:spcBef>
              <a:buFont typeface="Wingdings" pitchFamily="2" charset="2"/>
              <a:buNone/>
            </a:pPr>
            <a:r>
              <a:rPr lang="de-AT" sz="2600" smtClean="0"/>
              <a:t>Ergebnis dann mit deinen KlassenkollegInnen!</a:t>
            </a:r>
          </a:p>
        </p:txBody>
      </p:sp>
      <p:sp>
        <p:nvSpPr>
          <p:cNvPr id="17411" name="Textfeld 26"/>
          <p:cNvSpPr txBox="1">
            <a:spLocks noChangeArrowheads="1"/>
          </p:cNvSpPr>
          <p:nvPr/>
        </p:nvSpPr>
        <p:spPr bwMode="auto">
          <a:xfrm>
            <a:off x="6000750" y="2994025"/>
            <a:ext cx="2357438" cy="2949575"/>
          </a:xfrm>
          <a:prstGeom prst="rect">
            <a:avLst/>
          </a:prstGeom>
          <a:noFill/>
          <a:ln w="9525">
            <a:noFill/>
            <a:miter lim="800000"/>
            <a:headEnd/>
            <a:tailEnd/>
          </a:ln>
        </p:spPr>
        <p:txBody>
          <a:bodyPr>
            <a:spAutoFit/>
          </a:bodyPr>
          <a:lstStyle/>
          <a:p>
            <a:r>
              <a:rPr lang="de-DE" sz="1600" b="1" i="1">
                <a:solidFill>
                  <a:srgbClr val="A50021"/>
                </a:solidFill>
              </a:rPr>
              <a:t>abenteuerlustig</a:t>
            </a:r>
          </a:p>
          <a:p>
            <a:pPr>
              <a:lnSpc>
                <a:spcPct val="150000"/>
              </a:lnSpc>
            </a:pPr>
            <a:r>
              <a:rPr lang="de-DE" sz="1600" b="1" i="1">
                <a:solidFill>
                  <a:srgbClr val="A50021"/>
                </a:solidFill>
              </a:rPr>
              <a:t>tratschen</a:t>
            </a:r>
          </a:p>
          <a:p>
            <a:pPr>
              <a:lnSpc>
                <a:spcPct val="150000"/>
              </a:lnSpc>
            </a:pPr>
            <a:r>
              <a:rPr lang="de-DE" sz="1600" b="1" i="1">
                <a:solidFill>
                  <a:srgbClr val="A50021"/>
                </a:solidFill>
              </a:rPr>
              <a:t>Computer spielen</a:t>
            </a:r>
          </a:p>
          <a:p>
            <a:pPr>
              <a:lnSpc>
                <a:spcPct val="150000"/>
              </a:lnSpc>
            </a:pPr>
            <a:r>
              <a:rPr lang="de-DE" sz="1600" b="1" i="1">
                <a:solidFill>
                  <a:srgbClr val="A50021"/>
                </a:solidFill>
              </a:rPr>
              <a:t>mutig </a:t>
            </a:r>
          </a:p>
          <a:p>
            <a:pPr>
              <a:lnSpc>
                <a:spcPct val="150000"/>
              </a:lnSpc>
            </a:pPr>
            <a:r>
              <a:rPr lang="de-DE" sz="1600" b="1" i="1">
                <a:solidFill>
                  <a:srgbClr val="A50021"/>
                </a:solidFill>
              </a:rPr>
              <a:t>romantisch</a:t>
            </a:r>
          </a:p>
          <a:p>
            <a:pPr>
              <a:lnSpc>
                <a:spcPct val="150000"/>
              </a:lnSpc>
            </a:pPr>
            <a:r>
              <a:rPr lang="de-DE" sz="1600" b="1" i="1">
                <a:solidFill>
                  <a:srgbClr val="A50021"/>
                </a:solidFill>
              </a:rPr>
              <a:t>Fehler zugeben</a:t>
            </a:r>
          </a:p>
          <a:p>
            <a:pPr>
              <a:lnSpc>
                <a:spcPct val="150000"/>
              </a:lnSpc>
            </a:pPr>
            <a:endParaRPr lang="de-DE" sz="1600" b="1" i="1">
              <a:solidFill>
                <a:srgbClr val="A50021"/>
              </a:solidFill>
            </a:endParaRPr>
          </a:p>
          <a:p>
            <a:pPr>
              <a:lnSpc>
                <a:spcPct val="150000"/>
              </a:lnSpc>
            </a:pPr>
            <a:endParaRPr lang="de-DE" b="1" i="1">
              <a:solidFill>
                <a:srgbClr val="A50021"/>
              </a:solidFill>
              <a:latin typeface="Lucida Handwriting" pitchFamily="66" charset="0"/>
            </a:endParaRPr>
          </a:p>
        </p:txBody>
      </p:sp>
      <p:sp>
        <p:nvSpPr>
          <p:cNvPr id="26" name="Textfeld 25"/>
          <p:cNvSpPr txBox="1"/>
          <p:nvPr/>
        </p:nvSpPr>
        <p:spPr>
          <a:xfrm>
            <a:off x="3143250" y="2965450"/>
            <a:ext cx="2500313" cy="2678113"/>
          </a:xfrm>
          <a:prstGeom prst="rect">
            <a:avLst/>
          </a:prstGeom>
          <a:noFill/>
        </p:spPr>
        <p:txBody>
          <a:bodyPr>
            <a:spAutoFit/>
          </a:bodyPr>
          <a:lstStyle/>
          <a:p>
            <a:pPr>
              <a:lnSpc>
                <a:spcPct val="150000"/>
              </a:lnSpc>
              <a:defRPr/>
            </a:pPr>
            <a:r>
              <a:rPr lang="de-DE" sz="1600" b="1" i="1" dirty="0">
                <a:solidFill>
                  <a:srgbClr val="A50021"/>
                </a:solidFill>
                <a:latin typeface="+mn-lt"/>
              </a:rPr>
              <a:t>Recht haben wollen</a:t>
            </a:r>
          </a:p>
          <a:p>
            <a:pPr>
              <a:lnSpc>
                <a:spcPct val="150000"/>
              </a:lnSpc>
              <a:defRPr/>
            </a:pPr>
            <a:r>
              <a:rPr lang="de-DE" sz="1600" b="1" i="1" dirty="0">
                <a:solidFill>
                  <a:srgbClr val="A50021"/>
                </a:solidFill>
                <a:latin typeface="+mn-lt"/>
              </a:rPr>
              <a:t>Angst haben</a:t>
            </a:r>
          </a:p>
          <a:p>
            <a:pPr>
              <a:lnSpc>
                <a:spcPct val="150000"/>
              </a:lnSpc>
              <a:defRPr/>
            </a:pPr>
            <a:r>
              <a:rPr lang="de-DE" sz="1600" b="1" i="1" dirty="0">
                <a:solidFill>
                  <a:srgbClr val="A50021"/>
                </a:solidFill>
                <a:latin typeface="+mn-lt"/>
              </a:rPr>
              <a:t>angeben</a:t>
            </a:r>
          </a:p>
          <a:p>
            <a:pPr>
              <a:lnSpc>
                <a:spcPct val="150000"/>
              </a:lnSpc>
              <a:defRPr/>
            </a:pPr>
            <a:r>
              <a:rPr lang="de-DE" sz="1600" b="1" i="1" dirty="0">
                <a:solidFill>
                  <a:srgbClr val="A50021"/>
                </a:solidFill>
                <a:latin typeface="+mn-lt"/>
              </a:rPr>
              <a:t>Gefühle zeigen</a:t>
            </a:r>
          </a:p>
          <a:p>
            <a:pPr>
              <a:lnSpc>
                <a:spcPct val="150000"/>
              </a:lnSpc>
              <a:defRPr/>
            </a:pPr>
            <a:r>
              <a:rPr lang="de-DE" sz="1600" b="1" i="1" dirty="0">
                <a:solidFill>
                  <a:srgbClr val="A50021"/>
                </a:solidFill>
                <a:latin typeface="+mn-lt"/>
              </a:rPr>
              <a:t>tanzen</a:t>
            </a:r>
          </a:p>
          <a:p>
            <a:pPr>
              <a:lnSpc>
                <a:spcPct val="150000"/>
              </a:lnSpc>
              <a:defRPr/>
            </a:pPr>
            <a:r>
              <a:rPr lang="de-DE" sz="1600" b="1" i="1" dirty="0">
                <a:solidFill>
                  <a:srgbClr val="A50021"/>
                </a:solidFill>
                <a:latin typeface="+mn-lt"/>
              </a:rPr>
              <a:t>sich schön machen</a:t>
            </a:r>
          </a:p>
          <a:p>
            <a:pPr>
              <a:lnSpc>
                <a:spcPct val="150000"/>
              </a:lnSpc>
              <a:defRPr/>
            </a:pPr>
            <a:endParaRPr lang="de-DE" sz="1600" b="1" i="1" dirty="0">
              <a:solidFill>
                <a:srgbClr val="A50021"/>
              </a:solidFill>
              <a:latin typeface="+mn-lt"/>
            </a:endParaRPr>
          </a:p>
        </p:txBody>
      </p:sp>
      <p:sp>
        <p:nvSpPr>
          <p:cNvPr id="25" name="Textfeld 24"/>
          <p:cNvSpPr txBox="1"/>
          <p:nvPr/>
        </p:nvSpPr>
        <p:spPr>
          <a:xfrm>
            <a:off x="571500" y="2990850"/>
            <a:ext cx="2857500" cy="2705100"/>
          </a:xfrm>
          <a:prstGeom prst="rect">
            <a:avLst/>
          </a:prstGeom>
          <a:noFill/>
        </p:spPr>
        <p:txBody>
          <a:bodyPr>
            <a:spAutoFit/>
          </a:bodyPr>
          <a:lstStyle/>
          <a:p>
            <a:pPr>
              <a:lnSpc>
                <a:spcPct val="150000"/>
              </a:lnSpc>
              <a:defRPr/>
            </a:pPr>
            <a:r>
              <a:rPr lang="de-DE" sz="1600" b="1" i="1" dirty="0">
                <a:solidFill>
                  <a:srgbClr val="A50021"/>
                </a:solidFill>
                <a:latin typeface="+mn-lt"/>
              </a:rPr>
              <a:t>kuscheln</a:t>
            </a:r>
          </a:p>
          <a:p>
            <a:pPr>
              <a:lnSpc>
                <a:spcPct val="150000"/>
              </a:lnSpc>
              <a:defRPr/>
            </a:pPr>
            <a:r>
              <a:rPr lang="de-DE" sz="1600" b="1" i="1" dirty="0">
                <a:solidFill>
                  <a:srgbClr val="A50021"/>
                </a:solidFill>
              </a:rPr>
              <a:t>neugierig</a:t>
            </a:r>
          </a:p>
          <a:p>
            <a:pPr>
              <a:lnSpc>
                <a:spcPct val="150000"/>
              </a:lnSpc>
              <a:defRPr/>
            </a:pPr>
            <a:r>
              <a:rPr lang="de-DE" sz="1600" b="1" i="1" dirty="0">
                <a:solidFill>
                  <a:srgbClr val="A50021"/>
                </a:solidFill>
                <a:latin typeface="+mn-lt"/>
              </a:rPr>
              <a:t>musikalisch </a:t>
            </a:r>
          </a:p>
          <a:p>
            <a:pPr>
              <a:lnSpc>
                <a:spcPct val="150000"/>
              </a:lnSpc>
              <a:defRPr/>
            </a:pPr>
            <a:r>
              <a:rPr lang="de-DE" sz="1600" b="1" i="1" dirty="0">
                <a:solidFill>
                  <a:srgbClr val="A50021"/>
                </a:solidFill>
                <a:latin typeface="+mn-lt"/>
              </a:rPr>
              <a:t>spazieren gehen</a:t>
            </a:r>
          </a:p>
          <a:p>
            <a:pPr>
              <a:lnSpc>
                <a:spcPct val="150000"/>
              </a:lnSpc>
              <a:defRPr/>
            </a:pPr>
            <a:r>
              <a:rPr lang="de-DE" sz="1600" b="1" i="1" dirty="0">
                <a:solidFill>
                  <a:srgbClr val="A50021"/>
                </a:solidFill>
                <a:latin typeface="+mn-lt"/>
              </a:rPr>
              <a:t>sportlich</a:t>
            </a:r>
          </a:p>
          <a:p>
            <a:pPr>
              <a:lnSpc>
                <a:spcPct val="150000"/>
              </a:lnSpc>
              <a:defRPr/>
            </a:pPr>
            <a:r>
              <a:rPr lang="de-DE" sz="1600" b="1" i="1" dirty="0">
                <a:solidFill>
                  <a:srgbClr val="A50021"/>
                </a:solidFill>
                <a:latin typeface="+mn-lt"/>
              </a:rPr>
              <a:t>raufen</a:t>
            </a:r>
          </a:p>
          <a:p>
            <a:pPr>
              <a:lnSpc>
                <a:spcPct val="150000"/>
              </a:lnSpc>
              <a:defRPr/>
            </a:pPr>
            <a:endParaRPr lang="de-DE" b="1" i="1" dirty="0">
              <a:solidFill>
                <a:srgbClr val="A50021"/>
              </a:solidFill>
              <a:latin typeface="+mn-lt"/>
            </a:endParaRPr>
          </a:p>
        </p:txBody>
      </p:sp>
      <p:sp>
        <p:nvSpPr>
          <p:cNvPr id="17414" name="Rectangle 2"/>
          <p:cNvSpPr>
            <a:spLocks noGrp="1" noChangeArrowheads="1"/>
          </p:cNvSpPr>
          <p:nvPr>
            <p:ph type="title"/>
          </p:nvPr>
        </p:nvSpPr>
        <p:spPr>
          <a:xfrm>
            <a:off x="357188" y="490538"/>
            <a:ext cx="8318500" cy="1152525"/>
          </a:xfrm>
        </p:spPr>
        <p:txBody>
          <a:bodyPr/>
          <a:lstStyle/>
          <a:p>
            <a:pPr eaLnBrk="1" hangingPunct="1"/>
            <a:r>
              <a:rPr lang="de-AT" smtClean="0"/>
              <a:t>Übung: typisch Junge – typisch Mädchen?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_GEL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5" name="Rectangle 3"/>
          <p:cNvSpPr>
            <a:spLocks noGrp="1" noChangeArrowheads="1"/>
          </p:cNvSpPr>
          <p:nvPr>
            <p:ph type="title"/>
          </p:nvPr>
        </p:nvSpPr>
        <p:spPr>
          <a:xfrm>
            <a:off x="428625" y="285750"/>
            <a:ext cx="8207375" cy="1152525"/>
          </a:xfrm>
        </p:spPr>
        <p:txBody>
          <a:bodyPr/>
          <a:lstStyle/>
          <a:p>
            <a:pPr eaLnBrk="1" hangingPunct="1"/>
            <a:r>
              <a:rPr lang="de-AT" smtClean="0"/>
              <a:t>Was ist Gender?</a:t>
            </a:r>
          </a:p>
        </p:txBody>
      </p:sp>
      <p:sp>
        <p:nvSpPr>
          <p:cNvPr id="18436" name="Rectangle 4"/>
          <p:cNvSpPr>
            <a:spLocks noGrp="1" noChangeArrowheads="1"/>
          </p:cNvSpPr>
          <p:nvPr>
            <p:ph type="body" idx="1"/>
          </p:nvPr>
        </p:nvSpPr>
        <p:spPr>
          <a:xfrm>
            <a:off x="500063" y="1285875"/>
            <a:ext cx="8229600" cy="4430713"/>
          </a:xfrm>
        </p:spPr>
        <p:txBody>
          <a:bodyPr/>
          <a:lstStyle/>
          <a:p>
            <a:pPr>
              <a:spcBef>
                <a:spcPct val="0"/>
              </a:spcBef>
            </a:pPr>
            <a:r>
              <a:rPr lang="de-DE" sz="2200" smtClean="0">
                <a:solidFill>
                  <a:srgbClr val="A50021"/>
                </a:solidFill>
              </a:rPr>
              <a:t>biologisches Geschlecht: </a:t>
            </a:r>
            <a:r>
              <a:rPr lang="de-DE" sz="2200" smtClean="0"/>
              <a:t>Wir werden als Bub oder Mädchen </a:t>
            </a:r>
          </a:p>
          <a:p>
            <a:pPr>
              <a:spcBef>
                <a:spcPct val="0"/>
              </a:spcBef>
              <a:buFont typeface="Wingdings" pitchFamily="2" charset="2"/>
              <a:buNone/>
            </a:pPr>
            <a:r>
              <a:rPr lang="de-DE" sz="2200" smtClean="0"/>
              <a:t>	(also mit männlichem oder weiblichem Geschlecht) geboren.</a:t>
            </a:r>
          </a:p>
          <a:p>
            <a:pPr>
              <a:spcBef>
                <a:spcPct val="0"/>
              </a:spcBef>
            </a:pPr>
            <a:endParaRPr lang="de-DE" sz="800" smtClean="0"/>
          </a:p>
          <a:p>
            <a:pPr>
              <a:spcBef>
                <a:spcPct val="0"/>
              </a:spcBef>
            </a:pPr>
            <a:r>
              <a:rPr lang="de-DE" sz="2200" smtClean="0">
                <a:solidFill>
                  <a:srgbClr val="A50021"/>
                </a:solidFill>
              </a:rPr>
              <a:t>soziales Geschlecht: </a:t>
            </a:r>
            <a:r>
              <a:rPr lang="de-DE" sz="2200" smtClean="0"/>
              <a:t>Wie wir leben und was wir von unseren Mitmenschen lernen. </a:t>
            </a:r>
            <a:endParaRPr lang="de-DE" sz="2200" smtClean="0">
              <a:solidFill>
                <a:srgbClr val="A50021"/>
              </a:solidFill>
            </a:endParaRPr>
          </a:p>
          <a:p>
            <a:pPr>
              <a:spcBef>
                <a:spcPct val="0"/>
              </a:spcBef>
              <a:buFont typeface="Wingdings" pitchFamily="2" charset="2"/>
              <a:buNone/>
            </a:pPr>
            <a:endParaRPr lang="de-DE" sz="800" smtClean="0"/>
          </a:p>
          <a:p>
            <a:pPr algn="ctr">
              <a:spcBef>
                <a:spcPct val="0"/>
              </a:spcBef>
              <a:buFont typeface="Wingdings" pitchFamily="2" charset="2"/>
              <a:buNone/>
            </a:pPr>
            <a:r>
              <a:rPr lang="de-DE" sz="2000" b="1" smtClean="0">
                <a:solidFill>
                  <a:srgbClr val="A50021"/>
                </a:solidFill>
              </a:rPr>
              <a:t>soziales Geschlecht = Gender </a:t>
            </a:r>
          </a:p>
          <a:p>
            <a:pPr>
              <a:spcBef>
                <a:spcPct val="0"/>
              </a:spcBef>
              <a:buFont typeface="Wingdings" pitchFamily="2" charset="2"/>
              <a:buNone/>
            </a:pPr>
            <a:endParaRPr lang="de-DE" sz="800" smtClean="0">
              <a:solidFill>
                <a:srgbClr val="A50021"/>
              </a:solidFill>
            </a:endParaRPr>
          </a:p>
          <a:p>
            <a:pPr>
              <a:spcBef>
                <a:spcPct val="0"/>
              </a:spcBef>
              <a:buFont typeface="Wingdings" pitchFamily="2" charset="2"/>
              <a:buNone/>
            </a:pPr>
            <a:r>
              <a:rPr lang="de-DE" sz="2100" smtClean="0"/>
              <a:t>Von Mädchen oder Buben werden oft ganz bestimmte Dinge </a:t>
            </a:r>
          </a:p>
          <a:p>
            <a:pPr>
              <a:spcBef>
                <a:spcPct val="0"/>
              </a:spcBef>
              <a:buFont typeface="Wingdings" pitchFamily="2" charset="2"/>
              <a:buNone/>
            </a:pPr>
            <a:r>
              <a:rPr lang="de-DE" sz="2100" smtClean="0"/>
              <a:t>erwartet: z.B. Mädchen spielen Theater und Buben Fußball. </a:t>
            </a:r>
          </a:p>
          <a:p>
            <a:pPr>
              <a:spcBef>
                <a:spcPct val="0"/>
              </a:spcBef>
              <a:buFont typeface="Wingdings" pitchFamily="2" charset="2"/>
              <a:buNone/>
            </a:pPr>
            <a:r>
              <a:rPr lang="de-DE" sz="2100" smtClean="0"/>
              <a:t>Das hast du sicher schon mal gehört: </a:t>
            </a:r>
          </a:p>
          <a:p>
            <a:pPr>
              <a:spcBef>
                <a:spcPct val="0"/>
              </a:spcBef>
              <a:buFont typeface="Wingdings" pitchFamily="2" charset="2"/>
              <a:buNone/>
            </a:pPr>
            <a:endParaRPr lang="de-DE" sz="2000" smtClean="0"/>
          </a:p>
          <a:p>
            <a:pPr>
              <a:spcBef>
                <a:spcPct val="0"/>
              </a:spcBef>
              <a:buFont typeface="Wingdings" pitchFamily="2" charset="2"/>
              <a:buNone/>
            </a:pPr>
            <a:endParaRPr lang="de-DE" sz="2000" smtClean="0"/>
          </a:p>
          <a:p>
            <a:pPr>
              <a:spcBef>
                <a:spcPct val="0"/>
              </a:spcBef>
              <a:buFont typeface="Wingdings" pitchFamily="2" charset="2"/>
              <a:buNone/>
            </a:pPr>
            <a:endParaRPr lang="de-DE" sz="2000" smtClean="0"/>
          </a:p>
          <a:p>
            <a:pPr>
              <a:spcBef>
                <a:spcPct val="0"/>
              </a:spcBef>
              <a:buFont typeface="Wingdings" pitchFamily="2" charset="2"/>
              <a:buNone/>
            </a:pPr>
            <a:endParaRPr lang="de-DE" sz="800" smtClean="0"/>
          </a:p>
          <a:p>
            <a:pPr>
              <a:spcBef>
                <a:spcPct val="0"/>
              </a:spcBef>
              <a:buFont typeface="Wingdings" pitchFamily="2" charset="2"/>
              <a:buNone/>
            </a:pPr>
            <a:endParaRPr lang="de-DE" sz="800" smtClean="0"/>
          </a:p>
          <a:p>
            <a:pPr>
              <a:spcBef>
                <a:spcPct val="0"/>
              </a:spcBef>
              <a:buFont typeface="Wingdings" pitchFamily="2" charset="2"/>
              <a:buNone/>
            </a:pPr>
            <a:endParaRPr lang="de-DE" sz="800" smtClean="0"/>
          </a:p>
          <a:p>
            <a:pPr>
              <a:spcBef>
                <a:spcPct val="0"/>
              </a:spcBef>
              <a:buFont typeface="Wingdings" pitchFamily="2" charset="2"/>
              <a:buNone/>
            </a:pPr>
            <a:r>
              <a:rPr lang="de-DE" sz="2200" smtClean="0"/>
              <a:t>Aber manchmal würden Buben auch gerne Theater spielen und  </a:t>
            </a:r>
          </a:p>
          <a:p>
            <a:pPr>
              <a:spcBef>
                <a:spcPct val="0"/>
              </a:spcBef>
              <a:buFont typeface="Wingdings" pitchFamily="2" charset="2"/>
              <a:buNone/>
            </a:pPr>
            <a:r>
              <a:rPr lang="de-DE" sz="2200" smtClean="0"/>
              <a:t>Mädchen Fußball! </a:t>
            </a:r>
          </a:p>
          <a:p>
            <a:pPr>
              <a:spcBef>
                <a:spcPct val="0"/>
              </a:spcBef>
              <a:buFont typeface="Wingdings" pitchFamily="2" charset="2"/>
              <a:buNone/>
            </a:pPr>
            <a:endParaRPr lang="de-DE" sz="2000" smtClean="0"/>
          </a:p>
        </p:txBody>
      </p:sp>
      <p:sp>
        <p:nvSpPr>
          <p:cNvPr id="5" name="Textfeld 4"/>
          <p:cNvSpPr txBox="1"/>
          <p:nvPr/>
        </p:nvSpPr>
        <p:spPr>
          <a:xfrm>
            <a:off x="4749800" y="4186238"/>
            <a:ext cx="1822450" cy="600075"/>
          </a:xfrm>
          <a:prstGeom prst="rect">
            <a:avLst/>
          </a:prstGeom>
          <a:noFill/>
        </p:spPr>
        <p:txBody>
          <a:bodyPr>
            <a:spAutoFit/>
          </a:bodyPr>
          <a:lstStyle/>
          <a:p>
            <a:pPr marL="0" lvl="1">
              <a:defRPr/>
            </a:pPr>
            <a:r>
              <a:rPr lang="de-DE" sz="1500" i="1" dirty="0">
                <a:solidFill>
                  <a:srgbClr val="A50021"/>
                </a:solidFill>
                <a:latin typeface="+mn-lt"/>
              </a:rPr>
              <a:t>Männer eben!</a:t>
            </a:r>
          </a:p>
          <a:p>
            <a:pPr>
              <a:defRPr/>
            </a:pPr>
            <a:endParaRPr lang="de-DE" dirty="0"/>
          </a:p>
        </p:txBody>
      </p:sp>
      <p:sp>
        <p:nvSpPr>
          <p:cNvPr id="7" name="Textfeld 6"/>
          <p:cNvSpPr txBox="1"/>
          <p:nvPr/>
        </p:nvSpPr>
        <p:spPr>
          <a:xfrm>
            <a:off x="6607175" y="4071938"/>
            <a:ext cx="1822450" cy="646112"/>
          </a:xfrm>
          <a:prstGeom prst="rect">
            <a:avLst/>
          </a:prstGeom>
          <a:noFill/>
        </p:spPr>
        <p:txBody>
          <a:bodyPr>
            <a:spAutoFit/>
          </a:bodyPr>
          <a:lstStyle/>
          <a:p>
            <a:pPr marL="0" lvl="1">
              <a:defRPr/>
            </a:pPr>
            <a:r>
              <a:rPr lang="de-DE" sz="1500" i="1" dirty="0">
                <a:solidFill>
                  <a:srgbClr val="A50021"/>
                </a:solidFill>
                <a:latin typeface="+mn-lt"/>
              </a:rPr>
              <a:t>Typisch Frau!</a:t>
            </a:r>
            <a:r>
              <a:rPr lang="de-DE" i="1" dirty="0">
                <a:solidFill>
                  <a:srgbClr val="A50021"/>
                </a:solidFill>
                <a:latin typeface="+mn-lt"/>
              </a:rPr>
              <a:t> </a:t>
            </a:r>
          </a:p>
          <a:p>
            <a:pPr>
              <a:defRPr/>
            </a:pPr>
            <a:endParaRPr lang="de-DE" dirty="0"/>
          </a:p>
        </p:txBody>
      </p:sp>
      <p:sp>
        <p:nvSpPr>
          <p:cNvPr id="8" name="Textfeld 7"/>
          <p:cNvSpPr txBox="1"/>
          <p:nvPr/>
        </p:nvSpPr>
        <p:spPr>
          <a:xfrm>
            <a:off x="4286250" y="4929188"/>
            <a:ext cx="3286125" cy="554037"/>
          </a:xfrm>
          <a:prstGeom prst="rect">
            <a:avLst/>
          </a:prstGeom>
          <a:noFill/>
        </p:spPr>
        <p:txBody>
          <a:bodyPr>
            <a:spAutoFit/>
          </a:bodyPr>
          <a:lstStyle/>
          <a:p>
            <a:pPr>
              <a:defRPr/>
            </a:pPr>
            <a:r>
              <a:rPr lang="de-DE" sz="1500" i="1" dirty="0">
                <a:solidFill>
                  <a:srgbClr val="A50021"/>
                </a:solidFill>
                <a:latin typeface="+mn-lt"/>
              </a:rPr>
              <a:t>Na eh klar – du bist ja ein Mädchen!  </a:t>
            </a:r>
          </a:p>
          <a:p>
            <a:pPr>
              <a:defRPr/>
            </a:pPr>
            <a:endParaRPr lang="de-DE" sz="1500" dirty="0">
              <a:latin typeface="+mn-lt"/>
            </a:endParaRPr>
          </a:p>
        </p:txBody>
      </p:sp>
      <p:sp>
        <p:nvSpPr>
          <p:cNvPr id="9" name="Textfeld 8"/>
          <p:cNvSpPr txBox="1"/>
          <p:nvPr/>
        </p:nvSpPr>
        <p:spPr>
          <a:xfrm>
            <a:off x="1500188" y="4559300"/>
            <a:ext cx="3500437" cy="584200"/>
          </a:xfrm>
          <a:prstGeom prst="rect">
            <a:avLst/>
          </a:prstGeom>
          <a:noFill/>
        </p:spPr>
        <p:txBody>
          <a:bodyPr>
            <a:spAutoFit/>
          </a:bodyPr>
          <a:lstStyle/>
          <a:p>
            <a:pPr>
              <a:defRPr/>
            </a:pPr>
            <a:r>
              <a:rPr lang="de-DE" sz="1500" i="1" dirty="0">
                <a:solidFill>
                  <a:srgbClr val="A50021"/>
                </a:solidFill>
                <a:latin typeface="+mn-lt"/>
              </a:rPr>
              <a:t>Buben sind halt so!</a:t>
            </a:r>
            <a:endParaRPr lang="de-DE" sz="1600" i="1" dirty="0">
              <a:solidFill>
                <a:srgbClr val="A50021"/>
              </a:solidFill>
              <a:latin typeface="Bookman Old Style" pitchFamily="18" charset="0"/>
            </a:endParaRPr>
          </a:p>
          <a:p>
            <a:pPr>
              <a:defRPr/>
            </a:pPr>
            <a:endParaRPr lang="de-DE" sz="1600" dirty="0"/>
          </a:p>
        </p:txBody>
      </p:sp>
      <p:sp>
        <p:nvSpPr>
          <p:cNvPr id="10" name="Ovale Legende 9"/>
          <p:cNvSpPr/>
          <p:nvPr/>
        </p:nvSpPr>
        <p:spPr>
          <a:xfrm flipH="1">
            <a:off x="4714875" y="4143375"/>
            <a:ext cx="1571625" cy="500063"/>
          </a:xfrm>
          <a:prstGeom prst="wedgeEllipseCallout">
            <a:avLst/>
          </a:prstGeom>
          <a:no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Ovale Legende 10"/>
          <p:cNvSpPr/>
          <p:nvPr/>
        </p:nvSpPr>
        <p:spPr>
          <a:xfrm>
            <a:off x="6500813" y="4000500"/>
            <a:ext cx="1643062" cy="500063"/>
          </a:xfrm>
          <a:prstGeom prst="wedgeEllipseCallout">
            <a:avLst/>
          </a:prstGeom>
          <a:no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Wolkenförmige Legende 11"/>
          <p:cNvSpPr/>
          <p:nvPr/>
        </p:nvSpPr>
        <p:spPr>
          <a:xfrm flipH="1">
            <a:off x="1214438" y="4429125"/>
            <a:ext cx="2214562" cy="714375"/>
          </a:xfrm>
          <a:prstGeom prst="cloudCallout">
            <a:avLst/>
          </a:prstGeom>
          <a:no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Wolkenförmige Legende 13"/>
          <p:cNvSpPr/>
          <p:nvPr/>
        </p:nvSpPr>
        <p:spPr>
          <a:xfrm>
            <a:off x="4000500" y="4786313"/>
            <a:ext cx="3714750" cy="714375"/>
          </a:xfrm>
          <a:prstGeom prst="cloudCallout">
            <a:avLst/>
          </a:prstGeom>
          <a:noFill/>
          <a:ln w="158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BG_GREE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Rectangle 2"/>
          <p:cNvSpPr>
            <a:spLocks noGrp="1" noChangeArrowheads="1"/>
          </p:cNvSpPr>
          <p:nvPr>
            <p:ph type="title" idx="4294967295"/>
          </p:nvPr>
        </p:nvSpPr>
        <p:spPr/>
        <p:txBody>
          <a:bodyPr/>
          <a:lstStyle/>
          <a:p>
            <a:pPr eaLnBrk="1" hangingPunct="1"/>
            <a:r>
              <a:rPr lang="de-AT" smtClean="0"/>
              <a:t>Was ist Gender Mainstreaming?</a:t>
            </a:r>
          </a:p>
        </p:txBody>
      </p:sp>
      <p:sp>
        <p:nvSpPr>
          <p:cNvPr id="23556" name="Rectangle 3"/>
          <p:cNvSpPr>
            <a:spLocks noGrp="1" noChangeArrowheads="1"/>
          </p:cNvSpPr>
          <p:nvPr>
            <p:ph type="body" idx="4294967295"/>
          </p:nvPr>
        </p:nvSpPr>
        <p:spPr>
          <a:xfrm>
            <a:off x="457200" y="1441450"/>
            <a:ext cx="8229600" cy="4344988"/>
          </a:xfrm>
        </p:spPr>
        <p:txBody>
          <a:bodyPr/>
          <a:lstStyle/>
          <a:p>
            <a:pPr>
              <a:defRPr/>
            </a:pPr>
            <a:r>
              <a:rPr lang="de-DE" sz="2200" dirty="0" smtClean="0">
                <a:solidFill>
                  <a:srgbClr val="A50021"/>
                </a:solidFill>
              </a:rPr>
              <a:t>Gender Mainstreaming </a:t>
            </a:r>
            <a:r>
              <a:rPr lang="de-DE" sz="2200" dirty="0" smtClean="0"/>
              <a:t>wird oft auch als </a:t>
            </a:r>
            <a:r>
              <a:rPr lang="de-DE" sz="2200" dirty="0" smtClean="0">
                <a:solidFill>
                  <a:srgbClr val="A50021"/>
                </a:solidFill>
              </a:rPr>
              <a:t>Gleichstellungspolitik</a:t>
            </a:r>
            <a:r>
              <a:rPr lang="de-DE" sz="2200" dirty="0" smtClean="0"/>
              <a:t> bezeichnet.</a:t>
            </a:r>
          </a:p>
          <a:p>
            <a:pPr>
              <a:defRPr/>
            </a:pPr>
            <a:r>
              <a:rPr lang="de-DE" sz="2200" dirty="0" smtClean="0"/>
              <a:t>Gender Mainstreaming soll dazu führen, dass Männer und Frauen in allen Bereichen des Lebens die </a:t>
            </a:r>
            <a:r>
              <a:rPr lang="de-DE" sz="2200" dirty="0" smtClean="0">
                <a:solidFill>
                  <a:srgbClr val="A50021"/>
                </a:solidFill>
              </a:rPr>
              <a:t>gleichen Möglichkeiten</a:t>
            </a:r>
            <a:r>
              <a:rPr lang="de-DE" sz="2200" dirty="0" smtClean="0"/>
              <a:t> haben, zum Beispiel:</a:t>
            </a:r>
          </a:p>
          <a:p>
            <a:pPr>
              <a:defRPr/>
            </a:pPr>
            <a:endParaRPr lang="de-DE" sz="800" dirty="0" smtClean="0"/>
          </a:p>
          <a:p>
            <a:pPr lvl="1">
              <a:spcBef>
                <a:spcPts val="0"/>
              </a:spcBef>
              <a:defRPr/>
            </a:pPr>
            <a:r>
              <a:rPr lang="de-DE" sz="1900" dirty="0" smtClean="0">
                <a:ea typeface="+mn-ea"/>
                <a:cs typeface="+mn-cs"/>
              </a:rPr>
              <a:t>In vielen Berufen verdienen Frauen weniger als Männer. </a:t>
            </a:r>
          </a:p>
          <a:p>
            <a:pPr lvl="1">
              <a:spcBef>
                <a:spcPts val="0"/>
              </a:spcBef>
              <a:buFont typeface="Wingdings" pitchFamily="2" charset="2"/>
              <a:buNone/>
              <a:defRPr/>
            </a:pPr>
            <a:r>
              <a:rPr lang="de-DE" sz="1900" dirty="0" smtClean="0">
                <a:ea typeface="+mn-ea"/>
                <a:cs typeface="+mn-cs"/>
              </a:rPr>
              <a:t>	Das Gehalt von Frauen und Männern anzugleichen ist Gender Mainstreaming. </a:t>
            </a:r>
          </a:p>
          <a:p>
            <a:pPr lvl="1">
              <a:spcBef>
                <a:spcPts val="0"/>
              </a:spcBef>
              <a:buFont typeface="Wingdings" pitchFamily="2" charset="2"/>
              <a:buNone/>
              <a:defRPr/>
            </a:pPr>
            <a:endParaRPr lang="de-DE" sz="800" dirty="0" smtClean="0">
              <a:ea typeface="+mn-ea"/>
              <a:cs typeface="+mn-cs"/>
            </a:endParaRPr>
          </a:p>
          <a:p>
            <a:pPr lvl="1">
              <a:defRPr/>
            </a:pPr>
            <a:r>
              <a:rPr lang="de-DE" sz="1900" dirty="0" smtClean="0">
                <a:ea typeface="+mn-ea"/>
                <a:cs typeface="+mn-cs"/>
              </a:rPr>
              <a:t>Auf öffentlichen Toiletten gibt es Wickeltische für Babies, meistens auf den Damentoiletten. Mehr Wickeltische auf den Herrentoiletten, damit auch Väter ihre Kinder wickeln können, auch das ist Gender Mainstreaming. </a:t>
            </a:r>
          </a:p>
          <a:p>
            <a:pPr lvl="1">
              <a:defRPr/>
            </a:pPr>
            <a:endParaRPr lang="de-DE" sz="800" dirty="0" smtClean="0">
              <a:solidFill>
                <a:srgbClr val="A50021"/>
              </a:solidFill>
              <a:ea typeface="+mn-ea"/>
              <a:cs typeface="+mn-cs"/>
            </a:endParaRPr>
          </a:p>
          <a:p>
            <a:pPr>
              <a:spcBef>
                <a:spcPct val="0"/>
              </a:spcBef>
              <a:buFont typeface="Wingdings" pitchFamily="2" charset="2"/>
              <a:buNone/>
              <a:defRPr/>
            </a:pPr>
            <a:endParaRPr lang="de-AT" sz="28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BG_LIL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3" name="Rectangle 2"/>
          <p:cNvSpPr>
            <a:spLocks noGrp="1" noChangeArrowheads="1"/>
          </p:cNvSpPr>
          <p:nvPr>
            <p:ph type="title"/>
          </p:nvPr>
        </p:nvSpPr>
        <p:spPr>
          <a:xfrm>
            <a:off x="428625" y="357188"/>
            <a:ext cx="8207375" cy="1152525"/>
          </a:xfrm>
        </p:spPr>
        <p:txBody>
          <a:bodyPr/>
          <a:lstStyle/>
          <a:p>
            <a:pPr eaLnBrk="1" hangingPunct="1"/>
            <a:r>
              <a:rPr lang="de-AT" smtClean="0"/>
              <a:t>Gleiche Chancen in der Schule!</a:t>
            </a:r>
          </a:p>
        </p:txBody>
      </p:sp>
      <p:sp>
        <p:nvSpPr>
          <p:cNvPr id="20484" name="Rectangle 3"/>
          <p:cNvSpPr>
            <a:spLocks noGrp="1" noChangeArrowheads="1"/>
          </p:cNvSpPr>
          <p:nvPr>
            <p:ph type="body" idx="1"/>
          </p:nvPr>
        </p:nvSpPr>
        <p:spPr>
          <a:xfrm>
            <a:off x="428625" y="1296988"/>
            <a:ext cx="8229600" cy="4703762"/>
          </a:xfrm>
        </p:spPr>
        <p:txBody>
          <a:bodyPr/>
          <a:lstStyle/>
          <a:p>
            <a:pPr>
              <a:spcBef>
                <a:spcPct val="0"/>
              </a:spcBef>
            </a:pPr>
            <a:r>
              <a:rPr lang="de-DE" sz="2400" dirty="0" smtClean="0">
                <a:solidFill>
                  <a:srgbClr val="A50021"/>
                </a:solidFill>
              </a:rPr>
              <a:t>Gleichberechtigung</a:t>
            </a:r>
            <a:r>
              <a:rPr lang="de-DE" sz="2400" dirty="0" smtClean="0"/>
              <a:t> bedeutet auch </a:t>
            </a:r>
            <a:r>
              <a:rPr lang="de-DE" sz="2400" dirty="0" smtClean="0">
                <a:solidFill>
                  <a:srgbClr val="A50021"/>
                </a:solidFill>
              </a:rPr>
              <a:t>gleiche Chancen </a:t>
            </a:r>
          </a:p>
          <a:p>
            <a:pPr>
              <a:spcBef>
                <a:spcPct val="0"/>
              </a:spcBef>
              <a:buFont typeface="Wingdings" pitchFamily="2" charset="2"/>
              <a:buNone/>
            </a:pPr>
            <a:r>
              <a:rPr lang="de-DE" sz="2400" dirty="0" smtClean="0">
                <a:solidFill>
                  <a:srgbClr val="A50021"/>
                </a:solidFill>
              </a:rPr>
              <a:t>	auf Bildung.</a:t>
            </a:r>
            <a:r>
              <a:rPr lang="de-DE" sz="2400" dirty="0" smtClean="0"/>
              <a:t> </a:t>
            </a:r>
          </a:p>
          <a:p>
            <a:pPr>
              <a:spcBef>
                <a:spcPct val="0"/>
              </a:spcBef>
            </a:pPr>
            <a:endParaRPr lang="de-DE" sz="800" dirty="0" smtClean="0"/>
          </a:p>
          <a:p>
            <a:pPr>
              <a:spcBef>
                <a:spcPct val="0"/>
              </a:spcBef>
            </a:pPr>
            <a:endParaRPr lang="de-DE" sz="800" dirty="0" smtClean="0"/>
          </a:p>
          <a:p>
            <a:pPr>
              <a:spcBef>
                <a:spcPct val="0"/>
              </a:spcBef>
            </a:pPr>
            <a:endParaRPr lang="de-DE" sz="800" dirty="0" smtClean="0"/>
          </a:p>
          <a:p>
            <a:pPr>
              <a:spcBef>
                <a:spcPct val="0"/>
              </a:spcBef>
            </a:pPr>
            <a:endParaRPr lang="de-DE" sz="800" dirty="0" smtClean="0"/>
          </a:p>
          <a:p>
            <a:pPr>
              <a:spcBef>
                <a:spcPct val="0"/>
              </a:spcBef>
              <a:buFont typeface="Wingdings" pitchFamily="2" charset="2"/>
              <a:buNone/>
            </a:pPr>
            <a:r>
              <a:rPr lang="de-DE" sz="2400" b="1" dirty="0" smtClean="0">
                <a:solidFill>
                  <a:srgbClr val="A50021"/>
                </a:solidFill>
              </a:rPr>
              <a:t>ABER: </a:t>
            </a:r>
            <a:r>
              <a:rPr lang="de-DE" sz="2400" dirty="0" smtClean="0"/>
              <a:t>Mädchen und Buben lernen unterschiedlich. </a:t>
            </a:r>
          </a:p>
          <a:p>
            <a:pPr>
              <a:spcBef>
                <a:spcPct val="0"/>
              </a:spcBef>
              <a:buFont typeface="Wingdings" pitchFamily="2" charset="2"/>
              <a:buNone/>
            </a:pPr>
            <a:endParaRPr lang="de-DE" sz="800" dirty="0" smtClean="0"/>
          </a:p>
          <a:p>
            <a:pPr>
              <a:spcBef>
                <a:spcPct val="0"/>
              </a:spcBef>
              <a:buFont typeface="Wingdings" pitchFamily="2" charset="2"/>
              <a:buNone/>
            </a:pPr>
            <a:endParaRPr lang="de-DE" sz="800" dirty="0" smtClean="0"/>
          </a:p>
          <a:p>
            <a:pPr>
              <a:spcBef>
                <a:spcPct val="0"/>
              </a:spcBef>
              <a:buFont typeface="Wingdings" pitchFamily="2" charset="2"/>
              <a:buNone/>
            </a:pPr>
            <a:endParaRPr lang="de-DE" sz="800" dirty="0" smtClean="0"/>
          </a:p>
          <a:p>
            <a:pPr>
              <a:spcBef>
                <a:spcPct val="0"/>
              </a:spcBef>
            </a:pPr>
            <a:r>
              <a:rPr lang="de-DE" sz="2400" dirty="0" smtClean="0"/>
              <a:t>2 wissenschaftliche Meinungen: </a:t>
            </a:r>
          </a:p>
          <a:p>
            <a:pPr>
              <a:spcBef>
                <a:spcPct val="0"/>
              </a:spcBef>
            </a:pPr>
            <a:endParaRPr lang="de-DE" sz="800" dirty="0" smtClean="0"/>
          </a:p>
          <a:p>
            <a:pPr lvl="1">
              <a:spcBef>
                <a:spcPct val="0"/>
              </a:spcBef>
            </a:pPr>
            <a:r>
              <a:rPr lang="de-DE" sz="2000" dirty="0" smtClean="0"/>
              <a:t>Mädchen und Buben sollen </a:t>
            </a:r>
            <a:r>
              <a:rPr lang="de-DE" sz="2000" dirty="0" smtClean="0">
                <a:solidFill>
                  <a:srgbClr val="A50021"/>
                </a:solidFill>
              </a:rPr>
              <a:t>miteinander in eine Klasse </a:t>
            </a:r>
            <a:r>
              <a:rPr lang="de-DE" sz="2000" dirty="0" smtClean="0"/>
              <a:t>gehen, damit sie voneinander lernen können. </a:t>
            </a:r>
          </a:p>
          <a:p>
            <a:pPr lvl="1">
              <a:spcBef>
                <a:spcPct val="0"/>
              </a:spcBef>
            </a:pPr>
            <a:endParaRPr lang="de-DE" sz="800" dirty="0" smtClean="0"/>
          </a:p>
          <a:p>
            <a:pPr lvl="1">
              <a:spcBef>
                <a:spcPct val="0"/>
              </a:spcBef>
            </a:pPr>
            <a:r>
              <a:rPr lang="de-DE" sz="2000" dirty="0" smtClean="0"/>
              <a:t>Mädchen und Buben sollen </a:t>
            </a:r>
            <a:r>
              <a:rPr lang="de-DE" sz="2000" dirty="0" smtClean="0">
                <a:solidFill>
                  <a:srgbClr val="A50021"/>
                </a:solidFill>
              </a:rPr>
              <a:t>getrennt unterrichtet </a:t>
            </a:r>
            <a:r>
              <a:rPr lang="de-DE" sz="2000" dirty="0" smtClean="0"/>
              <a:t>werden. Dann können Mädchen und Buben in Fächern gefördert werden, in denen sie sonst zu kurz kommen.</a:t>
            </a:r>
          </a:p>
          <a:p>
            <a:pPr>
              <a:spcBef>
                <a:spcPct val="0"/>
              </a:spcBef>
            </a:pPr>
            <a:endParaRPr lang="de-DE" sz="800" dirty="0" smtClean="0"/>
          </a:p>
          <a:p>
            <a:pPr>
              <a:spcBef>
                <a:spcPct val="0"/>
              </a:spcBef>
            </a:pPr>
            <a:endParaRPr lang="de-DE" sz="800" dirty="0" smtClean="0"/>
          </a:p>
          <a:p>
            <a:pPr>
              <a:buFont typeface="Wingdings" pitchFamily="2" charset="2"/>
              <a:buNone/>
            </a:pPr>
            <a:endParaRPr lang="de-AT" sz="2000" dirty="0" smtClean="0"/>
          </a:p>
          <a:p>
            <a:pPr>
              <a:buFont typeface="Wingdings" pitchFamily="2" charset="2"/>
              <a:buNone/>
            </a:pPr>
            <a:endParaRPr lang="de-DE" sz="2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G_GREE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1507" name="Rectangle 2"/>
          <p:cNvSpPr>
            <a:spLocks noGrp="1" noChangeArrowheads="1"/>
          </p:cNvSpPr>
          <p:nvPr>
            <p:ph type="title" idx="4294967295"/>
          </p:nvPr>
        </p:nvSpPr>
        <p:spPr/>
        <p:txBody>
          <a:bodyPr/>
          <a:lstStyle/>
          <a:p>
            <a:pPr eaLnBrk="1" hangingPunct="1"/>
            <a:r>
              <a:rPr lang="de-AT" smtClean="0"/>
              <a:t>Input: Das kann ich gut!</a:t>
            </a:r>
          </a:p>
        </p:txBody>
      </p:sp>
      <p:sp>
        <p:nvSpPr>
          <p:cNvPr id="21508" name="Rectangle 3"/>
          <p:cNvSpPr>
            <a:spLocks noGrp="1" noChangeArrowheads="1"/>
          </p:cNvSpPr>
          <p:nvPr>
            <p:ph type="body" idx="4294967295"/>
          </p:nvPr>
        </p:nvSpPr>
        <p:spPr>
          <a:xfrm>
            <a:off x="457200" y="1571625"/>
            <a:ext cx="8229600" cy="4344988"/>
          </a:xfrm>
        </p:spPr>
        <p:txBody>
          <a:bodyPr/>
          <a:lstStyle/>
          <a:p>
            <a:pPr>
              <a:lnSpc>
                <a:spcPct val="80000"/>
              </a:lnSpc>
              <a:spcBef>
                <a:spcPct val="0"/>
              </a:spcBef>
              <a:buFont typeface="Wingdings" pitchFamily="2" charset="2"/>
              <a:buNone/>
            </a:pPr>
            <a:r>
              <a:rPr lang="de-DE" sz="2300" smtClean="0"/>
              <a:t>Was Spaß macht und was man gut kann, ist nicht davon</a:t>
            </a:r>
          </a:p>
          <a:p>
            <a:pPr>
              <a:lnSpc>
                <a:spcPct val="80000"/>
              </a:lnSpc>
              <a:spcBef>
                <a:spcPct val="0"/>
              </a:spcBef>
              <a:buFont typeface="Wingdings" pitchFamily="2" charset="2"/>
              <a:buNone/>
            </a:pPr>
            <a:r>
              <a:rPr lang="de-DE" sz="2300" smtClean="0"/>
              <a:t>abhängig, ob man ein Bub oder ein Mädchen ist!</a:t>
            </a:r>
          </a:p>
          <a:p>
            <a:pPr>
              <a:lnSpc>
                <a:spcPct val="80000"/>
              </a:lnSpc>
              <a:spcBef>
                <a:spcPct val="0"/>
              </a:spcBef>
              <a:buFont typeface="Wingdings" pitchFamily="2" charset="2"/>
              <a:buNone/>
            </a:pPr>
            <a:endParaRPr lang="de-DE" sz="800" smtClean="0"/>
          </a:p>
          <a:p>
            <a:pPr>
              <a:lnSpc>
                <a:spcPct val="80000"/>
              </a:lnSpc>
              <a:spcBef>
                <a:spcPct val="0"/>
              </a:spcBef>
              <a:buFont typeface="Wingdings" pitchFamily="2" charset="2"/>
              <a:buNone/>
            </a:pPr>
            <a:endParaRPr lang="de-DE" sz="800" smtClean="0"/>
          </a:p>
          <a:p>
            <a:pPr>
              <a:lnSpc>
                <a:spcPct val="80000"/>
              </a:lnSpc>
              <a:spcBef>
                <a:spcPct val="0"/>
              </a:spcBef>
              <a:buFont typeface="Wingdings" pitchFamily="2" charset="2"/>
              <a:buNone/>
            </a:pPr>
            <a:endParaRPr lang="de-DE" sz="800" smtClean="0"/>
          </a:p>
          <a:p>
            <a:pPr>
              <a:lnSpc>
                <a:spcPct val="80000"/>
              </a:lnSpc>
              <a:spcBef>
                <a:spcPct val="0"/>
              </a:spcBef>
              <a:buFont typeface="Wingdings" pitchFamily="2" charset="2"/>
              <a:buNone/>
            </a:pPr>
            <a:r>
              <a:rPr lang="de-DE" sz="2300" smtClean="0">
                <a:solidFill>
                  <a:srgbClr val="A50021"/>
                </a:solidFill>
              </a:rPr>
              <a:t>Überlege dir mindestens drei Dinge, die du gut kannst! </a:t>
            </a:r>
          </a:p>
          <a:p>
            <a:pPr>
              <a:lnSpc>
                <a:spcPct val="80000"/>
              </a:lnSpc>
              <a:spcBef>
                <a:spcPct val="0"/>
              </a:spcBef>
              <a:buFont typeface="Wingdings" pitchFamily="2" charset="2"/>
              <a:buNone/>
            </a:pPr>
            <a:endParaRPr lang="de-DE" sz="800" smtClean="0"/>
          </a:p>
          <a:p>
            <a:pPr>
              <a:lnSpc>
                <a:spcPct val="80000"/>
              </a:lnSpc>
              <a:spcBef>
                <a:spcPct val="0"/>
              </a:spcBef>
              <a:buFont typeface="Wingdings" pitchFamily="2" charset="2"/>
              <a:buNone/>
            </a:pPr>
            <a:endParaRPr lang="de-DE" sz="900" smtClean="0">
              <a:solidFill>
                <a:srgbClr val="A50021"/>
              </a:solidFill>
            </a:endParaRPr>
          </a:p>
          <a:p>
            <a:pPr>
              <a:lnSpc>
                <a:spcPct val="80000"/>
              </a:lnSpc>
              <a:spcBef>
                <a:spcPct val="0"/>
              </a:spcBef>
              <a:buFont typeface="Wingdings" pitchFamily="2" charset="2"/>
              <a:buNone/>
            </a:pPr>
            <a:endParaRPr lang="de-DE" sz="2300" smtClean="0">
              <a:solidFill>
                <a:srgbClr val="A50021"/>
              </a:solidFill>
            </a:endParaRPr>
          </a:p>
          <a:p>
            <a:pPr>
              <a:lnSpc>
                <a:spcPct val="80000"/>
              </a:lnSpc>
              <a:spcBef>
                <a:spcPct val="0"/>
              </a:spcBef>
              <a:buFont typeface="Wingdings" pitchFamily="2" charset="2"/>
              <a:buNone/>
            </a:pPr>
            <a:r>
              <a:rPr lang="de-DE" sz="2300" smtClean="0">
                <a:solidFill>
                  <a:srgbClr val="A50021"/>
                </a:solidFill>
              </a:rPr>
              <a:t>Tipp: </a:t>
            </a:r>
            <a:r>
              <a:rPr lang="de-DE" sz="2300" smtClean="0"/>
              <a:t>Das macht auch in der Klasse Spaß! </a:t>
            </a:r>
          </a:p>
          <a:p>
            <a:pPr>
              <a:lnSpc>
                <a:spcPct val="80000"/>
              </a:lnSpc>
              <a:spcBef>
                <a:spcPct val="0"/>
              </a:spcBef>
              <a:buFont typeface="Wingdings" pitchFamily="2" charset="2"/>
              <a:buNone/>
            </a:pPr>
            <a:r>
              <a:rPr lang="de-DE" sz="2300" smtClean="0"/>
              <a:t>	</a:t>
            </a:r>
          </a:p>
          <a:p>
            <a:pPr>
              <a:lnSpc>
                <a:spcPct val="80000"/>
              </a:lnSpc>
              <a:spcBef>
                <a:spcPct val="0"/>
              </a:spcBef>
            </a:pPr>
            <a:r>
              <a:rPr lang="de-DE" sz="2000" smtClean="0"/>
              <a:t>Überlegt in Kleingruppen, welche Dinge eure KlassenkollegInnen gut können oder was ihr an ihnen mögt. </a:t>
            </a:r>
          </a:p>
          <a:p>
            <a:pPr>
              <a:lnSpc>
                <a:spcPct val="80000"/>
              </a:lnSpc>
              <a:spcBef>
                <a:spcPct val="0"/>
              </a:spcBef>
              <a:buFont typeface="Wingdings" pitchFamily="2" charset="2"/>
              <a:buNone/>
            </a:pPr>
            <a:endParaRPr lang="de-DE" sz="2000" smtClean="0"/>
          </a:p>
          <a:p>
            <a:pPr>
              <a:lnSpc>
                <a:spcPct val="80000"/>
              </a:lnSpc>
              <a:spcBef>
                <a:spcPct val="0"/>
              </a:spcBef>
            </a:pPr>
            <a:r>
              <a:rPr lang="de-DE" sz="2000" smtClean="0"/>
              <a:t>Schreibt diese Dinge auf einen Zettel und klebt ihn der jeweiligen Person auf den Rücken! </a:t>
            </a:r>
          </a:p>
          <a:p>
            <a:pPr>
              <a:lnSpc>
                <a:spcPct val="80000"/>
              </a:lnSpc>
              <a:spcBef>
                <a:spcPct val="0"/>
              </a:spcBef>
              <a:buFont typeface="Wingdings" pitchFamily="2" charset="2"/>
              <a:buNone/>
            </a:pPr>
            <a:r>
              <a:rPr lang="de-DE" sz="2000" smtClean="0"/>
              <a:t>	</a:t>
            </a:r>
          </a:p>
          <a:p>
            <a:pPr>
              <a:lnSpc>
                <a:spcPct val="80000"/>
              </a:lnSpc>
              <a:spcBef>
                <a:spcPct val="0"/>
              </a:spcBef>
            </a:pPr>
            <a:r>
              <a:rPr lang="de-DE" sz="2000" smtClean="0"/>
              <a:t>Wenn ihr ganz mutig seid, könnt ihr der Person auch direkt sagen, was ihr an ihr schätzt!</a:t>
            </a:r>
          </a:p>
          <a:p>
            <a:pPr>
              <a:lnSpc>
                <a:spcPct val="80000"/>
              </a:lnSpc>
              <a:spcBef>
                <a:spcPct val="0"/>
              </a:spcBef>
              <a:buFont typeface="Wingdings" pitchFamily="2" charset="2"/>
              <a:buNone/>
            </a:pPr>
            <a:endParaRPr lang="de-DE" sz="2000" smtClean="0"/>
          </a:p>
          <a:p>
            <a:pPr>
              <a:lnSpc>
                <a:spcPct val="80000"/>
              </a:lnSpc>
              <a:spcBef>
                <a:spcPct val="0"/>
              </a:spcBef>
              <a:buFont typeface="Wingdings" pitchFamily="2" charset="2"/>
              <a:buNone/>
            </a:pPr>
            <a:endParaRPr lang="de-DE" sz="2000" smtClean="0"/>
          </a:p>
          <a:p>
            <a:pPr>
              <a:lnSpc>
                <a:spcPct val="80000"/>
              </a:lnSpc>
              <a:spcBef>
                <a:spcPct val="0"/>
              </a:spcBef>
              <a:buFont typeface="Wingdings" pitchFamily="2" charset="2"/>
              <a:buNone/>
            </a:pPr>
            <a:endParaRPr lang="de-DE" sz="2200" smtClean="0"/>
          </a:p>
          <a:p>
            <a:pPr>
              <a:lnSpc>
                <a:spcPct val="80000"/>
              </a:lnSpc>
              <a:spcBef>
                <a:spcPct val="0"/>
              </a:spcBef>
              <a:buFont typeface="Wingdings" pitchFamily="2" charset="2"/>
              <a:buNone/>
            </a:pPr>
            <a:endParaRPr lang="de-DE" sz="2200" smtClean="0"/>
          </a:p>
          <a:p>
            <a:pPr>
              <a:lnSpc>
                <a:spcPct val="80000"/>
              </a:lnSpc>
              <a:spcBef>
                <a:spcPct val="0"/>
              </a:spcBef>
              <a:buFont typeface="Wingdings" pitchFamily="2" charset="2"/>
              <a:buNone/>
            </a:pPr>
            <a:endParaRPr lang="de-DE" sz="2800" b="1" smtClean="0"/>
          </a:p>
          <a:p>
            <a:pPr>
              <a:lnSpc>
                <a:spcPct val="80000"/>
              </a:lnSpc>
              <a:spcBef>
                <a:spcPct val="0"/>
              </a:spcBef>
              <a:buFont typeface="Wingdings" pitchFamily="2" charset="2"/>
              <a:buNone/>
            </a:pPr>
            <a:endParaRPr lang="de-AT" sz="2800" b="1" i="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e-DE" sz="2400" smtClean="0"/>
              <a:t>Mehr Information auf: </a:t>
            </a:r>
            <a:r>
              <a:rPr lang="de-DE" sz="2400" smtClean="0">
                <a:hlinkClick r:id="rId2"/>
              </a:rPr>
              <a:t>www.demokratiewebstatt.at</a:t>
            </a:r>
            <a:r>
              <a:rPr lang="de-DE" sz="2400" smtClean="0"/>
              <a:t> </a:t>
            </a:r>
            <a:endParaRPr lang="de-AT" sz="2400" smtClean="0"/>
          </a:p>
        </p:txBody>
      </p:sp>
      <p:pic>
        <p:nvPicPr>
          <p:cNvPr id="4099" name="Grafik 5" descr="header_thema.jpg"/>
          <p:cNvPicPr>
            <a:picLocks noChangeAspect="1"/>
          </p:cNvPicPr>
          <p:nvPr/>
        </p:nvPicPr>
        <p:blipFill>
          <a:blip r:embed="rId3"/>
          <a:srcRect/>
          <a:stretch>
            <a:fillRect/>
          </a:stretch>
        </p:blipFill>
        <p:spPr bwMode="auto">
          <a:xfrm>
            <a:off x="1928813" y="1406525"/>
            <a:ext cx="5275262" cy="1808163"/>
          </a:xfrm>
          <a:prstGeom prst="rect">
            <a:avLst/>
          </a:prstGeom>
          <a:noFill/>
          <a:ln w="0">
            <a:noFill/>
            <a:miter lim="800000"/>
            <a:headEnd/>
            <a:tailEnd/>
          </a:ln>
        </p:spPr>
      </p:pic>
      <p:pic>
        <p:nvPicPr>
          <p:cNvPr id="4100" name="Grafik 6" descr="thema_text.jpg"/>
          <p:cNvPicPr>
            <a:picLocks noChangeAspect="1"/>
          </p:cNvPicPr>
          <p:nvPr/>
        </p:nvPicPr>
        <p:blipFill>
          <a:blip r:embed="rId4"/>
          <a:srcRect b="6824"/>
          <a:stretch>
            <a:fillRect/>
          </a:stretch>
        </p:blipFill>
        <p:spPr bwMode="auto">
          <a:xfrm>
            <a:off x="1928813" y="3214688"/>
            <a:ext cx="5286375"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428625" y="1643063"/>
            <a:ext cx="8215313" cy="4857750"/>
          </a:xfrm>
        </p:spPr>
        <p:txBody>
          <a:bodyPr/>
          <a:lstStyle/>
          <a:p>
            <a:pPr marL="609600" indent="-609600">
              <a:lnSpc>
                <a:spcPct val="90000"/>
              </a:lnSpc>
              <a:spcBef>
                <a:spcPct val="0"/>
              </a:spcBef>
              <a:buFont typeface="Wingdings" pitchFamily="2" charset="2"/>
              <a:buNone/>
            </a:pPr>
            <a:r>
              <a:rPr lang="de-AT" sz="2400" smtClean="0"/>
              <a:t>Du weißt jetzt schon einiges über Gleichstellung </a:t>
            </a:r>
          </a:p>
          <a:p>
            <a:pPr marL="609600" indent="-609600">
              <a:lnSpc>
                <a:spcPct val="90000"/>
              </a:lnSpc>
              <a:spcBef>
                <a:spcPct val="0"/>
              </a:spcBef>
              <a:buFont typeface="Wingdings" pitchFamily="2" charset="2"/>
              <a:buNone/>
            </a:pPr>
            <a:r>
              <a:rPr lang="de-AT" sz="2400" smtClean="0"/>
              <a:t>von Frauen und Männern!</a:t>
            </a:r>
          </a:p>
          <a:p>
            <a:pPr marL="609600" indent="-609600">
              <a:lnSpc>
                <a:spcPct val="90000"/>
              </a:lnSpc>
              <a:spcBef>
                <a:spcPct val="0"/>
              </a:spcBef>
              <a:buFont typeface="Wingdings" pitchFamily="2" charset="2"/>
              <a:buNone/>
            </a:pPr>
            <a:endParaRPr lang="de-AT" sz="2400" smtClean="0"/>
          </a:p>
          <a:p>
            <a:pPr marL="609600" indent="-609600">
              <a:lnSpc>
                <a:spcPct val="90000"/>
              </a:lnSpc>
              <a:spcBef>
                <a:spcPct val="0"/>
              </a:spcBef>
              <a:buFont typeface="Wingdings" pitchFamily="2" charset="2"/>
              <a:buNone/>
            </a:pPr>
            <a:endParaRPr lang="de-AT" sz="2400" smtClean="0"/>
          </a:p>
          <a:p>
            <a:pPr marL="609600" indent="-609600">
              <a:lnSpc>
                <a:spcPct val="90000"/>
              </a:lnSpc>
              <a:spcBef>
                <a:spcPct val="0"/>
              </a:spcBef>
              <a:buFont typeface="Wingdings" pitchFamily="2" charset="2"/>
              <a:buNone/>
            </a:pPr>
            <a:r>
              <a:rPr lang="de-AT" sz="2400" b="1" smtClean="0">
                <a:solidFill>
                  <a:srgbClr val="A50021"/>
                </a:solidFill>
              </a:rPr>
              <a:t>Und wie denkst du darüber?</a:t>
            </a:r>
          </a:p>
          <a:p>
            <a:pPr marL="609600" indent="-609600">
              <a:lnSpc>
                <a:spcPct val="90000"/>
              </a:lnSpc>
              <a:spcBef>
                <a:spcPct val="0"/>
              </a:spcBef>
              <a:buFont typeface="Wingdings" pitchFamily="2" charset="2"/>
              <a:buNone/>
            </a:pPr>
            <a:endParaRPr lang="de-DE" sz="800" b="1" smtClean="0">
              <a:solidFill>
                <a:srgbClr val="A50021"/>
              </a:solidFill>
            </a:endParaRPr>
          </a:p>
          <a:p>
            <a:pPr marL="609600" indent="-609600">
              <a:lnSpc>
                <a:spcPct val="90000"/>
              </a:lnSpc>
              <a:spcBef>
                <a:spcPct val="0"/>
              </a:spcBef>
              <a:buFont typeface="Wingdings" pitchFamily="2" charset="2"/>
              <a:buNone/>
            </a:pPr>
            <a:r>
              <a:rPr lang="de-DE" sz="2400" smtClean="0"/>
              <a:t>Stimme hier ab und tue deine Meinung kund: </a:t>
            </a:r>
          </a:p>
          <a:p>
            <a:pPr marL="609600" indent="-609600">
              <a:lnSpc>
                <a:spcPct val="90000"/>
              </a:lnSpc>
              <a:spcBef>
                <a:spcPct val="0"/>
              </a:spcBef>
              <a:buFont typeface="Wingdings" pitchFamily="2" charset="2"/>
              <a:buNone/>
            </a:pPr>
            <a:endParaRPr lang="de-DE" sz="800" smtClean="0"/>
          </a:p>
          <a:p>
            <a:pPr marL="609600" indent="-609600">
              <a:lnSpc>
                <a:spcPct val="90000"/>
              </a:lnSpc>
              <a:spcBef>
                <a:spcPct val="0"/>
              </a:spcBef>
              <a:buFont typeface="Wingdings" pitchFamily="2" charset="2"/>
              <a:buNone/>
            </a:pPr>
            <a:r>
              <a:rPr lang="de-DE" sz="2400" smtClean="0">
                <a:hlinkClick r:id="rId2"/>
              </a:rPr>
              <a:t>http://www.demokratiewebstatt.at/schwerpunkt.html</a:t>
            </a:r>
            <a:r>
              <a:rPr lang="de-DE" sz="2400" smtClean="0"/>
              <a:t> </a:t>
            </a:r>
          </a:p>
          <a:p>
            <a:pPr marL="609600" indent="-609600">
              <a:lnSpc>
                <a:spcPct val="90000"/>
              </a:lnSpc>
              <a:spcBef>
                <a:spcPct val="0"/>
              </a:spcBef>
              <a:buFont typeface="Wingdings" pitchFamily="2" charset="2"/>
              <a:buNone/>
            </a:pPr>
            <a:endParaRPr lang="de-DE" sz="2400" smtClean="0"/>
          </a:p>
          <a:p>
            <a:pPr marL="609600" indent="-609600">
              <a:lnSpc>
                <a:spcPct val="90000"/>
              </a:lnSpc>
              <a:spcBef>
                <a:spcPct val="0"/>
              </a:spcBef>
              <a:buFont typeface="Wingdings" pitchFamily="2" charset="2"/>
              <a:buNone/>
            </a:pPr>
            <a:endParaRPr lang="de-DE" sz="2400" smtClean="0"/>
          </a:p>
          <a:p>
            <a:pPr marL="609600" indent="-609600">
              <a:lnSpc>
                <a:spcPct val="90000"/>
              </a:lnSpc>
              <a:spcBef>
                <a:spcPct val="0"/>
              </a:spcBef>
              <a:buFont typeface="Wingdings" pitchFamily="2" charset="2"/>
              <a:buNone/>
            </a:pPr>
            <a:r>
              <a:rPr lang="de-DE" sz="2400" smtClean="0"/>
              <a:t>Kannst du deine Meinung in der Klasse gut vertreten? </a:t>
            </a:r>
          </a:p>
        </p:txBody>
      </p:sp>
      <p:sp>
        <p:nvSpPr>
          <p:cNvPr id="22531" name="Rectangle 2"/>
          <p:cNvSpPr>
            <a:spLocks noGrp="1" noChangeArrowheads="1"/>
          </p:cNvSpPr>
          <p:nvPr>
            <p:ph type="title"/>
          </p:nvPr>
        </p:nvSpPr>
        <p:spPr>
          <a:xfrm>
            <a:off x="357188" y="490538"/>
            <a:ext cx="8318500" cy="1152525"/>
          </a:xfrm>
        </p:spPr>
        <p:txBody>
          <a:bodyPr/>
          <a:lstStyle/>
          <a:p>
            <a:pPr eaLnBrk="1" hangingPunct="1"/>
            <a:r>
              <a:rPr lang="de-AT" smtClean="0"/>
              <a:t>Übung: </a:t>
            </a:r>
            <a:r>
              <a:rPr lang="de-DE" smtClean="0"/>
              <a:t>Und wie denkst du darüber?</a:t>
            </a:r>
            <a:endParaRPr lang="de-AT"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2428875"/>
            <a:ext cx="7602537" cy="1884363"/>
          </a:xfrm>
        </p:spPr>
        <p:txBody>
          <a:bodyPr/>
          <a:lstStyle/>
          <a:p>
            <a:pPr eaLnBrk="1" hangingPunct="1"/>
            <a:r>
              <a:rPr lang="de-DE" sz="4000" smtClean="0"/>
              <a:t/>
            </a:r>
            <a:br>
              <a:rPr lang="de-DE" sz="4000" smtClean="0"/>
            </a:br>
            <a:r>
              <a:rPr lang="de-DE" sz="4000" smtClean="0"/>
              <a:t>Gleichberechtigung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G_GEL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428625" y="419100"/>
            <a:ext cx="8207375" cy="1152525"/>
          </a:xfrm>
        </p:spPr>
        <p:txBody>
          <a:bodyPr/>
          <a:lstStyle/>
          <a:p>
            <a:pPr eaLnBrk="1" hangingPunct="1"/>
            <a:r>
              <a:rPr lang="de-AT" smtClean="0"/>
              <a:t>Input</a:t>
            </a:r>
          </a:p>
        </p:txBody>
      </p:sp>
      <p:sp>
        <p:nvSpPr>
          <p:cNvPr id="6148" name="Rectangle 4"/>
          <p:cNvSpPr>
            <a:spLocks noGrp="1" noChangeArrowheads="1"/>
          </p:cNvSpPr>
          <p:nvPr>
            <p:ph type="body" idx="1"/>
          </p:nvPr>
        </p:nvSpPr>
        <p:spPr>
          <a:xfrm>
            <a:off x="428625" y="1446213"/>
            <a:ext cx="8229600" cy="4430712"/>
          </a:xfrm>
        </p:spPr>
        <p:txBody>
          <a:bodyPr/>
          <a:lstStyle/>
          <a:p>
            <a:pPr>
              <a:spcBef>
                <a:spcPct val="0"/>
              </a:spcBef>
              <a:buFont typeface="Wingdings" pitchFamily="2" charset="2"/>
              <a:buNone/>
            </a:pPr>
            <a:r>
              <a:rPr lang="de-DE" sz="2600" smtClean="0"/>
              <a:t>Wie wäre es, wenn du kein Mädchen bzw. kein </a:t>
            </a:r>
          </a:p>
          <a:p>
            <a:pPr>
              <a:spcBef>
                <a:spcPct val="0"/>
              </a:spcBef>
              <a:buFont typeface="Wingdings" pitchFamily="2" charset="2"/>
              <a:buNone/>
            </a:pPr>
            <a:r>
              <a:rPr lang="de-DE" sz="2600" smtClean="0"/>
              <a:t>Bub wärst, sondern genau umgekehrt? </a:t>
            </a:r>
          </a:p>
          <a:p>
            <a:pPr>
              <a:buFont typeface="Wingdings" pitchFamily="2" charset="2"/>
              <a:buNone/>
            </a:pPr>
            <a:endParaRPr lang="de-DE" sz="2800" smtClean="0"/>
          </a:p>
          <a:p>
            <a:pPr>
              <a:buFont typeface="Wingdings" pitchFamily="2" charset="2"/>
              <a:buNone/>
            </a:pPr>
            <a:endParaRPr lang="de-DE" sz="2800" smtClean="0"/>
          </a:p>
          <a:p>
            <a:pPr>
              <a:buFont typeface="Wingdings" pitchFamily="2" charset="2"/>
              <a:buNone/>
            </a:pPr>
            <a:endParaRPr lang="de-DE" sz="2800" smtClean="0"/>
          </a:p>
          <a:p>
            <a:pPr>
              <a:buFont typeface="Wingdings" pitchFamily="2" charset="2"/>
              <a:buNone/>
            </a:pPr>
            <a:endParaRPr lang="de-DE" sz="2800" smtClean="0"/>
          </a:p>
          <a:p>
            <a:pPr>
              <a:spcBef>
                <a:spcPct val="0"/>
              </a:spcBef>
              <a:buFont typeface="Wingdings" pitchFamily="2" charset="2"/>
              <a:buNone/>
            </a:pPr>
            <a:endParaRPr lang="de-DE" sz="2800" smtClean="0"/>
          </a:p>
          <a:p>
            <a:pPr>
              <a:spcBef>
                <a:spcPct val="0"/>
              </a:spcBef>
              <a:buFont typeface="Wingdings" pitchFamily="2" charset="2"/>
              <a:buNone/>
            </a:pPr>
            <a:endParaRPr lang="de-DE" sz="2600" smtClean="0"/>
          </a:p>
          <a:p>
            <a:pPr>
              <a:spcBef>
                <a:spcPct val="0"/>
              </a:spcBef>
              <a:buFont typeface="Wingdings" pitchFamily="2" charset="2"/>
              <a:buNone/>
            </a:pPr>
            <a:r>
              <a:rPr lang="de-DE" sz="2600" smtClean="0"/>
              <a:t>Glaubst du, dass Mädchen und Buben die</a:t>
            </a:r>
          </a:p>
          <a:p>
            <a:pPr>
              <a:spcBef>
                <a:spcPct val="0"/>
              </a:spcBef>
              <a:buFont typeface="Wingdings" pitchFamily="2" charset="2"/>
              <a:buNone/>
            </a:pPr>
            <a:r>
              <a:rPr lang="de-DE" sz="2600" smtClean="0"/>
              <a:t>gleichen Möglichkeiten haben? </a:t>
            </a:r>
          </a:p>
          <a:p>
            <a:pPr eaLnBrk="1" hangingPunct="1">
              <a:spcBef>
                <a:spcPct val="0"/>
              </a:spcBef>
              <a:buFont typeface="Wingdings" pitchFamily="2" charset="2"/>
              <a:buNone/>
            </a:pPr>
            <a:endParaRPr lang="de-AT" sz="2500" smtClean="0"/>
          </a:p>
          <a:p>
            <a:pPr eaLnBrk="1" hangingPunct="1">
              <a:buFont typeface="Wingdings" pitchFamily="2" charset="2"/>
              <a:buNone/>
            </a:pPr>
            <a:endParaRPr lang="de-AT" sz="2800" smtClean="0"/>
          </a:p>
          <a:p>
            <a:pPr eaLnBrk="1" hangingPunct="1">
              <a:buFont typeface="Wingdings" pitchFamily="2" charset="2"/>
              <a:buNone/>
            </a:pPr>
            <a:endParaRPr lang="de-AT" sz="2800" smtClean="0"/>
          </a:p>
          <a:p>
            <a:pPr eaLnBrk="1" hangingPunct="1">
              <a:buFont typeface="Wingdings" pitchFamily="2" charset="2"/>
              <a:buNone/>
            </a:pPr>
            <a:endParaRPr lang="de-AT" sz="2800" smtClean="0"/>
          </a:p>
          <a:p>
            <a:pPr eaLnBrk="1" hangingPunct="1">
              <a:spcBef>
                <a:spcPct val="0"/>
              </a:spcBef>
              <a:buFont typeface="Wingdings" pitchFamily="2" charset="2"/>
              <a:buNone/>
            </a:pPr>
            <a:endParaRPr lang="de-AT" sz="1500" smtClean="0"/>
          </a:p>
          <a:p>
            <a:pPr eaLnBrk="1" hangingPunct="1">
              <a:buFont typeface="Wingdings" pitchFamily="2" charset="2"/>
              <a:buNone/>
            </a:pPr>
            <a:endParaRPr lang="de-DE" sz="2800" smtClean="0"/>
          </a:p>
        </p:txBody>
      </p:sp>
      <p:sp>
        <p:nvSpPr>
          <p:cNvPr id="6149" name="Textfeld 7"/>
          <p:cNvSpPr txBox="1">
            <a:spLocks noChangeArrowheads="1"/>
          </p:cNvSpPr>
          <p:nvPr/>
        </p:nvSpPr>
        <p:spPr bwMode="auto">
          <a:xfrm>
            <a:off x="571500" y="4365625"/>
            <a:ext cx="2776538" cy="366713"/>
          </a:xfrm>
          <a:prstGeom prst="rect">
            <a:avLst/>
          </a:prstGeom>
          <a:noFill/>
          <a:ln w="9525">
            <a:noFill/>
            <a:miter lim="800000"/>
            <a:headEnd/>
            <a:tailEnd/>
          </a:ln>
        </p:spPr>
        <p:txBody>
          <a:bodyPr>
            <a:spAutoFit/>
          </a:bodyPr>
          <a:lstStyle/>
          <a:p>
            <a:r>
              <a:rPr lang="de-DE" b="1" i="1">
                <a:solidFill>
                  <a:srgbClr val="A50021"/>
                </a:solidFill>
                <a:latin typeface="Gill Sans MT Condensed" pitchFamily="34" charset="0"/>
              </a:rPr>
              <a:t>Was interessiert mich?</a:t>
            </a:r>
            <a:endParaRPr lang="de-DE" b="1"/>
          </a:p>
        </p:txBody>
      </p:sp>
      <p:sp>
        <p:nvSpPr>
          <p:cNvPr id="6150" name="Textfeld 14"/>
          <p:cNvSpPr txBox="1">
            <a:spLocks noChangeArrowheads="1"/>
          </p:cNvSpPr>
          <p:nvPr/>
        </p:nvSpPr>
        <p:spPr bwMode="auto">
          <a:xfrm>
            <a:off x="2000250" y="3786188"/>
            <a:ext cx="4572000" cy="338137"/>
          </a:xfrm>
          <a:prstGeom prst="rect">
            <a:avLst/>
          </a:prstGeom>
          <a:noFill/>
          <a:ln w="9525">
            <a:noFill/>
            <a:miter lim="800000"/>
            <a:headEnd/>
            <a:tailEnd/>
          </a:ln>
        </p:spPr>
        <p:txBody>
          <a:bodyPr>
            <a:spAutoFit/>
          </a:bodyPr>
          <a:lstStyle/>
          <a:p>
            <a:r>
              <a:rPr lang="de-DE" sz="1600" b="1" i="1">
                <a:solidFill>
                  <a:srgbClr val="A50021"/>
                </a:solidFill>
                <a:latin typeface="Lucida Handwriting" pitchFamily="66" charset="0"/>
              </a:rPr>
              <a:t>In  welche  Schule  gehe  ich?</a:t>
            </a:r>
          </a:p>
        </p:txBody>
      </p:sp>
      <p:sp>
        <p:nvSpPr>
          <p:cNvPr id="6151" name="Textfeld 11"/>
          <p:cNvSpPr txBox="1">
            <a:spLocks noChangeArrowheads="1"/>
          </p:cNvSpPr>
          <p:nvPr/>
        </p:nvSpPr>
        <p:spPr bwMode="auto">
          <a:xfrm>
            <a:off x="4929188" y="3205163"/>
            <a:ext cx="3786187" cy="366712"/>
          </a:xfrm>
          <a:prstGeom prst="rect">
            <a:avLst/>
          </a:prstGeom>
          <a:noFill/>
          <a:ln w="9525">
            <a:noFill/>
            <a:miter lim="800000"/>
            <a:headEnd/>
            <a:tailEnd/>
          </a:ln>
        </p:spPr>
        <p:txBody>
          <a:bodyPr>
            <a:spAutoFit/>
          </a:bodyPr>
          <a:lstStyle/>
          <a:p>
            <a:r>
              <a:rPr lang="de-DE" b="1" i="1">
                <a:solidFill>
                  <a:srgbClr val="A50021"/>
                </a:solidFill>
                <a:latin typeface="Consolas" pitchFamily="49" charset="0"/>
              </a:rPr>
              <a:t>Was ist mein Lieblingsfach? </a:t>
            </a:r>
          </a:p>
        </p:txBody>
      </p:sp>
      <p:sp>
        <p:nvSpPr>
          <p:cNvPr id="6152" name="Textfeld 5"/>
          <p:cNvSpPr txBox="1">
            <a:spLocks noChangeArrowheads="1"/>
          </p:cNvSpPr>
          <p:nvPr/>
        </p:nvSpPr>
        <p:spPr bwMode="auto">
          <a:xfrm>
            <a:off x="357188" y="2924175"/>
            <a:ext cx="3714750" cy="338138"/>
          </a:xfrm>
          <a:prstGeom prst="rect">
            <a:avLst/>
          </a:prstGeom>
          <a:noFill/>
          <a:ln w="9525">
            <a:noFill/>
            <a:miter lim="800000"/>
            <a:headEnd/>
            <a:tailEnd/>
          </a:ln>
        </p:spPr>
        <p:txBody>
          <a:bodyPr>
            <a:spAutoFit/>
          </a:bodyPr>
          <a:lstStyle/>
          <a:p>
            <a:r>
              <a:rPr lang="de-DE" sz="1600" b="1" i="1">
                <a:solidFill>
                  <a:srgbClr val="A50021"/>
                </a:solidFill>
                <a:latin typeface="Kristen ITC" pitchFamily="66" charset="0"/>
              </a:rPr>
              <a:t>Habe ich andere Freunde?</a:t>
            </a:r>
          </a:p>
        </p:txBody>
      </p:sp>
      <p:sp>
        <p:nvSpPr>
          <p:cNvPr id="6153" name="Textfeld 10"/>
          <p:cNvSpPr txBox="1">
            <a:spLocks noChangeArrowheads="1"/>
          </p:cNvSpPr>
          <p:nvPr/>
        </p:nvSpPr>
        <p:spPr bwMode="auto">
          <a:xfrm>
            <a:off x="3786188" y="2565400"/>
            <a:ext cx="3000375" cy="366713"/>
          </a:xfrm>
          <a:prstGeom prst="rect">
            <a:avLst/>
          </a:prstGeom>
          <a:noFill/>
          <a:ln w="9525">
            <a:noFill/>
            <a:miter lim="800000"/>
            <a:headEnd/>
            <a:tailEnd/>
          </a:ln>
        </p:spPr>
        <p:txBody>
          <a:bodyPr>
            <a:spAutoFit/>
          </a:bodyPr>
          <a:lstStyle/>
          <a:p>
            <a:r>
              <a:rPr lang="de-DE" b="1" i="1">
                <a:solidFill>
                  <a:srgbClr val="A50021"/>
                </a:solidFill>
                <a:latin typeface="Trebuchet MS" pitchFamily="34" charset="0"/>
              </a:rPr>
              <a:t>Welche Hobbies habe ich?</a:t>
            </a:r>
          </a:p>
        </p:txBody>
      </p:sp>
      <p:sp>
        <p:nvSpPr>
          <p:cNvPr id="6154" name="Textfeld 12"/>
          <p:cNvSpPr txBox="1">
            <a:spLocks noChangeArrowheads="1"/>
          </p:cNvSpPr>
          <p:nvPr/>
        </p:nvSpPr>
        <p:spPr bwMode="auto">
          <a:xfrm>
            <a:off x="4143375" y="4603750"/>
            <a:ext cx="5214938" cy="396875"/>
          </a:xfrm>
          <a:prstGeom prst="rect">
            <a:avLst/>
          </a:prstGeom>
          <a:noFill/>
          <a:ln w="9525">
            <a:noFill/>
            <a:miter lim="800000"/>
            <a:headEnd/>
            <a:tailEnd/>
          </a:ln>
        </p:spPr>
        <p:txBody>
          <a:bodyPr>
            <a:spAutoFit/>
          </a:bodyPr>
          <a:lstStyle/>
          <a:p>
            <a:r>
              <a:rPr lang="de-DE" sz="2000" b="1" i="1">
                <a:solidFill>
                  <a:srgbClr val="A50021"/>
                </a:solidFill>
                <a:latin typeface="Baskerville Old Face" pitchFamily="18" charset="0"/>
              </a:rPr>
              <a:t>Welchen Beruf will ich später ergreifen?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BG_LIL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2"/>
          <p:cNvSpPr>
            <a:spLocks noGrp="1" noChangeArrowheads="1"/>
          </p:cNvSpPr>
          <p:nvPr>
            <p:ph type="title"/>
          </p:nvPr>
        </p:nvSpPr>
        <p:spPr>
          <a:xfrm>
            <a:off x="436563" y="357188"/>
            <a:ext cx="8207375" cy="1152525"/>
          </a:xfrm>
        </p:spPr>
        <p:txBody>
          <a:bodyPr/>
          <a:lstStyle/>
          <a:p>
            <a:pPr eaLnBrk="1" hangingPunct="1"/>
            <a:r>
              <a:rPr lang="de-AT" smtClean="0"/>
              <a:t>Gleichberechtigung</a:t>
            </a:r>
          </a:p>
        </p:txBody>
      </p:sp>
      <p:sp>
        <p:nvSpPr>
          <p:cNvPr id="19460" name="Rectangle 3"/>
          <p:cNvSpPr>
            <a:spLocks noGrp="1" noChangeArrowheads="1"/>
          </p:cNvSpPr>
          <p:nvPr>
            <p:ph type="body" idx="1"/>
          </p:nvPr>
        </p:nvSpPr>
        <p:spPr>
          <a:xfrm>
            <a:off x="428625" y="1296988"/>
            <a:ext cx="8229600" cy="4703762"/>
          </a:xfrm>
        </p:spPr>
        <p:txBody>
          <a:bodyPr/>
          <a:lstStyle/>
          <a:p>
            <a:pPr>
              <a:defRPr/>
            </a:pPr>
            <a:r>
              <a:rPr lang="de-DE" sz="2400" dirty="0" smtClean="0">
                <a:solidFill>
                  <a:srgbClr val="A50021"/>
                </a:solidFill>
              </a:rPr>
              <a:t>Gleichberechtigung</a:t>
            </a:r>
            <a:r>
              <a:rPr lang="de-DE" sz="2400" dirty="0" smtClean="0"/>
              <a:t> = wichtiger demokratischer Grundsatz</a:t>
            </a:r>
          </a:p>
          <a:p>
            <a:pPr>
              <a:buFont typeface="Wingdings" pitchFamily="2" charset="2"/>
              <a:buNone/>
              <a:defRPr/>
            </a:pPr>
            <a:r>
              <a:rPr lang="de-DE" sz="2400" dirty="0" smtClean="0"/>
              <a:t>	</a:t>
            </a:r>
            <a:r>
              <a:rPr lang="de-DE" sz="2400" i="1" dirty="0" smtClean="0">
                <a:solidFill>
                  <a:srgbClr val="A50021"/>
                </a:solidFill>
              </a:rPr>
              <a:t>Alle Menschen sollen die gleichen Rechte haben! </a:t>
            </a:r>
          </a:p>
          <a:p>
            <a:pPr>
              <a:defRPr/>
            </a:pPr>
            <a:endParaRPr lang="de-DE" sz="800" dirty="0" smtClean="0"/>
          </a:p>
          <a:p>
            <a:pPr>
              <a:defRPr/>
            </a:pPr>
            <a:r>
              <a:rPr lang="de-DE" sz="2400" dirty="0" smtClean="0"/>
              <a:t>Frauen hatten lange Zeit viel weniger Rechte als Männer: </a:t>
            </a:r>
          </a:p>
          <a:p>
            <a:pPr lvl="1">
              <a:defRPr/>
            </a:pPr>
            <a:r>
              <a:rPr lang="de-DE" sz="2100" dirty="0" smtClean="0">
                <a:ea typeface="+mn-ea"/>
                <a:cs typeface="+mn-cs"/>
              </a:rPr>
              <a:t>kein Recht auf Bildung</a:t>
            </a:r>
          </a:p>
          <a:p>
            <a:pPr lvl="1">
              <a:defRPr/>
            </a:pPr>
            <a:r>
              <a:rPr lang="de-DE" sz="2100" dirty="0" smtClean="0">
                <a:ea typeface="+mn-ea"/>
                <a:cs typeface="+mn-cs"/>
              </a:rPr>
              <a:t>sie durften viele Berufe nicht ausüben </a:t>
            </a:r>
          </a:p>
          <a:p>
            <a:pPr lvl="1">
              <a:defRPr/>
            </a:pPr>
            <a:r>
              <a:rPr lang="de-DE" sz="2100" dirty="0" smtClean="0">
                <a:ea typeface="+mn-ea"/>
                <a:cs typeface="+mn-cs"/>
              </a:rPr>
              <a:t>kein Wahlrecht</a:t>
            </a:r>
          </a:p>
          <a:p>
            <a:pPr>
              <a:buFont typeface="Wingdings" pitchFamily="2" charset="2"/>
              <a:buNone/>
              <a:defRPr/>
            </a:pPr>
            <a:r>
              <a:rPr lang="de-DE" sz="2400" dirty="0" smtClean="0"/>
              <a:t>	Viele Menschen dachten, die natürlichen Aufgaben der Frauen sind Haushaltsführung und Kinderbetreuung.</a:t>
            </a:r>
          </a:p>
          <a:p>
            <a:pPr>
              <a:defRPr/>
            </a:pPr>
            <a:endParaRPr lang="de-DE" sz="800" dirty="0" smtClean="0"/>
          </a:p>
          <a:p>
            <a:pPr>
              <a:defRPr/>
            </a:pPr>
            <a:r>
              <a:rPr lang="de-DE" sz="2400" dirty="0" smtClean="0"/>
              <a:t>In Österreich hat sich da bis heute schon viel verändert, obwohl es sicherlich noch einiges zu tun gibt! </a:t>
            </a:r>
          </a:p>
          <a:p>
            <a:pPr>
              <a:buFont typeface="Wingdings" pitchFamily="2" charset="2"/>
              <a:buNone/>
              <a:defRPr/>
            </a:pPr>
            <a:endParaRPr lang="de-DE" sz="2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G_BLU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Rectangle 4"/>
          <p:cNvSpPr>
            <a:spLocks noGrp="1" noChangeArrowheads="1"/>
          </p:cNvSpPr>
          <p:nvPr>
            <p:ph type="body" idx="1"/>
          </p:nvPr>
        </p:nvSpPr>
        <p:spPr>
          <a:xfrm>
            <a:off x="457200" y="1298575"/>
            <a:ext cx="8229600" cy="4559300"/>
          </a:xfrm>
        </p:spPr>
        <p:txBody>
          <a:bodyPr/>
          <a:lstStyle/>
          <a:p>
            <a:endParaRPr lang="de-DE" sz="2000" smtClean="0"/>
          </a:p>
          <a:p>
            <a:pPr>
              <a:buFont typeface="Wingdings" pitchFamily="2" charset="2"/>
              <a:buNone/>
            </a:pPr>
            <a:endParaRPr lang="de-DE" sz="2300" smtClean="0"/>
          </a:p>
          <a:p>
            <a:pPr marL="342900" lvl="1" indent="-342900">
              <a:buFont typeface="Wingdings" pitchFamily="2" charset="2"/>
              <a:buNone/>
            </a:pPr>
            <a:endParaRPr lang="de-DE" sz="2300" smtClean="0"/>
          </a:p>
        </p:txBody>
      </p:sp>
      <p:sp>
        <p:nvSpPr>
          <p:cNvPr id="8196" name="Rectangle 3"/>
          <p:cNvSpPr txBox="1">
            <a:spLocks noChangeArrowheads="1"/>
          </p:cNvSpPr>
          <p:nvPr/>
        </p:nvSpPr>
        <p:spPr bwMode="auto">
          <a:xfrm>
            <a:off x="428625" y="1296988"/>
            <a:ext cx="8229600" cy="4703762"/>
          </a:xfrm>
          <a:prstGeom prst="rect">
            <a:avLst/>
          </a:prstGeom>
          <a:noFill/>
          <a:ln w="9525">
            <a:noFill/>
            <a:miter lim="800000"/>
            <a:headEnd/>
            <a:tailEnd/>
          </a:ln>
        </p:spPr>
        <p:txBody>
          <a:bodyPr/>
          <a:lstStyle/>
          <a:p>
            <a:pPr marL="342900" indent="-342900" eaLnBrk="0" hangingPunct="0">
              <a:spcBef>
                <a:spcPct val="20000"/>
              </a:spcBef>
              <a:buClr>
                <a:srgbClr val="A50021"/>
              </a:buClr>
              <a:buFont typeface="Wingdings" pitchFamily="2" charset="2"/>
              <a:buChar char="l"/>
            </a:pPr>
            <a:r>
              <a:rPr lang="de-DE" sz="2400"/>
              <a:t>Im Laufe der Zeit setzten sich einige Leute für die Gleichberechtigung von Frauen und Männern ein. </a:t>
            </a:r>
          </a:p>
          <a:p>
            <a:pPr marL="342900" indent="-342900" eaLnBrk="0" hangingPunct="0">
              <a:spcBef>
                <a:spcPct val="20000"/>
              </a:spcBef>
              <a:buClr>
                <a:srgbClr val="A50021"/>
              </a:buClr>
              <a:buFont typeface="Wingdings" pitchFamily="2" charset="2"/>
              <a:buChar char="l"/>
            </a:pPr>
            <a:endParaRPr lang="de-DE" sz="800"/>
          </a:p>
          <a:p>
            <a:pPr marL="342900" indent="-342900" eaLnBrk="0" hangingPunct="0">
              <a:spcBef>
                <a:spcPct val="20000"/>
              </a:spcBef>
              <a:buClr>
                <a:srgbClr val="A50021"/>
              </a:buClr>
              <a:buFont typeface="Wingdings" pitchFamily="2" charset="2"/>
              <a:buChar char="l"/>
            </a:pPr>
            <a:r>
              <a:rPr lang="de-DE" sz="2400"/>
              <a:t>Ziele der </a:t>
            </a:r>
            <a:r>
              <a:rPr lang="de-DE" sz="2400">
                <a:solidFill>
                  <a:srgbClr val="A50021"/>
                </a:solidFill>
              </a:rPr>
              <a:t>Frauenbewegungen</a:t>
            </a:r>
            <a:r>
              <a:rPr lang="de-DE" sz="2400"/>
              <a:t>: </a:t>
            </a:r>
          </a:p>
          <a:p>
            <a:pPr marL="800100" lvl="1" indent="-342900" eaLnBrk="0" hangingPunct="0">
              <a:spcBef>
                <a:spcPct val="20000"/>
              </a:spcBef>
              <a:buClr>
                <a:srgbClr val="A50021"/>
              </a:buClr>
              <a:buFont typeface="Courier New" pitchFamily="49" charset="0"/>
              <a:buChar char="o"/>
            </a:pPr>
            <a:r>
              <a:rPr lang="de-DE" sz="2000"/>
              <a:t>gleiche Ausbildungschancen </a:t>
            </a:r>
          </a:p>
          <a:p>
            <a:pPr marL="800100" lvl="1" indent="-342900" eaLnBrk="0" hangingPunct="0">
              <a:spcBef>
                <a:spcPct val="20000"/>
              </a:spcBef>
              <a:buClr>
                <a:srgbClr val="A50021"/>
              </a:buClr>
              <a:buFont typeface="Courier New" pitchFamily="49" charset="0"/>
              <a:buChar char="o"/>
            </a:pPr>
            <a:r>
              <a:rPr lang="de-DE" sz="2000"/>
              <a:t>finanzielle Unabhängigkeit </a:t>
            </a:r>
          </a:p>
          <a:p>
            <a:pPr marL="800100" lvl="1" indent="-342900" eaLnBrk="0" hangingPunct="0">
              <a:spcBef>
                <a:spcPct val="20000"/>
              </a:spcBef>
              <a:buClr>
                <a:srgbClr val="A50021"/>
              </a:buClr>
              <a:buFont typeface="Courier New" pitchFamily="49" charset="0"/>
              <a:buChar char="o"/>
            </a:pPr>
            <a:r>
              <a:rPr lang="de-DE" sz="2000"/>
              <a:t>Wahlrecht </a:t>
            </a:r>
          </a:p>
          <a:p>
            <a:pPr marL="800100" lvl="1" indent="-342900" eaLnBrk="0" hangingPunct="0">
              <a:spcBef>
                <a:spcPct val="20000"/>
              </a:spcBef>
              <a:buClr>
                <a:srgbClr val="A50021"/>
              </a:buClr>
              <a:buFont typeface="Courier New" pitchFamily="49" charset="0"/>
              <a:buChar char="o"/>
            </a:pPr>
            <a:r>
              <a:rPr lang="de-DE" sz="2000"/>
              <a:t>Beteiligung an der Politik</a:t>
            </a:r>
          </a:p>
          <a:p>
            <a:pPr marL="800100" lvl="1" indent="-342900" eaLnBrk="0" hangingPunct="0">
              <a:spcBef>
                <a:spcPct val="20000"/>
              </a:spcBef>
              <a:buClr>
                <a:srgbClr val="A50021"/>
              </a:buClr>
              <a:buFont typeface="Courier New" pitchFamily="49" charset="0"/>
              <a:buChar char="o"/>
            </a:pPr>
            <a:endParaRPr lang="de-DE" sz="800"/>
          </a:p>
          <a:p>
            <a:pPr marL="342900" indent="-342900" eaLnBrk="0" hangingPunct="0">
              <a:spcBef>
                <a:spcPct val="20000"/>
              </a:spcBef>
              <a:buClr>
                <a:srgbClr val="A50021"/>
              </a:buClr>
              <a:buFont typeface="Wingdings" pitchFamily="2" charset="2"/>
              <a:buChar char="l"/>
            </a:pPr>
            <a:r>
              <a:rPr lang="de-DE" sz="2400"/>
              <a:t>In den </a:t>
            </a:r>
            <a:r>
              <a:rPr lang="de-DE" sz="2400">
                <a:solidFill>
                  <a:srgbClr val="A50021"/>
                </a:solidFill>
              </a:rPr>
              <a:t>Menschenrechten</a:t>
            </a:r>
            <a:r>
              <a:rPr lang="de-DE" sz="2400"/>
              <a:t> steht geschrieben, dass niemand wegen seines Geschlechts, seiner Abstammung, seiner Sprache, seiner Herkunft, seines Glaubens oder wegen einer Behinderung benachteiligt werden darf.</a:t>
            </a:r>
          </a:p>
          <a:p>
            <a:pPr marL="342900" indent="-342900" eaLnBrk="0" hangingPunct="0">
              <a:spcBef>
                <a:spcPct val="20000"/>
              </a:spcBef>
              <a:buClr>
                <a:srgbClr val="A50021"/>
              </a:buClr>
              <a:buFont typeface="Wingdings" pitchFamily="2" charset="2"/>
              <a:buNone/>
            </a:pPr>
            <a:endParaRPr lang="de-DE" sz="2200"/>
          </a:p>
        </p:txBody>
      </p:sp>
      <p:sp>
        <p:nvSpPr>
          <p:cNvPr id="5" name="Rectangle 2"/>
          <p:cNvSpPr txBox="1">
            <a:spLocks noChangeArrowheads="1"/>
          </p:cNvSpPr>
          <p:nvPr/>
        </p:nvSpPr>
        <p:spPr bwMode="auto">
          <a:xfrm>
            <a:off x="428625" y="357188"/>
            <a:ext cx="8207375" cy="1152525"/>
          </a:xfrm>
          <a:prstGeom prst="rect">
            <a:avLst/>
          </a:prstGeom>
          <a:noFill/>
          <a:ln w="9525">
            <a:noFill/>
            <a:miter lim="800000"/>
            <a:headEnd/>
            <a:tailEnd/>
          </a:ln>
        </p:spPr>
        <p:txBody>
          <a:bodyPr anchor="ctr"/>
          <a:lstStyle/>
          <a:p>
            <a:pPr>
              <a:tabLst>
                <a:tab pos="8607425" algn="l"/>
              </a:tabLst>
              <a:defRPr/>
            </a:pPr>
            <a:r>
              <a:rPr lang="de-AT" sz="3800" kern="0" dirty="0">
                <a:solidFill>
                  <a:srgbClr val="00B2D6"/>
                </a:solidFill>
                <a:latin typeface="+mj-lt"/>
                <a:ea typeface="+mj-ea"/>
                <a:cs typeface="+mj-cs"/>
              </a:rPr>
              <a:t>Gleichberechtigung</a:t>
            </a:r>
          </a:p>
        </p:txBody>
      </p:sp>
      <p:sp>
        <p:nvSpPr>
          <p:cNvPr id="8198" name="Rectangle 2"/>
          <p:cNvSpPr>
            <a:spLocks noGrp="1" noChangeArrowheads="1"/>
          </p:cNvSpPr>
          <p:nvPr>
            <p:ph type="title"/>
          </p:nvPr>
        </p:nvSpPr>
        <p:spPr>
          <a:xfrm>
            <a:off x="428625" y="357188"/>
            <a:ext cx="8207375" cy="1152525"/>
          </a:xfrm>
        </p:spPr>
        <p:txBody>
          <a:bodyPr/>
          <a:lstStyle/>
          <a:p>
            <a:pPr eaLnBrk="1" hangingPunct="1"/>
            <a:r>
              <a:rPr lang="de-AT" smtClean="0"/>
              <a:t>Gleichberechtigung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BG_GREE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idx="4294967295"/>
          </p:nvPr>
        </p:nvSpPr>
        <p:spPr/>
        <p:txBody>
          <a:bodyPr/>
          <a:lstStyle/>
          <a:p>
            <a:pPr eaLnBrk="1" hangingPunct="1"/>
            <a:r>
              <a:rPr lang="de-AT" smtClean="0"/>
              <a:t>Input: Gleichberechtigung</a:t>
            </a:r>
          </a:p>
        </p:txBody>
      </p:sp>
      <p:sp>
        <p:nvSpPr>
          <p:cNvPr id="13316" name="Rectangle 3"/>
          <p:cNvSpPr>
            <a:spLocks noGrp="1" noChangeArrowheads="1"/>
          </p:cNvSpPr>
          <p:nvPr>
            <p:ph type="body" idx="4294967295"/>
          </p:nvPr>
        </p:nvSpPr>
        <p:spPr>
          <a:xfrm>
            <a:off x="457200" y="1571625"/>
            <a:ext cx="8229600" cy="4344988"/>
          </a:xfrm>
        </p:spPr>
        <p:txBody>
          <a:bodyPr/>
          <a:lstStyle/>
          <a:p>
            <a:pPr>
              <a:spcBef>
                <a:spcPct val="0"/>
              </a:spcBef>
              <a:buFont typeface="Wingdings" pitchFamily="2" charset="2"/>
              <a:buNone/>
              <a:defRPr/>
            </a:pPr>
            <a:r>
              <a:rPr lang="de-AT" sz="2800" smtClean="0"/>
              <a:t>Flitzi hat über Gleichberechtigung nachgedacht</a:t>
            </a:r>
          </a:p>
          <a:p>
            <a:pPr>
              <a:spcBef>
                <a:spcPct val="0"/>
              </a:spcBef>
              <a:buFont typeface="Wingdings" pitchFamily="2" charset="2"/>
              <a:buNone/>
              <a:defRPr/>
            </a:pPr>
            <a:r>
              <a:rPr lang="de-AT" sz="2800" smtClean="0"/>
              <a:t>und diese rätselhafte Formel entwickelt:</a:t>
            </a:r>
          </a:p>
          <a:p>
            <a:pPr algn="ctr">
              <a:spcBef>
                <a:spcPct val="0"/>
              </a:spcBef>
              <a:buFont typeface="Wingdings" pitchFamily="2" charset="2"/>
              <a:buNone/>
              <a:defRPr/>
            </a:pPr>
            <a:r>
              <a:rPr lang="de-AT" sz="9000" b="1" smtClean="0">
                <a:solidFill>
                  <a:srgbClr val="A50021"/>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   </a:t>
            </a:r>
            <a:endParaRPr lang="de-AT" sz="2800" smtClean="0"/>
          </a:p>
          <a:p>
            <a:pPr>
              <a:spcBef>
                <a:spcPct val="0"/>
              </a:spcBef>
              <a:buFont typeface="Wingdings" pitchFamily="2" charset="2"/>
              <a:buNone/>
              <a:defRPr/>
            </a:pPr>
            <a:endParaRPr lang="de-AT" sz="2800" smtClean="0"/>
          </a:p>
          <a:p>
            <a:pPr>
              <a:spcBef>
                <a:spcPct val="0"/>
              </a:spcBef>
              <a:buFont typeface="Wingdings" pitchFamily="2" charset="2"/>
              <a:buNone/>
              <a:defRPr/>
            </a:pPr>
            <a:endParaRPr lang="de-AT" sz="2800" smtClean="0"/>
          </a:p>
          <a:p>
            <a:pPr>
              <a:spcBef>
                <a:spcPct val="0"/>
              </a:spcBef>
              <a:buFont typeface="Wingdings" pitchFamily="2" charset="2"/>
              <a:buNone/>
              <a:defRPr/>
            </a:pPr>
            <a:r>
              <a:rPr lang="de-AT" sz="2800" smtClean="0"/>
              <a:t>Kannst du die geheimnisvollen Zeichen entziffern?</a:t>
            </a:r>
          </a:p>
          <a:p>
            <a:pPr>
              <a:spcBef>
                <a:spcPct val="0"/>
              </a:spcBef>
              <a:buFont typeface="Wingdings" pitchFamily="2" charset="2"/>
              <a:buNone/>
              <a:defRPr/>
            </a:pPr>
            <a:r>
              <a:rPr lang="de-AT" sz="2800" smtClean="0"/>
              <a:t>Was könnte er damit meinen?</a:t>
            </a:r>
          </a:p>
          <a:p>
            <a:pPr>
              <a:spcBef>
                <a:spcPct val="0"/>
              </a:spcBef>
              <a:buFont typeface="Wingdings" pitchFamily="2" charset="2"/>
              <a:buNone/>
              <a:defRPr/>
            </a:pPr>
            <a:endParaRPr lang="de-DE" sz="1800" b="1" i="1" smtClean="0">
              <a:solidFill>
                <a:srgbClr val="A50021"/>
              </a:solidFill>
              <a:latin typeface="Arial Narrow" pitchFamily="34" charset="0"/>
            </a:endParaRPr>
          </a:p>
          <a:p>
            <a:pPr>
              <a:spcBef>
                <a:spcPct val="0"/>
              </a:spcBef>
              <a:buFont typeface="Wingdings" pitchFamily="2" charset="2"/>
              <a:buNone/>
              <a:defRPr/>
            </a:pPr>
            <a:r>
              <a:rPr lang="de-DE" sz="1800" b="1" i="1" smtClean="0">
                <a:solidFill>
                  <a:srgbClr val="A50021"/>
                </a:solidFill>
                <a:latin typeface="Arial Narrow" pitchFamily="34" charset="0"/>
              </a:rPr>
              <a:t>Tipp:</a:t>
            </a:r>
            <a:r>
              <a:rPr lang="de-DE" sz="2800" b="1" i="1" smtClean="0">
                <a:solidFill>
                  <a:srgbClr val="A50021"/>
                </a:solidFill>
                <a:latin typeface="Arial Narrow" pitchFamily="34" charset="0"/>
              </a:rPr>
              <a:t> </a:t>
            </a:r>
            <a:endParaRPr lang="de-AT" sz="2800" smtClean="0"/>
          </a:p>
        </p:txBody>
      </p:sp>
      <p:sp>
        <p:nvSpPr>
          <p:cNvPr id="7" name="Textfeld 6"/>
          <p:cNvSpPr txBox="1"/>
          <p:nvPr/>
        </p:nvSpPr>
        <p:spPr>
          <a:xfrm>
            <a:off x="4714875" y="2951163"/>
            <a:ext cx="1143000" cy="1477962"/>
          </a:xfrm>
          <a:prstGeom prst="rect">
            <a:avLst/>
          </a:prstGeom>
          <a:noFill/>
        </p:spPr>
        <p:txBody>
          <a:bodyPr>
            <a:spAutoFit/>
          </a:bodyPr>
          <a:lstStyle/>
          <a:p>
            <a:pPr>
              <a:defRPr/>
            </a:pPr>
            <a:r>
              <a:rPr lang="de-AT" sz="9000" b="1" spc="600" dirty="0">
                <a:solidFill>
                  <a:srgbClr val="A5002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de-DE" sz="9000" dirty="0"/>
          </a:p>
        </p:txBody>
      </p:sp>
      <p:sp>
        <p:nvSpPr>
          <p:cNvPr id="8" name="Textfeld 7"/>
          <p:cNvSpPr txBox="1"/>
          <p:nvPr/>
        </p:nvSpPr>
        <p:spPr>
          <a:xfrm>
            <a:off x="5643563" y="2857500"/>
            <a:ext cx="561975" cy="1570038"/>
          </a:xfrm>
          <a:prstGeom prst="rect">
            <a:avLst/>
          </a:prstGeom>
          <a:noFill/>
        </p:spPr>
        <p:txBody>
          <a:bodyPr>
            <a:spAutoFit/>
          </a:bodyPr>
          <a:lstStyle/>
          <a:p>
            <a:pPr>
              <a:defRPr/>
            </a:pPr>
            <a:r>
              <a:rPr lang="de-AT" sz="9600" b="1" spc="600" dirty="0">
                <a:solidFill>
                  <a:srgbClr val="A50021"/>
                </a:solidFill>
                <a:effectLst>
                  <a:outerShdw blurRad="38100" dist="38100" dir="2700000" algn="tl">
                    <a:srgbClr val="000000">
                      <a:alpha val="43137"/>
                    </a:srgbClr>
                  </a:outerShdw>
                </a:effectLst>
                <a:latin typeface="Arial Narrow" pitchFamily="34" charset="0"/>
              </a:rPr>
              <a:t>!</a:t>
            </a:r>
            <a:endParaRPr lang="de-DE" sz="9000" dirty="0"/>
          </a:p>
        </p:txBody>
      </p:sp>
      <p:sp>
        <p:nvSpPr>
          <p:cNvPr id="9" name="Textfeld 8"/>
          <p:cNvSpPr txBox="1"/>
          <p:nvPr/>
        </p:nvSpPr>
        <p:spPr>
          <a:xfrm>
            <a:off x="3500438" y="2951163"/>
            <a:ext cx="1357312" cy="1477962"/>
          </a:xfrm>
          <a:prstGeom prst="rect">
            <a:avLst/>
          </a:prstGeom>
          <a:noFill/>
        </p:spPr>
        <p:txBody>
          <a:bodyPr>
            <a:spAutoFit/>
          </a:bodyPr>
          <a:lstStyle/>
          <a:p>
            <a:pPr>
              <a:defRPr/>
            </a:pPr>
            <a:r>
              <a:rPr lang="de-AT" sz="9000" b="1" spc="600" dirty="0">
                <a:solidFill>
                  <a:srgbClr val="A5002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Wingdings" pitchFamily="2" charset="2"/>
              </a:rPr>
              <a:t></a:t>
            </a:r>
            <a:endParaRPr lang="de-DE" sz="9000" dirty="0"/>
          </a:p>
        </p:txBody>
      </p:sp>
      <p:sp>
        <p:nvSpPr>
          <p:cNvPr id="10" name="Textfeld 9"/>
          <p:cNvSpPr txBox="1"/>
          <p:nvPr/>
        </p:nvSpPr>
        <p:spPr>
          <a:xfrm>
            <a:off x="3357563" y="2857500"/>
            <a:ext cx="471487" cy="1477963"/>
          </a:xfrm>
          <a:prstGeom prst="rect">
            <a:avLst/>
          </a:prstGeom>
          <a:noFill/>
        </p:spPr>
        <p:txBody>
          <a:bodyPr>
            <a:spAutoFit/>
          </a:bodyPr>
          <a:lstStyle/>
          <a:p>
            <a:pPr>
              <a:defRPr/>
            </a:pPr>
            <a:r>
              <a:rPr lang="de-AT" sz="9000" b="1" spc="600" dirty="0">
                <a:solidFill>
                  <a:srgbClr val="A5002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Wingdings" pitchFamily="2" charset="2"/>
              </a:rPr>
              <a:t>:</a:t>
            </a:r>
            <a:endParaRPr lang="de-DE" sz="9000" dirty="0"/>
          </a:p>
        </p:txBody>
      </p:sp>
      <p:sp>
        <p:nvSpPr>
          <p:cNvPr id="11" name="Textfeld 10"/>
          <p:cNvSpPr txBox="1"/>
          <p:nvPr/>
        </p:nvSpPr>
        <p:spPr>
          <a:xfrm>
            <a:off x="2500313" y="2913063"/>
            <a:ext cx="1071562" cy="1516062"/>
          </a:xfrm>
          <a:prstGeom prst="rect">
            <a:avLst/>
          </a:prstGeom>
          <a:noFill/>
        </p:spPr>
        <p:txBody>
          <a:bodyPr>
            <a:spAutoFit/>
          </a:bodyPr>
          <a:lstStyle/>
          <a:p>
            <a:pPr>
              <a:defRPr/>
            </a:pPr>
            <a:r>
              <a:rPr lang="de-AT" sz="9000" b="1" spc="600" dirty="0">
                <a:solidFill>
                  <a:srgbClr val="A5002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de-DE" sz="9000" dirty="0"/>
          </a:p>
        </p:txBody>
      </p:sp>
      <p:sp>
        <p:nvSpPr>
          <p:cNvPr id="9226" name="Textfeld 11"/>
          <p:cNvSpPr txBox="1">
            <a:spLocks noChangeArrowheads="1"/>
          </p:cNvSpPr>
          <p:nvPr/>
        </p:nvSpPr>
        <p:spPr bwMode="auto">
          <a:xfrm flipV="1">
            <a:off x="857250" y="6221413"/>
            <a:ext cx="2562225" cy="366712"/>
          </a:xfrm>
          <a:prstGeom prst="rect">
            <a:avLst/>
          </a:prstGeom>
          <a:noFill/>
          <a:ln w="9525">
            <a:noFill/>
            <a:miter lim="800000"/>
            <a:headEnd/>
            <a:tailEnd/>
          </a:ln>
        </p:spPr>
        <p:txBody>
          <a:bodyPr>
            <a:spAutoFit/>
          </a:bodyPr>
          <a:lstStyle/>
          <a:p>
            <a:r>
              <a:rPr lang="de-DE" b="1" i="1">
                <a:solidFill>
                  <a:srgbClr val="A50021"/>
                </a:solidFill>
                <a:latin typeface="Arial Narrow" pitchFamily="34" charset="0"/>
              </a:rPr>
              <a:t>:</a:t>
            </a:r>
            <a:r>
              <a:rPr lang="de-DE" sz="1400" b="1" i="1">
                <a:solidFill>
                  <a:srgbClr val="A50021"/>
                </a:solidFill>
                <a:latin typeface="Arial Narrow" pitchFamily="34" charset="0"/>
                <a:sym typeface="Wingdings" pitchFamily="2" charset="2"/>
              </a:rPr>
              <a:t>  bedeutet gleichwertig </a:t>
            </a:r>
            <a:endParaRPr lang="de-DE" sz="1400" b="1" i="1">
              <a:solidFill>
                <a:srgbClr val="A50021"/>
              </a:solidFill>
              <a:latin typeface="Arial Narrow" pitchFamily="34" charset="0"/>
            </a:endParaRPr>
          </a:p>
        </p:txBody>
      </p:sp>
      <p:sp>
        <p:nvSpPr>
          <p:cNvPr id="14" name="Textfeld 13"/>
          <p:cNvSpPr txBox="1"/>
          <p:nvPr/>
        </p:nvSpPr>
        <p:spPr>
          <a:xfrm flipV="1">
            <a:off x="1347788" y="6421438"/>
            <a:ext cx="2071687" cy="366712"/>
          </a:xfrm>
          <a:prstGeom prst="rect">
            <a:avLst/>
          </a:prstGeom>
          <a:noFill/>
        </p:spPr>
        <p:txBody>
          <a:bodyPr>
            <a:spAutoFit/>
          </a:bodyPr>
          <a:lstStyle/>
          <a:p>
            <a:pPr>
              <a:defRPr/>
            </a:pPr>
            <a:r>
              <a:rPr lang="de-DE" spc="-300" dirty="0">
                <a:solidFill>
                  <a:srgbClr val="A50021"/>
                </a:solidFill>
                <a:latin typeface="Arial Unicode MS" pitchFamily="34" charset="-128"/>
                <a:ea typeface="Arial Unicode MS" pitchFamily="34" charset="-128"/>
                <a:cs typeface="Arial Unicode MS" pitchFamily="34" charset="-128"/>
              </a:rPr>
              <a:t>♀</a:t>
            </a:r>
            <a:r>
              <a:rPr lang="de-DE" sz="1400" b="1" i="1" spc="-300" dirty="0">
                <a:solidFill>
                  <a:srgbClr val="A50021"/>
                </a:solidFill>
                <a:latin typeface="Arial Unicode MS" pitchFamily="34" charset="-128"/>
                <a:ea typeface="Arial Unicode MS" pitchFamily="34" charset="-128"/>
                <a:cs typeface="Arial Unicode MS" pitchFamily="34" charset="-128"/>
                <a:sym typeface="Wingdings" pitchFamily="2" charset="2"/>
              </a:rPr>
              <a:t>      </a:t>
            </a:r>
            <a:r>
              <a:rPr lang="de-DE" sz="1400" b="1" i="1" spc="-300" dirty="0">
                <a:solidFill>
                  <a:srgbClr val="A50021"/>
                </a:solidFill>
                <a:latin typeface="Arial Narrow" pitchFamily="34" charset="0"/>
                <a:sym typeface="Wingdings" pitchFamily="2" charset="2"/>
              </a:rPr>
              <a:t>   </a:t>
            </a:r>
            <a:r>
              <a:rPr lang="de-DE" sz="1400" b="1" i="1" dirty="0">
                <a:solidFill>
                  <a:srgbClr val="A50021"/>
                </a:solidFill>
                <a:latin typeface="Arial Narrow" pitchFamily="34" charset="0"/>
                <a:sym typeface="Wingdings" pitchFamily="2" charset="2"/>
              </a:rPr>
              <a:t>  bedeutet  Frau</a:t>
            </a:r>
            <a:endParaRPr lang="de-DE" sz="1400" b="1" i="1" dirty="0">
              <a:solidFill>
                <a:srgbClr val="A50021"/>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4213" y="2428875"/>
            <a:ext cx="7602537" cy="1884363"/>
          </a:xfrm>
        </p:spPr>
        <p:txBody>
          <a:bodyPr/>
          <a:lstStyle/>
          <a:p>
            <a:pPr eaLnBrk="1" hangingPunct="1"/>
            <a:r>
              <a:rPr lang="de-DE" sz="4000" smtClean="0"/>
              <a:t/>
            </a:r>
            <a:br>
              <a:rPr lang="de-DE" sz="4000" smtClean="0"/>
            </a:br>
            <a:r>
              <a:rPr lang="de-DE" sz="4000" smtClean="0"/>
              <a:t>Frauen und Politik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G_GELB"/>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a:xfrm>
            <a:off x="428625" y="285750"/>
            <a:ext cx="8207375" cy="1152525"/>
          </a:xfrm>
        </p:spPr>
        <p:txBody>
          <a:bodyPr/>
          <a:lstStyle/>
          <a:p>
            <a:pPr eaLnBrk="1" hangingPunct="1"/>
            <a:r>
              <a:rPr lang="de-AT" smtClean="0"/>
              <a:t>Politik für Frauen</a:t>
            </a:r>
          </a:p>
        </p:txBody>
      </p:sp>
      <p:sp>
        <p:nvSpPr>
          <p:cNvPr id="11268" name="Rectangle 4"/>
          <p:cNvSpPr>
            <a:spLocks noGrp="1" noChangeArrowheads="1"/>
          </p:cNvSpPr>
          <p:nvPr>
            <p:ph type="body" idx="1"/>
          </p:nvPr>
        </p:nvSpPr>
        <p:spPr>
          <a:xfrm>
            <a:off x="428625" y="1285875"/>
            <a:ext cx="8229600" cy="4430713"/>
          </a:xfrm>
        </p:spPr>
        <p:txBody>
          <a:bodyPr/>
          <a:lstStyle/>
          <a:p>
            <a:pPr>
              <a:spcBef>
                <a:spcPct val="0"/>
              </a:spcBef>
            </a:pPr>
            <a:r>
              <a:rPr lang="de-DE" sz="2500" i="1" smtClean="0">
                <a:solidFill>
                  <a:srgbClr val="A50021"/>
                </a:solidFill>
              </a:rPr>
              <a:t>Demokratie</a:t>
            </a:r>
            <a:r>
              <a:rPr lang="de-DE" sz="2500" i="1" smtClean="0"/>
              <a:t> = Volksherrschaft</a:t>
            </a:r>
          </a:p>
          <a:p>
            <a:pPr>
              <a:spcBef>
                <a:spcPct val="0"/>
              </a:spcBef>
              <a:buFont typeface="Wingdings" pitchFamily="2" charset="2"/>
              <a:buNone/>
            </a:pPr>
            <a:r>
              <a:rPr lang="de-DE" sz="2200" i="1" smtClean="0"/>
              <a:t>	</a:t>
            </a:r>
            <a:r>
              <a:rPr lang="de-DE" sz="2200" smtClean="0"/>
              <a:t>Gewählte VertreterInnen setzen sich für die Anliegen </a:t>
            </a:r>
          </a:p>
          <a:p>
            <a:pPr>
              <a:spcBef>
                <a:spcPct val="0"/>
              </a:spcBef>
              <a:buFont typeface="Wingdings" pitchFamily="2" charset="2"/>
              <a:buNone/>
            </a:pPr>
            <a:r>
              <a:rPr lang="de-DE" sz="2200" smtClean="0"/>
              <a:t>	des Volkes ein. Damit Frauen und Männer gemeinsam </a:t>
            </a:r>
          </a:p>
          <a:p>
            <a:pPr>
              <a:spcBef>
                <a:spcPct val="0"/>
              </a:spcBef>
              <a:buFont typeface="Wingdings" pitchFamily="2" charset="2"/>
              <a:buNone/>
            </a:pPr>
            <a:r>
              <a:rPr lang="de-DE" sz="2200" smtClean="0"/>
              <a:t>	an der politischen Gestaltung teilhaben, müssen Frauen </a:t>
            </a:r>
          </a:p>
          <a:p>
            <a:pPr>
              <a:spcBef>
                <a:spcPct val="0"/>
              </a:spcBef>
              <a:buFont typeface="Wingdings" pitchFamily="2" charset="2"/>
              <a:buNone/>
            </a:pPr>
            <a:r>
              <a:rPr lang="de-DE" sz="2200" smtClean="0"/>
              <a:t>	auch in der Politik vertreten sein.</a:t>
            </a:r>
            <a:r>
              <a:rPr lang="de-DE" sz="2500" smtClean="0"/>
              <a:t> </a:t>
            </a:r>
          </a:p>
          <a:p>
            <a:pPr>
              <a:spcBef>
                <a:spcPct val="0"/>
              </a:spcBef>
              <a:buFont typeface="Wingdings" pitchFamily="2" charset="2"/>
              <a:buNone/>
            </a:pPr>
            <a:endParaRPr lang="de-DE" sz="800" smtClean="0"/>
          </a:p>
          <a:p>
            <a:pPr>
              <a:buFont typeface="Wingdings" pitchFamily="2" charset="2"/>
              <a:buNone/>
            </a:pPr>
            <a:r>
              <a:rPr lang="de-DE" sz="2500" smtClean="0">
                <a:solidFill>
                  <a:srgbClr val="A50021"/>
                </a:solidFill>
              </a:rPr>
              <a:t>Aber ist das wirklich immer so? </a:t>
            </a:r>
          </a:p>
          <a:p>
            <a:pPr>
              <a:buFont typeface="Wingdings" pitchFamily="2" charset="2"/>
              <a:buNone/>
            </a:pPr>
            <a:r>
              <a:rPr lang="de-DE" sz="2500" smtClean="0">
                <a:solidFill>
                  <a:srgbClr val="A50021"/>
                </a:solidFill>
              </a:rPr>
              <a:t>	</a:t>
            </a:r>
            <a:r>
              <a:rPr lang="de-DE" sz="1900" u="sng" smtClean="0"/>
              <a:t>Überleg mal:</a:t>
            </a:r>
            <a:r>
              <a:rPr lang="de-DE" sz="1900" smtClean="0"/>
              <a:t> Wenn wir an einen Geschäftstermin denken, bei dem wichtige Leute um sehr viel Geld verhandeln, dann erwarten wir eher, dass da Männer mit schwarzem Anzug und korrekt gebundener Krawatte sitzen. Oder vielleicht hast du ja jetzt auch an Frauen gedacht?</a:t>
            </a:r>
            <a:r>
              <a:rPr lang="de-DE" sz="2000" smtClean="0"/>
              <a:t> </a:t>
            </a:r>
          </a:p>
          <a:p>
            <a:pPr>
              <a:buFont typeface="Wingdings" pitchFamily="2" charset="2"/>
              <a:buNone/>
            </a:pPr>
            <a:endParaRPr lang="de-DE" sz="800" smtClean="0"/>
          </a:p>
          <a:p>
            <a:r>
              <a:rPr lang="de-DE" sz="2500" smtClean="0"/>
              <a:t>Zur Gleichberechtigung und Chance</a:t>
            </a:r>
            <a:r>
              <a:rPr lang="de-DE" sz="2600" smtClean="0"/>
              <a:t>ngleichheit gehört also auch ein </a:t>
            </a:r>
            <a:r>
              <a:rPr lang="de-DE" sz="2600" smtClean="0">
                <a:solidFill>
                  <a:srgbClr val="A50021"/>
                </a:solidFill>
              </a:rPr>
              <a:t>Umdenken</a:t>
            </a:r>
            <a:r>
              <a:rPr lang="de-DE" sz="260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788</Words>
  <Application>Microsoft Office PowerPoint</Application>
  <PresentationFormat>Bildschirmpräsentation (4:3)</PresentationFormat>
  <Paragraphs>287</Paragraphs>
  <Slides>20</Slides>
  <Notes>3</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1_Wasserzeichen</vt:lpstr>
      <vt:lpstr> Frauen und Demokratie</vt:lpstr>
      <vt:lpstr>Mehr Information auf: www.demokratiewebstatt.at </vt:lpstr>
      <vt:lpstr> Gleichberechtigung</vt:lpstr>
      <vt:lpstr>Input</vt:lpstr>
      <vt:lpstr>Gleichberechtigung</vt:lpstr>
      <vt:lpstr>Gleichberechtigung</vt:lpstr>
      <vt:lpstr>Input: Gleichberechtigung</vt:lpstr>
      <vt:lpstr> Frauen und Politik</vt:lpstr>
      <vt:lpstr>Politik für Frauen</vt:lpstr>
      <vt:lpstr>Frauen im Parlament</vt:lpstr>
      <vt:lpstr>Übung: Meilensteine</vt:lpstr>
      <vt:lpstr>Der internationale Tag der Frau</vt:lpstr>
      <vt:lpstr>Der internationale Tag der Frau</vt:lpstr>
      <vt:lpstr> Gender Mainstreaming </vt:lpstr>
      <vt:lpstr>Übung: typisch Junge – typisch Mädchen?</vt:lpstr>
      <vt:lpstr>Was ist Gender?</vt:lpstr>
      <vt:lpstr>Was ist Gender Mainstreaming?</vt:lpstr>
      <vt:lpstr>Gleiche Chancen in der Schule!</vt:lpstr>
      <vt:lpstr>Input: Das kann ich gut!</vt:lpstr>
      <vt:lpstr>Übung: Und wie denkst du darüber?</vt:lpstr>
    </vt:vector>
  </TitlesOfParts>
  <Company>machessa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anderle4</cp:lastModifiedBy>
  <cp:revision>280</cp:revision>
  <dcterms:created xsi:type="dcterms:W3CDTF">2009-03-03T21:28:50Z</dcterms:created>
  <dcterms:modified xsi:type="dcterms:W3CDTF">2010-03-04T11:35:51Z</dcterms:modified>
</cp:coreProperties>
</file>