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notesSlides/notesSlide9.xml" ContentType="application/vnd.openxmlformats-officedocument.presentationml.notesSl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theme/themeOverride14.xml" ContentType="application/vnd.openxmlformats-officedocument.themeOverride+xml"/>
  <Override PartName="/ppt/notesSlides/notesSlide12.xml" ContentType="application/vnd.openxmlformats-officedocument.presentationml.notesSlide+xml"/>
  <Override PartName="/ppt/theme/themeOverride15.xml" ContentType="application/vnd.openxmlformats-officedocument.themeOverride+xml"/>
  <Override PartName="/ppt/notesSlides/notesSlide13.xml" ContentType="application/vnd.openxmlformats-officedocument.presentationml.notesSlide+xml"/>
  <Override PartName="/ppt/theme/themeOverride16.xml" ContentType="application/vnd.openxmlformats-officedocument.themeOverride+xml"/>
  <Override PartName="/ppt/notesSlides/notesSlide14.xml" ContentType="application/vnd.openxmlformats-officedocument.presentationml.notesSlide+xml"/>
  <Override PartName="/ppt/theme/themeOverride17.xml" ContentType="application/vnd.openxmlformats-officedocument.themeOverride+xml"/>
  <Override PartName="/ppt/notesSlides/notesSlide15.xml" ContentType="application/vnd.openxmlformats-officedocument.presentationml.notesSlide+xml"/>
  <Override PartName="/ppt/theme/themeOverride18.xml" ContentType="application/vnd.openxmlformats-officedocument.themeOverride+xml"/>
  <Override PartName="/ppt/notesSlides/notesSlide16.xml" ContentType="application/vnd.openxmlformats-officedocument.presentationml.notesSlide+xml"/>
  <Override PartName="/ppt/theme/themeOverride19.xml" ContentType="application/vnd.openxmlformats-officedocument.themeOverride+xml"/>
  <Override PartName="/ppt/notesSlides/notesSlide17.xml" ContentType="application/vnd.openxmlformats-officedocument.presentationml.notesSlide+xml"/>
  <Override PartName="/ppt/theme/themeOverride20.xml" ContentType="application/vnd.openxmlformats-officedocument.themeOverride+xml"/>
  <Override PartName="/ppt/notesSlides/notesSlide18.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notesSlides/notesSlide19.xml" ContentType="application/vnd.openxmlformats-officedocument.presentationml.notesSlide+xml"/>
  <Override PartName="/ppt/theme/themeOverride23.xml" ContentType="application/vnd.openxmlformats-officedocument.themeOverride+xml"/>
  <Override PartName="/ppt/notesSlides/notesSlide20.xml" ContentType="application/vnd.openxmlformats-officedocument.presentationml.notesSlide+xml"/>
  <Override PartName="/ppt/theme/themeOverride24.xml" ContentType="application/vnd.openxmlformats-officedocument.themeOverride+xml"/>
  <Override PartName="/ppt/notesSlides/notesSlide21.xml" ContentType="application/vnd.openxmlformats-officedocument.presentationml.notesSlide+xml"/>
  <Override PartName="/ppt/theme/themeOverride25.xml" ContentType="application/vnd.openxmlformats-officedocument.themeOverride+xml"/>
  <Override PartName="/ppt/notesSlides/notesSlide22.xml" ContentType="application/vnd.openxmlformats-officedocument.presentationml.notesSlide+xml"/>
  <Override PartName="/ppt/theme/themeOverride26.xml" ContentType="application/vnd.openxmlformats-officedocument.themeOverride+xml"/>
  <Override PartName="/ppt/notesSlides/notesSlide23.xml" ContentType="application/vnd.openxmlformats-officedocument.presentationml.notesSlide+xml"/>
  <Override PartName="/ppt/theme/themeOverride27.xml" ContentType="application/vnd.openxmlformats-officedocument.themeOverride+xml"/>
  <Override PartName="/ppt/notesSlides/notesSlide24.xml" ContentType="application/vnd.openxmlformats-officedocument.presentationml.notesSlide+xml"/>
  <Override PartName="/ppt/theme/themeOverride28.xml" ContentType="application/vnd.openxmlformats-officedocument.themeOverride+xml"/>
  <Override PartName="/ppt/notesSlides/notesSlide25.xml" ContentType="application/vnd.openxmlformats-officedocument.presentationml.notesSlide+xml"/>
  <Override PartName="/ppt/theme/themeOverride29.xml" ContentType="application/vnd.openxmlformats-officedocument.themeOverride+xml"/>
  <Override PartName="/ppt/notesSlides/notesSlide26.xml" ContentType="application/vnd.openxmlformats-officedocument.presentationml.notesSlide+xml"/>
  <Override PartName="/ppt/theme/themeOverride30.xml" ContentType="application/vnd.openxmlformats-officedocument.themeOverride+xml"/>
  <Override PartName="/ppt/notesSlides/notesSlide27.xml" ContentType="application/vnd.openxmlformats-officedocument.presentationml.notesSlide+xml"/>
  <Override PartName="/ppt/theme/themeOverride31.xml" ContentType="application/vnd.openxmlformats-officedocument.themeOverride+xml"/>
  <Override PartName="/ppt/notesSlides/notesSlide28.xml" ContentType="application/vnd.openxmlformats-officedocument.presentationml.notesSlide+xml"/>
  <Override PartName="/ppt/theme/themeOverride32.xml" ContentType="application/vnd.openxmlformats-officedocument.themeOverride+xml"/>
  <Override PartName="/ppt/notesSlides/notesSlide29.xml" ContentType="application/vnd.openxmlformats-officedocument.presentationml.notesSlide+xml"/>
  <Override PartName="/ppt/theme/themeOverride33.xml" ContentType="application/vnd.openxmlformats-officedocument.themeOverride+xml"/>
  <Override PartName="/ppt/notesSlides/notesSlide30.xml" ContentType="application/vnd.openxmlformats-officedocument.presentationml.notesSlide+xml"/>
  <Override PartName="/ppt/theme/themeOverride34.xml" ContentType="application/vnd.openxmlformats-officedocument.themeOverr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34" r:id="rId2"/>
    <p:sldId id="345" r:id="rId3"/>
    <p:sldId id="276" r:id="rId4"/>
    <p:sldId id="273" r:id="rId5"/>
    <p:sldId id="311" r:id="rId6"/>
    <p:sldId id="377" r:id="rId7"/>
    <p:sldId id="374" r:id="rId8"/>
    <p:sldId id="382" r:id="rId9"/>
    <p:sldId id="383" r:id="rId10"/>
    <p:sldId id="384" r:id="rId11"/>
    <p:sldId id="316" r:id="rId12"/>
    <p:sldId id="340" r:id="rId13"/>
    <p:sldId id="369" r:id="rId14"/>
    <p:sldId id="386" r:id="rId15"/>
    <p:sldId id="385" r:id="rId16"/>
    <p:sldId id="378" r:id="rId17"/>
    <p:sldId id="375" r:id="rId18"/>
    <p:sldId id="387" r:id="rId19"/>
    <p:sldId id="388" r:id="rId20"/>
    <p:sldId id="389" r:id="rId21"/>
    <p:sldId id="390" r:id="rId22"/>
    <p:sldId id="391" r:id="rId23"/>
    <p:sldId id="297" r:id="rId24"/>
    <p:sldId id="359" r:id="rId25"/>
    <p:sldId id="379" r:id="rId26"/>
    <p:sldId id="394" r:id="rId27"/>
    <p:sldId id="392" r:id="rId28"/>
    <p:sldId id="393" r:id="rId29"/>
    <p:sldId id="395" r:id="rId30"/>
    <p:sldId id="396" r:id="rId31"/>
    <p:sldId id="397" r:id="rId32"/>
    <p:sldId id="398" r:id="rId33"/>
    <p:sldId id="399" r:id="rId34"/>
    <p:sldId id="400" r:id="rId35"/>
    <p:sldId id="401" r:id="rId36"/>
    <p:sldId id="402" r:id="rId37"/>
    <p:sldId id="403" r:id="rId38"/>
  </p:sldIdLst>
  <p:sldSz cx="9144000" cy="5143500" type="screen16x9"/>
  <p:notesSz cx="7099300" cy="10234613"/>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DB45FF-708F-C4B0-2B49-B13B28DA3229}" name="Kira Kamelger" initials="KK" userId="S::kamelgk7@univie.ac.at::3c88877e-bd22-4f3b-836c-5e005e0ade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ra Kamelger" initials="KK" lastIdx="3" clrIdx="0"/>
  <p:cmAuthor id="2" name="Tucek Paul" initials="Tucek" lastIdx="8" clrIdx="1">
    <p:extLst>
      <p:ext uri="{19B8F6BF-5375-455C-9EA6-DF929625EA0E}">
        <p15:presenceInfo xmlns:p15="http://schemas.microsoft.com/office/powerpoint/2012/main" userId="Tucek Paul" providerId="None"/>
      </p:ext>
    </p:extLst>
  </p:cmAuthor>
  <p:cmAuthor id="3" name="Poller Elisabeth" initials="PE" lastIdx="5" clrIdx="2">
    <p:extLst>
      <p:ext uri="{19B8F6BF-5375-455C-9EA6-DF929625EA0E}">
        <p15:presenceInfo xmlns:p15="http://schemas.microsoft.com/office/powerpoint/2012/main" userId="S-1-5-21-561662108-942168681-891584314-1828" providerId="AD"/>
      </p:ext>
    </p:extLst>
  </p:cmAuthor>
  <p:cmAuthor id="4" name="Tucek Paul" initials="TP" lastIdx="1" clrIdx="3">
    <p:extLst>
      <p:ext uri="{19B8F6BF-5375-455C-9EA6-DF929625EA0E}">
        <p15:presenceInfo xmlns:p15="http://schemas.microsoft.com/office/powerpoint/2012/main" userId="S-1-5-21-561662108-942168681-891584314-513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DB"/>
    <a:srgbClr val="2190AB"/>
    <a:srgbClr val="4A828F"/>
    <a:srgbClr val="0091B2"/>
    <a:srgbClr val="3F8493"/>
    <a:srgbClr val="0A94B3"/>
    <a:srgbClr val="19C3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21" autoAdjust="0"/>
    <p:restoredTop sz="96283" autoAdjust="0"/>
  </p:normalViewPr>
  <p:slideViewPr>
    <p:cSldViewPr snapToGrid="0" snapToObjects="1">
      <p:cViewPr varScale="1">
        <p:scale>
          <a:sx n="147" d="100"/>
          <a:sy n="147" d="100"/>
        </p:scale>
        <p:origin x="768"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403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50B6B79-8AEE-6D4B-BAF2-A3E2557ED5FB}" type="datetimeFigureOut">
              <a:rPr lang="de-DE" smtClean="0"/>
              <a:pPr/>
              <a:t>22.05.2025</a:t>
            </a:fld>
            <a:endParaRPr lang="de-DE"/>
          </a:p>
        </p:txBody>
      </p:sp>
      <p:sp>
        <p:nvSpPr>
          <p:cNvPr id="4" name="Fußzeilenplatzhalt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5" name="Foliennummernplatzhalt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830AC73-18F7-9644-9595-28FC9FCB06A0}" type="slidenum">
              <a:rPr lang="de-DE" smtClean="0"/>
              <a:pPr/>
              <a:t>‹Nr.›</a:t>
            </a:fld>
            <a:endParaRPr lang="de-DE"/>
          </a:p>
        </p:txBody>
      </p:sp>
    </p:spTree>
    <p:extLst>
      <p:ext uri="{BB962C8B-B14F-4D97-AF65-F5344CB8AC3E}">
        <p14:creationId xmlns:p14="http://schemas.microsoft.com/office/powerpoint/2010/main" val="19246771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51985D2-3BEB-444C-BCD2-07EEBCCA7FBB}" type="datetimeFigureOut">
              <a:rPr lang="de-DE" smtClean="0"/>
              <a:pPr/>
              <a:t>22.05.2025</a:t>
            </a:fld>
            <a:endParaRPr lang="de-DE"/>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de-AT"/>
              <a:t>Mastertextformat bearbeiten</a:t>
            </a:r>
          </a:p>
          <a:p>
            <a:pPr lvl="1"/>
            <a:r>
              <a:rPr lang="de-AT"/>
              <a:t>Zweite Ebene</a:t>
            </a:r>
          </a:p>
          <a:p>
            <a:pPr lvl="2"/>
            <a:r>
              <a:rPr lang="de-AT"/>
              <a:t>Dritte Ebene</a:t>
            </a:r>
          </a:p>
          <a:p>
            <a:pPr lvl="3"/>
            <a:r>
              <a:rPr lang="de-AT"/>
              <a:t>Vierte Ebene</a:t>
            </a:r>
          </a:p>
          <a:p>
            <a:pPr lvl="4"/>
            <a:r>
              <a:rPr lang="de-AT"/>
              <a:t>Fünfte Ebene</a:t>
            </a:r>
            <a:endParaRPr lang="de-DE"/>
          </a:p>
        </p:txBody>
      </p:sp>
      <p:sp>
        <p:nvSpPr>
          <p:cNvPr id="6" name="Fußzeilenplatzhalt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62EE26-8F8E-0241-BA93-EBDD1D230968}" type="slidenum">
              <a:rPr lang="de-DE" smtClean="0"/>
              <a:pPr/>
              <a:t>‹Nr.›</a:t>
            </a:fld>
            <a:endParaRPr lang="de-DE"/>
          </a:p>
        </p:txBody>
      </p:sp>
    </p:spTree>
    <p:extLst>
      <p:ext uri="{BB962C8B-B14F-4D97-AF65-F5344CB8AC3E}">
        <p14:creationId xmlns:p14="http://schemas.microsoft.com/office/powerpoint/2010/main" val="1967185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3</a:t>
            </a:fld>
            <a:endParaRPr lang="de-DE"/>
          </a:p>
        </p:txBody>
      </p:sp>
    </p:spTree>
    <p:extLst>
      <p:ext uri="{BB962C8B-B14F-4D97-AF65-F5344CB8AC3E}">
        <p14:creationId xmlns:p14="http://schemas.microsoft.com/office/powerpoint/2010/main" val="169125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DAD1-29D2-F00B-2CEE-E67E99529F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AA0CB8-506E-D0F4-786D-B536A2E188A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97695DA-CACE-605E-5D7F-C55CF6908B56}"/>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8A2A3BC4-1BE7-E22C-AE7F-04B8723B64A0}"/>
              </a:ext>
            </a:extLst>
          </p:cNvPr>
          <p:cNvSpPr>
            <a:spLocks noGrp="1"/>
          </p:cNvSpPr>
          <p:nvPr>
            <p:ph type="sldNum" sz="quarter" idx="10"/>
          </p:nvPr>
        </p:nvSpPr>
        <p:spPr/>
        <p:txBody>
          <a:bodyPr/>
          <a:lstStyle/>
          <a:p>
            <a:fld id="{8C62EE26-8F8E-0241-BA93-EBDD1D230968}" type="slidenum">
              <a:rPr lang="de-DE" smtClean="0"/>
              <a:pPr/>
              <a:t>14</a:t>
            </a:fld>
            <a:endParaRPr lang="de-DE"/>
          </a:p>
        </p:txBody>
      </p:sp>
    </p:spTree>
    <p:extLst>
      <p:ext uri="{BB962C8B-B14F-4D97-AF65-F5344CB8AC3E}">
        <p14:creationId xmlns:p14="http://schemas.microsoft.com/office/powerpoint/2010/main" val="17463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B3A3C-E4DD-E277-DFFD-1EDB8150B2C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984CC97-7C63-66B5-9434-BB4A1FB065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5A82F42-2B76-614B-2403-F5FC628BC34D}"/>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13CE2E0D-5129-570D-3BD7-97A9D841357D}"/>
              </a:ext>
            </a:extLst>
          </p:cNvPr>
          <p:cNvSpPr>
            <a:spLocks noGrp="1"/>
          </p:cNvSpPr>
          <p:nvPr>
            <p:ph type="sldNum" sz="quarter" idx="10"/>
          </p:nvPr>
        </p:nvSpPr>
        <p:spPr/>
        <p:txBody>
          <a:bodyPr/>
          <a:lstStyle/>
          <a:p>
            <a:fld id="{8C62EE26-8F8E-0241-BA93-EBDD1D230968}" type="slidenum">
              <a:rPr lang="de-DE" smtClean="0"/>
              <a:pPr/>
              <a:t>15</a:t>
            </a:fld>
            <a:endParaRPr lang="de-DE"/>
          </a:p>
        </p:txBody>
      </p:sp>
    </p:spTree>
    <p:extLst>
      <p:ext uri="{BB962C8B-B14F-4D97-AF65-F5344CB8AC3E}">
        <p14:creationId xmlns:p14="http://schemas.microsoft.com/office/powerpoint/2010/main" val="250865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24089-AA52-7F54-45E8-9CB9E66C32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8079E93-258F-448D-7C3C-89342EF8E80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100C84F-66D6-88B0-FC22-22C188277FC4}"/>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721FDFF6-FE1B-B448-5A14-A23A3C9576B3}"/>
              </a:ext>
            </a:extLst>
          </p:cNvPr>
          <p:cNvSpPr>
            <a:spLocks noGrp="1"/>
          </p:cNvSpPr>
          <p:nvPr>
            <p:ph type="sldNum" sz="quarter" idx="10"/>
          </p:nvPr>
        </p:nvSpPr>
        <p:spPr/>
        <p:txBody>
          <a:bodyPr/>
          <a:lstStyle/>
          <a:p>
            <a:fld id="{8C62EE26-8F8E-0241-BA93-EBDD1D230968}" type="slidenum">
              <a:rPr lang="de-DE" smtClean="0"/>
              <a:pPr/>
              <a:t>16</a:t>
            </a:fld>
            <a:endParaRPr lang="de-DE"/>
          </a:p>
        </p:txBody>
      </p:sp>
    </p:spTree>
    <p:extLst>
      <p:ext uri="{BB962C8B-B14F-4D97-AF65-F5344CB8AC3E}">
        <p14:creationId xmlns:p14="http://schemas.microsoft.com/office/powerpoint/2010/main" val="291677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17</a:t>
            </a:fld>
            <a:endParaRPr lang="de-DE"/>
          </a:p>
        </p:txBody>
      </p:sp>
    </p:spTree>
    <p:extLst>
      <p:ext uri="{BB962C8B-B14F-4D97-AF65-F5344CB8AC3E}">
        <p14:creationId xmlns:p14="http://schemas.microsoft.com/office/powerpoint/2010/main" val="226320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72F4D-434F-EA51-9F3A-7CD62CC1C7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2586A0-0413-01D3-CF31-39F465B9F15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849DBAC-4ADF-5242-7AC2-BC69D38B3963}"/>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6502B8AB-A678-8D97-8764-015713F2D303}"/>
              </a:ext>
            </a:extLst>
          </p:cNvPr>
          <p:cNvSpPr>
            <a:spLocks noGrp="1"/>
          </p:cNvSpPr>
          <p:nvPr>
            <p:ph type="sldNum" sz="quarter" idx="10"/>
          </p:nvPr>
        </p:nvSpPr>
        <p:spPr/>
        <p:txBody>
          <a:bodyPr/>
          <a:lstStyle/>
          <a:p>
            <a:fld id="{8C62EE26-8F8E-0241-BA93-EBDD1D230968}" type="slidenum">
              <a:rPr lang="de-DE" smtClean="0"/>
              <a:pPr/>
              <a:t>18</a:t>
            </a:fld>
            <a:endParaRPr lang="de-DE"/>
          </a:p>
        </p:txBody>
      </p:sp>
    </p:spTree>
    <p:extLst>
      <p:ext uri="{BB962C8B-B14F-4D97-AF65-F5344CB8AC3E}">
        <p14:creationId xmlns:p14="http://schemas.microsoft.com/office/powerpoint/2010/main" val="319264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A2F34-F028-0BF8-5142-DCF594B5BB5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AE9C2C-9B79-CEFC-0787-BD292E5284B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4439931-4586-8D07-CCFB-73A7FEEC4166}"/>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4E652A02-E182-1DDA-84DC-8E1444683780}"/>
              </a:ext>
            </a:extLst>
          </p:cNvPr>
          <p:cNvSpPr>
            <a:spLocks noGrp="1"/>
          </p:cNvSpPr>
          <p:nvPr>
            <p:ph type="sldNum" sz="quarter" idx="10"/>
          </p:nvPr>
        </p:nvSpPr>
        <p:spPr/>
        <p:txBody>
          <a:bodyPr/>
          <a:lstStyle/>
          <a:p>
            <a:fld id="{8C62EE26-8F8E-0241-BA93-EBDD1D230968}" type="slidenum">
              <a:rPr lang="de-DE" smtClean="0"/>
              <a:pPr/>
              <a:t>19</a:t>
            </a:fld>
            <a:endParaRPr lang="de-DE"/>
          </a:p>
        </p:txBody>
      </p:sp>
    </p:spTree>
    <p:extLst>
      <p:ext uri="{BB962C8B-B14F-4D97-AF65-F5344CB8AC3E}">
        <p14:creationId xmlns:p14="http://schemas.microsoft.com/office/powerpoint/2010/main" val="368580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9375B-D1AF-BDCB-0D0F-4C769CCE18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1B74499-64CD-CE1B-3AA7-6B63117B74A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D18E4B-D6A6-0428-A17A-D9E2711B865F}"/>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A762EC55-9008-6214-B2E0-30560DDB65D0}"/>
              </a:ext>
            </a:extLst>
          </p:cNvPr>
          <p:cNvSpPr>
            <a:spLocks noGrp="1"/>
          </p:cNvSpPr>
          <p:nvPr>
            <p:ph type="sldNum" sz="quarter" idx="10"/>
          </p:nvPr>
        </p:nvSpPr>
        <p:spPr/>
        <p:txBody>
          <a:bodyPr/>
          <a:lstStyle/>
          <a:p>
            <a:fld id="{8C62EE26-8F8E-0241-BA93-EBDD1D230968}" type="slidenum">
              <a:rPr lang="de-DE" smtClean="0"/>
              <a:pPr/>
              <a:t>20</a:t>
            </a:fld>
            <a:endParaRPr lang="de-DE"/>
          </a:p>
        </p:txBody>
      </p:sp>
    </p:spTree>
    <p:extLst>
      <p:ext uri="{BB962C8B-B14F-4D97-AF65-F5344CB8AC3E}">
        <p14:creationId xmlns:p14="http://schemas.microsoft.com/office/powerpoint/2010/main" val="58091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2C0E-0D66-F9DB-457B-CC540B00B1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EA4B33B-9691-F0E9-F63B-F23875A4921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9208232-2CCE-C436-9802-C0AA0F8C4269}"/>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F7EB8517-20AB-BEE0-C6D0-259F5E33604C}"/>
              </a:ext>
            </a:extLst>
          </p:cNvPr>
          <p:cNvSpPr>
            <a:spLocks noGrp="1"/>
          </p:cNvSpPr>
          <p:nvPr>
            <p:ph type="sldNum" sz="quarter" idx="10"/>
          </p:nvPr>
        </p:nvSpPr>
        <p:spPr/>
        <p:txBody>
          <a:bodyPr/>
          <a:lstStyle/>
          <a:p>
            <a:fld id="{8C62EE26-8F8E-0241-BA93-EBDD1D230968}" type="slidenum">
              <a:rPr lang="de-DE" smtClean="0"/>
              <a:pPr/>
              <a:t>21</a:t>
            </a:fld>
            <a:endParaRPr lang="de-DE"/>
          </a:p>
        </p:txBody>
      </p:sp>
    </p:spTree>
    <p:extLst>
      <p:ext uri="{BB962C8B-B14F-4D97-AF65-F5344CB8AC3E}">
        <p14:creationId xmlns:p14="http://schemas.microsoft.com/office/powerpoint/2010/main" val="3369033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8CF8C-F40B-0EC8-BBEF-AD206618C45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172B922-18F8-642E-32CE-EDFB5538943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311465A-B62B-9596-3FB9-7F215B23D735}"/>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767C138D-4025-CF84-8761-365F412F1234}"/>
              </a:ext>
            </a:extLst>
          </p:cNvPr>
          <p:cNvSpPr>
            <a:spLocks noGrp="1"/>
          </p:cNvSpPr>
          <p:nvPr>
            <p:ph type="sldNum" sz="quarter" idx="10"/>
          </p:nvPr>
        </p:nvSpPr>
        <p:spPr/>
        <p:txBody>
          <a:bodyPr/>
          <a:lstStyle/>
          <a:p>
            <a:fld id="{8C62EE26-8F8E-0241-BA93-EBDD1D230968}" type="slidenum">
              <a:rPr lang="de-DE" smtClean="0"/>
              <a:pPr/>
              <a:t>22</a:t>
            </a:fld>
            <a:endParaRPr lang="de-DE"/>
          </a:p>
        </p:txBody>
      </p:sp>
    </p:spTree>
    <p:extLst>
      <p:ext uri="{BB962C8B-B14F-4D97-AF65-F5344CB8AC3E}">
        <p14:creationId xmlns:p14="http://schemas.microsoft.com/office/powerpoint/2010/main" val="2183152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24</a:t>
            </a:fld>
            <a:endParaRPr lang="de-DE"/>
          </a:p>
        </p:txBody>
      </p:sp>
    </p:spTree>
    <p:extLst>
      <p:ext uri="{BB962C8B-B14F-4D97-AF65-F5344CB8AC3E}">
        <p14:creationId xmlns:p14="http://schemas.microsoft.com/office/powerpoint/2010/main" val="50163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5</a:t>
            </a:fld>
            <a:endParaRPr lang="de-DE"/>
          </a:p>
        </p:txBody>
      </p:sp>
    </p:spTree>
    <p:extLst>
      <p:ext uri="{BB962C8B-B14F-4D97-AF65-F5344CB8AC3E}">
        <p14:creationId xmlns:p14="http://schemas.microsoft.com/office/powerpoint/2010/main" val="1575079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8CAAD-AA62-37D5-EF44-A772914F3D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C7235C5-51C5-5EBE-84A4-EA5EFDF6997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A1F8C6-E037-D9EC-D4F5-6BA4CE6FDEBA}"/>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2EBB58F1-32B3-B0B1-14DF-8E264B44FD23}"/>
              </a:ext>
            </a:extLst>
          </p:cNvPr>
          <p:cNvSpPr>
            <a:spLocks noGrp="1"/>
          </p:cNvSpPr>
          <p:nvPr>
            <p:ph type="sldNum" sz="quarter" idx="10"/>
          </p:nvPr>
        </p:nvSpPr>
        <p:spPr/>
        <p:txBody>
          <a:bodyPr/>
          <a:lstStyle/>
          <a:p>
            <a:fld id="{8C62EE26-8F8E-0241-BA93-EBDD1D230968}" type="slidenum">
              <a:rPr lang="de-DE" smtClean="0"/>
              <a:pPr/>
              <a:t>25</a:t>
            </a:fld>
            <a:endParaRPr lang="de-DE"/>
          </a:p>
        </p:txBody>
      </p:sp>
    </p:spTree>
    <p:extLst>
      <p:ext uri="{BB962C8B-B14F-4D97-AF65-F5344CB8AC3E}">
        <p14:creationId xmlns:p14="http://schemas.microsoft.com/office/powerpoint/2010/main" val="436927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9BC52-30A7-F9BA-D378-347F5258274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B1EF8E-A5D9-D7AB-D8D8-66B7E007A3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5AC0282-7B8F-50DA-2A3D-7594475BD5A2}"/>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57F5A7E3-A32D-29D9-81B0-93332B2231CD}"/>
              </a:ext>
            </a:extLst>
          </p:cNvPr>
          <p:cNvSpPr>
            <a:spLocks noGrp="1"/>
          </p:cNvSpPr>
          <p:nvPr>
            <p:ph type="sldNum" sz="quarter" idx="10"/>
          </p:nvPr>
        </p:nvSpPr>
        <p:spPr/>
        <p:txBody>
          <a:bodyPr/>
          <a:lstStyle/>
          <a:p>
            <a:fld id="{8C62EE26-8F8E-0241-BA93-EBDD1D230968}" type="slidenum">
              <a:rPr lang="de-DE" smtClean="0"/>
              <a:pPr/>
              <a:t>26</a:t>
            </a:fld>
            <a:endParaRPr lang="de-DE"/>
          </a:p>
        </p:txBody>
      </p:sp>
    </p:spTree>
    <p:extLst>
      <p:ext uri="{BB962C8B-B14F-4D97-AF65-F5344CB8AC3E}">
        <p14:creationId xmlns:p14="http://schemas.microsoft.com/office/powerpoint/2010/main" val="451308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C9E9D-B2EA-E74B-A4C9-649BF7F12A2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43A9F9-3B46-25B0-5409-470B3DAC83D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F5200AD-6487-8E40-30FA-D8ECDEEE0632}"/>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0013445E-90D8-F048-0926-DA4AB5028A07}"/>
              </a:ext>
            </a:extLst>
          </p:cNvPr>
          <p:cNvSpPr>
            <a:spLocks noGrp="1"/>
          </p:cNvSpPr>
          <p:nvPr>
            <p:ph type="sldNum" sz="quarter" idx="10"/>
          </p:nvPr>
        </p:nvSpPr>
        <p:spPr/>
        <p:txBody>
          <a:bodyPr/>
          <a:lstStyle/>
          <a:p>
            <a:fld id="{8C62EE26-8F8E-0241-BA93-EBDD1D230968}" type="slidenum">
              <a:rPr lang="de-DE" smtClean="0"/>
              <a:pPr/>
              <a:t>27</a:t>
            </a:fld>
            <a:endParaRPr lang="de-DE"/>
          </a:p>
        </p:txBody>
      </p:sp>
    </p:spTree>
    <p:extLst>
      <p:ext uri="{BB962C8B-B14F-4D97-AF65-F5344CB8AC3E}">
        <p14:creationId xmlns:p14="http://schemas.microsoft.com/office/powerpoint/2010/main" val="1899289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EB93D-936D-C5E7-694B-F5D758A5A1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1799BBF-7DE0-3DC5-6B73-CC67AD977F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B40115-BA40-E4ED-8ECA-723FB20718AD}"/>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14758CCF-6195-5C9F-4447-ED78DF764A1E}"/>
              </a:ext>
            </a:extLst>
          </p:cNvPr>
          <p:cNvSpPr>
            <a:spLocks noGrp="1"/>
          </p:cNvSpPr>
          <p:nvPr>
            <p:ph type="sldNum" sz="quarter" idx="10"/>
          </p:nvPr>
        </p:nvSpPr>
        <p:spPr/>
        <p:txBody>
          <a:bodyPr/>
          <a:lstStyle/>
          <a:p>
            <a:fld id="{8C62EE26-8F8E-0241-BA93-EBDD1D230968}" type="slidenum">
              <a:rPr lang="de-DE" smtClean="0"/>
              <a:pPr/>
              <a:t>28</a:t>
            </a:fld>
            <a:endParaRPr lang="de-DE"/>
          </a:p>
        </p:txBody>
      </p:sp>
    </p:spTree>
    <p:extLst>
      <p:ext uri="{BB962C8B-B14F-4D97-AF65-F5344CB8AC3E}">
        <p14:creationId xmlns:p14="http://schemas.microsoft.com/office/powerpoint/2010/main" val="1005891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9BEE9-F333-937E-91BA-45C3548FC9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E9FABD-A57A-4B80-171C-FC3D8857E3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480397-DE0D-BD8F-383A-F102D6AB6A6B}"/>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973154CD-2CC9-8961-CDF9-88253C1CAAFE}"/>
              </a:ext>
            </a:extLst>
          </p:cNvPr>
          <p:cNvSpPr>
            <a:spLocks noGrp="1"/>
          </p:cNvSpPr>
          <p:nvPr>
            <p:ph type="sldNum" sz="quarter" idx="10"/>
          </p:nvPr>
        </p:nvSpPr>
        <p:spPr/>
        <p:txBody>
          <a:bodyPr/>
          <a:lstStyle/>
          <a:p>
            <a:fld id="{8C62EE26-8F8E-0241-BA93-EBDD1D230968}" type="slidenum">
              <a:rPr lang="de-DE" smtClean="0"/>
              <a:pPr/>
              <a:t>29</a:t>
            </a:fld>
            <a:endParaRPr lang="de-DE"/>
          </a:p>
        </p:txBody>
      </p:sp>
    </p:spTree>
    <p:extLst>
      <p:ext uri="{BB962C8B-B14F-4D97-AF65-F5344CB8AC3E}">
        <p14:creationId xmlns:p14="http://schemas.microsoft.com/office/powerpoint/2010/main" val="1403369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1B71D-B0E1-9CBA-CEB5-35BAD18962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0AB9B8-AD55-EEFB-1249-AFE204FD8C8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498B588-44AD-1EB0-BB0A-0CC5DFB5FB21}"/>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55A53EFA-404B-06EA-6515-02071A01F69C}"/>
              </a:ext>
            </a:extLst>
          </p:cNvPr>
          <p:cNvSpPr>
            <a:spLocks noGrp="1"/>
          </p:cNvSpPr>
          <p:nvPr>
            <p:ph type="sldNum" sz="quarter" idx="10"/>
          </p:nvPr>
        </p:nvSpPr>
        <p:spPr/>
        <p:txBody>
          <a:bodyPr/>
          <a:lstStyle/>
          <a:p>
            <a:fld id="{8C62EE26-8F8E-0241-BA93-EBDD1D230968}" type="slidenum">
              <a:rPr lang="de-DE" smtClean="0"/>
              <a:pPr/>
              <a:t>30</a:t>
            </a:fld>
            <a:endParaRPr lang="de-DE"/>
          </a:p>
        </p:txBody>
      </p:sp>
    </p:spTree>
    <p:extLst>
      <p:ext uri="{BB962C8B-B14F-4D97-AF65-F5344CB8AC3E}">
        <p14:creationId xmlns:p14="http://schemas.microsoft.com/office/powerpoint/2010/main" val="3247749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44B2A-E70B-71F7-A106-A58964C860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414E800-BB22-C159-4AF5-5B40C0CDD6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781240-BB1F-6316-B373-A8093DC9A708}"/>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EF19FBE2-0526-39D7-9A7F-5F512CF9839C}"/>
              </a:ext>
            </a:extLst>
          </p:cNvPr>
          <p:cNvSpPr>
            <a:spLocks noGrp="1"/>
          </p:cNvSpPr>
          <p:nvPr>
            <p:ph type="sldNum" sz="quarter" idx="10"/>
          </p:nvPr>
        </p:nvSpPr>
        <p:spPr/>
        <p:txBody>
          <a:bodyPr/>
          <a:lstStyle/>
          <a:p>
            <a:fld id="{8C62EE26-8F8E-0241-BA93-EBDD1D230968}" type="slidenum">
              <a:rPr lang="de-DE" smtClean="0"/>
              <a:pPr/>
              <a:t>31</a:t>
            </a:fld>
            <a:endParaRPr lang="de-DE"/>
          </a:p>
        </p:txBody>
      </p:sp>
    </p:spTree>
    <p:extLst>
      <p:ext uri="{BB962C8B-B14F-4D97-AF65-F5344CB8AC3E}">
        <p14:creationId xmlns:p14="http://schemas.microsoft.com/office/powerpoint/2010/main" val="1325252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B2CB0-6479-A6EA-26CC-CF4FA55727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30095F-5E48-C3C2-2C14-0F36785DAE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2287DEF-AF67-F278-3CF9-D72CAA082D53}"/>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07DBF868-3F04-098A-82DA-78CBB4F7BBC1}"/>
              </a:ext>
            </a:extLst>
          </p:cNvPr>
          <p:cNvSpPr>
            <a:spLocks noGrp="1"/>
          </p:cNvSpPr>
          <p:nvPr>
            <p:ph type="sldNum" sz="quarter" idx="10"/>
          </p:nvPr>
        </p:nvSpPr>
        <p:spPr/>
        <p:txBody>
          <a:bodyPr/>
          <a:lstStyle/>
          <a:p>
            <a:fld id="{8C62EE26-8F8E-0241-BA93-EBDD1D230968}" type="slidenum">
              <a:rPr lang="de-DE" smtClean="0"/>
              <a:pPr/>
              <a:t>33</a:t>
            </a:fld>
            <a:endParaRPr lang="de-DE"/>
          </a:p>
        </p:txBody>
      </p:sp>
    </p:spTree>
    <p:extLst>
      <p:ext uri="{BB962C8B-B14F-4D97-AF65-F5344CB8AC3E}">
        <p14:creationId xmlns:p14="http://schemas.microsoft.com/office/powerpoint/2010/main" val="2129547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2ABAF-BC13-D39E-D766-2D62ED3E9C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35557E-76CE-8A25-5055-7FE6D9E3F65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5A86B54-D066-A206-F7D2-4B93D825DEA8}"/>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F079438C-B961-B88E-43D5-87403DE2AAC7}"/>
              </a:ext>
            </a:extLst>
          </p:cNvPr>
          <p:cNvSpPr>
            <a:spLocks noGrp="1"/>
          </p:cNvSpPr>
          <p:nvPr>
            <p:ph type="sldNum" sz="quarter" idx="10"/>
          </p:nvPr>
        </p:nvSpPr>
        <p:spPr/>
        <p:txBody>
          <a:bodyPr/>
          <a:lstStyle/>
          <a:p>
            <a:fld id="{8C62EE26-8F8E-0241-BA93-EBDD1D230968}" type="slidenum">
              <a:rPr lang="de-DE" smtClean="0"/>
              <a:pPr/>
              <a:t>34</a:t>
            </a:fld>
            <a:endParaRPr lang="de-DE"/>
          </a:p>
        </p:txBody>
      </p:sp>
    </p:spTree>
    <p:extLst>
      <p:ext uri="{BB962C8B-B14F-4D97-AF65-F5344CB8AC3E}">
        <p14:creationId xmlns:p14="http://schemas.microsoft.com/office/powerpoint/2010/main" val="42736895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DA340-93BF-2353-289F-970E0A8A9F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540C721-8190-30D7-4787-8499EB8353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8D59B8C-DB59-6F17-C976-51D260072FC1}"/>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704C987B-FADC-CD07-836B-70E87595CB03}"/>
              </a:ext>
            </a:extLst>
          </p:cNvPr>
          <p:cNvSpPr>
            <a:spLocks noGrp="1"/>
          </p:cNvSpPr>
          <p:nvPr>
            <p:ph type="sldNum" sz="quarter" idx="10"/>
          </p:nvPr>
        </p:nvSpPr>
        <p:spPr/>
        <p:txBody>
          <a:bodyPr/>
          <a:lstStyle/>
          <a:p>
            <a:fld id="{8C62EE26-8F8E-0241-BA93-EBDD1D230968}" type="slidenum">
              <a:rPr lang="de-DE" smtClean="0"/>
              <a:pPr/>
              <a:t>35</a:t>
            </a:fld>
            <a:endParaRPr lang="de-DE"/>
          </a:p>
        </p:txBody>
      </p:sp>
    </p:spTree>
    <p:extLst>
      <p:ext uri="{BB962C8B-B14F-4D97-AF65-F5344CB8AC3E}">
        <p14:creationId xmlns:p14="http://schemas.microsoft.com/office/powerpoint/2010/main" val="311377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5817-DA1C-435D-3E21-A41408A5BC9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FF4E85-7A38-B8AA-1318-6EE20A23049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DCC5D48-A530-821E-C0A6-B4B1276AFA5C}"/>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4FA6B304-7A26-6AFD-DE18-C40BE5B26F46}"/>
              </a:ext>
            </a:extLst>
          </p:cNvPr>
          <p:cNvSpPr>
            <a:spLocks noGrp="1"/>
          </p:cNvSpPr>
          <p:nvPr>
            <p:ph type="sldNum" sz="quarter" idx="10"/>
          </p:nvPr>
        </p:nvSpPr>
        <p:spPr/>
        <p:txBody>
          <a:bodyPr/>
          <a:lstStyle/>
          <a:p>
            <a:fld id="{8C62EE26-8F8E-0241-BA93-EBDD1D230968}" type="slidenum">
              <a:rPr lang="de-DE" smtClean="0"/>
              <a:pPr/>
              <a:t>6</a:t>
            </a:fld>
            <a:endParaRPr lang="de-DE"/>
          </a:p>
        </p:txBody>
      </p:sp>
    </p:spTree>
    <p:extLst>
      <p:ext uri="{BB962C8B-B14F-4D97-AF65-F5344CB8AC3E}">
        <p14:creationId xmlns:p14="http://schemas.microsoft.com/office/powerpoint/2010/main" val="2179489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603DB-D26F-9A1A-1159-B01FE71D9EE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3548DBF-2E29-B787-D37D-FF11BC2082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E5300F0-EE8A-2928-5EAE-FA07376DC840}"/>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A6979B8E-F7F8-C030-FFE3-C64B07A0A107}"/>
              </a:ext>
            </a:extLst>
          </p:cNvPr>
          <p:cNvSpPr>
            <a:spLocks noGrp="1"/>
          </p:cNvSpPr>
          <p:nvPr>
            <p:ph type="sldNum" sz="quarter" idx="10"/>
          </p:nvPr>
        </p:nvSpPr>
        <p:spPr/>
        <p:txBody>
          <a:bodyPr/>
          <a:lstStyle/>
          <a:p>
            <a:fld id="{8C62EE26-8F8E-0241-BA93-EBDD1D230968}" type="slidenum">
              <a:rPr lang="de-DE" smtClean="0"/>
              <a:pPr/>
              <a:t>36</a:t>
            </a:fld>
            <a:endParaRPr lang="de-DE"/>
          </a:p>
        </p:txBody>
      </p:sp>
    </p:spTree>
    <p:extLst>
      <p:ext uri="{BB962C8B-B14F-4D97-AF65-F5344CB8AC3E}">
        <p14:creationId xmlns:p14="http://schemas.microsoft.com/office/powerpoint/2010/main" val="113521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7FED6-ED13-AED1-46C6-BEE3326295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F150EEF-E23E-896D-EEFF-3A3D215D0AD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84FC377-457F-A50C-9B53-B4861D909043}"/>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8D24FA8B-FAEA-7590-4AEA-18F1C956C991}"/>
              </a:ext>
            </a:extLst>
          </p:cNvPr>
          <p:cNvSpPr>
            <a:spLocks noGrp="1"/>
          </p:cNvSpPr>
          <p:nvPr>
            <p:ph type="sldNum" sz="quarter" idx="10"/>
          </p:nvPr>
        </p:nvSpPr>
        <p:spPr/>
        <p:txBody>
          <a:bodyPr/>
          <a:lstStyle/>
          <a:p>
            <a:fld id="{8C62EE26-8F8E-0241-BA93-EBDD1D230968}" type="slidenum">
              <a:rPr lang="de-DE" smtClean="0"/>
              <a:pPr/>
              <a:t>37</a:t>
            </a:fld>
            <a:endParaRPr lang="de-DE"/>
          </a:p>
        </p:txBody>
      </p:sp>
    </p:spTree>
    <p:extLst>
      <p:ext uri="{BB962C8B-B14F-4D97-AF65-F5344CB8AC3E}">
        <p14:creationId xmlns:p14="http://schemas.microsoft.com/office/powerpoint/2010/main" val="2220434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7</a:t>
            </a:fld>
            <a:endParaRPr lang="de-DE"/>
          </a:p>
        </p:txBody>
      </p:sp>
    </p:spTree>
    <p:extLst>
      <p:ext uri="{BB962C8B-B14F-4D97-AF65-F5344CB8AC3E}">
        <p14:creationId xmlns:p14="http://schemas.microsoft.com/office/powerpoint/2010/main" val="4174115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77067-1E2B-51DD-2A49-B47F2D587C3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84FD748-3BEC-79EF-C2EA-F34D06E2661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1C4C81D-071C-0281-9B87-B104C6E9049C}"/>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862805DC-7E1A-59A3-5261-7FDD183F1367}"/>
              </a:ext>
            </a:extLst>
          </p:cNvPr>
          <p:cNvSpPr>
            <a:spLocks noGrp="1"/>
          </p:cNvSpPr>
          <p:nvPr>
            <p:ph type="sldNum" sz="quarter" idx="10"/>
          </p:nvPr>
        </p:nvSpPr>
        <p:spPr/>
        <p:txBody>
          <a:bodyPr/>
          <a:lstStyle/>
          <a:p>
            <a:fld id="{8C62EE26-8F8E-0241-BA93-EBDD1D230968}" type="slidenum">
              <a:rPr lang="de-DE" smtClean="0"/>
              <a:pPr/>
              <a:t>8</a:t>
            </a:fld>
            <a:endParaRPr lang="de-DE"/>
          </a:p>
        </p:txBody>
      </p:sp>
    </p:spTree>
    <p:extLst>
      <p:ext uri="{BB962C8B-B14F-4D97-AF65-F5344CB8AC3E}">
        <p14:creationId xmlns:p14="http://schemas.microsoft.com/office/powerpoint/2010/main" val="285317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C3C2A-0F4E-A763-2D93-B8A39080164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C74D8D2-23DC-B52B-B418-92F387348F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62B16E7-DEB4-AABD-456E-33CCC8954D41}"/>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19F737D0-F206-762F-7A16-0E9E38259181}"/>
              </a:ext>
            </a:extLst>
          </p:cNvPr>
          <p:cNvSpPr>
            <a:spLocks noGrp="1"/>
          </p:cNvSpPr>
          <p:nvPr>
            <p:ph type="sldNum" sz="quarter" idx="10"/>
          </p:nvPr>
        </p:nvSpPr>
        <p:spPr/>
        <p:txBody>
          <a:bodyPr/>
          <a:lstStyle/>
          <a:p>
            <a:fld id="{8C62EE26-8F8E-0241-BA93-EBDD1D230968}" type="slidenum">
              <a:rPr lang="de-DE" smtClean="0"/>
              <a:pPr/>
              <a:t>9</a:t>
            </a:fld>
            <a:endParaRPr lang="de-DE"/>
          </a:p>
        </p:txBody>
      </p:sp>
    </p:spTree>
    <p:extLst>
      <p:ext uri="{BB962C8B-B14F-4D97-AF65-F5344CB8AC3E}">
        <p14:creationId xmlns:p14="http://schemas.microsoft.com/office/powerpoint/2010/main" val="165463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CFF23-FEF9-D43A-72EC-251AF45524D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1E56F57-B1D4-3D85-3057-2A2B4904FC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BEF8BC6-E39E-DC93-5627-255DD6562FCB}"/>
              </a:ext>
            </a:extLst>
          </p:cNvPr>
          <p:cNvSpPr>
            <a:spLocks noGrp="1"/>
          </p:cNvSpPr>
          <p:nvPr>
            <p:ph type="body" idx="1"/>
          </p:nvPr>
        </p:nvSpPr>
        <p:spPr/>
        <p:txBody>
          <a:bodyPr/>
          <a:lstStyle/>
          <a:p>
            <a:r>
              <a:rPr lang="de-DE" dirty="0"/>
              <a:t>Mehr dazu findest du im Kapitel </a:t>
            </a:r>
          </a:p>
        </p:txBody>
      </p:sp>
      <p:sp>
        <p:nvSpPr>
          <p:cNvPr id="4" name="Foliennummernplatzhalter 3">
            <a:extLst>
              <a:ext uri="{FF2B5EF4-FFF2-40B4-BE49-F238E27FC236}">
                <a16:creationId xmlns:a16="http://schemas.microsoft.com/office/drawing/2014/main" id="{2E2057E8-5978-45CB-F042-3C436B46BDC9}"/>
              </a:ext>
            </a:extLst>
          </p:cNvPr>
          <p:cNvSpPr>
            <a:spLocks noGrp="1"/>
          </p:cNvSpPr>
          <p:nvPr>
            <p:ph type="sldNum" sz="quarter" idx="10"/>
          </p:nvPr>
        </p:nvSpPr>
        <p:spPr/>
        <p:txBody>
          <a:bodyPr/>
          <a:lstStyle/>
          <a:p>
            <a:fld id="{8C62EE26-8F8E-0241-BA93-EBDD1D230968}" type="slidenum">
              <a:rPr lang="de-DE" smtClean="0"/>
              <a:pPr/>
              <a:t>10</a:t>
            </a:fld>
            <a:endParaRPr lang="de-DE"/>
          </a:p>
        </p:txBody>
      </p:sp>
    </p:spTree>
    <p:extLst>
      <p:ext uri="{BB962C8B-B14F-4D97-AF65-F5344CB8AC3E}">
        <p14:creationId xmlns:p14="http://schemas.microsoft.com/office/powerpoint/2010/main" val="615231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12</a:t>
            </a:fld>
            <a:endParaRPr lang="de-DE"/>
          </a:p>
        </p:txBody>
      </p:sp>
    </p:spTree>
    <p:extLst>
      <p:ext uri="{BB962C8B-B14F-4D97-AF65-F5344CB8AC3E}">
        <p14:creationId xmlns:p14="http://schemas.microsoft.com/office/powerpoint/2010/main" val="3706827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Mehr dazu findest du im Kapitel </a:t>
            </a:r>
          </a:p>
        </p:txBody>
      </p:sp>
      <p:sp>
        <p:nvSpPr>
          <p:cNvPr id="4" name="Foliennummernplatzhalter 3"/>
          <p:cNvSpPr>
            <a:spLocks noGrp="1"/>
          </p:cNvSpPr>
          <p:nvPr>
            <p:ph type="sldNum" sz="quarter" idx="10"/>
          </p:nvPr>
        </p:nvSpPr>
        <p:spPr/>
        <p:txBody>
          <a:bodyPr/>
          <a:lstStyle/>
          <a:p>
            <a:fld id="{8C62EE26-8F8E-0241-BA93-EBDD1D230968}" type="slidenum">
              <a:rPr lang="de-DE" smtClean="0"/>
              <a:pPr/>
              <a:t>13</a:t>
            </a:fld>
            <a:endParaRPr lang="de-DE"/>
          </a:p>
        </p:txBody>
      </p:sp>
    </p:spTree>
    <p:extLst>
      <p:ext uri="{BB962C8B-B14F-4D97-AF65-F5344CB8AC3E}">
        <p14:creationId xmlns:p14="http://schemas.microsoft.com/office/powerpoint/2010/main" val="325105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290B3F4-8C57-2A4A-96A6-A3A84C64250A}"/>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17"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4133686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chlussfolie - Var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1822BB6-6A6F-6644-9FF9-868E8EB3D0B1}"/>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E1CF1D1D-0E9A-F245-9A9A-3210B720178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65474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chluss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29F0F61-BBE8-554B-BC5B-170156AACA8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7" name="Titel 1"/>
          <p:cNvSpPr>
            <a:spLocks noGrp="1"/>
          </p:cNvSpPr>
          <p:nvPr>
            <p:ph type="title"/>
          </p:nvPr>
        </p:nvSpPr>
        <p:spPr>
          <a:xfrm>
            <a:off x="648000" y="486000"/>
            <a:ext cx="2880000" cy="612000"/>
          </a:xfrm>
        </p:spPr>
        <p:txBody>
          <a:bodyPr/>
          <a:lstStyle/>
          <a:p>
            <a:r>
              <a:rPr lang="de-DE"/>
              <a:t>Titelmasterformat durch Klicken bearbeiten</a:t>
            </a:r>
            <a:endParaRPr lang="de-DE" dirty="0"/>
          </a:p>
        </p:txBody>
      </p:sp>
      <p:sp>
        <p:nvSpPr>
          <p:cNvPr id="9" name="Textplatzhalter 14"/>
          <p:cNvSpPr>
            <a:spLocks noGrp="1"/>
          </p:cNvSpPr>
          <p:nvPr>
            <p:ph type="body" sz="quarter" idx="12"/>
          </p:nvPr>
        </p:nvSpPr>
        <p:spPr>
          <a:xfrm>
            <a:off x="647999" y="2070000"/>
            <a:ext cx="7848000" cy="1440000"/>
          </a:xfrm>
        </p:spPr>
        <p:txBody>
          <a:bodyPr anchor="ctr" anchorCtr="0"/>
          <a:lstStyle>
            <a:lvl1pPr marL="0" indent="0" algn="ctr">
              <a:lnSpc>
                <a:spcPts val="3000"/>
              </a:lnSpc>
              <a:spcBef>
                <a:spcPts val="0"/>
              </a:spcBef>
              <a:buFontTx/>
              <a:buNone/>
              <a:defRPr lang="de-DE" sz="2600" b="1" i="0"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79C7ABB9-48A9-CC43-88C3-738024B9DDF8}"/>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507848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 Var 2">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07416AA2-BB5B-2541-A983-7F1970AF2901}"/>
              </a:ext>
            </a:extLst>
          </p:cNvPr>
          <p:cNvPicPr>
            <a:picLocks noChangeAspect="1"/>
          </p:cNvPicPr>
          <p:nvPr userDrawn="1"/>
        </p:nvPicPr>
        <p:blipFill>
          <a:blip r:embed="rId2"/>
          <a:stretch>
            <a:fillRect/>
          </a:stretch>
        </p:blipFill>
        <p:spPr>
          <a:xfrm>
            <a:off x="139700" y="-14068"/>
            <a:ext cx="8864600" cy="3746500"/>
          </a:xfrm>
          <a:prstGeom prst="rect">
            <a:avLst/>
          </a:prstGeom>
        </p:spPr>
      </p:pic>
      <p:sp>
        <p:nvSpPr>
          <p:cNvPr id="2" name="Titel 1"/>
          <p:cNvSpPr>
            <a:spLocks noGrp="1"/>
          </p:cNvSpPr>
          <p:nvPr>
            <p:ph type="ctrTitle" hasCustomPrompt="1"/>
          </p:nvPr>
        </p:nvSpPr>
        <p:spPr>
          <a:xfrm>
            <a:off x="792000" y="1656000"/>
            <a:ext cx="7560000" cy="1260000"/>
          </a:xfrm>
        </p:spPr>
        <p:txBody>
          <a:bodyPr/>
          <a:lstStyle>
            <a:lvl1pPr>
              <a:lnSpc>
                <a:spcPts val="4300"/>
              </a:lnSpc>
              <a:defRPr lang="de-DE" sz="4800" b="1" i="0" u="none" strike="noStrike" baseline="0" smtClean="0"/>
            </a:lvl1pPr>
          </a:lstStyle>
          <a:p>
            <a:r>
              <a:rPr lang="de-DE" dirty="0"/>
              <a:t>Kinderbetreuung</a:t>
            </a:r>
            <a:br>
              <a:rPr lang="de-DE" dirty="0"/>
            </a:br>
            <a:r>
              <a:rPr lang="de-DE" dirty="0"/>
              <a:t>anders gedacht</a:t>
            </a:r>
          </a:p>
        </p:txBody>
      </p:sp>
      <p:sp>
        <p:nvSpPr>
          <p:cNvPr id="3" name="Untertitel 2"/>
          <p:cNvSpPr>
            <a:spLocks noGrp="1"/>
          </p:cNvSpPr>
          <p:nvPr>
            <p:ph type="subTitle" idx="1" hasCustomPrompt="1"/>
          </p:nvPr>
        </p:nvSpPr>
        <p:spPr>
          <a:xfrm>
            <a:off x="792000" y="2934000"/>
            <a:ext cx="7560000" cy="540000"/>
          </a:xfrm>
        </p:spPr>
        <p:txBody>
          <a:bodyPr/>
          <a:lstStyle>
            <a:lvl1pPr marL="0" indent="0" algn="l">
              <a:spcBef>
                <a:spcPts val="0"/>
              </a:spcBef>
              <a:buNone/>
              <a:defRPr lang="de-DE" sz="2400" b="1" i="0" u="none" strike="noStrike" baseline="0"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z="2400" b="1" i="0" u="none" strike="noStrike" baseline="0" dirty="0">
                <a:solidFill>
                  <a:srgbClr val="221E1F"/>
                </a:solidFill>
                <a:latin typeface="+mn-lt"/>
              </a:rPr>
              <a:t>Flexible Kinderbetreuung </a:t>
            </a:r>
            <a:endParaRPr lang="de-DE" dirty="0"/>
          </a:p>
        </p:txBody>
      </p:sp>
      <p:sp>
        <p:nvSpPr>
          <p:cNvPr id="9" name="Textplatzhalter 16"/>
          <p:cNvSpPr>
            <a:spLocks noGrp="1"/>
          </p:cNvSpPr>
          <p:nvPr>
            <p:ph type="body" sz="quarter" idx="10" hasCustomPrompt="1"/>
          </p:nvPr>
        </p:nvSpPr>
        <p:spPr>
          <a:xfrm>
            <a:off x="792000" y="4068000"/>
            <a:ext cx="5400000" cy="720000"/>
          </a:xfrm>
        </p:spPr>
        <p:txBody>
          <a:bodyPr/>
          <a:lstStyle>
            <a:lvl1pPr marL="0" indent="0">
              <a:lnSpc>
                <a:spcPts val="2200"/>
              </a:lnSpc>
              <a:spcBef>
                <a:spcPts val="0"/>
              </a:spcBef>
              <a:buFontTx/>
              <a:buNone/>
              <a:defRPr sz="1800" b="0" i="0"/>
            </a:lvl1pPr>
          </a:lstStyle>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Karoline </a:t>
            </a:r>
            <a:r>
              <a:rPr lang="de-DE" sz="1800" b="0" i="0" u="none" strike="noStrike" kern="1200" baseline="0" dirty="0" err="1">
                <a:solidFill>
                  <a:schemeClr val="tx1"/>
                </a:solidFill>
                <a:latin typeface="+mn-lt"/>
                <a:ea typeface="+mn-ea"/>
                <a:cs typeface="+mn-cs"/>
              </a:rPr>
              <a:t>Iber</a:t>
            </a:r>
            <a:r>
              <a:rPr lang="de-DE" sz="1800" b="0" i="0" u="none" strike="noStrike" kern="1200" baseline="0" dirty="0">
                <a:solidFill>
                  <a:schemeClr val="tx1"/>
                </a:solidFill>
                <a:latin typeface="+mn-lt"/>
                <a:ea typeface="+mn-ea"/>
                <a:cs typeface="+mn-cs"/>
              </a:rPr>
              <a:t> </a:t>
            </a:r>
          </a:p>
          <a:p>
            <a:r>
              <a:rPr lang="de-DE" sz="1800" b="0" i="0" u="none" strike="noStrike" kern="1200" baseline="0" dirty="0" err="1">
                <a:solidFill>
                  <a:schemeClr val="tx1"/>
                </a:solidFill>
                <a:latin typeface="+mn-lt"/>
                <a:ea typeface="+mn-ea"/>
                <a:cs typeface="+mn-cs"/>
              </a:rPr>
              <a:t>Mag</a:t>
            </a:r>
            <a:r>
              <a:rPr lang="de-DE" sz="1800" b="0" i="0" u="none" strike="noStrike" kern="1200" baseline="30000" dirty="0" err="1">
                <a:solidFill>
                  <a:schemeClr val="tx1"/>
                </a:solidFill>
                <a:latin typeface="+mn-lt"/>
                <a:ea typeface="+mn-ea"/>
                <a:cs typeface="+mn-cs"/>
              </a:rPr>
              <a:t>a</a:t>
            </a:r>
            <a:r>
              <a:rPr lang="de-DE" sz="1800" b="0" i="0" u="none" strike="noStrike" kern="1200" baseline="0" dirty="0">
                <a:solidFill>
                  <a:schemeClr val="tx1"/>
                </a:solidFill>
                <a:latin typeface="+mn-lt"/>
                <a:ea typeface="+mn-ea"/>
                <a:cs typeface="+mn-cs"/>
              </a:rPr>
              <a:t>. Ruth </a:t>
            </a:r>
            <a:r>
              <a:rPr lang="de-DE" sz="1800" b="0" i="0" u="none" strike="noStrike" kern="1200" baseline="0" dirty="0" err="1">
                <a:solidFill>
                  <a:schemeClr val="tx1"/>
                </a:solidFill>
                <a:latin typeface="+mn-lt"/>
                <a:ea typeface="+mn-ea"/>
                <a:cs typeface="+mn-cs"/>
              </a:rPr>
              <a:t>Lhotzky-Willnauer</a:t>
            </a:r>
            <a:endParaRPr lang="de-DE" sz="1800" dirty="0"/>
          </a:p>
        </p:txBody>
      </p:sp>
    </p:spTree>
    <p:extLst>
      <p:ext uri="{BB962C8B-B14F-4D97-AF65-F5344CB8AC3E}">
        <p14:creationId xmlns:p14="http://schemas.microsoft.com/office/powerpoint/2010/main" val="348027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Allgemein - 1">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BA37BD9C-EE7A-554E-9D1C-ABF8A875E15E}"/>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5" name="Fußzeilenplatzhalter 4"/>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
        <p:nvSpPr>
          <p:cNvPr id="2" name="Titel 1"/>
          <p:cNvSpPr>
            <a:spLocks noGrp="1"/>
          </p:cNvSpPr>
          <p:nvPr>
            <p:ph type="title"/>
          </p:nvPr>
        </p:nvSpPr>
        <p:spPr/>
        <p:txBody>
          <a:bodyPr/>
          <a:lstStyle/>
          <a:p>
            <a:r>
              <a:rPr lang="de-DE"/>
              <a:t>Titelmasterformat durch Klicken bearbeiten</a:t>
            </a:r>
            <a:endParaRPr lang="de-DE" dirty="0"/>
          </a:p>
        </p:txBody>
      </p:sp>
      <p:sp>
        <p:nvSpPr>
          <p:cNvPr id="3" name="Inhaltsplatzhalter 2"/>
          <p:cNvSpPr>
            <a:spLocks noGrp="1"/>
          </p:cNvSpPr>
          <p:nvPr>
            <p:ph idx="1"/>
          </p:nvPr>
        </p:nvSpPr>
        <p:spPr/>
        <p:txBody>
          <a:bodyPr/>
          <a:lstStyle>
            <a:lvl1pPr>
              <a:defRPr sz="2200"/>
            </a:lvl1pPr>
            <a:lvl2pPr marL="800100" indent="-342900">
              <a:buClr>
                <a:schemeClr val="tx1"/>
              </a:buClr>
              <a:buFont typeface="Lucida Grande"/>
              <a:buChar char="›"/>
              <a:defRPr sz="2200"/>
            </a:lvl2pPr>
            <a:lvl3pPr>
              <a:defRPr sz="2200"/>
            </a:lvl3pPr>
            <a:lvl4pPr marL="1371600" indent="0">
              <a:buNone/>
              <a:defRPr sz="2200"/>
            </a:lvl4pPr>
            <a:lvl5pPr>
              <a:defRPr sz="2200"/>
            </a:lvl5pPr>
          </a:lstStyle>
          <a:p>
            <a:pPr lvl="0"/>
            <a:r>
              <a:rPr lang="de-DE"/>
              <a:t>Formatvorlagen des Textmasters bearbeiten</a:t>
            </a:r>
          </a:p>
          <a:p>
            <a:pPr lvl="1"/>
            <a:r>
              <a:rPr lang="de-DE"/>
              <a:t>Zweite Ebene</a:t>
            </a:r>
          </a:p>
        </p:txBody>
      </p:sp>
    </p:spTree>
    <p:extLst>
      <p:ext uri="{BB962C8B-B14F-4D97-AF65-F5344CB8AC3E}">
        <p14:creationId xmlns:p14="http://schemas.microsoft.com/office/powerpoint/2010/main" val="1854560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lgemei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3FF3794-2EB3-164E-B1E3-EA2575C39F0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5472000" cy="2952000"/>
          </a:xfrm>
        </p:spPr>
        <p:txBody>
          <a:bodyPr/>
          <a:lstStyle>
            <a:lvl1pPr marL="0" indent="0">
              <a:lnSpc>
                <a:spcPts val="2700"/>
              </a:lnSpc>
              <a:spcBef>
                <a:spcPts val="600"/>
              </a:spcBef>
              <a:buFontTx/>
              <a:buNone/>
              <a:defRPr lang="de-DE" sz="2200" b="1" i="0" u="none" strike="noStrike" baseline="0" smtClean="0"/>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24" name="Textplatzhalter 23"/>
          <p:cNvSpPr>
            <a:spLocks noGrp="1"/>
          </p:cNvSpPr>
          <p:nvPr>
            <p:ph type="body" sz="quarter" idx="13" hasCustomPrompt="1"/>
          </p:nvPr>
        </p:nvSpPr>
        <p:spPr>
          <a:xfrm>
            <a:off x="6246000" y="1638000"/>
            <a:ext cx="2682000" cy="2880000"/>
          </a:xfrm>
        </p:spPr>
        <p:txBody>
          <a:bodyPr/>
          <a:lstStyle>
            <a:lvl1pPr marL="0" indent="0">
              <a:lnSpc>
                <a:spcPts val="1700"/>
              </a:lnSpc>
              <a:spcBef>
                <a:spcPts val="0"/>
              </a:spcBef>
              <a:buFontTx/>
              <a:buNone/>
              <a:defRPr sz="1400" b="1" i="1">
                <a:solidFill>
                  <a:srgbClr val="00A3DB"/>
                </a:solidFill>
              </a:defRPr>
            </a:lvl1pPr>
          </a:lstStyle>
          <a:p>
            <a:r>
              <a:rPr lang="de-DE" dirty="0"/>
              <a:t>„Text...“</a:t>
            </a:r>
          </a:p>
          <a:p>
            <a:pPr marL="126000" indent="-126000">
              <a:buClr>
                <a:schemeClr val="tx1"/>
              </a:buClr>
              <a:buFont typeface="Symbol" charset="2"/>
              <a:buChar char="-"/>
            </a:pPr>
            <a:r>
              <a:rPr lang="de-DE" b="0" i="0" dirty="0">
                <a:solidFill>
                  <a:schemeClr val="tx1"/>
                </a:solidFill>
              </a:rPr>
              <a:t>Text</a:t>
            </a:r>
          </a:p>
        </p:txBody>
      </p:sp>
      <p:sp>
        <p:nvSpPr>
          <p:cNvPr id="9" name="Fußzeilenplatzhalter 4">
            <a:extLst>
              <a:ext uri="{FF2B5EF4-FFF2-40B4-BE49-F238E27FC236}">
                <a16:creationId xmlns:a16="http://schemas.microsoft.com/office/drawing/2014/main" id="{5BB168FF-726D-7443-93E7-C33C6CCDB050}"/>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428548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lgemein - 3">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76976AC-8A0A-284E-8E59-689551320738}"/>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6192000" cy="2952000"/>
          </a:xfrm>
        </p:spPr>
        <p:txBody>
          <a:bodyPr/>
          <a:lstStyle>
            <a:lvl1pPr marL="288000" indent="-288000">
              <a:lnSpc>
                <a:spcPts val="2800"/>
              </a:lnSpc>
              <a:spcBef>
                <a:spcPts val="1000"/>
              </a:spcBef>
              <a:buFont typeface="Arial"/>
              <a:buChar char="•"/>
              <a:defRPr lang="de-DE" sz="2600" b="1" i="0" smtClean="0">
                <a:solidFill>
                  <a:srgbClr val="00A3DB"/>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Bildplatzhalter 12"/>
          <p:cNvSpPr>
            <a:spLocks noGrp="1"/>
          </p:cNvSpPr>
          <p:nvPr>
            <p:ph type="pic" sz="quarter" idx="13"/>
          </p:nvPr>
        </p:nvSpPr>
        <p:spPr>
          <a:xfrm>
            <a:off x="6966000" y="1620000"/>
            <a:ext cx="1710000" cy="1296000"/>
          </a:xfrm>
        </p:spPr>
        <p:txBody>
          <a:bodyPr/>
          <a:lstStyle/>
          <a:p>
            <a:r>
              <a:rPr lang="de-DE"/>
              <a:t>Bild durch Klicken auf Symbol hinzufügen</a:t>
            </a:r>
          </a:p>
        </p:txBody>
      </p:sp>
      <p:sp>
        <p:nvSpPr>
          <p:cNvPr id="11" name="Bildplatzhalter 12"/>
          <p:cNvSpPr>
            <a:spLocks noGrp="1"/>
          </p:cNvSpPr>
          <p:nvPr>
            <p:ph type="pic" sz="quarter" idx="14"/>
          </p:nvPr>
        </p:nvSpPr>
        <p:spPr>
          <a:xfrm>
            <a:off x="6966000" y="3096000"/>
            <a:ext cx="1710000" cy="1296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3371AACC-C8CB-0E42-9BEA-8E8BB7B79B2F}"/>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310377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lgemein - 4">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4F97CFA-0AFE-D642-8C92-1049BCE9CD0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de-DE"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4716000" y="1548000"/>
            <a:ext cx="3780000" cy="2952000"/>
          </a:xfrm>
        </p:spPr>
        <p:txBody>
          <a:bodyPr/>
          <a:lstStyle>
            <a:lvl1pPr marL="288000" indent="-288000">
              <a:lnSpc>
                <a:spcPts val="2200"/>
              </a:lnSpc>
              <a:spcBef>
                <a:spcPts val="500"/>
              </a:spcBef>
              <a:buClr>
                <a:schemeClr val="tx1"/>
              </a:buClr>
              <a:buFont typeface="Lucida Grande"/>
              <a:buChar char="›"/>
              <a:defRPr lang="de-DE" sz="2200" b="0" i="0" smtClean="0">
                <a:solidFill>
                  <a:schemeClr val="tx1"/>
                </a:solidFill>
              </a:defRPr>
            </a:lvl1pPr>
            <a:lvl2pPr marL="576000" indent="-288000">
              <a:lnSpc>
                <a:spcPts val="2400"/>
              </a:lnSpc>
              <a:spcBef>
                <a:spcPts val="500"/>
              </a:spcBef>
              <a:buClr>
                <a:schemeClr val="tx1"/>
              </a:buClr>
              <a:buFont typeface="Lucida Grande"/>
              <a:buChar char="›"/>
              <a:defRPr sz="2200" b="0" i="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10" name="Fußzeilenplatzhalter 4">
            <a:extLst>
              <a:ext uri="{FF2B5EF4-FFF2-40B4-BE49-F238E27FC236}">
                <a16:creationId xmlns:a16="http://schemas.microsoft.com/office/drawing/2014/main" id="{3CE1A890-988B-A64B-A225-1F8D2993B43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5549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mpressionen - 1">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C1B5345-82FF-9147-97EC-D993A1E920D0}"/>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647999"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5166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5166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8D152646-C646-C244-BA6D-4CEE0153DD9B}"/>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954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pressionen - 2">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D0A583D1-BBB5-974B-9A49-8CB63EF7A683}"/>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p>
            <a:r>
              <a:rPr lang="de-DE"/>
              <a:t>Titelmasterformat durch Klicken bearbeiten</a:t>
            </a:r>
            <a:endParaRPr lang="de-DE" dirty="0"/>
          </a:p>
        </p:txBody>
      </p:sp>
      <p:sp>
        <p:nvSpPr>
          <p:cNvPr id="13" name="Bildplatzhalter 12"/>
          <p:cNvSpPr>
            <a:spLocks noGrp="1"/>
          </p:cNvSpPr>
          <p:nvPr>
            <p:ph type="pic" sz="quarter" idx="12"/>
          </p:nvPr>
        </p:nvSpPr>
        <p:spPr>
          <a:xfrm>
            <a:off x="2862000" y="1620000"/>
            <a:ext cx="4428000" cy="2880000"/>
          </a:xfrm>
        </p:spPr>
        <p:txBody>
          <a:bodyPr/>
          <a:lstStyle/>
          <a:p>
            <a:r>
              <a:rPr lang="de-DE"/>
              <a:t>Bild durch Klicken auf Symbol hinzufügen</a:t>
            </a:r>
          </a:p>
        </p:txBody>
      </p:sp>
      <p:sp>
        <p:nvSpPr>
          <p:cNvPr id="14" name="Bildplatzhalter 12"/>
          <p:cNvSpPr>
            <a:spLocks noGrp="1"/>
          </p:cNvSpPr>
          <p:nvPr>
            <p:ph type="pic" sz="quarter" idx="13"/>
          </p:nvPr>
        </p:nvSpPr>
        <p:spPr>
          <a:xfrm>
            <a:off x="648000" y="1620000"/>
            <a:ext cx="2124000" cy="1404000"/>
          </a:xfrm>
        </p:spPr>
        <p:txBody>
          <a:bodyPr/>
          <a:lstStyle/>
          <a:p>
            <a:r>
              <a:rPr lang="de-DE"/>
              <a:t>Bild durch Klicken auf Symbol hinzufügen</a:t>
            </a:r>
          </a:p>
        </p:txBody>
      </p:sp>
      <p:sp>
        <p:nvSpPr>
          <p:cNvPr id="15" name="Bildplatzhalter 12"/>
          <p:cNvSpPr>
            <a:spLocks noGrp="1"/>
          </p:cNvSpPr>
          <p:nvPr>
            <p:ph type="pic" sz="quarter" idx="14"/>
          </p:nvPr>
        </p:nvSpPr>
        <p:spPr>
          <a:xfrm>
            <a:off x="648000" y="3096000"/>
            <a:ext cx="2124000" cy="1404000"/>
          </a:xfrm>
        </p:spPr>
        <p:txBody>
          <a:bodyPr/>
          <a:lstStyle/>
          <a:p>
            <a:r>
              <a:rPr lang="de-DE"/>
              <a:t>Bild durch Klicken auf Symbol hinzufügen</a:t>
            </a:r>
          </a:p>
        </p:txBody>
      </p:sp>
      <p:sp>
        <p:nvSpPr>
          <p:cNvPr id="9" name="Fußzeilenplatzhalter 4">
            <a:extLst>
              <a:ext uri="{FF2B5EF4-FFF2-40B4-BE49-F238E27FC236}">
                <a16:creationId xmlns:a16="http://schemas.microsoft.com/office/drawing/2014/main" id="{2479F9A6-2EA0-E141-8AC1-25A60F4FA8F5}"/>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282107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ank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85FEC6E7-42ED-DF4A-8073-27F8FEBE63FA}"/>
              </a:ext>
            </a:extLst>
          </p:cNvPr>
          <p:cNvPicPr>
            <a:picLocks noChangeAspect="1"/>
          </p:cNvPicPr>
          <p:nvPr userDrawn="1"/>
        </p:nvPicPr>
        <p:blipFill>
          <a:blip r:embed="rId2"/>
          <a:stretch>
            <a:fillRect/>
          </a:stretch>
        </p:blipFill>
        <p:spPr>
          <a:xfrm>
            <a:off x="139700" y="-21102"/>
            <a:ext cx="8864600" cy="1270000"/>
          </a:xfrm>
          <a:prstGeom prst="rect">
            <a:avLst/>
          </a:prstGeom>
        </p:spPr>
      </p:pic>
      <p:sp>
        <p:nvSpPr>
          <p:cNvPr id="2" name="Titel 1"/>
          <p:cNvSpPr>
            <a:spLocks noGrp="1"/>
          </p:cNvSpPr>
          <p:nvPr>
            <p:ph type="title"/>
          </p:nvPr>
        </p:nvSpPr>
        <p:spPr/>
        <p:txBody>
          <a:bodyPr/>
          <a:lstStyle>
            <a:lvl1pPr>
              <a:defRPr lang="tr-TR" sz="3800" b="1" i="0" u="none" strike="noStrike" baseline="0" smtClean="0"/>
            </a:lvl1pPr>
          </a:lstStyle>
          <a:p>
            <a:r>
              <a:rPr lang="de-DE"/>
              <a:t>Titelmasterformat durch Klicken bearbeiten</a:t>
            </a:r>
            <a:endParaRPr lang="de-DE" dirty="0"/>
          </a:p>
        </p:txBody>
      </p:sp>
      <p:sp>
        <p:nvSpPr>
          <p:cNvPr id="15" name="Textplatzhalter 14"/>
          <p:cNvSpPr>
            <a:spLocks noGrp="1"/>
          </p:cNvSpPr>
          <p:nvPr>
            <p:ph type="body" sz="quarter" idx="12"/>
          </p:nvPr>
        </p:nvSpPr>
        <p:spPr>
          <a:xfrm>
            <a:off x="647999" y="1746049"/>
            <a:ext cx="7848000" cy="1440000"/>
          </a:xfrm>
        </p:spPr>
        <p:txBody>
          <a:bodyPr/>
          <a:lstStyle>
            <a:lvl1pPr marL="0" indent="0">
              <a:lnSpc>
                <a:spcPts val="3000"/>
              </a:lnSpc>
              <a:spcBef>
                <a:spcPts val="0"/>
              </a:spcBef>
              <a:buFontTx/>
              <a:buNone/>
              <a:defRPr lang="de-DE" sz="2600" b="0" i="1" smtClean="0">
                <a:solidFill>
                  <a:schemeClr val="tx2"/>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sp>
        <p:nvSpPr>
          <p:cNvPr id="8" name="Textplatzhalter 14"/>
          <p:cNvSpPr>
            <a:spLocks noGrp="1"/>
          </p:cNvSpPr>
          <p:nvPr>
            <p:ph type="body" sz="quarter" idx="13"/>
          </p:nvPr>
        </p:nvSpPr>
        <p:spPr>
          <a:xfrm>
            <a:off x="648000" y="3520800"/>
            <a:ext cx="7848000" cy="504000"/>
          </a:xfrm>
        </p:spPr>
        <p:txBody>
          <a:bodyPr/>
          <a:lstStyle>
            <a:lvl1pPr marL="0" indent="0">
              <a:lnSpc>
                <a:spcPts val="3000"/>
              </a:lnSpc>
              <a:spcBef>
                <a:spcPts val="0"/>
              </a:spcBef>
              <a:buFontTx/>
              <a:buNone/>
              <a:defRPr lang="de-DE" sz="2200" b="1" i="0" smtClean="0">
                <a:solidFill>
                  <a:schemeClr val="tx1"/>
                </a:solidFill>
              </a:defRPr>
            </a:lvl1pPr>
            <a:lvl2pPr marL="457200" indent="0">
              <a:buFontTx/>
              <a:buNone/>
              <a:defRPr sz="2200"/>
            </a:lvl2pPr>
            <a:lvl3pPr>
              <a:buFontTx/>
              <a:buNone/>
              <a:defRPr sz="2200"/>
            </a:lvl3pPr>
            <a:lvl4pPr marL="1371600" indent="0">
              <a:buFontTx/>
              <a:buNone/>
              <a:defRPr sz="2200"/>
            </a:lvl4pPr>
            <a:lvl5pPr marL="1828800" indent="0">
              <a:buFontTx/>
              <a:buNone/>
              <a:defRPr sz="2200"/>
            </a:lvl5pPr>
          </a:lstStyle>
          <a:p>
            <a:pPr lvl="0"/>
            <a:r>
              <a:rPr lang="de-DE"/>
              <a:t>Formatvorlagen des Textmasters bearbeiten</a:t>
            </a:r>
          </a:p>
        </p:txBody>
      </p:sp>
      <p:pic>
        <p:nvPicPr>
          <p:cNvPr id="4" name="Bild 3"/>
          <p:cNvPicPr>
            <a:picLocks noChangeAspect="1"/>
          </p:cNvPicPr>
          <p:nvPr userDrawn="1"/>
        </p:nvPicPr>
        <p:blipFill>
          <a:blip r:embed="rId3"/>
          <a:stretch>
            <a:fillRect/>
          </a:stretch>
        </p:blipFill>
        <p:spPr>
          <a:xfrm>
            <a:off x="648000" y="3420000"/>
            <a:ext cx="7721600" cy="50800"/>
          </a:xfrm>
          <a:prstGeom prst="rect">
            <a:avLst/>
          </a:prstGeom>
        </p:spPr>
      </p:pic>
      <p:pic>
        <p:nvPicPr>
          <p:cNvPr id="11" name="Bild 10"/>
          <p:cNvPicPr>
            <a:picLocks noChangeAspect="1"/>
          </p:cNvPicPr>
          <p:nvPr userDrawn="1"/>
        </p:nvPicPr>
        <p:blipFill>
          <a:blip r:embed="rId3"/>
          <a:stretch>
            <a:fillRect/>
          </a:stretch>
        </p:blipFill>
        <p:spPr>
          <a:xfrm>
            <a:off x="647600" y="4068000"/>
            <a:ext cx="7721600" cy="50800"/>
          </a:xfrm>
          <a:prstGeom prst="rect">
            <a:avLst/>
          </a:prstGeom>
        </p:spPr>
      </p:pic>
      <p:sp>
        <p:nvSpPr>
          <p:cNvPr id="12" name="Fußzeilenplatzhalter 4">
            <a:extLst>
              <a:ext uri="{FF2B5EF4-FFF2-40B4-BE49-F238E27FC236}">
                <a16:creationId xmlns:a16="http://schemas.microsoft.com/office/drawing/2014/main" id="{800F7413-78DD-9E48-903C-38FACD148C4E}"/>
              </a:ext>
            </a:extLst>
          </p:cNvPr>
          <p:cNvSpPr>
            <a:spLocks noGrp="1"/>
          </p:cNvSpPr>
          <p:nvPr>
            <p:ph type="ftr" sz="quarter" idx="11"/>
          </p:nvPr>
        </p:nvSpPr>
        <p:spPr>
          <a:xfrm>
            <a:off x="7005711" y="4446000"/>
            <a:ext cx="1688289" cy="360000"/>
          </a:xfrm>
        </p:spPr>
        <p:txBody>
          <a:bodyPr/>
          <a:lstStyle>
            <a:lvl1pPr>
              <a:defRPr>
                <a:solidFill>
                  <a:srgbClr val="00A3DB"/>
                </a:solidFill>
              </a:defRPr>
            </a:lvl1pPr>
          </a:lstStyle>
          <a:p>
            <a:r>
              <a:rPr lang="de-DE" dirty="0"/>
              <a:t>http://</a:t>
            </a:r>
            <a:r>
              <a:rPr lang="de-DE" dirty="0" err="1"/>
              <a:t>kinderbuero-uniwien.at</a:t>
            </a:r>
            <a:endParaRPr lang="de-DE" dirty="0"/>
          </a:p>
        </p:txBody>
      </p:sp>
    </p:spTree>
    <p:extLst>
      <p:ext uri="{BB962C8B-B14F-4D97-AF65-F5344CB8AC3E}">
        <p14:creationId xmlns:p14="http://schemas.microsoft.com/office/powerpoint/2010/main" val="135990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48000" y="486000"/>
            <a:ext cx="7128000" cy="612000"/>
          </a:xfrm>
          <a:prstGeom prst="rect">
            <a:avLst/>
          </a:prstGeom>
        </p:spPr>
        <p:txBody>
          <a:bodyPr vert="horz" lIns="0" tIns="0" rIns="0" bIns="0" rtlCol="0" anchor="t" anchorCtr="0">
            <a:noAutofit/>
          </a:bodyPr>
          <a:lstStyle/>
          <a:p>
            <a:r>
              <a:rPr lang="de-AT" dirty="0"/>
              <a:t>Mastertitelformat bearbeiten</a:t>
            </a:r>
            <a:endParaRPr lang="de-DE" dirty="0"/>
          </a:p>
        </p:txBody>
      </p:sp>
      <p:sp>
        <p:nvSpPr>
          <p:cNvPr id="3" name="Textplatzhalter 2"/>
          <p:cNvSpPr>
            <a:spLocks noGrp="1"/>
          </p:cNvSpPr>
          <p:nvPr>
            <p:ph type="body" idx="1"/>
          </p:nvPr>
        </p:nvSpPr>
        <p:spPr>
          <a:xfrm>
            <a:off x="648000" y="1548000"/>
            <a:ext cx="7848000" cy="2952000"/>
          </a:xfrm>
          <a:prstGeom prst="rect">
            <a:avLst/>
          </a:prstGeom>
        </p:spPr>
        <p:txBody>
          <a:bodyPr vert="horz" lIns="0" tIns="0" rIns="0" bIns="0" rtlCol="0">
            <a:noAutofit/>
          </a:bodyPr>
          <a:lstStyle/>
          <a:p>
            <a:pPr lvl="0"/>
            <a:r>
              <a:rPr lang="de-AT" dirty="0"/>
              <a:t>Mastertextformat bearbeiten</a:t>
            </a:r>
          </a:p>
          <a:p>
            <a:pPr lvl="1"/>
            <a:endParaRPr lang="de-AT" dirty="0"/>
          </a:p>
        </p:txBody>
      </p:sp>
      <p:sp>
        <p:nvSpPr>
          <p:cNvPr id="5" name="Fußzeilenplatzhalter 4"/>
          <p:cNvSpPr>
            <a:spLocks noGrp="1"/>
          </p:cNvSpPr>
          <p:nvPr>
            <p:ph type="ftr" sz="quarter" idx="3"/>
          </p:nvPr>
        </p:nvSpPr>
        <p:spPr>
          <a:xfrm>
            <a:off x="7254000" y="4446000"/>
            <a:ext cx="1440000" cy="360000"/>
          </a:xfrm>
          <a:prstGeom prst="rect">
            <a:avLst/>
          </a:prstGeom>
        </p:spPr>
        <p:txBody>
          <a:bodyPr vert="horz" lIns="0" tIns="0" rIns="0" bIns="0" rtlCol="0" anchor="b" anchorCtr="0"/>
          <a:lstStyle>
            <a:lvl1pPr algn="r">
              <a:defRPr sz="1000" b="1" i="0">
                <a:solidFill>
                  <a:schemeClr val="tx2"/>
                </a:solidFill>
              </a:defRPr>
            </a:lvl1pPr>
          </a:lstStyle>
          <a:p>
            <a:r>
              <a:rPr lang="de-DE"/>
              <a:t>http://kinderbuero-uniwien.at</a:t>
            </a:r>
            <a:endParaRPr lang="de-DE" dirty="0"/>
          </a:p>
        </p:txBody>
      </p:sp>
    </p:spTree>
    <p:extLst>
      <p:ext uri="{BB962C8B-B14F-4D97-AF65-F5344CB8AC3E}">
        <p14:creationId xmlns:p14="http://schemas.microsoft.com/office/powerpoint/2010/main" val="197484772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7" r:id="rId4"/>
    <p:sldLayoutId id="2147483659" r:id="rId5"/>
    <p:sldLayoutId id="2147483660" r:id="rId6"/>
    <p:sldLayoutId id="2147483652" r:id="rId7"/>
    <p:sldLayoutId id="2147483658" r:id="rId8"/>
    <p:sldLayoutId id="2147483661" r:id="rId9"/>
    <p:sldLayoutId id="2147483655" r:id="rId10"/>
    <p:sldLayoutId id="2147483662" r:id="rId11"/>
  </p:sldLayoutIdLst>
  <p:hf sldNum="0" hdr="0" ftr="0" dt="0"/>
  <p:txStyles>
    <p:titleStyle>
      <a:lvl1pPr algn="l" defTabSz="457200" rtl="0" eaLnBrk="1" latinLnBrk="0" hangingPunct="1">
        <a:spcBef>
          <a:spcPct val="0"/>
        </a:spcBef>
        <a:buNone/>
        <a:defRPr sz="3800" b="1" kern="1200">
          <a:solidFill>
            <a:schemeClr val="bg1"/>
          </a:solidFill>
          <a:latin typeface="+mj-lt"/>
          <a:ea typeface="+mj-ea"/>
          <a:cs typeface="+mj-cs"/>
        </a:defRPr>
      </a:lvl1pPr>
    </p:titleStyle>
    <p:body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576000" indent="-2880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demokratiewebstatt.at/thema/thema-frauen-und-demokratie" TargetMode="Externa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demokratiewebstatt.at/thema/thema-frauen-und-demokratie/frauen-in-der-politik"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0.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1.xml"/><Relationship Id="rId6" Type="http://schemas.openxmlformats.org/officeDocument/2006/relationships/image" Target="../media/image9.png"/><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hemeOverride" Target="../theme/themeOverride1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3.xml"/><Relationship Id="rId6" Type="http://schemas.openxmlformats.org/officeDocument/2006/relationships/image" Target="../media/image10.png"/><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12.xml"/><Relationship Id="rId7" Type="http://schemas.openxmlformats.org/officeDocument/2006/relationships/hyperlink" Target="https://www.parlament.gv.at/erleben/fuehrungen/einzelpersonen/?TERMIN_01TERMINART=F%C3%BChrung&amp;TERMIN_01FORMAT=Parlamentarismus+und+Frauen&amp;TERMIN_01DATERANGE=2025-02-13T23%3A00%3A16.000Z&amp;TERMIN_01DATERANGE=2025-02-14T23%3A59%3A59.999Z&amp;TERMINART=F%C3%BChrung&amp;FORMAT=Parlamentarismus+und+Frauen" TargetMode="External"/><Relationship Id="rId2" Type="http://schemas.openxmlformats.org/officeDocument/2006/relationships/slideLayout" Target="../slideLayouts/slideLayout3.xml"/><Relationship Id="rId1" Type="http://schemas.openxmlformats.org/officeDocument/2006/relationships/themeOverride" Target="../theme/themeOverride14.xml"/><Relationship Id="rId6" Type="http://schemas.openxmlformats.org/officeDocument/2006/relationships/hyperlink" Target="https://www.demokratiewebstatt.at/thema/thema-frauen-und-demokratie/frauen-in-der-politik" TargetMode="External"/><Relationship Id="rId5" Type="http://schemas.openxmlformats.org/officeDocument/2006/relationships/hyperlink" Target="https://www.parlament.gv.at/recherchieren/statistiken/personen-statistiken/frauen/NR" TargetMode="External"/><Relationship Id="rId4" Type="http://schemas.openxmlformats.org/officeDocument/2006/relationships/hyperlink" Target="https://www.parlament.gv.at/dokument/unterlagen/Reden_Ersten_Abgordneten_.pdf" TargetMode="External"/><Relationship Id="rId9" Type="http://schemas.openxmlformats.org/officeDocument/2006/relationships/hyperlink" Target="http://www.demokratiewebstatt.at/"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1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hemeOverride" Target="../theme/themeOverride1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hemeOverride" Target="../theme/themeOverride1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hyperlink" Target="http://www.demokratiewebstatt.a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1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hemeOverride" Target="../theme/themeOverride19.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hemeOverride" Target="../theme/themeOverride20.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demokratiewebstatt.at/thema/thema-frauen-und-demokratie/frauen-und-fehlende-gleichberechtigung" TargetMode="External"/><Relationship Id="rId2" Type="http://schemas.openxmlformats.org/officeDocument/2006/relationships/slideLayout" Target="../slideLayouts/slideLayout3.xml"/><Relationship Id="rId1" Type="http://schemas.openxmlformats.org/officeDocument/2006/relationships/themeOverride" Target="../theme/themeOverride21.xml"/><Relationship Id="rId5" Type="http://schemas.openxmlformats.org/officeDocument/2006/relationships/image" Target="../media/image11.jp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2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hemeOverride" Target="../theme/themeOverride2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hemeOverride" Target="../theme/themeOverride2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hemeOverride" Target="../theme/themeOverride25.xml"/><Relationship Id="rId6" Type="http://schemas.openxmlformats.org/officeDocument/2006/relationships/image" Target="../media/image12.png"/><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hemeOverride" Target="../theme/themeOverride2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hemeOverride" Target="../theme/themeOverride2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1.xml.rels><?xml version="1.0" encoding="UTF-8" standalone="yes"?>
<Relationships xmlns="http://schemas.openxmlformats.org/package/2006/relationships"><Relationship Id="rId8" Type="http://schemas.openxmlformats.org/officeDocument/2006/relationships/hyperlink" Target="https://kija.at/" TargetMode="External"/><Relationship Id="rId3" Type="http://schemas.openxmlformats.org/officeDocument/2006/relationships/notesSlide" Target="../notesSlides/notesSlide26.xml"/><Relationship Id="rId7" Type="http://schemas.openxmlformats.org/officeDocument/2006/relationships/hyperlink" Target="https://www.oe-kinderschutzzentren.at/" TargetMode="External"/><Relationship Id="rId2" Type="http://schemas.openxmlformats.org/officeDocument/2006/relationships/slideLayout" Target="../slideLayouts/slideLayout3.xml"/><Relationship Id="rId1" Type="http://schemas.openxmlformats.org/officeDocument/2006/relationships/themeOverride" Target="../theme/themeOverride29.xml"/><Relationship Id="rId6" Type="http://schemas.openxmlformats.org/officeDocument/2006/relationships/hyperlink" Target="http://www.oe-kinderschutzzentren.at/" TargetMode="External"/><Relationship Id="rId11" Type="http://schemas.openxmlformats.org/officeDocument/2006/relationships/hyperlink" Target="https://www.weisser-ring.at/" TargetMode="External"/><Relationship Id="rId5" Type="http://schemas.openxmlformats.org/officeDocument/2006/relationships/hyperlink" Target="http://www.demokratiewebstatt.at/" TargetMode="External"/><Relationship Id="rId10" Type="http://schemas.openxmlformats.org/officeDocument/2006/relationships/hyperlink" Target="https://www.maennerinfo.at/" TargetMode="External"/><Relationship Id="rId4" Type="http://schemas.openxmlformats.org/officeDocument/2006/relationships/image" Target="../media/image5.jpeg"/><Relationship Id="rId9" Type="http://schemas.openxmlformats.org/officeDocument/2006/relationships/hyperlink" Target="tel:0800%20222%2055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demokratiewebstatt.at/thema/thema-frauen-und-demokratie/frauen-und-geschlechterrollen" TargetMode="External"/><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hemeOverride" Target="../theme/themeOverride30.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hemeOverride" Target="../theme/themeOverride31.xml"/><Relationship Id="rId6" Type="http://schemas.openxmlformats.org/officeDocument/2006/relationships/hyperlink" Target="http://www.demokratiewebstatt.at/" TargetMode="External"/><Relationship Id="rId5" Type="http://schemas.openxmlformats.org/officeDocument/2006/relationships/image" Target="../media/image5.jpeg"/><Relationship Id="rId4" Type="http://schemas.openxmlformats.org/officeDocument/2006/relationships/hyperlink" Target="https://www.demokratiewebstatt.at/thema/thema-frauen-und-demokratie/frauen-und-geschlechterrollen"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hemeOverride" Target="../theme/themeOverride32.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hemeOverride" Target="../theme/themeOverride33.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hemeOverride" Target="../theme/themeOverride3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3.xml"/><Relationship Id="rId5" Type="http://schemas.openxmlformats.org/officeDocument/2006/relationships/image" Target="../media/image7.jpg"/><Relationship Id="rId4" Type="http://schemas.openxmlformats.org/officeDocument/2006/relationships/hyperlink" Target="https://www.demokratiewebstatt.at/thema/thema-frauen-und-demokratie/kampf-um-frauenrecht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4.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hemeOverride" Target="../theme/themeOverride5.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6.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7.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hemeOverride" Target="../theme/themeOverride8.xml"/><Relationship Id="rId5" Type="http://schemas.openxmlformats.org/officeDocument/2006/relationships/hyperlink" Target="http://www.demokratiewebstatt.at/"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157759" y="1019572"/>
            <a:ext cx="6618240" cy="540000"/>
          </a:xfrm>
        </p:spPr>
        <p:txBody>
          <a:bodyPr/>
          <a:lstStyle/>
          <a:p>
            <a:pPr algn="ctr"/>
            <a:r>
              <a:rPr lang="de-DE" sz="3200" u="sng" dirty="0">
                <a:solidFill>
                  <a:srgbClr val="2190AB"/>
                </a:solidFill>
                <a:latin typeface="+mj-lt"/>
                <a:cs typeface="Arial" panose="020B0604020202020204" pitchFamily="34" charset="0"/>
                <a:hlinkClick r:id="rId2"/>
              </a:rPr>
              <a:t>Frauen und </a:t>
            </a:r>
            <a:r>
              <a:rPr lang="de-DE" sz="3200" u="sng" dirty="0">
                <a:solidFill>
                  <a:srgbClr val="2190AB"/>
                </a:solidFill>
                <a:latin typeface="+mj-lt"/>
                <a:cs typeface="Arial" panose="020B0604020202020204" pitchFamily="34" charset="0"/>
              </a:rPr>
              <a:t>Demokratie</a:t>
            </a:r>
          </a:p>
        </p:txBody>
      </p:sp>
      <p:pic>
        <p:nvPicPr>
          <p:cNvPr id="5" name="Grafik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24506" y="3602514"/>
            <a:ext cx="2137108" cy="1264518"/>
          </a:xfrm>
          <a:prstGeom prst="rect">
            <a:avLst/>
          </a:prstGeom>
        </p:spPr>
      </p:pic>
      <p:sp>
        <p:nvSpPr>
          <p:cNvPr id="6" name="Titel 1"/>
          <p:cNvSpPr txBox="1">
            <a:spLocks/>
          </p:cNvSpPr>
          <p:nvPr/>
        </p:nvSpPr>
        <p:spPr>
          <a:xfrm>
            <a:off x="648000" y="855447"/>
            <a:ext cx="7128000" cy="612000"/>
          </a:xfrm>
          <a:prstGeom prst="rect">
            <a:avLst/>
          </a:prstGeom>
        </p:spPr>
        <p:txBody>
          <a:bodyPr vert="horz" lIns="0" tIns="0" rIns="0" bIns="0" rtlCol="0" anchor="t" anchorCtr="0">
            <a:noAutofit/>
          </a:bodyPr>
          <a:lstStyle>
            <a:lvl1pPr algn="l" defTabSz="457200" rtl="0" eaLnBrk="1" latinLnBrk="0" hangingPunct="1">
              <a:lnSpc>
                <a:spcPts val="4300"/>
              </a:lnSpc>
              <a:spcBef>
                <a:spcPct val="0"/>
              </a:spcBef>
              <a:buNone/>
              <a:defRPr lang="de-DE" sz="4800" b="1" i="0" u="none" strike="noStrike" kern="1200" baseline="0" smtClean="0">
                <a:solidFill>
                  <a:schemeClr val="bg1"/>
                </a:solidFill>
                <a:latin typeface="+mj-lt"/>
                <a:ea typeface="+mj-ea"/>
                <a:cs typeface="+mj-cs"/>
              </a:defRPr>
            </a:lvl1pPr>
          </a:lstStyle>
          <a:p>
            <a:r>
              <a:rPr lang="de-DE" dirty="0"/>
              <a:t>er</a:t>
            </a:r>
          </a:p>
        </p:txBody>
      </p:sp>
      <p:sp>
        <p:nvSpPr>
          <p:cNvPr id="7" name="Untertitel 2"/>
          <p:cNvSpPr txBox="1">
            <a:spLocks/>
          </p:cNvSpPr>
          <p:nvPr/>
        </p:nvSpPr>
        <p:spPr>
          <a:xfrm>
            <a:off x="1071786" y="1809447"/>
            <a:ext cx="6790186" cy="540000"/>
          </a:xfrm>
          <a:prstGeom prst="rect">
            <a:avLst/>
          </a:prstGeom>
        </p:spPr>
        <p:txBody>
          <a:bodyPr vert="horz" lIns="0" tIns="0" rIns="0" bIns="0" rtlCol="0">
            <a:noAutofit/>
          </a:bodyPr>
          <a:lstStyle>
            <a:lvl1pPr marL="0" indent="0" algn="l" defTabSz="457200" rtl="0" eaLnBrk="1" latinLnBrk="0" hangingPunct="1">
              <a:lnSpc>
                <a:spcPts val="2600"/>
              </a:lnSpc>
              <a:spcBef>
                <a:spcPts val="0"/>
              </a:spcBef>
              <a:buClr>
                <a:schemeClr val="tx2"/>
              </a:buClr>
              <a:buFont typeface="Arial"/>
              <a:buNone/>
              <a:defRPr lang="de-DE" sz="2400" b="1" i="0" u="none" strike="noStrike" kern="1200" baseline="0" smtClean="0">
                <a:solidFill>
                  <a:schemeClr val="tx1"/>
                </a:solidFill>
                <a:latin typeface="+mn-lt"/>
                <a:ea typeface="+mn-ea"/>
                <a:cs typeface="+mn-cs"/>
              </a:defRPr>
            </a:lvl1pPr>
            <a:lvl2pPr marL="457200" indent="0" algn="ctr" defTabSz="457200" rtl="0" eaLnBrk="1" latinLnBrk="0" hangingPunct="1">
              <a:lnSpc>
                <a:spcPts val="2400"/>
              </a:lnSpc>
              <a:spcBef>
                <a:spcPts val="500"/>
              </a:spcBef>
              <a:buClr>
                <a:schemeClr val="tx1"/>
              </a:buClr>
              <a:buSzPct val="100000"/>
              <a:buFont typeface="Lucida Grande"/>
              <a:buNone/>
              <a:defRPr sz="22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Lucida Grande"/>
              <a:buNone/>
              <a:defRPr sz="22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de-AT" sz="2000" dirty="0">
                <a:solidFill>
                  <a:srgbClr val="2190AB"/>
                </a:solidFill>
                <a:cs typeface="Arial" panose="020B0604020202020204" pitchFamily="34" charset="0"/>
              </a:rPr>
              <a:t>Gleiche Chancen – gleiche Rechte!</a:t>
            </a:r>
            <a:endParaRPr lang="de-DE" sz="1400" dirty="0">
              <a:solidFill>
                <a:srgbClr val="2190AB"/>
              </a:solidFill>
              <a:cs typeface="Arial" panose="020B0604020202020204" pitchFamily="34" charset="0"/>
            </a:endParaRPr>
          </a:p>
        </p:txBody>
      </p:sp>
      <p:sp>
        <p:nvSpPr>
          <p:cNvPr id="8" name="Rechteck 7"/>
          <p:cNvSpPr/>
          <p:nvPr/>
        </p:nvSpPr>
        <p:spPr>
          <a:xfrm>
            <a:off x="2286000" y="2710379"/>
            <a:ext cx="4572000" cy="584775"/>
          </a:xfrm>
          <a:prstGeom prst="rect">
            <a:avLst/>
          </a:prstGeom>
        </p:spPr>
        <p:txBody>
          <a:bodyPr>
            <a:spAutoFit/>
          </a:bodyPr>
          <a:lstStyle/>
          <a:p>
            <a:pPr algn="ctr"/>
            <a:r>
              <a:rPr lang="de-DE" sz="1600" dirty="0"/>
              <a:t>Materialien zur Politischen Bildung von Kindern und Jugendlichen</a:t>
            </a:r>
            <a:endParaRPr lang="de-AT" sz="1600" dirty="0"/>
          </a:p>
        </p:txBody>
      </p:sp>
      <p:sp>
        <p:nvSpPr>
          <p:cNvPr id="9" name="Rechteck 8"/>
          <p:cNvSpPr/>
          <p:nvPr/>
        </p:nvSpPr>
        <p:spPr>
          <a:xfrm>
            <a:off x="3035334" y="3971961"/>
            <a:ext cx="2863091" cy="369332"/>
          </a:xfrm>
          <a:prstGeom prst="rect">
            <a:avLst/>
          </a:prstGeom>
        </p:spPr>
        <p:txBody>
          <a:bodyPr wrap="none">
            <a:spAutoFit/>
          </a:bodyPr>
          <a:lstStyle/>
          <a:p>
            <a:r>
              <a:rPr lang="de-DE" dirty="0">
                <a:solidFill>
                  <a:srgbClr val="00A3DB"/>
                </a:solidFill>
                <a:hlinkClick r:id="rId4"/>
              </a:rPr>
              <a:t>www.demokratiewebstatt.at</a:t>
            </a:r>
            <a:endParaRPr lang="de-DE" dirty="0">
              <a:solidFill>
                <a:srgbClr val="00A3DB"/>
              </a:solidFill>
            </a:endParaRPr>
          </a:p>
        </p:txBody>
      </p:sp>
    </p:spTree>
    <p:extLst>
      <p:ext uri="{BB962C8B-B14F-4D97-AF65-F5344CB8AC3E}">
        <p14:creationId xmlns:p14="http://schemas.microsoft.com/office/powerpoint/2010/main" val="3243045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78206B-3D90-A357-D5E6-E2EC72CD6F6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D7A6EC5-DAA5-EF89-BB1B-23D67BF733C5}"/>
              </a:ext>
            </a:extLst>
          </p:cNvPr>
          <p:cNvSpPr>
            <a:spLocks noGrp="1"/>
          </p:cNvSpPr>
          <p:nvPr>
            <p:ph type="title"/>
          </p:nvPr>
        </p:nvSpPr>
        <p:spPr>
          <a:xfrm>
            <a:off x="739182" y="576000"/>
            <a:ext cx="7128000" cy="612000"/>
          </a:xfrm>
        </p:spPr>
        <p:txBody>
          <a:bodyPr/>
          <a:lstStyle/>
          <a:p>
            <a:r>
              <a:rPr lang="de-DE" sz="2000" dirty="0">
                <a:solidFill>
                  <a:srgbClr val="2190AB"/>
                </a:solidFill>
              </a:rPr>
              <a:t>Feminismus</a:t>
            </a:r>
          </a:p>
        </p:txBody>
      </p:sp>
      <p:sp>
        <p:nvSpPr>
          <p:cNvPr id="4" name="Inhaltsplatzhalter 3">
            <a:extLst>
              <a:ext uri="{FF2B5EF4-FFF2-40B4-BE49-F238E27FC236}">
                <a16:creationId xmlns:a16="http://schemas.microsoft.com/office/drawing/2014/main" id="{D04AE364-6851-9173-5ADB-B7436AFAB92E}"/>
              </a:ext>
            </a:extLst>
          </p:cNvPr>
          <p:cNvSpPr>
            <a:spLocks noGrp="1"/>
          </p:cNvSpPr>
          <p:nvPr>
            <p:ph idx="1"/>
          </p:nvPr>
        </p:nvSpPr>
        <p:spPr>
          <a:xfrm>
            <a:off x="648000" y="988030"/>
            <a:ext cx="7920000" cy="3240000"/>
          </a:xfrm>
        </p:spPr>
        <p:txBody>
          <a:bodyPr/>
          <a:lstStyle/>
          <a:p>
            <a:r>
              <a:rPr lang="de-DE" sz="1600" dirty="0">
                <a:solidFill>
                  <a:schemeClr val="tx1">
                    <a:lumMod val="95000"/>
                    <a:lumOff val="5000"/>
                  </a:schemeClr>
                </a:solidFill>
              </a:rPr>
              <a:t>Der Begriff „Feminismus“ leitet sich vom lateinischen Wort für Frau (femina) ab. </a:t>
            </a:r>
          </a:p>
          <a:p>
            <a:r>
              <a:rPr lang="de-DE" sz="1600" dirty="0">
                <a:solidFill>
                  <a:schemeClr val="tx1">
                    <a:lumMod val="95000"/>
                    <a:lumOff val="5000"/>
                  </a:schemeClr>
                </a:solidFill>
              </a:rPr>
              <a:t>Es gibt verschiedene Formen des Feminismus. </a:t>
            </a:r>
          </a:p>
          <a:p>
            <a:r>
              <a:rPr lang="de-DE" sz="1600" dirty="0">
                <a:solidFill>
                  <a:schemeClr val="tx1">
                    <a:lumMod val="95000"/>
                    <a:lumOff val="5000"/>
                  </a:schemeClr>
                </a:solidFill>
              </a:rPr>
              <a:t>Sie alle vereint das Ziel, eine tatsächliche Gleichstellung aller Menschen zu erreichen.</a:t>
            </a:r>
          </a:p>
        </p:txBody>
      </p:sp>
      <p:pic>
        <p:nvPicPr>
          <p:cNvPr id="5" name="Grafik 4">
            <a:extLst>
              <a:ext uri="{FF2B5EF4-FFF2-40B4-BE49-F238E27FC236}">
                <a16:creationId xmlns:a16="http://schemas.microsoft.com/office/drawing/2014/main" id="{A59B0F9D-2D2D-B6F0-8D01-A8BE2FF65B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71A4848E-7F72-FAF5-CC27-F74AF34BBE78}"/>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74728238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p:cNvSpPr txBox="1"/>
          <p:nvPr/>
        </p:nvSpPr>
        <p:spPr>
          <a:xfrm>
            <a:off x="3179491" y="3663959"/>
            <a:ext cx="1697014" cy="253916"/>
          </a:xfrm>
          <a:prstGeom prst="rect">
            <a:avLst/>
          </a:prstGeom>
          <a:noFill/>
        </p:spPr>
        <p:txBody>
          <a:bodyPr wrap="square" rtlCol="0">
            <a:spAutoFit/>
          </a:bodyPr>
          <a:lstStyle/>
          <a:p>
            <a:pPr algn="ctr"/>
            <a:r>
              <a:rPr lang="de-AT" sz="1050" dirty="0"/>
              <a:t> © OENB</a:t>
            </a:r>
          </a:p>
        </p:txBody>
      </p:sp>
      <p:sp>
        <p:nvSpPr>
          <p:cNvPr id="3" name="Textfeld 2"/>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2190AB"/>
                </a:solidFill>
                <a:latin typeface="+mj-lt"/>
                <a:hlinkClick r:id="rId3"/>
              </a:rPr>
              <a:t>Frauen in der Politik und im Parlament</a:t>
            </a:r>
            <a:endParaRPr lang="de-DE" sz="2400" b="1" dirty="0">
              <a:solidFill>
                <a:srgbClr val="2190AB"/>
              </a:solidFill>
              <a:latin typeface="+mj-lt"/>
            </a:endParaRPr>
          </a:p>
        </p:txBody>
      </p:sp>
      <p:pic>
        <p:nvPicPr>
          <p:cNvPr id="9" name="Grafik 8">
            <a:extLst>
              <a:ext uri="{FF2B5EF4-FFF2-40B4-BE49-F238E27FC236}">
                <a16:creationId xmlns:a16="http://schemas.microsoft.com/office/drawing/2014/main" id="{A16DA26B-40E9-56C3-E8D1-BD6C0254FF4F}"/>
              </a:ext>
            </a:extLst>
          </p:cNvPr>
          <p:cNvPicPr>
            <a:picLocks noChangeAspect="1"/>
          </p:cNvPicPr>
          <p:nvPr/>
        </p:nvPicPr>
        <p:blipFill>
          <a:blip r:embed="rId4"/>
          <a:stretch>
            <a:fillRect/>
          </a:stretch>
        </p:blipFill>
        <p:spPr>
          <a:xfrm>
            <a:off x="3044815" y="1863034"/>
            <a:ext cx="1966365" cy="1476000"/>
          </a:xfrm>
          <a:prstGeom prst="rect">
            <a:avLst/>
          </a:prstGeom>
        </p:spPr>
      </p:pic>
    </p:spTree>
    <p:extLst>
      <p:ext uri="{BB962C8B-B14F-4D97-AF65-F5344CB8AC3E}">
        <p14:creationId xmlns:p14="http://schemas.microsoft.com/office/powerpoint/2010/main" val="230458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Frauen in der Politik und im Parlament</a:t>
            </a:r>
            <a:endParaRPr lang="de-DE" sz="1100" dirty="0">
              <a:solidFill>
                <a:srgbClr val="2190AB"/>
              </a:solidFill>
            </a:endParaRPr>
          </a:p>
        </p:txBody>
      </p:sp>
      <p:sp>
        <p:nvSpPr>
          <p:cNvPr id="4" name="Inhaltsplatzhalter 3"/>
          <p:cNvSpPr>
            <a:spLocks noGrp="1"/>
          </p:cNvSpPr>
          <p:nvPr>
            <p:ph idx="1"/>
          </p:nvPr>
        </p:nvSpPr>
        <p:spPr>
          <a:xfrm>
            <a:off x="612000" y="914769"/>
            <a:ext cx="7920000" cy="3240000"/>
          </a:xfrm>
        </p:spPr>
        <p:txBody>
          <a:bodyPr/>
          <a:lstStyle/>
          <a:p>
            <a:pPr marL="0" indent="0">
              <a:buNone/>
            </a:pPr>
            <a:r>
              <a:rPr lang="de-DE" sz="1600" dirty="0"/>
              <a:t> International steigt der Anteil von Frauen in der Politik zwar stetig, aber nur langsam an.</a:t>
            </a:r>
          </a:p>
          <a:p>
            <a:r>
              <a:rPr lang="de-DE" sz="1600" dirty="0"/>
              <a:t>Mitte des 20. Jahrhunderts stand eine einzige Frau an der Regierungsspitze.</a:t>
            </a:r>
          </a:p>
          <a:p>
            <a:pPr lvl="1"/>
            <a:r>
              <a:rPr lang="de-DE" sz="1600" dirty="0" err="1"/>
              <a:t>Sirimavo</a:t>
            </a:r>
            <a:r>
              <a:rPr lang="de-DE" sz="1600" dirty="0"/>
              <a:t> </a:t>
            </a:r>
            <a:r>
              <a:rPr lang="de-DE" sz="1600" dirty="0" err="1"/>
              <a:t>Bandaranaike</a:t>
            </a:r>
            <a:r>
              <a:rPr lang="de-DE" sz="1600" dirty="0"/>
              <a:t> aus Sri Lanka war 1960 weltweit die erste frei gewählte Regierungschefin. </a:t>
            </a:r>
          </a:p>
          <a:p>
            <a:r>
              <a:rPr lang="de-DE" sz="1600" dirty="0"/>
              <a:t>2024: In 30 Ländern der Welt standen Frauen einer Regierung vor oder waren als Präsidentinnen tätig. </a:t>
            </a:r>
          </a:p>
          <a:p>
            <a:pPr lvl="1"/>
            <a:r>
              <a:rPr lang="de-DE" sz="1600" dirty="0"/>
              <a:t>Die meisten weiblichen Staatsoberhäupter zählt man in Europa. Sechs von 27 EU-Staaten wurden Anfang 2024 von einer Frau regiert.</a:t>
            </a:r>
          </a:p>
          <a:p>
            <a:pPr marL="0" indent="0">
              <a:lnSpc>
                <a:spcPct val="150000"/>
              </a:lnSpc>
              <a:buNone/>
            </a:pPr>
            <a:r>
              <a:rPr lang="de-DE" sz="1600" dirty="0"/>
              <a:t> </a:t>
            </a:r>
            <a:endParaRPr lang="de-AT" sz="1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678221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sz="2000" dirty="0">
                <a:solidFill>
                  <a:srgbClr val="2190AB"/>
                </a:solidFill>
              </a:rPr>
              <a:t>Frauen im EU-Parlament</a:t>
            </a:r>
            <a:endParaRPr lang="de-DE" sz="1100" dirty="0">
              <a:solidFill>
                <a:srgbClr val="2190AB"/>
              </a:solidFill>
            </a:endParaRPr>
          </a:p>
        </p:txBody>
      </p:sp>
      <p:sp>
        <p:nvSpPr>
          <p:cNvPr id="4" name="Inhaltsplatzhalter 3"/>
          <p:cNvSpPr>
            <a:spLocks noGrp="1"/>
          </p:cNvSpPr>
          <p:nvPr>
            <p:ph type="body" sz="quarter" idx="12"/>
          </p:nvPr>
        </p:nvSpPr>
        <p:spPr/>
        <p:txBody>
          <a:bodyPr/>
          <a:lstStyle/>
          <a:p>
            <a:endParaRPr lang="de-DE" sz="1400" dirty="0"/>
          </a:p>
          <a:p>
            <a:endParaRPr lang="de-DE" sz="1400" dirty="0"/>
          </a:p>
          <a:p>
            <a:endParaRPr lang="de-DE" sz="1400" dirty="0"/>
          </a:p>
          <a:p>
            <a:endParaRPr lang="de-DE" sz="1400" dirty="0"/>
          </a:p>
          <a:p>
            <a:endParaRPr lang="de-DE" sz="1400" dirty="0"/>
          </a:p>
          <a:p>
            <a:endParaRPr lang="de-DE" sz="1200" dirty="0"/>
          </a:p>
          <a:p>
            <a:endParaRPr lang="de-DE" sz="1400" dirty="0"/>
          </a:p>
        </p:txBody>
      </p:sp>
      <p:sp>
        <p:nvSpPr>
          <p:cNvPr id="10" name="Textplatzhalter 9">
            <a:extLst>
              <a:ext uri="{FF2B5EF4-FFF2-40B4-BE49-F238E27FC236}">
                <a16:creationId xmlns:a16="http://schemas.microsoft.com/office/drawing/2014/main" id="{4F085943-1D68-5791-0DE0-C7F040B1186D}"/>
              </a:ext>
            </a:extLst>
          </p:cNvPr>
          <p:cNvSpPr>
            <a:spLocks noGrp="1"/>
          </p:cNvSpPr>
          <p:nvPr>
            <p:ph type="body" sz="quarter" idx="13"/>
          </p:nvPr>
        </p:nvSpPr>
        <p:spPr>
          <a:xfrm>
            <a:off x="4095391" y="1041069"/>
            <a:ext cx="4162722" cy="2413973"/>
          </a:xfrm>
        </p:spPr>
        <p:txBody>
          <a:bodyPr/>
          <a:lstStyle/>
          <a:p>
            <a:pPr>
              <a:buFont typeface="Arial" panose="020B0604020202020204" pitchFamily="34" charset="0"/>
              <a:buChar char="•"/>
            </a:pPr>
            <a:r>
              <a:rPr lang="de-DE" sz="1600" dirty="0"/>
              <a:t>Im EU-Parlament sind seit der Europawahl 2024 mehr als ein Drittel (38,5%) der Abgeordneten weiblich, damit verringerte sich der Frauenanteil im Vergleich zur Wahl im Jahr 2019 (40,6%) geringfügig. </a:t>
            </a:r>
          </a:p>
          <a:p>
            <a:pPr>
              <a:buFont typeface="Arial" panose="020B0604020202020204" pitchFamily="34" charset="0"/>
              <a:buChar char="•"/>
            </a:pPr>
            <a:r>
              <a:rPr lang="de-DE" sz="1600" dirty="0"/>
              <a:t>2019 schaffte es mit Ursula von der Leyen erstmals eine Frau als Kommissionspräsidentin an die Spitze der EU.</a:t>
            </a:r>
          </a:p>
          <a:p>
            <a:endParaRPr lang="de-DE"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pic>
        <p:nvPicPr>
          <p:cNvPr id="7" name="Grafik 6">
            <a:extLst>
              <a:ext uri="{FF2B5EF4-FFF2-40B4-BE49-F238E27FC236}">
                <a16:creationId xmlns:a16="http://schemas.microsoft.com/office/drawing/2014/main" id="{1F3B6C85-9A46-EC57-866B-AFECE25E74FE}"/>
              </a:ext>
            </a:extLst>
          </p:cNvPr>
          <p:cNvPicPr>
            <a:picLocks noChangeAspect="1"/>
          </p:cNvPicPr>
          <p:nvPr/>
        </p:nvPicPr>
        <p:blipFill>
          <a:blip r:embed="rId6"/>
          <a:stretch>
            <a:fillRect/>
          </a:stretch>
        </p:blipFill>
        <p:spPr>
          <a:xfrm>
            <a:off x="749751" y="1041069"/>
            <a:ext cx="3061361" cy="30613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5031546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90E93E2-7835-2B4B-4042-707C4B98482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C3FAE6C-3A73-1BF7-7EE4-333852E6F970}"/>
              </a:ext>
            </a:extLst>
          </p:cNvPr>
          <p:cNvSpPr>
            <a:spLocks noGrp="1"/>
          </p:cNvSpPr>
          <p:nvPr>
            <p:ph type="title"/>
          </p:nvPr>
        </p:nvSpPr>
        <p:spPr>
          <a:xfrm>
            <a:off x="662850" y="485692"/>
            <a:ext cx="7128000" cy="612000"/>
          </a:xfrm>
        </p:spPr>
        <p:txBody>
          <a:bodyPr/>
          <a:lstStyle/>
          <a:p>
            <a:r>
              <a:rPr lang="de-DE" sz="2000" dirty="0">
                <a:solidFill>
                  <a:srgbClr val="2190AB"/>
                </a:solidFill>
              </a:rPr>
              <a:t>Frauen in der österreichischen Politik und im Parlament</a:t>
            </a:r>
            <a:endParaRPr lang="de-DE" sz="1100" dirty="0">
              <a:solidFill>
                <a:srgbClr val="2190AB"/>
              </a:solidFill>
            </a:endParaRPr>
          </a:p>
        </p:txBody>
      </p:sp>
      <p:sp>
        <p:nvSpPr>
          <p:cNvPr id="4" name="Inhaltsplatzhalter 3">
            <a:extLst>
              <a:ext uri="{FF2B5EF4-FFF2-40B4-BE49-F238E27FC236}">
                <a16:creationId xmlns:a16="http://schemas.microsoft.com/office/drawing/2014/main" id="{EFE40C4D-42FE-822D-37FC-AA075064FBAB}"/>
              </a:ext>
            </a:extLst>
          </p:cNvPr>
          <p:cNvSpPr>
            <a:spLocks noGrp="1"/>
          </p:cNvSpPr>
          <p:nvPr>
            <p:ph idx="1"/>
          </p:nvPr>
        </p:nvSpPr>
        <p:spPr>
          <a:xfrm>
            <a:off x="612000" y="914769"/>
            <a:ext cx="7920000" cy="3240000"/>
          </a:xfrm>
        </p:spPr>
        <p:txBody>
          <a:bodyPr/>
          <a:lstStyle/>
          <a:p>
            <a:pPr>
              <a:buFont typeface="Arial" panose="020B0604020202020204" pitchFamily="34" charset="0"/>
              <a:buChar char="•"/>
            </a:pPr>
            <a:r>
              <a:rPr lang="de-DE" sz="1400" dirty="0"/>
              <a:t>Seit Mitte des 19. Jahrhunderts kämpften Frauen verstärkt um ihr Recht auf Mitgestaltung und Mitbestimmung. </a:t>
            </a:r>
          </a:p>
          <a:p>
            <a:pPr>
              <a:buFont typeface="Arial" panose="020B0604020202020204" pitchFamily="34" charset="0"/>
              <a:buChar char="•"/>
            </a:pPr>
            <a:r>
              <a:rPr lang="de-DE" sz="1400" dirty="0"/>
              <a:t>Zu Beginn des 20. Jahrhunderts erhielten Frauen das aktive und passive Wahlrecht.</a:t>
            </a:r>
          </a:p>
          <a:p>
            <a:pPr>
              <a:buFont typeface="Arial" panose="020B0604020202020204" pitchFamily="34" charset="0"/>
              <a:buChar char="•"/>
            </a:pPr>
            <a:r>
              <a:rPr lang="de-DE" sz="1400" dirty="0"/>
              <a:t>Bei der Konstituierenden Sitzung am 4. März 1919 zogen acht Politikerinnen ins Hohe Haus ein.</a:t>
            </a:r>
          </a:p>
          <a:p>
            <a:pPr>
              <a:buFont typeface="Arial" panose="020B0604020202020204" pitchFamily="34" charset="0"/>
              <a:buChar char="•"/>
            </a:pPr>
            <a:r>
              <a:rPr lang="de-DE" sz="1400" dirty="0"/>
              <a:t>In der Zweiten Republik hat sich der Anteil an Politikerinnen in Österreich weiter erhöht. Auch die Zahl weiblicher Abgeordneter ist langsam angestiegen und liegt im 21. Jahrhundert bei über einem Drittel.  Damit ist Österreich im Vergleich mit 186 Staaten und ihren nationalen Parlamenten im Jahr 2024 auf dem 26. Platz weltweit gelandet. Den bisher höchsten Anteil an weiblichen Abgeordneten gab es von 2019 bis 2024 mit 39,34 Prozent. </a:t>
            </a:r>
          </a:p>
          <a:p>
            <a:pPr marL="0" indent="0">
              <a:lnSpc>
                <a:spcPct val="150000"/>
              </a:lnSpc>
              <a:buNone/>
            </a:pPr>
            <a:r>
              <a:rPr lang="de-DE" sz="1400" dirty="0"/>
              <a:t> </a:t>
            </a:r>
            <a:endParaRPr lang="de-AT" sz="1400" dirty="0"/>
          </a:p>
        </p:txBody>
      </p:sp>
      <p:pic>
        <p:nvPicPr>
          <p:cNvPr id="5" name="Grafik 4">
            <a:extLst>
              <a:ext uri="{FF2B5EF4-FFF2-40B4-BE49-F238E27FC236}">
                <a16:creationId xmlns:a16="http://schemas.microsoft.com/office/drawing/2014/main" id="{CBF3B385-098B-28DF-DFF3-7E7244A456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2D6229C6-A0B8-7BB1-B15E-9174646A04CD}"/>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88037859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0C8927D-37F0-FFD6-5C7F-BEB2A81B6A4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BADC82F-E56C-191A-7FCC-EEA2E0E54845}"/>
              </a:ext>
            </a:extLst>
          </p:cNvPr>
          <p:cNvSpPr>
            <a:spLocks noGrp="1"/>
          </p:cNvSpPr>
          <p:nvPr>
            <p:ph type="title"/>
          </p:nvPr>
        </p:nvSpPr>
        <p:spPr/>
        <p:txBody>
          <a:bodyPr/>
          <a:lstStyle/>
          <a:p>
            <a:r>
              <a:rPr lang="de-DE" sz="2000" dirty="0">
                <a:solidFill>
                  <a:srgbClr val="2190AB"/>
                </a:solidFill>
              </a:rPr>
              <a:t>Frauen in der österreichischen Politik und im Parlament (2)</a:t>
            </a:r>
            <a:endParaRPr lang="de-DE" sz="1100" dirty="0">
              <a:solidFill>
                <a:srgbClr val="2190AB"/>
              </a:solidFill>
            </a:endParaRPr>
          </a:p>
        </p:txBody>
      </p:sp>
      <p:sp>
        <p:nvSpPr>
          <p:cNvPr id="4" name="Inhaltsplatzhalter 3">
            <a:extLst>
              <a:ext uri="{FF2B5EF4-FFF2-40B4-BE49-F238E27FC236}">
                <a16:creationId xmlns:a16="http://schemas.microsoft.com/office/drawing/2014/main" id="{0656E9AD-7C4F-EF54-ED2F-DF26365A9BEE}"/>
              </a:ext>
            </a:extLst>
          </p:cNvPr>
          <p:cNvSpPr>
            <a:spLocks noGrp="1"/>
          </p:cNvSpPr>
          <p:nvPr>
            <p:ph type="body" sz="quarter" idx="12"/>
          </p:nvPr>
        </p:nvSpPr>
        <p:spPr/>
        <p:txBody>
          <a:bodyPr/>
          <a:lstStyle/>
          <a:p>
            <a:endParaRPr lang="de-DE" sz="1400" dirty="0"/>
          </a:p>
          <a:p>
            <a:endParaRPr lang="de-DE" sz="1400" dirty="0"/>
          </a:p>
          <a:p>
            <a:endParaRPr lang="de-DE" sz="1400" dirty="0"/>
          </a:p>
          <a:p>
            <a:endParaRPr lang="de-DE" sz="1400" dirty="0"/>
          </a:p>
          <a:p>
            <a:endParaRPr lang="de-DE" sz="1400" dirty="0"/>
          </a:p>
          <a:p>
            <a:endParaRPr lang="de-DE" sz="1200" dirty="0"/>
          </a:p>
          <a:p>
            <a:endParaRPr lang="de-DE" sz="1400" dirty="0"/>
          </a:p>
        </p:txBody>
      </p:sp>
      <p:pic>
        <p:nvPicPr>
          <p:cNvPr id="5" name="Grafik 4">
            <a:extLst>
              <a:ext uri="{FF2B5EF4-FFF2-40B4-BE49-F238E27FC236}">
                <a16:creationId xmlns:a16="http://schemas.microsoft.com/office/drawing/2014/main" id="{7EDEB757-D3B1-5795-9CF2-F187D999F0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233709FB-A5A5-F7E9-0D3C-E0F02A27ECD1}"/>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pic>
        <p:nvPicPr>
          <p:cNvPr id="8" name="Grafik 7">
            <a:extLst>
              <a:ext uri="{FF2B5EF4-FFF2-40B4-BE49-F238E27FC236}">
                <a16:creationId xmlns:a16="http://schemas.microsoft.com/office/drawing/2014/main" id="{6A139690-BDEF-A9BC-55F3-F637B8B68714}"/>
              </a:ext>
            </a:extLst>
          </p:cNvPr>
          <p:cNvPicPr>
            <a:picLocks noChangeAspect="1"/>
          </p:cNvPicPr>
          <p:nvPr/>
        </p:nvPicPr>
        <p:blipFill>
          <a:blip r:embed="rId6"/>
          <a:stretch>
            <a:fillRect/>
          </a:stretch>
        </p:blipFill>
        <p:spPr>
          <a:xfrm>
            <a:off x="648001" y="1037783"/>
            <a:ext cx="4326076" cy="3407923"/>
          </a:xfrm>
          <a:prstGeom prst="rect">
            <a:avLst/>
          </a:prstGeom>
        </p:spPr>
      </p:pic>
    </p:spTree>
    <p:extLst>
      <p:ext uri="{BB962C8B-B14F-4D97-AF65-F5344CB8AC3E}">
        <p14:creationId xmlns:p14="http://schemas.microsoft.com/office/powerpoint/2010/main" val="397922711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EDB411D-E4CD-A4FF-BEDF-8CED99C8002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9278238E-B869-1F95-0E11-7AD3CDAE8BAC}"/>
              </a:ext>
            </a:extLst>
          </p:cNvPr>
          <p:cNvSpPr>
            <a:spLocks noGrp="1"/>
          </p:cNvSpPr>
          <p:nvPr>
            <p:ph type="title"/>
          </p:nvPr>
        </p:nvSpPr>
        <p:spPr>
          <a:xfrm>
            <a:off x="662850" y="485692"/>
            <a:ext cx="7128000" cy="612000"/>
          </a:xfrm>
        </p:spPr>
        <p:txBody>
          <a:bodyPr/>
          <a:lstStyle/>
          <a:p>
            <a:r>
              <a:rPr lang="de-DE" sz="2000" dirty="0">
                <a:solidFill>
                  <a:srgbClr val="2190AB"/>
                </a:solidFill>
              </a:rPr>
              <a:t>Tipps und weiterführende Links</a:t>
            </a:r>
            <a:endParaRPr lang="de-DE" sz="1100" dirty="0">
              <a:solidFill>
                <a:srgbClr val="2190AB"/>
              </a:solidFill>
            </a:endParaRPr>
          </a:p>
        </p:txBody>
      </p:sp>
      <p:sp>
        <p:nvSpPr>
          <p:cNvPr id="4" name="Inhaltsplatzhalter 3">
            <a:extLst>
              <a:ext uri="{FF2B5EF4-FFF2-40B4-BE49-F238E27FC236}">
                <a16:creationId xmlns:a16="http://schemas.microsoft.com/office/drawing/2014/main" id="{39681B04-EFDC-0DE1-E656-3A9D045D394B}"/>
              </a:ext>
            </a:extLst>
          </p:cNvPr>
          <p:cNvSpPr>
            <a:spLocks noGrp="1"/>
          </p:cNvSpPr>
          <p:nvPr>
            <p:ph idx="1"/>
          </p:nvPr>
        </p:nvSpPr>
        <p:spPr>
          <a:xfrm>
            <a:off x="489712" y="1037475"/>
            <a:ext cx="7920000" cy="3240000"/>
          </a:xfrm>
        </p:spPr>
        <p:txBody>
          <a:bodyPr/>
          <a:lstStyle/>
          <a:p>
            <a:pPr>
              <a:lnSpc>
                <a:spcPct val="150000"/>
              </a:lnSpc>
            </a:pPr>
            <a:r>
              <a:rPr lang="de-DE" sz="1400" dirty="0"/>
              <a:t>Schau dir an, </a:t>
            </a:r>
            <a:r>
              <a:rPr lang="de-DE" sz="1400" dirty="0">
                <a:hlinkClick r:id="rId4"/>
              </a:rPr>
              <a:t>welche Reden die ersten acht Politikerinnen im Parlament gehalten haben</a:t>
            </a:r>
            <a:r>
              <a:rPr lang="de-DE" sz="1400" dirty="0"/>
              <a:t>.</a:t>
            </a:r>
          </a:p>
          <a:p>
            <a:pPr>
              <a:lnSpc>
                <a:spcPct val="150000"/>
              </a:lnSpc>
            </a:pPr>
            <a:r>
              <a:rPr lang="de-DE" sz="1400" dirty="0">
                <a:hlinkClick r:id="rId5"/>
              </a:rPr>
              <a:t>Den aktuellen Frauenanteil im Parlament kannst du hier erfahren</a:t>
            </a:r>
            <a:r>
              <a:rPr lang="de-DE" sz="1400" dirty="0"/>
              <a:t>.</a:t>
            </a:r>
          </a:p>
          <a:p>
            <a:pPr>
              <a:lnSpc>
                <a:spcPct val="150000"/>
              </a:lnSpc>
            </a:pPr>
            <a:r>
              <a:rPr lang="de-DE" sz="1400" dirty="0"/>
              <a:t>Timeline auf </a:t>
            </a:r>
            <a:r>
              <a:rPr lang="de-DE" sz="1400" dirty="0">
                <a:hlinkClick r:id="rId6"/>
              </a:rPr>
              <a:t>https://www.demokratiewebstatt.at/thema/thema-frauen-und-demokratie/frauen-in-der-politik</a:t>
            </a:r>
            <a:endParaRPr lang="de-DE" sz="1400" dirty="0"/>
          </a:p>
          <a:p>
            <a:pPr>
              <a:lnSpc>
                <a:spcPct val="150000"/>
              </a:lnSpc>
            </a:pPr>
            <a:r>
              <a:rPr lang="de-DE" sz="1400" dirty="0"/>
              <a:t>Mehr über die spannende Geschichte der Frauen im Österreichischen Parlament kannst du bei der </a:t>
            </a:r>
            <a:r>
              <a:rPr lang="de-DE" sz="1400" dirty="0">
                <a:hlinkClick r:id="rId7"/>
              </a:rPr>
              <a:t>Führung „Parlamentarismus und Frauen“</a:t>
            </a:r>
            <a:r>
              <a:rPr lang="de-DE" sz="1400" dirty="0"/>
              <a:t> im Hohen Haus erfahren.</a:t>
            </a:r>
          </a:p>
          <a:p>
            <a:pPr marL="0" indent="0">
              <a:lnSpc>
                <a:spcPct val="150000"/>
              </a:lnSpc>
              <a:buNone/>
            </a:pPr>
            <a:endParaRPr lang="de-DE" sz="1400" dirty="0"/>
          </a:p>
        </p:txBody>
      </p:sp>
      <p:pic>
        <p:nvPicPr>
          <p:cNvPr id="5" name="Grafik 4">
            <a:extLst>
              <a:ext uri="{FF2B5EF4-FFF2-40B4-BE49-F238E27FC236}">
                <a16:creationId xmlns:a16="http://schemas.microsoft.com/office/drawing/2014/main" id="{5E07A05C-2404-B44F-0B67-063F3DE57FE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C0C0F9A5-6CEE-53D2-40A0-236CB2BF391A}"/>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9"/>
              </a:rPr>
              <a:t>www.demokratiewebstatt.at</a:t>
            </a:r>
            <a:endParaRPr lang="de-DE" sz="1200" dirty="0"/>
          </a:p>
        </p:txBody>
      </p:sp>
    </p:spTree>
    <p:extLst>
      <p:ext uri="{BB962C8B-B14F-4D97-AF65-F5344CB8AC3E}">
        <p14:creationId xmlns:p14="http://schemas.microsoft.com/office/powerpoint/2010/main" val="9254404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497566" y="485692"/>
            <a:ext cx="7128000" cy="612000"/>
          </a:xfrm>
        </p:spPr>
        <p:txBody>
          <a:bodyPr/>
          <a:lstStyle/>
          <a:p>
            <a:r>
              <a:rPr lang="de-DE" sz="2000" dirty="0">
                <a:solidFill>
                  <a:srgbClr val="2190AB"/>
                </a:solidFill>
              </a:rPr>
              <a:t>Meilensteine für Frauen in der österreichischen Politik</a:t>
            </a:r>
            <a:endParaRPr lang="de-DE" sz="1100" dirty="0">
              <a:solidFill>
                <a:srgbClr val="2190AB"/>
              </a:solidFill>
            </a:endParaRPr>
          </a:p>
        </p:txBody>
      </p:sp>
      <p:sp>
        <p:nvSpPr>
          <p:cNvPr id="4" name="Inhaltsplatzhalter 3"/>
          <p:cNvSpPr>
            <a:spLocks noGrp="1"/>
          </p:cNvSpPr>
          <p:nvPr>
            <p:ph idx="1"/>
          </p:nvPr>
        </p:nvSpPr>
        <p:spPr>
          <a:xfrm>
            <a:off x="489712" y="1037475"/>
            <a:ext cx="7920000" cy="3240000"/>
          </a:xfrm>
        </p:spPr>
        <p:txBody>
          <a:bodyPr/>
          <a:lstStyle/>
          <a:p>
            <a:pPr>
              <a:lnSpc>
                <a:spcPct val="107000"/>
              </a:lnSpc>
              <a:spcAft>
                <a:spcPts val="800"/>
              </a:spcAft>
            </a:pPr>
            <a:r>
              <a:rPr lang="de-DE" sz="1400" kern="100" dirty="0">
                <a:effectLst/>
                <a:latin typeface="Calibri" panose="020F0502020204030204" pitchFamily="34" charset="0"/>
                <a:ea typeface="Calibri" panose="020F0502020204030204" pitchFamily="34" charset="0"/>
                <a:cs typeface="Calibri" panose="020F0502020204030204" pitchFamily="34" charset="0"/>
              </a:rPr>
              <a:t>1849: </a:t>
            </a:r>
            <a:r>
              <a:rPr lang="de-DE" sz="1400" kern="100" dirty="0">
                <a:latin typeface="Calibri" panose="020F0502020204030204" pitchFamily="34" charset="0"/>
                <a:cs typeface="Calibri" panose="020F0502020204030204" pitchFamily="34" charset="0"/>
              </a:rPr>
              <a:t>Gründung des Ersten </a:t>
            </a:r>
            <a:r>
              <a:rPr lang="de-DE" sz="1400" b="1" kern="100" dirty="0">
                <a:latin typeface="Calibri" panose="020F0502020204030204" pitchFamily="34" charset="0"/>
                <a:cs typeface="Calibri" panose="020F0502020204030204" pitchFamily="34" charset="0"/>
              </a:rPr>
              <a:t>Demokratischen Frauenvereins</a:t>
            </a:r>
            <a:r>
              <a:rPr lang="de-DE" sz="1400" kern="100" dirty="0">
                <a:latin typeface="Calibri" panose="020F0502020204030204" pitchFamily="34" charset="0"/>
                <a:cs typeface="Calibri" panose="020F0502020204030204" pitchFamily="34" charset="0"/>
              </a:rPr>
              <a:t> unter Vorsitz der Frauenrechtlerin Karoline von Perin-Gradenstein</a:t>
            </a:r>
            <a:r>
              <a:rPr lang="de-DE" sz="1600" kern="100" dirty="0">
                <a:latin typeface="Calibri" panose="020F0502020204030204" pitchFamily="34" charset="0"/>
                <a:cs typeface="Calibri" panose="020F0502020204030204" pitchFamily="34" charset="0"/>
              </a:rPr>
              <a:t>.</a:t>
            </a:r>
          </a:p>
          <a:p>
            <a:pPr>
              <a:lnSpc>
                <a:spcPct val="107000"/>
              </a:lnSpc>
              <a:spcAft>
                <a:spcPts val="800"/>
              </a:spcAft>
            </a:pPr>
            <a:r>
              <a:rPr lang="de-DE" sz="1400" kern="100" dirty="0">
                <a:cs typeface="Calibri" panose="020F0502020204030204" pitchFamily="34" charset="0"/>
              </a:rPr>
              <a:t>1893: Gründung des</a:t>
            </a:r>
            <a:r>
              <a:rPr lang="de-DE" sz="1400" b="1" dirty="0"/>
              <a:t> „Allgemeinen Österreichischen Frauenvereins“ (AÖF)</a:t>
            </a:r>
          </a:p>
          <a:p>
            <a:pPr>
              <a:lnSpc>
                <a:spcPct val="150000"/>
              </a:lnSpc>
            </a:pPr>
            <a:r>
              <a:rPr lang="de-DE" sz="1400" kern="100" dirty="0">
                <a:latin typeface="Calibri" panose="020F0502020204030204" pitchFamily="34" charset="0"/>
                <a:cs typeface="Calibri" panose="020F0502020204030204" pitchFamily="34" charset="0"/>
              </a:rPr>
              <a:t>1902: </a:t>
            </a:r>
            <a:r>
              <a:rPr lang="de-DE" sz="1400" b="1" kern="100" dirty="0">
                <a:latin typeface="Calibri" panose="020F0502020204030204" pitchFamily="34" charset="0"/>
                <a:cs typeface="Calibri" panose="020F0502020204030204" pitchFamily="34" charset="0"/>
              </a:rPr>
              <a:t>Bund österreichischer Frauenvereine. </a:t>
            </a:r>
            <a:r>
              <a:rPr lang="de-DE" sz="1400" kern="100" dirty="0">
                <a:latin typeface="Calibri" panose="020F0502020204030204" pitchFamily="34" charset="0"/>
                <a:cs typeface="Calibri" panose="020F0502020204030204" pitchFamily="34" charset="0"/>
              </a:rPr>
              <a:t>Alle bürgerlichen Frauenvereine werden im „Bund österreichischer Frauenvereine“ zusammengeführt.</a:t>
            </a:r>
          </a:p>
          <a:p>
            <a:pPr>
              <a:lnSpc>
                <a:spcPct val="150000"/>
              </a:lnSpc>
            </a:pPr>
            <a:r>
              <a:rPr lang="de-DE" sz="1400" kern="100" dirty="0">
                <a:latin typeface="Calibri" panose="020F0502020204030204" pitchFamily="34" charset="0"/>
                <a:cs typeface="Calibri" panose="020F0502020204030204" pitchFamily="34" charset="0"/>
              </a:rPr>
              <a:t>1905: </a:t>
            </a:r>
            <a:r>
              <a:rPr lang="de-DE" sz="1400" b="1" kern="100" dirty="0">
                <a:latin typeface="Calibri" panose="020F0502020204030204" pitchFamily="34" charset="0"/>
                <a:cs typeface="Calibri" panose="020F0502020204030204" pitchFamily="34" charset="0"/>
              </a:rPr>
              <a:t>Erste Friedensnobelpreisträgerin</a:t>
            </a:r>
            <a:r>
              <a:rPr lang="de-DE" sz="1400" kern="100" dirty="0">
                <a:latin typeface="Calibri" panose="020F0502020204030204" pitchFamily="34" charset="0"/>
                <a:cs typeface="Calibri" panose="020F0502020204030204" pitchFamily="34" charset="0"/>
              </a:rPr>
              <a:t>. Bertha von Suttner setzte sich für Frauenrechte und Frieden ein und erhielt dafür als erste Frau einen Nobelpreis.</a:t>
            </a:r>
          </a:p>
          <a:p>
            <a:pPr>
              <a:lnSpc>
                <a:spcPct val="150000"/>
              </a:lnSpc>
            </a:pPr>
            <a:r>
              <a:rPr lang="de-DE" sz="1400" kern="100" dirty="0">
                <a:latin typeface="Calibri" panose="020F0502020204030204" pitchFamily="34" charset="0"/>
                <a:cs typeface="Calibri" panose="020F0502020204030204" pitchFamily="34" charset="0"/>
              </a:rPr>
              <a:t>1911: </a:t>
            </a:r>
            <a:r>
              <a:rPr lang="de-DE" sz="1400" b="1" kern="100" dirty="0">
                <a:latin typeface="Calibri" panose="020F0502020204030204" pitchFamily="34" charset="0"/>
                <a:cs typeface="Calibri" panose="020F0502020204030204" pitchFamily="34" charset="0"/>
              </a:rPr>
              <a:t>Erster Frauentag</a:t>
            </a:r>
            <a:r>
              <a:rPr lang="de-DE" sz="1400" kern="100" dirty="0">
                <a:latin typeface="Calibri" panose="020F0502020204030204" pitchFamily="34" charset="0"/>
                <a:cs typeface="Calibri" panose="020F0502020204030204" pitchFamily="34" charset="0"/>
              </a:rPr>
              <a:t>. Am 19. März 1911 wurde erstmals ein „Frauentag“ mit einer Großkundgebung in Wien veranstaltet</a:t>
            </a:r>
            <a:r>
              <a:rPr lang="de-DE" sz="1100" dirty="0"/>
              <a:t>.</a:t>
            </a:r>
          </a:p>
          <a:p>
            <a:pPr>
              <a:lnSpc>
                <a:spcPct val="150000"/>
              </a:lnSpc>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b="1" dirty="0"/>
          </a:p>
          <a:p>
            <a:pPr>
              <a:lnSpc>
                <a:spcPct val="150000"/>
              </a:lnSpc>
            </a:pPr>
            <a:endParaRPr lang="de-DE" sz="1400" dirty="0"/>
          </a:p>
          <a:p>
            <a:pPr marL="0" indent="0">
              <a:lnSpc>
                <a:spcPct val="150000"/>
              </a:lnSpc>
              <a:buNone/>
            </a:pPr>
            <a:endParaRPr lang="de-DE" sz="1400" b="1"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0111862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FEEB6F-42C9-D34D-092C-8524DDD50D0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9E22093-F879-B2DC-BC9D-1F608B0734C7}"/>
              </a:ext>
            </a:extLst>
          </p:cNvPr>
          <p:cNvSpPr>
            <a:spLocks noGrp="1"/>
          </p:cNvSpPr>
          <p:nvPr>
            <p:ph type="title"/>
          </p:nvPr>
        </p:nvSpPr>
        <p:spPr>
          <a:xfrm>
            <a:off x="497566" y="485692"/>
            <a:ext cx="7128000" cy="612000"/>
          </a:xfrm>
        </p:spPr>
        <p:txBody>
          <a:bodyPr/>
          <a:lstStyle/>
          <a:p>
            <a:r>
              <a:rPr lang="de-DE" sz="2000" dirty="0">
                <a:solidFill>
                  <a:srgbClr val="2190AB"/>
                </a:solidFill>
              </a:rPr>
              <a:t>Meilensteine für Frauen in der österreichischen Politik (2)</a:t>
            </a:r>
            <a:endParaRPr lang="de-DE" sz="1100" dirty="0">
              <a:solidFill>
                <a:srgbClr val="2190AB"/>
              </a:solidFill>
            </a:endParaRPr>
          </a:p>
        </p:txBody>
      </p:sp>
      <p:sp>
        <p:nvSpPr>
          <p:cNvPr id="4" name="Inhaltsplatzhalter 3">
            <a:extLst>
              <a:ext uri="{FF2B5EF4-FFF2-40B4-BE49-F238E27FC236}">
                <a16:creationId xmlns:a16="http://schemas.microsoft.com/office/drawing/2014/main" id="{444607A7-44C6-E146-ACFA-365F592D2B8F}"/>
              </a:ext>
            </a:extLst>
          </p:cNvPr>
          <p:cNvSpPr>
            <a:spLocks noGrp="1"/>
          </p:cNvSpPr>
          <p:nvPr>
            <p:ph idx="1"/>
          </p:nvPr>
        </p:nvSpPr>
        <p:spPr>
          <a:xfrm>
            <a:off x="489712" y="1037475"/>
            <a:ext cx="7920000" cy="3240000"/>
          </a:xfrm>
        </p:spPr>
        <p:txBody>
          <a:bodyPr/>
          <a:lstStyle/>
          <a:p>
            <a:pPr>
              <a:lnSpc>
                <a:spcPct val="107000"/>
              </a:lnSpc>
              <a:spcAft>
                <a:spcPts val="800"/>
              </a:spcAft>
            </a:pPr>
            <a:r>
              <a:rPr lang="de-DE" sz="1400" kern="100" dirty="0">
                <a:latin typeface="Calibri" panose="020F0502020204030204" pitchFamily="34" charset="0"/>
                <a:cs typeface="Calibri" panose="020F0502020204030204" pitchFamily="34" charset="0"/>
              </a:rPr>
              <a:t>12. November 1918: </a:t>
            </a:r>
            <a:r>
              <a:rPr lang="de-DE" sz="1400" b="1" kern="100" dirty="0">
                <a:latin typeface="Calibri" panose="020F0502020204030204" pitchFamily="34" charset="0"/>
                <a:cs typeface="Calibri" panose="020F0502020204030204" pitchFamily="34" charset="0"/>
              </a:rPr>
              <a:t>Einführung des Frauenwahlrechts</a:t>
            </a:r>
            <a:r>
              <a:rPr lang="de-DE" sz="1400" kern="100" dirty="0">
                <a:latin typeface="Calibri" panose="020F0502020204030204" pitchFamily="34" charset="0"/>
                <a:cs typeface="Calibri" panose="020F0502020204030204" pitchFamily="34" charset="0"/>
              </a:rPr>
              <a:t>. Am 12. November wird das Wahlrecht für Frauen beschlossen und in der Verfassung verankert.</a:t>
            </a:r>
          </a:p>
          <a:p>
            <a:pPr>
              <a:lnSpc>
                <a:spcPct val="107000"/>
              </a:lnSpc>
              <a:spcAft>
                <a:spcPts val="800"/>
              </a:spcAft>
            </a:pPr>
            <a:r>
              <a:rPr lang="de-DE" sz="1400" kern="100" dirty="0">
                <a:latin typeface="Calibri" panose="020F0502020204030204" pitchFamily="34" charset="0"/>
                <a:cs typeface="Calibri" panose="020F0502020204030204" pitchFamily="34" charset="0"/>
              </a:rPr>
              <a:t>16. Februar 1919: Frauen nehmen zum ersten Mal an einer </a:t>
            </a:r>
            <a:r>
              <a:rPr lang="de-DE" sz="1400" b="1" kern="100" dirty="0">
                <a:latin typeface="Calibri" panose="020F0502020204030204" pitchFamily="34" charset="0"/>
                <a:cs typeface="Calibri" panose="020F0502020204030204" pitchFamily="34" charset="0"/>
              </a:rPr>
              <a:t>Wahl</a:t>
            </a:r>
            <a:r>
              <a:rPr lang="de-DE" sz="1400" kern="100" dirty="0">
                <a:latin typeface="Calibri" panose="020F0502020204030204" pitchFamily="34" charset="0"/>
                <a:cs typeface="Calibri" panose="020F0502020204030204" pitchFamily="34" charset="0"/>
              </a:rPr>
              <a:t> teil. </a:t>
            </a:r>
          </a:p>
          <a:p>
            <a:pPr>
              <a:lnSpc>
                <a:spcPct val="107000"/>
              </a:lnSpc>
              <a:spcAft>
                <a:spcPts val="800"/>
              </a:spcAft>
            </a:pPr>
            <a:r>
              <a:rPr lang="de-DE" sz="1400" kern="100" dirty="0">
                <a:latin typeface="Calibri" panose="020F0502020204030204" pitchFamily="34" charset="0"/>
                <a:cs typeface="Calibri" panose="020F0502020204030204" pitchFamily="34" charset="0"/>
              </a:rPr>
              <a:t>1919: </a:t>
            </a:r>
            <a:r>
              <a:rPr lang="de-DE" sz="1400" b="1" kern="100" dirty="0">
                <a:latin typeface="Calibri" panose="020F0502020204030204" pitchFamily="34" charset="0"/>
                <a:cs typeface="Calibri" panose="020F0502020204030204" pitchFamily="34" charset="0"/>
              </a:rPr>
              <a:t>Erste Frauen als Abgeordnete</a:t>
            </a:r>
            <a:r>
              <a:rPr lang="de-DE" sz="1400" kern="100" dirty="0">
                <a:latin typeface="Calibri" panose="020F0502020204030204" pitchFamily="34" charset="0"/>
                <a:cs typeface="Calibri" panose="020F0502020204030204" pitchFamily="34" charset="0"/>
              </a:rPr>
              <a:t>. Am 4. März 1919 fand die Konstituierende Sitzung des Nationalrates statt, bei der acht Frauen als Abgeordnete erstmals ins Parlament einzogen.</a:t>
            </a:r>
          </a:p>
          <a:p>
            <a:pPr>
              <a:lnSpc>
                <a:spcPct val="107000"/>
              </a:lnSpc>
              <a:spcAft>
                <a:spcPts val="800"/>
              </a:spcAft>
            </a:pPr>
            <a:r>
              <a:rPr lang="de-DE" sz="1400" kern="100" dirty="0">
                <a:latin typeface="Calibri" panose="020F0502020204030204" pitchFamily="34" charset="0"/>
                <a:cs typeface="Calibri" panose="020F0502020204030204" pitchFamily="34" charset="0"/>
              </a:rPr>
              <a:t>1927: Erste weibliche </a:t>
            </a:r>
            <a:r>
              <a:rPr lang="de-DE" sz="1400" b="1" kern="100" dirty="0">
                <a:latin typeface="Calibri" panose="020F0502020204030204" pitchFamily="34" charset="0"/>
                <a:cs typeface="Calibri" panose="020F0502020204030204" pitchFamily="34" charset="0"/>
              </a:rPr>
              <a:t>Vorsitzende des Bundesrates</a:t>
            </a:r>
            <a:r>
              <a:rPr lang="de-DE" sz="1400" kern="100" dirty="0">
                <a:latin typeface="Calibri" panose="020F0502020204030204" pitchFamily="34" charset="0"/>
                <a:cs typeface="Calibri" panose="020F0502020204030204" pitchFamily="34" charset="0"/>
              </a:rPr>
              <a:t>. Olga Rudel-</a:t>
            </a:r>
            <a:r>
              <a:rPr lang="de-DE" sz="1400" kern="100" dirty="0" err="1">
                <a:latin typeface="Calibri" panose="020F0502020204030204" pitchFamily="34" charset="0"/>
                <a:cs typeface="Calibri" panose="020F0502020204030204" pitchFamily="34" charset="0"/>
              </a:rPr>
              <a:t>Zeynek</a:t>
            </a:r>
            <a:r>
              <a:rPr lang="de-DE" sz="1400" kern="100" dirty="0">
                <a:latin typeface="Calibri" panose="020F0502020204030204" pitchFamily="34" charset="0"/>
                <a:cs typeface="Calibri" panose="020F0502020204030204" pitchFamily="34" charset="0"/>
              </a:rPr>
              <a:t> wird erste weibliche Vorsitzende des Bundesrates. Der österreichische Bundesrat war damit weltweit das erste nationale parlamentarische Organ, das von einer Frau geführt wurde.</a:t>
            </a:r>
          </a:p>
          <a:p>
            <a:pPr>
              <a:lnSpc>
                <a:spcPct val="107000"/>
              </a:lnSpc>
              <a:spcAft>
                <a:spcPts val="800"/>
              </a:spcAft>
            </a:pPr>
            <a:r>
              <a:rPr lang="de-DE" sz="1400" kern="100" dirty="0">
                <a:latin typeface="Calibri" panose="020F0502020204030204" pitchFamily="34" charset="0"/>
                <a:cs typeface="Calibri" panose="020F0502020204030204" pitchFamily="34" charset="0"/>
              </a:rPr>
              <a:t>1929: Die </a:t>
            </a:r>
            <a:r>
              <a:rPr lang="de-DE" sz="1400" b="1" kern="100" dirty="0">
                <a:latin typeface="Calibri" panose="020F0502020204030204" pitchFamily="34" charset="0"/>
                <a:cs typeface="Calibri" panose="020F0502020204030204" pitchFamily="34" charset="0"/>
              </a:rPr>
              <a:t>Österreichische Frauenpartei </a:t>
            </a:r>
            <a:r>
              <a:rPr lang="de-DE" sz="1400" kern="100" dirty="0">
                <a:latin typeface="Calibri" panose="020F0502020204030204" pitchFamily="34" charset="0"/>
                <a:cs typeface="Calibri" panose="020F0502020204030204" pitchFamily="34" charset="0"/>
              </a:rPr>
              <a:t>(ÖFP) wird gegründet.</a:t>
            </a:r>
          </a:p>
          <a:p>
            <a:pPr marL="0" indent="0">
              <a:lnSpc>
                <a:spcPct val="107000"/>
              </a:lnSpc>
              <a:spcAft>
                <a:spcPts val="800"/>
              </a:spcAft>
              <a:buNone/>
            </a:pPr>
            <a:endParaRPr lang="de-DE" sz="1400" kern="100" dirty="0">
              <a:latin typeface="Calibri" panose="020F0502020204030204" pitchFamily="34" charset="0"/>
              <a:cs typeface="Calibri" panose="020F0502020204030204" pitchFamily="34" charset="0"/>
            </a:endParaRPr>
          </a:p>
          <a:p>
            <a:pPr marL="0" indent="0">
              <a:lnSpc>
                <a:spcPct val="150000"/>
              </a:lnSpc>
              <a:buNone/>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b="1" dirty="0"/>
          </a:p>
          <a:p>
            <a:pPr>
              <a:lnSpc>
                <a:spcPct val="150000"/>
              </a:lnSpc>
            </a:pPr>
            <a:endParaRPr lang="de-DE" sz="1400" dirty="0"/>
          </a:p>
          <a:p>
            <a:pPr marL="0" indent="0">
              <a:lnSpc>
                <a:spcPct val="150000"/>
              </a:lnSpc>
              <a:buNone/>
            </a:pPr>
            <a:endParaRPr lang="de-DE" sz="1400" b="1" dirty="0"/>
          </a:p>
        </p:txBody>
      </p:sp>
      <p:pic>
        <p:nvPicPr>
          <p:cNvPr id="5" name="Grafik 4">
            <a:extLst>
              <a:ext uri="{FF2B5EF4-FFF2-40B4-BE49-F238E27FC236}">
                <a16:creationId xmlns:a16="http://schemas.microsoft.com/office/drawing/2014/main" id="{E6BC598D-531B-E0EE-C5CF-B1D08EA268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5060CF74-5F4A-8705-9B0E-D0C519E9DA3C}"/>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500182322"/>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0428A01-2A78-402F-7D62-26F1039F2E1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4163A712-502C-49EA-DB74-C08823F90D53}"/>
              </a:ext>
            </a:extLst>
          </p:cNvPr>
          <p:cNvSpPr>
            <a:spLocks noGrp="1"/>
          </p:cNvSpPr>
          <p:nvPr>
            <p:ph type="title"/>
          </p:nvPr>
        </p:nvSpPr>
        <p:spPr>
          <a:xfrm>
            <a:off x="497566" y="485692"/>
            <a:ext cx="7128000" cy="612000"/>
          </a:xfrm>
        </p:spPr>
        <p:txBody>
          <a:bodyPr/>
          <a:lstStyle/>
          <a:p>
            <a:r>
              <a:rPr lang="de-DE" sz="2000" dirty="0">
                <a:solidFill>
                  <a:srgbClr val="2190AB"/>
                </a:solidFill>
              </a:rPr>
              <a:t>Meilensteine für Frauen in der österreichischen Politik (3)</a:t>
            </a:r>
            <a:endParaRPr lang="de-DE" sz="1100" dirty="0">
              <a:solidFill>
                <a:srgbClr val="2190AB"/>
              </a:solidFill>
            </a:endParaRPr>
          </a:p>
        </p:txBody>
      </p:sp>
      <p:sp>
        <p:nvSpPr>
          <p:cNvPr id="4" name="Inhaltsplatzhalter 3">
            <a:extLst>
              <a:ext uri="{FF2B5EF4-FFF2-40B4-BE49-F238E27FC236}">
                <a16:creationId xmlns:a16="http://schemas.microsoft.com/office/drawing/2014/main" id="{6DFADFBF-ED85-3355-15A3-7EC441D76C04}"/>
              </a:ext>
            </a:extLst>
          </p:cNvPr>
          <p:cNvSpPr>
            <a:spLocks noGrp="1"/>
          </p:cNvSpPr>
          <p:nvPr>
            <p:ph idx="1"/>
          </p:nvPr>
        </p:nvSpPr>
        <p:spPr>
          <a:xfrm>
            <a:off x="489712" y="1037475"/>
            <a:ext cx="7920000" cy="3240000"/>
          </a:xfrm>
        </p:spPr>
        <p:txBody>
          <a:bodyPr/>
          <a:lstStyle/>
          <a:p>
            <a:pPr>
              <a:lnSpc>
                <a:spcPct val="107000"/>
              </a:lnSpc>
              <a:spcAft>
                <a:spcPts val="800"/>
              </a:spcAft>
            </a:pPr>
            <a:r>
              <a:rPr lang="de-DE" sz="1400" kern="100" dirty="0">
                <a:latin typeface="Calibri" panose="020F0502020204030204" pitchFamily="34" charset="0"/>
                <a:cs typeface="Calibri" panose="020F0502020204030204" pitchFamily="34" charset="0"/>
              </a:rPr>
              <a:t>1948: </a:t>
            </a:r>
            <a:r>
              <a:rPr lang="de-DE" sz="1400" b="1" kern="100" dirty="0">
                <a:latin typeface="Calibri" panose="020F0502020204030204" pitchFamily="34" charset="0"/>
                <a:cs typeface="Calibri" panose="020F0502020204030204" pitchFamily="34" charset="0"/>
              </a:rPr>
              <a:t>Erste Bürgermeisterin</a:t>
            </a:r>
            <a:r>
              <a:rPr lang="de-DE" sz="1400" kern="100" dirty="0">
                <a:latin typeface="Calibri" panose="020F0502020204030204" pitchFamily="34" charset="0"/>
                <a:cs typeface="Calibri" panose="020F0502020204030204" pitchFamily="34" charset="0"/>
              </a:rPr>
              <a:t>. Zenzi Hölzl (SPÖ) wurde erste österreichische Bürgermeisterin in Gloggnitz, Niederösterreich.</a:t>
            </a:r>
          </a:p>
          <a:p>
            <a:pPr>
              <a:lnSpc>
                <a:spcPct val="107000"/>
              </a:lnSpc>
              <a:spcAft>
                <a:spcPts val="800"/>
              </a:spcAft>
            </a:pPr>
            <a:r>
              <a:rPr lang="de-DE" sz="1400" kern="100" dirty="0">
                <a:latin typeface="Calibri" panose="020F0502020204030204" pitchFamily="34" charset="0"/>
                <a:cs typeface="Calibri" panose="020F0502020204030204" pitchFamily="34" charset="0"/>
              </a:rPr>
              <a:t>1951: </a:t>
            </a:r>
            <a:r>
              <a:rPr lang="de-DE" sz="1400" b="1" kern="100" dirty="0">
                <a:latin typeface="Calibri" panose="020F0502020204030204" pitchFamily="34" charset="0"/>
                <a:cs typeface="Calibri" panose="020F0502020204030204" pitchFamily="34" charset="0"/>
              </a:rPr>
              <a:t>Erste Kandidatin für Bundespräsidentschaft</a:t>
            </a:r>
            <a:r>
              <a:rPr lang="de-DE" sz="1400" kern="100" dirty="0">
                <a:latin typeface="Calibri" panose="020F0502020204030204" pitchFamily="34" charset="0"/>
                <a:cs typeface="Calibri" panose="020F0502020204030204" pitchFamily="34" charset="0"/>
              </a:rPr>
              <a:t>. Ludovica </a:t>
            </a:r>
            <a:r>
              <a:rPr lang="de-DE" sz="1400" kern="100" dirty="0" err="1">
                <a:latin typeface="Calibri" panose="020F0502020204030204" pitchFamily="34" charset="0"/>
                <a:cs typeface="Calibri" panose="020F0502020204030204" pitchFamily="34" charset="0"/>
              </a:rPr>
              <a:t>Hainisch</a:t>
            </a:r>
            <a:r>
              <a:rPr lang="de-DE" sz="1400" kern="100" dirty="0">
                <a:latin typeface="Calibri" panose="020F0502020204030204" pitchFamily="34" charset="0"/>
                <a:cs typeface="Calibri" panose="020F0502020204030204" pitchFamily="34" charset="0"/>
              </a:rPr>
              <a:t>-Marchet (parteilos) tritt als erste weibliche Kandidatin—weltweit—bei Bundespräsidentschaftswahlen an.</a:t>
            </a:r>
          </a:p>
          <a:p>
            <a:pPr>
              <a:lnSpc>
                <a:spcPct val="107000"/>
              </a:lnSpc>
              <a:spcAft>
                <a:spcPts val="800"/>
              </a:spcAft>
            </a:pPr>
            <a:r>
              <a:rPr lang="de-DE" sz="1400" kern="100" dirty="0">
                <a:latin typeface="Calibri" panose="020F0502020204030204" pitchFamily="34" charset="0"/>
                <a:cs typeface="Calibri" panose="020F0502020204030204" pitchFamily="34" charset="0"/>
              </a:rPr>
              <a:t>1966: </a:t>
            </a:r>
            <a:r>
              <a:rPr lang="de-DE" sz="1400" b="1" kern="100" dirty="0">
                <a:latin typeface="Calibri" panose="020F0502020204030204" pitchFamily="34" charset="0"/>
                <a:cs typeface="Calibri" panose="020F0502020204030204" pitchFamily="34" charset="0"/>
              </a:rPr>
              <a:t>Erste Ministerin</a:t>
            </a:r>
            <a:r>
              <a:rPr lang="de-DE" sz="1400" kern="100" dirty="0">
                <a:latin typeface="Calibri" panose="020F0502020204030204" pitchFamily="34" charset="0"/>
                <a:cs typeface="Calibri" panose="020F0502020204030204" pitchFamily="34" charset="0"/>
              </a:rPr>
              <a:t>: Zum ersten Mal hat eine Frau ein Ministeramt inne: Grete Rehor (ÖVP) ist Ministerin für Soziales.</a:t>
            </a:r>
          </a:p>
          <a:p>
            <a:pPr>
              <a:lnSpc>
                <a:spcPct val="107000"/>
              </a:lnSpc>
              <a:spcAft>
                <a:spcPts val="800"/>
              </a:spcAft>
            </a:pPr>
            <a:r>
              <a:rPr lang="de-DE" sz="1400" kern="100" dirty="0">
                <a:latin typeface="Calibri" panose="020F0502020204030204" pitchFamily="34" charset="0"/>
                <a:cs typeface="Calibri" panose="020F0502020204030204" pitchFamily="34" charset="0"/>
              </a:rPr>
              <a:t>1979:  </a:t>
            </a:r>
            <a:r>
              <a:rPr lang="de-DE" sz="1400" b="1" kern="100" dirty="0">
                <a:latin typeface="Calibri" panose="020F0502020204030204" pitchFamily="34" charset="0"/>
                <a:cs typeface="Calibri" panose="020F0502020204030204" pitchFamily="34" charset="0"/>
              </a:rPr>
              <a:t>Staatssekretariate für Frauenfragen:</a:t>
            </a:r>
          </a:p>
          <a:p>
            <a:pPr lvl="1">
              <a:lnSpc>
                <a:spcPct val="107000"/>
              </a:lnSpc>
              <a:spcAft>
                <a:spcPts val="800"/>
              </a:spcAft>
            </a:pPr>
            <a:r>
              <a:rPr lang="de-DE" sz="1200" dirty="0"/>
              <a:t>Franziska Fast war in der Regierung Bruno Kreisky erste </a:t>
            </a:r>
            <a:r>
              <a:rPr lang="de-DE" sz="1200" b="1" dirty="0"/>
              <a:t>Staatssekretärin für Soziales</a:t>
            </a:r>
            <a:r>
              <a:rPr lang="de-DE" sz="1200" dirty="0"/>
              <a:t>.</a:t>
            </a:r>
          </a:p>
          <a:p>
            <a:pPr lvl="1">
              <a:lnSpc>
                <a:spcPct val="107000"/>
              </a:lnSpc>
              <a:spcAft>
                <a:spcPts val="800"/>
              </a:spcAft>
            </a:pPr>
            <a:r>
              <a:rPr lang="de-DE" sz="1200" dirty="0"/>
              <a:t>Johanna Dohnal war in der Regierung Bruno Kreisky erste </a:t>
            </a:r>
            <a:r>
              <a:rPr lang="de-DE" sz="1200" b="1" dirty="0"/>
              <a:t>Staatssekretärin für Frauenfragen</a:t>
            </a:r>
            <a:r>
              <a:rPr lang="de-DE" sz="1400" dirty="0"/>
              <a:t>.</a:t>
            </a:r>
            <a:endParaRPr lang="de-DE" sz="1400" kern="100" dirty="0">
              <a:latin typeface="Calibri" panose="020F0502020204030204" pitchFamily="34" charset="0"/>
              <a:cs typeface="Calibri" panose="020F0502020204030204" pitchFamily="34" charset="0"/>
            </a:endParaRP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marL="0" indent="0">
              <a:lnSpc>
                <a:spcPct val="150000"/>
              </a:lnSpc>
              <a:buNone/>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b="1" dirty="0"/>
          </a:p>
          <a:p>
            <a:pPr>
              <a:lnSpc>
                <a:spcPct val="150000"/>
              </a:lnSpc>
            </a:pPr>
            <a:endParaRPr lang="de-DE" sz="1400" dirty="0"/>
          </a:p>
          <a:p>
            <a:pPr marL="0" indent="0">
              <a:lnSpc>
                <a:spcPct val="150000"/>
              </a:lnSpc>
              <a:buNone/>
            </a:pPr>
            <a:endParaRPr lang="de-DE" sz="1400" b="1" dirty="0"/>
          </a:p>
        </p:txBody>
      </p:sp>
      <p:pic>
        <p:nvPicPr>
          <p:cNvPr id="5" name="Grafik 4">
            <a:extLst>
              <a:ext uri="{FF2B5EF4-FFF2-40B4-BE49-F238E27FC236}">
                <a16:creationId xmlns:a16="http://schemas.microsoft.com/office/drawing/2014/main" id="{521D7293-6150-384D-B15F-59861485A0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D34734FC-6A81-9EA5-A328-9988DD263D19}"/>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48810810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3" y="4420770"/>
            <a:ext cx="1972912" cy="276999"/>
          </a:xfrm>
          <a:prstGeom prst="rect">
            <a:avLst/>
          </a:prstGeom>
        </p:spPr>
        <p:txBody>
          <a:bodyPr wrap="none">
            <a:spAutoFit/>
          </a:bodyPr>
          <a:lstStyle/>
          <a:p>
            <a:r>
              <a:rPr lang="de-DE" sz="1200" dirty="0">
                <a:solidFill>
                  <a:srgbClr val="FF0000"/>
                </a:solidFill>
                <a:hlinkClick r:id="rId4"/>
              </a:rPr>
              <a:t>www.demokratiewebstatt.at</a:t>
            </a:r>
            <a:endParaRPr lang="de-DE" sz="1200" dirty="0">
              <a:solidFill>
                <a:srgbClr val="000000"/>
              </a:solidFill>
            </a:endParaRPr>
          </a:p>
        </p:txBody>
      </p:sp>
      <p:pic>
        <p:nvPicPr>
          <p:cNvPr id="6" name="Grafik 5">
            <a:extLst>
              <a:ext uri="{FF2B5EF4-FFF2-40B4-BE49-F238E27FC236}">
                <a16:creationId xmlns:a16="http://schemas.microsoft.com/office/drawing/2014/main" id="{D426AC68-6B2F-8BA2-DA7A-0E3E9F7DAE79}"/>
              </a:ext>
            </a:extLst>
          </p:cNvPr>
          <p:cNvPicPr>
            <a:picLocks noChangeAspect="1"/>
          </p:cNvPicPr>
          <p:nvPr/>
        </p:nvPicPr>
        <p:blipFill>
          <a:blip r:embed="rId5"/>
          <a:stretch>
            <a:fillRect/>
          </a:stretch>
        </p:blipFill>
        <p:spPr>
          <a:xfrm>
            <a:off x="1770427" y="327048"/>
            <a:ext cx="4883144" cy="4032000"/>
          </a:xfrm>
          <a:prstGeom prst="rect">
            <a:avLst/>
          </a:prstGeom>
        </p:spPr>
      </p:pic>
    </p:spTree>
    <p:extLst>
      <p:ext uri="{BB962C8B-B14F-4D97-AF65-F5344CB8AC3E}">
        <p14:creationId xmlns:p14="http://schemas.microsoft.com/office/powerpoint/2010/main" val="18824303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7774D3E-A936-229B-CE00-88EF433D595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AFB1576-3BC3-CE83-35B9-D407ED16A428}"/>
              </a:ext>
            </a:extLst>
          </p:cNvPr>
          <p:cNvSpPr>
            <a:spLocks noGrp="1"/>
          </p:cNvSpPr>
          <p:nvPr>
            <p:ph type="title"/>
          </p:nvPr>
        </p:nvSpPr>
        <p:spPr>
          <a:xfrm>
            <a:off x="497566" y="485692"/>
            <a:ext cx="7128000" cy="612000"/>
          </a:xfrm>
        </p:spPr>
        <p:txBody>
          <a:bodyPr/>
          <a:lstStyle/>
          <a:p>
            <a:r>
              <a:rPr lang="de-DE" sz="2000" dirty="0">
                <a:solidFill>
                  <a:srgbClr val="2190AB"/>
                </a:solidFill>
              </a:rPr>
              <a:t>Meilensteine für Frauen in der österreichischen Politik (4)</a:t>
            </a:r>
            <a:endParaRPr lang="de-DE" sz="1100" dirty="0">
              <a:solidFill>
                <a:srgbClr val="2190AB"/>
              </a:solidFill>
            </a:endParaRPr>
          </a:p>
        </p:txBody>
      </p:sp>
      <p:sp>
        <p:nvSpPr>
          <p:cNvPr id="4" name="Inhaltsplatzhalter 3">
            <a:extLst>
              <a:ext uri="{FF2B5EF4-FFF2-40B4-BE49-F238E27FC236}">
                <a16:creationId xmlns:a16="http://schemas.microsoft.com/office/drawing/2014/main" id="{6D5F7C33-0FD4-8D62-92BF-98C28C3CAC9F}"/>
              </a:ext>
            </a:extLst>
          </p:cNvPr>
          <p:cNvSpPr>
            <a:spLocks noGrp="1"/>
          </p:cNvSpPr>
          <p:nvPr>
            <p:ph idx="1"/>
          </p:nvPr>
        </p:nvSpPr>
        <p:spPr>
          <a:xfrm>
            <a:off x="489712" y="1037475"/>
            <a:ext cx="7920000" cy="3240000"/>
          </a:xfrm>
        </p:spPr>
        <p:txBody>
          <a:bodyPr/>
          <a:lstStyle/>
          <a:p>
            <a:pPr>
              <a:lnSpc>
                <a:spcPct val="107000"/>
              </a:lnSpc>
              <a:spcAft>
                <a:spcPts val="800"/>
              </a:spcAft>
            </a:pPr>
            <a:r>
              <a:rPr lang="de-DE" sz="1400" kern="100" dirty="0">
                <a:latin typeface="Calibri" panose="020F0502020204030204" pitchFamily="34" charset="0"/>
                <a:cs typeface="Calibri" panose="020F0502020204030204" pitchFamily="34" charset="0"/>
              </a:rPr>
              <a:t>1983: </a:t>
            </a:r>
            <a:r>
              <a:rPr lang="de-DE" sz="1400" b="1" kern="100" dirty="0">
                <a:latin typeface="Calibri" panose="020F0502020204030204" pitchFamily="34" charset="0"/>
                <a:cs typeface="Calibri" panose="020F0502020204030204" pitchFamily="34" charset="0"/>
              </a:rPr>
              <a:t>Erste Volksanwältin</a:t>
            </a:r>
            <a:r>
              <a:rPr lang="de-DE" sz="1400" kern="100" dirty="0">
                <a:latin typeface="Calibri" panose="020F0502020204030204" pitchFamily="34" charset="0"/>
                <a:cs typeface="Calibri" panose="020F0502020204030204" pitchFamily="34" charset="0"/>
              </a:rPr>
              <a:t>. Franziska Fast wurde die erste Volksanwältin</a:t>
            </a:r>
          </a:p>
          <a:p>
            <a:pPr>
              <a:lnSpc>
                <a:spcPct val="107000"/>
              </a:lnSpc>
              <a:spcAft>
                <a:spcPts val="800"/>
              </a:spcAft>
            </a:pPr>
            <a:r>
              <a:rPr lang="de-DE" sz="1400" kern="100" dirty="0">
                <a:latin typeface="Calibri" panose="020F0502020204030204" pitchFamily="34" charset="0"/>
                <a:cs typeface="Calibri" panose="020F0502020204030204" pitchFamily="34" charset="0"/>
              </a:rPr>
              <a:t>1985: </a:t>
            </a:r>
            <a:r>
              <a:rPr lang="de-DE" sz="1400" b="1" kern="100" dirty="0">
                <a:latin typeface="Calibri" panose="020F0502020204030204" pitchFamily="34" charset="0"/>
                <a:cs typeface="Calibri" panose="020F0502020204030204" pitchFamily="34" charset="0"/>
              </a:rPr>
              <a:t>Quotenregelung</a:t>
            </a:r>
            <a:r>
              <a:rPr lang="de-DE" sz="1400" kern="100" dirty="0">
                <a:latin typeface="Calibri" panose="020F0502020204030204" pitchFamily="34" charset="0"/>
                <a:cs typeface="Calibri" panose="020F0502020204030204" pitchFamily="34" charset="0"/>
              </a:rPr>
              <a:t>. Die SPÖ führt als erste Partei eine Quotenregelung ein. Das ist eine Regel, die festlegt, dass es zumindest eine bestimmte Anzahl an Frauen in der Partei geben muss. Damals lag diese Quote bei 25%, also einem Viertel.</a:t>
            </a:r>
          </a:p>
          <a:p>
            <a:pPr>
              <a:lnSpc>
                <a:spcPct val="107000"/>
              </a:lnSpc>
              <a:spcAft>
                <a:spcPts val="800"/>
              </a:spcAft>
            </a:pPr>
            <a:r>
              <a:rPr lang="de-DE" sz="1400" kern="100" dirty="0">
                <a:latin typeface="Calibri" panose="020F0502020204030204" pitchFamily="34" charset="0"/>
                <a:cs typeface="Calibri" panose="020F0502020204030204" pitchFamily="34" charset="0"/>
              </a:rPr>
              <a:t>1986 </a:t>
            </a:r>
            <a:r>
              <a:rPr lang="de-DE" sz="1400" b="1" kern="100" dirty="0">
                <a:latin typeface="Calibri" panose="020F0502020204030204" pitchFamily="34" charset="0"/>
                <a:cs typeface="Calibri" panose="020F0502020204030204" pitchFamily="34" charset="0"/>
              </a:rPr>
              <a:t>Erste Klubobfrau </a:t>
            </a:r>
            <a:r>
              <a:rPr lang="de-DE" sz="1400" kern="100" dirty="0">
                <a:latin typeface="Calibri" panose="020F0502020204030204" pitchFamily="34" charset="0"/>
                <a:cs typeface="Calibri" panose="020F0502020204030204" pitchFamily="34" charset="0"/>
              </a:rPr>
              <a:t>im Parlament: Freda Meissner-Blau (Grüne Alternative) wird die erste Klubobfrau einer Partei, die auch im Parlament vertreten ist.</a:t>
            </a:r>
          </a:p>
          <a:p>
            <a:pPr>
              <a:lnSpc>
                <a:spcPct val="107000"/>
              </a:lnSpc>
              <a:spcAft>
                <a:spcPts val="800"/>
              </a:spcAft>
            </a:pPr>
            <a:r>
              <a:rPr lang="de-DE" sz="1400" kern="100" dirty="0">
                <a:latin typeface="Calibri" panose="020F0502020204030204" pitchFamily="34" charset="0"/>
                <a:cs typeface="Calibri" panose="020F0502020204030204" pitchFamily="34" charset="0"/>
              </a:rPr>
              <a:t>1986: </a:t>
            </a:r>
            <a:r>
              <a:rPr lang="de-DE" sz="1400" b="1" kern="100" dirty="0">
                <a:latin typeface="Calibri" panose="020F0502020204030204" pitchFamily="34" charset="0"/>
                <a:cs typeface="Calibri" panose="020F0502020204030204" pitchFamily="34" charset="0"/>
              </a:rPr>
              <a:t>Erstes weibliches Präsidiumsmitglied im Nationalrat</a:t>
            </a:r>
            <a:r>
              <a:rPr lang="de-DE" sz="1400" kern="100" dirty="0">
                <a:latin typeface="Calibri" panose="020F0502020204030204" pitchFamily="34" charset="0"/>
                <a:cs typeface="Calibri" panose="020F0502020204030204" pitchFamily="34" charset="0"/>
              </a:rPr>
              <a:t>. Marga </a:t>
            </a:r>
            <a:r>
              <a:rPr lang="de-DE" sz="1400" kern="100" dirty="0" err="1">
                <a:latin typeface="Calibri" panose="020F0502020204030204" pitchFamily="34" charset="0"/>
                <a:cs typeface="Calibri" panose="020F0502020204030204" pitchFamily="34" charset="0"/>
              </a:rPr>
              <a:t>Hubinek</a:t>
            </a:r>
            <a:r>
              <a:rPr lang="de-DE" sz="1400" kern="100" dirty="0">
                <a:latin typeface="Calibri" panose="020F0502020204030204" pitchFamily="34" charset="0"/>
                <a:cs typeface="Calibri" panose="020F0502020204030204" pitchFamily="34" charset="0"/>
              </a:rPr>
              <a:t> (ÖVP) sitzt als erste Frau im Präsidium des Nationalrates – sie wird Zweite Nationalratspräsidentin.</a:t>
            </a: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marL="0" indent="0">
              <a:lnSpc>
                <a:spcPct val="150000"/>
              </a:lnSpc>
              <a:buNone/>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b="1" dirty="0"/>
          </a:p>
          <a:p>
            <a:pPr>
              <a:lnSpc>
                <a:spcPct val="150000"/>
              </a:lnSpc>
            </a:pPr>
            <a:endParaRPr lang="de-DE" sz="1400" dirty="0"/>
          </a:p>
          <a:p>
            <a:pPr marL="0" indent="0">
              <a:lnSpc>
                <a:spcPct val="150000"/>
              </a:lnSpc>
              <a:buNone/>
            </a:pPr>
            <a:endParaRPr lang="de-DE" sz="1400" b="1" dirty="0"/>
          </a:p>
        </p:txBody>
      </p:sp>
      <p:pic>
        <p:nvPicPr>
          <p:cNvPr id="5" name="Grafik 4">
            <a:extLst>
              <a:ext uri="{FF2B5EF4-FFF2-40B4-BE49-F238E27FC236}">
                <a16:creationId xmlns:a16="http://schemas.microsoft.com/office/drawing/2014/main" id="{70D06683-1887-B531-2094-AEB7B64D56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7589E68F-A011-8642-A460-759B57855B46}"/>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245168304"/>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0AC87F8-C890-F94C-4597-153F331F38A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F02918F-FD7F-5ED9-62CF-2CD62F84A225}"/>
              </a:ext>
            </a:extLst>
          </p:cNvPr>
          <p:cNvSpPr>
            <a:spLocks noGrp="1"/>
          </p:cNvSpPr>
          <p:nvPr>
            <p:ph type="title"/>
          </p:nvPr>
        </p:nvSpPr>
        <p:spPr>
          <a:xfrm>
            <a:off x="497566" y="485692"/>
            <a:ext cx="7128000" cy="612000"/>
          </a:xfrm>
        </p:spPr>
        <p:txBody>
          <a:bodyPr/>
          <a:lstStyle/>
          <a:p>
            <a:r>
              <a:rPr lang="de-DE" sz="2000" dirty="0">
                <a:solidFill>
                  <a:srgbClr val="2190AB"/>
                </a:solidFill>
              </a:rPr>
              <a:t>Meilensteine für Frauen in der österreichischen Politik (5)</a:t>
            </a:r>
            <a:endParaRPr lang="de-DE" sz="1100" dirty="0">
              <a:solidFill>
                <a:srgbClr val="2190AB"/>
              </a:solidFill>
            </a:endParaRPr>
          </a:p>
        </p:txBody>
      </p:sp>
      <p:sp>
        <p:nvSpPr>
          <p:cNvPr id="4" name="Inhaltsplatzhalter 3">
            <a:extLst>
              <a:ext uri="{FF2B5EF4-FFF2-40B4-BE49-F238E27FC236}">
                <a16:creationId xmlns:a16="http://schemas.microsoft.com/office/drawing/2014/main" id="{D6CB1484-92C3-4018-50CB-05C1B46C983B}"/>
              </a:ext>
            </a:extLst>
          </p:cNvPr>
          <p:cNvSpPr>
            <a:spLocks noGrp="1"/>
          </p:cNvSpPr>
          <p:nvPr>
            <p:ph idx="1"/>
          </p:nvPr>
        </p:nvSpPr>
        <p:spPr>
          <a:xfrm>
            <a:off x="489712" y="1037475"/>
            <a:ext cx="7920000" cy="3240000"/>
          </a:xfrm>
        </p:spPr>
        <p:txBody>
          <a:bodyPr/>
          <a:lstStyle/>
          <a:p>
            <a:pPr>
              <a:lnSpc>
                <a:spcPct val="107000"/>
              </a:lnSpc>
              <a:spcAft>
                <a:spcPts val="800"/>
              </a:spcAft>
            </a:pPr>
            <a:r>
              <a:rPr lang="de-DE" sz="1400" kern="100" dirty="0">
                <a:latin typeface="Calibri" panose="020F0502020204030204" pitchFamily="34" charset="0"/>
                <a:cs typeface="Calibri" panose="020F0502020204030204" pitchFamily="34" charset="0"/>
              </a:rPr>
              <a:t>1990: </a:t>
            </a:r>
            <a:r>
              <a:rPr lang="de-DE" sz="1400" b="1" kern="100" dirty="0">
                <a:latin typeface="Calibri" panose="020F0502020204030204" pitchFamily="34" charset="0"/>
                <a:cs typeface="Calibri" panose="020F0502020204030204" pitchFamily="34" charset="0"/>
              </a:rPr>
              <a:t>Frauensekretariat wird Bundesministerium</a:t>
            </a:r>
            <a:r>
              <a:rPr lang="de-DE" sz="1400" kern="100" dirty="0">
                <a:latin typeface="Calibri" panose="020F0502020204030204" pitchFamily="34" charset="0"/>
                <a:cs typeface="Calibri" panose="020F0502020204030204" pitchFamily="34" charset="0"/>
              </a:rPr>
              <a:t>. Das Frauensekretariat wird in ein Bundesministerium für Frauen umgewandelt, die erste Frauenministerin wird Johanna Dohnal (SPÖ).</a:t>
            </a:r>
          </a:p>
          <a:p>
            <a:pPr>
              <a:lnSpc>
                <a:spcPct val="107000"/>
              </a:lnSpc>
              <a:spcAft>
                <a:spcPts val="800"/>
              </a:spcAft>
            </a:pPr>
            <a:r>
              <a:rPr lang="de-DE" sz="1400" kern="100" dirty="0">
                <a:latin typeface="Calibri" panose="020F0502020204030204" pitchFamily="34" charset="0"/>
                <a:cs typeface="Calibri" panose="020F0502020204030204" pitchFamily="34" charset="0"/>
              </a:rPr>
              <a:t>1994: </a:t>
            </a:r>
            <a:r>
              <a:rPr lang="de-DE" sz="1400" b="1" kern="100" dirty="0">
                <a:latin typeface="Calibri" panose="020F0502020204030204" pitchFamily="34" charset="0"/>
                <a:cs typeface="Calibri" panose="020F0502020204030204" pitchFamily="34" charset="0"/>
              </a:rPr>
              <a:t>Erste Spitzenkandidatinnen bei Nationalratswahlen</a:t>
            </a:r>
            <a:r>
              <a:rPr lang="de-DE" sz="1400" kern="100" dirty="0">
                <a:latin typeface="Calibri" panose="020F0502020204030204" pitchFamily="34" charset="0"/>
                <a:cs typeface="Calibri" panose="020F0502020204030204" pitchFamily="34" charset="0"/>
              </a:rPr>
              <a:t>. Mit Madeleine Petrovic (Die Grünen) und Heide Schmidt (Liberales Forum) treten gleich zwei Frauen gleichzeitig als Spitzenkandidatinnen bei einer Nationalratswahl an.</a:t>
            </a:r>
          </a:p>
          <a:p>
            <a:pPr>
              <a:lnSpc>
                <a:spcPct val="107000"/>
              </a:lnSpc>
              <a:spcAft>
                <a:spcPts val="800"/>
              </a:spcAft>
            </a:pPr>
            <a:r>
              <a:rPr lang="de-DE" sz="1400" kern="100" dirty="0">
                <a:latin typeface="Calibri" panose="020F0502020204030204" pitchFamily="34" charset="0"/>
                <a:cs typeface="Calibri" panose="020F0502020204030204" pitchFamily="34" charset="0"/>
              </a:rPr>
              <a:t>1996: </a:t>
            </a:r>
            <a:r>
              <a:rPr lang="de-DE" sz="1400" b="1" kern="100" dirty="0">
                <a:latin typeface="Calibri" panose="020F0502020204030204" pitchFamily="34" charset="0"/>
                <a:cs typeface="Calibri" panose="020F0502020204030204" pitchFamily="34" charset="0"/>
              </a:rPr>
              <a:t>Erste Landeshauptfrau</a:t>
            </a:r>
            <a:r>
              <a:rPr lang="de-DE" sz="1400" kern="100" dirty="0">
                <a:latin typeface="Calibri" panose="020F0502020204030204" pitchFamily="34" charset="0"/>
                <a:cs typeface="Calibri" panose="020F0502020204030204" pitchFamily="34" charset="0"/>
              </a:rPr>
              <a:t>. Waltraud Klasnic (ÖVP) wird in der Steiermark die erste Landeshauptfrau Österreichs. Sie führt das Amt bis 2005.</a:t>
            </a:r>
          </a:p>
          <a:p>
            <a:pPr>
              <a:lnSpc>
                <a:spcPct val="107000"/>
              </a:lnSpc>
              <a:spcAft>
                <a:spcPts val="800"/>
              </a:spcAft>
            </a:pPr>
            <a:r>
              <a:rPr lang="de-DE" sz="1400" kern="100" dirty="0">
                <a:latin typeface="Calibri" panose="020F0502020204030204" pitchFamily="34" charset="0"/>
                <a:cs typeface="Calibri" panose="020F0502020204030204" pitchFamily="34" charset="0"/>
              </a:rPr>
              <a:t>1997: Ein </a:t>
            </a:r>
            <a:r>
              <a:rPr lang="de-DE" sz="1400" b="1" kern="100" dirty="0">
                <a:latin typeface="Calibri" panose="020F0502020204030204" pitchFamily="34" charset="0"/>
                <a:cs typeface="Calibri" panose="020F0502020204030204" pitchFamily="34" charset="0"/>
              </a:rPr>
              <a:t>Frauenvolksbegehren</a:t>
            </a:r>
            <a:r>
              <a:rPr lang="de-DE" sz="1400" kern="100" dirty="0">
                <a:latin typeface="Calibri" panose="020F0502020204030204" pitchFamily="34" charset="0"/>
                <a:cs typeface="Calibri" panose="020F0502020204030204" pitchFamily="34" charset="0"/>
              </a:rPr>
              <a:t> wird durchgeführt.</a:t>
            </a: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marL="0" indent="0">
              <a:lnSpc>
                <a:spcPct val="150000"/>
              </a:lnSpc>
              <a:buNone/>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b="1" dirty="0"/>
          </a:p>
          <a:p>
            <a:pPr>
              <a:lnSpc>
                <a:spcPct val="150000"/>
              </a:lnSpc>
            </a:pPr>
            <a:endParaRPr lang="de-DE" sz="1400" dirty="0"/>
          </a:p>
          <a:p>
            <a:pPr marL="0" indent="0">
              <a:lnSpc>
                <a:spcPct val="150000"/>
              </a:lnSpc>
              <a:buNone/>
            </a:pPr>
            <a:endParaRPr lang="de-DE" sz="1400" b="1" dirty="0"/>
          </a:p>
        </p:txBody>
      </p:sp>
      <p:pic>
        <p:nvPicPr>
          <p:cNvPr id="5" name="Grafik 4">
            <a:extLst>
              <a:ext uri="{FF2B5EF4-FFF2-40B4-BE49-F238E27FC236}">
                <a16:creationId xmlns:a16="http://schemas.microsoft.com/office/drawing/2014/main" id="{0B8B1E1F-F875-0FD3-6FA1-BAC3FE610B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147209B3-E23A-6EFC-10B1-753669FBEB1E}"/>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8510696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F749B3D-41AE-3F64-4C67-992D266CB9B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BB97148E-4692-6147-311E-23B0CD9A0481}"/>
              </a:ext>
            </a:extLst>
          </p:cNvPr>
          <p:cNvSpPr>
            <a:spLocks noGrp="1"/>
          </p:cNvSpPr>
          <p:nvPr>
            <p:ph type="title"/>
          </p:nvPr>
        </p:nvSpPr>
        <p:spPr>
          <a:xfrm>
            <a:off x="497566" y="485692"/>
            <a:ext cx="7128000" cy="612000"/>
          </a:xfrm>
        </p:spPr>
        <p:txBody>
          <a:bodyPr/>
          <a:lstStyle/>
          <a:p>
            <a:r>
              <a:rPr lang="de-DE" sz="2000" dirty="0">
                <a:solidFill>
                  <a:srgbClr val="2190AB"/>
                </a:solidFill>
              </a:rPr>
              <a:t>Meilensteine für Frauen in der österreichischen Politik (6)</a:t>
            </a:r>
            <a:endParaRPr lang="de-DE" sz="1100" dirty="0">
              <a:solidFill>
                <a:srgbClr val="2190AB"/>
              </a:solidFill>
            </a:endParaRPr>
          </a:p>
        </p:txBody>
      </p:sp>
      <p:sp>
        <p:nvSpPr>
          <p:cNvPr id="4" name="Inhaltsplatzhalter 3">
            <a:extLst>
              <a:ext uri="{FF2B5EF4-FFF2-40B4-BE49-F238E27FC236}">
                <a16:creationId xmlns:a16="http://schemas.microsoft.com/office/drawing/2014/main" id="{6F81A587-6B12-E5FE-21A2-4887C7E8B9F8}"/>
              </a:ext>
            </a:extLst>
          </p:cNvPr>
          <p:cNvSpPr>
            <a:spLocks noGrp="1"/>
          </p:cNvSpPr>
          <p:nvPr>
            <p:ph idx="1"/>
          </p:nvPr>
        </p:nvSpPr>
        <p:spPr>
          <a:xfrm>
            <a:off x="489712" y="1037475"/>
            <a:ext cx="7920000" cy="3240000"/>
          </a:xfrm>
        </p:spPr>
        <p:txBody>
          <a:bodyPr/>
          <a:lstStyle/>
          <a:p>
            <a:pPr>
              <a:lnSpc>
                <a:spcPct val="107000"/>
              </a:lnSpc>
              <a:spcAft>
                <a:spcPts val="800"/>
              </a:spcAft>
            </a:pPr>
            <a:r>
              <a:rPr lang="de-DE" sz="1400" kern="100" dirty="0">
                <a:latin typeface="Calibri" panose="020F0502020204030204" pitchFamily="34" charset="0"/>
                <a:cs typeface="Calibri" panose="020F0502020204030204" pitchFamily="34" charset="0"/>
              </a:rPr>
              <a:t>2000: </a:t>
            </a:r>
            <a:r>
              <a:rPr lang="de-DE" sz="1400" b="1" kern="100" dirty="0">
                <a:latin typeface="Calibri" panose="020F0502020204030204" pitchFamily="34" charset="0"/>
                <a:cs typeface="Calibri" panose="020F0502020204030204" pitchFamily="34" charset="0"/>
              </a:rPr>
              <a:t>Erste Vizekanzlerin</a:t>
            </a:r>
            <a:r>
              <a:rPr lang="de-DE" sz="1400" kern="100" dirty="0">
                <a:latin typeface="Calibri" panose="020F0502020204030204" pitchFamily="34" charset="0"/>
                <a:cs typeface="Calibri" panose="020F0502020204030204" pitchFamily="34" charset="0"/>
              </a:rPr>
              <a:t>. Susanne Riess-</a:t>
            </a:r>
            <a:r>
              <a:rPr lang="de-DE" sz="1400" kern="100" dirty="0" err="1">
                <a:latin typeface="Calibri" panose="020F0502020204030204" pitchFamily="34" charset="0"/>
                <a:cs typeface="Calibri" panose="020F0502020204030204" pitchFamily="34" charset="0"/>
              </a:rPr>
              <a:t>Passer</a:t>
            </a:r>
            <a:r>
              <a:rPr lang="de-DE" sz="1400" kern="100" dirty="0">
                <a:latin typeface="Calibri" panose="020F0502020204030204" pitchFamily="34" charset="0"/>
                <a:cs typeface="Calibri" panose="020F0502020204030204" pitchFamily="34" charset="0"/>
              </a:rPr>
              <a:t> (FPÖ) wird die erste Vizekanzlerin Österreichs.</a:t>
            </a:r>
          </a:p>
          <a:p>
            <a:pPr>
              <a:lnSpc>
                <a:spcPct val="107000"/>
              </a:lnSpc>
              <a:spcAft>
                <a:spcPts val="800"/>
              </a:spcAft>
            </a:pPr>
            <a:r>
              <a:rPr lang="de-DE" sz="1400" kern="100" dirty="0">
                <a:latin typeface="Calibri" panose="020F0502020204030204" pitchFamily="34" charset="0"/>
                <a:cs typeface="Calibri" panose="020F0502020204030204" pitchFamily="34" charset="0"/>
              </a:rPr>
              <a:t>2002: </a:t>
            </a:r>
            <a:r>
              <a:rPr lang="de-DE" sz="1400" b="1" kern="100" dirty="0">
                <a:latin typeface="Calibri" panose="020F0502020204030204" pitchFamily="34" charset="0"/>
                <a:cs typeface="Calibri" panose="020F0502020204030204" pitchFamily="34" charset="0"/>
              </a:rPr>
              <a:t>Erste Bürgermeisterin einer Landeshauptstadt</a:t>
            </a:r>
            <a:r>
              <a:rPr lang="de-DE" sz="1400" kern="100" dirty="0">
                <a:latin typeface="Calibri" panose="020F0502020204030204" pitchFamily="34" charset="0"/>
                <a:cs typeface="Calibri" panose="020F0502020204030204" pitchFamily="34" charset="0"/>
              </a:rPr>
              <a:t>. Hilde Zach wird in Innsbruck die erste Bürgermeisterin einer Landeshauptstadt.</a:t>
            </a:r>
          </a:p>
          <a:p>
            <a:pPr>
              <a:lnSpc>
                <a:spcPct val="107000"/>
              </a:lnSpc>
              <a:spcAft>
                <a:spcPts val="800"/>
              </a:spcAft>
            </a:pPr>
            <a:r>
              <a:rPr lang="de-DE" sz="1400" kern="100" dirty="0">
                <a:latin typeface="Calibri" panose="020F0502020204030204" pitchFamily="34" charset="0"/>
                <a:cs typeface="Calibri" panose="020F0502020204030204" pitchFamily="34" charset="0"/>
              </a:rPr>
              <a:t>2006: </a:t>
            </a:r>
            <a:r>
              <a:rPr lang="de-DE" sz="1400" b="1" kern="100" dirty="0">
                <a:latin typeface="Calibri" panose="020F0502020204030204" pitchFamily="34" charset="0"/>
                <a:cs typeface="Calibri" panose="020F0502020204030204" pitchFamily="34" charset="0"/>
              </a:rPr>
              <a:t>Erste weibliche Nationalratspräsidentin</a:t>
            </a:r>
            <a:r>
              <a:rPr lang="de-DE" sz="1400" kern="100" dirty="0">
                <a:latin typeface="Calibri" panose="020F0502020204030204" pitchFamily="34" charset="0"/>
                <a:cs typeface="Calibri" panose="020F0502020204030204" pitchFamily="34" charset="0"/>
              </a:rPr>
              <a:t>. Barbara Prammer (SPÖ) wird als erste Frau Nationalratspräsidentin.</a:t>
            </a:r>
          </a:p>
          <a:p>
            <a:pPr>
              <a:lnSpc>
                <a:spcPct val="107000"/>
              </a:lnSpc>
              <a:spcAft>
                <a:spcPts val="800"/>
              </a:spcAft>
            </a:pPr>
            <a:r>
              <a:rPr lang="de-DE" sz="1400" kern="100" dirty="0">
                <a:latin typeface="Calibri" panose="020F0502020204030204" pitchFamily="34" charset="0"/>
                <a:cs typeface="Calibri" panose="020F0502020204030204" pitchFamily="34" charset="0"/>
              </a:rPr>
              <a:t>2014: </a:t>
            </a:r>
            <a:r>
              <a:rPr lang="de-DE" sz="1400" b="1" kern="100" dirty="0">
                <a:latin typeface="Calibri" panose="020F0502020204030204" pitchFamily="34" charset="0"/>
                <a:cs typeface="Calibri" panose="020F0502020204030204" pitchFamily="34" charset="0"/>
              </a:rPr>
              <a:t>Nachfolgerin als Nationalratspräsidentin</a:t>
            </a:r>
            <a:r>
              <a:rPr lang="de-DE" sz="1100" b="1" dirty="0"/>
              <a:t>. </a:t>
            </a:r>
            <a:r>
              <a:rPr lang="de-DE" sz="1400" kern="100" dirty="0">
                <a:latin typeface="Calibri" panose="020F0502020204030204" pitchFamily="34" charset="0"/>
                <a:cs typeface="Calibri" panose="020F0502020204030204" pitchFamily="34" charset="0"/>
              </a:rPr>
              <a:t>Doris Bures (SPÖ) wird die Nachfolgerin von Barbara Prammer im Amt der Präsidentin des Nationalrates.</a:t>
            </a:r>
          </a:p>
          <a:p>
            <a:pPr>
              <a:lnSpc>
                <a:spcPct val="107000"/>
              </a:lnSpc>
              <a:spcAft>
                <a:spcPts val="800"/>
              </a:spcAft>
            </a:pPr>
            <a:r>
              <a:rPr lang="de-DE" sz="1400" kern="100" dirty="0">
                <a:latin typeface="Calibri" panose="020F0502020204030204" pitchFamily="34" charset="0"/>
                <a:cs typeface="Calibri" panose="020F0502020204030204" pitchFamily="34" charset="0"/>
              </a:rPr>
              <a:t>2019: </a:t>
            </a:r>
            <a:r>
              <a:rPr lang="de-DE" sz="1400" b="1" kern="100" dirty="0">
                <a:latin typeface="Calibri" panose="020F0502020204030204" pitchFamily="34" charset="0"/>
                <a:cs typeface="Calibri" panose="020F0502020204030204" pitchFamily="34" charset="0"/>
              </a:rPr>
              <a:t>Erste Bundeskanzlerin</a:t>
            </a:r>
            <a:r>
              <a:rPr lang="de-DE" sz="1400" kern="100" dirty="0">
                <a:latin typeface="Calibri" panose="020F0502020204030204" pitchFamily="34" charset="0"/>
                <a:cs typeface="Calibri" panose="020F0502020204030204" pitchFamily="34" charset="0"/>
              </a:rPr>
              <a:t>. Brigitte </a:t>
            </a:r>
            <a:r>
              <a:rPr lang="de-DE" sz="1400" kern="100" dirty="0" err="1">
                <a:latin typeface="Calibri" panose="020F0502020204030204" pitchFamily="34" charset="0"/>
                <a:cs typeface="Calibri" panose="020F0502020204030204" pitchFamily="34" charset="0"/>
              </a:rPr>
              <a:t>Bierlein</a:t>
            </a:r>
            <a:r>
              <a:rPr lang="de-DE" sz="1400" kern="100" dirty="0">
                <a:latin typeface="Calibri" panose="020F0502020204030204" pitchFamily="34" charset="0"/>
                <a:cs typeface="Calibri" panose="020F0502020204030204" pitchFamily="34" charset="0"/>
              </a:rPr>
              <a:t> wird die erste </a:t>
            </a:r>
            <a:r>
              <a:rPr lang="de-DE" sz="1400" kern="100">
                <a:latin typeface="Calibri" panose="020F0502020204030204" pitchFamily="34" charset="0"/>
                <a:cs typeface="Calibri" panose="020F0502020204030204" pitchFamily="34" charset="0"/>
              </a:rPr>
              <a:t>Bundeskanzlerin Österreichs.</a:t>
            </a:r>
            <a:endParaRPr lang="de-DE" sz="1400" kern="100" dirty="0">
              <a:latin typeface="Calibri" panose="020F0502020204030204" pitchFamily="34" charset="0"/>
              <a:cs typeface="Calibri" panose="020F0502020204030204" pitchFamily="34" charset="0"/>
            </a:endParaRPr>
          </a:p>
          <a:p>
            <a:pPr>
              <a:lnSpc>
                <a:spcPct val="107000"/>
              </a:lnSpc>
              <a:spcAft>
                <a:spcPts val="800"/>
              </a:spcAft>
            </a:pPr>
            <a:endParaRPr lang="de-DE" sz="1400" kern="100" dirty="0">
              <a:latin typeface="Calibri" panose="020F0502020204030204" pitchFamily="34" charset="0"/>
              <a:cs typeface="Calibri" panose="020F0502020204030204" pitchFamily="34" charset="0"/>
            </a:endParaRPr>
          </a:p>
          <a:p>
            <a:pPr marL="0" indent="0">
              <a:lnSpc>
                <a:spcPct val="150000"/>
              </a:lnSpc>
              <a:buNone/>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kern="100" dirty="0">
              <a:latin typeface="Calibri" panose="020F0502020204030204" pitchFamily="34" charset="0"/>
              <a:cs typeface="Calibri" panose="020F0502020204030204" pitchFamily="34" charset="0"/>
            </a:endParaRPr>
          </a:p>
          <a:p>
            <a:pPr>
              <a:lnSpc>
                <a:spcPct val="150000"/>
              </a:lnSpc>
            </a:pPr>
            <a:endParaRPr lang="de-DE" sz="1400" b="1" dirty="0"/>
          </a:p>
          <a:p>
            <a:pPr>
              <a:lnSpc>
                <a:spcPct val="150000"/>
              </a:lnSpc>
            </a:pPr>
            <a:endParaRPr lang="de-DE" sz="1400" dirty="0"/>
          </a:p>
          <a:p>
            <a:pPr marL="0" indent="0">
              <a:lnSpc>
                <a:spcPct val="150000"/>
              </a:lnSpc>
              <a:buNone/>
            </a:pPr>
            <a:endParaRPr lang="de-DE" sz="1400" b="1" dirty="0"/>
          </a:p>
        </p:txBody>
      </p:sp>
      <p:pic>
        <p:nvPicPr>
          <p:cNvPr id="5" name="Grafik 4">
            <a:extLst>
              <a:ext uri="{FF2B5EF4-FFF2-40B4-BE49-F238E27FC236}">
                <a16:creationId xmlns:a16="http://schemas.microsoft.com/office/drawing/2014/main" id="{7392BD6B-E0AE-268E-ADC8-E7D9BD5F57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88145202-237A-FBD6-ACD8-FA1A50B0699B}"/>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114992513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2160000" y="720000"/>
            <a:ext cx="4320000" cy="720000"/>
          </a:xfrm>
        </p:spPr>
        <p:txBody>
          <a:bodyPr/>
          <a:lstStyle/>
          <a:p>
            <a:pPr algn="ctr" hangingPunct="0"/>
            <a:r>
              <a:rPr lang="de-AT" sz="2600" dirty="0">
                <a:solidFill>
                  <a:srgbClr val="2190AB"/>
                </a:solidFill>
                <a:hlinkClick r:id="rId3"/>
              </a:rPr>
              <a:t>Gleiche Rechte, gleiche Chancen</a:t>
            </a:r>
            <a:r>
              <a:rPr lang="de-AT" sz="2600" dirty="0">
                <a:solidFill>
                  <a:srgbClr val="2190AB"/>
                </a:solidFill>
              </a:rPr>
              <a:t>?</a:t>
            </a:r>
            <a:endParaRPr lang="de-DE" sz="26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2880000" y="4320000"/>
            <a:ext cx="2749535" cy="276999"/>
          </a:xfrm>
          <a:prstGeom prst="rect">
            <a:avLst/>
          </a:prstGeom>
        </p:spPr>
        <p:txBody>
          <a:bodyPr wrap="none">
            <a:spAutoFit/>
          </a:bodyPr>
          <a:lstStyle/>
          <a:p>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Textfeld 6"/>
          <p:cNvSpPr txBox="1"/>
          <p:nvPr/>
        </p:nvSpPr>
        <p:spPr>
          <a:xfrm>
            <a:off x="3338429" y="3396636"/>
            <a:ext cx="2100694" cy="253916"/>
          </a:xfrm>
          <a:prstGeom prst="rect">
            <a:avLst/>
          </a:prstGeom>
          <a:noFill/>
        </p:spPr>
        <p:txBody>
          <a:bodyPr wrap="square" rtlCol="0">
            <a:spAutoFit/>
          </a:bodyPr>
          <a:lstStyle/>
          <a:p>
            <a:pPr algn="ctr"/>
            <a:r>
              <a:rPr lang="de-AT" sz="1050" dirty="0"/>
              <a:t>© </a:t>
            </a:r>
            <a:r>
              <a:rPr lang="de-DE" sz="1050" dirty="0" err="1"/>
              <a:t>iStock</a:t>
            </a:r>
            <a:endParaRPr lang="de-AT" sz="1050" dirty="0">
              <a:highlight>
                <a:srgbClr val="FFFF00"/>
              </a:highlight>
            </a:endParaRPr>
          </a:p>
        </p:txBody>
      </p:sp>
      <p:pic>
        <p:nvPicPr>
          <p:cNvPr id="4" name="Grafik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4080" y="1839260"/>
            <a:ext cx="3909392" cy="2081480"/>
          </a:xfrm>
          <a:prstGeom prst="rect">
            <a:avLst/>
          </a:prstGeom>
        </p:spPr>
      </p:pic>
    </p:spTree>
    <p:extLst>
      <p:ext uri="{BB962C8B-B14F-4D97-AF65-F5344CB8AC3E}">
        <p14:creationId xmlns:p14="http://schemas.microsoft.com/office/powerpoint/2010/main" val="222925692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662850" y="485692"/>
            <a:ext cx="7128000" cy="612000"/>
          </a:xfrm>
        </p:spPr>
        <p:txBody>
          <a:bodyPr/>
          <a:lstStyle/>
          <a:p>
            <a:r>
              <a:rPr lang="de-DE" sz="2000" dirty="0">
                <a:solidFill>
                  <a:srgbClr val="2190AB"/>
                </a:solidFill>
              </a:rPr>
              <a:t>Gleiche Rechte, gleich Chancen?</a:t>
            </a:r>
            <a:endParaRPr lang="de-DE" sz="1100" dirty="0">
              <a:solidFill>
                <a:srgbClr val="2190AB"/>
              </a:solidFill>
            </a:endParaRP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19627-2C93-3461-584C-4B97256CA6A4}"/>
              </a:ext>
            </a:extLst>
          </p:cNvPr>
          <p:cNvSpPr>
            <a:spLocks noGrp="1"/>
          </p:cNvSpPr>
          <p:nvPr>
            <p:ph idx="1"/>
          </p:nvPr>
        </p:nvSpPr>
        <p:spPr>
          <a:xfrm>
            <a:off x="396196" y="1009183"/>
            <a:ext cx="7848000" cy="2952000"/>
          </a:xfrm>
        </p:spPr>
        <p:txBody>
          <a:bodyPr/>
          <a:lstStyle/>
          <a:p>
            <a:pPr marL="447330" indent="-285750">
              <a:lnSpc>
                <a:spcPct val="107000"/>
              </a:lnSpc>
              <a:spcAft>
                <a:spcPts val="800"/>
              </a:spcAft>
              <a:buFont typeface="Arial" panose="020B0604020202020204" pitchFamily="34" charset="0"/>
              <a:buChar char="•"/>
            </a:pPr>
            <a:r>
              <a:rPr lang="de-DE" sz="1600" dirty="0"/>
              <a:t>In der Allgemeinen Erklärung der Menschenrechte ist festgehalten, dass alle Menschen frei und gleich an Würde und Rechten geboren sind. Ganz egal welches Geschlecht sie haben. </a:t>
            </a:r>
          </a:p>
          <a:p>
            <a:pPr marL="447330" indent="-285750">
              <a:lnSpc>
                <a:spcPct val="107000"/>
              </a:lnSpc>
              <a:spcAft>
                <a:spcPts val="800"/>
              </a:spcAft>
              <a:buFont typeface="Arial" panose="020B0604020202020204" pitchFamily="34" charset="0"/>
              <a:buChar char="•"/>
            </a:pPr>
            <a:r>
              <a:rPr lang="de-DE" sz="1600" dirty="0"/>
              <a:t>In Österreich steht die Gleichstellung von Männern und Frauen auch in der Verfassung. </a:t>
            </a:r>
          </a:p>
          <a:p>
            <a:pPr marL="447330" indent="-285750">
              <a:lnSpc>
                <a:spcPct val="107000"/>
              </a:lnSpc>
              <a:spcAft>
                <a:spcPts val="800"/>
              </a:spcAft>
              <a:buFont typeface="Arial" panose="020B0604020202020204" pitchFamily="34" charset="0"/>
              <a:buChar char="•"/>
            </a:pPr>
            <a:r>
              <a:rPr lang="de-DE" sz="1600" dirty="0"/>
              <a:t>Viele Schritte zur Gleichstellung der Geschlechter wurden in Österreich bereits verwirklicht. Trotzdem gibt es noch immer Bereiche, in denen Frauen benachteiligt werden. </a:t>
            </a:r>
          </a:p>
        </p:txBody>
      </p:sp>
    </p:spTree>
    <p:extLst>
      <p:ext uri="{BB962C8B-B14F-4D97-AF65-F5344CB8AC3E}">
        <p14:creationId xmlns:p14="http://schemas.microsoft.com/office/powerpoint/2010/main" val="239796082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063CFB-AC97-88F7-9B39-8CE430BD3F4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05075FF-FC0D-598A-3D9B-02DC870840D5}"/>
              </a:ext>
            </a:extLst>
          </p:cNvPr>
          <p:cNvSpPr>
            <a:spLocks noGrp="1"/>
          </p:cNvSpPr>
          <p:nvPr>
            <p:ph type="title"/>
          </p:nvPr>
        </p:nvSpPr>
        <p:spPr>
          <a:xfrm>
            <a:off x="662850" y="485692"/>
            <a:ext cx="7128000" cy="612000"/>
          </a:xfrm>
        </p:spPr>
        <p:txBody>
          <a:bodyPr/>
          <a:lstStyle/>
          <a:p>
            <a:r>
              <a:rPr lang="de-DE" sz="2000" dirty="0">
                <a:solidFill>
                  <a:srgbClr val="2190AB"/>
                </a:solidFill>
              </a:rPr>
              <a:t>Global Gender Gap</a:t>
            </a:r>
            <a:endParaRPr lang="de-DE" sz="1100" dirty="0">
              <a:solidFill>
                <a:srgbClr val="2190AB"/>
              </a:solidFill>
            </a:endParaRPr>
          </a:p>
        </p:txBody>
      </p:sp>
      <p:pic>
        <p:nvPicPr>
          <p:cNvPr id="5" name="Grafik 4">
            <a:extLst>
              <a:ext uri="{FF2B5EF4-FFF2-40B4-BE49-F238E27FC236}">
                <a16:creationId xmlns:a16="http://schemas.microsoft.com/office/drawing/2014/main" id="{EF2CFEAE-19EA-D5D1-AAD7-4AEB982F9C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139AE03E-06D4-0AA9-5F86-2BEAFB4F0F03}"/>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3CEE0A95-7CED-AE8B-E541-56551863794B}"/>
              </a:ext>
            </a:extLst>
          </p:cNvPr>
          <p:cNvSpPr>
            <a:spLocks noGrp="1"/>
          </p:cNvSpPr>
          <p:nvPr>
            <p:ph idx="1"/>
          </p:nvPr>
        </p:nvSpPr>
        <p:spPr>
          <a:xfrm>
            <a:off x="396196" y="1009183"/>
            <a:ext cx="7848000" cy="2952000"/>
          </a:xfrm>
        </p:spPr>
        <p:txBody>
          <a:bodyPr/>
          <a:lstStyle/>
          <a:p>
            <a:pPr marL="447330" indent="-285750">
              <a:lnSpc>
                <a:spcPct val="107000"/>
              </a:lnSpc>
              <a:spcAft>
                <a:spcPts val="800"/>
              </a:spcAft>
            </a:pPr>
            <a:r>
              <a:rPr lang="de-DE" sz="1400" dirty="0"/>
              <a:t>Zeigt die Lücke auf, die zur vollständigen Gleichstellung der Geschlechter noch geschlossen werden muss. </a:t>
            </a:r>
          </a:p>
          <a:p>
            <a:pPr marL="447330" indent="-285750">
              <a:lnSpc>
                <a:spcPct val="107000"/>
              </a:lnSpc>
              <a:spcAft>
                <a:spcPts val="800"/>
              </a:spcAft>
            </a:pPr>
            <a:r>
              <a:rPr lang="de-DE" sz="1400" dirty="0"/>
              <a:t>Jährlicher Bericht des Weltwirtschaftsforums zu Gleichstellung der Geschlechter weltweit hinsichtlich Bildung, Arbeit, Gesundheit, Politische Beteiligungsmöglichkeit</a:t>
            </a:r>
          </a:p>
          <a:p>
            <a:pPr marL="959430" lvl="1" indent="-285750">
              <a:lnSpc>
                <a:spcPct val="107000"/>
              </a:lnSpc>
              <a:spcAft>
                <a:spcPts val="800"/>
              </a:spcAft>
            </a:pPr>
            <a:r>
              <a:rPr lang="de-DE" sz="1400" dirty="0"/>
              <a:t>Frauen und Mädchen sind stärker von Armut betroffen und werden schlechter bezahlt.</a:t>
            </a:r>
          </a:p>
          <a:p>
            <a:pPr marL="959430" lvl="1" indent="-285750">
              <a:lnSpc>
                <a:spcPct val="107000"/>
              </a:lnSpc>
              <a:spcAft>
                <a:spcPts val="800"/>
              </a:spcAft>
            </a:pPr>
            <a:r>
              <a:rPr lang="de-DE" sz="1400" dirty="0"/>
              <a:t>Sie sind häufiger mit Gewalt und Missbrauch konfrontiert. </a:t>
            </a:r>
          </a:p>
          <a:p>
            <a:pPr marL="959430" lvl="1" indent="-285750">
              <a:lnSpc>
                <a:spcPct val="107000"/>
              </a:lnSpc>
              <a:spcAft>
                <a:spcPts val="800"/>
              </a:spcAft>
            </a:pPr>
            <a:r>
              <a:rPr lang="de-DE" sz="1400" dirty="0"/>
              <a:t>Nicht in allen Ländern der Erde dürfen sie genauso viel und genauso lange zur Schule gehen, wie Burschen. </a:t>
            </a:r>
          </a:p>
          <a:p>
            <a:pPr marL="959430" lvl="1" indent="-285750">
              <a:lnSpc>
                <a:spcPct val="107000"/>
              </a:lnSpc>
              <a:spcAft>
                <a:spcPts val="800"/>
              </a:spcAft>
            </a:pPr>
            <a:r>
              <a:rPr lang="de-DE" sz="1400" dirty="0"/>
              <a:t>Tatsächliche Gleichstellung dauert vermutlich noch viele Jahre</a:t>
            </a:r>
          </a:p>
        </p:txBody>
      </p:sp>
    </p:spTree>
    <p:extLst>
      <p:ext uri="{BB962C8B-B14F-4D97-AF65-F5344CB8AC3E}">
        <p14:creationId xmlns:p14="http://schemas.microsoft.com/office/powerpoint/2010/main" val="21688316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B3BBCDC-D0FC-AD5D-7613-C8DE8FB3E35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FA960F1-CE55-A77A-EA22-1743A624F7EA}"/>
              </a:ext>
            </a:extLst>
          </p:cNvPr>
          <p:cNvSpPr>
            <a:spLocks noGrp="1"/>
          </p:cNvSpPr>
          <p:nvPr>
            <p:ph type="title"/>
          </p:nvPr>
        </p:nvSpPr>
        <p:spPr>
          <a:xfrm>
            <a:off x="662850" y="485692"/>
            <a:ext cx="7128000" cy="612000"/>
          </a:xfrm>
        </p:spPr>
        <p:txBody>
          <a:bodyPr/>
          <a:lstStyle/>
          <a:p>
            <a:r>
              <a:rPr lang="de-DE" sz="2000" dirty="0">
                <a:solidFill>
                  <a:srgbClr val="2190AB"/>
                </a:solidFill>
              </a:rPr>
              <a:t>Was bedeutet Gendermainstreaming?</a:t>
            </a:r>
            <a:endParaRPr lang="de-DE" sz="1100" dirty="0">
              <a:solidFill>
                <a:srgbClr val="2190AB"/>
              </a:solidFill>
            </a:endParaRPr>
          </a:p>
        </p:txBody>
      </p:sp>
      <p:pic>
        <p:nvPicPr>
          <p:cNvPr id="5" name="Grafik 4">
            <a:extLst>
              <a:ext uri="{FF2B5EF4-FFF2-40B4-BE49-F238E27FC236}">
                <a16:creationId xmlns:a16="http://schemas.microsoft.com/office/drawing/2014/main" id="{9901CCCF-F27C-D533-EA1E-A44A20A0DF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80266A0F-4058-D752-B37E-14D14E8BCC0C}"/>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03B0B917-B8FA-4B03-1445-3FC2F4A5B7D9}"/>
              </a:ext>
            </a:extLst>
          </p:cNvPr>
          <p:cNvSpPr>
            <a:spLocks noGrp="1"/>
          </p:cNvSpPr>
          <p:nvPr>
            <p:ph idx="1"/>
          </p:nvPr>
        </p:nvSpPr>
        <p:spPr>
          <a:xfrm>
            <a:off x="396196" y="1009183"/>
            <a:ext cx="7848000" cy="2952000"/>
          </a:xfrm>
        </p:spPr>
        <p:txBody>
          <a:bodyPr/>
          <a:lstStyle/>
          <a:p>
            <a:r>
              <a:rPr lang="de-DE" sz="1400" dirty="0"/>
              <a:t>Unter „Gendermainstreaming“ sind Maßnahmen zur Förderung der Gleichstellung zusammengefasst: Männer und Frauen sollen in allen Lebensbereichen die gleichen Möglichkeiten haben.</a:t>
            </a:r>
          </a:p>
          <a:p>
            <a:r>
              <a:rPr lang="de-DE" sz="1400" dirty="0"/>
              <a:t>Gender bedeutet Geschlecht, Mainstreaming kommt vom englischen Wort für „Hauptstrom“ und unterstreicht die Wichtigkeit dieser Aufgabe für alle Lebensbereiche. </a:t>
            </a:r>
          </a:p>
          <a:p>
            <a:r>
              <a:rPr lang="de-DE" sz="1400" dirty="0"/>
              <a:t>Gendermainstreaming ist ein Beitrag zur Geschlechterdemokratie</a:t>
            </a:r>
          </a:p>
          <a:p>
            <a:r>
              <a:rPr lang="de-DE" sz="1400" dirty="0"/>
              <a:t>Wurde 1985 bei der Weltfrauenkonferenz in Nairobi erstmals vorgestellt</a:t>
            </a:r>
          </a:p>
          <a:p>
            <a:r>
              <a:rPr lang="de-DE" sz="1400" dirty="0"/>
              <a:t>Die Mitgliedsstaaten der EU legen 1999 im Vertrag von Amsterdam fest, dass die Förderung der Gleichstellung bei allen Entscheidungen mitgedacht werden muss</a:t>
            </a:r>
            <a:r>
              <a:rPr lang="de-DE" sz="1100" dirty="0"/>
              <a:t>. </a:t>
            </a:r>
            <a:endParaRPr lang="de-DE" sz="1400" dirty="0">
              <a:highlight>
                <a:srgbClr val="FFFF00"/>
              </a:highlight>
            </a:endParaRPr>
          </a:p>
        </p:txBody>
      </p:sp>
    </p:spTree>
    <p:extLst>
      <p:ext uri="{BB962C8B-B14F-4D97-AF65-F5344CB8AC3E}">
        <p14:creationId xmlns:p14="http://schemas.microsoft.com/office/powerpoint/2010/main" val="57843384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531BD85-9A00-C5BF-8C12-B81DDB602EC6}"/>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9482CA0-73C8-B450-72DD-DB95AE432CE9}"/>
              </a:ext>
            </a:extLst>
          </p:cNvPr>
          <p:cNvSpPr>
            <a:spLocks noGrp="1"/>
          </p:cNvSpPr>
          <p:nvPr>
            <p:ph type="title"/>
          </p:nvPr>
        </p:nvSpPr>
        <p:spPr>
          <a:xfrm>
            <a:off x="662850" y="485692"/>
            <a:ext cx="7128000" cy="612000"/>
          </a:xfrm>
        </p:spPr>
        <p:txBody>
          <a:bodyPr/>
          <a:lstStyle/>
          <a:p>
            <a:r>
              <a:rPr lang="de-DE" sz="2000" dirty="0">
                <a:solidFill>
                  <a:srgbClr val="2190AB"/>
                </a:solidFill>
              </a:rPr>
              <a:t>Gender Pay Gap und </a:t>
            </a:r>
            <a:r>
              <a:rPr lang="de-DE" sz="2000" dirty="0" err="1">
                <a:solidFill>
                  <a:srgbClr val="2190AB"/>
                </a:solidFill>
              </a:rPr>
              <a:t>Equal</a:t>
            </a:r>
            <a:r>
              <a:rPr lang="de-DE" sz="2000" dirty="0">
                <a:solidFill>
                  <a:srgbClr val="2190AB"/>
                </a:solidFill>
              </a:rPr>
              <a:t> Pay Day</a:t>
            </a:r>
            <a:endParaRPr lang="de-DE" sz="1100" dirty="0">
              <a:solidFill>
                <a:srgbClr val="2190AB"/>
              </a:solidFill>
            </a:endParaRPr>
          </a:p>
        </p:txBody>
      </p:sp>
      <p:pic>
        <p:nvPicPr>
          <p:cNvPr id="5" name="Grafik 4">
            <a:extLst>
              <a:ext uri="{FF2B5EF4-FFF2-40B4-BE49-F238E27FC236}">
                <a16:creationId xmlns:a16="http://schemas.microsoft.com/office/drawing/2014/main" id="{ABF114D8-86D6-3C4B-C5C0-1A52FD98A6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EC14D6CF-9730-C7BA-2C03-0A8FA239217D}"/>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D1CDF367-A8F0-B636-7ACA-65E32B737215}"/>
              </a:ext>
            </a:extLst>
          </p:cNvPr>
          <p:cNvSpPr>
            <a:spLocks noGrp="1"/>
          </p:cNvSpPr>
          <p:nvPr>
            <p:ph idx="1"/>
          </p:nvPr>
        </p:nvSpPr>
        <p:spPr>
          <a:xfrm>
            <a:off x="396196" y="1009183"/>
            <a:ext cx="7848000" cy="2952000"/>
          </a:xfrm>
        </p:spPr>
        <p:txBody>
          <a:bodyPr/>
          <a:lstStyle/>
          <a:p>
            <a:r>
              <a:rPr lang="de-DE" sz="1400" dirty="0"/>
              <a:t>„Gender Pay Gap“ = Einkommensunterschied zwischen den Geschlechtern. </a:t>
            </a:r>
            <a:br>
              <a:rPr lang="de-DE" sz="1400" dirty="0"/>
            </a:br>
            <a:r>
              <a:rPr lang="de-DE" sz="1400" dirty="0"/>
              <a:t>In vielen Ländern verdienen Frauen durchschnittlich um einiges weniger als Männer. Zu einem Teil liegt dieser Unterschied daran, dass Frauen öfter in Berufen tätig sind, die schlechter bezahlt sind oder öfter nur Teilzeit arbeiten. Diese Ursachen sollen durch Initiativen zur Förderung von Frauen in technischen Berufen und Unterstützung in der Kinderbetreuung behoben werden.</a:t>
            </a:r>
          </a:p>
          <a:p>
            <a:r>
              <a:rPr lang="de-DE" sz="1400" dirty="0"/>
              <a:t>Der </a:t>
            </a:r>
            <a:r>
              <a:rPr lang="de-DE" sz="1400" dirty="0" err="1"/>
              <a:t>Equal</a:t>
            </a:r>
            <a:r>
              <a:rPr lang="de-DE" sz="1400" dirty="0"/>
              <a:t> Pay Day macht deutlich, wie viele Tage Frauen zusätzlich arbeiten müssen, um jenen Betrag zu verdienen, den Männer bereits am Ende des Vorjahres in der Tasche haben.</a:t>
            </a:r>
          </a:p>
          <a:p>
            <a:pPr lvl="1"/>
            <a:r>
              <a:rPr lang="de-DE" sz="1200" dirty="0" err="1"/>
              <a:t>Equal</a:t>
            </a:r>
            <a:r>
              <a:rPr lang="de-DE" sz="1200" dirty="0"/>
              <a:t> Pay Day 2025 in Österreich: 13. Februar (Frauen mussten also 44 Tage länger arbeiten als Männer)</a:t>
            </a:r>
            <a:endParaRPr lang="de-DE" sz="1400" dirty="0"/>
          </a:p>
        </p:txBody>
      </p:sp>
      <p:pic>
        <p:nvPicPr>
          <p:cNvPr id="1027" name="Picture 3">
            <a:extLst>
              <a:ext uri="{FF2B5EF4-FFF2-40B4-BE49-F238E27FC236}">
                <a16:creationId xmlns:a16="http://schemas.microsoft.com/office/drawing/2014/main" id="{82B48543-4F25-C5D3-5914-0503C0376F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635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7444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A94B7C-25E0-3259-3FAB-CF7008EAEF4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5C92928-30AC-A6C3-1509-0663E5916C98}"/>
              </a:ext>
            </a:extLst>
          </p:cNvPr>
          <p:cNvSpPr>
            <a:spLocks noGrp="1"/>
          </p:cNvSpPr>
          <p:nvPr>
            <p:ph type="title"/>
          </p:nvPr>
        </p:nvSpPr>
        <p:spPr>
          <a:xfrm>
            <a:off x="662850" y="485692"/>
            <a:ext cx="7128000" cy="612000"/>
          </a:xfrm>
        </p:spPr>
        <p:txBody>
          <a:bodyPr/>
          <a:lstStyle/>
          <a:p>
            <a:r>
              <a:rPr lang="de-DE" sz="2000" dirty="0">
                <a:solidFill>
                  <a:srgbClr val="2190AB"/>
                </a:solidFill>
              </a:rPr>
              <a:t>Frauen und Bildung</a:t>
            </a:r>
            <a:endParaRPr lang="de-DE" sz="1100" dirty="0">
              <a:solidFill>
                <a:srgbClr val="2190AB"/>
              </a:solidFill>
            </a:endParaRPr>
          </a:p>
        </p:txBody>
      </p:sp>
      <p:pic>
        <p:nvPicPr>
          <p:cNvPr id="5" name="Grafik 4">
            <a:extLst>
              <a:ext uri="{FF2B5EF4-FFF2-40B4-BE49-F238E27FC236}">
                <a16:creationId xmlns:a16="http://schemas.microsoft.com/office/drawing/2014/main" id="{17C9A4BD-5A3F-D2B6-73E6-86BDB4F70C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C400E214-D473-09F7-E18C-0085B57F25CE}"/>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221C1CEF-16BC-AD28-E03E-057226709A49}"/>
              </a:ext>
            </a:extLst>
          </p:cNvPr>
          <p:cNvSpPr>
            <a:spLocks noGrp="1"/>
          </p:cNvSpPr>
          <p:nvPr>
            <p:ph idx="1"/>
          </p:nvPr>
        </p:nvSpPr>
        <p:spPr>
          <a:xfrm>
            <a:off x="396196" y="1009183"/>
            <a:ext cx="7848000" cy="2952000"/>
          </a:xfrm>
        </p:spPr>
        <p:txBody>
          <a:bodyPr/>
          <a:lstStyle/>
          <a:p>
            <a:r>
              <a:rPr lang="de-DE" sz="1400" dirty="0"/>
              <a:t>Weltweit werden immer noch Mädchen und Frauen von Schulbildung ausgeschlossen. </a:t>
            </a:r>
          </a:p>
          <a:p>
            <a:r>
              <a:rPr lang="de-DE" sz="1400" dirty="0"/>
              <a:t>In Österreich gilt die allgemeine Schulpflicht für Mädchen und Buben seit 1774. </a:t>
            </a:r>
          </a:p>
          <a:p>
            <a:r>
              <a:rPr lang="de-DE" sz="1400" dirty="0"/>
              <a:t>Seit 1897 dürfen Frauen an einer Universität studieren. </a:t>
            </a:r>
          </a:p>
          <a:p>
            <a:r>
              <a:rPr lang="de-DE" sz="1400" dirty="0"/>
              <a:t>Wissenschaftsministerin Hertha </a:t>
            </a:r>
            <a:r>
              <a:rPr lang="de-DE" sz="1400" dirty="0" err="1"/>
              <a:t>Firnberg</a:t>
            </a:r>
            <a:r>
              <a:rPr lang="de-DE" sz="1400" dirty="0"/>
              <a:t> hebt in ihrer Rede aus dem Jahr 1976 die Bedeutung der Bildung für die weibliche Emanzipation und für die Familienrechtsreform hervor. </a:t>
            </a:r>
          </a:p>
          <a:p>
            <a:r>
              <a:rPr lang="de-DE" sz="1400" dirty="0"/>
              <a:t>Heute haben Mädchen und Frauen Zugang zu allen Schulen und Universitäten in Österreich. </a:t>
            </a:r>
          </a:p>
          <a:p>
            <a:r>
              <a:rPr lang="de-DE" sz="1400" dirty="0"/>
              <a:t>Spezielle Förderprogramme zeigen Bereiche auf, in denen es noch sehr wenige Frauen gibt.</a:t>
            </a:r>
          </a:p>
        </p:txBody>
      </p:sp>
    </p:spTree>
    <p:extLst>
      <p:ext uri="{BB962C8B-B14F-4D97-AF65-F5344CB8AC3E}">
        <p14:creationId xmlns:p14="http://schemas.microsoft.com/office/powerpoint/2010/main" val="2429568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F2669B-C949-B1F4-61F0-B9AD93400CA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D6A1A1E8-477A-2BB7-9926-0EE674C7379A}"/>
              </a:ext>
            </a:extLst>
          </p:cNvPr>
          <p:cNvSpPr>
            <a:spLocks noGrp="1"/>
          </p:cNvSpPr>
          <p:nvPr>
            <p:ph type="title"/>
          </p:nvPr>
        </p:nvSpPr>
        <p:spPr>
          <a:xfrm>
            <a:off x="662850" y="485692"/>
            <a:ext cx="7128000" cy="612000"/>
          </a:xfrm>
        </p:spPr>
        <p:txBody>
          <a:bodyPr/>
          <a:lstStyle/>
          <a:p>
            <a:r>
              <a:rPr lang="de-DE" sz="2000" dirty="0">
                <a:solidFill>
                  <a:srgbClr val="2190AB"/>
                </a:solidFill>
              </a:rPr>
              <a:t>Frauen und Gesundheit</a:t>
            </a:r>
            <a:endParaRPr lang="de-DE" sz="1100" dirty="0">
              <a:solidFill>
                <a:srgbClr val="2190AB"/>
              </a:solidFill>
            </a:endParaRPr>
          </a:p>
        </p:txBody>
      </p:sp>
      <p:pic>
        <p:nvPicPr>
          <p:cNvPr id="5" name="Grafik 4">
            <a:extLst>
              <a:ext uri="{FF2B5EF4-FFF2-40B4-BE49-F238E27FC236}">
                <a16:creationId xmlns:a16="http://schemas.microsoft.com/office/drawing/2014/main" id="{1333353C-4DD6-950F-BE5E-17308953F1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F6A41B3C-9270-2AE3-E190-C4B0F3F9316D}"/>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9CAC8800-6C41-6474-E310-7DE879CE08DE}"/>
              </a:ext>
            </a:extLst>
          </p:cNvPr>
          <p:cNvSpPr>
            <a:spLocks noGrp="1"/>
          </p:cNvSpPr>
          <p:nvPr>
            <p:ph idx="1"/>
          </p:nvPr>
        </p:nvSpPr>
        <p:spPr>
          <a:xfrm>
            <a:off x="396196" y="1009183"/>
            <a:ext cx="7848000" cy="2952000"/>
          </a:xfrm>
        </p:spPr>
        <p:txBody>
          <a:bodyPr/>
          <a:lstStyle/>
          <a:p>
            <a:r>
              <a:rPr lang="de-DE" sz="1400" dirty="0"/>
              <a:t>Die Lebenserwartung von Frauen ist höher als jene von Männern. Frauen können aber weniger Lebensjahre bei guter Gesundheit verbringen. </a:t>
            </a:r>
          </a:p>
          <a:p>
            <a:r>
              <a:rPr lang="de-DE" sz="1400" dirty="0"/>
              <a:t>Erst seit wenigen Jahren wird bei Medikamenten und Behandlungen auf Unterschiede zwischen Frauen und Männern Rücksicht genommen.</a:t>
            </a:r>
          </a:p>
        </p:txBody>
      </p:sp>
    </p:spTree>
    <p:extLst>
      <p:ext uri="{BB962C8B-B14F-4D97-AF65-F5344CB8AC3E}">
        <p14:creationId xmlns:p14="http://schemas.microsoft.com/office/powerpoint/2010/main" val="60229774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877156" y="995490"/>
            <a:ext cx="7128000" cy="612000"/>
          </a:xfrm>
        </p:spPr>
        <p:txBody>
          <a:bodyPr/>
          <a:lstStyle/>
          <a:p>
            <a:r>
              <a:rPr lang="de-DE" sz="1800" b="0" i="1" dirty="0">
                <a:solidFill>
                  <a:srgbClr val="2190AB"/>
                </a:solidFill>
                <a:cs typeface="Arial" panose="020B0604020202020204" pitchFamily="34" charset="0"/>
              </a:rPr>
              <a:t>Hinweis zur Nutzung der </a:t>
            </a:r>
            <a:r>
              <a:rPr lang="de-DE" sz="1800" b="0" i="1" dirty="0" err="1">
                <a:solidFill>
                  <a:srgbClr val="2190AB"/>
                </a:solidFill>
                <a:cs typeface="Arial" panose="020B0604020202020204" pitchFamily="34" charset="0"/>
              </a:rPr>
              <a:t>PowerPointPräsentation</a:t>
            </a:r>
            <a:br>
              <a:rPr lang="de-DE" sz="1800" b="0" i="1" dirty="0">
                <a:solidFill>
                  <a:srgbClr val="2190AB"/>
                </a:solidFill>
                <a:cs typeface="Arial" panose="020B0604020202020204" pitchFamily="34" charset="0"/>
              </a:rPr>
            </a:br>
            <a:endParaRPr lang="de-DE" sz="1050" dirty="0">
              <a:solidFill>
                <a:srgbClr val="2190AB"/>
              </a:solidFill>
            </a:endParaRPr>
          </a:p>
        </p:txBody>
      </p:sp>
      <p:sp>
        <p:nvSpPr>
          <p:cNvPr id="4" name="Inhaltsplatzhalter 3"/>
          <p:cNvSpPr>
            <a:spLocks noGrp="1"/>
          </p:cNvSpPr>
          <p:nvPr>
            <p:ph idx="1"/>
          </p:nvPr>
        </p:nvSpPr>
        <p:spPr>
          <a:xfrm>
            <a:off x="648000" y="995490"/>
            <a:ext cx="7848000" cy="3078866"/>
          </a:xfrm>
        </p:spPr>
        <p:txBody>
          <a:bodyPr/>
          <a:lstStyle/>
          <a:p>
            <a:pPr>
              <a:spcAft>
                <a:spcPts val="600"/>
              </a:spcAft>
              <a:buClr>
                <a:srgbClr val="2190AB"/>
              </a:buClr>
            </a:pPr>
            <a:endParaRPr lang="de-DE" sz="1600" dirty="0"/>
          </a:p>
          <a:p>
            <a:pPr>
              <a:spcAft>
                <a:spcPts val="600"/>
              </a:spcAft>
              <a:buClr>
                <a:srgbClr val="2190AB"/>
              </a:buClr>
            </a:pPr>
            <a:r>
              <a:rPr lang="de-DE" sz="1400" dirty="0"/>
              <a:t>In dieser </a:t>
            </a:r>
            <a:r>
              <a:rPr lang="de-DE" sz="1400" dirty="0" err="1"/>
              <a:t>PowerPointPräsentation</a:t>
            </a:r>
            <a:r>
              <a:rPr lang="de-DE" sz="1400" dirty="0"/>
              <a:t> finden sich die wichtigsten Inhalte des Schwerpunktthemas </a:t>
            </a:r>
            <a:br>
              <a:rPr lang="de-DE" sz="1400" dirty="0"/>
            </a:br>
            <a:r>
              <a:rPr lang="de-DE" sz="1400" dirty="0"/>
              <a:t>„Frauen und Demokratie“ in stark gekürzter Form.</a:t>
            </a:r>
          </a:p>
          <a:p>
            <a:pPr>
              <a:spcAft>
                <a:spcPts val="600"/>
              </a:spcAft>
              <a:buClr>
                <a:srgbClr val="2190AB"/>
              </a:buClr>
            </a:pPr>
            <a:r>
              <a:rPr lang="de-DE" sz="1400" dirty="0"/>
              <a:t>Um zu den Hintergrundinformationen in den jeweiligen Kapiteln auf der DemokratieWEBstatt zu gelangen, nutzen Sie bitte die </a:t>
            </a:r>
            <a:r>
              <a:rPr lang="de-DE" sz="1400" u="sng" dirty="0"/>
              <a:t>Verlinkungen</a:t>
            </a:r>
            <a:r>
              <a:rPr lang="de-DE" sz="1400" dirty="0"/>
              <a:t>.</a:t>
            </a:r>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Tree>
    <p:extLst>
      <p:ext uri="{BB962C8B-B14F-4D97-AF65-F5344CB8AC3E}">
        <p14:creationId xmlns:p14="http://schemas.microsoft.com/office/powerpoint/2010/main" val="382925874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66A4828-D1C2-A859-726B-CE5B6DF49B5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196005E-E5E8-7BB4-FBF4-9E47A31F64F8}"/>
              </a:ext>
            </a:extLst>
          </p:cNvPr>
          <p:cNvSpPr>
            <a:spLocks noGrp="1"/>
          </p:cNvSpPr>
          <p:nvPr>
            <p:ph type="title"/>
          </p:nvPr>
        </p:nvSpPr>
        <p:spPr>
          <a:xfrm>
            <a:off x="662850" y="485692"/>
            <a:ext cx="7128000" cy="612000"/>
          </a:xfrm>
        </p:spPr>
        <p:txBody>
          <a:bodyPr/>
          <a:lstStyle/>
          <a:p>
            <a:r>
              <a:rPr lang="de-DE" sz="2000" dirty="0">
                <a:solidFill>
                  <a:srgbClr val="2190AB"/>
                </a:solidFill>
              </a:rPr>
              <a:t>Gewalt gegen Frauen</a:t>
            </a:r>
            <a:endParaRPr lang="de-DE" sz="1100" dirty="0">
              <a:solidFill>
                <a:srgbClr val="2190AB"/>
              </a:solidFill>
            </a:endParaRPr>
          </a:p>
        </p:txBody>
      </p:sp>
      <p:pic>
        <p:nvPicPr>
          <p:cNvPr id="5" name="Grafik 4">
            <a:extLst>
              <a:ext uri="{FF2B5EF4-FFF2-40B4-BE49-F238E27FC236}">
                <a16:creationId xmlns:a16="http://schemas.microsoft.com/office/drawing/2014/main" id="{E1471ED5-852F-CD5C-03FE-5DDC4EA607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CBB6C132-502C-9A3A-BD3F-355CCB27A465}"/>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C4392D8E-DB53-B614-67CD-B211CCBF1D98}"/>
              </a:ext>
            </a:extLst>
          </p:cNvPr>
          <p:cNvSpPr>
            <a:spLocks noGrp="1"/>
          </p:cNvSpPr>
          <p:nvPr>
            <p:ph idx="1"/>
          </p:nvPr>
        </p:nvSpPr>
        <p:spPr>
          <a:xfrm>
            <a:off x="396196" y="1009183"/>
            <a:ext cx="7848000" cy="2952000"/>
          </a:xfrm>
        </p:spPr>
        <p:txBody>
          <a:bodyPr/>
          <a:lstStyle/>
          <a:p>
            <a:r>
              <a:rPr lang="de-DE" sz="1400" dirty="0"/>
              <a:t>Gewalt hat viele Gesichter. Doch nicht immer ist sie sichtbar. </a:t>
            </a:r>
          </a:p>
          <a:p>
            <a:r>
              <a:rPr lang="de-DE" sz="1400" dirty="0"/>
              <a:t>Frauen und Kinder sind besonders häufig von Gewalt in der Familie betroffen. Sie erleben häufiger Formen von sexualisierter Gewalt, von Unterdrückung und von Belästigung. </a:t>
            </a:r>
          </a:p>
          <a:p>
            <a:r>
              <a:rPr lang="de-DE" sz="1400" dirty="0"/>
              <a:t>Gewaltschutzgesetze und die Errichtung von Frauenhäusern waren Mitte des 20. Jahrhunderts erste Schritte, um Frauen besser zu schützen. </a:t>
            </a:r>
          </a:p>
          <a:p>
            <a:r>
              <a:rPr lang="de-DE" sz="1400" dirty="0"/>
              <a:t>Mit der #MeToo-Bewegung startete zu Beginn des 21. Jahrhunderts weltweit ein verstärktes Bewusstsein für körperliche und seelische Gewalt gegen Frauen. </a:t>
            </a:r>
          </a:p>
        </p:txBody>
      </p:sp>
    </p:spTree>
    <p:extLst>
      <p:ext uri="{BB962C8B-B14F-4D97-AF65-F5344CB8AC3E}">
        <p14:creationId xmlns:p14="http://schemas.microsoft.com/office/powerpoint/2010/main" val="282189164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5D5E22-5BC2-F79D-9314-1A07AAA745C0}"/>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A7C41D4-BAA0-2098-F2BD-B5EC6579BC15}"/>
              </a:ext>
            </a:extLst>
          </p:cNvPr>
          <p:cNvSpPr>
            <a:spLocks noGrp="1"/>
          </p:cNvSpPr>
          <p:nvPr>
            <p:ph type="title"/>
          </p:nvPr>
        </p:nvSpPr>
        <p:spPr>
          <a:xfrm>
            <a:off x="662850" y="485692"/>
            <a:ext cx="7128000" cy="612000"/>
          </a:xfrm>
        </p:spPr>
        <p:txBody>
          <a:bodyPr/>
          <a:lstStyle/>
          <a:p>
            <a:r>
              <a:rPr lang="de-DE" sz="2000" dirty="0">
                <a:solidFill>
                  <a:srgbClr val="2190AB"/>
                </a:solidFill>
              </a:rPr>
              <a:t>Hilfe bei Gewalt</a:t>
            </a:r>
          </a:p>
        </p:txBody>
      </p:sp>
      <p:pic>
        <p:nvPicPr>
          <p:cNvPr id="5" name="Grafik 4">
            <a:extLst>
              <a:ext uri="{FF2B5EF4-FFF2-40B4-BE49-F238E27FC236}">
                <a16:creationId xmlns:a16="http://schemas.microsoft.com/office/drawing/2014/main" id="{E6384474-5E90-F883-A95D-91856B79F4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7CCE23BB-7CB9-2312-3824-68F9CDD3399F}"/>
              </a:ext>
            </a:extLst>
          </p:cNvPr>
          <p:cNvSpPr/>
          <p:nvPr/>
        </p:nvSpPr>
        <p:spPr>
          <a:xfrm>
            <a:off x="3225544" y="4511867"/>
            <a:ext cx="1972912" cy="276999"/>
          </a:xfrm>
          <a:prstGeom prst="rect">
            <a:avLst/>
          </a:prstGeom>
        </p:spPr>
        <p:txBody>
          <a:bodyPr wrap="none">
            <a:spAutoFit/>
          </a:bodyPr>
          <a:lstStyle/>
          <a:p>
            <a:r>
              <a:rPr lang="de-DE" sz="1200" dirty="0">
                <a:solidFill>
                  <a:srgbClr val="FF0000"/>
                </a:solidFill>
                <a:hlinkClick r:id="rId5"/>
              </a:rPr>
              <a:t>www.demokratiewebstatt.at</a:t>
            </a:r>
            <a:endParaRPr lang="de-DE" sz="1200" dirty="0"/>
          </a:p>
        </p:txBody>
      </p:sp>
      <p:sp>
        <p:nvSpPr>
          <p:cNvPr id="6" name="Inhaltsplatzhalter 5">
            <a:extLst>
              <a:ext uri="{FF2B5EF4-FFF2-40B4-BE49-F238E27FC236}">
                <a16:creationId xmlns:a16="http://schemas.microsoft.com/office/drawing/2014/main" id="{ABD23197-16C9-8C94-7407-C6CB63E68BAE}"/>
              </a:ext>
            </a:extLst>
          </p:cNvPr>
          <p:cNvSpPr>
            <a:spLocks noGrp="1"/>
          </p:cNvSpPr>
          <p:nvPr>
            <p:ph idx="1"/>
          </p:nvPr>
        </p:nvSpPr>
        <p:spPr>
          <a:xfrm>
            <a:off x="396196" y="1009183"/>
            <a:ext cx="7848000" cy="2952000"/>
          </a:xfrm>
        </p:spPr>
        <p:txBody>
          <a:bodyPr/>
          <a:lstStyle/>
          <a:p>
            <a:pPr>
              <a:buFont typeface="Arial" panose="020B0604020202020204" pitchFamily="34" charset="0"/>
              <a:buChar char="•"/>
            </a:pPr>
            <a:r>
              <a:rPr lang="de-DE" sz="1400" dirty="0">
                <a:effectLst/>
                <a:hlinkClick r:id="rId6"/>
              </a:rPr>
              <a:t>Kinderschutzzentren</a:t>
            </a:r>
            <a:r>
              <a:rPr lang="de-DE" sz="1400" dirty="0">
                <a:effectLst/>
              </a:rPr>
              <a:t>: </a:t>
            </a:r>
            <a:r>
              <a:rPr lang="de-DE" sz="1400" dirty="0">
                <a:effectLst/>
                <a:hlinkClick r:id="rId7"/>
              </a:rPr>
              <a:t>https://www.oe-kinderschutzzentren.at/</a:t>
            </a:r>
            <a:endParaRPr lang="de-DE" sz="1400" dirty="0">
              <a:effectLst/>
            </a:endParaRPr>
          </a:p>
          <a:p>
            <a:pPr>
              <a:buFont typeface="Arial" panose="020B0604020202020204" pitchFamily="34" charset="0"/>
              <a:buChar char="•"/>
            </a:pPr>
            <a:r>
              <a:rPr lang="de-DE" sz="1400" dirty="0">
                <a:effectLst/>
                <a:hlinkClick r:id="rId8"/>
              </a:rPr>
              <a:t>Kinder- und </a:t>
            </a:r>
            <a:r>
              <a:rPr lang="de-DE" sz="1400" dirty="0" err="1">
                <a:effectLst/>
                <a:hlinkClick r:id="rId8"/>
              </a:rPr>
              <a:t>Jugendanwaltschaften</a:t>
            </a:r>
            <a:r>
              <a:rPr lang="de-DE" sz="1400" dirty="0">
                <a:effectLst/>
              </a:rPr>
              <a:t>: </a:t>
            </a:r>
            <a:r>
              <a:rPr lang="de-DE" sz="1400" dirty="0">
                <a:effectLst/>
                <a:hlinkClick r:id="rId8"/>
              </a:rPr>
              <a:t>https://kija.at/</a:t>
            </a:r>
            <a:endParaRPr lang="de-DE" sz="1400" dirty="0">
              <a:effectLst/>
            </a:endParaRPr>
          </a:p>
          <a:p>
            <a:pPr>
              <a:buFont typeface="Arial" panose="020B0604020202020204" pitchFamily="34" charset="0"/>
              <a:buChar char="•"/>
            </a:pPr>
            <a:r>
              <a:rPr lang="de-DE" sz="1400" dirty="0">
                <a:effectLst/>
              </a:rPr>
              <a:t>Frauen- und </a:t>
            </a:r>
            <a:r>
              <a:rPr lang="de-DE" sz="1400" dirty="0" err="1">
                <a:effectLst/>
              </a:rPr>
              <a:t>Mädchenhelpline</a:t>
            </a:r>
            <a:r>
              <a:rPr lang="de-DE" sz="1400" dirty="0">
                <a:effectLst/>
              </a:rPr>
              <a:t> gegen Gewalt: </a:t>
            </a:r>
            <a:r>
              <a:rPr lang="de-DE" sz="1400" dirty="0">
                <a:effectLst/>
                <a:hlinkClick r:id="rId9"/>
              </a:rPr>
              <a:t>0800 222 555</a:t>
            </a:r>
            <a:endParaRPr lang="de-DE" sz="1400" dirty="0">
              <a:effectLst/>
            </a:endParaRPr>
          </a:p>
          <a:p>
            <a:pPr>
              <a:buFont typeface="Arial" panose="020B0604020202020204" pitchFamily="34" charset="0"/>
              <a:buChar char="•"/>
            </a:pPr>
            <a:r>
              <a:rPr lang="de-DE" sz="1400" dirty="0">
                <a:effectLst/>
                <a:hlinkClick r:id="rId10"/>
              </a:rPr>
              <a:t>Männerberatungsstellen</a:t>
            </a:r>
            <a:r>
              <a:rPr lang="de-DE" sz="1400" dirty="0">
                <a:effectLst/>
              </a:rPr>
              <a:t>: </a:t>
            </a:r>
            <a:r>
              <a:rPr lang="de-DE" sz="1400" dirty="0">
                <a:effectLst/>
                <a:hlinkClick r:id="rId10"/>
              </a:rPr>
              <a:t>https://www.maennerinfo.at/</a:t>
            </a:r>
            <a:endParaRPr lang="de-DE" sz="1400" dirty="0">
              <a:effectLst/>
            </a:endParaRPr>
          </a:p>
          <a:p>
            <a:pPr>
              <a:buFont typeface="Arial" panose="020B0604020202020204" pitchFamily="34" charset="0"/>
              <a:buChar char="•"/>
            </a:pPr>
            <a:r>
              <a:rPr lang="de-DE" sz="1400" dirty="0">
                <a:effectLst/>
                <a:hlinkClick r:id="rId11"/>
              </a:rPr>
              <a:t>Weißer Ring – Opferunterstützungs-Einrichtung</a:t>
            </a:r>
            <a:r>
              <a:rPr lang="de-DE" sz="1400" dirty="0">
                <a:effectLst/>
              </a:rPr>
              <a:t>: </a:t>
            </a:r>
            <a:r>
              <a:rPr lang="de-DE" sz="1400" dirty="0">
                <a:effectLst/>
                <a:hlinkClick r:id="rId11"/>
              </a:rPr>
              <a:t>https://www.weisser-ring.at/</a:t>
            </a:r>
            <a:endParaRPr lang="de-DE" sz="1400" dirty="0">
              <a:effectLst/>
            </a:endParaRPr>
          </a:p>
          <a:p>
            <a:pPr>
              <a:buFont typeface="Arial" panose="020B0604020202020204" pitchFamily="34" charset="0"/>
              <a:buChar char="•"/>
            </a:pPr>
            <a:endParaRPr lang="de-DE" sz="1100" dirty="0">
              <a:effectLst/>
            </a:endParaRPr>
          </a:p>
        </p:txBody>
      </p:sp>
    </p:spTree>
    <p:extLst>
      <p:ext uri="{BB962C8B-B14F-4D97-AF65-F5344CB8AC3E}">
        <p14:creationId xmlns:p14="http://schemas.microsoft.com/office/powerpoint/2010/main" val="2716138994"/>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DDD008-9956-9F64-5DF3-E863E069F7F0}"/>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4139B4A6-2A15-7DE0-9891-F98E7BA5F8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a:extLst>
              <a:ext uri="{FF2B5EF4-FFF2-40B4-BE49-F238E27FC236}">
                <a16:creationId xmlns:a16="http://schemas.microsoft.com/office/drawing/2014/main" id="{A0161C42-6AE7-A81F-9024-251E9DBB0842}"/>
              </a:ext>
            </a:extLst>
          </p:cNvPr>
          <p:cNvSpPr txBox="1">
            <a:spLocks/>
          </p:cNvSpPr>
          <p:nvPr/>
        </p:nvSpPr>
        <p:spPr>
          <a:xfrm>
            <a:off x="1043813" y="956161"/>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AT" sz="2800" b="1" dirty="0">
                <a:solidFill>
                  <a:srgbClr val="2190AB"/>
                </a:solidFill>
              </a:rPr>
              <a:t>  </a:t>
            </a:r>
            <a:endParaRPr lang="de-DE" sz="2600" b="1" dirty="0">
              <a:solidFill>
                <a:srgbClr val="2190AB"/>
              </a:solidFill>
              <a:latin typeface="+mj-lt"/>
            </a:endParaRPr>
          </a:p>
        </p:txBody>
      </p:sp>
      <p:sp>
        <p:nvSpPr>
          <p:cNvPr id="2" name="Textfeld 1">
            <a:extLst>
              <a:ext uri="{FF2B5EF4-FFF2-40B4-BE49-F238E27FC236}">
                <a16:creationId xmlns:a16="http://schemas.microsoft.com/office/drawing/2014/main" id="{00335FEC-0F82-CC7F-BECE-6D4061FFCCE2}"/>
              </a:ext>
            </a:extLst>
          </p:cNvPr>
          <p:cNvSpPr txBox="1"/>
          <p:nvPr/>
        </p:nvSpPr>
        <p:spPr>
          <a:xfrm>
            <a:off x="3179491" y="3663959"/>
            <a:ext cx="1697014" cy="253916"/>
          </a:xfrm>
          <a:prstGeom prst="rect">
            <a:avLst/>
          </a:prstGeom>
          <a:noFill/>
        </p:spPr>
        <p:txBody>
          <a:bodyPr wrap="square" rtlCol="0">
            <a:spAutoFit/>
          </a:bodyPr>
          <a:lstStyle/>
          <a:p>
            <a:pPr algn="ctr"/>
            <a:r>
              <a:rPr lang="de-AT" sz="1050" b="1" dirty="0"/>
              <a:t>© C</a:t>
            </a:r>
            <a:r>
              <a:rPr lang="de-DE" sz="1050" b="1" dirty="0" err="1"/>
              <a:t>lipdealer</a:t>
            </a:r>
            <a:r>
              <a:rPr lang="de-DE" sz="1050" b="1" dirty="0"/>
              <a:t> /</a:t>
            </a:r>
            <a:r>
              <a:rPr lang="de-DE" sz="1050" b="1" dirty="0" err="1"/>
              <a:t>littledesire</a:t>
            </a:r>
            <a:endParaRPr lang="de-AT" sz="1050" dirty="0"/>
          </a:p>
        </p:txBody>
      </p:sp>
      <p:sp>
        <p:nvSpPr>
          <p:cNvPr id="3" name="Textfeld 2">
            <a:extLst>
              <a:ext uri="{FF2B5EF4-FFF2-40B4-BE49-F238E27FC236}">
                <a16:creationId xmlns:a16="http://schemas.microsoft.com/office/drawing/2014/main" id="{65D3F2E1-32FE-9E4A-7FEF-6AC5ABF13B19}"/>
              </a:ext>
            </a:extLst>
          </p:cNvPr>
          <p:cNvSpPr txBox="1"/>
          <p:nvPr/>
        </p:nvSpPr>
        <p:spPr>
          <a:xfrm>
            <a:off x="2615302" y="4320000"/>
            <a:ext cx="2825393" cy="276999"/>
          </a:xfrm>
          <a:prstGeom prst="rect">
            <a:avLst/>
          </a:prstGeom>
          <a:noFill/>
        </p:spPr>
        <p:txBody>
          <a:bodyPr wrap="square" rtlCol="0">
            <a:spAutoFit/>
          </a:bodyPr>
          <a:lstStyle/>
          <a:p>
            <a:pPr algn="ctr"/>
            <a:r>
              <a:rPr lang="de-AT" sz="1200" dirty="0">
                <a:solidFill>
                  <a:srgbClr val="2190AB"/>
                </a:solidFill>
                <a:hlinkClick r:id="rId3"/>
              </a:rPr>
              <a:t>Zum Kapitel auf der </a:t>
            </a:r>
            <a:r>
              <a:rPr lang="de-AT" sz="1200" dirty="0" err="1">
                <a:solidFill>
                  <a:srgbClr val="2190AB"/>
                </a:solidFill>
                <a:hlinkClick r:id="rId3"/>
              </a:rPr>
              <a:t>DemokratieWEBstatt</a:t>
            </a:r>
            <a:endParaRPr lang="de-AT" sz="1200" dirty="0">
              <a:solidFill>
                <a:srgbClr val="2190AB"/>
              </a:solidFill>
            </a:endParaRPr>
          </a:p>
        </p:txBody>
      </p:sp>
      <p:sp>
        <p:nvSpPr>
          <p:cNvPr id="7" name="Untertitel 2">
            <a:extLst>
              <a:ext uri="{FF2B5EF4-FFF2-40B4-BE49-F238E27FC236}">
                <a16:creationId xmlns:a16="http://schemas.microsoft.com/office/drawing/2014/main" id="{39BD33C2-97F1-DDD9-CA84-3AB574829045}"/>
              </a:ext>
            </a:extLst>
          </p:cNvPr>
          <p:cNvSpPr txBox="1">
            <a:spLocks/>
          </p:cNvSpPr>
          <p:nvPr/>
        </p:nvSpPr>
        <p:spPr>
          <a:xfrm>
            <a:off x="1745153" y="720000"/>
            <a:ext cx="4565694" cy="979810"/>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sz="2400" b="1" dirty="0">
                <a:solidFill>
                  <a:srgbClr val="2190AB"/>
                </a:solidFill>
                <a:latin typeface="+mj-lt"/>
                <a:hlinkClick r:id="rId3"/>
              </a:rPr>
              <a:t>Rollenbilder aufbrechen</a:t>
            </a:r>
            <a:endParaRPr lang="de-DE" sz="2400" b="1" dirty="0">
              <a:solidFill>
                <a:srgbClr val="2190AB"/>
              </a:solidFill>
              <a:latin typeface="+mj-lt"/>
            </a:endParaRPr>
          </a:p>
        </p:txBody>
      </p:sp>
      <p:pic>
        <p:nvPicPr>
          <p:cNvPr id="8" name="Grafik 7">
            <a:extLst>
              <a:ext uri="{FF2B5EF4-FFF2-40B4-BE49-F238E27FC236}">
                <a16:creationId xmlns:a16="http://schemas.microsoft.com/office/drawing/2014/main" id="{D2927539-38EE-ABD6-D8FC-9E2F525D16AD}"/>
              </a:ext>
            </a:extLst>
          </p:cNvPr>
          <p:cNvPicPr>
            <a:picLocks noChangeAspect="1"/>
          </p:cNvPicPr>
          <p:nvPr/>
        </p:nvPicPr>
        <p:blipFill>
          <a:blip r:embed="rId4"/>
          <a:stretch>
            <a:fillRect/>
          </a:stretch>
        </p:blipFill>
        <p:spPr>
          <a:xfrm>
            <a:off x="2767998" y="1371834"/>
            <a:ext cx="2520000" cy="1890000"/>
          </a:xfrm>
          <a:prstGeom prst="rect">
            <a:avLst/>
          </a:prstGeom>
        </p:spPr>
      </p:pic>
    </p:spTree>
    <p:extLst>
      <p:ext uri="{BB962C8B-B14F-4D97-AF65-F5344CB8AC3E}">
        <p14:creationId xmlns:p14="http://schemas.microsoft.com/office/powerpoint/2010/main" val="1830179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203D6C-8A9A-6E84-8A91-E85110123FE9}"/>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5DDD0D7-EB3A-772F-557C-12CCC47194E9}"/>
              </a:ext>
            </a:extLst>
          </p:cNvPr>
          <p:cNvSpPr>
            <a:spLocks noGrp="1"/>
          </p:cNvSpPr>
          <p:nvPr>
            <p:ph type="title"/>
          </p:nvPr>
        </p:nvSpPr>
        <p:spPr>
          <a:xfrm>
            <a:off x="720000" y="576000"/>
            <a:ext cx="7128000" cy="612000"/>
          </a:xfrm>
        </p:spPr>
        <p:txBody>
          <a:bodyPr/>
          <a:lstStyle/>
          <a:p>
            <a:r>
              <a:rPr lang="de-DE" sz="2000" dirty="0">
                <a:solidFill>
                  <a:srgbClr val="2190AB"/>
                </a:solidFill>
              </a:rPr>
              <a:t>Typisch weiblich, typisch männlich?</a:t>
            </a:r>
            <a:endParaRPr lang="de-DE" sz="1100" dirty="0">
              <a:solidFill>
                <a:srgbClr val="2190AB"/>
              </a:solidFill>
            </a:endParaRPr>
          </a:p>
        </p:txBody>
      </p:sp>
      <p:pic>
        <p:nvPicPr>
          <p:cNvPr id="5" name="Grafik 4">
            <a:extLst>
              <a:ext uri="{FF2B5EF4-FFF2-40B4-BE49-F238E27FC236}">
                <a16:creationId xmlns:a16="http://schemas.microsoft.com/office/drawing/2014/main" id="{2FC122BB-A49F-70CC-31C1-D289C06DEF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4" name="Inhaltsplatzhalter 3">
            <a:extLst>
              <a:ext uri="{FF2B5EF4-FFF2-40B4-BE49-F238E27FC236}">
                <a16:creationId xmlns:a16="http://schemas.microsoft.com/office/drawing/2014/main" id="{2AF0203F-BE2B-7650-174F-047C4B63CC43}"/>
              </a:ext>
            </a:extLst>
          </p:cNvPr>
          <p:cNvSpPr>
            <a:spLocks noGrp="1"/>
          </p:cNvSpPr>
          <p:nvPr>
            <p:ph idx="1"/>
          </p:nvPr>
        </p:nvSpPr>
        <p:spPr>
          <a:xfrm>
            <a:off x="648000" y="988030"/>
            <a:ext cx="7920000" cy="3240000"/>
          </a:xfrm>
        </p:spPr>
        <p:txBody>
          <a:bodyPr/>
          <a:lstStyle/>
          <a:p>
            <a:r>
              <a:rPr lang="de-DE" sz="1400" dirty="0"/>
              <a:t>Frauen und Männer sind rechtlich gleichgestellt, werden aber von der Gesellschaft nicht immer gleich behandelt. Die Gleichstellungspolitik achtet darauf, dass sie die gleichen Chancen bekommen.</a:t>
            </a:r>
          </a:p>
          <a:p>
            <a:r>
              <a:rPr lang="de-DE" sz="1400" dirty="0"/>
              <a:t>„Gender“: Es gibt nicht nur das biologische Geschlecht, das einen Körper als männlich oder weiblich auszeichnet, sondern auch ein so genanntes „soziales Geschlecht“. Dieses wird als „Gender“ bezeichnet. Gender wird von Gesellschaft und Kultur geprägt. Alles, was als „typisch männlich“ oder „typisch weiblich“ angesehen wird, wirkt sich auf unser soziales Geschlecht aus. </a:t>
            </a:r>
          </a:p>
          <a:p>
            <a:r>
              <a:rPr lang="de-DE" sz="1400" dirty="0"/>
              <a:t>Geschlechterdemokratie zielt auf eine gerechte Gesellschaft, in der Frauen und Männer die gleichen Möglichkeiten haben, unabhängig davon, ob es ihrem sozialen Geschlecht entspricht oder nicht</a:t>
            </a:r>
          </a:p>
          <a:p>
            <a:pPr>
              <a:buNone/>
            </a:pPr>
            <a:endParaRPr lang="de-DE" sz="1400" dirty="0"/>
          </a:p>
          <a:p>
            <a:pPr>
              <a:buNone/>
            </a:pPr>
            <a:endParaRPr lang="de-DE" sz="1400" dirty="0"/>
          </a:p>
        </p:txBody>
      </p:sp>
      <p:sp>
        <p:nvSpPr>
          <p:cNvPr id="2" name="Rechteck 1">
            <a:extLst>
              <a:ext uri="{FF2B5EF4-FFF2-40B4-BE49-F238E27FC236}">
                <a16:creationId xmlns:a16="http://schemas.microsoft.com/office/drawing/2014/main" id="{0E53A276-2729-8C4B-2680-0229D3BEB9FA}"/>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997960511"/>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0D7C47-ADCC-A141-4F87-602BC4FF76D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5E21C6EF-CF73-FD70-B919-B5C58E6405CB}"/>
              </a:ext>
            </a:extLst>
          </p:cNvPr>
          <p:cNvSpPr>
            <a:spLocks noGrp="1"/>
          </p:cNvSpPr>
          <p:nvPr>
            <p:ph type="title"/>
          </p:nvPr>
        </p:nvSpPr>
        <p:spPr>
          <a:xfrm>
            <a:off x="720000" y="576000"/>
            <a:ext cx="7128000" cy="612000"/>
          </a:xfrm>
        </p:spPr>
        <p:txBody>
          <a:bodyPr/>
          <a:lstStyle/>
          <a:p>
            <a:r>
              <a:rPr lang="de-DE" sz="2000" dirty="0">
                <a:solidFill>
                  <a:srgbClr val="2190AB"/>
                </a:solidFill>
              </a:rPr>
              <a:t>Who </a:t>
            </a:r>
            <a:r>
              <a:rPr lang="de-DE" sz="2000" dirty="0" err="1">
                <a:solidFill>
                  <a:srgbClr val="2190AB"/>
                </a:solidFill>
              </a:rPr>
              <a:t>cares</a:t>
            </a:r>
            <a:r>
              <a:rPr lang="de-DE" sz="2000" dirty="0">
                <a:solidFill>
                  <a:srgbClr val="2190AB"/>
                </a:solidFill>
              </a:rPr>
              <a:t>? Rollenbilder ändern, Sorgearbeit</a:t>
            </a:r>
            <a:endParaRPr lang="de-DE" sz="1100" dirty="0">
              <a:solidFill>
                <a:srgbClr val="2190AB"/>
              </a:solidFill>
            </a:endParaRPr>
          </a:p>
        </p:txBody>
      </p:sp>
      <p:sp>
        <p:nvSpPr>
          <p:cNvPr id="4" name="Inhaltsplatzhalter 3">
            <a:extLst>
              <a:ext uri="{FF2B5EF4-FFF2-40B4-BE49-F238E27FC236}">
                <a16:creationId xmlns:a16="http://schemas.microsoft.com/office/drawing/2014/main" id="{1CE8CD84-A33D-1F93-FF98-F0ACE053679B}"/>
              </a:ext>
            </a:extLst>
          </p:cNvPr>
          <p:cNvSpPr>
            <a:spLocks noGrp="1"/>
          </p:cNvSpPr>
          <p:nvPr>
            <p:ph idx="1"/>
          </p:nvPr>
        </p:nvSpPr>
        <p:spPr>
          <a:xfrm>
            <a:off x="648000" y="988030"/>
            <a:ext cx="7920000" cy="3240000"/>
          </a:xfrm>
        </p:spPr>
        <p:txBody>
          <a:bodyPr/>
          <a:lstStyle/>
          <a:p>
            <a:r>
              <a:rPr lang="de-DE" sz="1400" dirty="0"/>
              <a:t>Sorgearbeit</a:t>
            </a:r>
            <a:r>
              <a:rPr lang="de-DE" sz="1400" b="1" dirty="0"/>
              <a:t>: </a:t>
            </a:r>
            <a:r>
              <a:rPr lang="de-DE" sz="1400" dirty="0"/>
              <a:t>Tätigkeiten, die täglich zu tun sind, für die es aber keine Bezahlung gibt, z.B. Haushaltsarbeiten, und Betreuung von Kindern oder älteren und kranken Familienmitgliedern</a:t>
            </a:r>
          </a:p>
          <a:p>
            <a:r>
              <a:rPr lang="de-DE" sz="1400" dirty="0"/>
              <a:t>Früher: nur Frauen waren für die Betreuung und Erziehung der Kinder verantwortlich; heute: „Papamonat“, Väterkarenz… </a:t>
            </a:r>
          </a:p>
          <a:p>
            <a:r>
              <a:rPr lang="de-DE" sz="1400" dirty="0"/>
              <a:t>Noch immer gibt es deutliche Unterschiede bei der Aufteilung von Sorgearbeit: Dies ist ungerecht und hat Auswirkungen auf die Zukunft (Teilzeitarbeit bedeutet z.B. weniger Pension)</a:t>
            </a:r>
          </a:p>
          <a:p>
            <a:r>
              <a:rPr lang="de-DE" sz="1400" dirty="0"/>
              <a:t>Mehr Informationen dazu findest du unter: </a:t>
            </a:r>
            <a:r>
              <a:rPr lang="de-DE" sz="1400" dirty="0">
                <a:hlinkClick r:id="rId4"/>
              </a:rPr>
              <a:t>https://www.demokratiewebstatt.at/thema/thema-frauen-und-demokratie/frauen-und-geschlechterrollen</a:t>
            </a:r>
            <a:endParaRPr lang="de-DE" sz="1400" dirty="0"/>
          </a:p>
          <a:p>
            <a:endParaRPr lang="de-DE" sz="1400" dirty="0"/>
          </a:p>
          <a:p>
            <a:endParaRPr lang="de-DE" sz="1200" dirty="0"/>
          </a:p>
          <a:p>
            <a:endParaRPr lang="de-AT" sz="1200" dirty="0"/>
          </a:p>
          <a:p>
            <a:pPr marL="0" indent="0">
              <a:buNone/>
            </a:pPr>
            <a:endParaRPr lang="de-DE" sz="1400" dirty="0"/>
          </a:p>
          <a:p>
            <a:pPr>
              <a:buNone/>
            </a:pPr>
            <a:endParaRPr lang="de-DE" sz="1400" dirty="0"/>
          </a:p>
        </p:txBody>
      </p:sp>
      <p:pic>
        <p:nvPicPr>
          <p:cNvPr id="5" name="Grafik 4">
            <a:extLst>
              <a:ext uri="{FF2B5EF4-FFF2-40B4-BE49-F238E27FC236}">
                <a16:creationId xmlns:a16="http://schemas.microsoft.com/office/drawing/2014/main" id="{B3D40AD9-5CFD-04D7-CB43-B1CE6D8C2A4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A6B0F514-3732-F593-7422-E3CBE27384B8}"/>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6"/>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4110519290"/>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42F466-5CF3-6032-EF74-09FAAD4D8BE5}"/>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EAFC18C9-92AF-4A19-D96A-512F36BBB712}"/>
              </a:ext>
            </a:extLst>
          </p:cNvPr>
          <p:cNvSpPr>
            <a:spLocks noGrp="1"/>
          </p:cNvSpPr>
          <p:nvPr>
            <p:ph type="title"/>
          </p:nvPr>
        </p:nvSpPr>
        <p:spPr>
          <a:xfrm>
            <a:off x="720000" y="576000"/>
            <a:ext cx="7128000" cy="612000"/>
          </a:xfrm>
        </p:spPr>
        <p:txBody>
          <a:bodyPr/>
          <a:lstStyle/>
          <a:p>
            <a:r>
              <a:rPr lang="de-DE" sz="2000" dirty="0" err="1">
                <a:solidFill>
                  <a:srgbClr val="2190AB"/>
                </a:solidFill>
              </a:rPr>
              <a:t>Social</a:t>
            </a:r>
            <a:r>
              <a:rPr lang="de-DE" sz="2000" dirty="0">
                <a:solidFill>
                  <a:srgbClr val="2190AB"/>
                </a:solidFill>
              </a:rPr>
              <a:t> Media: Chance und Herausforderung für die Rechte von Frauen</a:t>
            </a:r>
            <a:endParaRPr lang="de-DE" sz="1100" dirty="0">
              <a:solidFill>
                <a:srgbClr val="2190AB"/>
              </a:solidFill>
            </a:endParaRPr>
          </a:p>
        </p:txBody>
      </p:sp>
      <p:sp>
        <p:nvSpPr>
          <p:cNvPr id="4" name="Inhaltsplatzhalter 3">
            <a:extLst>
              <a:ext uri="{FF2B5EF4-FFF2-40B4-BE49-F238E27FC236}">
                <a16:creationId xmlns:a16="http://schemas.microsoft.com/office/drawing/2014/main" id="{D7BAAE5E-1508-5206-5410-2472973EDE7E}"/>
              </a:ext>
            </a:extLst>
          </p:cNvPr>
          <p:cNvSpPr>
            <a:spLocks noGrp="1"/>
          </p:cNvSpPr>
          <p:nvPr>
            <p:ph idx="1"/>
          </p:nvPr>
        </p:nvSpPr>
        <p:spPr>
          <a:xfrm>
            <a:off x="648000" y="988030"/>
            <a:ext cx="7920000" cy="3240000"/>
          </a:xfrm>
        </p:spPr>
        <p:txBody>
          <a:bodyPr/>
          <a:lstStyle/>
          <a:p>
            <a:endParaRPr lang="de-DE" sz="1050" dirty="0"/>
          </a:p>
          <a:p>
            <a:r>
              <a:rPr lang="de-DE" sz="1400" dirty="0"/>
              <a:t>Das Internet kann eine Möglichkeit bieten sich auszutauschen und gemeinsam Rechte einzufordern. </a:t>
            </a:r>
          </a:p>
          <a:p>
            <a:r>
              <a:rPr lang="de-DE" sz="1400" dirty="0"/>
              <a:t>Gleichzeitig werden in Sozialen Medien auch Klischeebilder verfestigt. Der Druck einem Ideal zu entsprechen wächst. </a:t>
            </a:r>
          </a:p>
          <a:p>
            <a:r>
              <a:rPr lang="de-DE" sz="1400" dirty="0"/>
              <a:t>Sexismus und Hass können sich in Foren und Postings rasend schnell verbreiten. </a:t>
            </a:r>
          </a:p>
          <a:p>
            <a:r>
              <a:rPr lang="de-DE" sz="1400" dirty="0"/>
              <a:t>Von fast einem Fünftel der </a:t>
            </a:r>
            <a:r>
              <a:rPr lang="de-DE" sz="1400" dirty="0" err="1"/>
              <a:t>Internetnutzer:innen</a:t>
            </a:r>
            <a:r>
              <a:rPr lang="de-DE" sz="1400" dirty="0"/>
              <a:t> werden Diskriminierungen aufgrund des Geschlechts wahrgenommen. (Quelle: Statistik Austria 2023)</a:t>
            </a:r>
          </a:p>
          <a:p>
            <a:endParaRPr lang="de-AT" sz="1200" dirty="0"/>
          </a:p>
          <a:p>
            <a:pPr marL="0" indent="0">
              <a:buNone/>
            </a:pPr>
            <a:endParaRPr lang="de-DE" sz="1400" dirty="0"/>
          </a:p>
          <a:p>
            <a:pPr>
              <a:buNone/>
            </a:pPr>
            <a:endParaRPr lang="de-DE" sz="1400" dirty="0"/>
          </a:p>
        </p:txBody>
      </p:sp>
      <p:pic>
        <p:nvPicPr>
          <p:cNvPr id="5" name="Grafik 4">
            <a:extLst>
              <a:ext uri="{FF2B5EF4-FFF2-40B4-BE49-F238E27FC236}">
                <a16:creationId xmlns:a16="http://schemas.microsoft.com/office/drawing/2014/main" id="{4C4A6B68-2456-F0C1-C583-D3BEAAA398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3997004C-F087-9F02-85D9-B6D233772FC9}"/>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207440062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405420-025E-92EB-9FDE-0B9448BCEAEA}"/>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18F919A-B592-D780-CDD7-1CC2714E2D36}"/>
              </a:ext>
            </a:extLst>
          </p:cNvPr>
          <p:cNvSpPr>
            <a:spLocks noGrp="1"/>
          </p:cNvSpPr>
          <p:nvPr>
            <p:ph type="title"/>
          </p:nvPr>
        </p:nvSpPr>
        <p:spPr>
          <a:xfrm>
            <a:off x="720000" y="576000"/>
            <a:ext cx="7128000" cy="612000"/>
          </a:xfrm>
        </p:spPr>
        <p:txBody>
          <a:bodyPr/>
          <a:lstStyle/>
          <a:p>
            <a:r>
              <a:rPr lang="de-DE" sz="2000" dirty="0">
                <a:solidFill>
                  <a:srgbClr val="2190AB"/>
                </a:solidFill>
              </a:rPr>
              <a:t>Mädchen und junge Frauen stärken</a:t>
            </a:r>
            <a:endParaRPr lang="de-DE" sz="1100" dirty="0">
              <a:solidFill>
                <a:srgbClr val="2190AB"/>
              </a:solidFill>
            </a:endParaRPr>
          </a:p>
        </p:txBody>
      </p:sp>
      <p:sp>
        <p:nvSpPr>
          <p:cNvPr id="4" name="Inhaltsplatzhalter 3">
            <a:extLst>
              <a:ext uri="{FF2B5EF4-FFF2-40B4-BE49-F238E27FC236}">
                <a16:creationId xmlns:a16="http://schemas.microsoft.com/office/drawing/2014/main" id="{6C4C6CAD-6A79-564C-CA38-7470AF4BC7BB}"/>
              </a:ext>
            </a:extLst>
          </p:cNvPr>
          <p:cNvSpPr>
            <a:spLocks noGrp="1"/>
          </p:cNvSpPr>
          <p:nvPr>
            <p:ph idx="1"/>
          </p:nvPr>
        </p:nvSpPr>
        <p:spPr>
          <a:xfrm>
            <a:off x="648000" y="988030"/>
            <a:ext cx="7920000" cy="3240000"/>
          </a:xfrm>
        </p:spPr>
        <p:txBody>
          <a:bodyPr/>
          <a:lstStyle/>
          <a:p>
            <a:r>
              <a:rPr lang="de-DE" sz="1400" dirty="0"/>
              <a:t>Gerade in Bereichen, die als „typisch männlich“ angesehen werden, gibt es viele Fördermaßnahmen für Mädchen und Frauen. Das betrifft vor allem technische und naturwissenschaftliche Ausbildungen und Berufe. </a:t>
            </a:r>
          </a:p>
          <a:p>
            <a:r>
              <a:rPr lang="de-DE" sz="1400" dirty="0"/>
              <a:t>Initiativen wie „FIT – Frauen in die Technik“ richten sich an Mädchen und junge Frauen, um sie für eine technische oder naturwissenschaftliche Laufbahn zu motivieren. </a:t>
            </a:r>
          </a:p>
          <a:p>
            <a:r>
              <a:rPr lang="de-DE" sz="1400" dirty="0"/>
              <a:t>Getrennte Förderprogramme wie der Girls Day und der Boys Day erleichtern es Mädchen und Burschen aus traditionellen Rollenbildern auszubrechen und sich auf neue Pfade einzulassen.</a:t>
            </a:r>
          </a:p>
          <a:p>
            <a:endParaRPr lang="de-AT" sz="1200" dirty="0"/>
          </a:p>
          <a:p>
            <a:pPr marL="0" indent="0">
              <a:buNone/>
            </a:pPr>
            <a:endParaRPr lang="de-DE" sz="1400" dirty="0"/>
          </a:p>
          <a:p>
            <a:pPr>
              <a:buNone/>
            </a:pPr>
            <a:endParaRPr lang="de-DE" sz="1400" dirty="0"/>
          </a:p>
        </p:txBody>
      </p:sp>
      <p:pic>
        <p:nvPicPr>
          <p:cNvPr id="5" name="Grafik 4">
            <a:extLst>
              <a:ext uri="{FF2B5EF4-FFF2-40B4-BE49-F238E27FC236}">
                <a16:creationId xmlns:a16="http://schemas.microsoft.com/office/drawing/2014/main" id="{350014E4-DCF0-2AAF-0D95-BD7CE98A8B8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AA203BCD-8254-E365-7F2A-7B759829BD4A}"/>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42941932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823F181-1B4D-3BA0-3F0F-EAFFA5FCC127}"/>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7B7BF604-FF98-6233-50AB-0967E9EFFAE7}"/>
              </a:ext>
            </a:extLst>
          </p:cNvPr>
          <p:cNvSpPr>
            <a:spLocks noGrp="1"/>
          </p:cNvSpPr>
          <p:nvPr>
            <p:ph type="title"/>
          </p:nvPr>
        </p:nvSpPr>
        <p:spPr>
          <a:xfrm>
            <a:off x="720000" y="576000"/>
            <a:ext cx="7128000" cy="612000"/>
          </a:xfrm>
        </p:spPr>
        <p:txBody>
          <a:bodyPr/>
          <a:lstStyle/>
          <a:p>
            <a:r>
              <a:rPr lang="de-DE" sz="2000" dirty="0">
                <a:solidFill>
                  <a:srgbClr val="2190AB"/>
                </a:solidFill>
              </a:rPr>
              <a:t>Diskussionsfrage: </a:t>
            </a:r>
            <a:r>
              <a:rPr lang="de-AT" sz="2000" b="0" i="1" dirty="0">
                <a:solidFill>
                  <a:srgbClr val="2190AB"/>
                </a:solidFill>
              </a:rPr>
              <a:t>Kennst du aus dem eigenen Umfeld mehr Frauen oder mehr Männer, die in folgenden Bereichen tätig sind?</a:t>
            </a:r>
            <a:endParaRPr lang="de-DE" sz="2000" b="0" i="1" dirty="0">
              <a:solidFill>
                <a:srgbClr val="2190AB"/>
              </a:solidFill>
            </a:endParaRPr>
          </a:p>
        </p:txBody>
      </p:sp>
      <p:sp>
        <p:nvSpPr>
          <p:cNvPr id="4" name="Inhaltsplatzhalter 3">
            <a:extLst>
              <a:ext uri="{FF2B5EF4-FFF2-40B4-BE49-F238E27FC236}">
                <a16:creationId xmlns:a16="http://schemas.microsoft.com/office/drawing/2014/main" id="{DCF0B04E-DCEA-D3D5-EAB9-5A61AFAEE540}"/>
              </a:ext>
            </a:extLst>
          </p:cNvPr>
          <p:cNvSpPr>
            <a:spLocks noGrp="1"/>
          </p:cNvSpPr>
          <p:nvPr>
            <p:ph idx="1"/>
          </p:nvPr>
        </p:nvSpPr>
        <p:spPr>
          <a:xfrm>
            <a:off x="826018" y="1645755"/>
            <a:ext cx="8172207" cy="834143"/>
          </a:xfrm>
        </p:spPr>
        <p:txBody>
          <a:bodyPr numCol="3"/>
          <a:lstStyle/>
          <a:p>
            <a:pPr marL="0" indent="0">
              <a:lnSpc>
                <a:spcPct val="107000"/>
              </a:lnSpc>
              <a:spcAft>
                <a:spcPts val="800"/>
              </a:spcAft>
              <a:buNone/>
            </a:pPr>
            <a:r>
              <a:rPr lang="de-AT" sz="1400" i="1" dirty="0">
                <a:solidFill>
                  <a:srgbClr val="2190AB"/>
                </a:solidFill>
                <a:ea typeface="+mj-ea"/>
                <a:cs typeface="+mj-cs"/>
              </a:rPr>
              <a:t>Bereich Elementarpädagogik</a:t>
            </a:r>
            <a:br>
              <a:rPr lang="de-AT" sz="1400" i="1" dirty="0">
                <a:solidFill>
                  <a:srgbClr val="2190AB"/>
                </a:solidFill>
                <a:ea typeface="+mj-ea"/>
                <a:cs typeface="+mj-cs"/>
              </a:rPr>
            </a:br>
            <a:r>
              <a:rPr lang="de-AT" sz="1400" i="1" dirty="0">
                <a:solidFill>
                  <a:srgbClr val="2190AB"/>
                </a:solidFill>
                <a:ea typeface="+mj-ea"/>
                <a:cs typeface="+mj-cs"/>
              </a:rPr>
              <a:t>Lehrkräfte</a:t>
            </a:r>
            <a:br>
              <a:rPr lang="de-AT" sz="1400" i="1" dirty="0">
                <a:solidFill>
                  <a:srgbClr val="2190AB"/>
                </a:solidFill>
                <a:ea typeface="+mj-ea"/>
                <a:cs typeface="+mj-cs"/>
              </a:rPr>
            </a:br>
            <a:r>
              <a:rPr lang="de-AT" sz="1400" i="1" dirty="0">
                <a:solidFill>
                  <a:srgbClr val="2190AB"/>
                </a:solidFill>
                <a:ea typeface="+mj-ea"/>
                <a:cs typeface="+mj-cs"/>
              </a:rPr>
              <a:t>Reinigungskräfte</a:t>
            </a:r>
            <a:br>
              <a:rPr lang="de-AT" sz="1400" i="1" dirty="0">
                <a:solidFill>
                  <a:srgbClr val="2190AB"/>
                </a:solidFill>
                <a:ea typeface="+mj-ea"/>
                <a:cs typeface="+mj-cs"/>
              </a:rPr>
            </a:br>
            <a:r>
              <a:rPr lang="de-AT" sz="1400" i="1" dirty="0">
                <a:solidFill>
                  <a:srgbClr val="2190AB"/>
                </a:solidFill>
                <a:ea typeface="+mj-ea"/>
                <a:cs typeface="+mj-cs"/>
              </a:rPr>
              <a:t>Handwerk</a:t>
            </a:r>
            <a:br>
              <a:rPr lang="de-AT" sz="1400" i="1" dirty="0">
                <a:solidFill>
                  <a:srgbClr val="2190AB"/>
                </a:solidFill>
                <a:ea typeface="+mj-ea"/>
                <a:cs typeface="+mj-cs"/>
              </a:rPr>
            </a:br>
            <a:r>
              <a:rPr lang="de-AT" sz="1400" i="1" dirty="0">
                <a:solidFill>
                  <a:srgbClr val="2190AB"/>
                </a:solidFill>
                <a:ea typeface="+mj-ea"/>
                <a:cs typeface="+mj-cs"/>
              </a:rPr>
              <a:t>IT</a:t>
            </a:r>
            <a:br>
              <a:rPr lang="de-AT" sz="1400" i="1" dirty="0">
                <a:solidFill>
                  <a:srgbClr val="2190AB"/>
                </a:solidFill>
                <a:ea typeface="+mj-ea"/>
                <a:cs typeface="+mj-cs"/>
              </a:rPr>
            </a:br>
            <a:r>
              <a:rPr lang="de-AT" sz="1400" i="1" dirty="0">
                <a:solidFill>
                  <a:srgbClr val="2190AB"/>
                </a:solidFill>
                <a:ea typeface="+mj-ea"/>
                <a:cs typeface="+mj-cs"/>
              </a:rPr>
              <a:t>Gesundheitsbereich</a:t>
            </a:r>
            <a:br>
              <a:rPr lang="de-AT" sz="1400" i="1" dirty="0">
                <a:solidFill>
                  <a:srgbClr val="2190AB"/>
                </a:solidFill>
                <a:ea typeface="+mj-ea"/>
                <a:cs typeface="+mj-cs"/>
              </a:rPr>
            </a:br>
            <a:r>
              <a:rPr lang="de-AT" sz="1400" i="1" dirty="0">
                <a:solidFill>
                  <a:srgbClr val="2190AB"/>
                </a:solidFill>
                <a:ea typeface="+mj-ea"/>
                <a:cs typeface="+mj-cs"/>
              </a:rPr>
              <a:t>Handel, Verkauf</a:t>
            </a:r>
            <a:br>
              <a:rPr lang="de-AT" sz="1400" i="1" dirty="0">
                <a:solidFill>
                  <a:srgbClr val="2190AB"/>
                </a:solidFill>
                <a:ea typeface="+mj-ea"/>
                <a:cs typeface="+mj-cs"/>
              </a:rPr>
            </a:br>
            <a:r>
              <a:rPr lang="de-AT" sz="1400" i="1" dirty="0">
                <a:solidFill>
                  <a:srgbClr val="2190AB"/>
                </a:solidFill>
                <a:ea typeface="+mj-ea"/>
                <a:cs typeface="+mj-cs"/>
              </a:rPr>
              <a:t>Politik</a:t>
            </a:r>
            <a:endParaRPr lang="de-DE" sz="1400" dirty="0"/>
          </a:p>
        </p:txBody>
      </p:sp>
      <p:pic>
        <p:nvPicPr>
          <p:cNvPr id="5" name="Grafik 4">
            <a:extLst>
              <a:ext uri="{FF2B5EF4-FFF2-40B4-BE49-F238E27FC236}">
                <a16:creationId xmlns:a16="http://schemas.microsoft.com/office/drawing/2014/main" id="{DCA67349-FF05-788A-2182-69DF2062E8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3492BED2-5AFC-9CA7-CAC7-AFB6EC412714}"/>
              </a:ext>
            </a:extLst>
          </p:cNvPr>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
        <p:nvSpPr>
          <p:cNvPr id="6" name="Rechteck 5"/>
          <p:cNvSpPr/>
          <p:nvPr/>
        </p:nvSpPr>
        <p:spPr>
          <a:xfrm>
            <a:off x="720000" y="2833566"/>
            <a:ext cx="7127999" cy="783869"/>
          </a:xfrm>
          <a:prstGeom prst="rect">
            <a:avLst/>
          </a:prstGeom>
        </p:spPr>
        <p:txBody>
          <a:bodyPr wrap="square">
            <a:spAutoFit/>
          </a:bodyPr>
          <a:lstStyle/>
          <a:p>
            <a:pPr>
              <a:lnSpc>
                <a:spcPct val="107000"/>
              </a:lnSpc>
              <a:spcAft>
                <a:spcPts val="800"/>
              </a:spcAft>
            </a:pPr>
            <a:r>
              <a:rPr lang="de-AT" sz="1400" i="1" dirty="0">
                <a:solidFill>
                  <a:srgbClr val="2190AB"/>
                </a:solidFill>
              </a:rPr>
              <a:t>Überlegt gemeinsam, wie es zu diesen Unterschieden kommt und was sie für die jeweiligen Lebensrealitäten bzw. Chancen von Frauen und Männern bedeuten!</a:t>
            </a:r>
            <a:br>
              <a:rPr lang="de-AT" sz="1400" i="1" dirty="0">
                <a:solidFill>
                  <a:srgbClr val="2190AB"/>
                </a:solidFill>
              </a:rPr>
            </a:br>
            <a:r>
              <a:rPr lang="de-AT" sz="1400" i="1" dirty="0">
                <a:solidFill>
                  <a:srgbClr val="2190AB"/>
                </a:solidFill>
              </a:rPr>
              <a:t>Fallen euch weitere Bereiche ein, wo Männer und Frauen unterschiedlich stark präsent sind?</a:t>
            </a:r>
          </a:p>
        </p:txBody>
      </p:sp>
    </p:spTree>
    <p:extLst>
      <p:ext uri="{BB962C8B-B14F-4D97-AF65-F5344CB8AC3E}">
        <p14:creationId xmlns:p14="http://schemas.microsoft.com/office/powerpoint/2010/main" val="205312761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6" name="Untertitel 2"/>
          <p:cNvSpPr txBox="1">
            <a:spLocks/>
          </p:cNvSpPr>
          <p:nvPr/>
        </p:nvSpPr>
        <p:spPr>
          <a:xfrm>
            <a:off x="1080000" y="720000"/>
            <a:ext cx="6618240" cy="562062"/>
          </a:xfrm>
          <a:prstGeom prst="rect">
            <a:avLst/>
          </a:prstGeom>
        </p:spPr>
        <p:txBody>
          <a:bodyPr vert="horz" lIns="0" tIns="0" rIns="0" bIns="0" rtlCol="0">
            <a:noAutofit/>
          </a:bodyPr>
          <a:lstStyle>
            <a:lvl1pPr marL="288000" indent="-288000" algn="l" defTabSz="457200" rtl="0" eaLnBrk="1" latinLnBrk="0" hangingPunct="1">
              <a:lnSpc>
                <a:spcPts val="2600"/>
              </a:lnSpc>
              <a:spcBef>
                <a:spcPts val="500"/>
              </a:spcBef>
              <a:buClr>
                <a:schemeClr val="tx2"/>
              </a:buClr>
              <a:buFont typeface="Arial"/>
              <a:buChar char="•"/>
              <a:defRPr sz="2200" kern="1200">
                <a:solidFill>
                  <a:schemeClr val="tx1"/>
                </a:solidFill>
                <a:latin typeface="+mn-lt"/>
                <a:ea typeface="+mn-ea"/>
                <a:cs typeface="+mn-cs"/>
              </a:defRPr>
            </a:lvl1pPr>
            <a:lvl2pPr marL="800100" indent="-342900" algn="l" defTabSz="457200" rtl="0" eaLnBrk="1" latinLnBrk="0" hangingPunct="1">
              <a:lnSpc>
                <a:spcPts val="2400"/>
              </a:lnSpc>
              <a:spcBef>
                <a:spcPts val="500"/>
              </a:spcBef>
              <a:buClr>
                <a:schemeClr val="tx1"/>
              </a:buClr>
              <a:buSzPct val="100000"/>
              <a:buFont typeface="Lucida Grande"/>
              <a:buChar char="›"/>
              <a:defRPr sz="2200" kern="1200">
                <a:solidFill>
                  <a:schemeClr val="tx1"/>
                </a:solidFill>
                <a:latin typeface="+mn-lt"/>
                <a:ea typeface="+mn-ea"/>
                <a:cs typeface="+mn-cs"/>
              </a:defRPr>
            </a:lvl2pPr>
            <a:lvl3pPr marL="914400" indent="0" algn="l" defTabSz="457200" rtl="0" eaLnBrk="1" latinLnBrk="0" hangingPunct="1">
              <a:spcBef>
                <a:spcPct val="20000"/>
              </a:spcBef>
              <a:buClr>
                <a:schemeClr val="tx2"/>
              </a:buClr>
              <a:buFont typeface="Lucida Grande"/>
              <a:buNone/>
              <a:defRPr sz="22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de-DE" b="1" dirty="0">
                <a:solidFill>
                  <a:srgbClr val="2190AB"/>
                </a:solidFill>
                <a:latin typeface="+mj-lt"/>
                <a:hlinkClick r:id="rId4"/>
              </a:rPr>
              <a:t>Der lange Weg zur (politischen) Gleichberechtigung</a:t>
            </a:r>
            <a:endParaRPr lang="de-DE" b="1" dirty="0">
              <a:solidFill>
                <a:srgbClr val="2190AB"/>
              </a:solidFill>
              <a:latin typeface="+mj-lt"/>
            </a:endParaRPr>
          </a:p>
        </p:txBody>
      </p:sp>
      <p:sp>
        <p:nvSpPr>
          <p:cNvPr id="10" name="Textfeld 9"/>
          <p:cNvSpPr txBox="1"/>
          <p:nvPr/>
        </p:nvSpPr>
        <p:spPr>
          <a:xfrm>
            <a:off x="2976423" y="4320000"/>
            <a:ext cx="2825393" cy="276999"/>
          </a:xfrm>
          <a:prstGeom prst="rect">
            <a:avLst/>
          </a:prstGeom>
          <a:noFill/>
        </p:spPr>
        <p:txBody>
          <a:bodyPr wrap="square" rtlCol="0">
            <a:spAutoFit/>
          </a:bodyPr>
          <a:lstStyle/>
          <a:p>
            <a:pPr algn="ctr"/>
            <a:r>
              <a:rPr lang="de-AT" sz="1200" dirty="0">
                <a:solidFill>
                  <a:srgbClr val="2190AB"/>
                </a:solidFill>
                <a:hlinkClick r:id="rId4"/>
              </a:rPr>
              <a:t>Zum Kapitel auf der </a:t>
            </a:r>
            <a:r>
              <a:rPr lang="de-AT" sz="1200" dirty="0" err="1">
                <a:solidFill>
                  <a:srgbClr val="2190AB"/>
                </a:solidFill>
                <a:hlinkClick r:id="rId4"/>
              </a:rPr>
              <a:t>DemokratieWEBstatt</a:t>
            </a:r>
            <a:endParaRPr lang="de-AT" sz="1200" dirty="0">
              <a:solidFill>
                <a:srgbClr val="2190AB"/>
              </a:solidFill>
            </a:endParaRPr>
          </a:p>
        </p:txBody>
      </p:sp>
      <p:pic>
        <p:nvPicPr>
          <p:cNvPr id="4" name="Grafik 3">
            <a:extLst>
              <a:ext uri="{FF2B5EF4-FFF2-40B4-BE49-F238E27FC236}">
                <a16:creationId xmlns:a16="http://schemas.microsoft.com/office/drawing/2014/main" id="{04417123-5F54-9E23-0FED-3CB296E9FF57}"/>
              </a:ext>
            </a:extLst>
          </p:cNvPr>
          <p:cNvPicPr>
            <a:picLocks noChangeAspect="1"/>
          </p:cNvPicPr>
          <p:nvPr/>
        </p:nvPicPr>
        <p:blipFill>
          <a:blip r:embed="rId5"/>
          <a:stretch>
            <a:fillRect/>
          </a:stretch>
        </p:blipFill>
        <p:spPr>
          <a:xfrm>
            <a:off x="3564444" y="1420954"/>
            <a:ext cx="1649349" cy="2196000"/>
          </a:xfrm>
          <a:prstGeom prst="rect">
            <a:avLst/>
          </a:prstGeom>
        </p:spPr>
      </p:pic>
      <p:sp>
        <p:nvSpPr>
          <p:cNvPr id="11" name="Textfeld 10">
            <a:extLst>
              <a:ext uri="{FF2B5EF4-FFF2-40B4-BE49-F238E27FC236}">
                <a16:creationId xmlns:a16="http://schemas.microsoft.com/office/drawing/2014/main" id="{C0B9F4A2-C70A-2BD9-9832-81246C0D9A8C}"/>
              </a:ext>
            </a:extLst>
          </p:cNvPr>
          <p:cNvSpPr txBox="1"/>
          <p:nvPr/>
        </p:nvSpPr>
        <p:spPr>
          <a:xfrm>
            <a:off x="3564444" y="3841519"/>
            <a:ext cx="1697014" cy="415498"/>
          </a:xfrm>
          <a:prstGeom prst="rect">
            <a:avLst/>
          </a:prstGeom>
          <a:noFill/>
        </p:spPr>
        <p:txBody>
          <a:bodyPr wrap="square" rtlCol="0">
            <a:spAutoFit/>
          </a:bodyPr>
          <a:lstStyle/>
          <a:p>
            <a:pPr algn="ctr"/>
            <a:r>
              <a:rPr lang="de-AT" sz="1050" dirty="0"/>
              <a:t>Wikipedia / </a:t>
            </a:r>
            <a:r>
              <a:rPr lang="de-AT" sz="1050" dirty="0" err="1"/>
              <a:t>Richerman</a:t>
            </a:r>
            <a:r>
              <a:rPr lang="de-AT" sz="1050" dirty="0"/>
              <a:t> (Fotograf unbekannt)</a:t>
            </a:r>
          </a:p>
        </p:txBody>
      </p:sp>
    </p:spTree>
    <p:extLst>
      <p:ext uri="{BB962C8B-B14F-4D97-AF65-F5344CB8AC3E}">
        <p14:creationId xmlns:p14="http://schemas.microsoft.com/office/powerpoint/2010/main" val="291601609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Gleichberechtigung in der Verfassung</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a:buNone/>
            </a:pPr>
            <a:r>
              <a:rPr lang="de-DE" sz="1400" dirty="0"/>
              <a:t>Frauen und Männer sind in Österreich gleichberechtigt. Das steht in der Verfassung und gehört zu den Grundbausteinen unserer Gesellschaft. </a:t>
            </a:r>
          </a:p>
          <a:p>
            <a:pPr lvl="1">
              <a:buFont typeface="Arial" panose="020B0604020202020204" pitchFamily="34" charset="0"/>
              <a:buChar char="•"/>
            </a:pPr>
            <a:r>
              <a:rPr lang="de-DE" sz="1400" dirty="0"/>
              <a:t>Artikel 7. (1) Alle Staatsbürger sind vor dem Gesetz gleich. Vorrechte der Geburt, des Geschlechtes, des Standes, der Klasse und des Bekenntnisses sind ausgeschlossen.</a:t>
            </a:r>
          </a:p>
          <a:p>
            <a:pPr lvl="1">
              <a:buFont typeface="Arial" panose="020B0604020202020204" pitchFamily="34" charset="0"/>
              <a:buChar char="•"/>
            </a:pPr>
            <a:r>
              <a:rPr lang="de-DE" sz="1400" dirty="0"/>
              <a:t>Artikel 7. (2) Bund, Länder und Gemeinden bekennen sich zur tatsächlichen Gleichstellung von Mann und Frau. </a:t>
            </a:r>
          </a:p>
          <a:p>
            <a:r>
              <a:rPr lang="de-DE" sz="1400" dirty="0"/>
              <a:t>Auch das allgemeine und gleiche Wahlrecht für Frauen und Männer ist durch die Verfassung garantiert. </a:t>
            </a:r>
          </a:p>
          <a:p>
            <a:r>
              <a:rPr lang="de-DE" sz="1400" dirty="0"/>
              <a:t>Erst im Jahr 1918 erhielten Frauen die Möglichkeit zur politischen Mitbestimmung.</a:t>
            </a:r>
          </a:p>
          <a:p>
            <a:pPr marL="0" indent="0">
              <a:buNone/>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394157" y="413697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58686693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8CC474-569E-1D17-709A-B14C7139AD8E}"/>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252558A-1210-FC6B-F6C9-2EF98EC4F36E}"/>
              </a:ext>
            </a:extLst>
          </p:cNvPr>
          <p:cNvSpPr>
            <a:spLocks noGrp="1"/>
          </p:cNvSpPr>
          <p:nvPr>
            <p:ph type="title"/>
          </p:nvPr>
        </p:nvSpPr>
        <p:spPr>
          <a:xfrm>
            <a:off x="720000" y="576000"/>
            <a:ext cx="7128000" cy="612000"/>
          </a:xfrm>
        </p:spPr>
        <p:txBody>
          <a:bodyPr/>
          <a:lstStyle/>
          <a:p>
            <a:r>
              <a:rPr lang="de-DE" sz="2000" dirty="0">
                <a:solidFill>
                  <a:srgbClr val="2190AB"/>
                </a:solidFill>
              </a:rPr>
              <a:t>Drei Wellen im Kampf um Frauenrechte </a:t>
            </a:r>
            <a:endParaRPr lang="de-DE" sz="1100" dirty="0">
              <a:solidFill>
                <a:srgbClr val="2190AB"/>
              </a:solidFill>
            </a:endParaRPr>
          </a:p>
        </p:txBody>
      </p:sp>
      <p:sp>
        <p:nvSpPr>
          <p:cNvPr id="4" name="Inhaltsplatzhalter 3">
            <a:extLst>
              <a:ext uri="{FF2B5EF4-FFF2-40B4-BE49-F238E27FC236}">
                <a16:creationId xmlns:a16="http://schemas.microsoft.com/office/drawing/2014/main" id="{172B6399-2A96-4EE0-076E-D60C15D554E9}"/>
              </a:ext>
            </a:extLst>
          </p:cNvPr>
          <p:cNvSpPr>
            <a:spLocks noGrp="1"/>
          </p:cNvSpPr>
          <p:nvPr>
            <p:ph idx="1"/>
          </p:nvPr>
        </p:nvSpPr>
        <p:spPr>
          <a:xfrm>
            <a:off x="648000" y="988030"/>
            <a:ext cx="7920000" cy="3240000"/>
          </a:xfrm>
        </p:spPr>
        <p:txBody>
          <a:bodyPr/>
          <a:lstStyle/>
          <a:p>
            <a:r>
              <a:rPr lang="de-DE" sz="1600" dirty="0"/>
              <a:t>Erste Welle: Kampf um Frauenrechte bis zum Beginn des 20. Jahrhunderts. </a:t>
            </a:r>
            <a:br>
              <a:rPr lang="de-DE" sz="1600" dirty="0"/>
            </a:br>
            <a:r>
              <a:rPr lang="de-DE" sz="1600" dirty="0"/>
              <a:t>Hauptziel war, das Wahlrecht für Frauen zu erkämpfen.</a:t>
            </a:r>
          </a:p>
          <a:p>
            <a:r>
              <a:rPr lang="de-DE" sz="1600" dirty="0"/>
              <a:t>Zweite Welle: Mitte des 20. Jahrhunderts organisierten sich Frauen, um gegen Ungleichbehandlung im Alltag aufzutreten. Ein wichtiges Ziel war, die Selbstbestimmung von Frauen gesetzlich zu stärken.</a:t>
            </a:r>
          </a:p>
          <a:p>
            <a:r>
              <a:rPr lang="de-DE" sz="1600" dirty="0"/>
              <a:t>Dritte Welle: Seit der Jahrtausendwende gilt es die Ziele der Frauenbewegungen weiter voranzubringen und zu verteidigen. Verstärkt wird auf Benachteiligungen aufgrund des Geschlechts, der Hautfarbe oder der sexuellen Orientierung sowie auf Gewalt gegen Frauen aufmerksam gemacht.</a:t>
            </a:r>
            <a:endParaRPr lang="de-AT" sz="1600" dirty="0"/>
          </a:p>
        </p:txBody>
      </p:sp>
      <p:pic>
        <p:nvPicPr>
          <p:cNvPr id="5" name="Grafik 4">
            <a:extLst>
              <a:ext uri="{FF2B5EF4-FFF2-40B4-BE49-F238E27FC236}">
                <a16:creationId xmlns:a16="http://schemas.microsoft.com/office/drawing/2014/main" id="{DAC7F824-7985-E618-FFE4-5A0C9FC04E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DFA12746-9644-1830-2CC0-4260019C2285}"/>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8581134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el 2"/>
          <p:cNvSpPr>
            <a:spLocks noGrp="1"/>
          </p:cNvSpPr>
          <p:nvPr>
            <p:ph type="title"/>
          </p:nvPr>
        </p:nvSpPr>
        <p:spPr>
          <a:xfrm>
            <a:off x="720000" y="576000"/>
            <a:ext cx="7128000" cy="612000"/>
          </a:xfrm>
        </p:spPr>
        <p:txBody>
          <a:bodyPr/>
          <a:lstStyle/>
          <a:p>
            <a:r>
              <a:rPr lang="de-DE" sz="2000" dirty="0">
                <a:solidFill>
                  <a:srgbClr val="2190AB"/>
                </a:solidFill>
              </a:rPr>
              <a:t>Geschichte der Frauenrechtsbewegung</a:t>
            </a:r>
            <a:endParaRPr lang="de-DE" sz="1100" dirty="0">
              <a:solidFill>
                <a:srgbClr val="2190AB"/>
              </a:solidFill>
            </a:endParaRPr>
          </a:p>
        </p:txBody>
      </p:sp>
      <p:sp>
        <p:nvSpPr>
          <p:cNvPr id="4" name="Inhaltsplatzhalter 3"/>
          <p:cNvSpPr>
            <a:spLocks noGrp="1"/>
          </p:cNvSpPr>
          <p:nvPr>
            <p:ph idx="1"/>
          </p:nvPr>
        </p:nvSpPr>
        <p:spPr>
          <a:xfrm>
            <a:off x="648000" y="988030"/>
            <a:ext cx="7920000" cy="3240000"/>
          </a:xfrm>
        </p:spPr>
        <p:txBody>
          <a:bodyPr/>
          <a:lstStyle/>
          <a:p>
            <a:pPr marL="447330"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Frauen waren über Jahrhunderte hinweg rechtlich viel schlechter gestellt als Männer. </a:t>
            </a:r>
          </a:p>
          <a:p>
            <a:pPr marL="447330"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Gegen Ende des 18. Jahrhunderts begann die Bevölkerung für mehr bürgerliche Rechte zu kämpfen. Die Forderungen der Französischen Revolution von 1789 „Freiheit, Gleichheit und Brüderlichkeit“ sollten auch für Frauen gelten.</a:t>
            </a:r>
          </a:p>
          <a:p>
            <a:pPr marL="447330"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Mitte des 19. Jahrhunderts begannen sich Frauen in Österreich zu organisieren, um für ihre Rechte einzutreten. Die Ziele dieser ersten Frauenbewegung: Frauen sollten auch ein Recht darauf haben, arbeiten zu gehen und ihr eigenes Geld zu verdienen. Sie sollten das Recht auf Bildung haben und das Wahlrecht bekommen. </a:t>
            </a:r>
          </a:p>
          <a:p>
            <a:pPr marL="447330"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Bedeutende Erfolge waren die Zulassung von Frauen an österreichischen Universitäten im Jahr 1897 und die Einführung des Wahlrechts für Frauen 1918.</a:t>
            </a:r>
          </a:p>
          <a:p>
            <a:pPr marL="0" indent="0">
              <a:buNone/>
            </a:pPr>
            <a:endParaRPr lang="de-AT" sz="1800" dirty="0"/>
          </a:p>
        </p:txBody>
      </p:sp>
      <p:pic>
        <p:nvPicPr>
          <p:cNvPr id="5" name="Grafik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36308827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B2E296-B4DA-8FE9-0B25-56888746945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152B37B-B238-2D59-17BC-4B6AC88E8B82}"/>
              </a:ext>
            </a:extLst>
          </p:cNvPr>
          <p:cNvSpPr>
            <a:spLocks noGrp="1"/>
          </p:cNvSpPr>
          <p:nvPr>
            <p:ph type="title"/>
          </p:nvPr>
        </p:nvSpPr>
        <p:spPr>
          <a:xfrm>
            <a:off x="720000" y="576000"/>
            <a:ext cx="7128000" cy="612000"/>
          </a:xfrm>
        </p:spPr>
        <p:txBody>
          <a:bodyPr/>
          <a:lstStyle/>
          <a:p>
            <a:r>
              <a:rPr lang="de-DE" sz="2000" dirty="0">
                <a:solidFill>
                  <a:srgbClr val="2190AB"/>
                </a:solidFill>
              </a:rPr>
              <a:t>Geschichte der Frauenrechtsbewegung (2)</a:t>
            </a:r>
            <a:endParaRPr lang="de-DE" sz="1100" dirty="0">
              <a:solidFill>
                <a:srgbClr val="2190AB"/>
              </a:solidFill>
            </a:endParaRPr>
          </a:p>
        </p:txBody>
      </p:sp>
      <p:sp>
        <p:nvSpPr>
          <p:cNvPr id="4" name="Inhaltsplatzhalter 3">
            <a:extLst>
              <a:ext uri="{FF2B5EF4-FFF2-40B4-BE49-F238E27FC236}">
                <a16:creationId xmlns:a16="http://schemas.microsoft.com/office/drawing/2014/main" id="{981E3BAE-D7DB-E0A2-6EFF-5645590F7468}"/>
              </a:ext>
            </a:extLst>
          </p:cNvPr>
          <p:cNvSpPr>
            <a:spLocks noGrp="1"/>
          </p:cNvSpPr>
          <p:nvPr>
            <p:ph idx="1"/>
          </p:nvPr>
        </p:nvSpPr>
        <p:spPr>
          <a:xfrm>
            <a:off x="648000" y="988030"/>
            <a:ext cx="7920000" cy="3240000"/>
          </a:xfrm>
        </p:spPr>
        <p:txBody>
          <a:bodyPr/>
          <a:lstStyle/>
          <a:p>
            <a:pPr marL="447330"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Ende der 1960er Jahre setzten sich Frauen immer mehr für Selbstbestimmung ein. Eine zentrale Forderung war das Recht auf Schwangerschaftsabbruch, das seit 1975 in Österreich gesetzlich verankert ist. </a:t>
            </a:r>
          </a:p>
          <a:p>
            <a:pPr marL="447330"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Frauenbewegungen von heute beschäftigen sich u.a. mit Geschlechterrollen und mit der Umsetzung der Frauenrechte im gesellschaftlichen Alltag. </a:t>
            </a:r>
          </a:p>
          <a:p>
            <a:pPr marL="447330" indent="-285750">
              <a:lnSpc>
                <a:spcPct val="107000"/>
              </a:lnSpc>
              <a:spcAft>
                <a:spcPts val="800"/>
              </a:spcAft>
              <a:buFont typeface="Arial" panose="020B0604020202020204" pitchFamily="34" charset="0"/>
              <a:buChar char="•"/>
            </a:pPr>
            <a:r>
              <a:rPr lang="de-DE" sz="1600" dirty="0">
                <a:effectLst/>
                <a:latin typeface="Calibri" panose="020F0502020204030204" pitchFamily="34" charset="0"/>
                <a:ea typeface="Calibri" panose="020F0502020204030204" pitchFamily="34" charset="0"/>
                <a:cs typeface="Times New Roman" panose="02020603050405020304" pitchFamily="18" charset="0"/>
              </a:rPr>
              <a:t>Auch Gewalt an Frauen und die vielfältigen Formen von Diskriminierungen rücken heute stärker in den Fokus.</a:t>
            </a:r>
          </a:p>
          <a:p>
            <a:pPr marL="0" indent="0">
              <a:buNone/>
            </a:pPr>
            <a:endParaRPr lang="de-AT" sz="1800" dirty="0"/>
          </a:p>
        </p:txBody>
      </p:sp>
      <p:pic>
        <p:nvPicPr>
          <p:cNvPr id="5" name="Grafik 4">
            <a:extLst>
              <a:ext uri="{FF2B5EF4-FFF2-40B4-BE49-F238E27FC236}">
                <a16:creationId xmlns:a16="http://schemas.microsoft.com/office/drawing/2014/main" id="{65D2E691-C3CE-7677-B372-162220C82B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E1D31BBE-BDBA-F02D-0F83-D63FAE056658}"/>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310756111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D579F2-F8D8-ADA4-35D4-654B08DB7614}"/>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88C10494-EDF8-204E-33D0-E9E5A91864CC}"/>
              </a:ext>
            </a:extLst>
          </p:cNvPr>
          <p:cNvSpPr>
            <a:spLocks noGrp="1"/>
          </p:cNvSpPr>
          <p:nvPr>
            <p:ph type="title"/>
          </p:nvPr>
        </p:nvSpPr>
        <p:spPr>
          <a:xfrm>
            <a:off x="739182" y="576000"/>
            <a:ext cx="7128000" cy="612000"/>
          </a:xfrm>
        </p:spPr>
        <p:txBody>
          <a:bodyPr/>
          <a:lstStyle/>
          <a:p>
            <a:r>
              <a:rPr lang="de-DE" sz="2000" dirty="0">
                <a:solidFill>
                  <a:srgbClr val="2190AB"/>
                </a:solidFill>
              </a:rPr>
              <a:t>Wahlrecht für Frauen</a:t>
            </a:r>
          </a:p>
        </p:txBody>
      </p:sp>
      <p:sp>
        <p:nvSpPr>
          <p:cNvPr id="4" name="Inhaltsplatzhalter 3">
            <a:extLst>
              <a:ext uri="{FF2B5EF4-FFF2-40B4-BE49-F238E27FC236}">
                <a16:creationId xmlns:a16="http://schemas.microsoft.com/office/drawing/2014/main" id="{38EC2554-5CC1-E295-C932-28B8E80C71E5}"/>
              </a:ext>
            </a:extLst>
          </p:cNvPr>
          <p:cNvSpPr>
            <a:spLocks noGrp="1"/>
          </p:cNvSpPr>
          <p:nvPr>
            <p:ph idx="1"/>
          </p:nvPr>
        </p:nvSpPr>
        <p:spPr>
          <a:xfrm>
            <a:off x="648000" y="988030"/>
            <a:ext cx="7920000" cy="3240000"/>
          </a:xfrm>
        </p:spPr>
        <p:txBody>
          <a:bodyPr/>
          <a:lstStyle/>
          <a:p>
            <a:r>
              <a:rPr lang="de-DE" sz="1400" dirty="0"/>
              <a:t>19. Jahrhundert: Wohlhabende Großgrundbesitzerinnen dürfen Vertreter in die Landtage wählen, wenn sie genug Steuern bezahlten. Das Wahlrecht war somit an Vermögen gebunden. </a:t>
            </a:r>
          </a:p>
          <a:p>
            <a:r>
              <a:rPr lang="de-DE" sz="1400" dirty="0"/>
              <a:t>Durch den Ersten Weltkrieg veränderte sich die Stellung der Frau in der Gesellschaft. Sie ersetzten die Männer, die an der Front waren, im Beruf und im öffentlichen Leben. </a:t>
            </a:r>
          </a:p>
          <a:p>
            <a:r>
              <a:rPr lang="de-DE" sz="1400" dirty="0"/>
              <a:t>1918 Gründung der Republik Österreich: Das allgemeine Wahlrecht für Frauen wird eingeführt; erstmals gingen Frauen in Österreich 1919 zur Wahl. </a:t>
            </a:r>
          </a:p>
          <a:p>
            <a:r>
              <a:rPr lang="de-DE" sz="1400" dirty="0"/>
              <a:t>Heute dürfen österreichische </a:t>
            </a:r>
            <a:r>
              <a:rPr lang="de-DE" sz="1400" dirty="0" err="1"/>
              <a:t>Staatsbürger:innen</a:t>
            </a:r>
            <a:r>
              <a:rPr lang="de-DE" sz="1400" dirty="0"/>
              <a:t> nach Vollendung des 16. Lebensjahres wählen, unabhängig davon, wie viel Geld sie besitzen, welches Geschlecht sie haben und welcher sozialen Schicht sie angehören. </a:t>
            </a:r>
          </a:p>
        </p:txBody>
      </p:sp>
      <p:pic>
        <p:nvPicPr>
          <p:cNvPr id="5" name="Grafik 4">
            <a:extLst>
              <a:ext uri="{FF2B5EF4-FFF2-40B4-BE49-F238E27FC236}">
                <a16:creationId xmlns:a16="http://schemas.microsoft.com/office/drawing/2014/main" id="{F4FCD779-8B74-98A8-1F71-A210F6AC454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8698" y="3971846"/>
            <a:ext cx="1512916" cy="895186"/>
          </a:xfrm>
          <a:prstGeom prst="rect">
            <a:avLst/>
          </a:prstGeom>
        </p:spPr>
      </p:pic>
      <p:sp>
        <p:nvSpPr>
          <p:cNvPr id="2" name="Rechteck 1">
            <a:extLst>
              <a:ext uri="{FF2B5EF4-FFF2-40B4-BE49-F238E27FC236}">
                <a16:creationId xmlns:a16="http://schemas.microsoft.com/office/drawing/2014/main" id="{18E8FC0D-5146-4F91-49E3-E416C4C64918}"/>
              </a:ext>
            </a:extLst>
          </p:cNvPr>
          <p:cNvSpPr/>
          <p:nvPr/>
        </p:nvSpPr>
        <p:spPr>
          <a:xfrm>
            <a:off x="3225544" y="4420794"/>
            <a:ext cx="1972912" cy="276999"/>
          </a:xfrm>
          <a:prstGeom prst="rect">
            <a:avLst/>
          </a:prstGeom>
        </p:spPr>
        <p:txBody>
          <a:bodyPr wrap="none">
            <a:spAutoFit/>
          </a:bodyPr>
          <a:lstStyle/>
          <a:p>
            <a:r>
              <a:rPr lang="de-DE" sz="1200" dirty="0">
                <a:solidFill>
                  <a:srgbClr val="2190AB"/>
                </a:solidFill>
                <a:latin typeface="+mj-lt"/>
                <a:ea typeface="+mj-ea"/>
                <a:cs typeface="+mj-cs"/>
                <a:hlinkClick r:id="rId5"/>
              </a:rPr>
              <a:t>www.demokratiewebstatt.at</a:t>
            </a:r>
            <a:endParaRPr lang="de-DE" sz="1200" dirty="0">
              <a:solidFill>
                <a:srgbClr val="2190AB"/>
              </a:solidFill>
              <a:latin typeface="+mj-lt"/>
              <a:ea typeface="+mj-ea"/>
              <a:cs typeface="+mj-cs"/>
            </a:endParaRPr>
          </a:p>
        </p:txBody>
      </p:sp>
    </p:spTree>
    <p:extLst>
      <p:ext uri="{BB962C8B-B14F-4D97-AF65-F5344CB8AC3E}">
        <p14:creationId xmlns:p14="http://schemas.microsoft.com/office/powerpoint/2010/main" val="112219992"/>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Design">
  <a:themeElements>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orlage PP Präsentation DWS.potx" id="{FA728592-9E29-4A12-B353-AD28F10C613C}" vid="{F8B80CD7-E2CF-490E-9533-A9E7768BEF49}"/>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1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2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0.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1.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2.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3.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3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4.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5.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6.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7.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8.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ppt/theme/themeOverride9.xml><?xml version="1.0" encoding="utf-8"?>
<a:themeOverride xmlns:a="http://schemas.openxmlformats.org/drawingml/2006/main">
  <a:clrScheme name="DWS">
    <a:dk1>
      <a:srgbClr val="000000"/>
    </a:dk1>
    <a:lt1>
      <a:srgbClr val="FFFFFF"/>
    </a:lt1>
    <a:dk2>
      <a:srgbClr val="2190AB"/>
    </a:dk2>
    <a:lt2>
      <a:srgbClr val="FFFFFF"/>
    </a:lt2>
    <a:accent1>
      <a:srgbClr val="2190AB"/>
    </a:accent1>
    <a:accent2>
      <a:srgbClr val="C0504D"/>
    </a:accent2>
    <a:accent3>
      <a:srgbClr val="9BBB59"/>
    </a:accent3>
    <a:accent4>
      <a:srgbClr val="8064A2"/>
    </a:accent4>
    <a:accent5>
      <a:srgbClr val="4BAC96"/>
    </a:accent5>
    <a:accent6>
      <a:srgbClr val="F79646"/>
    </a:accent6>
    <a:hlink>
      <a:srgbClr val="2190AB"/>
    </a:hlink>
    <a:folHlink>
      <a:srgbClr val="2190AB"/>
    </a:folHlink>
  </a:clrScheme>
</a:themeOverride>
</file>

<file path=docProps/app.xml><?xml version="1.0" encoding="utf-8"?>
<Properties xmlns="http://schemas.openxmlformats.org/officeDocument/2006/extended-properties" xmlns:vt="http://schemas.openxmlformats.org/officeDocument/2006/docPropsVTypes">
  <Template/>
  <TotalTime>0</TotalTime>
  <Words>3243</Words>
  <Application>Microsoft Office PowerPoint</Application>
  <PresentationFormat>Bildschirmpräsentation (16:9)</PresentationFormat>
  <Paragraphs>309</Paragraphs>
  <Slides>37</Slides>
  <Notes>31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37</vt:i4>
      </vt:variant>
    </vt:vector>
  </HeadingPairs>
  <TitlesOfParts>
    <vt:vector size="42" baseType="lpstr">
      <vt:lpstr>Arial</vt:lpstr>
      <vt:lpstr>Calibri</vt:lpstr>
      <vt:lpstr>Lucida Grande</vt:lpstr>
      <vt:lpstr>Symbol</vt:lpstr>
      <vt:lpstr>Office-Design</vt:lpstr>
      <vt:lpstr>PowerPoint-Präsentation</vt:lpstr>
      <vt:lpstr>PowerPoint-Präsentation</vt:lpstr>
      <vt:lpstr>Hinweis zur Nutzung der PowerPointPräsentation </vt:lpstr>
      <vt:lpstr>PowerPoint-Präsentation</vt:lpstr>
      <vt:lpstr>Gleichberechtigung in der Verfassung</vt:lpstr>
      <vt:lpstr>Drei Wellen im Kampf um Frauenrechte </vt:lpstr>
      <vt:lpstr>Geschichte der Frauenrechtsbewegung</vt:lpstr>
      <vt:lpstr>Geschichte der Frauenrechtsbewegung (2)</vt:lpstr>
      <vt:lpstr>Wahlrecht für Frauen</vt:lpstr>
      <vt:lpstr>Feminismus</vt:lpstr>
      <vt:lpstr>PowerPoint-Präsentation</vt:lpstr>
      <vt:lpstr>Frauen in der Politik und im Parlament</vt:lpstr>
      <vt:lpstr>Frauen im EU-Parlament</vt:lpstr>
      <vt:lpstr>Frauen in der österreichischen Politik und im Parlament</vt:lpstr>
      <vt:lpstr>Frauen in der österreichischen Politik und im Parlament (2)</vt:lpstr>
      <vt:lpstr>Tipps und weiterführende Links</vt:lpstr>
      <vt:lpstr>Meilensteine für Frauen in der österreichischen Politik</vt:lpstr>
      <vt:lpstr>Meilensteine für Frauen in der österreichischen Politik (2)</vt:lpstr>
      <vt:lpstr>Meilensteine für Frauen in der österreichischen Politik (3)</vt:lpstr>
      <vt:lpstr>Meilensteine für Frauen in der österreichischen Politik (4)</vt:lpstr>
      <vt:lpstr>Meilensteine für Frauen in der österreichischen Politik (5)</vt:lpstr>
      <vt:lpstr>Meilensteine für Frauen in der österreichischen Politik (6)</vt:lpstr>
      <vt:lpstr>Gleiche Rechte, gleiche Chancen?</vt:lpstr>
      <vt:lpstr>Gleiche Rechte, gleich Chancen?</vt:lpstr>
      <vt:lpstr>Global Gender Gap</vt:lpstr>
      <vt:lpstr>Was bedeutet Gendermainstreaming?</vt:lpstr>
      <vt:lpstr>Gender Pay Gap und Equal Pay Day</vt:lpstr>
      <vt:lpstr>Frauen und Bildung</vt:lpstr>
      <vt:lpstr>Frauen und Gesundheit</vt:lpstr>
      <vt:lpstr>Gewalt gegen Frauen</vt:lpstr>
      <vt:lpstr>Hilfe bei Gewalt</vt:lpstr>
      <vt:lpstr>PowerPoint-Präsentation</vt:lpstr>
      <vt:lpstr>Typisch weiblich, typisch männlich?</vt:lpstr>
      <vt:lpstr>Who cares? Rollenbilder ändern, Sorgearbeit</vt:lpstr>
      <vt:lpstr>Social Media: Chance und Herausforderung für die Rechte von Frauen</vt:lpstr>
      <vt:lpstr>Mädchen und junge Frauen stärken</vt:lpstr>
      <vt:lpstr>Diskussionsfrage: Kennst du aus dem eigenen Umfeld mehr Frauen oder mehr Männer, die in folgenden Bereichen tätig sind?</vt:lpstr>
    </vt:vector>
  </TitlesOfParts>
  <Company>Universitaet Wien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Überschrift</dc:title>
  <dc:creator>Harald Prosch</dc:creator>
  <cp:lastModifiedBy>Kira Kamelger</cp:lastModifiedBy>
  <cp:revision>728</cp:revision>
  <dcterms:created xsi:type="dcterms:W3CDTF">2019-11-13T13:23:08Z</dcterms:created>
  <dcterms:modified xsi:type="dcterms:W3CDTF">2025-05-22T10:40:02Z</dcterms:modified>
</cp:coreProperties>
</file>