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34" r:id="rId2"/>
    <p:sldId id="345" r:id="rId3"/>
    <p:sldId id="276" r:id="rId4"/>
    <p:sldId id="273" r:id="rId5"/>
    <p:sldId id="311" r:id="rId6"/>
    <p:sldId id="339" r:id="rId7"/>
    <p:sldId id="362" r:id="rId8"/>
    <p:sldId id="346" r:id="rId9"/>
    <p:sldId id="373" r:id="rId10"/>
    <p:sldId id="366" r:id="rId11"/>
    <p:sldId id="316" r:id="rId12"/>
    <p:sldId id="340" r:id="rId13"/>
    <p:sldId id="363" r:id="rId14"/>
    <p:sldId id="359" r:id="rId15"/>
    <p:sldId id="367" r:id="rId16"/>
    <p:sldId id="368" r:id="rId17"/>
    <p:sldId id="369" r:id="rId18"/>
    <p:sldId id="297" r:id="rId19"/>
    <p:sldId id="338" r:id="rId20"/>
    <p:sldId id="370" r:id="rId21"/>
    <p:sldId id="371" r:id="rId22"/>
    <p:sldId id="278" r:id="rId23"/>
    <p:sldId id="343" r:id="rId24"/>
    <p:sldId id="372" r:id="rId25"/>
    <p:sldId id="365" r:id="rId26"/>
    <p:sldId id="364" r:id="rId27"/>
    <p:sldId id="292" r:id="rId28"/>
  </p:sldIdLst>
  <p:sldSz cx="9144000" cy="5143500" type="screen16x9"/>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 id="2" name="Maria Veronika" initials="maria" lastIdx="2" clrIdx="1">
    <p:extLst>
      <p:ext uri="{19B8F6BF-5375-455C-9EA6-DF929625EA0E}">
        <p15:presenceInfo xmlns:p15="http://schemas.microsoft.com/office/powerpoint/2012/main" userId="Maria Veron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88" d="100"/>
          <a:sy n="88" d="100"/>
        </p:scale>
        <p:origin x="68" y="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de-DE"/>
          </a:p>
        </p:txBody>
      </p:sp>
      <p:sp>
        <p:nvSpPr>
          <p:cNvPr id="3" name="Datumsplatzhalter 2"/>
          <p:cNvSpPr>
            <a:spLocks noGrp="1"/>
          </p:cNvSpPr>
          <p:nvPr>
            <p:ph type="dt" sz="quarter" idx="1"/>
          </p:nvPr>
        </p:nvSpPr>
        <p:spPr>
          <a:xfrm>
            <a:off x="3850443" y="0"/>
            <a:ext cx="2945659" cy="496412"/>
          </a:xfrm>
          <a:prstGeom prst="rect">
            <a:avLst/>
          </a:prstGeom>
        </p:spPr>
        <p:txBody>
          <a:bodyPr vert="horz" lIns="95571" tIns="47786" rIns="95571" bIns="47786" rtlCol="0"/>
          <a:lstStyle>
            <a:lvl1pPr algn="r">
              <a:defRPr sz="1300"/>
            </a:lvl1pPr>
          </a:lstStyle>
          <a:p>
            <a:fld id="{550B6B79-8AEE-6D4B-BAF2-A3E2557ED5FB}" type="datetimeFigureOut">
              <a:rPr lang="de-DE" smtClean="0"/>
              <a:pPr/>
              <a:t>24.01.2024</a:t>
            </a:fld>
            <a:endParaRPr lang="de-DE"/>
          </a:p>
        </p:txBody>
      </p:sp>
      <p:sp>
        <p:nvSpPr>
          <p:cNvPr id="4" name="Fußzeilenplatzhalter 3"/>
          <p:cNvSpPr>
            <a:spLocks noGrp="1"/>
          </p:cNvSpPr>
          <p:nvPr>
            <p:ph type="ftr" sz="quarter" idx="2"/>
          </p:nvPr>
        </p:nvSpPr>
        <p:spPr>
          <a:xfrm>
            <a:off x="0" y="9430091"/>
            <a:ext cx="2945659" cy="496412"/>
          </a:xfrm>
          <a:prstGeom prst="rect">
            <a:avLst/>
          </a:prstGeom>
        </p:spPr>
        <p:txBody>
          <a:bodyPr vert="horz" lIns="95571" tIns="47786" rIns="95571" bIns="47786"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30091"/>
            <a:ext cx="2945659" cy="496412"/>
          </a:xfrm>
          <a:prstGeom prst="rect">
            <a:avLst/>
          </a:prstGeom>
        </p:spPr>
        <p:txBody>
          <a:bodyPr vert="horz" lIns="95571" tIns="47786" rIns="95571" bIns="47786"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de-DE"/>
          </a:p>
        </p:txBody>
      </p:sp>
      <p:sp>
        <p:nvSpPr>
          <p:cNvPr id="3" name="Datumsplatzhalter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151985D2-3BEB-444C-BCD2-07EEBCCA7FBB}" type="datetimeFigureOut">
              <a:rPr lang="de-DE" smtClean="0"/>
              <a:pPr/>
              <a:t>24.01.2024</a:t>
            </a:fld>
            <a:endParaRPr lang="de-DE"/>
          </a:p>
        </p:txBody>
      </p:sp>
      <p:sp>
        <p:nvSpPr>
          <p:cNvPr id="4" name="Folienbildplatzhalt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5571" tIns="47786" rIns="95571" bIns="47786"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5571" tIns="47786" rIns="95571" bIns="47786"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400141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104971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397804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139138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144158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23</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24</a:t>
            </a:fld>
            <a:endParaRPr lang="de-DE"/>
          </a:p>
        </p:txBody>
      </p:sp>
    </p:spTree>
    <p:extLst>
      <p:ext uri="{BB962C8B-B14F-4D97-AF65-F5344CB8AC3E}">
        <p14:creationId xmlns:p14="http://schemas.microsoft.com/office/powerpoint/2010/main" val="308753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25</a:t>
            </a:fld>
            <a:endParaRPr lang="de-DE"/>
          </a:p>
        </p:txBody>
      </p:sp>
    </p:spTree>
    <p:extLst>
      <p:ext uri="{BB962C8B-B14F-4D97-AF65-F5344CB8AC3E}">
        <p14:creationId xmlns:p14="http://schemas.microsoft.com/office/powerpoint/2010/main" val="159102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26</a:t>
            </a:fld>
            <a:endParaRPr lang="de-DE"/>
          </a:p>
        </p:txBody>
      </p:sp>
    </p:spTree>
    <p:extLst>
      <p:ext uri="{BB962C8B-B14F-4D97-AF65-F5344CB8AC3E}">
        <p14:creationId xmlns:p14="http://schemas.microsoft.com/office/powerpoint/2010/main" val="277755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86829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32701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161355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355669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243837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thema-geld-und-konsum"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emokratiewebstatt.at/thema/thema-geld-und-konsum/welt-und-geld"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2.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thema-geld-und-konsum/welt-und-geld/was-macht-eine-bank"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emokratiewebstatt.at/thema/thema-geld-und-konsum/mit-geld-richtig-umgehen-lernen" TargetMode="Externa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image" Target="../media/image10.jp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7.xml"/><Relationship Id="rId5" Type="http://schemas.openxmlformats.org/officeDocument/2006/relationships/image" Target="../media/image11.jpg"/><Relationship Id="rId4" Type="http://schemas.openxmlformats.org/officeDocument/2006/relationships/hyperlink" Target="https://www.demokratiewebstatt.at/thema/thema-geld-und-konsum/konsum-ist-wichtig-aber-richti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thema-geld-und-konsum/woher-kommt-das-geld"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thema/thema-geld-und-konsum/woher-kommt-das-geld/wie-wird-geld-gemach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hlinkClick r:id="rId2"/>
              </a:rPr>
              <a:t>Geld und Konsum</a:t>
            </a:r>
            <a:endParaRPr lang="de-DE" sz="28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Durch Finanzbildung beim Thema Geld den Überblick behalten</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576000" y="574826"/>
            <a:ext cx="7128000" cy="612000"/>
          </a:xfrm>
        </p:spPr>
        <p:txBody>
          <a:bodyPr/>
          <a:lstStyle/>
          <a:p>
            <a:r>
              <a:rPr lang="de-DE" sz="2000" dirty="0">
                <a:solidFill>
                  <a:srgbClr val="2190AB"/>
                </a:solidFill>
              </a:rPr>
              <a:t>Was sind Kryptowährungen?</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buNone/>
            </a:pPr>
            <a:endParaRPr lang="de-DE" sz="1600" u="sng" dirty="0"/>
          </a:p>
          <a:p>
            <a:pPr marL="0" indent="0">
              <a:buNone/>
            </a:pPr>
            <a:r>
              <a:rPr lang="de-DE" sz="1600" dirty="0"/>
              <a:t>Kryptowährungen sind </a:t>
            </a:r>
            <a:r>
              <a:rPr lang="de-DE" sz="1600" b="1" dirty="0"/>
              <a:t>Zahlungsmittel, die nur in Computern existieren</a:t>
            </a:r>
            <a:r>
              <a:rPr lang="de-DE" sz="1600" dirty="0"/>
              <a:t>. Sie werden nicht geprägt oder gedruckt, sondern auf Hochleistungsrechnern „errechnet“. Bitcoins sind die derzeit bekannteste Kryptowährung. Kryptowährungen gelten als risikoreich, denn ihr Wert ist nicht geregelt oder abgesichert.</a:t>
            </a:r>
            <a:endParaRPr lang="de-AT" sz="1600" dirty="0"/>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7904731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920353" y="3656329"/>
            <a:ext cx="2215289" cy="253916"/>
          </a:xfrm>
          <a:prstGeom prst="rect">
            <a:avLst/>
          </a:prstGeom>
          <a:noFill/>
        </p:spPr>
        <p:txBody>
          <a:bodyPr wrap="square" rtlCol="0">
            <a:spAutoFit/>
          </a:bodyPr>
          <a:lstStyle/>
          <a:p>
            <a:pPr algn="ctr"/>
            <a:r>
              <a:rPr lang="de-AT" sz="1050" dirty="0"/>
              <a:t> © Wikipedia / Oliver Wendel / CC0 </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Welt und Geld</a:t>
            </a:r>
            <a:endParaRPr lang="de-DE" b="1" dirty="0">
              <a:solidFill>
                <a:srgbClr val="2190AB"/>
              </a:solidFill>
              <a:latin typeface="+mj-lt"/>
            </a:endParaRPr>
          </a:p>
        </p:txBody>
      </p:sp>
      <p:pic>
        <p:nvPicPr>
          <p:cNvPr id="8" name="Grafik 7">
            <a:extLst>
              <a:ext uri="{FF2B5EF4-FFF2-40B4-BE49-F238E27FC236}">
                <a16:creationId xmlns:a16="http://schemas.microsoft.com/office/drawing/2014/main" id="{EBCB5826-F2E6-C59B-BC36-51A8B0BEA357}"/>
              </a:ext>
            </a:extLst>
          </p:cNvPr>
          <p:cNvPicPr>
            <a:picLocks noChangeAspect="1"/>
          </p:cNvPicPr>
          <p:nvPr/>
        </p:nvPicPr>
        <p:blipFill>
          <a:blip r:embed="rId4"/>
          <a:stretch>
            <a:fillRect/>
          </a:stretch>
        </p:blipFill>
        <p:spPr>
          <a:xfrm>
            <a:off x="3168566" y="1275423"/>
            <a:ext cx="1718864" cy="2225067"/>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Der Kreislauf des Geldes </a:t>
            </a:r>
            <a:endParaRPr lang="de-DE" sz="1100" dirty="0">
              <a:solidFill>
                <a:srgbClr val="2190AB"/>
              </a:solidFill>
            </a:endParaRPr>
          </a:p>
        </p:txBody>
      </p:sp>
      <p:pic>
        <p:nvPicPr>
          <p:cNvPr id="7" name="Inhaltsplatzhalter 6">
            <a:extLst>
              <a:ext uri="{FF2B5EF4-FFF2-40B4-BE49-F238E27FC236}">
                <a16:creationId xmlns:a16="http://schemas.microsoft.com/office/drawing/2014/main" id="{726ED543-DEAC-50F7-96D4-8A32AFF558D4}"/>
              </a:ext>
            </a:extLst>
          </p:cNvPr>
          <p:cNvPicPr>
            <a:picLocks noGrp="1" noChangeAspect="1"/>
          </p:cNvPicPr>
          <p:nvPr>
            <p:ph idx="1"/>
          </p:nvPr>
        </p:nvPicPr>
        <p:blipFill>
          <a:blip r:embed="rId4"/>
          <a:stretch>
            <a:fillRect/>
          </a:stretch>
        </p:blipFill>
        <p:spPr>
          <a:xfrm>
            <a:off x="2289969" y="1038225"/>
            <a:ext cx="4317999" cy="3238500"/>
          </a:xfrm>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Staatshaushalt</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50000"/>
              </a:lnSpc>
            </a:pPr>
            <a:r>
              <a:rPr lang="de-DE" sz="1400" dirty="0"/>
              <a:t>Auch Staaten sind </a:t>
            </a:r>
            <a:r>
              <a:rPr lang="de-DE" sz="1400" b="1" dirty="0"/>
              <a:t>Teil des Geldkreislaufes.</a:t>
            </a:r>
            <a:r>
              <a:rPr lang="de-DE" sz="1400" dirty="0"/>
              <a:t> Sie müssen ebenso wie Privatpersonen und Unternehmen mit dem Geld, das zur Verfügung steht, gut haushalten. </a:t>
            </a:r>
          </a:p>
          <a:p>
            <a:pPr>
              <a:lnSpc>
                <a:spcPct val="150000"/>
              </a:lnSpc>
            </a:pPr>
            <a:r>
              <a:rPr lang="de-DE" sz="1400" dirty="0"/>
              <a:t>Dafür wird ein </a:t>
            </a:r>
            <a:r>
              <a:rPr lang="de-DE" sz="1400" b="1" dirty="0"/>
              <a:t>Haushaltsplan</a:t>
            </a:r>
            <a:r>
              <a:rPr lang="de-DE" sz="1400" dirty="0"/>
              <a:t> erstellt, der alle </a:t>
            </a:r>
            <a:r>
              <a:rPr lang="de-DE" sz="1400" b="1" dirty="0"/>
              <a:t>Einnahmen und Ausgaben </a:t>
            </a:r>
            <a:r>
              <a:rPr lang="de-DE" sz="1400" dirty="0"/>
              <a:t>eines Landes berücksichtigt. </a:t>
            </a:r>
          </a:p>
          <a:p>
            <a:pPr>
              <a:lnSpc>
                <a:spcPct val="150000"/>
              </a:lnSpc>
            </a:pPr>
            <a:r>
              <a:rPr lang="de-DE" sz="1400" dirty="0"/>
              <a:t>Der Staat nimmt durch </a:t>
            </a:r>
            <a:r>
              <a:rPr lang="de-DE" sz="1400" b="1" dirty="0"/>
              <a:t>Steuern</a:t>
            </a:r>
            <a:r>
              <a:rPr lang="de-DE" sz="1400" dirty="0"/>
              <a:t> und </a:t>
            </a:r>
            <a:r>
              <a:rPr lang="de-DE" sz="1400" b="1" dirty="0"/>
              <a:t>Abgaben</a:t>
            </a:r>
            <a:r>
              <a:rPr lang="de-DE" sz="1400" dirty="0"/>
              <a:t> Geld ein. Mit diesem Geld werden öffentliche Einrichtungen, wie Krankenhäuser oder Schulen finanziert, es wird in die Infrastruktur </a:t>
            </a:r>
            <a:r>
              <a:rPr lang="de-DE" sz="1400" b="1" dirty="0"/>
              <a:t>investiert</a:t>
            </a:r>
            <a:r>
              <a:rPr lang="de-DE" sz="1400" dirty="0"/>
              <a:t>, also zum Beispiel in den Bau von Straßen oder Schienen, es werden Sozial-, Kultur- und Umweltprojekte </a:t>
            </a:r>
            <a:r>
              <a:rPr lang="de-DE" sz="1400" b="1" dirty="0"/>
              <a:t>gefördert</a:t>
            </a:r>
            <a:r>
              <a:rPr lang="de-DE" sz="1400" dirty="0"/>
              <a:t> und Sozialleistungen, wie etwa die Familienbeihilfe </a:t>
            </a:r>
            <a:r>
              <a:rPr lang="de-DE" sz="1400" b="1" dirty="0"/>
              <a:t>ausbezahlt</a:t>
            </a:r>
            <a:r>
              <a:rPr lang="de-DE" sz="1400" dirty="0"/>
              <a:t>.</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6284191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Was macht eine Bank? </a:t>
            </a:r>
            <a:endParaRPr lang="de-DE" sz="11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
        <p:nvSpPr>
          <p:cNvPr id="8" name="Textfeld 7">
            <a:extLst>
              <a:ext uri="{FF2B5EF4-FFF2-40B4-BE49-F238E27FC236}">
                <a16:creationId xmlns:a16="http://schemas.microsoft.com/office/drawing/2014/main" id="{98792937-1C85-B54B-B91C-0D00FA5CA8F0}"/>
              </a:ext>
            </a:extLst>
          </p:cNvPr>
          <p:cNvSpPr txBox="1"/>
          <p:nvPr/>
        </p:nvSpPr>
        <p:spPr>
          <a:xfrm flipH="1">
            <a:off x="6639335" y="4060501"/>
            <a:ext cx="1218725" cy="253916"/>
          </a:xfrm>
          <a:prstGeom prst="rect">
            <a:avLst/>
          </a:prstGeom>
          <a:noFill/>
        </p:spPr>
        <p:txBody>
          <a:bodyPr wrap="square" rtlCol="0">
            <a:spAutoFit/>
          </a:bodyPr>
          <a:lstStyle/>
          <a:p>
            <a:endParaRPr lang="de-AT" sz="105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r>
              <a:rPr lang="de-DE" sz="1800" dirty="0"/>
              <a:t>Banken fungieren im Geldkreislauf als </a:t>
            </a:r>
            <a:r>
              <a:rPr lang="de-DE" sz="1800" b="1" dirty="0"/>
              <a:t>Finanzdienstleister</a:t>
            </a:r>
            <a:r>
              <a:rPr lang="de-DE" sz="1800" dirty="0"/>
              <a:t> mit deren Hilfe die Einnahmen und Ausgaben zwischen Staat, Unternehmen und Privathaushalten abgewickelt werden. Gleichzeitig sind sie als Unternehmen ebenso Teil des Geldkreislaufes.</a:t>
            </a:r>
          </a:p>
          <a:p>
            <a:r>
              <a:rPr lang="de-DE" sz="1800" dirty="0"/>
              <a:t>Eine Bank </a:t>
            </a:r>
            <a:r>
              <a:rPr lang="de-DE" sz="1800" b="1" dirty="0"/>
              <a:t>verwaltet </a:t>
            </a:r>
            <a:r>
              <a:rPr lang="de-DE" sz="1800" dirty="0"/>
              <a:t>die </a:t>
            </a:r>
            <a:r>
              <a:rPr lang="de-DE" sz="1800" b="1" dirty="0"/>
              <a:t>Spareinlagen</a:t>
            </a:r>
            <a:r>
              <a:rPr lang="de-DE" sz="1800" dirty="0"/>
              <a:t> ihrer </a:t>
            </a:r>
            <a:r>
              <a:rPr lang="de-DE" sz="1800" dirty="0" err="1"/>
              <a:t>Kund:innen</a:t>
            </a:r>
            <a:r>
              <a:rPr lang="de-DE" sz="1800" dirty="0"/>
              <a:t> und kann Geld in Form eines </a:t>
            </a:r>
            <a:r>
              <a:rPr lang="de-DE" sz="1800" b="1" dirty="0"/>
              <a:t>Kredites verleihen</a:t>
            </a:r>
            <a:r>
              <a:rPr lang="de-DE" sz="1800" dirty="0"/>
              <a:t>.</a:t>
            </a:r>
          </a:p>
          <a:p>
            <a:pPr marL="0" indent="0">
              <a:buNone/>
            </a:pPr>
            <a:endParaRPr lang="de-AT" sz="1800" dirty="0"/>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Bankkonto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pPr marL="0" indent="0">
              <a:buNone/>
            </a:pPr>
            <a:r>
              <a:rPr lang="de-DE" sz="1600" dirty="0"/>
              <a:t>	Auf einem Konto werden alle Einnahmen, wie zum Beispiel das Gehalt, das man im Monat für seine Arbeitsleistung bekommt, und alle Ausgaben, wie zum Beispiel die Kosten für Miete, Strom und Lebensmittel, verrechnet.</a:t>
            </a:r>
          </a:p>
          <a:p>
            <a:pPr marL="0" indent="0">
              <a:spcBef>
                <a:spcPct val="0"/>
              </a:spcBef>
              <a:buNone/>
            </a:pPr>
            <a:r>
              <a:rPr lang="de-DE" sz="1600" b="1" u="sng" dirty="0">
                <a:solidFill>
                  <a:srgbClr val="2190AB"/>
                </a:solidFill>
                <a:latin typeface="+mj-lt"/>
                <a:ea typeface="+mj-ea"/>
                <a:cs typeface="+mj-cs"/>
              </a:rPr>
              <a:t>So funktioniert ein Jugendkonto</a:t>
            </a:r>
          </a:p>
          <a:p>
            <a:pPr marL="0" indent="0">
              <a:buNone/>
            </a:pPr>
            <a:r>
              <a:rPr lang="de-DE" sz="1600" dirty="0"/>
              <a:t>	Vor dem 14. Geburtstag ist eine Kontoeröffnung nur mit der Zustimmung der gesetzlichen </a:t>
            </a:r>
            <a:r>
              <a:rPr lang="de-DE" sz="1600" dirty="0" err="1"/>
              <a:t>Vertreter:innen</a:t>
            </a:r>
            <a:r>
              <a:rPr lang="de-DE" sz="1600" dirty="0"/>
              <a:t> möglich. Ein Jugendkonto unterliegt besonderen Schutzbestimmungen. Es kann nur so viel Geld abgehoben werden, wie auch tatsächlich am Konto ist. Das Überziehen eines Jugendkontos ist in der Regel nicht möglich.</a:t>
            </a:r>
            <a:endParaRPr lang="de-AT" sz="1600" dirty="0"/>
          </a:p>
        </p:txBody>
      </p:sp>
    </p:spTree>
    <p:extLst>
      <p:ext uri="{BB962C8B-B14F-4D97-AF65-F5344CB8AC3E}">
        <p14:creationId xmlns:p14="http://schemas.microsoft.com/office/powerpoint/2010/main" val="10992629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Zinsen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pPr marL="0" indent="0">
              <a:buNone/>
            </a:pPr>
            <a:r>
              <a:rPr lang="de-DE" sz="1600" u="sng" dirty="0"/>
              <a:t>Sparzinsen:</a:t>
            </a:r>
            <a:r>
              <a:rPr lang="de-DE" sz="1600" dirty="0"/>
              <a:t> </a:t>
            </a:r>
          </a:p>
          <a:p>
            <a:r>
              <a:rPr lang="de-DE" sz="1600" dirty="0"/>
              <a:t>Geld auf einem </a:t>
            </a:r>
            <a:r>
              <a:rPr lang="de-DE" sz="1600" b="1" dirty="0"/>
              <a:t>Sparbuch</a:t>
            </a:r>
            <a:r>
              <a:rPr lang="de-DE" sz="1600" dirty="0"/>
              <a:t> „arbeitet“ und bekommt in der Regel Zinsen. Das funktioniert, weil Banken mit dem eingezahlten Geld ihrer </a:t>
            </a:r>
            <a:r>
              <a:rPr lang="de-DE" sz="1600" dirty="0" err="1"/>
              <a:t>Kund:innen</a:t>
            </a:r>
            <a:r>
              <a:rPr lang="de-DE" sz="1600" dirty="0"/>
              <a:t> arbeiten. </a:t>
            </a:r>
          </a:p>
          <a:p>
            <a:r>
              <a:rPr lang="de-DE" sz="1600" dirty="0"/>
              <a:t>Vereinfacht dargestellt: Da nicht alle </a:t>
            </a:r>
            <a:r>
              <a:rPr lang="de-DE" sz="1600" dirty="0" err="1"/>
              <a:t>Sparer:innen</a:t>
            </a:r>
            <a:r>
              <a:rPr lang="de-DE" sz="1600" dirty="0"/>
              <a:t> ihr Geld zur gleichen Zeit wieder benötigen, kann die Bank einen Teil davon weiterverleihen, z.B. an andere Menschen, die gerade Geld brauchen. </a:t>
            </a:r>
          </a:p>
          <a:p>
            <a:r>
              <a:rPr lang="de-DE" sz="1600" dirty="0"/>
              <a:t>Dafür bekommt die Bank selbst wieder </a:t>
            </a:r>
            <a:r>
              <a:rPr lang="de-DE" sz="1600" b="1" dirty="0"/>
              <a:t>Zinsen</a:t>
            </a:r>
            <a:r>
              <a:rPr lang="de-DE" sz="1600" dirty="0"/>
              <a:t>, die sie zu einem kleinen Teil an die </a:t>
            </a:r>
            <a:r>
              <a:rPr lang="de-DE" sz="1600" b="1" dirty="0" err="1"/>
              <a:t>Sparer:innen</a:t>
            </a:r>
            <a:r>
              <a:rPr lang="de-DE" sz="1600" b="1" dirty="0"/>
              <a:t> </a:t>
            </a:r>
            <a:r>
              <a:rPr lang="de-DE" sz="1600" dirty="0"/>
              <a:t>abgibt. </a:t>
            </a:r>
          </a:p>
        </p:txBody>
      </p:sp>
    </p:spTree>
    <p:extLst>
      <p:ext uri="{BB962C8B-B14F-4D97-AF65-F5344CB8AC3E}">
        <p14:creationId xmlns:p14="http://schemas.microsoft.com/office/powerpoint/2010/main" val="330278688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Zinsen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pPr marL="0" indent="0">
              <a:buNone/>
            </a:pPr>
            <a:r>
              <a:rPr lang="de-DE" sz="1600" u="sng" dirty="0"/>
              <a:t>Kreditzinsen:</a:t>
            </a:r>
            <a:r>
              <a:rPr lang="de-DE" sz="1600" dirty="0"/>
              <a:t> </a:t>
            </a:r>
          </a:p>
          <a:p>
            <a:r>
              <a:rPr lang="de-DE" sz="1600" dirty="0"/>
              <a:t>Das Geld, das eine Bank verleiht, nennt man Kredit. </a:t>
            </a:r>
          </a:p>
          <a:p>
            <a:r>
              <a:rPr lang="de-DE" sz="1600" dirty="0"/>
              <a:t>Erwachsene können sich einen Kredit aufnehmen, wenn sie zum Beispiel ein Haus bauen wollen oder eine Firma gründen möchten und Startkapital brauchen. </a:t>
            </a:r>
          </a:p>
          <a:p>
            <a:r>
              <a:rPr lang="de-DE" sz="1600" dirty="0"/>
              <a:t>Bei einem Kredit muss man aber nicht nur die ausgeborgte Summe zurückzahlen, sondern mehr. Das nennt man auch </a:t>
            </a:r>
            <a:r>
              <a:rPr lang="de-DE" sz="1600" b="1" dirty="0"/>
              <a:t>Kreditzinsen</a:t>
            </a:r>
            <a:r>
              <a:rPr lang="de-DE" sz="1600" dirty="0"/>
              <a:t>. Solche Zinsen richten sich nach der </a:t>
            </a:r>
            <a:r>
              <a:rPr lang="de-DE" sz="1600" b="1" dirty="0"/>
              <a:t>Höhe des geliehenen Betrages </a:t>
            </a:r>
            <a:r>
              <a:rPr lang="de-DE" sz="1600" dirty="0"/>
              <a:t>und nach der </a:t>
            </a:r>
            <a:r>
              <a:rPr lang="de-DE" sz="1600" b="1" dirty="0"/>
              <a:t>Laufzeit</a:t>
            </a:r>
            <a:r>
              <a:rPr lang="de-DE" sz="1600" dirty="0"/>
              <a:t> des Kredits, also der Zeit, die man braucht, um das Geld wieder zurück zu zahlen.</a:t>
            </a:r>
          </a:p>
        </p:txBody>
      </p:sp>
    </p:spTree>
    <p:extLst>
      <p:ext uri="{BB962C8B-B14F-4D97-AF65-F5344CB8AC3E}">
        <p14:creationId xmlns:p14="http://schemas.microsoft.com/office/powerpoint/2010/main" val="78556197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rPr>
              <a:t> </a:t>
            </a:r>
            <a:r>
              <a:rPr lang="de-AT" sz="2600" dirty="0">
                <a:solidFill>
                  <a:srgbClr val="2190AB"/>
                </a:solidFill>
                <a:hlinkClick r:id="rId3"/>
              </a:rPr>
              <a:t>Mit Geld richtig umgehen (lernen)</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670274"/>
            <a:ext cx="2100694" cy="253916"/>
          </a:xfrm>
          <a:prstGeom prst="rect">
            <a:avLst/>
          </a:prstGeom>
          <a:noFill/>
        </p:spPr>
        <p:txBody>
          <a:bodyPr wrap="square" rtlCol="0">
            <a:spAutoFit/>
          </a:bodyPr>
          <a:lstStyle/>
          <a:p>
            <a:pPr algn="ctr"/>
            <a:r>
              <a:rPr lang="de-DE" sz="1050" dirty="0"/>
              <a:t>© iStock / </a:t>
            </a:r>
            <a:r>
              <a:rPr lang="de-DE" sz="1050" dirty="0" err="1"/>
              <a:t>Thitiphat</a:t>
            </a:r>
            <a:r>
              <a:rPr lang="de-DE" sz="1050" dirty="0"/>
              <a:t> </a:t>
            </a:r>
            <a:r>
              <a:rPr lang="de-DE" sz="1050" dirty="0" err="1"/>
              <a:t>Khuankaew</a:t>
            </a:r>
            <a:endParaRPr lang="de-AT" sz="1050" dirty="0"/>
          </a:p>
        </p:txBody>
      </p:sp>
      <p:pic>
        <p:nvPicPr>
          <p:cNvPr id="6" name="Grafik 5">
            <a:extLst>
              <a:ext uri="{FF2B5EF4-FFF2-40B4-BE49-F238E27FC236}">
                <a16:creationId xmlns:a16="http://schemas.microsoft.com/office/drawing/2014/main" id="{A3F0633D-1290-8E7E-4AD0-0218BA023EDC}"/>
              </a:ext>
            </a:extLst>
          </p:cNvPr>
          <p:cNvPicPr>
            <a:picLocks noChangeAspect="1"/>
          </p:cNvPicPr>
          <p:nvPr/>
        </p:nvPicPr>
        <p:blipFill>
          <a:blip r:embed="rId5"/>
          <a:stretch>
            <a:fillRect/>
          </a:stretch>
        </p:blipFill>
        <p:spPr>
          <a:xfrm>
            <a:off x="3040944" y="1788154"/>
            <a:ext cx="2516634" cy="1740226"/>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Gesetzliche Altersvorgaben beim Umgang mit Geld</a:t>
            </a:r>
          </a:p>
        </p:txBody>
      </p:sp>
      <p:sp>
        <p:nvSpPr>
          <p:cNvPr id="4" name="Inhaltsplatzhalter 3"/>
          <p:cNvSpPr>
            <a:spLocks noGrp="1"/>
          </p:cNvSpPr>
          <p:nvPr>
            <p:ph idx="1"/>
          </p:nvPr>
        </p:nvSpPr>
        <p:spPr>
          <a:xfrm>
            <a:off x="720000" y="1079999"/>
            <a:ext cx="7920000" cy="3240000"/>
          </a:xfrm>
        </p:spPr>
        <p:txBody>
          <a:bodyPr/>
          <a:lstStyle/>
          <a:p>
            <a:r>
              <a:rPr lang="de-DE" sz="1400" b="1" u="sng" dirty="0"/>
              <a:t>Kinder unter 7 Jahren: </a:t>
            </a:r>
            <a:r>
              <a:rPr lang="de-DE" sz="1400" dirty="0"/>
              <a:t>sind „vollkommen geschäftsunfähig“, d. h., dass sie keine Geschäfte abschließen können – das können nur ihre Eltern für sie machen. Es gibt aber eine Ausnahme, die für Geschäfte gilt, die nur kleine (geringfügige) Angelegenheiten des täglichen Lebens betreffen. </a:t>
            </a:r>
          </a:p>
          <a:p>
            <a:r>
              <a:rPr lang="de-DE" sz="1400" b="1" u="sng" dirty="0"/>
              <a:t>Kinder und Jugendliche zwischen 7 und 14 Jahren: </a:t>
            </a:r>
            <a:r>
              <a:rPr lang="de-DE" sz="1400" dirty="0"/>
              <a:t>sind „beschränkt geschäftsfähig“. D. h., sie dürfen altersübliche, geringfügige Geschäfte des täglichen Lebens machen. Geschäfte, die auch eine Verpflichtung bedeuten, wie z.B. ein Handyvertrag, sind nur mit der Zustimmung eines Elternteiles gültig.</a:t>
            </a:r>
            <a:endParaRPr lang="de-AT" sz="1400" dirty="0"/>
          </a:p>
          <a:p>
            <a:r>
              <a:rPr lang="de-DE" sz="1400" b="1" u="sng" dirty="0"/>
              <a:t>Ab dem 14. Geburtstag: </a:t>
            </a:r>
            <a:r>
              <a:rPr lang="de-DE" sz="1400" dirty="0"/>
              <a:t>können Jugendliche mehr Geschäfte abschließen, über ihr Einkommen und das eigene Geld frei entscheiden und damit machen, was sie wollen, vorausgesetzt, dass sie damit nicht die Befriedigung ihrer Lebensbedürfnisse gefährde</a:t>
            </a:r>
            <a:r>
              <a:rPr lang="de-DE" sz="1600" dirty="0"/>
              <a:t>n. </a:t>
            </a:r>
            <a:endParaRPr lang="de-AT"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3" name="Grafik 2"/>
          <p:cNvPicPr>
            <a:picLocks noChangeAspect="1"/>
          </p:cNvPicPr>
          <p:nvPr/>
        </p:nvPicPr>
        <p:blipFill>
          <a:blip r:embed="rId5"/>
          <a:stretch>
            <a:fillRect/>
          </a:stretch>
        </p:blipFill>
        <p:spPr>
          <a:xfrm>
            <a:off x="2083153" y="643772"/>
            <a:ext cx="4487915" cy="3915497"/>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Vier Tipps für den Umgang mit Geld</a:t>
            </a:r>
          </a:p>
        </p:txBody>
      </p:sp>
      <p:sp>
        <p:nvSpPr>
          <p:cNvPr id="4" name="Inhaltsplatzhalter 3"/>
          <p:cNvSpPr>
            <a:spLocks noGrp="1"/>
          </p:cNvSpPr>
          <p:nvPr>
            <p:ph idx="1"/>
          </p:nvPr>
        </p:nvSpPr>
        <p:spPr>
          <a:xfrm>
            <a:off x="720000" y="1079999"/>
            <a:ext cx="7920000" cy="3240000"/>
          </a:xfrm>
        </p:spPr>
        <p:txBody>
          <a:bodyPr/>
          <a:lstStyle/>
          <a:p>
            <a:r>
              <a:rPr lang="de-DE" sz="2000" dirty="0"/>
              <a:t>Einnahmen und Ausgaben im </a:t>
            </a:r>
            <a:r>
              <a:rPr lang="de-DE" sz="2000" b="1" dirty="0"/>
              <a:t>Überblick</a:t>
            </a:r>
            <a:r>
              <a:rPr lang="de-DE" sz="2000" dirty="0"/>
              <a:t> behalten</a:t>
            </a:r>
          </a:p>
          <a:p>
            <a:r>
              <a:rPr lang="de-DE" sz="2000" dirty="0"/>
              <a:t>Kaufüberlegungen anstellen und Preise </a:t>
            </a:r>
            <a:r>
              <a:rPr lang="de-DE" sz="2000" b="1" dirty="0"/>
              <a:t>vergleichen</a:t>
            </a:r>
          </a:p>
          <a:p>
            <a:r>
              <a:rPr lang="de-DE" sz="2000" dirty="0"/>
              <a:t>Verträge, </a:t>
            </a:r>
            <a:r>
              <a:rPr lang="de-DE" sz="2000" b="1" dirty="0"/>
              <a:t>offene Rechnungen </a:t>
            </a:r>
            <a:r>
              <a:rPr lang="de-DE" sz="2000" dirty="0"/>
              <a:t>und Kündigungsfristen im Blick behalten</a:t>
            </a:r>
          </a:p>
          <a:p>
            <a:r>
              <a:rPr lang="de-DE" sz="2000" b="1" dirty="0"/>
              <a:t>Sparziele </a:t>
            </a:r>
            <a:r>
              <a:rPr lang="de-DE" sz="2000" dirty="0"/>
              <a:t>setzen</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56960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Achtung Schuldenfallen</a:t>
            </a:r>
          </a:p>
        </p:txBody>
      </p:sp>
      <p:sp>
        <p:nvSpPr>
          <p:cNvPr id="4" name="Inhaltsplatzhalter 3"/>
          <p:cNvSpPr>
            <a:spLocks noGrp="1"/>
          </p:cNvSpPr>
          <p:nvPr>
            <p:ph idx="1"/>
          </p:nvPr>
        </p:nvSpPr>
        <p:spPr>
          <a:xfrm>
            <a:off x="720000" y="1079999"/>
            <a:ext cx="7920000" cy="3240000"/>
          </a:xfrm>
        </p:spPr>
        <p:txBody>
          <a:bodyPr/>
          <a:lstStyle/>
          <a:p>
            <a:pPr>
              <a:lnSpc>
                <a:spcPct val="100000"/>
              </a:lnSpc>
              <a:buFont typeface="Arial" panose="020B0604020202020204" pitchFamily="34" charset="0"/>
              <a:buChar char="•"/>
            </a:pPr>
            <a:r>
              <a:rPr lang="de-DE" sz="1600" dirty="0"/>
              <a:t>Viele Geldsorgen entstehen durch </a:t>
            </a:r>
            <a:r>
              <a:rPr lang="de-DE" sz="1600" b="1" dirty="0"/>
              <a:t>Kosten fürs Surfen und Telefonieren </a:t>
            </a:r>
            <a:r>
              <a:rPr lang="de-DE" sz="1600" dirty="0"/>
              <a:t>am Smartphone, aber auch das </a:t>
            </a:r>
            <a:r>
              <a:rPr lang="de-DE" sz="1600" b="1" dirty="0"/>
              <a:t>Shoppen im Internet </a:t>
            </a:r>
            <a:r>
              <a:rPr lang="de-DE" sz="1600" dirty="0"/>
              <a:t>kann zur Schuldenfalle werden. </a:t>
            </a:r>
          </a:p>
          <a:p>
            <a:pPr>
              <a:lnSpc>
                <a:spcPct val="100000"/>
              </a:lnSpc>
              <a:buFont typeface="Arial" panose="020B0604020202020204" pitchFamily="34" charset="0"/>
              <a:buChar char="•"/>
            </a:pPr>
            <a:r>
              <a:rPr lang="de-DE" sz="1600" dirty="0"/>
              <a:t>Online Bezahldienste bieten oftmals die Möglichkeit der </a:t>
            </a:r>
            <a:r>
              <a:rPr lang="de-DE" sz="1600" b="1" dirty="0"/>
              <a:t>Ratenzahlung</a:t>
            </a:r>
            <a:r>
              <a:rPr lang="de-DE" sz="1600" dirty="0"/>
              <a:t> an. Nutzt man das zu oft, läuft man Gefahr den Überblick über die anfallenden Raten zu verlieren.</a:t>
            </a:r>
          </a:p>
          <a:p>
            <a:pPr>
              <a:lnSpc>
                <a:spcPct val="100000"/>
              </a:lnSpc>
              <a:buFont typeface="Arial" panose="020B0604020202020204" pitchFamily="34" charset="0"/>
              <a:buChar char="•"/>
            </a:pPr>
            <a:r>
              <a:rPr lang="de-DE" sz="1600" dirty="0"/>
              <a:t>Die Möglichkeit etwas gleich zu kaufen, aber erst später zu zahlen (</a:t>
            </a:r>
            <a:r>
              <a:rPr lang="de-DE" sz="1600" b="1" dirty="0"/>
              <a:t>Buy </a:t>
            </a:r>
            <a:r>
              <a:rPr lang="de-DE" sz="1600" b="1" dirty="0" err="1"/>
              <a:t>now</a:t>
            </a:r>
            <a:r>
              <a:rPr lang="de-DE" sz="1600" b="1" dirty="0"/>
              <a:t> – </a:t>
            </a:r>
            <a:r>
              <a:rPr lang="de-DE" sz="1600" b="1" dirty="0" err="1"/>
              <a:t>pay</a:t>
            </a:r>
            <a:r>
              <a:rPr lang="de-DE" sz="1600" b="1" dirty="0"/>
              <a:t> </a:t>
            </a:r>
            <a:r>
              <a:rPr lang="de-DE" sz="1600" b="1" dirty="0" err="1"/>
              <a:t>later</a:t>
            </a:r>
            <a:r>
              <a:rPr lang="de-DE" sz="1600" dirty="0"/>
              <a:t>) kann ebenfalls zu Zahlungsproblemen führen.</a:t>
            </a:r>
          </a:p>
          <a:p>
            <a:pPr>
              <a:lnSpc>
                <a:spcPct val="100000"/>
              </a:lnSpc>
              <a:buFont typeface="Arial" panose="020B0604020202020204" pitchFamily="34" charset="0"/>
              <a:buChar char="•"/>
            </a:pPr>
            <a:r>
              <a:rPr lang="de-DE" sz="1600" b="1" dirty="0"/>
              <a:t>In-App-Käufe </a:t>
            </a:r>
            <a:r>
              <a:rPr lang="de-DE" sz="1600" dirty="0"/>
              <a:t>am Handy und auf Plattformen (das sind Einkäufe, die zum Beispiel bei einem Computerspiel zusätzliche Funktionen freischalten) können eine Kostenfalle darstellen, ebenso wie </a:t>
            </a:r>
            <a:r>
              <a:rPr lang="de-DE" sz="1600" b="1" dirty="0"/>
              <a:t>vermeintlich kostenlose Angebote </a:t>
            </a:r>
            <a:r>
              <a:rPr lang="de-DE" sz="1600" dirty="0"/>
              <a:t>im Internet.</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30163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Konsum ist wichtig, aber richtig!</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93643" y="3446291"/>
            <a:ext cx="2133600" cy="253916"/>
          </a:xfrm>
          <a:prstGeom prst="rect">
            <a:avLst/>
          </a:prstGeom>
          <a:noFill/>
        </p:spPr>
        <p:txBody>
          <a:bodyPr wrap="square" rtlCol="0">
            <a:spAutoFit/>
          </a:bodyPr>
          <a:lstStyle/>
          <a:p>
            <a:pPr algn="ctr"/>
            <a:r>
              <a:rPr lang="de-DE" sz="1050" dirty="0"/>
              <a:t>© Clipdealer / </a:t>
            </a:r>
            <a:r>
              <a:rPr lang="de-DE" sz="1050" dirty="0" err="1"/>
              <a:t>Arsgera</a:t>
            </a:r>
            <a:endParaRPr lang="de-AT" sz="1050" dirty="0"/>
          </a:p>
        </p:txBody>
      </p:sp>
      <p:pic>
        <p:nvPicPr>
          <p:cNvPr id="3" name="Grafik 2">
            <a:extLst>
              <a:ext uri="{FF2B5EF4-FFF2-40B4-BE49-F238E27FC236}">
                <a16:creationId xmlns:a16="http://schemas.microsoft.com/office/drawing/2014/main" id="{AFFEDD45-D019-3F0D-DDAE-799E87A197D5}"/>
              </a:ext>
            </a:extLst>
          </p:cNvPr>
          <p:cNvPicPr>
            <a:picLocks noChangeAspect="1"/>
          </p:cNvPicPr>
          <p:nvPr/>
        </p:nvPicPr>
        <p:blipFill>
          <a:blip r:embed="rId5"/>
          <a:stretch>
            <a:fillRect/>
          </a:stretch>
        </p:blipFill>
        <p:spPr>
          <a:xfrm>
            <a:off x="3057113" y="1440000"/>
            <a:ext cx="2525773" cy="1894330"/>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Wer bestimmt den Preis? </a:t>
            </a:r>
          </a:p>
        </p:txBody>
      </p:sp>
      <p:sp>
        <p:nvSpPr>
          <p:cNvPr id="4" name="Inhaltsplatzhalter 3"/>
          <p:cNvSpPr>
            <a:spLocks noGrp="1"/>
          </p:cNvSpPr>
          <p:nvPr>
            <p:ph idx="1"/>
          </p:nvPr>
        </p:nvSpPr>
        <p:spPr>
          <a:xfrm>
            <a:off x="720000" y="1079999"/>
            <a:ext cx="7920000" cy="3240000"/>
          </a:xfrm>
        </p:spPr>
        <p:txBody>
          <a:bodyPr/>
          <a:lstStyle/>
          <a:p>
            <a:pPr marL="0" lvl="1" indent="0">
              <a:lnSpc>
                <a:spcPts val="2600"/>
              </a:lnSpc>
              <a:buClr>
                <a:schemeClr val="tx2"/>
              </a:buClr>
              <a:buNone/>
            </a:pPr>
            <a:r>
              <a:rPr lang="de-DE" sz="1800" dirty="0"/>
              <a:t>	</a:t>
            </a:r>
          </a:p>
          <a:p>
            <a:pPr marL="0" lvl="1" indent="0">
              <a:lnSpc>
                <a:spcPts val="2600"/>
              </a:lnSpc>
              <a:buClr>
                <a:schemeClr val="tx2"/>
              </a:buClr>
              <a:buNone/>
            </a:pPr>
            <a:r>
              <a:rPr lang="de-DE" sz="1800" dirty="0"/>
              <a:t>In einer Marktwirtschaft </a:t>
            </a:r>
            <a:r>
              <a:rPr lang="de-DE" sz="1800" b="1" dirty="0"/>
              <a:t>bestimmen Angebot und Nachfrage den Preis </a:t>
            </a:r>
            <a:r>
              <a:rPr lang="de-DE" sz="1800" dirty="0"/>
              <a:t>für Produkte und Dienstleistungen. In Österreich leben wir in einer </a:t>
            </a:r>
            <a:r>
              <a:rPr lang="de-DE" sz="1800" b="1" dirty="0"/>
              <a:t>sozialen Marktwirtschaft</a:t>
            </a:r>
            <a:r>
              <a:rPr lang="de-DE" sz="1800" dirty="0"/>
              <a:t>, d. h. der Staat hat die Möglichkeit, Regelungen und Gesetze zu erlassen, um Probleme oder Ungerechtigkeiten, die sich beim gemeinsamen Wirtschaften ergeben, zu vermeiden. </a:t>
            </a: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Wird alles immer teurer?</a:t>
            </a:r>
          </a:p>
        </p:txBody>
      </p:sp>
      <p:sp>
        <p:nvSpPr>
          <p:cNvPr id="4" name="Inhaltsplatzhalter 3"/>
          <p:cNvSpPr>
            <a:spLocks noGrp="1"/>
          </p:cNvSpPr>
          <p:nvPr>
            <p:ph idx="1"/>
          </p:nvPr>
        </p:nvSpPr>
        <p:spPr>
          <a:xfrm>
            <a:off x="720000" y="1079999"/>
            <a:ext cx="7920000" cy="3240000"/>
          </a:xfrm>
        </p:spPr>
        <p:txBody>
          <a:bodyPr/>
          <a:lstStyle/>
          <a:p>
            <a:pPr marL="285750" lvl="1" indent="-285750">
              <a:lnSpc>
                <a:spcPts val="2600"/>
              </a:lnSpc>
              <a:buClr>
                <a:schemeClr val="tx2"/>
              </a:buClr>
              <a:buFont typeface="Arial" panose="020B0604020202020204" pitchFamily="34" charset="0"/>
              <a:buChar char="•"/>
            </a:pPr>
            <a:r>
              <a:rPr lang="de-DE" sz="1800" dirty="0"/>
              <a:t>Alles was wir kaufen können, hat seinen Preis. </a:t>
            </a:r>
          </a:p>
          <a:p>
            <a:pPr marL="285750" lvl="1" indent="-285750">
              <a:lnSpc>
                <a:spcPts val="2600"/>
              </a:lnSpc>
              <a:buClr>
                <a:schemeClr val="tx2"/>
              </a:buClr>
              <a:buFont typeface="Arial" panose="020B0604020202020204" pitchFamily="34" charset="0"/>
              <a:buChar char="•"/>
            </a:pPr>
            <a:r>
              <a:rPr lang="de-DE" sz="1800" dirty="0"/>
              <a:t>Preise bleiben aber nicht gleich, sie ändern sich laufend. </a:t>
            </a:r>
          </a:p>
          <a:p>
            <a:pPr marL="285750" lvl="1" indent="-285750">
              <a:lnSpc>
                <a:spcPts val="2600"/>
              </a:lnSpc>
              <a:buClr>
                <a:schemeClr val="tx2"/>
              </a:buClr>
              <a:buFont typeface="Arial" panose="020B0604020202020204" pitchFamily="34" charset="0"/>
              <a:buChar char="•"/>
            </a:pPr>
            <a:r>
              <a:rPr lang="de-DE" sz="1800" dirty="0"/>
              <a:t>Ein Beispiel: Der Preis für ein Kilo Brot hat sich im Laufe des Jahres 2022 um durchschnittlich 17 Prozent erhöht. Wenn so etwas passiert, spricht man von einer </a:t>
            </a:r>
            <a:r>
              <a:rPr lang="de-DE" sz="1800" b="1" dirty="0"/>
              <a:t>Inflation</a:t>
            </a:r>
            <a:r>
              <a:rPr lang="de-DE" sz="1800" dirty="0"/>
              <a:t>. Das passiert dann, wenn mehr Geld als Waren im Umlauf sind.</a:t>
            </a:r>
            <a:endParaRPr lang="de-AT" sz="1800" dirty="0"/>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05794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Was bedeutet „nachhaltiger Konsum“? </a:t>
            </a:r>
          </a:p>
        </p:txBody>
      </p:sp>
      <p:sp>
        <p:nvSpPr>
          <p:cNvPr id="4" name="Inhaltsplatzhalter 3"/>
          <p:cNvSpPr>
            <a:spLocks noGrp="1"/>
          </p:cNvSpPr>
          <p:nvPr>
            <p:ph idx="1"/>
          </p:nvPr>
        </p:nvSpPr>
        <p:spPr>
          <a:xfrm>
            <a:off x="720000" y="1079999"/>
            <a:ext cx="7920000" cy="3240000"/>
          </a:xfrm>
        </p:spPr>
        <p:txBody>
          <a:bodyPr/>
          <a:lstStyle/>
          <a:p>
            <a:pPr marL="285750" lvl="1" indent="-285750">
              <a:lnSpc>
                <a:spcPts val="2600"/>
              </a:lnSpc>
              <a:buClr>
                <a:schemeClr val="tx2"/>
              </a:buClr>
              <a:buFont typeface="Arial" panose="020B0604020202020204" pitchFamily="34" charset="0"/>
              <a:buChar char="•"/>
            </a:pPr>
            <a:endParaRPr lang="de-AT" sz="1800" dirty="0"/>
          </a:p>
          <a:p>
            <a:pPr marL="0" indent="0">
              <a:buNone/>
            </a:pPr>
            <a:r>
              <a:rPr lang="de-DE" sz="1600" i="1" dirty="0"/>
              <a:t>Nachhaltiger Konsum </a:t>
            </a:r>
            <a:r>
              <a:rPr lang="de-DE" sz="1600" dirty="0"/>
              <a:t>bedeutet </a:t>
            </a:r>
            <a:r>
              <a:rPr lang="de-DE" sz="1600" b="1" dirty="0"/>
              <a:t>bewusstes Einkaufen</a:t>
            </a:r>
            <a:r>
              <a:rPr lang="de-DE" sz="1600" dirty="0"/>
              <a:t>.</a:t>
            </a:r>
          </a:p>
          <a:p>
            <a:pPr marL="0" indent="0">
              <a:buNone/>
            </a:pPr>
            <a:r>
              <a:rPr lang="de-DE" sz="1600" dirty="0"/>
              <a:t>Kennzeichen für nachhaltigen Konsum: </a:t>
            </a:r>
          </a:p>
          <a:p>
            <a:r>
              <a:rPr lang="de-DE" sz="1600" dirty="0"/>
              <a:t>Auf umweltschonende und klimafreundliche </a:t>
            </a:r>
            <a:r>
              <a:rPr lang="de-DE" sz="1600" b="1" dirty="0"/>
              <a:t>Produktionsweise</a:t>
            </a:r>
            <a:r>
              <a:rPr lang="de-DE" sz="1600" dirty="0"/>
              <a:t> bei der Herstellung achten, </a:t>
            </a:r>
          </a:p>
          <a:p>
            <a:r>
              <a:rPr lang="de-DE" sz="1600" dirty="0"/>
              <a:t>Auf faire </a:t>
            </a:r>
            <a:r>
              <a:rPr lang="de-DE" sz="1600" b="1" dirty="0"/>
              <a:t>Arbeitsbedingungen</a:t>
            </a:r>
            <a:r>
              <a:rPr lang="de-DE" sz="1600" dirty="0"/>
              <a:t> achten, um Ausbeutung oder Kinderarbeit zu verhindern. </a:t>
            </a:r>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87949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Tipps für mehr Nachhaltigkeit </a:t>
            </a:r>
          </a:p>
        </p:txBody>
      </p:sp>
      <p:sp>
        <p:nvSpPr>
          <p:cNvPr id="4" name="Inhaltsplatzhalter 3"/>
          <p:cNvSpPr>
            <a:spLocks noGrp="1"/>
          </p:cNvSpPr>
          <p:nvPr>
            <p:ph idx="1"/>
          </p:nvPr>
        </p:nvSpPr>
        <p:spPr>
          <a:xfrm>
            <a:off x="720000" y="1079999"/>
            <a:ext cx="7920000" cy="3240000"/>
          </a:xfrm>
        </p:spPr>
        <p:txBody>
          <a:bodyPr/>
          <a:lstStyle/>
          <a:p>
            <a:pPr marL="285750" lvl="1" indent="-285750">
              <a:lnSpc>
                <a:spcPts val="2600"/>
              </a:lnSpc>
              <a:buClr>
                <a:schemeClr val="tx2"/>
              </a:buClr>
              <a:buFont typeface="Arial" panose="020B0604020202020204" pitchFamily="34" charset="0"/>
              <a:buChar char="•"/>
            </a:pPr>
            <a:r>
              <a:rPr lang="de-AT" sz="1800" b="1" dirty="0"/>
              <a:t>Reparieren: </a:t>
            </a:r>
            <a:r>
              <a:rPr lang="de-DE" sz="1800" dirty="0"/>
              <a:t>Vieles was kaputtgeht, kann auch wieder repariert werden. In Reparatur-Cafés und Werkstätten kannst du dir Knowhow und Hilfe holen</a:t>
            </a:r>
            <a:endParaRPr lang="de-AT" sz="1800" dirty="0"/>
          </a:p>
          <a:p>
            <a:pPr marL="285750" lvl="1" indent="-285750">
              <a:lnSpc>
                <a:spcPts val="2600"/>
              </a:lnSpc>
              <a:buClr>
                <a:schemeClr val="tx2"/>
              </a:buClr>
              <a:buFont typeface="Arial" panose="020B0604020202020204" pitchFamily="34" charset="0"/>
              <a:buChar char="•"/>
            </a:pPr>
            <a:r>
              <a:rPr lang="de-AT" sz="1800" b="1" dirty="0"/>
              <a:t>Tauschen oder verkaufen: </a:t>
            </a:r>
            <a:r>
              <a:rPr lang="de-DE" sz="1800" dirty="0"/>
              <a:t>Auf Flohmärkten und Tauschbörsen können nicht mehr gebrauchte Dinge ihre </a:t>
            </a:r>
            <a:r>
              <a:rPr lang="de-DE" sz="1800" dirty="0" err="1"/>
              <a:t>Besitzer:innen</a:t>
            </a:r>
            <a:r>
              <a:rPr lang="de-DE" sz="1800" dirty="0"/>
              <a:t> wechseln.</a:t>
            </a:r>
            <a:r>
              <a:rPr lang="de-AT" sz="1800" dirty="0"/>
              <a:t> </a:t>
            </a:r>
          </a:p>
          <a:p>
            <a:pPr marL="285750" lvl="1" indent="-285750">
              <a:lnSpc>
                <a:spcPts val="2600"/>
              </a:lnSpc>
              <a:buClr>
                <a:schemeClr val="tx2"/>
              </a:buClr>
              <a:buFont typeface="Arial" panose="020B0604020202020204" pitchFamily="34" charset="0"/>
              <a:buChar char="•"/>
            </a:pPr>
            <a:r>
              <a:rPr lang="de-AT" sz="1800" b="1" dirty="0"/>
              <a:t>Leihen:</a:t>
            </a:r>
            <a:r>
              <a:rPr lang="de-AT" sz="1800" dirty="0"/>
              <a:t> </a:t>
            </a:r>
            <a:r>
              <a:rPr lang="de-DE" sz="1800" dirty="0"/>
              <a:t>Dinge, die wir nur selten nutzen (Wie zum Beispiel Werkzeuge), braucht man nicht unbedingt kaufen, sondern kann sie in vielen Geschäften ausleihen.</a:t>
            </a:r>
            <a:endParaRPr lang="de-AT" sz="1800" dirty="0"/>
          </a:p>
          <a:p>
            <a:pPr marL="285750" lvl="1" indent="-285750">
              <a:lnSpc>
                <a:spcPts val="2600"/>
              </a:lnSpc>
              <a:buClr>
                <a:schemeClr val="tx2"/>
              </a:buClr>
              <a:buFont typeface="Arial" panose="020B0604020202020204" pitchFamily="34" charset="0"/>
              <a:buChar char="•"/>
            </a:pPr>
            <a:r>
              <a:rPr lang="de-AT" sz="1800" b="1" dirty="0"/>
              <a:t>Teilen:</a:t>
            </a:r>
            <a:r>
              <a:rPr lang="de-AT" sz="1800" dirty="0"/>
              <a:t> </a:t>
            </a:r>
            <a:r>
              <a:rPr lang="de-DE" sz="1800" dirty="0"/>
              <a:t>Manche große Anschaffung, wie zum Beispiel ein Auto, kann gemeinsam leichter finanziert und dann abwechselnd genutzt werden.</a:t>
            </a:r>
            <a:endParaRPr lang="de-AT" sz="1800" dirty="0"/>
          </a:p>
          <a:p>
            <a:pPr marL="285750" lvl="1" indent="-285750">
              <a:lnSpc>
                <a:spcPts val="2600"/>
              </a:lnSpc>
              <a:buClr>
                <a:schemeClr val="tx2"/>
              </a:buClr>
              <a:buFont typeface="Arial" panose="020B0604020202020204" pitchFamily="34" charset="0"/>
              <a:buChar char="•"/>
            </a:pPr>
            <a:endParaRPr lang="de-AT" sz="1800" dirty="0"/>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54727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585477" y="1082884"/>
            <a:ext cx="7920000" cy="3240000"/>
          </a:xfrm>
        </p:spPr>
        <p:txBody>
          <a:bodyPr/>
          <a:lstStyle/>
          <a:p>
            <a:pPr>
              <a:lnSpc>
                <a:spcPct val="100000"/>
              </a:lnSpc>
              <a:spcAft>
                <a:spcPts val="800"/>
              </a:spcAft>
            </a:pPr>
            <a:r>
              <a:rPr lang="de-DE" sz="1600" i="1" dirty="0">
                <a:solidFill>
                  <a:srgbClr val="2190AB"/>
                </a:solidFill>
                <a:ea typeface="+mj-ea"/>
                <a:cs typeface="+mj-cs"/>
              </a:rPr>
              <a:t>Laut einer Studie der FH OÖ Campus Linz unter oberösterreichischen Jugendlichen gaben 78 % der </a:t>
            </a:r>
            <a:r>
              <a:rPr lang="de-DE" sz="1600" i="1">
                <a:solidFill>
                  <a:srgbClr val="2190AB"/>
                </a:solidFill>
                <a:ea typeface="+mj-ea"/>
                <a:cs typeface="+mj-cs"/>
              </a:rPr>
              <a:t>Befragten an</a:t>
            </a:r>
            <a:r>
              <a:rPr lang="de-DE" sz="1600" i="1" dirty="0">
                <a:solidFill>
                  <a:srgbClr val="2190AB"/>
                </a:solidFill>
                <a:ea typeface="+mj-ea"/>
                <a:cs typeface="+mj-cs"/>
              </a:rPr>
              <a:t>, sorgsam mit ihrem Geld umzugehen. 29 % der Jugendlichen sind der Meinung, dass Schulden zu haben heute völlig normal ist. 77 % der Jugendlichen sind mit dem verfügbaren Geld zufrieden und kommen damit auch gut aus.    25 % hat jedoch Probleme, mit den vorhandenen finanziellen Mitteln über die Runden zu kommen. </a:t>
            </a:r>
          </a:p>
          <a:p>
            <a:pPr>
              <a:lnSpc>
                <a:spcPct val="100000"/>
              </a:lnSpc>
              <a:spcAft>
                <a:spcPts val="800"/>
              </a:spcAft>
            </a:pPr>
            <a:r>
              <a:rPr lang="de-DE" sz="1600" i="1" dirty="0">
                <a:solidFill>
                  <a:srgbClr val="2190AB"/>
                </a:solidFill>
                <a:effectLst/>
                <a:latin typeface="Calibri" panose="020F0502020204030204" pitchFamily="34" charset="0"/>
                <a:ea typeface="+mj-ea"/>
                <a:cs typeface="+mj-cs"/>
              </a:rPr>
              <a:t>Diskutiert die Ergebnisse in </a:t>
            </a:r>
            <a:r>
              <a:rPr lang="de-DE" sz="1600" i="1" dirty="0">
                <a:solidFill>
                  <a:srgbClr val="2190AB"/>
                </a:solidFill>
                <a:latin typeface="Calibri" panose="020F0502020204030204" pitchFamily="34" charset="0"/>
                <a:ea typeface="+mj-ea"/>
                <a:cs typeface="+mj-cs"/>
              </a:rPr>
              <a:t>eurer Klasse. Stimmen die Werte mit euren Erfahrungen überein? Wo gibt es Unterschiede, wo decken sich die Ergebnisse mit euren Antworten?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„Menschenrechte“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Woher kommt das Geld?</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332744" y="3230973"/>
            <a:ext cx="1855302" cy="253916"/>
          </a:xfrm>
          <a:prstGeom prst="rect">
            <a:avLst/>
          </a:prstGeom>
          <a:noFill/>
        </p:spPr>
        <p:txBody>
          <a:bodyPr wrap="square" rtlCol="0">
            <a:spAutoFit/>
          </a:bodyPr>
          <a:lstStyle/>
          <a:p>
            <a:r>
              <a:rPr lang="de-AT" sz="1050" dirty="0"/>
              <a:t>           ©  </a:t>
            </a:r>
            <a:r>
              <a:rPr lang="de-DE" sz="1050" dirty="0" err="1"/>
              <a:t>Emu_Clipdealer</a:t>
            </a:r>
            <a:endParaRPr lang="de-AT" sz="1050"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6054" y="1371736"/>
            <a:ext cx="2525570" cy="1746405"/>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Funktionen des Geldes</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DE" sz="1600" dirty="0"/>
          </a:p>
          <a:p>
            <a:r>
              <a:rPr lang="de-DE" sz="1600" b="1" dirty="0"/>
              <a:t>Recheneinheit:</a:t>
            </a:r>
            <a:r>
              <a:rPr lang="de-DE" sz="1600" dirty="0"/>
              <a:t> Damit wird der Wert von Waren und Dienstleistungen bemessen.</a:t>
            </a:r>
          </a:p>
          <a:p>
            <a:r>
              <a:rPr lang="de-DE" sz="1600" b="1" dirty="0"/>
              <a:t>Zahlungs- und Tauschmittel: </a:t>
            </a:r>
            <a:r>
              <a:rPr lang="de-DE" sz="1600" dirty="0"/>
              <a:t>Damit können Lebensmittel, Miete und vieles mehr bezahlt werden.</a:t>
            </a:r>
          </a:p>
          <a:p>
            <a:r>
              <a:rPr lang="de-DE" sz="1600" b="1" dirty="0"/>
              <a:t>Wertaufbewahrungsmittel: </a:t>
            </a:r>
            <a:r>
              <a:rPr lang="de-DE" sz="1600" dirty="0"/>
              <a:t>Geld kann gespart werden und behält über einen langen Zeitraum seinen Wert.</a:t>
            </a:r>
            <a:br>
              <a:rPr lang="de-DE" dirty="0"/>
            </a:b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Bargeld und Buchgeld</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lgn="just">
              <a:buNone/>
            </a:pPr>
            <a:endParaRPr lang="de-DE" sz="1600" dirty="0"/>
          </a:p>
          <a:p>
            <a:pPr marL="0" indent="0" algn="just">
              <a:buNone/>
            </a:pPr>
            <a:r>
              <a:rPr lang="de-DE" sz="1600" b="1" dirty="0"/>
              <a:t>Bargeld:</a:t>
            </a:r>
            <a:r>
              <a:rPr lang="de-DE" sz="1600" dirty="0"/>
              <a:t> Geld zum „Anfassen“ in Form von Münzen und Geldscheine</a:t>
            </a:r>
          </a:p>
          <a:p>
            <a:pPr marL="0" indent="0" algn="just">
              <a:buNone/>
            </a:pPr>
            <a:r>
              <a:rPr lang="de-DE" sz="1600" b="1" dirty="0"/>
              <a:t>Buchgeld:</a:t>
            </a:r>
            <a:r>
              <a:rPr lang="de-DE" sz="1600" dirty="0"/>
              <a:t> Buchgeld entsteht, wenn Bargeld auf ein Konto eingezahlt wird. Auch bei einem Kredit oder bei einer Überweisung von einem Konto auf ein anderes wird mit Buchgeld gerechnet. Dabei werden die </a:t>
            </a:r>
            <a:r>
              <a:rPr lang="de-DE" sz="1600" b="1" dirty="0"/>
              <a:t>Beträge</a:t>
            </a:r>
            <a:r>
              <a:rPr lang="de-DE" sz="1600" dirty="0"/>
              <a:t> </a:t>
            </a:r>
            <a:r>
              <a:rPr lang="de-DE" sz="1600" b="1" dirty="0"/>
              <a:t>auf den </a:t>
            </a:r>
            <a:r>
              <a:rPr lang="de-DE" sz="1600" dirty="0"/>
              <a:t>beiden </a:t>
            </a:r>
            <a:r>
              <a:rPr lang="de-DE" sz="1600" b="1" dirty="0"/>
              <a:t>Konten</a:t>
            </a:r>
            <a:r>
              <a:rPr lang="de-DE" sz="1600" dirty="0"/>
              <a:t> </a:t>
            </a:r>
            <a:r>
              <a:rPr lang="de-DE" sz="1600" b="1" dirty="0"/>
              <a:t>verändert</a:t>
            </a:r>
            <a:r>
              <a:rPr lang="de-DE" sz="1600" dirty="0"/>
              <a:t>, auf einem wird der Betrag kleiner auf dem anderen größer – ohne dass dabei Bargeld zum Einsatz kommt. Es wird </a:t>
            </a:r>
            <a:r>
              <a:rPr lang="de-DE" sz="1600" b="1" dirty="0"/>
              <a:t>darüber</a:t>
            </a:r>
            <a:r>
              <a:rPr lang="de-DE" sz="1600" dirty="0"/>
              <a:t> lediglich </a:t>
            </a:r>
            <a:r>
              <a:rPr lang="de-DE" sz="1600" b="1" dirty="0"/>
              <a:t>„Buch geführt“ </a:t>
            </a:r>
            <a:r>
              <a:rPr lang="de-DE" sz="1600" dirty="0"/>
              <a:t>und eingetragen, wie viel Geld auf einem Konto ist.</a:t>
            </a:r>
          </a:p>
          <a:p>
            <a:pPr algn="just"/>
            <a:endParaRPr lang="de-AT" sz="14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Wie wird Geld gemacht?</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lgn="just"/>
            <a:r>
              <a:rPr lang="de-DE" sz="1600" dirty="0"/>
              <a:t>Geld ist ein wichtiges Mittel, um das gemeinsame Wirtschaften von Menschen und Ländern zu ordnen, bzw. zu „gewährleisten“. Als </a:t>
            </a:r>
            <a:r>
              <a:rPr lang="de-DE" sz="1600" b="1" dirty="0"/>
              <a:t>Währung</a:t>
            </a:r>
            <a:r>
              <a:rPr lang="de-DE" sz="1600" dirty="0"/>
              <a:t> wird die Art des Geldes eines Staates bezeichnet. Weltweit gibt es über </a:t>
            </a:r>
            <a:r>
              <a:rPr lang="de-DE" sz="1600" b="1" dirty="0"/>
              <a:t>160 verschiedene Währungen</a:t>
            </a:r>
            <a:r>
              <a:rPr lang="de-DE" sz="1600" dirty="0"/>
              <a:t>. </a:t>
            </a:r>
          </a:p>
          <a:p>
            <a:pPr algn="just"/>
            <a:endParaRPr lang="de-DE" sz="1600" dirty="0"/>
          </a:p>
          <a:p>
            <a:pPr algn="just"/>
            <a:r>
              <a:rPr lang="de-DE" sz="1600" dirty="0"/>
              <a:t>In den meisten Ländern der Welt gibt es heute Papier- und Münzgeld. Dieses Geld wird in der Nationalbank des jeweiligen Landes hergestellt. In Österreich ist dafür die Österreichische Nationalbank (OeNB) zuständig. </a:t>
            </a:r>
            <a:endParaRPr lang="de-AT" sz="14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94478598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6000"/>
            <a:ext cx="7128000" cy="612000"/>
          </a:xfrm>
        </p:spPr>
        <p:txBody>
          <a:bodyPr/>
          <a:lstStyle/>
          <a:p>
            <a:r>
              <a:rPr lang="de-DE" sz="2000" dirty="0">
                <a:solidFill>
                  <a:srgbClr val="2190AB"/>
                </a:solidFill>
              </a:rPr>
              <a:t>Sicherheitscheck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lnSpc>
                <a:spcPct val="100000"/>
              </a:lnSpc>
              <a:buNone/>
            </a:pPr>
            <a:r>
              <a:rPr lang="de-DE" sz="1400" dirty="0"/>
              <a:t>Wenn du einen Geldschein in die Hand nimmst, merkst du, dass er sich anders als normales Papier anfühlt. Denn Banknoten werden aus Baumwolle hergestellt, die speziell bearbeitet und mit anderen Materialien gemischt wird.</a:t>
            </a:r>
            <a:r>
              <a:rPr lang="de-AT" sz="1400" dirty="0"/>
              <a:t> </a:t>
            </a:r>
          </a:p>
          <a:p>
            <a:pPr marL="0" indent="0">
              <a:buNone/>
            </a:pPr>
            <a:r>
              <a:rPr lang="de-AT" sz="1600" u="sng" dirty="0"/>
              <a:t>Die 3 wichtigsten Erkennungsmerkmale:</a:t>
            </a:r>
          </a:p>
          <a:p>
            <a:r>
              <a:rPr lang="de-AT" sz="1600" b="1" dirty="0"/>
              <a:t>Sehen:</a:t>
            </a:r>
            <a:r>
              <a:rPr lang="de-AT" sz="1600" dirty="0"/>
              <a:t> </a:t>
            </a:r>
            <a:r>
              <a:rPr lang="de-DE" sz="1600" dirty="0"/>
              <a:t>Wasserzeichen, Sicherheitsfaden und vollständiger Wert der Banknote sind nur im Gegenlicht zu sehen.</a:t>
            </a:r>
            <a:endParaRPr lang="de-AT" sz="1600" dirty="0"/>
          </a:p>
          <a:p>
            <a:r>
              <a:rPr lang="de-AT" sz="1600" b="1" dirty="0"/>
              <a:t>Fühlen:</a:t>
            </a:r>
            <a:r>
              <a:rPr lang="de-AT" sz="1600" dirty="0"/>
              <a:t> </a:t>
            </a:r>
            <a:r>
              <a:rPr lang="de-DE" sz="1600" dirty="0"/>
              <a:t>Die Oberfläche ist erhaben und griffig.</a:t>
            </a:r>
            <a:endParaRPr lang="de-AT" sz="1600" dirty="0"/>
          </a:p>
          <a:p>
            <a:r>
              <a:rPr lang="de-AT" sz="1600" b="1" dirty="0"/>
              <a:t>Kippen:</a:t>
            </a:r>
            <a:r>
              <a:rPr lang="de-AT" sz="1600" dirty="0"/>
              <a:t> </a:t>
            </a:r>
            <a:r>
              <a:rPr lang="de-DE" sz="1600" dirty="0"/>
              <a:t>Abwechselnd wird das €-Symbol oder die Wertzahl des Geldscheins sichtbar.</a:t>
            </a:r>
            <a:endParaRPr lang="de-AT" sz="1600" dirty="0"/>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75907000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6000"/>
            <a:ext cx="7128000" cy="612000"/>
          </a:xfrm>
        </p:spPr>
        <p:txBody>
          <a:bodyPr/>
          <a:lstStyle/>
          <a:p>
            <a:r>
              <a:rPr lang="de-DE" sz="2000" dirty="0">
                <a:solidFill>
                  <a:srgbClr val="2190AB"/>
                </a:solidFill>
              </a:rPr>
              <a:t>Bargeldloses und kontaktloses Zahlen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b="1" dirty="0"/>
              <a:t>Bargeldloses Zahlen: </a:t>
            </a:r>
            <a:r>
              <a:rPr lang="de-DE" sz="1600" dirty="0"/>
              <a:t>Mittlerweile haben wir in unseren Geldbörsen nicht mehr nur Münzen und Geldscheine, sondern viele Menschen haben auch Kreditkarten und Bankomatkarten darin, auch das Zahlen mit dem Smartphone ist möglich. Bargeldoses Zahlen funktioniert mit Karte und einer Pin-Eingabe beziehungsweise einer Unterschrift. </a:t>
            </a:r>
          </a:p>
          <a:p>
            <a:r>
              <a:rPr lang="de-DE" sz="1600" b="1" dirty="0"/>
              <a:t>Kontaktloses Zahlen: </a:t>
            </a:r>
            <a:r>
              <a:rPr lang="de-DE" sz="1600" dirty="0"/>
              <a:t>Dabei muss keine Karte mehr „gesteckt“ werden. Es braucht auch keine Code-Eingabe. Stattdessen kann bis zu einem bestimmten Betrag nur mit Karte oder Smartphone, die an ein digitales Lesegerät gehalten werden, bezahlt werden.</a:t>
            </a:r>
            <a:endParaRPr lang="de-AT" sz="1600" dirty="0"/>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89786774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1957</Words>
  <Application>Microsoft Office PowerPoint</Application>
  <PresentationFormat>Bildschirmpräsentation (16:9)</PresentationFormat>
  <Paragraphs>168</Paragraphs>
  <Slides>27</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Funktionen des Geldes</vt:lpstr>
      <vt:lpstr>Bargeld und Buchgeld</vt:lpstr>
      <vt:lpstr>Wie wird Geld gemacht?</vt:lpstr>
      <vt:lpstr>Sicherheitscheck </vt:lpstr>
      <vt:lpstr>Bargeldloses und kontaktloses Zahlen </vt:lpstr>
      <vt:lpstr>Was sind Kryptowährungen?</vt:lpstr>
      <vt:lpstr>PowerPoint-Präsentation</vt:lpstr>
      <vt:lpstr>Der Kreislauf des Geldes </vt:lpstr>
      <vt:lpstr>Staatshaushalt</vt:lpstr>
      <vt:lpstr>Was macht eine Bank? </vt:lpstr>
      <vt:lpstr>Bankkonto </vt:lpstr>
      <vt:lpstr>Zinsen </vt:lpstr>
      <vt:lpstr>Zinsen </vt:lpstr>
      <vt:lpstr> Mit Geld richtig umgehen (lernen)</vt:lpstr>
      <vt:lpstr>Gesetzliche Altersvorgaben beim Umgang mit Geld</vt:lpstr>
      <vt:lpstr>Vier Tipps für den Umgang mit Geld</vt:lpstr>
      <vt:lpstr>Achtung Schuldenfallen</vt:lpstr>
      <vt:lpstr>PowerPoint-Präsentation</vt:lpstr>
      <vt:lpstr>Wer bestimmt den Preis? </vt:lpstr>
      <vt:lpstr>Wird alles immer teurer?</vt:lpstr>
      <vt:lpstr>Was bedeutet „nachhaltiger Konsum“? </vt:lpstr>
      <vt:lpstr>Tipps für mehr Nachhaltigkeit </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Gustav Test</cp:lastModifiedBy>
  <cp:revision>620</cp:revision>
  <cp:lastPrinted>2024-01-15T11:51:30Z</cp:lastPrinted>
  <dcterms:created xsi:type="dcterms:W3CDTF">2019-11-13T13:23:08Z</dcterms:created>
  <dcterms:modified xsi:type="dcterms:W3CDTF">2024-01-24T15:03:56Z</dcterms:modified>
</cp:coreProperties>
</file>