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Lst>
  <p:notesMasterIdLst>
    <p:notesMasterId r:id="rId33"/>
  </p:notesMasterIdLst>
  <p:handoutMasterIdLst>
    <p:handoutMasterId r:id="rId34"/>
  </p:handoutMasterIdLst>
  <p:sldIdLst>
    <p:sldId id="270" r:id="rId2"/>
    <p:sldId id="551" r:id="rId3"/>
    <p:sldId id="578" r:id="rId4"/>
    <p:sldId id="595" r:id="rId5"/>
    <p:sldId id="691" r:id="rId6"/>
    <p:sldId id="693" r:id="rId7"/>
    <p:sldId id="771" r:id="rId8"/>
    <p:sldId id="773" r:id="rId9"/>
    <p:sldId id="774" r:id="rId10"/>
    <p:sldId id="775" r:id="rId11"/>
    <p:sldId id="722" r:id="rId12"/>
    <p:sldId id="768" r:id="rId13"/>
    <p:sldId id="711" r:id="rId14"/>
    <p:sldId id="714" r:id="rId15"/>
    <p:sldId id="776" r:id="rId16"/>
    <p:sldId id="777" r:id="rId17"/>
    <p:sldId id="723" r:id="rId18"/>
    <p:sldId id="657" r:id="rId19"/>
    <p:sldId id="746" r:id="rId20"/>
    <p:sldId id="748" r:id="rId21"/>
    <p:sldId id="749" r:id="rId22"/>
    <p:sldId id="750" r:id="rId23"/>
    <p:sldId id="751" r:id="rId24"/>
    <p:sldId id="769" r:id="rId25"/>
    <p:sldId id="752" r:id="rId26"/>
    <p:sldId id="754" r:id="rId27"/>
    <p:sldId id="755" r:id="rId28"/>
    <p:sldId id="710" r:id="rId29"/>
    <p:sldId id="756" r:id="rId30"/>
    <p:sldId id="757" r:id="rId31"/>
    <p:sldId id="670" r:id="rId32"/>
  </p:sldIdLst>
  <p:sldSz cx="9144000" cy="6858000" type="screen4x3"/>
  <p:notesSz cx="6797675" cy="9928225"/>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elber Ulrike, Dr. " initials="felber" lastIdx="70" clrIdx="0"/>
  <p:cmAuthor id="1" name="%user2%" initials="brunner"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CC"/>
    <a:srgbClr val="00CCFF"/>
    <a:srgbClr val="0099FF"/>
    <a:srgbClr val="33CCFF"/>
    <a:srgbClr val="DC5355"/>
    <a:srgbClr val="00FFFF"/>
    <a:srgbClr val="DC5456"/>
    <a:srgbClr val="FF5050"/>
    <a:srgbClr val="000000"/>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55" autoAdjust="0"/>
    <p:restoredTop sz="96305" autoAdjust="0"/>
  </p:normalViewPr>
  <p:slideViewPr>
    <p:cSldViewPr>
      <p:cViewPr varScale="1">
        <p:scale>
          <a:sx n="112" d="100"/>
          <a:sy n="112" d="100"/>
        </p:scale>
        <p:origin x="163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howGuides="1">
      <p:cViewPr varScale="1">
        <p:scale>
          <a:sx n="60" d="100"/>
          <a:sy n="60" d="100"/>
        </p:scale>
        <p:origin x="3202" y="43"/>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2945862" cy="497413"/>
          </a:xfrm>
          <a:prstGeom prst="rect">
            <a:avLst/>
          </a:prstGeom>
        </p:spPr>
        <p:txBody>
          <a:bodyPr vert="horz" lIns="91493" tIns="45745" rIns="91493" bIns="45745" rtlCol="0"/>
          <a:lstStyle>
            <a:lvl1pPr algn="l">
              <a:defRPr sz="1200"/>
            </a:lvl1pPr>
          </a:lstStyle>
          <a:p>
            <a:pPr>
              <a:defRPr/>
            </a:pPr>
            <a:endParaRPr lang="de-DE"/>
          </a:p>
        </p:txBody>
      </p:sp>
      <p:sp>
        <p:nvSpPr>
          <p:cNvPr id="3" name="Datumsplatzhalter 2"/>
          <p:cNvSpPr>
            <a:spLocks noGrp="1"/>
          </p:cNvSpPr>
          <p:nvPr>
            <p:ph type="dt" sz="quarter" idx="1"/>
          </p:nvPr>
        </p:nvSpPr>
        <p:spPr>
          <a:xfrm>
            <a:off x="3850296" y="0"/>
            <a:ext cx="2945862" cy="497413"/>
          </a:xfrm>
          <a:prstGeom prst="rect">
            <a:avLst/>
          </a:prstGeom>
        </p:spPr>
        <p:txBody>
          <a:bodyPr vert="horz" lIns="91493" tIns="45745" rIns="91493" bIns="45745" rtlCol="0"/>
          <a:lstStyle>
            <a:lvl1pPr algn="r">
              <a:defRPr sz="1200"/>
            </a:lvl1pPr>
          </a:lstStyle>
          <a:p>
            <a:pPr>
              <a:defRPr/>
            </a:pPr>
            <a:fld id="{C57743C6-E815-44EA-81A1-E2159D02985A}" type="datetimeFigureOut">
              <a:rPr lang="de-DE"/>
              <a:pPr>
                <a:defRPr/>
              </a:pPr>
              <a:t>13.02.2019</a:t>
            </a:fld>
            <a:endParaRPr lang="de-DE"/>
          </a:p>
        </p:txBody>
      </p:sp>
      <p:sp>
        <p:nvSpPr>
          <p:cNvPr id="4" name="Fußzeilenplatzhalter 3"/>
          <p:cNvSpPr>
            <a:spLocks noGrp="1"/>
          </p:cNvSpPr>
          <p:nvPr>
            <p:ph type="ftr" sz="quarter" idx="2"/>
          </p:nvPr>
        </p:nvSpPr>
        <p:spPr>
          <a:xfrm>
            <a:off x="1" y="9429273"/>
            <a:ext cx="2945862" cy="497412"/>
          </a:xfrm>
          <a:prstGeom prst="rect">
            <a:avLst/>
          </a:prstGeom>
        </p:spPr>
        <p:txBody>
          <a:bodyPr vert="horz" lIns="91493" tIns="45745" rIns="91493" bIns="45745" rtlCol="0" anchor="b"/>
          <a:lstStyle>
            <a:lvl1pPr algn="l">
              <a:defRPr sz="1200"/>
            </a:lvl1pPr>
          </a:lstStyle>
          <a:p>
            <a:pPr>
              <a:defRPr/>
            </a:pPr>
            <a:endParaRPr lang="de-DE"/>
          </a:p>
        </p:txBody>
      </p:sp>
      <p:sp>
        <p:nvSpPr>
          <p:cNvPr id="5" name="Foliennummernplatzhalter 4"/>
          <p:cNvSpPr>
            <a:spLocks noGrp="1"/>
          </p:cNvSpPr>
          <p:nvPr>
            <p:ph type="sldNum" sz="quarter" idx="3"/>
          </p:nvPr>
        </p:nvSpPr>
        <p:spPr>
          <a:xfrm>
            <a:off x="3850296" y="9429273"/>
            <a:ext cx="2945862" cy="497412"/>
          </a:xfrm>
          <a:prstGeom prst="rect">
            <a:avLst/>
          </a:prstGeom>
        </p:spPr>
        <p:txBody>
          <a:bodyPr vert="horz" lIns="91493" tIns="45745" rIns="91493" bIns="45745" rtlCol="0" anchor="b"/>
          <a:lstStyle>
            <a:lvl1pPr algn="r">
              <a:defRPr sz="1200"/>
            </a:lvl1pPr>
          </a:lstStyle>
          <a:p>
            <a:pPr>
              <a:defRPr/>
            </a:pPr>
            <a:fld id="{3157027C-3D05-4975-BFFC-68DFCA488738}" type="slidenum">
              <a:rPr lang="de-DE"/>
              <a:pPr>
                <a:defRPr/>
              </a:pPr>
              <a:t>‹Nr.›</a:t>
            </a:fld>
            <a:endParaRPr lang="de-DE"/>
          </a:p>
        </p:txBody>
      </p:sp>
    </p:spTree>
    <p:extLst>
      <p:ext uri="{BB962C8B-B14F-4D97-AF65-F5344CB8AC3E}">
        <p14:creationId xmlns:p14="http://schemas.microsoft.com/office/powerpoint/2010/main" val="27695352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2945862" cy="497413"/>
          </a:xfrm>
          <a:prstGeom prst="rect">
            <a:avLst/>
          </a:prstGeom>
        </p:spPr>
        <p:txBody>
          <a:bodyPr vert="horz" lIns="91493" tIns="45745" rIns="91493" bIns="45745" rtlCol="0"/>
          <a:lstStyle>
            <a:lvl1pPr algn="l">
              <a:defRPr sz="1200"/>
            </a:lvl1pPr>
          </a:lstStyle>
          <a:p>
            <a:pPr>
              <a:defRPr/>
            </a:pPr>
            <a:endParaRPr lang="de-DE"/>
          </a:p>
        </p:txBody>
      </p:sp>
      <p:sp>
        <p:nvSpPr>
          <p:cNvPr id="3" name="Datumsplatzhalter 2"/>
          <p:cNvSpPr>
            <a:spLocks noGrp="1"/>
          </p:cNvSpPr>
          <p:nvPr>
            <p:ph type="dt" idx="1"/>
          </p:nvPr>
        </p:nvSpPr>
        <p:spPr>
          <a:xfrm>
            <a:off x="3850296" y="0"/>
            <a:ext cx="2945862" cy="497413"/>
          </a:xfrm>
          <a:prstGeom prst="rect">
            <a:avLst/>
          </a:prstGeom>
        </p:spPr>
        <p:txBody>
          <a:bodyPr vert="horz" lIns="91493" tIns="45745" rIns="91493" bIns="45745" rtlCol="0"/>
          <a:lstStyle>
            <a:lvl1pPr algn="r">
              <a:defRPr sz="1200"/>
            </a:lvl1pPr>
          </a:lstStyle>
          <a:p>
            <a:pPr>
              <a:defRPr/>
            </a:pPr>
            <a:fld id="{ACFE6062-7DDF-4DFC-89A4-6FDD3B3F780D}" type="datetimeFigureOut">
              <a:rPr lang="de-DE"/>
              <a:pPr>
                <a:defRPr/>
              </a:pPr>
              <a:t>13.02.2019</a:t>
            </a:fld>
            <a:endParaRPr lang="de-DE"/>
          </a:p>
        </p:txBody>
      </p:sp>
      <p:sp>
        <p:nvSpPr>
          <p:cNvPr id="4" name="Folienbildplatzhalter 3"/>
          <p:cNvSpPr>
            <a:spLocks noGrp="1" noRot="1" noChangeAspect="1"/>
          </p:cNvSpPr>
          <p:nvPr>
            <p:ph type="sldImg" idx="2"/>
          </p:nvPr>
        </p:nvSpPr>
        <p:spPr>
          <a:xfrm>
            <a:off x="919163" y="746125"/>
            <a:ext cx="4959350" cy="3721100"/>
          </a:xfrm>
          <a:prstGeom prst="rect">
            <a:avLst/>
          </a:prstGeom>
          <a:noFill/>
          <a:ln w="12700">
            <a:solidFill>
              <a:prstClr val="black"/>
            </a:solidFill>
          </a:ln>
        </p:spPr>
        <p:txBody>
          <a:bodyPr vert="horz" lIns="91493" tIns="45745" rIns="91493" bIns="45745" rtlCol="0" anchor="ctr"/>
          <a:lstStyle/>
          <a:p>
            <a:pPr lvl="0"/>
            <a:endParaRPr lang="de-DE" noProof="0"/>
          </a:p>
        </p:txBody>
      </p:sp>
      <p:sp>
        <p:nvSpPr>
          <p:cNvPr id="5" name="Notizenplatzhalter 4"/>
          <p:cNvSpPr>
            <a:spLocks noGrp="1"/>
          </p:cNvSpPr>
          <p:nvPr>
            <p:ph type="body" sz="quarter" idx="3"/>
          </p:nvPr>
        </p:nvSpPr>
        <p:spPr>
          <a:xfrm>
            <a:off x="679465" y="4715407"/>
            <a:ext cx="5438748" cy="4465930"/>
          </a:xfrm>
          <a:prstGeom prst="rect">
            <a:avLst/>
          </a:prstGeom>
        </p:spPr>
        <p:txBody>
          <a:bodyPr vert="horz" lIns="91493" tIns="45745" rIns="91493" bIns="45745" rtlCol="0">
            <a:normAutofit/>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6" name="Fußzeilenplatzhalter 5"/>
          <p:cNvSpPr>
            <a:spLocks noGrp="1"/>
          </p:cNvSpPr>
          <p:nvPr>
            <p:ph type="ftr" sz="quarter" idx="4"/>
          </p:nvPr>
        </p:nvSpPr>
        <p:spPr>
          <a:xfrm>
            <a:off x="1" y="9429273"/>
            <a:ext cx="2945862" cy="497412"/>
          </a:xfrm>
          <a:prstGeom prst="rect">
            <a:avLst/>
          </a:prstGeom>
        </p:spPr>
        <p:txBody>
          <a:bodyPr vert="horz" lIns="91493" tIns="45745" rIns="91493" bIns="45745" rtlCol="0" anchor="b"/>
          <a:lstStyle>
            <a:lvl1pPr algn="l">
              <a:defRPr sz="1200"/>
            </a:lvl1pPr>
          </a:lstStyle>
          <a:p>
            <a:pPr>
              <a:defRPr/>
            </a:pPr>
            <a:endParaRPr lang="de-DE"/>
          </a:p>
        </p:txBody>
      </p:sp>
      <p:sp>
        <p:nvSpPr>
          <p:cNvPr id="7" name="Foliennummernplatzhalter 6"/>
          <p:cNvSpPr>
            <a:spLocks noGrp="1"/>
          </p:cNvSpPr>
          <p:nvPr>
            <p:ph type="sldNum" sz="quarter" idx="5"/>
          </p:nvPr>
        </p:nvSpPr>
        <p:spPr>
          <a:xfrm>
            <a:off x="3850296" y="9429273"/>
            <a:ext cx="2945862" cy="497412"/>
          </a:xfrm>
          <a:prstGeom prst="rect">
            <a:avLst/>
          </a:prstGeom>
        </p:spPr>
        <p:txBody>
          <a:bodyPr vert="horz" lIns="91493" tIns="45745" rIns="91493" bIns="45745" rtlCol="0" anchor="b"/>
          <a:lstStyle>
            <a:lvl1pPr algn="r">
              <a:defRPr sz="1200"/>
            </a:lvl1pPr>
          </a:lstStyle>
          <a:p>
            <a:pPr>
              <a:defRPr/>
            </a:pPr>
            <a:fld id="{2AB57812-465C-463D-A8FA-D9934EC47507}" type="slidenum">
              <a:rPr lang="de-DE"/>
              <a:pPr>
                <a:defRPr/>
              </a:pPr>
              <a:t>‹Nr.›</a:t>
            </a:fld>
            <a:endParaRPr lang="de-DE"/>
          </a:p>
        </p:txBody>
      </p:sp>
    </p:spTree>
    <p:extLst>
      <p:ext uri="{BB962C8B-B14F-4D97-AF65-F5344CB8AC3E}">
        <p14:creationId xmlns:p14="http://schemas.microsoft.com/office/powerpoint/2010/main" val="19357079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lienbildplatzhalter 1"/>
          <p:cNvSpPr>
            <a:spLocks noGrp="1" noRot="1" noChangeAspect="1" noTextEdit="1"/>
          </p:cNvSpPr>
          <p:nvPr>
            <p:ph type="sldImg"/>
          </p:nvPr>
        </p:nvSpPr>
        <p:spPr bwMode="auto">
          <a:noFill/>
          <a:ln>
            <a:solidFill>
              <a:srgbClr val="000000"/>
            </a:solidFill>
            <a:miter lim="800000"/>
            <a:headEnd/>
            <a:tailEnd/>
          </a:ln>
        </p:spPr>
      </p:sp>
      <p:sp>
        <p:nvSpPr>
          <p:cNvPr id="26627" name="Notizenplatzhalt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26628" name="Foliennummernplatzhalt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4ED51BA-ACCE-4E47-BAF0-B4900F8B8034}" type="slidenum">
              <a:rPr lang="de-DE" smtClean="0"/>
              <a:pPr/>
              <a:t>1</a:t>
            </a:fld>
            <a:endParaRPr lang="de-DE"/>
          </a:p>
        </p:txBody>
      </p:sp>
    </p:spTree>
    <p:extLst>
      <p:ext uri="{BB962C8B-B14F-4D97-AF65-F5344CB8AC3E}">
        <p14:creationId xmlns:p14="http://schemas.microsoft.com/office/powerpoint/2010/main" val="21999937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pPr>
              <a:defRPr/>
            </a:pPr>
            <a:fld id="{2AB57812-465C-463D-A8FA-D9934EC47507}" type="slidenum">
              <a:rPr lang="de-DE" smtClean="0"/>
              <a:pPr>
                <a:defRPr/>
              </a:pPr>
              <a:t>4</a:t>
            </a:fld>
            <a:endParaRPr lang="de-DE"/>
          </a:p>
        </p:txBody>
      </p:sp>
    </p:spTree>
    <p:extLst>
      <p:ext uri="{BB962C8B-B14F-4D97-AF65-F5344CB8AC3E}">
        <p14:creationId xmlns:p14="http://schemas.microsoft.com/office/powerpoint/2010/main" val="24868763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pic>
        <p:nvPicPr>
          <p:cNvPr id="4" name="Picture 8" descr="BG_TITEL"/>
          <p:cNvPicPr>
            <a:picLocks noChangeAspect="1" noChangeArrowheads="1"/>
          </p:cNvPicPr>
          <p:nvPr userDrawn="1"/>
        </p:nvPicPr>
        <p:blipFill>
          <a:blip r:embed="rId2" cstate="email"/>
          <a:srcRect/>
          <a:stretch>
            <a:fillRect/>
          </a:stretch>
        </p:blipFill>
        <p:spPr bwMode="auto">
          <a:xfrm>
            <a:off x="0" y="0"/>
            <a:ext cx="9144000" cy="6859588"/>
          </a:xfrm>
          <a:prstGeom prst="rect">
            <a:avLst/>
          </a:prstGeom>
          <a:noFill/>
          <a:ln w="9525">
            <a:noFill/>
            <a:miter lim="800000"/>
            <a:headEnd/>
            <a:tailEnd/>
          </a:ln>
        </p:spPr>
      </p:pic>
      <p:sp>
        <p:nvSpPr>
          <p:cNvPr id="69637" name="Rectangle 5"/>
          <p:cNvSpPr>
            <a:spLocks noGrp="1" noChangeArrowheads="1"/>
          </p:cNvSpPr>
          <p:nvPr>
            <p:ph type="ctrTitle"/>
          </p:nvPr>
        </p:nvSpPr>
        <p:spPr>
          <a:xfrm>
            <a:off x="684213" y="1268413"/>
            <a:ext cx="7632700" cy="1884362"/>
          </a:xfrm>
        </p:spPr>
        <p:txBody>
          <a:bodyPr rIns="90000" anchor="b"/>
          <a:lstStyle>
            <a:lvl1pPr>
              <a:tabLst>
                <a:tab pos="8342313" algn="l"/>
              </a:tabLst>
              <a:defRPr sz="4400"/>
            </a:lvl1pPr>
          </a:lstStyle>
          <a:p>
            <a:r>
              <a:rPr lang="de-DE"/>
              <a:t>Titelmasterformat durch Klicken bearbeiten</a:t>
            </a:r>
          </a:p>
        </p:txBody>
      </p:sp>
      <p:sp>
        <p:nvSpPr>
          <p:cNvPr id="69638" name="Rectangle 6"/>
          <p:cNvSpPr>
            <a:spLocks noGrp="1" noChangeArrowheads="1"/>
          </p:cNvSpPr>
          <p:nvPr>
            <p:ph type="subTitle" idx="1"/>
          </p:nvPr>
        </p:nvSpPr>
        <p:spPr>
          <a:xfrm>
            <a:off x="684213" y="3505200"/>
            <a:ext cx="6767512" cy="1752600"/>
          </a:xfrm>
        </p:spPr>
        <p:txBody>
          <a:bodyPr/>
          <a:lstStyle>
            <a:lvl1pPr marL="0" indent="0">
              <a:buFont typeface="Wingdings" pitchFamily="2" charset="2"/>
              <a:buNone/>
              <a:defRPr/>
            </a:lvl1pPr>
          </a:lstStyle>
          <a:p>
            <a:r>
              <a:rPr lang="de-DE"/>
              <a:t>Formatvorlage des Untertitelmasters durch Klicken bearbeiten</a:t>
            </a:r>
          </a:p>
        </p:txBody>
      </p:sp>
      <p:sp>
        <p:nvSpPr>
          <p:cNvPr id="5" name="Rectangle 3"/>
          <p:cNvSpPr>
            <a:spLocks noGrp="1" noChangeArrowheads="1"/>
          </p:cNvSpPr>
          <p:nvPr>
            <p:ph type="dt" sz="half" idx="10"/>
          </p:nvPr>
        </p:nvSpPr>
        <p:spPr>
          <a:xfrm>
            <a:off x="179388" y="6237288"/>
            <a:ext cx="2133600" cy="457200"/>
          </a:xfrm>
        </p:spPr>
        <p:txBody>
          <a:bodyPr/>
          <a:lstStyle>
            <a:lvl1pPr>
              <a:defRPr/>
            </a:lvl1pPr>
          </a:lstStyle>
          <a:p>
            <a:pPr>
              <a:defRPr/>
            </a:pPr>
            <a:endParaRPr lang="de-DE"/>
          </a:p>
        </p:txBody>
      </p:sp>
      <p:sp>
        <p:nvSpPr>
          <p:cNvPr id="6" name="Rectangle 4"/>
          <p:cNvSpPr>
            <a:spLocks noGrp="1" noChangeArrowheads="1"/>
          </p:cNvSpPr>
          <p:nvPr>
            <p:ph type="ftr" sz="quarter" idx="11"/>
          </p:nvPr>
        </p:nvSpPr>
        <p:spPr>
          <a:xfrm>
            <a:off x="107950" y="115888"/>
            <a:ext cx="8928100" cy="457200"/>
          </a:xfrm>
        </p:spPr>
        <p:txBody>
          <a:bodyPr/>
          <a:lstStyle>
            <a:lvl1pPr algn="l">
              <a:defRPr/>
            </a:lvl1pPr>
          </a:lstStyle>
          <a:p>
            <a:pPr>
              <a:defRPr/>
            </a:pPr>
            <a:endParaRPr lang="de-DE"/>
          </a:p>
        </p:txBody>
      </p:sp>
    </p:spTree>
  </p:cSld>
  <p:clrMapOvr>
    <a:masterClrMapping/>
  </p:clrMapOvr>
  <p:transition spd="med">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CAE733A3-A347-4423-A88D-8740C5C7C3A1}" type="slidenum">
              <a:rPr lang="de-DE"/>
              <a:pPr>
                <a:defRPr/>
              </a:pPr>
              <a:t>‹Nr.›</a:t>
            </a:fld>
            <a:endParaRPr lang="de-DE"/>
          </a:p>
        </p:txBody>
      </p:sp>
    </p:spTree>
  </p:cSld>
  <p:clrMapOvr>
    <a:masterClrMapping/>
  </p:clrMapOvr>
  <p:transition spd="med">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476250"/>
            <a:ext cx="2057400" cy="56546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476250"/>
            <a:ext cx="6019800" cy="565467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B4DE6837-C7C9-47D3-B760-4997977DE3CA}" type="slidenum">
              <a:rPr lang="de-DE"/>
              <a:pPr>
                <a:defRPr/>
              </a:pPr>
              <a:t>‹Nr.›</a:t>
            </a:fld>
            <a:endParaRPr lang="de-DE"/>
          </a:p>
        </p:txBody>
      </p:sp>
    </p:spTree>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CAC5F21B-4B24-45F0-BD0C-E6E28C19167C}" type="slidenum">
              <a:rPr lang="de-DE"/>
              <a:pPr>
                <a:defRPr/>
              </a:pPr>
              <a:t>‹Nr.›</a:t>
            </a:fld>
            <a:endParaRPr lang="de-DE"/>
          </a:p>
        </p:txBody>
      </p:sp>
    </p:spTree>
  </p:cSld>
  <p:clrMapOvr>
    <a:masterClrMapping/>
  </p:clrMapOvr>
  <p:transition spd="med">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endParaRPr lang="de-DE"/>
          </a:p>
        </p:txBody>
      </p:sp>
      <p:sp>
        <p:nvSpPr>
          <p:cNvPr id="5" name="Rectangle 5"/>
          <p:cNvSpPr>
            <a:spLocks noGrp="1" noChangeArrowheads="1"/>
          </p:cNvSpPr>
          <p:nvPr>
            <p:ph type="ftr" sz="quarter" idx="11"/>
          </p:nvPr>
        </p:nvSpPr>
        <p:spPr>
          <a:ln/>
        </p:spPr>
        <p:txBody>
          <a:bodyPr/>
          <a:lstStyle>
            <a:lvl1pPr>
              <a:defRPr/>
            </a:lvl1pPr>
          </a:lstStyle>
          <a:p>
            <a:pPr>
              <a:defRPr/>
            </a:pPr>
            <a:endParaRPr lang="de-DE"/>
          </a:p>
        </p:txBody>
      </p:sp>
      <p:sp>
        <p:nvSpPr>
          <p:cNvPr id="6" name="Rectangle 6"/>
          <p:cNvSpPr>
            <a:spLocks noGrp="1" noChangeArrowheads="1"/>
          </p:cNvSpPr>
          <p:nvPr>
            <p:ph type="sldNum" sz="quarter" idx="12"/>
          </p:nvPr>
        </p:nvSpPr>
        <p:spPr>
          <a:ln/>
        </p:spPr>
        <p:txBody>
          <a:bodyPr/>
          <a:lstStyle>
            <a:lvl1pPr>
              <a:defRPr/>
            </a:lvl1pPr>
          </a:lstStyle>
          <a:p>
            <a:pPr>
              <a:defRPr/>
            </a:pPr>
            <a:fld id="{B2F2EF01-9E11-4CF0-B628-4AD45FEDB54A}" type="slidenum">
              <a:rPr lang="de-DE"/>
              <a:pPr>
                <a:defRPr/>
              </a:pPr>
              <a:t>‹Nr.›</a:t>
            </a:fld>
            <a:endParaRPr lang="de-DE"/>
          </a:p>
        </p:txBody>
      </p:sp>
    </p:spTree>
  </p:cSld>
  <p:clrMapOvr>
    <a:masterClrMapping/>
  </p:clrMapOvr>
  <p:transition spd="med">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700213"/>
            <a:ext cx="4038600" cy="4430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700213"/>
            <a:ext cx="4038600" cy="44307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129C9AB2-E1BF-4ADE-9102-C5FE8E0B4E99}" type="slidenum">
              <a:rPr lang="de-DE"/>
              <a:pPr>
                <a:defRPr/>
              </a:pPr>
              <a:t>‹Nr.›</a:t>
            </a:fld>
            <a:endParaRPr lang="de-DE"/>
          </a:p>
        </p:txBody>
      </p:sp>
    </p:spTree>
  </p:cSld>
  <p:clrMapOvr>
    <a:masterClrMapping/>
  </p:clrMapOvr>
  <p:transition spd="med">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endParaRPr lang="de-DE"/>
          </a:p>
        </p:txBody>
      </p:sp>
      <p:sp>
        <p:nvSpPr>
          <p:cNvPr id="8" name="Rectangle 5"/>
          <p:cNvSpPr>
            <a:spLocks noGrp="1" noChangeArrowheads="1"/>
          </p:cNvSpPr>
          <p:nvPr>
            <p:ph type="ftr" sz="quarter" idx="11"/>
          </p:nvPr>
        </p:nvSpPr>
        <p:spPr>
          <a:ln/>
        </p:spPr>
        <p:txBody>
          <a:bodyPr/>
          <a:lstStyle>
            <a:lvl1pPr>
              <a:defRPr/>
            </a:lvl1pPr>
          </a:lstStyle>
          <a:p>
            <a:pPr>
              <a:defRPr/>
            </a:pPr>
            <a:endParaRPr lang="de-DE"/>
          </a:p>
        </p:txBody>
      </p:sp>
      <p:sp>
        <p:nvSpPr>
          <p:cNvPr id="9" name="Rectangle 6"/>
          <p:cNvSpPr>
            <a:spLocks noGrp="1" noChangeArrowheads="1"/>
          </p:cNvSpPr>
          <p:nvPr>
            <p:ph type="sldNum" sz="quarter" idx="12"/>
          </p:nvPr>
        </p:nvSpPr>
        <p:spPr>
          <a:ln/>
        </p:spPr>
        <p:txBody>
          <a:bodyPr/>
          <a:lstStyle>
            <a:lvl1pPr>
              <a:defRPr/>
            </a:lvl1pPr>
          </a:lstStyle>
          <a:p>
            <a:pPr>
              <a:defRPr/>
            </a:pPr>
            <a:fld id="{187A4B97-0421-4840-B428-FB54A14ADBB5}" type="slidenum">
              <a:rPr lang="de-DE"/>
              <a:pPr>
                <a:defRPr/>
              </a:pPr>
              <a:t>‹Nr.›</a:t>
            </a:fld>
            <a:endParaRPr lang="de-DE"/>
          </a:p>
        </p:txBody>
      </p:sp>
    </p:spTree>
  </p:cSld>
  <p:clrMapOvr>
    <a:masterClrMapping/>
  </p:clrMapOvr>
  <p:transition spd="med">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endParaRPr lang="de-DE"/>
          </a:p>
        </p:txBody>
      </p:sp>
      <p:sp>
        <p:nvSpPr>
          <p:cNvPr id="4" name="Rectangle 5"/>
          <p:cNvSpPr>
            <a:spLocks noGrp="1" noChangeArrowheads="1"/>
          </p:cNvSpPr>
          <p:nvPr>
            <p:ph type="ftr" sz="quarter" idx="11"/>
          </p:nvPr>
        </p:nvSpPr>
        <p:spPr>
          <a:ln/>
        </p:spPr>
        <p:txBody>
          <a:bodyPr/>
          <a:lstStyle>
            <a:lvl1pPr>
              <a:defRPr/>
            </a:lvl1pPr>
          </a:lstStyle>
          <a:p>
            <a:pPr>
              <a:defRPr/>
            </a:pPr>
            <a:endParaRPr lang="de-DE"/>
          </a:p>
        </p:txBody>
      </p:sp>
      <p:sp>
        <p:nvSpPr>
          <p:cNvPr id="5" name="Rectangle 6"/>
          <p:cNvSpPr>
            <a:spLocks noGrp="1" noChangeArrowheads="1"/>
          </p:cNvSpPr>
          <p:nvPr>
            <p:ph type="sldNum" sz="quarter" idx="12"/>
          </p:nvPr>
        </p:nvSpPr>
        <p:spPr>
          <a:ln/>
        </p:spPr>
        <p:txBody>
          <a:bodyPr/>
          <a:lstStyle>
            <a:lvl1pPr>
              <a:defRPr/>
            </a:lvl1pPr>
          </a:lstStyle>
          <a:p>
            <a:pPr>
              <a:defRPr/>
            </a:pPr>
            <a:fld id="{D6ED5AA2-D2E6-4D6F-90CC-913B7E8EED18}" type="slidenum">
              <a:rPr lang="de-DE"/>
              <a:pPr>
                <a:defRPr/>
              </a:pPr>
              <a:t>‹Nr.›</a:t>
            </a:fld>
            <a:endParaRPr lang="de-DE"/>
          </a:p>
        </p:txBody>
      </p:sp>
    </p:spTree>
  </p:cSld>
  <p:clrMapOvr>
    <a:masterClrMapping/>
  </p:clrMapOvr>
  <p:transition spd="med">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de-DE"/>
          </a:p>
        </p:txBody>
      </p:sp>
      <p:sp>
        <p:nvSpPr>
          <p:cNvPr id="3" name="Rectangle 5"/>
          <p:cNvSpPr>
            <a:spLocks noGrp="1" noChangeArrowheads="1"/>
          </p:cNvSpPr>
          <p:nvPr>
            <p:ph type="ftr" sz="quarter" idx="11"/>
          </p:nvPr>
        </p:nvSpPr>
        <p:spPr>
          <a:ln/>
        </p:spPr>
        <p:txBody>
          <a:bodyPr/>
          <a:lstStyle>
            <a:lvl1pPr>
              <a:defRPr/>
            </a:lvl1pPr>
          </a:lstStyle>
          <a:p>
            <a:pPr>
              <a:defRPr/>
            </a:pPr>
            <a:endParaRPr lang="de-DE"/>
          </a:p>
        </p:txBody>
      </p:sp>
      <p:sp>
        <p:nvSpPr>
          <p:cNvPr id="4" name="Rectangle 6"/>
          <p:cNvSpPr>
            <a:spLocks noGrp="1" noChangeArrowheads="1"/>
          </p:cNvSpPr>
          <p:nvPr>
            <p:ph type="sldNum" sz="quarter" idx="12"/>
          </p:nvPr>
        </p:nvSpPr>
        <p:spPr>
          <a:ln/>
        </p:spPr>
        <p:txBody>
          <a:bodyPr/>
          <a:lstStyle>
            <a:lvl1pPr>
              <a:defRPr/>
            </a:lvl1pPr>
          </a:lstStyle>
          <a:p>
            <a:pPr>
              <a:defRPr/>
            </a:pPr>
            <a:fld id="{FBEC83C4-C1C6-4A94-A024-B681E6A01B63}" type="slidenum">
              <a:rPr lang="de-DE"/>
              <a:pPr>
                <a:defRPr/>
              </a:pPr>
              <a:t>‹Nr.›</a:t>
            </a:fld>
            <a:endParaRPr lang="de-DE"/>
          </a:p>
        </p:txBody>
      </p:sp>
    </p:spTree>
  </p:cSld>
  <p:clrMapOvr>
    <a:masterClrMapping/>
  </p:clrMapOvr>
  <p:transition spd="med">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DDB4C8FA-F72A-465B-9F18-8895B4ADF36D}" type="slidenum">
              <a:rPr lang="de-DE"/>
              <a:pPr>
                <a:defRPr/>
              </a:pPr>
              <a:t>‹Nr.›</a:t>
            </a:fld>
            <a:endParaRPr lang="de-DE"/>
          </a:p>
        </p:txBody>
      </p:sp>
    </p:spTree>
  </p:cSld>
  <p:clrMapOvr>
    <a:masterClrMapping/>
  </p:clrMapOvr>
  <p:transition spd="med">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endParaRPr lang="de-DE"/>
          </a:p>
        </p:txBody>
      </p:sp>
      <p:sp>
        <p:nvSpPr>
          <p:cNvPr id="6" name="Rectangle 5"/>
          <p:cNvSpPr>
            <a:spLocks noGrp="1" noChangeArrowheads="1"/>
          </p:cNvSpPr>
          <p:nvPr>
            <p:ph type="ftr" sz="quarter" idx="11"/>
          </p:nvPr>
        </p:nvSpPr>
        <p:spPr>
          <a:ln/>
        </p:spPr>
        <p:txBody>
          <a:bodyPr/>
          <a:lstStyle>
            <a:lvl1pPr>
              <a:defRPr/>
            </a:lvl1pPr>
          </a:lstStyle>
          <a:p>
            <a:pPr>
              <a:defRPr/>
            </a:pPr>
            <a:endParaRPr lang="de-DE"/>
          </a:p>
        </p:txBody>
      </p:sp>
      <p:sp>
        <p:nvSpPr>
          <p:cNvPr id="7" name="Rectangle 6"/>
          <p:cNvSpPr>
            <a:spLocks noGrp="1" noChangeArrowheads="1"/>
          </p:cNvSpPr>
          <p:nvPr>
            <p:ph type="sldNum" sz="quarter" idx="12"/>
          </p:nvPr>
        </p:nvSpPr>
        <p:spPr>
          <a:ln/>
        </p:spPr>
        <p:txBody>
          <a:bodyPr/>
          <a:lstStyle>
            <a:lvl1pPr>
              <a:defRPr/>
            </a:lvl1pPr>
          </a:lstStyle>
          <a:p>
            <a:pPr>
              <a:defRPr/>
            </a:pPr>
            <a:fld id="{ABB83EB1-04CB-43F5-857F-AB163E431496}" type="slidenum">
              <a:rPr lang="de-DE"/>
              <a:pPr>
                <a:defRPr/>
              </a:pPr>
              <a:t>‹Nr.›</a:t>
            </a:fld>
            <a:endParaRPr lang="de-DE"/>
          </a:p>
        </p:txBody>
      </p:sp>
    </p:spTree>
  </p:cSld>
  <p:clrMapOvr>
    <a:masterClrMapping/>
  </p:clrMapOvr>
  <p:transition spd="med">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9" descr="BG_Arbeitsblatt"/>
          <p:cNvPicPr>
            <a:picLocks noChangeAspect="1" noChangeArrowheads="1"/>
          </p:cNvPicPr>
          <p:nvPr userDrawn="1"/>
        </p:nvPicPr>
        <p:blipFill>
          <a:blip r:embed="rId13" cstate="email"/>
          <a:srcRect/>
          <a:stretch>
            <a:fillRect/>
          </a:stretch>
        </p:blipFill>
        <p:spPr bwMode="auto">
          <a:xfrm>
            <a:off x="0" y="0"/>
            <a:ext cx="9144000" cy="6858000"/>
          </a:xfrm>
          <a:prstGeom prst="rect">
            <a:avLst/>
          </a:prstGeom>
          <a:noFill/>
          <a:ln w="9525">
            <a:noFill/>
            <a:miter lim="800000"/>
            <a:headEnd/>
            <a:tailEnd/>
          </a:ln>
        </p:spPr>
      </p:pic>
      <p:sp>
        <p:nvSpPr>
          <p:cNvPr id="1027" name="Rectangle 3"/>
          <p:cNvSpPr>
            <a:spLocks noGrp="1" noChangeArrowheads="1"/>
          </p:cNvSpPr>
          <p:nvPr>
            <p:ph type="body" idx="1"/>
          </p:nvPr>
        </p:nvSpPr>
        <p:spPr bwMode="auto">
          <a:xfrm>
            <a:off x="457200" y="1700213"/>
            <a:ext cx="8229600" cy="44307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68612" name="Rectangle 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de-DE"/>
          </a:p>
        </p:txBody>
      </p:sp>
      <p:sp>
        <p:nvSpPr>
          <p:cNvPr id="68613"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de-DE"/>
          </a:p>
        </p:txBody>
      </p:sp>
      <p:sp>
        <p:nvSpPr>
          <p:cNvPr id="68614" name="Rectangle 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lvl1pPr>
          </a:lstStyle>
          <a:p>
            <a:pPr>
              <a:defRPr/>
            </a:pPr>
            <a:fld id="{5F87C4DB-26E2-46AD-8236-1A45ED6C6152}" type="slidenum">
              <a:rPr lang="de-DE"/>
              <a:pPr>
                <a:defRPr/>
              </a:pPr>
              <a:t>‹Nr.›</a:t>
            </a:fld>
            <a:endParaRPr lang="de-DE"/>
          </a:p>
        </p:txBody>
      </p:sp>
      <p:sp>
        <p:nvSpPr>
          <p:cNvPr id="1031" name="Rectangle 7"/>
          <p:cNvSpPr>
            <a:spLocks noGrp="1" noChangeArrowheads="1"/>
          </p:cNvSpPr>
          <p:nvPr>
            <p:ph type="title"/>
          </p:nvPr>
        </p:nvSpPr>
        <p:spPr bwMode="auto">
          <a:xfrm>
            <a:off x="468313" y="476250"/>
            <a:ext cx="8207375" cy="11525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a:t>ARBEITSBLATT TITEL</a:t>
            </a:r>
          </a:p>
        </p:txBody>
      </p:sp>
    </p:spTree>
  </p:cSld>
  <p:clrMap bg1="lt1" tx1="dk1" bg2="lt2" tx2="dk2" accent1="accent1" accent2="accent2" accent3="accent3" accent4="accent4" accent5="accent5" accent6="accent6" hlink="hlink" folHlink="folHlink"/>
  <p:sldLayoutIdLst>
    <p:sldLayoutId id="2147484365" r:id="rId1"/>
    <p:sldLayoutId id="2147484355" r:id="rId2"/>
    <p:sldLayoutId id="2147484356" r:id="rId3"/>
    <p:sldLayoutId id="2147484357" r:id="rId4"/>
    <p:sldLayoutId id="2147484358" r:id="rId5"/>
    <p:sldLayoutId id="2147484359" r:id="rId6"/>
    <p:sldLayoutId id="2147484360" r:id="rId7"/>
    <p:sldLayoutId id="2147484361" r:id="rId8"/>
    <p:sldLayoutId id="2147484362" r:id="rId9"/>
    <p:sldLayoutId id="2147484363" r:id="rId10"/>
    <p:sldLayoutId id="2147484364" r:id="rId11"/>
  </p:sldLayoutIdLst>
  <p:transition spd="med">
    <p:fade thruBlk="1"/>
  </p:transition>
  <p:txStyles>
    <p:titleStyle>
      <a:lvl1pPr algn="l" rtl="0" eaLnBrk="0" fontAlgn="base" hangingPunct="0">
        <a:spcBef>
          <a:spcPct val="0"/>
        </a:spcBef>
        <a:spcAft>
          <a:spcPct val="0"/>
        </a:spcAft>
        <a:tabLst>
          <a:tab pos="8607425" algn="l"/>
        </a:tabLst>
        <a:defRPr sz="3800">
          <a:solidFill>
            <a:srgbClr val="00B2D6"/>
          </a:solidFill>
          <a:latin typeface="+mj-lt"/>
          <a:ea typeface="+mj-ea"/>
          <a:cs typeface="+mj-cs"/>
        </a:defRPr>
      </a:lvl1pPr>
      <a:lvl2pPr algn="l" rtl="0" eaLnBrk="0" fontAlgn="base" hangingPunct="0">
        <a:spcBef>
          <a:spcPct val="0"/>
        </a:spcBef>
        <a:spcAft>
          <a:spcPct val="0"/>
        </a:spcAft>
        <a:tabLst>
          <a:tab pos="8607425" algn="l"/>
        </a:tabLst>
        <a:defRPr sz="3800">
          <a:solidFill>
            <a:srgbClr val="00B2D6"/>
          </a:solidFill>
          <a:latin typeface="Arial" charset="0"/>
        </a:defRPr>
      </a:lvl2pPr>
      <a:lvl3pPr algn="l" rtl="0" eaLnBrk="0" fontAlgn="base" hangingPunct="0">
        <a:spcBef>
          <a:spcPct val="0"/>
        </a:spcBef>
        <a:spcAft>
          <a:spcPct val="0"/>
        </a:spcAft>
        <a:tabLst>
          <a:tab pos="8607425" algn="l"/>
        </a:tabLst>
        <a:defRPr sz="3800">
          <a:solidFill>
            <a:srgbClr val="00B2D6"/>
          </a:solidFill>
          <a:latin typeface="Arial" charset="0"/>
        </a:defRPr>
      </a:lvl3pPr>
      <a:lvl4pPr algn="l" rtl="0" eaLnBrk="0" fontAlgn="base" hangingPunct="0">
        <a:spcBef>
          <a:spcPct val="0"/>
        </a:spcBef>
        <a:spcAft>
          <a:spcPct val="0"/>
        </a:spcAft>
        <a:tabLst>
          <a:tab pos="8607425" algn="l"/>
        </a:tabLst>
        <a:defRPr sz="3800">
          <a:solidFill>
            <a:srgbClr val="00B2D6"/>
          </a:solidFill>
          <a:latin typeface="Arial" charset="0"/>
        </a:defRPr>
      </a:lvl4pPr>
      <a:lvl5pPr algn="l" rtl="0" eaLnBrk="0" fontAlgn="base" hangingPunct="0">
        <a:spcBef>
          <a:spcPct val="0"/>
        </a:spcBef>
        <a:spcAft>
          <a:spcPct val="0"/>
        </a:spcAft>
        <a:tabLst>
          <a:tab pos="8607425" algn="l"/>
        </a:tabLst>
        <a:defRPr sz="3800">
          <a:solidFill>
            <a:srgbClr val="00B2D6"/>
          </a:solidFill>
          <a:latin typeface="Arial" charset="0"/>
        </a:defRPr>
      </a:lvl5pPr>
      <a:lvl6pPr marL="457200" algn="l" rtl="0" fontAlgn="base">
        <a:spcBef>
          <a:spcPct val="0"/>
        </a:spcBef>
        <a:spcAft>
          <a:spcPct val="0"/>
        </a:spcAft>
        <a:tabLst>
          <a:tab pos="8607425" algn="l"/>
        </a:tabLst>
        <a:defRPr sz="3800">
          <a:solidFill>
            <a:srgbClr val="00B2D6"/>
          </a:solidFill>
          <a:latin typeface="Arial" charset="0"/>
        </a:defRPr>
      </a:lvl6pPr>
      <a:lvl7pPr marL="914400" algn="l" rtl="0" fontAlgn="base">
        <a:spcBef>
          <a:spcPct val="0"/>
        </a:spcBef>
        <a:spcAft>
          <a:spcPct val="0"/>
        </a:spcAft>
        <a:tabLst>
          <a:tab pos="8607425" algn="l"/>
        </a:tabLst>
        <a:defRPr sz="3800">
          <a:solidFill>
            <a:srgbClr val="00B2D6"/>
          </a:solidFill>
          <a:latin typeface="Arial" charset="0"/>
        </a:defRPr>
      </a:lvl7pPr>
      <a:lvl8pPr marL="1371600" algn="l" rtl="0" fontAlgn="base">
        <a:spcBef>
          <a:spcPct val="0"/>
        </a:spcBef>
        <a:spcAft>
          <a:spcPct val="0"/>
        </a:spcAft>
        <a:tabLst>
          <a:tab pos="8607425" algn="l"/>
        </a:tabLst>
        <a:defRPr sz="3800">
          <a:solidFill>
            <a:srgbClr val="00B2D6"/>
          </a:solidFill>
          <a:latin typeface="Arial" charset="0"/>
        </a:defRPr>
      </a:lvl8pPr>
      <a:lvl9pPr marL="1828800" algn="l" rtl="0" fontAlgn="base">
        <a:spcBef>
          <a:spcPct val="0"/>
        </a:spcBef>
        <a:spcAft>
          <a:spcPct val="0"/>
        </a:spcAft>
        <a:tabLst>
          <a:tab pos="8607425" algn="l"/>
        </a:tabLst>
        <a:defRPr sz="3800">
          <a:solidFill>
            <a:srgbClr val="00B2D6"/>
          </a:solidFill>
          <a:latin typeface="Arial" charset="0"/>
        </a:defRPr>
      </a:lvl9pPr>
    </p:titleStyle>
    <p:bodyStyle>
      <a:lvl1pPr marL="342900" indent="-342900" algn="l" rtl="0" eaLnBrk="0" fontAlgn="base" hangingPunct="0">
        <a:spcBef>
          <a:spcPct val="20000"/>
        </a:spcBef>
        <a:spcAft>
          <a:spcPct val="0"/>
        </a:spcAft>
        <a:buClr>
          <a:srgbClr val="A50021"/>
        </a:buClr>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A50021"/>
        </a:buClr>
        <a:buFont typeface="Wingdings" pitchFamily="2" charset="2"/>
        <a:buChar char="¡"/>
        <a:defRPr sz="2700">
          <a:solidFill>
            <a:schemeClr val="tx1"/>
          </a:solidFill>
          <a:latin typeface="+mn-lt"/>
        </a:defRPr>
      </a:lvl2pPr>
      <a:lvl3pPr marL="1143000" indent="-228600" algn="l" rtl="0" eaLnBrk="0" fontAlgn="base" hangingPunct="0">
        <a:spcBef>
          <a:spcPct val="20000"/>
        </a:spcBef>
        <a:spcAft>
          <a:spcPct val="0"/>
        </a:spcAft>
        <a:buClr>
          <a:srgbClr val="A50021"/>
        </a:buClr>
        <a:buFont typeface="Wingdings" pitchFamily="2" charset="2"/>
        <a:buChar char="l"/>
        <a:defRPr sz="2300">
          <a:solidFill>
            <a:schemeClr val="tx1"/>
          </a:solidFill>
          <a:latin typeface="+mn-lt"/>
        </a:defRPr>
      </a:lvl3pPr>
      <a:lvl4pPr marL="1600200" indent="-228600" algn="l" rtl="0" eaLnBrk="0" fontAlgn="base" hangingPunct="0">
        <a:spcBef>
          <a:spcPct val="20000"/>
        </a:spcBef>
        <a:spcAft>
          <a:spcPct val="0"/>
        </a:spcAft>
        <a:buClr>
          <a:srgbClr val="A50021"/>
        </a:buClr>
        <a:buChar char="•"/>
        <a:defRPr sz="2000">
          <a:solidFill>
            <a:schemeClr val="tx1"/>
          </a:solidFill>
          <a:latin typeface="+mn-lt"/>
        </a:defRPr>
      </a:lvl4pPr>
      <a:lvl5pPr marL="2057400" indent="-228600" algn="l" rtl="0" eaLnBrk="0" fontAlgn="base" hangingPunct="0">
        <a:spcBef>
          <a:spcPct val="20000"/>
        </a:spcBef>
        <a:spcAft>
          <a:spcPct val="0"/>
        </a:spcAft>
        <a:buClr>
          <a:srgbClr val="A50021"/>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rgbClr val="A50021"/>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rgbClr val="A50021"/>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rgbClr val="A50021"/>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rgbClr val="A50021"/>
        </a:buClr>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demokratiewebstatt.at/"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demokratiewebstatt.at/" TargetMode="External"/><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demokratiewebstatt.at/thema/thema-gericht-und-rechtsprechung/welche-gerichtsverfahren-gibt-es/rollen-bei-gericht-ordentliche-gerichte/"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www.help.gv.at/Portal.Node/hlpd/public/content/98/Seite.980300.html" TargetMode="External"/><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hyperlink" Target="https://www.kinderrechte.gv.at/" TargetMode="External"/><Relationship Id="rId4" Type="http://schemas.openxmlformats.org/officeDocument/2006/relationships/hyperlink" Target="http://www.kija.at/" TargetMode="External"/></Relationships>
</file>

<file path=ppt/slides/_rels/slide2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demokratiewebstatt.at/thema/thema-gericht-und-rechtsprechung/welche-gerichtsverfahren-gibt-es/rollen-bei-gericht-ordentliche-gerichte/" TargetMode="Externa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 name="Picture 3" descr="C:\Users\Franz\Pictures\Thema-1938-Fotos-internet\1938 hintergrund-01.jpg"/>
          <p:cNvPicPr>
            <a:picLocks noChangeAspect="1" noChangeArrowheads="1"/>
          </p:cNvPicPr>
          <p:nvPr/>
        </p:nvPicPr>
        <p:blipFill>
          <a:blip r:embed="rId3" cstate="email"/>
          <a:srcRect/>
          <a:stretch>
            <a:fillRect/>
          </a:stretch>
        </p:blipFill>
        <p:spPr bwMode="auto">
          <a:xfrm>
            <a:off x="0" y="-27385"/>
            <a:ext cx="9163050" cy="6872067"/>
          </a:xfrm>
          <a:prstGeom prst="rect">
            <a:avLst/>
          </a:prstGeom>
          <a:noFill/>
        </p:spPr>
      </p:pic>
      <p:sp>
        <p:nvSpPr>
          <p:cNvPr id="3074" name="Rectangle 2"/>
          <p:cNvSpPr>
            <a:spLocks noGrp="1" noChangeArrowheads="1"/>
          </p:cNvSpPr>
          <p:nvPr>
            <p:ph type="ctrTitle"/>
          </p:nvPr>
        </p:nvSpPr>
        <p:spPr>
          <a:xfrm>
            <a:off x="683568" y="908721"/>
            <a:ext cx="7848872" cy="1409270"/>
          </a:xfrm>
        </p:spPr>
        <p:txBody>
          <a:bodyPr/>
          <a:lstStyle/>
          <a:p>
            <a:pPr algn="ctr" eaLnBrk="1" hangingPunct="1"/>
            <a:r>
              <a:rPr lang="de-DE" sz="4000" dirty="0"/>
              <a:t/>
            </a:r>
            <a:br>
              <a:rPr lang="de-DE" sz="4000" dirty="0"/>
            </a:br>
            <a:r>
              <a:rPr lang="de-DE" sz="4000" dirty="0"/>
              <a:t/>
            </a:r>
            <a:br>
              <a:rPr lang="de-DE" sz="4000" dirty="0"/>
            </a:br>
            <a:r>
              <a:rPr lang="de-DE" sz="3600" dirty="0" smtClean="0"/>
              <a:t>Gericht und Rechtsprechung </a:t>
            </a:r>
            <a:endParaRPr lang="de-DE" sz="2400" dirty="0"/>
          </a:p>
        </p:txBody>
      </p:sp>
      <p:sp>
        <p:nvSpPr>
          <p:cNvPr id="3075" name="Rectangle 3"/>
          <p:cNvSpPr>
            <a:spLocks noGrp="1" noChangeArrowheads="1"/>
          </p:cNvSpPr>
          <p:nvPr>
            <p:ph type="subTitle" idx="1"/>
          </p:nvPr>
        </p:nvSpPr>
        <p:spPr>
          <a:xfrm>
            <a:off x="828823" y="3823494"/>
            <a:ext cx="6767513" cy="1405706"/>
          </a:xfrm>
        </p:spPr>
        <p:txBody>
          <a:bodyPr/>
          <a:lstStyle/>
          <a:p>
            <a:pPr eaLnBrk="1" hangingPunct="1"/>
            <a:r>
              <a:rPr lang="de-DE" dirty="0"/>
              <a:t>Materialien zur Politischen Bildung von Kindern und Jugendlichen</a:t>
            </a:r>
            <a:endParaRPr lang="de-AT" dirty="0"/>
          </a:p>
        </p:txBody>
      </p:sp>
      <p:sp>
        <p:nvSpPr>
          <p:cNvPr id="3076" name="Text Box 4"/>
          <p:cNvSpPr txBox="1">
            <a:spLocks noChangeArrowheads="1"/>
          </p:cNvSpPr>
          <p:nvPr/>
        </p:nvSpPr>
        <p:spPr bwMode="auto">
          <a:xfrm>
            <a:off x="882278" y="5392738"/>
            <a:ext cx="3041650" cy="366712"/>
          </a:xfrm>
          <a:prstGeom prst="rect">
            <a:avLst/>
          </a:prstGeom>
          <a:noFill/>
          <a:ln w="9525">
            <a:noFill/>
            <a:miter lim="800000"/>
            <a:headEnd/>
            <a:tailEnd/>
          </a:ln>
        </p:spPr>
        <p:txBody>
          <a:bodyPr wrap="none">
            <a:spAutoFit/>
          </a:bodyPr>
          <a:lstStyle/>
          <a:p>
            <a:r>
              <a:rPr lang="de-DE" dirty="0">
                <a:hlinkClick r:id="rId4"/>
              </a:rPr>
              <a:t>www.demokratiewebstatt.at</a:t>
            </a:r>
            <a:r>
              <a:rPr lang="de-DE" dirty="0"/>
              <a:t> </a:t>
            </a:r>
            <a:endParaRPr lang="de-AT" dirty="0"/>
          </a:p>
        </p:txBody>
      </p:sp>
    </p:spTree>
  </p:cSld>
  <p:clrMapOvr>
    <a:masterClrMapping/>
  </p:clrMapOvr>
  <p:transition spd="med">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14711"/>
            <a:ext cx="9163050" cy="6885384"/>
          </a:xfrm>
          <a:prstGeom prst="rect">
            <a:avLst/>
          </a:prstGeom>
          <a:noFill/>
        </p:spPr>
      </p:pic>
      <p:sp>
        <p:nvSpPr>
          <p:cNvPr id="2" name="Titel 1"/>
          <p:cNvSpPr>
            <a:spLocks noGrp="1"/>
          </p:cNvSpPr>
          <p:nvPr>
            <p:ph type="title"/>
          </p:nvPr>
        </p:nvSpPr>
        <p:spPr/>
        <p:txBody>
          <a:bodyPr/>
          <a:lstStyle/>
          <a:p>
            <a:r>
              <a:rPr lang="de-AT" sz="2400" dirty="0"/>
              <a:t>Nachgefragt: Was heißt Justiz</a:t>
            </a:r>
            <a:r>
              <a:rPr lang="de-AT" sz="2400" dirty="0" smtClean="0"/>
              <a:t>?</a:t>
            </a:r>
            <a:endParaRPr lang="de-AT" sz="2400" dirty="0"/>
          </a:p>
        </p:txBody>
      </p:sp>
      <p:sp>
        <p:nvSpPr>
          <p:cNvPr id="7" name="Inhaltsplatzhalter 6"/>
          <p:cNvSpPr>
            <a:spLocks noGrp="1"/>
          </p:cNvSpPr>
          <p:nvPr>
            <p:ph idx="1"/>
          </p:nvPr>
        </p:nvSpPr>
        <p:spPr>
          <a:xfrm>
            <a:off x="468313" y="1340768"/>
            <a:ext cx="8229600" cy="4430712"/>
          </a:xfrm>
        </p:spPr>
        <p:txBody>
          <a:bodyPr/>
          <a:lstStyle/>
          <a:p>
            <a:pPr marL="0" indent="0">
              <a:buNone/>
            </a:pPr>
            <a:endParaRPr lang="de-AT" sz="1600" b="1" dirty="0" smtClean="0"/>
          </a:p>
          <a:p>
            <a:pPr marL="0" indent="0">
              <a:buNone/>
            </a:pPr>
            <a:r>
              <a:rPr lang="de-AT" sz="1600" b="1" dirty="0" smtClean="0"/>
              <a:t>Die </a:t>
            </a:r>
            <a:r>
              <a:rPr lang="de-AT" sz="1600" b="1" dirty="0"/>
              <a:t>Gerichte gehören zur „Justiz“. </a:t>
            </a:r>
            <a:r>
              <a:rPr lang="de-AT" sz="1600" dirty="0"/>
              <a:t>Der Begriff Justiz kommt von „Justitia“, was „Gerechtigkeit“ bedeutet. Ebenso meint man damit „Rechtsprechung“ bzw. die rechtsprechende Gewalt in einem Staat. Im engeren Sinn sind mit Justiz also die </a:t>
            </a:r>
            <a:r>
              <a:rPr lang="de-AT" sz="1600" b="1" dirty="0"/>
              <a:t>Gerichte</a:t>
            </a:r>
            <a:r>
              <a:rPr lang="de-AT" sz="1600" dirty="0"/>
              <a:t> gemeint.</a:t>
            </a:r>
          </a:p>
          <a:p>
            <a:pPr marL="0" indent="0">
              <a:buNone/>
            </a:pPr>
            <a:r>
              <a:rPr lang="de-AT" sz="1600" dirty="0"/>
              <a:t>Oft wird das Wort „Justiz“ mit dem Strafvollzug verbunden (</a:t>
            </a:r>
            <a:r>
              <a:rPr lang="de-AT" sz="1600" dirty="0" smtClean="0"/>
              <a:t>z.B</a:t>
            </a:r>
            <a:r>
              <a:rPr lang="de-AT" sz="1600" dirty="0"/>
              <a:t>. „Justizwache“).</a:t>
            </a:r>
            <a:br>
              <a:rPr lang="de-AT" sz="1600" dirty="0"/>
            </a:br>
            <a:r>
              <a:rPr lang="de-AT" sz="1600" dirty="0"/>
              <a:t>Diese Einrichtungen unterstützen die Gerichte bei ihrer Aufgabe. Deshalb zählen im weiteren Sinne zur „Justiz“ auch der Strafvollzug (mit Justizwache, Bewährungshilfe), ebenso wie die Staatsanwaltschaften.</a:t>
            </a:r>
          </a:p>
          <a:p>
            <a:endParaRPr lang="de-AT" sz="1600" dirty="0"/>
          </a:p>
          <a:p>
            <a:endParaRPr lang="de-AT" sz="1600" dirty="0" smtClean="0"/>
          </a:p>
          <a:p>
            <a:endParaRPr lang="de-AT" sz="1600" dirty="0"/>
          </a:p>
          <a:p>
            <a:pPr marL="0" indent="0">
              <a:buNone/>
            </a:pPr>
            <a:endParaRPr lang="de-DE" sz="1600" dirty="0" smtClean="0">
              <a:solidFill>
                <a:schemeClr val="bg1">
                  <a:lumMod val="50000"/>
                </a:schemeClr>
              </a:solidFill>
            </a:endParaRPr>
          </a:p>
        </p:txBody>
      </p:sp>
    </p:spTree>
    <p:extLst>
      <p:ext uri="{BB962C8B-B14F-4D97-AF65-F5344CB8AC3E}">
        <p14:creationId xmlns:p14="http://schemas.microsoft.com/office/powerpoint/2010/main" val="1200251426"/>
      </p:ext>
    </p:extLst>
  </p:cSld>
  <p:clrMapOvr>
    <a:masterClrMapping/>
  </p:clrMapOvr>
  <p:transition spd="med">
    <p:fade thruBlk="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1" name="Picture 3" descr="C:\Users\Franz\Pictures\Thema-1938-Fotos-internet\1938 hintergrund-01.jpg"/>
          <p:cNvPicPr>
            <a:picLocks noChangeAspect="1" noChangeArrowheads="1"/>
          </p:cNvPicPr>
          <p:nvPr/>
        </p:nvPicPr>
        <p:blipFill>
          <a:blip r:embed="rId2" cstate="email"/>
          <a:srcRect/>
          <a:stretch>
            <a:fillRect/>
          </a:stretch>
        </p:blipFill>
        <p:spPr bwMode="auto">
          <a:xfrm>
            <a:off x="0" y="-2235"/>
            <a:ext cx="9163050" cy="6858000"/>
          </a:xfrm>
          <a:prstGeom prst="rect">
            <a:avLst/>
          </a:prstGeom>
          <a:noFill/>
        </p:spPr>
      </p:pic>
      <p:sp>
        <p:nvSpPr>
          <p:cNvPr id="5122" name="Rectangle 2"/>
          <p:cNvSpPr>
            <a:spLocks noGrp="1" noChangeArrowheads="1"/>
          </p:cNvSpPr>
          <p:nvPr>
            <p:ph type="ctrTitle"/>
          </p:nvPr>
        </p:nvSpPr>
        <p:spPr>
          <a:xfrm>
            <a:off x="611188" y="4149080"/>
            <a:ext cx="7777162" cy="936104"/>
          </a:xfrm>
        </p:spPr>
        <p:txBody>
          <a:bodyPr/>
          <a:lstStyle/>
          <a:p>
            <a:pPr lvl="0"/>
            <a:r>
              <a:rPr lang="de-AT" sz="4000" dirty="0" smtClean="0"/>
              <a:t>Welche Gerichte gibt es?</a:t>
            </a:r>
            <a:endParaRPr lang="de-AT" sz="4000" dirty="0"/>
          </a:p>
        </p:txBody>
      </p:sp>
      <p:sp>
        <p:nvSpPr>
          <p:cNvPr id="4" name="Rectangle 2"/>
          <p:cNvSpPr txBox="1">
            <a:spLocks noChangeArrowheads="1"/>
          </p:cNvSpPr>
          <p:nvPr/>
        </p:nvSpPr>
        <p:spPr bwMode="auto">
          <a:xfrm>
            <a:off x="611262" y="764704"/>
            <a:ext cx="7777162" cy="3168352"/>
          </a:xfrm>
          <a:prstGeom prst="rect">
            <a:avLst/>
          </a:prstGeom>
          <a:noFill/>
          <a:ln w="9525">
            <a:noFill/>
            <a:miter lim="800000"/>
            <a:headEnd/>
            <a:tailEnd/>
          </a:ln>
        </p:spPr>
        <p:txBody>
          <a:bodyPr vert="horz" wrap="square" lIns="91440" tIns="45720" rIns="90000" bIns="45720" numCol="1" anchor="b" anchorCtr="0" compatLnSpc="1">
            <a:prstTxWarp prst="textNoShape">
              <a:avLst/>
            </a:prstTxWarp>
          </a:bodyPr>
          <a:lstStyle/>
          <a:p>
            <a:pPr lvl="0">
              <a:tabLst>
                <a:tab pos="8342313" algn="l"/>
              </a:tabLst>
              <a:defRPr/>
            </a:pP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endParaRPr kumimoji="0" lang="de-DE" sz="2400" b="0" i="0" u="none" strike="noStrike" kern="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447179004"/>
      </p:ext>
    </p:extLst>
  </p:cSld>
  <p:clrMapOvr>
    <a:masterClrMapping/>
  </p:clrMapOvr>
  <p:transition spd="med">
    <p:fade thruBlk="1"/>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2" cstate="email"/>
          <a:srcRect/>
          <a:stretch>
            <a:fillRect/>
          </a:stretch>
        </p:blipFill>
        <p:spPr bwMode="auto">
          <a:xfrm>
            <a:off x="0" y="0"/>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smtClean="0"/>
              <a:t>Verschiedene Arten von Gerichten</a:t>
            </a:r>
            <a:endParaRPr lang="de-DE"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185430" y="1340768"/>
            <a:ext cx="8229600" cy="4430712"/>
          </a:xfrm>
        </p:spPr>
        <p:txBody>
          <a:bodyPr/>
          <a:lstStyle/>
          <a:p>
            <a:r>
              <a:rPr lang="de-AT" sz="1600" dirty="0"/>
              <a:t>Es gibt verschiedene Arten von Gerichten, die für unterschiedliche Streitigkeiten zuständig sind. Damit soll gesichert werden, dass das zuständige Gericht über das notwendige Fachwissen verfügt und ein faires Verfahren für alle Beteiligten möglich ist. </a:t>
            </a:r>
          </a:p>
          <a:p>
            <a:r>
              <a:rPr lang="de-AT" sz="1600" dirty="0"/>
              <a:t>Allgemein kann man in Österreich zwischen den „ordentlichen Gerichten“ und den Verwaltungsgerichten unterscheiden. </a:t>
            </a:r>
            <a:r>
              <a:rPr lang="de-AT" sz="1600" dirty="0" smtClean="0"/>
              <a:t>Daneben </a:t>
            </a:r>
            <a:r>
              <a:rPr lang="de-AT" sz="1600" dirty="0"/>
              <a:t>gibt es den Verfassungsgerichtshof. </a:t>
            </a:r>
            <a:endParaRPr lang="de-AT" sz="1600" dirty="0" smtClean="0"/>
          </a:p>
          <a:p>
            <a:r>
              <a:rPr lang="de-AT" sz="1600" dirty="0" smtClean="0"/>
              <a:t>Eine </a:t>
            </a:r>
            <a:r>
              <a:rPr lang="de-AT" sz="1600" dirty="0"/>
              <a:t>weitere Gruppierung sind internationale Gerichte, zum Beispiel der Gerichtshof der Europäischen Union (EuGH), der Europäische Gerichtshof für Menschenrechte (EGMR) und die Internationalen Strafgerichtshöfe der Vereinten Nationen</a:t>
            </a:r>
            <a:r>
              <a:rPr lang="de-AT" sz="1600" dirty="0" smtClean="0"/>
              <a:t>.</a:t>
            </a:r>
          </a:p>
          <a:p>
            <a:pPr marL="0" indent="0">
              <a:buNone/>
            </a:pPr>
            <a:endParaRPr lang="de-DE" sz="2400" dirty="0" smtClean="0">
              <a:solidFill>
                <a:srgbClr val="00CCFF"/>
              </a:solidFill>
              <a:latin typeface="+mj-lt"/>
            </a:endParaRPr>
          </a:p>
          <a:p>
            <a:pPr marL="0" indent="0">
              <a:buNone/>
            </a:pPr>
            <a:r>
              <a:rPr lang="de-DE" sz="2400" dirty="0" smtClean="0">
                <a:solidFill>
                  <a:srgbClr val="0099CC"/>
                </a:solidFill>
                <a:latin typeface="+mj-lt"/>
              </a:rPr>
              <a:t>Ordentliche Gerichtsbarkeit</a:t>
            </a:r>
          </a:p>
          <a:p>
            <a:pPr marL="0" indent="0">
              <a:buNone/>
            </a:pPr>
            <a:endParaRPr lang="de-AT" sz="1600" dirty="0" smtClean="0"/>
          </a:p>
          <a:p>
            <a:r>
              <a:rPr lang="de-AT" sz="1600" dirty="0" smtClean="0"/>
              <a:t>Die </a:t>
            </a:r>
            <a:r>
              <a:rPr lang="de-AT" sz="1600" dirty="0"/>
              <a:t>sogenannte „ordentliche Gerichtsbarkeit“ entscheidet in zivilrechtlichen und strafrechtlichen Angelegenheiten. </a:t>
            </a:r>
          </a:p>
          <a:p>
            <a:r>
              <a:rPr lang="de-AT" sz="1600" dirty="0"/>
              <a:t>Zu den „ordentlichen Gerichten“ gehören in Österreich die Bezirksgerichte, die Landesgerichte, die Oberlandesgerichte und der Oberste Gerichtshof. </a:t>
            </a:r>
          </a:p>
          <a:p>
            <a:pPr marL="0" indent="0">
              <a:buNone/>
            </a:pPr>
            <a:endParaRPr lang="de-AT" sz="1600" dirty="0"/>
          </a:p>
          <a:p>
            <a:pPr lvl="1"/>
            <a:endParaRPr lang="de-AT" sz="1600" dirty="0">
              <a:ea typeface="+mn-ea"/>
              <a:cs typeface="+mn-cs"/>
            </a:endParaRPr>
          </a:p>
          <a:p>
            <a:pPr marL="0" indent="0">
              <a:buNone/>
            </a:pPr>
            <a:endParaRPr lang="de-DE" sz="1600" b="1" dirty="0" smtClean="0"/>
          </a:p>
          <a:p>
            <a:pPr marL="0" indent="0">
              <a:buNone/>
            </a:pPr>
            <a:endParaRPr lang="de-DE" sz="1600" b="1" dirty="0" smtClean="0"/>
          </a:p>
        </p:txBody>
      </p:sp>
    </p:spTree>
    <p:extLst>
      <p:ext uri="{BB962C8B-B14F-4D97-AF65-F5344CB8AC3E}">
        <p14:creationId xmlns:p14="http://schemas.microsoft.com/office/powerpoint/2010/main" val="2571668976"/>
      </p:ext>
    </p:extLst>
  </p:cSld>
  <p:clrMapOvr>
    <a:masterClrMapping/>
  </p:clrMapOvr>
  <p:transition spd="med">
    <p:fade thruBlk="1"/>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2" cstate="email"/>
          <a:srcRect/>
          <a:stretch>
            <a:fillRect/>
          </a:stretch>
        </p:blipFill>
        <p:spPr bwMode="auto">
          <a:xfrm>
            <a:off x="-19050" y="0"/>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AT" sz="2400" dirty="0" smtClean="0"/>
              <a:t>Welches Gericht ist für einen Fall zuständig?</a:t>
            </a:r>
            <a:endParaRPr lang="de-DE"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081117"/>
          </a:xfrm>
        </p:spPr>
        <p:txBody>
          <a:bodyPr>
            <a:noAutofit/>
          </a:bodyPr>
          <a:lstStyle/>
          <a:p>
            <a:pPr marL="0" indent="0">
              <a:buNone/>
            </a:pPr>
            <a:r>
              <a:rPr lang="de-AT" sz="1600" b="1" dirty="0" smtClean="0"/>
              <a:t>Zivilverfahren </a:t>
            </a:r>
            <a:r>
              <a:rPr lang="de-AT" sz="1600" b="1" dirty="0"/>
              <a:t>(Beispiel Nachbarschaftsstreit) </a:t>
            </a:r>
          </a:p>
          <a:p>
            <a:r>
              <a:rPr lang="de-AT" sz="1600" dirty="0" smtClean="0"/>
              <a:t>Da </a:t>
            </a:r>
            <a:r>
              <a:rPr lang="de-AT" sz="1600" dirty="0"/>
              <a:t>es ein Streit zwischen Privatpersonen ist, fällt er unter das </a:t>
            </a:r>
            <a:r>
              <a:rPr lang="de-AT" sz="1600" b="1" dirty="0"/>
              <a:t>Zivilrecht</a:t>
            </a:r>
            <a:r>
              <a:rPr lang="de-AT" sz="1600" dirty="0"/>
              <a:t>. Für das Zivilrecht sind ordentliche Gerichte zuständig, zum Beispiel das </a:t>
            </a:r>
            <a:r>
              <a:rPr lang="de-AT" sz="1600" b="1" dirty="0"/>
              <a:t>Bezirksgericht</a:t>
            </a:r>
            <a:r>
              <a:rPr lang="de-AT" sz="1600" dirty="0"/>
              <a:t>. </a:t>
            </a:r>
            <a:endParaRPr lang="de-DE" sz="1600" b="1" dirty="0" smtClean="0"/>
          </a:p>
          <a:p>
            <a:r>
              <a:rPr lang="de-AT" sz="1600" dirty="0" smtClean="0"/>
              <a:t>Wenn eine der beiden Parteien Berufung gegen ein Urteil des Bezirksgerichts einlegt, wird der </a:t>
            </a:r>
            <a:r>
              <a:rPr lang="de-AT" sz="1600" dirty="0"/>
              <a:t>Fall </a:t>
            </a:r>
            <a:r>
              <a:rPr lang="de-AT" sz="1600" dirty="0" smtClean="0"/>
              <a:t>an </a:t>
            </a:r>
            <a:r>
              <a:rPr lang="de-AT" sz="1600" dirty="0"/>
              <a:t>die nächsthöhere Ebene, das </a:t>
            </a:r>
            <a:r>
              <a:rPr lang="de-AT" sz="1600" b="1" dirty="0"/>
              <a:t>Landesgericht</a:t>
            </a:r>
            <a:r>
              <a:rPr lang="de-AT" sz="1600" dirty="0"/>
              <a:t>, weitergeleitet. Gegen eine Entscheidung des Landesgerichts kann man in wichtigen Fällen eine Revision an den </a:t>
            </a:r>
            <a:r>
              <a:rPr lang="de-AT" sz="1600" b="1" dirty="0"/>
              <a:t>Obersten Gerichtshof</a:t>
            </a:r>
            <a:r>
              <a:rPr lang="de-AT" sz="1600" dirty="0"/>
              <a:t> richten</a:t>
            </a:r>
            <a:r>
              <a:rPr lang="de-AT" sz="1600" dirty="0" smtClean="0"/>
              <a:t>.</a:t>
            </a:r>
          </a:p>
          <a:p>
            <a:pPr marL="0" indent="0">
              <a:buNone/>
            </a:pPr>
            <a:endParaRPr lang="de-AT" sz="1600" dirty="0" smtClean="0"/>
          </a:p>
          <a:p>
            <a:r>
              <a:rPr lang="de-DE" sz="1600" dirty="0" smtClean="0"/>
              <a:t>Auf den Punkt gebracht: </a:t>
            </a:r>
          </a:p>
          <a:p>
            <a:pPr marL="0" indent="0">
              <a:buNone/>
            </a:pPr>
            <a:endParaRPr lang="de-DE" sz="900" dirty="0" smtClean="0"/>
          </a:p>
          <a:p>
            <a:pPr lvl="1"/>
            <a:r>
              <a:rPr lang="de-AT" sz="1400" dirty="0" smtClean="0"/>
              <a:t>Wenn </a:t>
            </a:r>
            <a:r>
              <a:rPr lang="de-AT" sz="1400" dirty="0"/>
              <a:t>ein nächsthöheres Gericht angerufen wird, eine gerichtliche </a:t>
            </a:r>
            <a:r>
              <a:rPr lang="de-AT" sz="1400" dirty="0" smtClean="0"/>
              <a:t>Entscheidung </a:t>
            </a:r>
            <a:r>
              <a:rPr lang="de-AT" sz="1400" dirty="0"/>
              <a:t>der unteren Instanz abzuändern oder aufzuheben, spricht man </a:t>
            </a:r>
            <a:r>
              <a:rPr lang="de-AT" sz="1400" dirty="0" smtClean="0"/>
              <a:t>von </a:t>
            </a:r>
            <a:r>
              <a:rPr lang="de-AT" sz="1400" dirty="0"/>
              <a:t>einem „Instanzenzug</a:t>
            </a:r>
            <a:r>
              <a:rPr lang="de-AT" sz="1400" dirty="0" smtClean="0"/>
              <a:t>“.</a:t>
            </a:r>
          </a:p>
          <a:p>
            <a:pPr lvl="1"/>
            <a:r>
              <a:rPr lang="de-AT" sz="1400" dirty="0" smtClean="0"/>
              <a:t>Bei </a:t>
            </a:r>
            <a:r>
              <a:rPr lang="de-AT" sz="1400" dirty="0"/>
              <a:t>zivilrechtlichen Angelegenheiten gibt es immer zwei Instanzen, d.h. zwei </a:t>
            </a:r>
            <a:r>
              <a:rPr lang="de-AT" sz="1400" dirty="0" smtClean="0"/>
              <a:t>Ebenen</a:t>
            </a:r>
            <a:r>
              <a:rPr lang="de-AT" sz="1400" dirty="0"/>
              <a:t>. Je nachdem, auf welcher Ebene das Verfahren beginnt </a:t>
            </a:r>
            <a:r>
              <a:rPr lang="de-AT" sz="1400" dirty="0" smtClean="0"/>
              <a:t>(</a:t>
            </a:r>
            <a:r>
              <a:rPr lang="de-AT" sz="1400" dirty="0"/>
              <a:t>Bezirksgericht bzw. Landesgericht), ist das Landesgericht oder </a:t>
            </a:r>
            <a:r>
              <a:rPr lang="de-AT" sz="1400" dirty="0" smtClean="0"/>
              <a:t>Oberlandesgericht </a:t>
            </a:r>
            <a:r>
              <a:rPr lang="de-AT" sz="1400" dirty="0"/>
              <a:t>zweite Instanz. </a:t>
            </a:r>
            <a:endParaRPr lang="de-AT" sz="1400" dirty="0" smtClean="0"/>
          </a:p>
          <a:p>
            <a:pPr lvl="1"/>
            <a:r>
              <a:rPr lang="de-AT" sz="1400" dirty="0" smtClean="0"/>
              <a:t>Dritte </a:t>
            </a:r>
            <a:r>
              <a:rPr lang="de-AT" sz="1400" dirty="0"/>
              <a:t>und letzte Instanz ist bei wichtigen Angelegenheiten immer der Oberste </a:t>
            </a:r>
            <a:r>
              <a:rPr lang="de-AT" sz="1400" dirty="0" smtClean="0"/>
              <a:t>Gerichtshof</a:t>
            </a:r>
            <a:r>
              <a:rPr lang="de-AT" sz="1400" dirty="0"/>
              <a:t>, darum nennt man ihn auch Höchstgericht.</a:t>
            </a:r>
          </a:p>
          <a:p>
            <a:endParaRPr lang="de-AT" sz="1600" dirty="0"/>
          </a:p>
          <a:p>
            <a:pPr marL="0" indent="0">
              <a:buNone/>
            </a:pPr>
            <a:endParaRPr lang="de-AT" sz="1600" dirty="0" smtClean="0"/>
          </a:p>
          <a:p>
            <a:pPr marL="0" indent="0">
              <a:buNone/>
            </a:pPr>
            <a:endParaRPr lang="de-AT" sz="1600" dirty="0"/>
          </a:p>
          <a:p>
            <a:pPr marL="0" indent="0">
              <a:buNone/>
            </a:pPr>
            <a:endParaRPr lang="de-AT" sz="1600" dirty="0"/>
          </a:p>
          <a:p>
            <a:pPr marL="0" indent="0">
              <a:buNone/>
            </a:pPr>
            <a:endParaRPr lang="de-AT" sz="1600" dirty="0"/>
          </a:p>
        </p:txBody>
      </p:sp>
    </p:spTree>
    <p:extLst>
      <p:ext uri="{BB962C8B-B14F-4D97-AF65-F5344CB8AC3E}">
        <p14:creationId xmlns:p14="http://schemas.microsoft.com/office/powerpoint/2010/main" val="1785902534"/>
      </p:ext>
    </p:extLst>
  </p:cSld>
  <p:clrMapOvr>
    <a:masterClrMapping/>
  </p:clrMapOvr>
  <p:transition spd="med">
    <p:fade thruBlk="1"/>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2" cstate="email"/>
          <a:srcRect/>
          <a:stretch>
            <a:fillRect/>
          </a:stretch>
        </p:blipFill>
        <p:spPr bwMode="auto">
          <a:xfrm>
            <a:off x="0" y="11412"/>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AT" sz="2400" dirty="0" smtClean="0"/>
              <a:t>Welches Gericht ist für einen Fall zuständig? (2)</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endParaRPr lang="de-AT" sz="1600" b="1" dirty="0" smtClean="0"/>
          </a:p>
          <a:p>
            <a:pPr marL="0" indent="0">
              <a:buNone/>
            </a:pPr>
            <a:r>
              <a:rPr lang="de-AT" sz="1600" b="1" dirty="0" smtClean="0"/>
              <a:t>Strafverfahren </a:t>
            </a:r>
            <a:r>
              <a:rPr lang="de-AT" sz="1600" b="1" dirty="0"/>
              <a:t>(Beispiel Diebstahl) </a:t>
            </a:r>
            <a:endParaRPr lang="de-AT" sz="1600" b="1" dirty="0" smtClean="0"/>
          </a:p>
          <a:p>
            <a:r>
              <a:rPr lang="de-AT" sz="1600" dirty="0"/>
              <a:t>Das Bezirksgericht kann aber auch für strafrechtliche Angelegenheiten zuständig sein.</a:t>
            </a:r>
          </a:p>
          <a:p>
            <a:r>
              <a:rPr lang="de-AT" sz="1600" dirty="0" smtClean="0"/>
              <a:t>Der </a:t>
            </a:r>
            <a:r>
              <a:rPr lang="de-AT" sz="1600" dirty="0"/>
              <a:t>Diebstahl eines fremden Gegenstandes fällt unter das Strafrecht. Je nachdem, wie schwerwiegend der Diebstahl war, ist das </a:t>
            </a:r>
            <a:r>
              <a:rPr lang="de-AT" sz="1600" b="1" dirty="0"/>
              <a:t>Bezirksgericht</a:t>
            </a:r>
            <a:r>
              <a:rPr lang="de-AT" sz="1600" dirty="0"/>
              <a:t> oder das </a:t>
            </a:r>
            <a:r>
              <a:rPr lang="de-AT" sz="1600" b="1" dirty="0"/>
              <a:t>Landesgericht</a:t>
            </a:r>
            <a:r>
              <a:rPr lang="de-AT" sz="1600" dirty="0"/>
              <a:t> für den Fall zuständig. </a:t>
            </a:r>
            <a:endParaRPr lang="de-AT" sz="1600" dirty="0" smtClean="0"/>
          </a:p>
          <a:p>
            <a:r>
              <a:rPr lang="de-AT" sz="1600" dirty="0" smtClean="0"/>
              <a:t>Gegen ein Urteil des Bezirksgerichts kann Berufung einlegt werden</a:t>
            </a:r>
            <a:r>
              <a:rPr lang="de-AT" sz="1600" dirty="0"/>
              <a:t>. </a:t>
            </a:r>
            <a:r>
              <a:rPr lang="de-AT" sz="1600" dirty="0" smtClean="0"/>
              <a:t>Dann </a:t>
            </a:r>
            <a:r>
              <a:rPr lang="de-AT" sz="1600" dirty="0"/>
              <a:t>entscheidet das Landesgericht über den Fall. Bei </a:t>
            </a:r>
            <a:r>
              <a:rPr lang="de-AT" sz="1600" b="1" dirty="0"/>
              <a:t>strafrechtlichen Angelegenheiten</a:t>
            </a:r>
            <a:r>
              <a:rPr lang="de-AT" sz="1600" dirty="0"/>
              <a:t> gibt es immer </a:t>
            </a:r>
            <a:r>
              <a:rPr lang="de-AT" sz="1600" b="1" dirty="0"/>
              <a:t>zwei Instanzen</a:t>
            </a:r>
            <a:r>
              <a:rPr lang="de-AT" sz="1600" dirty="0" smtClean="0"/>
              <a:t>.</a:t>
            </a:r>
          </a:p>
          <a:p>
            <a:r>
              <a:rPr lang="de-AT" sz="1600" dirty="0" smtClean="0"/>
              <a:t>Bei einem Vergehen, dass eine </a:t>
            </a:r>
            <a:r>
              <a:rPr lang="de-AT" sz="1600" b="1" dirty="0"/>
              <a:t>Freiheitsstrafe</a:t>
            </a:r>
            <a:r>
              <a:rPr lang="de-AT" sz="1600" dirty="0"/>
              <a:t> von </a:t>
            </a:r>
            <a:r>
              <a:rPr lang="de-AT" sz="1600" b="1" dirty="0"/>
              <a:t>bis zu drei Jahren</a:t>
            </a:r>
            <a:r>
              <a:rPr lang="de-AT" sz="1600" dirty="0"/>
              <a:t> </a:t>
            </a:r>
            <a:r>
              <a:rPr lang="de-AT" sz="1600" dirty="0" smtClean="0"/>
              <a:t>nach sich zieht, ist </a:t>
            </a:r>
            <a:r>
              <a:rPr lang="de-AT" sz="1600" dirty="0"/>
              <a:t>das </a:t>
            </a:r>
            <a:r>
              <a:rPr lang="de-AT" sz="1600" b="1" dirty="0"/>
              <a:t>Landesgericht</a:t>
            </a:r>
            <a:r>
              <a:rPr lang="de-AT" sz="1600" dirty="0"/>
              <a:t> für den Fall zuständig. Wenn das Landesgericht ein Urteil fällt, ist eine Berufung beim Oberlandesgericht möglich</a:t>
            </a:r>
            <a:r>
              <a:rPr lang="de-AT" sz="1600" dirty="0" smtClean="0"/>
              <a:t>.</a:t>
            </a:r>
          </a:p>
          <a:p>
            <a:r>
              <a:rPr lang="de-AT" sz="1600" dirty="0"/>
              <a:t>Bei schweren Verbrechen, wie zum Beispiel Mord, entscheidet das Landesgericht in erster Instanz. In diesen Fällen urteilt ein Schöffen- oder Geschworenengericht. </a:t>
            </a:r>
            <a:r>
              <a:rPr lang="de-AT" sz="1600" dirty="0" smtClean="0"/>
              <a:t>Gegen </a:t>
            </a:r>
            <a:r>
              <a:rPr lang="de-AT" sz="1600" dirty="0"/>
              <a:t>ein solches Urteil kann man sich an den </a:t>
            </a:r>
            <a:r>
              <a:rPr lang="de-AT" sz="1600" b="1" dirty="0"/>
              <a:t>Obersten Gerichtshof</a:t>
            </a:r>
            <a:r>
              <a:rPr lang="de-AT" sz="1600" dirty="0"/>
              <a:t> wenden.</a:t>
            </a:r>
          </a:p>
          <a:p>
            <a:endParaRPr lang="de-AT" sz="1600" dirty="0"/>
          </a:p>
          <a:p>
            <a:endParaRPr lang="de-AT" sz="1600" dirty="0"/>
          </a:p>
          <a:p>
            <a:endParaRPr lang="de-AT" sz="1600" dirty="0"/>
          </a:p>
          <a:p>
            <a:pPr marL="0" indent="0">
              <a:buNone/>
            </a:pPr>
            <a:endParaRPr lang="de-AT" sz="1600" dirty="0"/>
          </a:p>
        </p:txBody>
      </p:sp>
    </p:spTree>
    <p:extLst>
      <p:ext uri="{BB962C8B-B14F-4D97-AF65-F5344CB8AC3E}">
        <p14:creationId xmlns:p14="http://schemas.microsoft.com/office/powerpoint/2010/main" val="2958664442"/>
      </p:ext>
    </p:extLst>
  </p:cSld>
  <p:clrMapOvr>
    <a:masterClrMapping/>
  </p:clrMapOvr>
  <p:transition spd="med">
    <p:fade thruBlk="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2" cstate="email"/>
          <a:srcRect/>
          <a:stretch>
            <a:fillRect/>
          </a:stretch>
        </p:blipFill>
        <p:spPr bwMode="auto">
          <a:xfrm>
            <a:off x="0" y="11412"/>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smtClean="0"/>
              <a:t>Die Verwaltungsgerichte</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r>
              <a:rPr lang="de-DE" sz="1600" dirty="0"/>
              <a:t>Diese Gerichte haben die Aufgabe, Entscheidungen der Behörden zu überprüfen. Das betrifft die Gemeinde-, Landes- und Bundesebene</a:t>
            </a:r>
            <a:r>
              <a:rPr lang="de-DE" sz="1600" dirty="0" smtClean="0"/>
              <a:t>.</a:t>
            </a:r>
          </a:p>
          <a:p>
            <a:r>
              <a:rPr lang="de-AT" sz="1600" dirty="0"/>
              <a:t>Zu diesen Gerichten zählen:</a:t>
            </a:r>
          </a:p>
          <a:p>
            <a:pPr lvl="1"/>
            <a:r>
              <a:rPr lang="de-AT" sz="1400" dirty="0"/>
              <a:t>Die neun Landesverwaltungsgerichte</a:t>
            </a:r>
          </a:p>
          <a:p>
            <a:pPr lvl="1"/>
            <a:r>
              <a:rPr lang="de-AT" sz="1400" dirty="0"/>
              <a:t>Das Bundesfinanzgericht</a:t>
            </a:r>
          </a:p>
          <a:p>
            <a:pPr lvl="1"/>
            <a:r>
              <a:rPr lang="de-AT" sz="1400" dirty="0"/>
              <a:t>Das Bundesverwaltungsgericht</a:t>
            </a:r>
          </a:p>
          <a:p>
            <a:pPr lvl="1"/>
            <a:r>
              <a:rPr lang="de-AT" sz="1400" dirty="0"/>
              <a:t>Der </a:t>
            </a:r>
            <a:r>
              <a:rPr lang="de-AT" sz="1400" dirty="0" smtClean="0"/>
              <a:t>Verwaltungsgerichtshof </a:t>
            </a:r>
          </a:p>
          <a:p>
            <a:pPr lvl="1"/>
            <a:endParaRPr lang="de-AT" sz="1100" dirty="0"/>
          </a:p>
          <a:p>
            <a:r>
              <a:rPr lang="de-DE" sz="1600" dirty="0"/>
              <a:t>Der Verfassungsgerichtshof ist ein eigenes Höchstgericht, das für besondere Angelegenheiten und zur Auslegung der Verfassung zuständig ist</a:t>
            </a:r>
            <a:r>
              <a:rPr lang="de-DE" sz="1600" dirty="0" smtClean="0"/>
              <a:t>. </a:t>
            </a:r>
            <a:endParaRPr lang="de-DE" sz="1600" dirty="0"/>
          </a:p>
          <a:p>
            <a:r>
              <a:rPr lang="de-DE" sz="1600" dirty="0" err="1"/>
              <a:t>BürgerInnen</a:t>
            </a:r>
            <a:r>
              <a:rPr lang="de-DE" sz="1600" dirty="0"/>
              <a:t> können sich beispielsweise an die Landesverwaltungsgerichte wenden, wenn sie der Meinung sind, eine Landes- oder Gemeindebehörde habe falsch </a:t>
            </a:r>
            <a:r>
              <a:rPr lang="de-DE" sz="1600" dirty="0" smtClean="0"/>
              <a:t>gehandelt </a:t>
            </a:r>
            <a:r>
              <a:rPr lang="de-DE" sz="1600" dirty="0" smtClean="0"/>
              <a:t>(Beispiel: Baugenehmigungen</a:t>
            </a:r>
            <a:r>
              <a:rPr lang="de-DE" sz="1600" dirty="0" smtClean="0"/>
              <a:t>).</a:t>
            </a:r>
            <a:endParaRPr lang="de-DE" sz="1600" dirty="0" smtClean="0"/>
          </a:p>
          <a:p>
            <a:r>
              <a:rPr lang="de-DE" sz="1600" dirty="0"/>
              <a:t>Das Bundesfinanzgericht und das Bundesverwaltungsgericht entscheidet über Beschwerden betreffend Entscheidungen von Verwaltungsbehörden auf Bundesebene</a:t>
            </a:r>
            <a:r>
              <a:rPr lang="de-DE" sz="1600" dirty="0" smtClean="0"/>
              <a:t>.</a:t>
            </a:r>
          </a:p>
          <a:p>
            <a:r>
              <a:rPr lang="de-DE" sz="1600" dirty="0"/>
              <a:t>Der Verwaltungsgerichtshof ist die höchste Instanz und überprüft die Entscheidungen der Landesverwaltungsgerichte, des Bundesfinanzgerichts und des Bundesverwaltungsgerichts. </a:t>
            </a:r>
            <a:endParaRPr lang="de-AT" sz="1600" dirty="0"/>
          </a:p>
          <a:p>
            <a:endParaRPr lang="de-AT" sz="1600" dirty="0"/>
          </a:p>
          <a:p>
            <a:endParaRPr lang="de-AT" sz="1600" dirty="0"/>
          </a:p>
          <a:p>
            <a:pPr marL="0" indent="0">
              <a:buNone/>
            </a:pPr>
            <a:endParaRPr lang="de-AT" sz="1600" dirty="0"/>
          </a:p>
        </p:txBody>
      </p:sp>
    </p:spTree>
    <p:extLst>
      <p:ext uri="{BB962C8B-B14F-4D97-AF65-F5344CB8AC3E}">
        <p14:creationId xmlns:p14="http://schemas.microsoft.com/office/powerpoint/2010/main" val="3590818229"/>
      </p:ext>
    </p:extLst>
  </p:cSld>
  <p:clrMapOvr>
    <a:masterClrMapping/>
  </p:clrMapOvr>
  <p:transition spd="med">
    <p:fade thruBlk="1"/>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2" cstate="email"/>
          <a:srcRect/>
          <a:stretch>
            <a:fillRect/>
          </a:stretch>
        </p:blipFill>
        <p:spPr bwMode="auto">
          <a:xfrm>
            <a:off x="0" y="11412"/>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179512" y="325660"/>
            <a:ext cx="8136903" cy="1152525"/>
          </a:xfrm>
        </p:spPr>
        <p:txBody>
          <a:bodyPr/>
          <a:lstStyle/>
          <a:p>
            <a:r>
              <a:rPr lang="de-DE" sz="2400" dirty="0" smtClean="0"/>
              <a:t>Die Verwaltungsgerichte (2)</a:t>
            </a:r>
            <a:endParaRPr lang="de-AT" sz="2400" dirty="0"/>
          </a:p>
        </p:txBody>
      </p:sp>
      <p:sp>
        <p:nvSpPr>
          <p:cNvPr id="5" name="Inhaltsplatzhalter 11"/>
          <p:cNvSpPr txBox="1">
            <a:spLocks/>
          </p:cNvSpPr>
          <p:nvPr/>
        </p:nvSpPr>
        <p:spPr>
          <a:xfrm>
            <a:off x="251520" y="1196752"/>
            <a:ext cx="8435280" cy="4934173"/>
          </a:xfrm>
          <a:prstGeom prst="rect">
            <a:avLst/>
          </a:prstGeom>
        </p:spPr>
        <p:txBody>
          <a:bodyPr/>
          <a:lstStyle/>
          <a:p>
            <a:endParaRPr lang="de-DE" sz="2000" kern="0" dirty="0">
              <a:latin typeface="+mn-lt"/>
            </a:endParaRPr>
          </a:p>
        </p:txBody>
      </p:sp>
      <p:sp>
        <p:nvSpPr>
          <p:cNvPr id="7" name="Inhaltsplatzhalter 6"/>
          <p:cNvSpPr>
            <a:spLocks noGrp="1"/>
          </p:cNvSpPr>
          <p:nvPr>
            <p:ph idx="1"/>
          </p:nvPr>
        </p:nvSpPr>
        <p:spPr>
          <a:xfrm>
            <a:off x="202187" y="1448482"/>
            <a:ext cx="8229600" cy="4430712"/>
          </a:xfrm>
        </p:spPr>
        <p:txBody>
          <a:bodyPr/>
          <a:lstStyle/>
          <a:p>
            <a:pPr marL="0" indent="0">
              <a:buNone/>
            </a:pPr>
            <a:r>
              <a:rPr lang="de-DE" sz="1600" dirty="0"/>
              <a:t>Überblick über die Verwaltungsgerichte in </a:t>
            </a:r>
            <a:r>
              <a:rPr lang="de-DE" sz="1600" dirty="0" smtClean="0"/>
              <a:t>Österreich:</a:t>
            </a:r>
            <a:endParaRPr lang="de-DE" sz="1600" dirty="0"/>
          </a:p>
          <a:p>
            <a:r>
              <a:rPr lang="de-DE" sz="1600" b="1" dirty="0" smtClean="0"/>
              <a:t>Verwaltungsgerichtshof</a:t>
            </a:r>
            <a:r>
              <a:rPr lang="de-DE" sz="1600" dirty="0"/>
              <a:t/>
            </a:r>
            <a:br>
              <a:rPr lang="de-DE" sz="1600" dirty="0"/>
            </a:br>
            <a:r>
              <a:rPr lang="de-DE" sz="1600" dirty="0"/>
              <a:t>(Höchste Instanz der Verwaltungsgerichtsbarkeit; entscheidet über Revisionen gegen Erkenntnisse der Landesverwaltungsgerichte, des Bundesfinanzgerichts und des Bundesverwaltungsgerichts)</a:t>
            </a:r>
          </a:p>
          <a:p>
            <a:r>
              <a:rPr lang="de-DE" sz="1600" b="1" dirty="0" smtClean="0"/>
              <a:t>Landesverwaltungsgericht</a:t>
            </a:r>
            <a:r>
              <a:rPr lang="de-DE" sz="1600" dirty="0"/>
              <a:t/>
            </a:r>
            <a:br>
              <a:rPr lang="de-DE" sz="1600" dirty="0"/>
            </a:br>
            <a:r>
              <a:rPr lang="de-DE" sz="1600" dirty="0"/>
              <a:t>(entscheidet über Beschwerden gegen Entscheidungen der Gemeinde- und Landesverwaltung)</a:t>
            </a:r>
          </a:p>
          <a:p>
            <a:r>
              <a:rPr lang="de-DE" sz="1600" b="1" dirty="0"/>
              <a:t>Bundesverwaltungsgericht</a:t>
            </a:r>
            <a:r>
              <a:rPr lang="de-DE" sz="1600" dirty="0"/>
              <a:t/>
            </a:r>
            <a:br>
              <a:rPr lang="de-DE" sz="1600" dirty="0"/>
            </a:br>
            <a:r>
              <a:rPr lang="de-DE" sz="1600" dirty="0" smtClean="0"/>
              <a:t>(</a:t>
            </a:r>
            <a:r>
              <a:rPr lang="de-DE" sz="1600" dirty="0"/>
              <a:t>entscheidet über Beschwerden gegen Entscheidungen der Bundesverwaltung) </a:t>
            </a:r>
          </a:p>
          <a:p>
            <a:r>
              <a:rPr lang="de-DE" sz="1600" b="1" dirty="0"/>
              <a:t>Bundesfinanzgericht</a:t>
            </a:r>
            <a:r>
              <a:rPr lang="de-DE" sz="1600" dirty="0"/>
              <a:t/>
            </a:r>
            <a:br>
              <a:rPr lang="de-DE" sz="1600" dirty="0"/>
            </a:br>
            <a:r>
              <a:rPr lang="de-DE" sz="1600" dirty="0" smtClean="0"/>
              <a:t>(</a:t>
            </a:r>
            <a:r>
              <a:rPr lang="de-DE" sz="1600" dirty="0"/>
              <a:t>entscheidet über Beschwerden gegen Bescheide eines Finanzamtes oder Zollamtes) </a:t>
            </a:r>
          </a:p>
          <a:p>
            <a:r>
              <a:rPr lang="de-DE" sz="1600" b="1" dirty="0"/>
              <a:t>Verfassungsgerichtshof</a:t>
            </a:r>
            <a:r>
              <a:rPr lang="de-DE" sz="1600" dirty="0"/>
              <a:t/>
            </a:r>
            <a:br>
              <a:rPr lang="de-DE" sz="1600" dirty="0"/>
            </a:br>
            <a:r>
              <a:rPr lang="de-DE" sz="1600" dirty="0" smtClean="0"/>
              <a:t>(„</a:t>
            </a:r>
            <a:r>
              <a:rPr lang="de-DE" sz="1600" dirty="0"/>
              <a:t>Hüter der Verfassung“)</a:t>
            </a:r>
          </a:p>
          <a:p>
            <a:endParaRPr lang="de-AT" sz="1600" dirty="0"/>
          </a:p>
          <a:p>
            <a:endParaRPr lang="de-AT" sz="1600" dirty="0"/>
          </a:p>
          <a:p>
            <a:pPr marL="0" indent="0">
              <a:buNone/>
            </a:pPr>
            <a:endParaRPr lang="de-AT" sz="1600" dirty="0"/>
          </a:p>
        </p:txBody>
      </p:sp>
    </p:spTree>
    <p:extLst>
      <p:ext uri="{BB962C8B-B14F-4D97-AF65-F5344CB8AC3E}">
        <p14:creationId xmlns:p14="http://schemas.microsoft.com/office/powerpoint/2010/main" val="4013848075"/>
      </p:ext>
    </p:extLst>
  </p:cSld>
  <p:clrMapOvr>
    <a:masterClrMapping/>
  </p:clrMapOvr>
  <p:transition spd="med">
    <p:fade thruBlk="1"/>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1" name="Picture 3" descr="C:\Users\Franz\Pictures\Thema-1938-Fotos-internet\1938 hintergrund-01.jpg"/>
          <p:cNvPicPr>
            <a:picLocks noChangeAspect="1" noChangeArrowheads="1"/>
          </p:cNvPicPr>
          <p:nvPr/>
        </p:nvPicPr>
        <p:blipFill>
          <a:blip r:embed="rId2" cstate="email"/>
          <a:srcRect/>
          <a:stretch>
            <a:fillRect/>
          </a:stretch>
        </p:blipFill>
        <p:spPr bwMode="auto">
          <a:xfrm>
            <a:off x="16413" y="44624"/>
            <a:ext cx="9163050" cy="6858000"/>
          </a:xfrm>
          <a:prstGeom prst="rect">
            <a:avLst/>
          </a:prstGeom>
          <a:noFill/>
        </p:spPr>
      </p:pic>
      <p:sp>
        <p:nvSpPr>
          <p:cNvPr id="5122" name="Rectangle 2"/>
          <p:cNvSpPr>
            <a:spLocks noGrp="1" noChangeArrowheads="1"/>
          </p:cNvSpPr>
          <p:nvPr>
            <p:ph type="ctrTitle"/>
          </p:nvPr>
        </p:nvSpPr>
        <p:spPr>
          <a:xfrm>
            <a:off x="611188" y="4149080"/>
            <a:ext cx="7777162" cy="936104"/>
          </a:xfrm>
        </p:spPr>
        <p:txBody>
          <a:bodyPr/>
          <a:lstStyle/>
          <a:p>
            <a:pPr lvl="0"/>
            <a:r>
              <a:rPr lang="de-DE" sz="4000" dirty="0" smtClean="0"/>
              <a:t>Welche Gerichtsverfahren </a:t>
            </a:r>
            <a:r>
              <a:rPr lang="de-DE" sz="4000" dirty="0" smtClean="0"/>
              <a:t/>
            </a:r>
            <a:br>
              <a:rPr lang="de-DE" sz="4000" dirty="0" smtClean="0"/>
            </a:br>
            <a:r>
              <a:rPr lang="de-DE" sz="4000" dirty="0" smtClean="0"/>
              <a:t>gibt </a:t>
            </a:r>
            <a:r>
              <a:rPr lang="de-DE" sz="4000" dirty="0" smtClean="0"/>
              <a:t>es?</a:t>
            </a:r>
            <a:endParaRPr lang="de-AT" sz="4000" dirty="0"/>
          </a:p>
        </p:txBody>
      </p:sp>
      <p:sp>
        <p:nvSpPr>
          <p:cNvPr id="4" name="Rectangle 2"/>
          <p:cNvSpPr txBox="1">
            <a:spLocks noChangeArrowheads="1"/>
          </p:cNvSpPr>
          <p:nvPr/>
        </p:nvSpPr>
        <p:spPr bwMode="auto">
          <a:xfrm>
            <a:off x="611262" y="764704"/>
            <a:ext cx="7777162" cy="3168352"/>
          </a:xfrm>
          <a:prstGeom prst="rect">
            <a:avLst/>
          </a:prstGeom>
          <a:noFill/>
          <a:ln w="9525">
            <a:noFill/>
            <a:miter lim="800000"/>
            <a:headEnd/>
            <a:tailEnd/>
          </a:ln>
        </p:spPr>
        <p:txBody>
          <a:bodyPr vert="horz" wrap="square" lIns="91440" tIns="45720" rIns="90000" bIns="45720" numCol="1" anchor="b" anchorCtr="0" compatLnSpc="1">
            <a:prstTxWarp prst="textNoShape">
              <a:avLst/>
            </a:prstTxWarp>
          </a:bodyPr>
          <a:lstStyle/>
          <a:p>
            <a:pPr lvl="0">
              <a:tabLst>
                <a:tab pos="8342313" algn="l"/>
              </a:tabLst>
              <a:defRPr/>
            </a:pP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endParaRPr kumimoji="0" lang="de-DE" sz="2400" b="0" i="0" u="none" strike="noStrike" kern="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1958744884"/>
      </p:ext>
    </p:extLst>
  </p:cSld>
  <p:clrMapOvr>
    <a:masterClrMapping/>
  </p:clrMapOvr>
  <p:transition spd="med">
    <p:fade thruBlk="1"/>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400" dirty="0" smtClean="0"/>
              <a:t>Verschiedene Arten von Gerichtsverfahren</a:t>
            </a:r>
            <a:endParaRPr lang="de-DE"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r>
              <a:rPr lang="de-DE" sz="1600" dirty="0"/>
              <a:t>Je nachdem, um welches Vergehen es sich handelt, ist ein bestimmtes Gericht dafür zuständig. Wenn es zu einem Gerichtsverfahren kommt, wird zwischen dem Zivilverfahren, </a:t>
            </a:r>
            <a:r>
              <a:rPr lang="de-DE" sz="1600" dirty="0" smtClean="0"/>
              <a:t>Strafverfahren </a:t>
            </a:r>
            <a:r>
              <a:rPr lang="de-DE" sz="1600" dirty="0"/>
              <a:t>und verwaltungsgerichtlichen Verfahren unterschieden</a:t>
            </a:r>
            <a:r>
              <a:rPr lang="de-DE" sz="1600" dirty="0" smtClean="0"/>
              <a:t>.</a:t>
            </a:r>
          </a:p>
          <a:p>
            <a:endParaRPr lang="de-DE" sz="1600" dirty="0" smtClean="0"/>
          </a:p>
          <a:p>
            <a:pPr marL="0" indent="0">
              <a:buNone/>
            </a:pPr>
            <a:r>
              <a:rPr lang="de-DE" sz="2400" dirty="0" smtClean="0">
                <a:solidFill>
                  <a:srgbClr val="0099CC"/>
                </a:solidFill>
              </a:rPr>
              <a:t>Das Zivilverfahren</a:t>
            </a:r>
            <a:endParaRPr lang="de-DE" sz="2400" dirty="0">
              <a:solidFill>
                <a:srgbClr val="0099CC"/>
              </a:solidFill>
            </a:endParaRPr>
          </a:p>
          <a:p>
            <a:pPr marL="0" indent="0">
              <a:buNone/>
            </a:pPr>
            <a:endParaRPr lang="de-DE" sz="1400" dirty="0"/>
          </a:p>
          <a:p>
            <a:r>
              <a:rPr lang="de-DE" sz="1600" dirty="0"/>
              <a:t>Im Zivilverfahren geht es um Streitigkeiten im </a:t>
            </a:r>
            <a:r>
              <a:rPr lang="de-DE" sz="1600" dirty="0" smtClean="0"/>
              <a:t>Zivilrecht. Es regelt </a:t>
            </a:r>
            <a:r>
              <a:rPr lang="de-DE" sz="1600" dirty="0"/>
              <a:t>rechtliche Beziehungen, die Menschen (Privatpersonen) oder Vereine, Unternehmen usw. (juristische Personen) miteinander haben</a:t>
            </a:r>
            <a:r>
              <a:rPr lang="de-DE" sz="1600" dirty="0" smtClean="0"/>
              <a:t>. (Beispiel: Nachbarschaftsstreit)</a:t>
            </a:r>
          </a:p>
          <a:p>
            <a:r>
              <a:rPr lang="de-DE" sz="1600" dirty="0"/>
              <a:t>Das wichtigste Gesetz für das Zivilrecht ist das Allgemeine Bürgerliche Gesetzbuch (ABGB). </a:t>
            </a:r>
            <a:endParaRPr lang="de-DE" sz="1600" dirty="0" smtClean="0"/>
          </a:p>
          <a:p>
            <a:r>
              <a:rPr lang="de-DE" sz="1600" dirty="0"/>
              <a:t>Im Zivilverfahren gibt es mehrere beteiligte </a:t>
            </a:r>
            <a:r>
              <a:rPr lang="de-DE" sz="1600" dirty="0" err="1" smtClean="0"/>
              <a:t>AkteurInnen</a:t>
            </a:r>
            <a:r>
              <a:rPr lang="de-DE" sz="1600" dirty="0" smtClean="0"/>
              <a:t>: </a:t>
            </a:r>
            <a:r>
              <a:rPr lang="de-DE" sz="1600" dirty="0"/>
              <a:t>Der/die </a:t>
            </a:r>
            <a:r>
              <a:rPr lang="de-DE" sz="1600" dirty="0" smtClean="0"/>
              <a:t>RichterIn, </a:t>
            </a:r>
            <a:r>
              <a:rPr lang="de-DE" sz="1600" dirty="0"/>
              <a:t>die rechtlichen </a:t>
            </a:r>
            <a:r>
              <a:rPr lang="de-DE" sz="1600" dirty="0" err="1" smtClean="0"/>
              <a:t>VertreterInnen</a:t>
            </a:r>
            <a:r>
              <a:rPr lang="de-DE" sz="1600" dirty="0" smtClean="0"/>
              <a:t>, </a:t>
            </a:r>
            <a:r>
              <a:rPr lang="de-DE" sz="1600" dirty="0"/>
              <a:t>der/die </a:t>
            </a:r>
            <a:r>
              <a:rPr lang="de-DE" sz="1600" dirty="0" err="1" smtClean="0"/>
              <a:t>KlägerIn</a:t>
            </a:r>
            <a:r>
              <a:rPr lang="de-DE" sz="1600" dirty="0" smtClean="0"/>
              <a:t>, </a:t>
            </a:r>
            <a:r>
              <a:rPr lang="de-DE" sz="1600" dirty="0"/>
              <a:t>der/die Beklagte. Der/die </a:t>
            </a:r>
            <a:r>
              <a:rPr lang="de-DE" sz="1600" dirty="0" err="1"/>
              <a:t>KlägerIn</a:t>
            </a:r>
            <a:r>
              <a:rPr lang="de-DE" sz="1600" dirty="0"/>
              <a:t> und der/die Beklagte werden in einem Verfahren auch als „Parteien“ bezeichnet</a:t>
            </a:r>
            <a:r>
              <a:rPr lang="de-DE" sz="1600" dirty="0" smtClean="0"/>
              <a:t>.</a:t>
            </a:r>
          </a:p>
          <a:p>
            <a:r>
              <a:rPr lang="de-DE" sz="1600" dirty="0"/>
              <a:t>Auch Zeugen, Sachverständige, </a:t>
            </a:r>
            <a:r>
              <a:rPr lang="de-DE" sz="1600" dirty="0" err="1"/>
              <a:t>DolmetscherInnen</a:t>
            </a:r>
            <a:r>
              <a:rPr lang="de-DE" sz="1600" dirty="0"/>
              <a:t> und </a:t>
            </a:r>
            <a:r>
              <a:rPr lang="de-DE" sz="1600" dirty="0" err="1"/>
              <a:t>LaienrichterInnen</a:t>
            </a:r>
            <a:r>
              <a:rPr lang="de-DE" sz="1600" dirty="0"/>
              <a:t> können im Zivilverfahren beteiligt </a:t>
            </a:r>
            <a:r>
              <a:rPr lang="de-DE" sz="1600" dirty="0" smtClean="0"/>
              <a:t>sein.</a:t>
            </a:r>
            <a:endParaRPr lang="de-DE" sz="1600" dirty="0"/>
          </a:p>
          <a:p>
            <a:endParaRPr lang="de-DE" sz="1600" dirty="0"/>
          </a:p>
          <a:p>
            <a:endParaRPr lang="de-AT" sz="1400" dirty="0"/>
          </a:p>
        </p:txBody>
      </p:sp>
    </p:spTree>
    <p:extLst>
      <p:ext uri="{BB962C8B-B14F-4D97-AF65-F5344CB8AC3E}">
        <p14:creationId xmlns:p14="http://schemas.microsoft.com/office/powerpoint/2010/main" val="3551269102"/>
      </p:ext>
    </p:extLst>
  </p:cSld>
  <p:clrMapOvr>
    <a:masterClrMapping/>
  </p:clrMapOvr>
  <p:transition spd="med">
    <p:fade thruBlk="1"/>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400" dirty="0" smtClean="0"/>
              <a:t>Das Zivilverfahren (2)</a:t>
            </a:r>
            <a:endParaRPr lang="de-DE"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pPr marL="0" indent="0">
              <a:buNone/>
            </a:pPr>
            <a:r>
              <a:rPr lang="de-DE" sz="1600" dirty="0"/>
              <a:t>Merkmale eines Zivilverfahrens sind:</a:t>
            </a:r>
          </a:p>
          <a:p>
            <a:r>
              <a:rPr lang="de-DE" sz="1600" dirty="0"/>
              <a:t>Jemand bringt eine Klage gegen eine andere Person beim zuständigen Gericht </a:t>
            </a:r>
            <a:r>
              <a:rPr lang="de-DE" sz="1600" dirty="0" smtClean="0"/>
              <a:t>ein.</a:t>
            </a:r>
            <a:endParaRPr lang="de-DE" sz="1600" dirty="0"/>
          </a:p>
          <a:p>
            <a:r>
              <a:rPr lang="de-DE" sz="1600" dirty="0"/>
              <a:t>Der Prozess findet, bis auf wenige Ausnahmen (z.B. familienrechtliche Prozesse), öffentlich statt. Das bedeutet, dass jede/r als </a:t>
            </a:r>
            <a:r>
              <a:rPr lang="de-DE" sz="1600" dirty="0" err="1"/>
              <a:t>ZuseherIn</a:t>
            </a:r>
            <a:r>
              <a:rPr lang="de-DE" sz="1600" dirty="0"/>
              <a:t> dabei sein kann. </a:t>
            </a:r>
          </a:p>
          <a:p>
            <a:r>
              <a:rPr lang="de-DE" sz="1600" dirty="0"/>
              <a:t>Das Gericht versucht, eine Einigung zwischen den Parteien (</a:t>
            </a:r>
            <a:r>
              <a:rPr lang="de-DE" sz="1600" dirty="0" err="1"/>
              <a:t>KlägerIn</a:t>
            </a:r>
            <a:r>
              <a:rPr lang="de-DE" sz="1600" dirty="0"/>
              <a:t> und Beklagte/r) zu erzielen.</a:t>
            </a:r>
          </a:p>
          <a:p>
            <a:r>
              <a:rPr lang="de-DE" sz="1600" dirty="0"/>
              <a:t>Die Parteien können einen Vergleich schließen, das heißt, sie einigen sich auf eine Lösung. Dieser Vergleich kann vor Gericht oder außerhalb des Gerichts (im Rahmen einer Mediation) geschlossen werden.</a:t>
            </a:r>
          </a:p>
          <a:p>
            <a:r>
              <a:rPr lang="de-DE" sz="1600" dirty="0"/>
              <a:t>Wenn es zu keiner Einigung oder </a:t>
            </a:r>
            <a:r>
              <a:rPr lang="de-DE" sz="1600" dirty="0" smtClean="0"/>
              <a:t>keinem Vergleich </a:t>
            </a:r>
            <a:r>
              <a:rPr lang="de-DE" sz="1600" dirty="0"/>
              <a:t>kommt, verfasst der/die RichterIn zumeist ein schriftliches Urteil.</a:t>
            </a:r>
          </a:p>
          <a:p>
            <a:pPr marL="342900" lvl="1" indent="-342900">
              <a:buFont typeface="Wingdings" pitchFamily="2" charset="2"/>
              <a:buChar char="l"/>
            </a:pPr>
            <a:endParaRPr lang="de-AT" sz="1600" dirty="0">
              <a:ea typeface="+mn-ea"/>
              <a:cs typeface="+mn-cs"/>
            </a:endParaRPr>
          </a:p>
          <a:p>
            <a:pPr marL="0" indent="0">
              <a:buNone/>
            </a:pPr>
            <a:r>
              <a:rPr lang="de-DE" sz="1600" b="1" dirty="0"/>
              <a:t>Nachgefragt: Warum ist es wichtig, dass festgelegt ist, welches Gericht für welches Verfahren zuständig ist?</a:t>
            </a:r>
            <a:endParaRPr lang="de-DE" sz="1600" dirty="0"/>
          </a:p>
          <a:p>
            <a:pPr marL="0" indent="0">
              <a:buNone/>
            </a:pPr>
            <a:r>
              <a:rPr lang="de-DE" sz="1600" dirty="0"/>
              <a:t>Da festgelegt ist, welches Gericht für welchen Fall zuständig ist, wird ein faires Verfahren gewährleistet. Wenn das nicht so wäre, könnte zum Beispiel Herr Huber einen befreundeten Richter damit beauftragen, seinen Fall zu übernehmen und ein Urteil zu seinen Gunsten zu treffen.</a:t>
            </a:r>
          </a:p>
          <a:p>
            <a:pPr marL="342900" lvl="1" indent="-342900">
              <a:buFont typeface="Wingdings" pitchFamily="2" charset="2"/>
              <a:buChar char="l"/>
            </a:pPr>
            <a:endParaRPr lang="de-AT" sz="1600" dirty="0" smtClean="0">
              <a:ea typeface="+mn-ea"/>
              <a:cs typeface="+mn-cs"/>
            </a:endParaRPr>
          </a:p>
          <a:p>
            <a:endParaRPr lang="de-AT" sz="1600" dirty="0"/>
          </a:p>
          <a:p>
            <a:pPr marL="0" indent="0">
              <a:buNone/>
            </a:pPr>
            <a:endParaRPr lang="de-AT" sz="1600" dirty="0"/>
          </a:p>
        </p:txBody>
      </p:sp>
    </p:spTree>
    <p:extLst>
      <p:ext uri="{BB962C8B-B14F-4D97-AF65-F5344CB8AC3E}">
        <p14:creationId xmlns:p14="http://schemas.microsoft.com/office/powerpoint/2010/main" val="938462648"/>
      </p:ext>
    </p:extLst>
  </p:cSld>
  <p:clrMapOvr>
    <a:masterClrMapping/>
  </p:clrMapOvr>
  <p:transition spd="med">
    <p:fade thruBlk="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0"/>
            <a:ext cx="9163050" cy="6885384"/>
          </a:xfrm>
          <a:prstGeom prst="rect">
            <a:avLst/>
          </a:prstGeom>
          <a:noFill/>
        </p:spPr>
      </p:pic>
      <p:sp>
        <p:nvSpPr>
          <p:cNvPr id="4098" name="Rectangle 2"/>
          <p:cNvSpPr>
            <a:spLocks noGrp="1" noChangeArrowheads="1"/>
          </p:cNvSpPr>
          <p:nvPr>
            <p:ph type="title"/>
          </p:nvPr>
        </p:nvSpPr>
        <p:spPr/>
        <p:txBody>
          <a:bodyPr/>
          <a:lstStyle/>
          <a:p>
            <a:pPr eaLnBrk="1" hangingPunct="1"/>
            <a:r>
              <a:rPr lang="de-DE" sz="2400" dirty="0"/>
              <a:t>Mehr Information auf: </a:t>
            </a:r>
            <a:r>
              <a:rPr lang="de-DE" sz="2400" dirty="0" smtClean="0">
                <a:solidFill>
                  <a:srgbClr val="FF0000"/>
                </a:solidFill>
                <a:hlinkClick r:id="rId3"/>
              </a:rPr>
              <a:t>www.demokratiewebstatt.at</a:t>
            </a:r>
            <a:r>
              <a:rPr lang="de-DE" sz="2400" dirty="0" smtClean="0">
                <a:solidFill>
                  <a:srgbClr val="FF0000"/>
                </a:solidFill>
              </a:rPr>
              <a:t> </a:t>
            </a:r>
            <a:endParaRPr lang="de-AT" sz="2400" dirty="0">
              <a:solidFill>
                <a:srgbClr val="FF0000"/>
              </a:solidFill>
            </a:endParaRPr>
          </a:p>
        </p:txBody>
      </p:sp>
      <p:pic>
        <p:nvPicPr>
          <p:cNvPr id="3" name="Grafik 2"/>
          <p:cNvPicPr>
            <a:picLocks noChangeAspect="1"/>
          </p:cNvPicPr>
          <p:nvPr/>
        </p:nvPicPr>
        <p:blipFill>
          <a:blip r:embed="rId4"/>
          <a:stretch>
            <a:fillRect/>
          </a:stretch>
        </p:blipFill>
        <p:spPr>
          <a:xfrm>
            <a:off x="899592" y="1340768"/>
            <a:ext cx="5921120" cy="5199504"/>
          </a:xfrm>
          <a:prstGeom prst="rect">
            <a:avLst/>
          </a:prstGeom>
        </p:spPr>
      </p:pic>
    </p:spTree>
    <p:extLst>
      <p:ext uri="{BB962C8B-B14F-4D97-AF65-F5344CB8AC3E}">
        <p14:creationId xmlns:p14="http://schemas.microsoft.com/office/powerpoint/2010/main" val="1471723343"/>
      </p:ext>
    </p:extLst>
  </p:cSld>
  <p:clrMapOvr>
    <a:masterClrMapping/>
  </p:clrMapOvr>
  <p:transition spd="med">
    <p:fade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AT" sz="2400" dirty="0" smtClean="0"/>
              <a:t>Das Strafverfahren</a:t>
            </a:r>
            <a:endParaRPr lang="de-DE"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pPr marL="0" indent="0">
              <a:buNone/>
            </a:pPr>
            <a:endParaRPr lang="de-AT" sz="1600" dirty="0"/>
          </a:p>
          <a:p>
            <a:r>
              <a:rPr lang="de-DE" sz="1600" dirty="0"/>
              <a:t>Im </a:t>
            </a:r>
            <a:r>
              <a:rPr lang="de-DE" sz="1600" b="1" dirty="0"/>
              <a:t>Strafverfahren</a:t>
            </a:r>
            <a:r>
              <a:rPr lang="de-DE" sz="1600" dirty="0"/>
              <a:t> geht es um das </a:t>
            </a:r>
            <a:r>
              <a:rPr lang="de-DE" sz="1600" b="1" dirty="0"/>
              <a:t>Strafrecht</a:t>
            </a:r>
            <a:r>
              <a:rPr lang="de-DE" sz="1600" dirty="0"/>
              <a:t>. </a:t>
            </a:r>
            <a:endParaRPr lang="de-DE" sz="1600" dirty="0" smtClean="0"/>
          </a:p>
          <a:p>
            <a:r>
              <a:rPr lang="de-DE" sz="1600" dirty="0" smtClean="0"/>
              <a:t>Unter </a:t>
            </a:r>
            <a:r>
              <a:rPr lang="de-DE" sz="1600" dirty="0"/>
              <a:t>das Strafrecht fallen Handlungen, die sich zum Beispiel gegen das Leben oder Vermögen einer anderen Person richten. Diese Handlungen sind vom Staat durch Gesetze verboten. Wenn jemand diese Gesetze bricht, muss er sich vor Gericht dafür verantworten.</a:t>
            </a:r>
          </a:p>
          <a:p>
            <a:r>
              <a:rPr lang="de-DE" sz="1600" dirty="0"/>
              <a:t>Im Strafverfahren wird geklärt, ob eine Person eine strafbare Tat begangen hat und wenn ja, welche Strafe dafür verhängt werden kann</a:t>
            </a:r>
            <a:r>
              <a:rPr lang="de-DE" sz="1600" dirty="0" smtClean="0"/>
              <a:t>.</a:t>
            </a:r>
          </a:p>
          <a:p>
            <a:r>
              <a:rPr lang="de-DE" sz="1600" dirty="0"/>
              <a:t>Die wichtigsten strafrechtlichen Regelungen sind im </a:t>
            </a:r>
            <a:r>
              <a:rPr lang="de-DE" sz="1600" b="1" dirty="0"/>
              <a:t>Strafgesetzbuch</a:t>
            </a:r>
            <a:r>
              <a:rPr lang="de-DE" sz="1600" dirty="0"/>
              <a:t> enthalten. Dort sind die Straftaten und die jeweils möglichen Strafen festgelegt. </a:t>
            </a:r>
            <a:endParaRPr lang="de-DE" sz="1600" dirty="0" smtClean="0"/>
          </a:p>
          <a:p>
            <a:r>
              <a:rPr lang="de-DE" sz="1600" dirty="0" smtClean="0"/>
              <a:t>Die </a:t>
            </a:r>
            <a:r>
              <a:rPr lang="de-DE" sz="1600" dirty="0"/>
              <a:t>möglichen Strafen beziehen sind nur auf </a:t>
            </a:r>
            <a:r>
              <a:rPr lang="de-DE" sz="1600" dirty="0" smtClean="0"/>
              <a:t>Privatpersonen. Was </a:t>
            </a:r>
            <a:r>
              <a:rPr lang="de-DE" sz="1600" dirty="0"/>
              <a:t>passiert, wenn sich juristische Personen (z.B. Unternehmen oder Vereine) strafbar machen, wird in besonderen Gesetzen geregelt</a:t>
            </a:r>
            <a:r>
              <a:rPr lang="de-DE" sz="1600" dirty="0" smtClean="0"/>
              <a:t>.</a:t>
            </a:r>
          </a:p>
          <a:p>
            <a:pPr marL="0" indent="0">
              <a:buNone/>
            </a:pPr>
            <a:endParaRPr lang="de-DE" sz="1600" dirty="0" smtClean="0"/>
          </a:p>
          <a:p>
            <a:r>
              <a:rPr lang="de-DE" sz="1600" dirty="0" smtClean="0"/>
              <a:t>Beim Strafverfahren sind folgende </a:t>
            </a:r>
            <a:r>
              <a:rPr lang="de-DE" sz="1600" dirty="0" err="1" smtClean="0"/>
              <a:t>AkteurInnen</a:t>
            </a:r>
            <a:r>
              <a:rPr lang="de-DE" sz="1600" dirty="0" smtClean="0"/>
              <a:t> beteiligt: </a:t>
            </a:r>
            <a:r>
              <a:rPr lang="de-DE" sz="1600" dirty="0" smtClean="0"/>
              <a:t>der/die </a:t>
            </a:r>
            <a:r>
              <a:rPr lang="de-DE" sz="1600" dirty="0" smtClean="0"/>
              <a:t>RichterIn, </a:t>
            </a:r>
            <a:r>
              <a:rPr lang="de-DE" sz="1600" dirty="0" err="1"/>
              <a:t>LaienrichterInnen</a:t>
            </a:r>
            <a:r>
              <a:rPr lang="de-DE" sz="1600" dirty="0"/>
              <a:t> (</a:t>
            </a:r>
            <a:r>
              <a:rPr lang="de-DE" sz="1600" dirty="0" err="1"/>
              <a:t>SchöffInnen</a:t>
            </a:r>
            <a:r>
              <a:rPr lang="de-DE" sz="1600" dirty="0"/>
              <a:t> oder Geschworene</a:t>
            </a:r>
            <a:r>
              <a:rPr lang="de-DE" sz="1600" dirty="0" smtClean="0"/>
              <a:t>), </a:t>
            </a:r>
            <a:r>
              <a:rPr lang="de-DE" sz="1600" dirty="0"/>
              <a:t>die Staatsanwaltschaft (übernimmt die Anklage), der/die Angeklagte, </a:t>
            </a:r>
            <a:r>
              <a:rPr lang="de-DE" sz="1600" dirty="0" smtClean="0"/>
              <a:t>die </a:t>
            </a:r>
            <a:r>
              <a:rPr lang="de-DE" sz="1600" dirty="0"/>
              <a:t>rechtlichen </a:t>
            </a:r>
            <a:r>
              <a:rPr lang="de-DE" sz="1600" dirty="0" err="1"/>
              <a:t>VertreterInnen</a:t>
            </a:r>
            <a:r>
              <a:rPr lang="de-DE" sz="1600" dirty="0"/>
              <a:t> des/der Angeklagten, </a:t>
            </a:r>
            <a:r>
              <a:rPr lang="de-DE" sz="1600" dirty="0" smtClean="0"/>
              <a:t>das Verbrechensopfer.</a:t>
            </a:r>
            <a:r>
              <a:rPr lang="de-DE" sz="1600" dirty="0"/>
              <a:t> </a:t>
            </a:r>
          </a:p>
          <a:p>
            <a:pPr marL="0" indent="0">
              <a:buNone/>
            </a:pPr>
            <a:endParaRPr lang="de-AT" sz="1600" dirty="0"/>
          </a:p>
          <a:p>
            <a:pPr marL="0" indent="0">
              <a:buNone/>
            </a:pPr>
            <a:endParaRPr lang="de-AT" sz="1600" dirty="0"/>
          </a:p>
        </p:txBody>
      </p:sp>
    </p:spTree>
    <p:extLst>
      <p:ext uri="{BB962C8B-B14F-4D97-AF65-F5344CB8AC3E}">
        <p14:creationId xmlns:p14="http://schemas.microsoft.com/office/powerpoint/2010/main" val="166981872"/>
      </p:ext>
    </p:extLst>
  </p:cSld>
  <p:clrMapOvr>
    <a:masterClrMapping/>
  </p:clrMapOvr>
  <p:transition spd="med">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AT" sz="2400" dirty="0" smtClean="0"/>
              <a:t>Das Strafverfahren (2)</a:t>
            </a:r>
            <a:endParaRPr lang="de-DE"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pPr marL="0" indent="0">
              <a:buNone/>
            </a:pPr>
            <a:endParaRPr lang="de-AT" sz="1600" dirty="0"/>
          </a:p>
          <a:p>
            <a:r>
              <a:rPr lang="de-DE" sz="1600" dirty="0"/>
              <a:t>Das </a:t>
            </a:r>
            <a:r>
              <a:rPr lang="de-DE" sz="1600" i="1" dirty="0"/>
              <a:t>Opfer</a:t>
            </a:r>
            <a:r>
              <a:rPr lang="de-DE" sz="1600" dirty="0"/>
              <a:t> kann auch Schadenersatz von dem/der Angeklagten einfordern. Dann spricht man von „Privatbeteiligten“.</a:t>
            </a:r>
          </a:p>
          <a:p>
            <a:r>
              <a:rPr lang="de-DE" sz="1600" dirty="0"/>
              <a:t>Auch Zeugen und Sachverständige können im </a:t>
            </a:r>
            <a:r>
              <a:rPr lang="de-DE" sz="1600" dirty="0" smtClean="0"/>
              <a:t>Strafverfahren </a:t>
            </a:r>
            <a:r>
              <a:rPr lang="de-DE" sz="1600" dirty="0"/>
              <a:t>beteiligt </a:t>
            </a:r>
            <a:r>
              <a:rPr lang="de-DE" sz="1600" dirty="0" smtClean="0"/>
              <a:t>sein.</a:t>
            </a:r>
          </a:p>
          <a:p>
            <a:r>
              <a:rPr lang="de-DE" sz="1600" dirty="0"/>
              <a:t>In strafrechtlichen Angelegenheiten sind die Bezirksgerichte, Landesgerichte, Oberlandesgerichte und der Oberste Gerichtshof zuständig. </a:t>
            </a:r>
          </a:p>
          <a:p>
            <a:r>
              <a:rPr lang="de-DE" sz="1600" dirty="0"/>
              <a:t>Bei </a:t>
            </a:r>
            <a:r>
              <a:rPr lang="de-DE" sz="1600" b="1" dirty="0"/>
              <a:t>strafrechtlichen Angelegenheiten</a:t>
            </a:r>
            <a:r>
              <a:rPr lang="de-DE" sz="1600" dirty="0"/>
              <a:t> gibt es immer </a:t>
            </a:r>
            <a:r>
              <a:rPr lang="de-DE" sz="1600" b="1" dirty="0"/>
              <a:t>zwei Instanzen</a:t>
            </a:r>
            <a:r>
              <a:rPr lang="de-DE" sz="1600" dirty="0"/>
              <a:t>.</a:t>
            </a:r>
          </a:p>
          <a:p>
            <a:endParaRPr lang="de-AT" sz="1600" b="1" dirty="0" smtClean="0"/>
          </a:p>
          <a:p>
            <a:pPr marL="0" indent="0">
              <a:buNone/>
            </a:pPr>
            <a:r>
              <a:rPr lang="de-AT" sz="1600" b="1" dirty="0" smtClean="0"/>
              <a:t>Merkmale </a:t>
            </a:r>
            <a:r>
              <a:rPr lang="de-AT" sz="1600" b="1" dirty="0"/>
              <a:t>eines </a:t>
            </a:r>
            <a:r>
              <a:rPr lang="de-AT" sz="1600" b="1" dirty="0" smtClean="0"/>
              <a:t>Strafverfahrens</a:t>
            </a:r>
            <a:endParaRPr lang="de-DE" sz="1600" dirty="0"/>
          </a:p>
          <a:p>
            <a:r>
              <a:rPr lang="de-DE" sz="1600" dirty="0"/>
              <a:t>Das Strafverfahren wird durch eine Anzeige oder durch Ermittlungen der Kriminalpolizei oder der Staatsanwaltschaft eingeleitet. </a:t>
            </a:r>
            <a:endParaRPr lang="de-DE" sz="1600" dirty="0" smtClean="0"/>
          </a:p>
          <a:p>
            <a:r>
              <a:rPr lang="de-DE" sz="1600" dirty="0"/>
              <a:t>Im Strafverfahren gibt es ein Ermittlungsverfahren und ein Hauptverfahren. </a:t>
            </a:r>
            <a:endParaRPr lang="de-DE" sz="1600" dirty="0" smtClean="0"/>
          </a:p>
          <a:p>
            <a:r>
              <a:rPr lang="de-DE" sz="1600" dirty="0" smtClean="0"/>
              <a:t>Im </a:t>
            </a:r>
            <a:r>
              <a:rPr lang="de-DE" sz="1600" dirty="0"/>
              <a:t>Ermittlungsverfahren versucht die Staatsanwaltschaft, sich ein möglichst genaues Bild der Tat zu machen. Dann entscheidet sie, ob sie eine Anklage erhebt oder nicht. Das Hauptverfahren beginnt mit dem Einbringen der Anklage und endet mit dem Urteil.</a:t>
            </a:r>
            <a:endParaRPr lang="de-AT" sz="1600" dirty="0"/>
          </a:p>
        </p:txBody>
      </p:sp>
    </p:spTree>
    <p:extLst>
      <p:ext uri="{BB962C8B-B14F-4D97-AF65-F5344CB8AC3E}">
        <p14:creationId xmlns:p14="http://schemas.microsoft.com/office/powerpoint/2010/main" val="1680787932"/>
      </p:ext>
    </p:extLst>
  </p:cSld>
  <p:clrMapOvr>
    <a:masterClrMapping/>
  </p:clrMapOvr>
  <p:transition spd="med">
    <p:fade thruBlk="1"/>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AT" sz="2400" dirty="0" smtClean="0"/>
              <a:t>Das Strafverfahren (3)</a:t>
            </a:r>
            <a:endParaRPr lang="de-AT"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pPr marL="0" indent="0">
              <a:buNone/>
            </a:pPr>
            <a:endParaRPr lang="de-AT" sz="1600" dirty="0"/>
          </a:p>
          <a:p>
            <a:r>
              <a:rPr lang="de-DE" sz="1600" dirty="0"/>
              <a:t>Mit dem Urteil kann der/die Angeklagte schuldig gesprochen werden, und es kann in der Folge eine Strafe verhängt werden. </a:t>
            </a:r>
            <a:endParaRPr lang="de-DE" sz="1600" dirty="0" smtClean="0"/>
          </a:p>
          <a:p>
            <a:r>
              <a:rPr lang="de-DE" sz="1600" dirty="0" smtClean="0"/>
              <a:t>Das </a:t>
            </a:r>
            <a:r>
              <a:rPr lang="de-DE" sz="1600" dirty="0"/>
              <a:t>kann eine Freiheitsstrafe oder eine Geldstrafe sein. Wenn die Strafe „unbedingt“ ist, dann muss die/der Betroffene ins Gefängnis oder die Geldstrafe zahlen. Wenn die Strafe „bedingt“ ist („auf Bewährung“), dann bekommt die/der Betroffene gewissermaßen eine „zweite Chance“. </a:t>
            </a:r>
            <a:endParaRPr lang="de-DE" sz="1600" dirty="0" smtClean="0"/>
          </a:p>
          <a:p>
            <a:r>
              <a:rPr lang="de-DE" sz="1600" dirty="0" smtClean="0"/>
              <a:t>Das </a:t>
            </a:r>
            <a:r>
              <a:rPr lang="de-DE" sz="1600" dirty="0"/>
              <a:t>Gericht bestimmt, dass die Strafe nur dann vollstreckt wird, wenn gegen bestimmte Bedingungen verstoßen wird (z.B. wenn eine neue Straftat begangen wird</a:t>
            </a:r>
            <a:r>
              <a:rPr lang="de-DE" sz="1600" dirty="0" smtClean="0"/>
              <a:t>).</a:t>
            </a:r>
            <a:endParaRPr lang="de-DE" sz="1600" dirty="0" smtClean="0"/>
          </a:p>
          <a:p>
            <a:r>
              <a:rPr lang="de-DE" sz="1600" dirty="0"/>
              <a:t>Mit dem Urteil kann der/die Angeklagte auch frei gesprochen werden. Dann stellt das Gericht fest, dass die Tat nicht (von dieser Person) begangen wurde, oder dass es ihr zumindest nicht eindeutig nachgewiesen werden konnte</a:t>
            </a:r>
            <a:r>
              <a:rPr lang="de-DE" sz="1600" dirty="0" smtClean="0"/>
              <a:t>.</a:t>
            </a:r>
          </a:p>
          <a:p>
            <a:r>
              <a:rPr lang="de-DE" sz="1600" dirty="0"/>
              <a:t>Viele Strafverfahren, bei denen es um keine schweren Straftaten geht, enden durch eine Diversion. </a:t>
            </a:r>
            <a:endParaRPr lang="de-DE" sz="1600" dirty="0" smtClean="0"/>
          </a:p>
          <a:p>
            <a:r>
              <a:rPr lang="de-DE" sz="1600" dirty="0" smtClean="0"/>
              <a:t>Bei </a:t>
            </a:r>
            <a:r>
              <a:rPr lang="de-DE" sz="1600" dirty="0"/>
              <a:t>einer Diversion gibt es kein Urteil. Der/die Beschuldigte übernimmt die Verantwortung für die Tat und leistet beispielsweise eine gemeinnützige Arbeit oder bezahlt einen Geldbetrag.</a:t>
            </a:r>
            <a:endParaRPr lang="de-AT" sz="1600" dirty="0"/>
          </a:p>
        </p:txBody>
      </p:sp>
    </p:spTree>
    <p:extLst>
      <p:ext uri="{BB962C8B-B14F-4D97-AF65-F5344CB8AC3E}">
        <p14:creationId xmlns:p14="http://schemas.microsoft.com/office/powerpoint/2010/main" val="731779747"/>
      </p:ext>
    </p:extLst>
  </p:cSld>
  <p:clrMapOvr>
    <a:masterClrMapping/>
  </p:clrMapOvr>
  <p:transition spd="med">
    <p:fade thruBlk="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AT" sz="2400" dirty="0" smtClean="0"/>
              <a:t>Rollen bei Gericht (ordentliche Gerichte)</a:t>
            </a:r>
            <a:endParaRPr lang="de-AT"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r>
              <a:rPr lang="de-DE" sz="1600" dirty="0" err="1"/>
              <a:t>RichterInnen</a:t>
            </a:r>
            <a:r>
              <a:rPr lang="de-DE" sz="1600" dirty="0"/>
              <a:t>, </a:t>
            </a:r>
            <a:r>
              <a:rPr lang="de-DE" sz="1600" dirty="0" err="1"/>
              <a:t>StaatsanwältInnen</a:t>
            </a:r>
            <a:r>
              <a:rPr lang="de-DE" sz="1600" dirty="0"/>
              <a:t>, </a:t>
            </a:r>
            <a:r>
              <a:rPr lang="de-DE" sz="1600" dirty="0" err="1"/>
              <a:t>RechtsanwältInnen</a:t>
            </a:r>
            <a:r>
              <a:rPr lang="de-DE" sz="1600" dirty="0"/>
              <a:t>, Opfer, Beschuldigte, </a:t>
            </a:r>
            <a:r>
              <a:rPr lang="de-DE" sz="1600" dirty="0" err="1"/>
              <a:t>ZeugInnen</a:t>
            </a:r>
            <a:r>
              <a:rPr lang="de-DE" sz="1600" dirty="0"/>
              <a:t>, </a:t>
            </a:r>
            <a:r>
              <a:rPr lang="de-DE" sz="1600" dirty="0" smtClean="0"/>
              <a:t>Geschworene … an </a:t>
            </a:r>
            <a:r>
              <a:rPr lang="de-DE" sz="1600" dirty="0"/>
              <a:t>einem Gerichtsverfahren sind mehrere Personen in verschiedenen Rollen beteiligt.</a:t>
            </a:r>
          </a:p>
          <a:p>
            <a:r>
              <a:rPr lang="de-DE" sz="1600" dirty="0"/>
              <a:t>Einige der Rollen sind bei Strafverfahren und Zivilverfahren gleich, andere wiederum gibt es nur bei Strafverfahren oder nur bei Zivilverfahren.</a:t>
            </a:r>
          </a:p>
          <a:p>
            <a:r>
              <a:rPr lang="de-DE" sz="1600" dirty="0">
                <a:hlinkClick r:id="rId3"/>
              </a:rPr>
              <a:t>In </a:t>
            </a:r>
            <a:r>
              <a:rPr lang="de-DE" sz="1600" dirty="0" smtClean="0">
                <a:hlinkClick r:id="rId3"/>
              </a:rPr>
              <a:t>Kapitel 3.1</a:t>
            </a:r>
            <a:r>
              <a:rPr lang="de-DE" sz="1600" dirty="0" smtClean="0"/>
              <a:t> findest </a:t>
            </a:r>
            <a:r>
              <a:rPr lang="de-DE" sz="1600" dirty="0"/>
              <a:t>du einige Beispiele, wie sich wichtige Rollen bei Gericht in Strafverfahren und Zivilverfahren unterscheiden.</a:t>
            </a:r>
          </a:p>
          <a:p>
            <a:endParaRPr lang="de-DE" sz="1400" dirty="0" smtClean="0">
              <a:solidFill>
                <a:srgbClr val="0099CC"/>
              </a:solidFill>
            </a:endParaRPr>
          </a:p>
          <a:p>
            <a:endParaRPr lang="de-DE" sz="1400" dirty="0">
              <a:solidFill>
                <a:srgbClr val="0099CC"/>
              </a:solidFill>
            </a:endParaRPr>
          </a:p>
          <a:p>
            <a:pPr marL="0" indent="0">
              <a:buNone/>
            </a:pPr>
            <a:r>
              <a:rPr lang="de-DE" sz="2400" dirty="0" smtClean="0">
                <a:solidFill>
                  <a:srgbClr val="0099CC"/>
                </a:solidFill>
              </a:rPr>
              <a:t>Urteil und Strafen</a:t>
            </a:r>
          </a:p>
          <a:p>
            <a:r>
              <a:rPr lang="de-DE" sz="1600" dirty="0"/>
              <a:t>Nicht jedes Gerichtsverfahren endet mit einem </a:t>
            </a:r>
            <a:r>
              <a:rPr lang="de-DE" sz="1600" b="1" dirty="0"/>
              <a:t>Urteil</a:t>
            </a:r>
            <a:r>
              <a:rPr lang="de-DE" sz="1600" dirty="0"/>
              <a:t>!</a:t>
            </a:r>
          </a:p>
          <a:p>
            <a:r>
              <a:rPr lang="de-DE" sz="1600" dirty="0"/>
              <a:t>Ein Zivilverfahren beispielsweise kann auch beendet werden, wenn ...</a:t>
            </a:r>
          </a:p>
          <a:p>
            <a:pPr lvl="1"/>
            <a:r>
              <a:rPr lang="de-DE" sz="1400" dirty="0"/>
              <a:t>... die beiden Parteien vereinbaren, das Verfahren (vorläufig oder endgültig) nicht fortzusetzen, z.B. weil sie sich außergerichtlich einigen. Dies nennt man „</a:t>
            </a:r>
            <a:r>
              <a:rPr lang="de-DE" sz="1400" b="1" dirty="0"/>
              <a:t>Ruhen</a:t>
            </a:r>
            <a:r>
              <a:rPr lang="de-DE" sz="1400" dirty="0"/>
              <a:t>“ des Verfahrens.</a:t>
            </a:r>
          </a:p>
          <a:p>
            <a:pPr lvl="1"/>
            <a:r>
              <a:rPr lang="de-DE" sz="1400" dirty="0"/>
              <a:t>... die beiden Parteien sich vor Gericht einigen. Dies nennt man einen </a:t>
            </a:r>
            <a:r>
              <a:rPr lang="de-DE" sz="1400" b="1" dirty="0"/>
              <a:t>gerichtlichen Vergleich</a:t>
            </a:r>
            <a:r>
              <a:rPr lang="de-DE" sz="1400" dirty="0"/>
              <a:t>.</a:t>
            </a:r>
          </a:p>
          <a:p>
            <a:endParaRPr lang="de-DE" sz="1600" dirty="0">
              <a:solidFill>
                <a:schemeClr val="accent4"/>
              </a:solidFill>
            </a:endParaRPr>
          </a:p>
        </p:txBody>
      </p:sp>
    </p:spTree>
    <p:extLst>
      <p:ext uri="{BB962C8B-B14F-4D97-AF65-F5344CB8AC3E}">
        <p14:creationId xmlns:p14="http://schemas.microsoft.com/office/powerpoint/2010/main" val="1825103695"/>
      </p:ext>
    </p:extLst>
  </p:cSld>
  <p:clrMapOvr>
    <a:masterClrMapping/>
  </p:clrMapOvr>
  <p:transition spd="med">
    <p:fade thruBlk="1"/>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AT" sz="2400" dirty="0" smtClean="0"/>
              <a:t>Urteil und Strafen (2) </a:t>
            </a:r>
            <a:endParaRPr lang="de-AT"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r>
              <a:rPr lang="de-DE" sz="1600" dirty="0" smtClean="0"/>
              <a:t>Auch </a:t>
            </a:r>
            <a:r>
              <a:rPr lang="de-DE" sz="1600" dirty="0"/>
              <a:t>ein Strafverfahren kann ohne Urteil enden, nämlich ...</a:t>
            </a:r>
          </a:p>
          <a:p>
            <a:pPr lvl="1"/>
            <a:r>
              <a:rPr lang="de-DE" sz="1400" dirty="0"/>
              <a:t>... wenn die oder der </a:t>
            </a:r>
            <a:r>
              <a:rPr lang="de-DE" sz="1400" dirty="0" smtClean="0"/>
              <a:t>Beschuldigte/Angeklagte </a:t>
            </a:r>
            <a:r>
              <a:rPr lang="de-DE" sz="1400" dirty="0"/>
              <a:t>vor dem Urteil stirbt.</a:t>
            </a:r>
          </a:p>
          <a:p>
            <a:pPr lvl="1"/>
            <a:r>
              <a:rPr lang="de-DE" sz="1400" dirty="0"/>
              <a:t>... durch eine </a:t>
            </a:r>
            <a:r>
              <a:rPr lang="de-DE" sz="1400" b="1" dirty="0"/>
              <a:t>Diversion</a:t>
            </a:r>
            <a:r>
              <a:rPr lang="de-DE" sz="1400" dirty="0"/>
              <a:t>: Wenn der Sachverhalt geklärt ist und das Delikt nicht so schwerwiegend ist, kann die Staatsanwaltschaft oder das Gericht eine Diversion anbieten. Wenn </a:t>
            </a:r>
            <a:r>
              <a:rPr lang="de-DE" sz="1400" dirty="0" smtClean="0"/>
              <a:t>die/der </a:t>
            </a:r>
            <a:r>
              <a:rPr lang="de-DE" sz="1400" dirty="0"/>
              <a:t>Beschuldigte oder </a:t>
            </a:r>
            <a:r>
              <a:rPr lang="de-DE" sz="1400" dirty="0" smtClean="0"/>
              <a:t>die/der </a:t>
            </a:r>
            <a:r>
              <a:rPr lang="de-DE" sz="1400" dirty="0"/>
              <a:t>Angeklagte der Diversion zustimmt, endet damit das Strafverfahren. </a:t>
            </a:r>
            <a:r>
              <a:rPr lang="de-DE" sz="1400" dirty="0" smtClean="0"/>
              <a:t>Die/der </a:t>
            </a:r>
            <a:r>
              <a:rPr lang="de-DE" sz="1400" dirty="0"/>
              <a:t>Angeklagte muss dann zum Beispiel gemeinnützige Arbeit verrichten, oder einen bestimmten Geldbetrag zahlen. Bei der Diversion erfolgt </a:t>
            </a:r>
            <a:r>
              <a:rPr lang="de-DE" sz="1400" b="1" dirty="0"/>
              <a:t>kein Schuldspruch</a:t>
            </a:r>
            <a:r>
              <a:rPr lang="de-DE" sz="1400" dirty="0"/>
              <a:t>, </a:t>
            </a:r>
            <a:r>
              <a:rPr lang="de-DE" sz="1400" b="1" dirty="0"/>
              <a:t>keine formelle Verurteilung</a:t>
            </a:r>
            <a:r>
              <a:rPr lang="de-DE" sz="1400" dirty="0"/>
              <a:t> und auch </a:t>
            </a:r>
            <a:r>
              <a:rPr lang="de-DE" sz="1400" b="1" dirty="0"/>
              <a:t>keine Eintragung im Strafregister </a:t>
            </a:r>
            <a:r>
              <a:rPr lang="de-DE" sz="1400" dirty="0"/>
              <a:t>(allerdings wird die</a:t>
            </a:r>
            <a:r>
              <a:rPr lang="de-DE" sz="1400" b="1" dirty="0"/>
              <a:t>  </a:t>
            </a:r>
            <a:r>
              <a:rPr lang="de-DE" sz="1400" dirty="0"/>
              <a:t>Diversion justizintern für zehn Jahre gespeichert</a:t>
            </a:r>
            <a:r>
              <a:rPr lang="de-DE" sz="1400" dirty="0" smtClean="0"/>
              <a:t>).</a:t>
            </a:r>
            <a:endParaRPr lang="de-DE" sz="1400" dirty="0"/>
          </a:p>
          <a:p>
            <a:endParaRPr lang="de-AT" sz="1600" dirty="0">
              <a:ea typeface="+mn-ea"/>
              <a:cs typeface="+mn-cs"/>
            </a:endParaRPr>
          </a:p>
          <a:p>
            <a:r>
              <a:rPr lang="de-DE" sz="1600" dirty="0"/>
              <a:t>In einem Urteil wird nicht nur erklärt, wem „Recht gegeben“ wird, </a:t>
            </a:r>
            <a:r>
              <a:rPr lang="de-DE" sz="1600" dirty="0" smtClean="0"/>
              <a:t>sondern </a:t>
            </a:r>
            <a:r>
              <a:rPr lang="de-DE" sz="1600" dirty="0"/>
              <a:t>es muss auch eine Begründung enthalten, wie das Gericht zu diesem Urteil gekommen ist</a:t>
            </a:r>
            <a:r>
              <a:rPr lang="de-DE" sz="1600" dirty="0" smtClean="0"/>
              <a:t>.</a:t>
            </a:r>
          </a:p>
          <a:p>
            <a:r>
              <a:rPr lang="de-DE" sz="1600" dirty="0"/>
              <a:t>Bei Strafverfahren besagt das Urteil, welche Strafe verhängt wird, ob und warum diese </a:t>
            </a:r>
            <a:r>
              <a:rPr lang="de-DE" sz="1600" dirty="0" smtClean="0"/>
              <a:t>bedingt/unbedingt </a:t>
            </a:r>
            <a:r>
              <a:rPr lang="de-DE" sz="1600" dirty="0"/>
              <a:t>ist, und ob es Gründe für eine </a:t>
            </a:r>
            <a:r>
              <a:rPr lang="de-DE" sz="1600" dirty="0" smtClean="0"/>
              <a:t>Milderung/Erschwerung </a:t>
            </a:r>
            <a:r>
              <a:rPr lang="de-DE" sz="1600" dirty="0"/>
              <a:t>der Strafe gibt</a:t>
            </a:r>
            <a:r>
              <a:rPr lang="de-DE" sz="1600" dirty="0" smtClean="0"/>
              <a:t>.</a:t>
            </a:r>
          </a:p>
          <a:p>
            <a:r>
              <a:rPr lang="de-DE" sz="1600" dirty="0"/>
              <a:t>Das Urteil in einem Strafverfahren wird am Ende des Gerichtsprozesses mündlich verkündet. Später wird es auch schriftlich verfasst</a:t>
            </a:r>
            <a:r>
              <a:rPr lang="de-DE" sz="1600" dirty="0" smtClean="0"/>
              <a:t>.</a:t>
            </a:r>
          </a:p>
          <a:p>
            <a:r>
              <a:rPr lang="de-DE" sz="1600" dirty="0" smtClean="0"/>
              <a:t>In </a:t>
            </a:r>
            <a:r>
              <a:rPr lang="de-DE" sz="1600" dirty="0"/>
              <a:t>einem Zivilverfahren wird das Urteil meist schriftlich verfasst und dann den beiden Parteien (klagende und beklagte Partei) übermittelt.</a:t>
            </a:r>
            <a:endParaRPr lang="de-AT" sz="1600" dirty="0"/>
          </a:p>
        </p:txBody>
      </p:sp>
    </p:spTree>
    <p:extLst>
      <p:ext uri="{BB962C8B-B14F-4D97-AF65-F5344CB8AC3E}">
        <p14:creationId xmlns:p14="http://schemas.microsoft.com/office/powerpoint/2010/main" val="3656182699"/>
      </p:ext>
    </p:extLst>
  </p:cSld>
  <p:clrMapOvr>
    <a:masterClrMapping/>
  </p:clrMapOvr>
  <p:transition spd="med">
    <p:fade thruBlk="1"/>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AT" sz="2400" dirty="0" smtClean="0"/>
              <a:t>Urteil und Strafen (3)</a:t>
            </a:r>
            <a:endParaRPr lang="de-AT"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r>
              <a:rPr lang="de-DE" sz="1600" dirty="0" smtClean="0"/>
              <a:t>Wenn </a:t>
            </a:r>
            <a:r>
              <a:rPr lang="de-DE" sz="1600" dirty="0" err="1"/>
              <a:t>RichterInnen</a:t>
            </a:r>
            <a:r>
              <a:rPr lang="de-DE" sz="1600" dirty="0"/>
              <a:t> am Ende eines Strafverfahrens Zweifel haben, ob der Angeklagte tatsächlich eine strafbare Handlung begangen hat, so müssen sie zugunsten des Angeklagten entscheiden und ihn freisprechen</a:t>
            </a:r>
            <a:r>
              <a:rPr lang="de-DE" sz="1600" dirty="0" smtClean="0"/>
              <a:t>.</a:t>
            </a:r>
            <a:r>
              <a:rPr lang="de-DE" sz="1600" b="1" dirty="0"/>
              <a:t> </a:t>
            </a:r>
            <a:r>
              <a:rPr lang="de-DE" sz="1600" b="1" dirty="0" smtClean="0"/>
              <a:t>(„Im </a:t>
            </a:r>
            <a:r>
              <a:rPr lang="de-DE" sz="1600" b="1" dirty="0"/>
              <a:t>Zweifel für den </a:t>
            </a:r>
            <a:r>
              <a:rPr lang="de-DE" sz="1600" b="1" dirty="0" smtClean="0"/>
              <a:t>Angeklagten“)</a:t>
            </a:r>
            <a:endParaRPr lang="de-DE" sz="1600" dirty="0" smtClean="0"/>
          </a:p>
          <a:p>
            <a:r>
              <a:rPr lang="de-DE" sz="1600" dirty="0" smtClean="0"/>
              <a:t>Nach </a:t>
            </a:r>
            <a:r>
              <a:rPr lang="de-DE" sz="1600" dirty="0"/>
              <a:t>der Urteilsverkündung können die Beteiligten das Urteil akzeptieren, 3 Tage Bedenkzeit nehmen, und das Urteil bekämpfen (ein „Rechtsmittel ergreifen“)</a:t>
            </a:r>
          </a:p>
          <a:p>
            <a:r>
              <a:rPr lang="de-DE" sz="1600" dirty="0"/>
              <a:t>Nachdem die letzte gerichtliche Instanz durchlaufen wurde, ist eine Anfechtung nicht mehr möglich.</a:t>
            </a:r>
          </a:p>
          <a:p>
            <a:r>
              <a:rPr lang="de-DE" sz="1600" dirty="0"/>
              <a:t>Sowohl </a:t>
            </a:r>
            <a:r>
              <a:rPr lang="de-DE" sz="1600" dirty="0" err="1"/>
              <a:t>AnklägerIn</a:t>
            </a:r>
            <a:r>
              <a:rPr lang="de-DE" sz="1600" dirty="0"/>
              <a:t> (Staatsanwaltschaft) als auch die/der Verurteilte im Strafverfahren können das Urteil bekämpfen. Ebenso haben in einem Zivilverfahren sowohl die klagende als auch die beklagte Partei das Recht, die Entscheidung anzufechten.</a:t>
            </a:r>
          </a:p>
          <a:p>
            <a:r>
              <a:rPr lang="de-DE" sz="1600" b="1" dirty="0"/>
              <a:t>Wer</a:t>
            </a:r>
            <a:r>
              <a:rPr lang="de-DE" sz="1600" dirty="0"/>
              <a:t> das Urteil bekämpft, hat Auswirkungen darauf, wie das nächste Urteil ausfallen könnte</a:t>
            </a:r>
            <a:r>
              <a:rPr lang="de-DE" sz="1600" dirty="0" smtClean="0"/>
              <a:t>.</a:t>
            </a:r>
          </a:p>
          <a:p>
            <a:r>
              <a:rPr lang="de-DE" sz="1600" dirty="0"/>
              <a:t>Es gibt mehrere Gründe, ein Urteil zu </a:t>
            </a:r>
            <a:r>
              <a:rPr lang="de-DE" sz="1600" dirty="0" smtClean="0"/>
              <a:t>bekämpfen. </a:t>
            </a:r>
            <a:r>
              <a:rPr lang="de-AT" sz="1600" dirty="0"/>
              <a:t>Die Beteiligten bezweifeln, dass die Strafe angemessen </a:t>
            </a:r>
            <a:r>
              <a:rPr lang="de-AT" sz="1600" dirty="0" smtClean="0"/>
              <a:t>ist</a:t>
            </a:r>
            <a:r>
              <a:rPr lang="de-AT" sz="1600" dirty="0"/>
              <a:t>, oder ob die/der Angeklagte wirklich schuldig/nicht schuldig ist</a:t>
            </a:r>
            <a:r>
              <a:rPr lang="de-AT" sz="1600" dirty="0" smtClean="0"/>
              <a:t>. </a:t>
            </a:r>
            <a:r>
              <a:rPr lang="de-DE" sz="1600" dirty="0" smtClean="0"/>
              <a:t>Es </a:t>
            </a:r>
            <a:r>
              <a:rPr lang="de-DE" sz="1600" dirty="0"/>
              <a:t>kann </a:t>
            </a:r>
            <a:r>
              <a:rPr lang="de-DE" sz="1600" dirty="0" smtClean="0"/>
              <a:t>auch </a:t>
            </a:r>
            <a:r>
              <a:rPr lang="de-DE" sz="1600" dirty="0"/>
              <a:t>wegen (formalen) Fehlern im Gerichtsprozess bekämpft werden („Nichtigkeit</a:t>
            </a:r>
            <a:r>
              <a:rPr lang="de-DE" sz="1600" dirty="0" smtClean="0"/>
              <a:t>“).</a:t>
            </a:r>
          </a:p>
          <a:p>
            <a:r>
              <a:rPr lang="de-DE" sz="1600" dirty="0"/>
              <a:t>Wird ein Urteil nicht mehr verändert (weil es von keiner Seite angefochten wird) bzw. kann es nicht mehr verändert werden (weil es nicht mehr angefochten werden </a:t>
            </a:r>
            <a:r>
              <a:rPr lang="de-DE" sz="1600" i="1" dirty="0"/>
              <a:t>kann</a:t>
            </a:r>
            <a:r>
              <a:rPr lang="de-DE" sz="1600" dirty="0"/>
              <a:t>), so ist das Urteil „rechtskräftig</a:t>
            </a:r>
            <a:r>
              <a:rPr lang="de-DE" sz="1600" dirty="0" smtClean="0"/>
              <a:t>“.</a:t>
            </a:r>
          </a:p>
          <a:p>
            <a:r>
              <a:rPr lang="de-DE" sz="1600" dirty="0" smtClean="0"/>
              <a:t>Ein </a:t>
            </a:r>
            <a:r>
              <a:rPr lang="de-DE" sz="1600" dirty="0"/>
              <a:t>rechtskräftiges Urteil muss vollstreckt (umgesetzt) werden.</a:t>
            </a:r>
          </a:p>
          <a:p>
            <a:endParaRPr lang="de-AT" sz="1600" dirty="0"/>
          </a:p>
          <a:p>
            <a:endParaRPr lang="de-AT" sz="1600" dirty="0"/>
          </a:p>
        </p:txBody>
      </p:sp>
    </p:spTree>
    <p:extLst>
      <p:ext uri="{BB962C8B-B14F-4D97-AF65-F5344CB8AC3E}">
        <p14:creationId xmlns:p14="http://schemas.microsoft.com/office/powerpoint/2010/main" val="2374301394"/>
      </p:ext>
    </p:extLst>
  </p:cSld>
  <p:clrMapOvr>
    <a:masterClrMapping/>
  </p:clrMapOvr>
  <p:transition spd="med">
    <p:fade thruBlk="1"/>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400" dirty="0" smtClean="0"/>
              <a:t>Urteil und Strafen (4)</a:t>
            </a:r>
            <a:endParaRPr lang="de-DE"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r>
              <a:rPr lang="de-DE" sz="1600" dirty="0"/>
              <a:t>Wird in einem Gerichtsverfahren der/dem Angeklagten eine Schuld nachgewiesen, so wird das Urteil ein </a:t>
            </a:r>
            <a:r>
              <a:rPr lang="de-DE" sz="1600" b="1" dirty="0"/>
              <a:t>Schuldspruch</a:t>
            </a:r>
            <a:r>
              <a:rPr lang="de-DE" sz="1600" dirty="0"/>
              <a:t> sein, und es wird eine </a:t>
            </a:r>
            <a:r>
              <a:rPr lang="de-DE" sz="1600" b="1" dirty="0"/>
              <a:t>Strafe</a:t>
            </a:r>
            <a:r>
              <a:rPr lang="de-DE" sz="1600" dirty="0"/>
              <a:t> ausgesprochen. </a:t>
            </a:r>
            <a:endParaRPr lang="de-DE" sz="1600" dirty="0" smtClean="0"/>
          </a:p>
          <a:p>
            <a:r>
              <a:rPr lang="de-DE" sz="1600" dirty="0" smtClean="0"/>
              <a:t>Die </a:t>
            </a:r>
            <a:r>
              <a:rPr lang="de-DE" sz="1600" dirty="0"/>
              <a:t>Höhe der Strafe hängt davon ab, welches Gesetz gebrochen wurde</a:t>
            </a:r>
            <a:r>
              <a:rPr lang="de-DE" sz="1600" dirty="0" smtClean="0"/>
              <a:t>. Außerdem </a:t>
            </a:r>
            <a:r>
              <a:rPr lang="de-DE" sz="1600" dirty="0"/>
              <a:t>ist die „Prognose“ </a:t>
            </a:r>
            <a:r>
              <a:rPr lang="de-DE" sz="1600" dirty="0" smtClean="0"/>
              <a:t>(</a:t>
            </a:r>
            <a:r>
              <a:rPr lang="de-DE" sz="1600" dirty="0" smtClean="0"/>
              <a:t>Wird eine weitere Straftat vermutet?) </a:t>
            </a:r>
            <a:r>
              <a:rPr lang="de-DE" sz="1600" dirty="0" smtClean="0"/>
              <a:t>für </a:t>
            </a:r>
            <a:r>
              <a:rPr lang="de-DE" sz="1600" dirty="0"/>
              <a:t>die Höhe und Art der Strafe </a:t>
            </a:r>
            <a:r>
              <a:rPr lang="de-DE" sz="1600" dirty="0" smtClean="0"/>
              <a:t>wichtig.</a:t>
            </a:r>
            <a:endParaRPr lang="de-DE" sz="1600" dirty="0"/>
          </a:p>
          <a:p>
            <a:r>
              <a:rPr lang="de-DE" sz="1600" dirty="0"/>
              <a:t>Grundsätzlich kann eine Strafe eine </a:t>
            </a:r>
            <a:r>
              <a:rPr lang="de-DE" sz="1600" b="1" dirty="0"/>
              <a:t>Freiheitsstrafe</a:t>
            </a:r>
            <a:r>
              <a:rPr lang="de-DE" sz="1600" dirty="0"/>
              <a:t> („Gefängnis“, Haftstrafe) oder eine </a:t>
            </a:r>
            <a:r>
              <a:rPr lang="de-DE" sz="1600" b="1" dirty="0"/>
              <a:t>Geldstrafe</a:t>
            </a:r>
            <a:r>
              <a:rPr lang="de-DE" sz="1600" dirty="0"/>
              <a:t> sein. </a:t>
            </a:r>
            <a:endParaRPr lang="de-DE" sz="1600" dirty="0" smtClean="0"/>
          </a:p>
          <a:p>
            <a:r>
              <a:rPr lang="de-DE" sz="1600" dirty="0" smtClean="0"/>
              <a:t>In </a:t>
            </a:r>
            <a:r>
              <a:rPr lang="de-DE" sz="1600" dirty="0"/>
              <a:t>Österreich sind Körperstrafen und die Todesstrafe </a:t>
            </a:r>
            <a:r>
              <a:rPr lang="de-DE" sz="1600" dirty="0" smtClean="0"/>
              <a:t>verboten</a:t>
            </a:r>
            <a:r>
              <a:rPr lang="de-DE" sz="1600" dirty="0" smtClean="0"/>
              <a:t>. Eine </a:t>
            </a:r>
            <a:r>
              <a:rPr lang="de-DE" sz="1600" b="1" dirty="0"/>
              <a:t>Freiheitsstrafe</a:t>
            </a:r>
            <a:r>
              <a:rPr lang="de-DE" sz="1600" dirty="0"/>
              <a:t> kann auf bestimmte Zeit (von 1 Tag bis 20 Jahre) oder lebenslang verhängt werden</a:t>
            </a:r>
            <a:r>
              <a:rPr lang="de-DE" sz="1600" dirty="0" smtClean="0"/>
              <a:t>.</a:t>
            </a:r>
          </a:p>
          <a:p>
            <a:r>
              <a:rPr lang="de-DE" sz="1600" dirty="0" smtClean="0"/>
              <a:t>Die </a:t>
            </a:r>
            <a:r>
              <a:rPr lang="de-DE" sz="1600" b="1" dirty="0"/>
              <a:t>Geldstrafe</a:t>
            </a:r>
            <a:r>
              <a:rPr lang="de-DE" sz="1600" dirty="0"/>
              <a:t> wird in sogenannten „Tagessätzen“ bemessen. Die Anzahl dieser Tagessätze richtet sich nach der Art des Vergehens. Tagessätze können sehr unterschiedlich hoch sein (von einigen Euro bis derzeit maximal 5000 </a:t>
            </a:r>
            <a:r>
              <a:rPr lang="de-DE" sz="1600" dirty="0" smtClean="0"/>
              <a:t>Euro</a:t>
            </a:r>
            <a:r>
              <a:rPr lang="de-DE" sz="1600" dirty="0" smtClean="0"/>
              <a:t>).</a:t>
            </a:r>
            <a:endParaRPr lang="de-DE" sz="1600" dirty="0"/>
          </a:p>
          <a:p>
            <a:r>
              <a:rPr lang="de-DE" sz="1600" dirty="0"/>
              <a:t>Wenn die/der Verurteilte die Geldstrafe nicht zahlen kann, kann sie/er grundsätzlich auch eine </a:t>
            </a:r>
            <a:r>
              <a:rPr lang="de-DE" sz="1600" b="1" dirty="0"/>
              <a:t>Ersatzfreiheitsstrafe</a:t>
            </a:r>
            <a:r>
              <a:rPr lang="de-DE" sz="1600" dirty="0"/>
              <a:t> verbüßen.</a:t>
            </a:r>
          </a:p>
          <a:p>
            <a:r>
              <a:rPr lang="de-DE" sz="1600" dirty="0"/>
              <a:t>Bei einer Strafe müssen ein gewisses „Übel“ und ein „Tadel“ dabei sein. (Bei einer Diversion hingegen geht es eher um „Wiedergutmachung</a:t>
            </a:r>
            <a:r>
              <a:rPr lang="de-DE" sz="1600" dirty="0" smtClean="0"/>
              <a:t>“).</a:t>
            </a:r>
          </a:p>
          <a:p>
            <a:r>
              <a:rPr lang="de-DE" sz="1600" dirty="0"/>
              <a:t>Das Gericht kann entscheiden, dass eine Strafe zum Teil „nachgesehen“ werden kann. Sowohl bei Geldstrafen als auch bei Freiheitsstrafen ist dies möglich. </a:t>
            </a:r>
            <a:endParaRPr lang="de-DE" sz="1600" dirty="0" smtClean="0"/>
          </a:p>
          <a:p>
            <a:r>
              <a:rPr lang="de-DE" sz="1600" b="1" dirty="0"/>
              <a:t>Wichtig: Für Jugendliche gelten eigene Bestimmungen bezüglich der </a:t>
            </a:r>
            <a:r>
              <a:rPr lang="de-DE" sz="1600" b="1" dirty="0" smtClean="0"/>
              <a:t/>
            </a:r>
            <a:br>
              <a:rPr lang="de-DE" sz="1600" b="1" dirty="0" smtClean="0"/>
            </a:br>
            <a:r>
              <a:rPr lang="de-DE" sz="1600" b="1" dirty="0" smtClean="0"/>
              <a:t>Strafen </a:t>
            </a:r>
            <a:r>
              <a:rPr lang="de-DE" sz="1600" b="1" dirty="0"/>
              <a:t>(Jugendstrafrecht)!</a:t>
            </a:r>
            <a:endParaRPr lang="de-DE" sz="1600" dirty="0" smtClean="0"/>
          </a:p>
        </p:txBody>
      </p:sp>
    </p:spTree>
    <p:extLst>
      <p:ext uri="{BB962C8B-B14F-4D97-AF65-F5344CB8AC3E}">
        <p14:creationId xmlns:p14="http://schemas.microsoft.com/office/powerpoint/2010/main" val="551707078"/>
      </p:ext>
    </p:extLst>
  </p:cSld>
  <p:clrMapOvr>
    <a:masterClrMapping/>
  </p:clrMapOvr>
  <p:transition spd="med">
    <p:fade thruBlk="1"/>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1" name="Picture 3" descr="C:\Users\Franz\Pictures\Thema-1938-Fotos-internet\1938 hintergrund-01.jpg"/>
          <p:cNvPicPr>
            <a:picLocks noChangeAspect="1" noChangeArrowheads="1"/>
          </p:cNvPicPr>
          <p:nvPr/>
        </p:nvPicPr>
        <p:blipFill>
          <a:blip r:embed="rId2" cstate="email"/>
          <a:srcRect/>
          <a:stretch>
            <a:fillRect/>
          </a:stretch>
        </p:blipFill>
        <p:spPr bwMode="auto">
          <a:xfrm>
            <a:off x="16413" y="44624"/>
            <a:ext cx="9163050" cy="6858000"/>
          </a:xfrm>
          <a:prstGeom prst="rect">
            <a:avLst/>
          </a:prstGeom>
          <a:noFill/>
        </p:spPr>
      </p:pic>
      <p:sp>
        <p:nvSpPr>
          <p:cNvPr id="5122" name="Rectangle 2"/>
          <p:cNvSpPr>
            <a:spLocks noGrp="1" noChangeArrowheads="1"/>
          </p:cNvSpPr>
          <p:nvPr>
            <p:ph type="ctrTitle"/>
          </p:nvPr>
        </p:nvSpPr>
        <p:spPr>
          <a:xfrm>
            <a:off x="611188" y="4149080"/>
            <a:ext cx="7777162" cy="936104"/>
          </a:xfrm>
        </p:spPr>
        <p:txBody>
          <a:bodyPr/>
          <a:lstStyle/>
          <a:p>
            <a:pPr lvl="0"/>
            <a:r>
              <a:rPr lang="de-DE" sz="4000" dirty="0" smtClean="0"/>
              <a:t>Was haben Gerichte und Gerichtsbarkeit mit mir zu tun?</a:t>
            </a:r>
            <a:endParaRPr lang="de-AT" sz="4000" dirty="0"/>
          </a:p>
        </p:txBody>
      </p:sp>
      <p:sp>
        <p:nvSpPr>
          <p:cNvPr id="4" name="Rectangle 2"/>
          <p:cNvSpPr txBox="1">
            <a:spLocks noChangeArrowheads="1"/>
          </p:cNvSpPr>
          <p:nvPr/>
        </p:nvSpPr>
        <p:spPr bwMode="auto">
          <a:xfrm>
            <a:off x="611262" y="764704"/>
            <a:ext cx="7777162" cy="3168352"/>
          </a:xfrm>
          <a:prstGeom prst="rect">
            <a:avLst/>
          </a:prstGeom>
          <a:noFill/>
          <a:ln w="9525">
            <a:noFill/>
            <a:miter lim="800000"/>
            <a:headEnd/>
            <a:tailEnd/>
          </a:ln>
        </p:spPr>
        <p:txBody>
          <a:bodyPr vert="horz" wrap="square" lIns="91440" tIns="45720" rIns="90000" bIns="45720" numCol="1" anchor="b" anchorCtr="0" compatLnSpc="1">
            <a:prstTxWarp prst="textNoShape">
              <a:avLst/>
            </a:prstTxWarp>
          </a:bodyPr>
          <a:lstStyle/>
          <a:p>
            <a:pPr lvl="0">
              <a:tabLst>
                <a:tab pos="8342313" algn="l"/>
              </a:tabLst>
              <a:defRPr/>
            </a:pP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endParaRPr kumimoji="0" lang="de-DE" sz="2400" b="0" i="0" u="none" strike="noStrike" kern="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2820139527"/>
      </p:ext>
    </p:extLst>
  </p:cSld>
  <p:clrMapOvr>
    <a:masterClrMapping/>
  </p:clrMapOvr>
  <p:transition spd="med">
    <p:fade thruBlk="1"/>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400" dirty="0" smtClean="0"/>
              <a:t>Gesetze und Recht im Alltag</a:t>
            </a:r>
            <a:endParaRPr lang="de-AT"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pPr marL="0" lvl="0" indent="0">
              <a:buNone/>
            </a:pPr>
            <a:endParaRPr lang="de-AT" sz="1600" dirty="0" smtClean="0"/>
          </a:p>
          <a:p>
            <a:r>
              <a:rPr lang="de-DE" sz="1600" dirty="0"/>
              <a:t>Wir alle haben täglich mit Gesetzen und Verordnungen zu </a:t>
            </a:r>
            <a:r>
              <a:rPr lang="de-DE" sz="1600" dirty="0" smtClean="0"/>
              <a:t>tun: Beim Einkaufen </a:t>
            </a:r>
            <a:r>
              <a:rPr lang="de-DE" sz="1600" dirty="0"/>
              <a:t>schließen wir einen Kaufvertrag </a:t>
            </a:r>
            <a:r>
              <a:rPr lang="de-DE" sz="1600" dirty="0" smtClean="0"/>
              <a:t>ab. Wenn </a:t>
            </a:r>
            <a:r>
              <a:rPr lang="de-DE" sz="1600" dirty="0"/>
              <a:t>wir mit dem Rad fahren oder über die Straße gehen, müssen wir uns an die Straßenverkehrsordnung halten</a:t>
            </a:r>
            <a:r>
              <a:rPr lang="de-DE" sz="1600" dirty="0" smtClean="0"/>
              <a:t>.</a:t>
            </a:r>
          </a:p>
          <a:p>
            <a:r>
              <a:rPr lang="de-DE" sz="1600" dirty="0"/>
              <a:t>Richtig bewusst wird uns das meist erst, wenn ein Gesetz nicht eingehalten oder Recht gebrochen wird. </a:t>
            </a:r>
            <a:endParaRPr lang="de-DE" sz="1600" dirty="0" smtClean="0"/>
          </a:p>
          <a:p>
            <a:r>
              <a:rPr lang="de-DE" sz="1600" dirty="0" smtClean="0"/>
              <a:t>Wenn </a:t>
            </a:r>
            <a:r>
              <a:rPr lang="de-DE" sz="1600" dirty="0"/>
              <a:t>das Gerät, das wir gekauft haben, bereits kaputt war. Wenn ein Autofahrer bei Rot nicht anhält. Oder wenn man bestohlen wird.</a:t>
            </a:r>
          </a:p>
          <a:p>
            <a:pPr lvl="0"/>
            <a:endParaRPr lang="de-DE" sz="1600" dirty="0"/>
          </a:p>
          <a:p>
            <a:pPr marL="0" indent="0">
              <a:buNone/>
            </a:pPr>
            <a:r>
              <a:rPr lang="de-DE" sz="1600" b="1" dirty="0"/>
              <a:t>Nachgefragt: Wo kann man sich über Gesetze und die eigenen Rechte informieren?</a:t>
            </a:r>
            <a:endParaRPr lang="de-DE" sz="1600" dirty="0"/>
          </a:p>
          <a:p>
            <a:pPr marL="0" indent="0">
              <a:buNone/>
            </a:pPr>
            <a:r>
              <a:rPr lang="de-DE" sz="1600" dirty="0"/>
              <a:t>In Österreich gibt es Einrichtungen, die kostenlose Rechtsauskünfte anbieten, zum Beispiel Bezirks- und Landesgerichte. Eine Auflistung dieser Einrichtungen findest du </a:t>
            </a:r>
            <a:r>
              <a:rPr lang="de-DE" sz="1600" dirty="0">
                <a:hlinkClick r:id="rId3" tooltip="Opens internal link in current window"/>
              </a:rPr>
              <a:t>hier</a:t>
            </a:r>
            <a:r>
              <a:rPr lang="de-DE" sz="1600" dirty="0"/>
              <a:t>. Für Kinder und Jugendliche stehen eigene </a:t>
            </a:r>
            <a:r>
              <a:rPr lang="de-DE" sz="1600" dirty="0">
                <a:hlinkClick r:id="rId4" tooltip="Opens internal link in current window"/>
              </a:rPr>
              <a:t>Kinder- und </a:t>
            </a:r>
            <a:r>
              <a:rPr lang="de-DE" sz="1600" dirty="0" err="1">
                <a:hlinkClick r:id="rId4" tooltip="Opens internal link in current window"/>
              </a:rPr>
              <a:t>Jugendanwaltschaften</a:t>
            </a:r>
            <a:r>
              <a:rPr lang="de-DE" sz="1600" dirty="0"/>
              <a:t> für Rechtsauskünfte zur Verfügung. Auf der Seite des Bundesministeriums für Frauen, Familie und Jugend gibt es ein </a:t>
            </a:r>
            <a:r>
              <a:rPr lang="de-DE" sz="1600" dirty="0">
                <a:hlinkClick r:id="rId5" tooltip="Opens internal link in current window"/>
              </a:rPr>
              <a:t>Info-Portal zum Thema „Kinderrechte“</a:t>
            </a:r>
            <a:r>
              <a:rPr lang="de-DE" sz="1600" dirty="0"/>
              <a:t>.</a:t>
            </a:r>
          </a:p>
          <a:p>
            <a:endParaRPr lang="de-AT" sz="1600" dirty="0"/>
          </a:p>
          <a:p>
            <a:pPr marL="0" indent="0">
              <a:buNone/>
            </a:pPr>
            <a:endParaRPr lang="de-DE" sz="1600" dirty="0" smtClean="0"/>
          </a:p>
          <a:p>
            <a:pPr marL="0" indent="0">
              <a:buNone/>
            </a:pPr>
            <a:endParaRPr lang="de-DE" sz="1600" dirty="0" smtClean="0"/>
          </a:p>
          <a:p>
            <a:pPr marL="0" indent="0">
              <a:buNone/>
            </a:pPr>
            <a:endParaRPr lang="de-DE" sz="1600" dirty="0"/>
          </a:p>
          <a:p>
            <a:endParaRPr lang="de-AT" sz="2000" dirty="0" smtClean="0"/>
          </a:p>
        </p:txBody>
      </p:sp>
    </p:spTree>
    <p:extLst>
      <p:ext uri="{BB962C8B-B14F-4D97-AF65-F5344CB8AC3E}">
        <p14:creationId xmlns:p14="http://schemas.microsoft.com/office/powerpoint/2010/main" val="1697019102"/>
      </p:ext>
    </p:extLst>
  </p:cSld>
  <p:clrMapOvr>
    <a:masterClrMapping/>
  </p:clrMapOvr>
  <p:transition spd="med">
    <p:fade thruBlk="1"/>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400" dirty="0" smtClean="0"/>
              <a:t>Wie kann man mit dem Gericht in Kontakt kommen?</a:t>
            </a:r>
            <a:endParaRPr lang="de-AT"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r>
              <a:rPr lang="de-DE" sz="1600" dirty="0"/>
              <a:t>Wer ein Gesetz nicht einhält und zum Beispiel jemand anderen bestiehlt, wird angezeigt und muss sich vor Gericht dafür verantworten. Es gibt aber auch viele Fälle, wo man mit dem Gericht zu tun haben kann, ohne dass man etwas „angestellt“ </a:t>
            </a:r>
            <a:r>
              <a:rPr lang="de-DE" sz="1600" dirty="0" smtClean="0"/>
              <a:t>hat. Hier </a:t>
            </a:r>
            <a:r>
              <a:rPr lang="de-DE" sz="1600" dirty="0"/>
              <a:t>findest du einige Beispiele</a:t>
            </a:r>
            <a:r>
              <a:rPr lang="de-DE" sz="1600" dirty="0" smtClean="0"/>
              <a:t>:</a:t>
            </a:r>
          </a:p>
          <a:p>
            <a:endParaRPr lang="de-DE" sz="1600" dirty="0"/>
          </a:p>
          <a:p>
            <a:r>
              <a:rPr lang="de-DE" sz="1600" b="1" dirty="0" err="1" smtClean="0"/>
              <a:t>LaienrichterInnen</a:t>
            </a:r>
            <a:endParaRPr lang="de-DE" sz="1600" b="1" dirty="0" smtClean="0"/>
          </a:p>
          <a:p>
            <a:pPr marL="0" indent="0">
              <a:buNone/>
            </a:pPr>
            <a:r>
              <a:rPr lang="de-DE" sz="1600" i="1" dirty="0"/>
              <a:t>Jede/r österreichische </a:t>
            </a:r>
            <a:r>
              <a:rPr lang="de-DE" sz="1600" i="1" dirty="0" err="1"/>
              <a:t>StaatsbürgerIn</a:t>
            </a:r>
            <a:r>
              <a:rPr lang="de-DE" sz="1600" i="1" dirty="0"/>
              <a:t> im Alter zwischen 25 und 65 Jahren kann vom Gericht als LaienrichterIn berufen werden. </a:t>
            </a:r>
            <a:r>
              <a:rPr lang="de-DE" sz="1600" i="1" dirty="0" err="1"/>
              <a:t>LaienrichterInnen</a:t>
            </a:r>
            <a:r>
              <a:rPr lang="de-DE" sz="1600" i="1" dirty="0"/>
              <a:t> sind als </a:t>
            </a:r>
            <a:r>
              <a:rPr lang="de-DE" sz="1600" i="1" dirty="0" err="1"/>
              <a:t>SchöffInnen</a:t>
            </a:r>
            <a:r>
              <a:rPr lang="de-DE" sz="1600" i="1" dirty="0"/>
              <a:t> oder Geschworene tätig und entscheiden gemeinsam mit </a:t>
            </a:r>
            <a:r>
              <a:rPr lang="de-DE" sz="1600" i="1" dirty="0" err="1"/>
              <a:t>BerufsrichterInnen</a:t>
            </a:r>
            <a:r>
              <a:rPr lang="de-DE" sz="1600" i="1" dirty="0"/>
              <a:t> darüber, ob jemand verurteilt </a:t>
            </a:r>
            <a:r>
              <a:rPr lang="de-DE" sz="1600" i="1" dirty="0" smtClean="0"/>
              <a:t>wird. Ein </a:t>
            </a:r>
            <a:r>
              <a:rPr lang="de-DE" sz="1600" i="1" dirty="0"/>
              <a:t>Geschworenengericht braucht es, wenn es im Prozess um Verbrechen geht, die mit lebenslanger Freiheitsstrafe oder einer Freiheitsstrafe bedroht sind, deren Untergrenze mehr als fünf Jahre und deren Obergrenze mehr als zehn Jahre beträgt. Außerdem entscheiden sie über bestimmte politische </a:t>
            </a:r>
            <a:r>
              <a:rPr lang="de-DE" sz="1600" i="1" dirty="0" smtClean="0"/>
              <a:t>Delikte.</a:t>
            </a:r>
            <a:r>
              <a:rPr lang="de-DE" sz="1600" dirty="0" smtClean="0"/>
              <a:t> </a:t>
            </a:r>
            <a:r>
              <a:rPr lang="de-DE" sz="1600" i="1" dirty="0" smtClean="0"/>
              <a:t>Schöffensenate </a:t>
            </a:r>
            <a:r>
              <a:rPr lang="de-DE" sz="1600" i="1" dirty="0"/>
              <a:t>entscheiden über Delikte, die mit Strafe von über fünf Jahren Freiheitsstrafe bedroht sind, wenn nicht ein Geschworenengericht zuständig ist</a:t>
            </a:r>
            <a:r>
              <a:rPr lang="de-DE" sz="1600" i="1" dirty="0" smtClean="0"/>
              <a:t>.</a:t>
            </a:r>
          </a:p>
          <a:p>
            <a:pPr marL="0" indent="0">
              <a:buNone/>
            </a:pPr>
            <a:endParaRPr lang="de-DE" sz="1200" b="1" dirty="0" smtClean="0"/>
          </a:p>
          <a:p>
            <a:r>
              <a:rPr lang="de-DE" sz="1600" b="1" dirty="0"/>
              <a:t>Erbe und </a:t>
            </a:r>
            <a:r>
              <a:rPr lang="de-DE" sz="1600" b="1" dirty="0" smtClean="0"/>
              <a:t>Erbrecht</a:t>
            </a:r>
            <a:endParaRPr lang="de-DE" sz="1600" dirty="0" smtClean="0"/>
          </a:p>
          <a:p>
            <a:pPr marL="0" indent="0">
              <a:buNone/>
            </a:pPr>
            <a:r>
              <a:rPr lang="de-DE" sz="1600" i="1" dirty="0" smtClean="0"/>
              <a:t>Bei Erbstreitigkeiten muss </a:t>
            </a:r>
            <a:r>
              <a:rPr lang="de-DE" sz="1600" i="1" dirty="0"/>
              <a:t>ein Gericht darüber </a:t>
            </a:r>
            <a:r>
              <a:rPr lang="de-DE" sz="1600" i="1" dirty="0" smtClean="0"/>
              <a:t>entscheiden, wer wieviel erbt.</a:t>
            </a:r>
          </a:p>
          <a:p>
            <a:pPr marL="0" indent="0">
              <a:buNone/>
            </a:pPr>
            <a:endParaRPr lang="de-DE" sz="1600" dirty="0" smtClean="0"/>
          </a:p>
          <a:p>
            <a:pPr marL="0" indent="0">
              <a:buNone/>
            </a:pPr>
            <a:endParaRPr lang="de-DE" sz="1600" dirty="0"/>
          </a:p>
          <a:p>
            <a:pPr lvl="0"/>
            <a:endParaRPr lang="de-DE" sz="1600" dirty="0" smtClean="0"/>
          </a:p>
          <a:p>
            <a:pPr marL="0" indent="0">
              <a:buNone/>
            </a:pPr>
            <a:endParaRPr lang="de-DE" sz="1600" dirty="0"/>
          </a:p>
          <a:p>
            <a:endParaRPr lang="de-AT" sz="2000" dirty="0" smtClean="0"/>
          </a:p>
        </p:txBody>
      </p:sp>
    </p:spTree>
    <p:extLst>
      <p:ext uri="{BB962C8B-B14F-4D97-AF65-F5344CB8AC3E}">
        <p14:creationId xmlns:p14="http://schemas.microsoft.com/office/powerpoint/2010/main" val="627992347"/>
      </p:ext>
    </p:extLst>
  </p:cSld>
  <p:clrMapOvr>
    <a:masterClrMapping/>
  </p:clrMapOvr>
  <p:transition spd="med">
    <p:fade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051" name="Picture 3" descr="C:\Users\Franz\Pictures\Thema-1938-Fotos-internet\1938 hintergrund-01.jpg"/>
          <p:cNvPicPr>
            <a:picLocks noChangeAspect="1" noChangeArrowheads="1"/>
          </p:cNvPicPr>
          <p:nvPr/>
        </p:nvPicPr>
        <p:blipFill>
          <a:blip r:embed="rId2" cstate="email"/>
          <a:srcRect/>
          <a:stretch>
            <a:fillRect/>
          </a:stretch>
        </p:blipFill>
        <p:spPr bwMode="auto">
          <a:xfrm>
            <a:off x="0" y="-2235"/>
            <a:ext cx="9163050" cy="6858000"/>
          </a:xfrm>
          <a:prstGeom prst="rect">
            <a:avLst/>
          </a:prstGeom>
          <a:noFill/>
        </p:spPr>
      </p:pic>
      <p:sp>
        <p:nvSpPr>
          <p:cNvPr id="5122" name="Rectangle 2"/>
          <p:cNvSpPr>
            <a:spLocks noGrp="1" noChangeArrowheads="1"/>
          </p:cNvSpPr>
          <p:nvPr>
            <p:ph type="ctrTitle"/>
          </p:nvPr>
        </p:nvSpPr>
        <p:spPr>
          <a:xfrm>
            <a:off x="611188" y="4149080"/>
            <a:ext cx="7777162" cy="936104"/>
          </a:xfrm>
        </p:spPr>
        <p:txBody>
          <a:bodyPr/>
          <a:lstStyle/>
          <a:p>
            <a:pPr lvl="0"/>
            <a:r>
              <a:rPr lang="de-AT" sz="4000" dirty="0" smtClean="0"/>
              <a:t>Gerichte und Gerichtsbarkeit</a:t>
            </a:r>
            <a:endParaRPr lang="de-AT" sz="4000" dirty="0"/>
          </a:p>
        </p:txBody>
      </p:sp>
      <p:sp>
        <p:nvSpPr>
          <p:cNvPr id="4" name="Rectangle 2"/>
          <p:cNvSpPr txBox="1">
            <a:spLocks noChangeArrowheads="1"/>
          </p:cNvSpPr>
          <p:nvPr/>
        </p:nvSpPr>
        <p:spPr bwMode="auto">
          <a:xfrm>
            <a:off x="611262" y="764704"/>
            <a:ext cx="7777162" cy="3168352"/>
          </a:xfrm>
          <a:prstGeom prst="rect">
            <a:avLst/>
          </a:prstGeom>
          <a:noFill/>
          <a:ln w="9525">
            <a:noFill/>
            <a:miter lim="800000"/>
            <a:headEnd/>
            <a:tailEnd/>
          </a:ln>
        </p:spPr>
        <p:txBody>
          <a:bodyPr vert="horz" wrap="square" lIns="91440" tIns="45720" rIns="90000" bIns="45720" numCol="1" anchor="b" anchorCtr="0" compatLnSpc="1">
            <a:prstTxWarp prst="textNoShape">
              <a:avLst/>
            </a:prstTxWarp>
          </a:bodyPr>
          <a:lstStyle/>
          <a:p>
            <a:pPr lvl="0">
              <a:tabLst>
                <a:tab pos="8342313" algn="l"/>
              </a:tabLst>
              <a:defRPr/>
            </a:pP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t>
            </a:r>
            <a:br>
              <a:rPr kumimoji="0" lang="de-AT" sz="2400" b="0" i="0" u="none" strike="noStrike" kern="0" cap="none" spc="0" normalizeH="0" baseline="0" noProof="0" dirty="0">
                <a:ln>
                  <a:noFill/>
                </a:ln>
                <a:solidFill>
                  <a:schemeClr val="tx1"/>
                </a:solidFill>
                <a:effectLst/>
                <a:uLnTx/>
                <a:uFillTx/>
                <a:latin typeface="+mj-lt"/>
                <a:ea typeface="+mj-ea"/>
                <a:cs typeface="+mj-cs"/>
              </a:rPr>
            </a:br>
            <a:r>
              <a:rPr kumimoji="0" lang="de-AT" sz="2400" b="0" i="0" u="none" strike="noStrike" kern="0" cap="none" spc="0" normalizeH="0" baseline="0" noProof="0" dirty="0">
                <a:ln>
                  <a:noFill/>
                </a:ln>
                <a:solidFill>
                  <a:schemeClr val="tx1"/>
                </a:solidFill>
                <a:effectLst/>
                <a:uLnTx/>
                <a:uFillTx/>
                <a:latin typeface="+mj-lt"/>
                <a:ea typeface="+mj-ea"/>
                <a:cs typeface="+mj-cs"/>
              </a:rPr>
              <a:t/>
            </a:r>
            <a:br>
              <a:rPr kumimoji="0" lang="de-AT" sz="2400" b="0" i="0" u="none" strike="noStrike" kern="0" cap="none" spc="0" normalizeH="0" baseline="0" noProof="0" dirty="0">
                <a:ln>
                  <a:noFill/>
                </a:ln>
                <a:solidFill>
                  <a:schemeClr val="tx1"/>
                </a:solidFill>
                <a:effectLst/>
                <a:uLnTx/>
                <a:uFillTx/>
                <a:latin typeface="+mj-lt"/>
                <a:ea typeface="+mj-ea"/>
                <a:cs typeface="+mj-cs"/>
              </a:rPr>
            </a:br>
            <a:endParaRPr kumimoji="0" lang="de-DE" sz="2400" b="0" i="0" u="none" strike="noStrike" kern="0" cap="none" spc="0" normalizeH="0" baseline="0" noProof="0" dirty="0">
              <a:ln>
                <a:noFill/>
              </a:ln>
              <a:solidFill>
                <a:schemeClr val="tx1"/>
              </a:solidFill>
              <a:effectLst/>
              <a:uLnTx/>
              <a:uFillTx/>
              <a:latin typeface="+mj-lt"/>
              <a:ea typeface="+mj-ea"/>
              <a:cs typeface="+mj-cs"/>
            </a:endParaRPr>
          </a:p>
        </p:txBody>
      </p:sp>
    </p:spTree>
    <p:extLst>
      <p:ext uri="{BB962C8B-B14F-4D97-AF65-F5344CB8AC3E}">
        <p14:creationId xmlns:p14="http://schemas.microsoft.com/office/powerpoint/2010/main" val="4178259967"/>
      </p:ext>
    </p:extLst>
  </p:cSld>
  <p:clrMapOvr>
    <a:masterClrMapping/>
  </p:clrMapOvr>
  <p:transition spd="med">
    <p:fade thruBlk="1"/>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23696" y="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400" dirty="0"/>
              <a:t>Wie </a:t>
            </a:r>
            <a:r>
              <a:rPr lang="de-DE" sz="2400" dirty="0" smtClean="0"/>
              <a:t>kann man mit </a:t>
            </a:r>
            <a:r>
              <a:rPr lang="de-DE" sz="2400" dirty="0"/>
              <a:t>dem Gericht in Kontakt kommen</a:t>
            </a:r>
            <a:r>
              <a:rPr lang="de-DE" sz="2400" dirty="0" smtClean="0"/>
              <a:t>? (2)</a:t>
            </a:r>
            <a:endParaRPr lang="de-AT"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1"/>
            <a:ext cx="8222940" cy="4392489"/>
          </a:xfrm>
        </p:spPr>
        <p:txBody>
          <a:bodyPr/>
          <a:lstStyle/>
          <a:p>
            <a:pPr marL="0" indent="0">
              <a:buNone/>
            </a:pPr>
            <a:endParaRPr lang="de-AT" sz="1600" dirty="0"/>
          </a:p>
          <a:p>
            <a:r>
              <a:rPr lang="de-DE" sz="1600" dirty="0"/>
              <a:t> </a:t>
            </a:r>
            <a:r>
              <a:rPr lang="de-DE" sz="1600" b="1" dirty="0"/>
              <a:t>Scheidung und Obsorge (Sorgerecht)</a:t>
            </a:r>
            <a:endParaRPr lang="de-DE" sz="1600" dirty="0"/>
          </a:p>
          <a:p>
            <a:pPr marL="0" indent="0">
              <a:buNone/>
            </a:pPr>
            <a:r>
              <a:rPr lang="de-DE" sz="1600" i="1" dirty="0"/>
              <a:t>Scheidungen werden beim Bezirksgericht beantragt. Wer das Sorgerecht für die Kinder übernimmt, wird entweder von den Eltern gemeinsam vor Gericht oder durch die zuständigen </a:t>
            </a:r>
            <a:r>
              <a:rPr lang="de-DE" sz="1600" i="1" dirty="0" err="1"/>
              <a:t>RichterInnen</a:t>
            </a:r>
            <a:r>
              <a:rPr lang="de-DE" sz="1600" i="1" dirty="0"/>
              <a:t> entschieden.</a:t>
            </a:r>
            <a:endParaRPr lang="de-DE" sz="1600" dirty="0"/>
          </a:p>
          <a:p>
            <a:pPr marL="0" indent="0">
              <a:buNone/>
            </a:pPr>
            <a:endParaRPr lang="de-DE" sz="1600" b="1" dirty="0" smtClean="0"/>
          </a:p>
          <a:p>
            <a:r>
              <a:rPr lang="de-DE" sz="1600" b="1" dirty="0" smtClean="0"/>
              <a:t>Arbeitsrecht</a:t>
            </a:r>
            <a:endParaRPr lang="de-DE" sz="1600" dirty="0"/>
          </a:p>
          <a:p>
            <a:pPr marL="0" indent="0">
              <a:buNone/>
            </a:pPr>
            <a:r>
              <a:rPr lang="de-DE" sz="1600" i="1" dirty="0" smtClean="0"/>
              <a:t>Wenn jemand </a:t>
            </a:r>
            <a:r>
              <a:rPr lang="de-DE" sz="1600" i="1" dirty="0" smtClean="0"/>
              <a:t>z.B. fristlos </a:t>
            </a:r>
            <a:r>
              <a:rPr lang="de-DE" sz="1600" i="1" dirty="0" smtClean="0"/>
              <a:t>gekündigt wird, entscheidet </a:t>
            </a:r>
            <a:r>
              <a:rPr lang="de-DE" sz="1600" i="1" dirty="0"/>
              <a:t>das Arbeits- und </a:t>
            </a:r>
            <a:r>
              <a:rPr lang="de-DE" sz="1600" i="1" dirty="0" smtClean="0"/>
              <a:t>Sozialgericht, ob die </a:t>
            </a:r>
            <a:r>
              <a:rPr lang="de-DE" sz="1600" i="1" dirty="0"/>
              <a:t>Entlassung begründet war oder nicht. </a:t>
            </a:r>
            <a:endParaRPr lang="de-DE" sz="1600" dirty="0"/>
          </a:p>
          <a:p>
            <a:pPr marL="0" indent="0">
              <a:buNone/>
            </a:pPr>
            <a:endParaRPr lang="de-DE" sz="1600" b="1" dirty="0"/>
          </a:p>
          <a:p>
            <a:pPr marL="0" indent="0">
              <a:buNone/>
            </a:pPr>
            <a:r>
              <a:rPr lang="de-DE" sz="1600" b="1" dirty="0" smtClean="0"/>
              <a:t>Auf </a:t>
            </a:r>
            <a:r>
              <a:rPr lang="de-DE" sz="1600" b="1" dirty="0"/>
              <a:t>den Punkt gebracht:</a:t>
            </a:r>
            <a:endParaRPr lang="de-DE" sz="1600" dirty="0"/>
          </a:p>
          <a:p>
            <a:pPr marL="0" indent="0">
              <a:buNone/>
            </a:pPr>
            <a:r>
              <a:rPr lang="de-DE" sz="1600" dirty="0"/>
              <a:t>Kinder und Jugendliche unter 14 Jahren sind in Österreich noch nicht strafbar. Ab 14 Jahren gilt man als mündig, also strafbar nach dem Jugendstrafgesetz. Ab 18 Jahren gilt man in Österreich als volljährig. Ein Jugendlicher zwischen dem 14. und 18. Geburtstag ist somit minderjährig, aber trotzdem mündig. </a:t>
            </a:r>
            <a:r>
              <a:rPr lang="de-DE" sz="1600" dirty="0" smtClean="0"/>
              <a:t>Es </a:t>
            </a:r>
            <a:r>
              <a:rPr lang="de-DE" sz="1600" dirty="0"/>
              <a:t>gibt bestimmte Angelegenheiten, bei denen Kinder vor Gericht angehört werden müssen, zum Beispiel wenn es um das Sorgerecht </a:t>
            </a:r>
            <a:r>
              <a:rPr lang="de-DE" sz="1600" dirty="0" smtClean="0"/>
              <a:t>geht.</a:t>
            </a:r>
            <a:endParaRPr lang="de-DE" sz="1600" dirty="0"/>
          </a:p>
          <a:p>
            <a:pPr marL="0" indent="0">
              <a:buNone/>
            </a:pPr>
            <a:r>
              <a:rPr lang="de-AT" sz="1600" dirty="0"/>
              <a:t/>
            </a:r>
            <a:br>
              <a:rPr lang="de-AT" sz="1600" dirty="0"/>
            </a:br>
            <a:endParaRPr lang="de-DE" sz="1600" dirty="0" smtClean="0"/>
          </a:p>
          <a:p>
            <a:pPr marL="0" indent="0">
              <a:buNone/>
            </a:pPr>
            <a:endParaRPr lang="de-DE" sz="1600" dirty="0"/>
          </a:p>
          <a:p>
            <a:endParaRPr lang="de-AT" sz="2000" dirty="0" smtClean="0"/>
          </a:p>
        </p:txBody>
      </p:sp>
    </p:spTree>
    <p:extLst>
      <p:ext uri="{BB962C8B-B14F-4D97-AF65-F5344CB8AC3E}">
        <p14:creationId xmlns:p14="http://schemas.microsoft.com/office/powerpoint/2010/main" val="1022456408"/>
      </p:ext>
    </p:extLst>
  </p:cSld>
  <p:clrMapOvr>
    <a:masterClrMapping/>
  </p:clrMapOvr>
  <p:transition spd="med">
    <p:fade thruBlk="1"/>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rrowheads="1"/>
          </p:cNvPicPr>
          <p:nvPr/>
        </p:nvPicPr>
        <p:blipFill>
          <a:blip r:embed="rId2" cstate="email"/>
          <a:srcRect/>
          <a:stretch>
            <a:fillRect/>
          </a:stretch>
        </p:blipFill>
        <p:spPr bwMode="auto">
          <a:xfrm>
            <a:off x="-19050" y="-27384"/>
            <a:ext cx="9163050" cy="6885384"/>
          </a:xfrm>
          <a:prstGeom prst="rect">
            <a:avLst/>
          </a:prstGeom>
          <a:solidFill>
            <a:srgbClr val="000000">
              <a:shade val="95000"/>
            </a:srgbClr>
          </a:solidFill>
          <a:ln w="444500" cap="sq">
            <a:noFill/>
            <a:miter lim="800000"/>
          </a:ln>
          <a:effectLst/>
        </p:spPr>
      </p:pic>
      <p:sp>
        <p:nvSpPr>
          <p:cNvPr id="8195" name="Rectangle 2"/>
          <p:cNvSpPr>
            <a:spLocks noGrp="1" noChangeArrowheads="1"/>
          </p:cNvSpPr>
          <p:nvPr>
            <p:ph type="title"/>
          </p:nvPr>
        </p:nvSpPr>
        <p:spPr>
          <a:xfrm>
            <a:off x="490538" y="152239"/>
            <a:ext cx="8207375" cy="1152525"/>
          </a:xfrm>
        </p:spPr>
        <p:txBody>
          <a:bodyPr/>
          <a:lstStyle/>
          <a:p>
            <a:r>
              <a:rPr lang="de-DE" sz="2800" dirty="0" smtClean="0"/>
              <a:t>Diskussionsfragen zum Thema</a:t>
            </a:r>
            <a:endParaRPr lang="de-DE" sz="2800" dirty="0"/>
          </a:p>
        </p:txBody>
      </p:sp>
      <p:sp>
        <p:nvSpPr>
          <p:cNvPr id="2" name="Inhaltsplatzhalter 1"/>
          <p:cNvSpPr>
            <a:spLocks noGrp="1"/>
          </p:cNvSpPr>
          <p:nvPr>
            <p:ph idx="1"/>
          </p:nvPr>
        </p:nvSpPr>
        <p:spPr>
          <a:xfrm>
            <a:off x="490538" y="1196752"/>
            <a:ext cx="8229600" cy="4646711"/>
          </a:xfrm>
        </p:spPr>
        <p:txBody>
          <a:bodyPr/>
          <a:lstStyle/>
          <a:p>
            <a:r>
              <a:rPr lang="de-DE" sz="1600" b="1" dirty="0" smtClean="0"/>
              <a:t>Das Prinzip der Unschuldsvermutung in den Medien</a:t>
            </a:r>
            <a:endParaRPr lang="de-AT" sz="1600" dirty="0"/>
          </a:p>
          <a:p>
            <a:pPr marL="0" indent="0">
              <a:buNone/>
            </a:pPr>
            <a:r>
              <a:rPr lang="de-DE" sz="1600" dirty="0" smtClean="0"/>
              <a:t>In der Rechtsprechung spielt die Unschuldsvermutung eine große Rolle. Das heißt, jemand ist als unschuldig anzusehen, bis ein Gericht ein Urteil gefällt hat. </a:t>
            </a:r>
          </a:p>
          <a:p>
            <a:pPr marL="0" indent="0">
              <a:buNone/>
            </a:pPr>
            <a:r>
              <a:rPr lang="de-DE" sz="1600" dirty="0" smtClean="0"/>
              <a:t>Wie berichten Medien über Verbrechen und Prozesse? Wird der Grundsatz der Unschuldsvermutung in der Berichterstattung berücksichtigt? Welche Folgen kann es haben, wenn das nicht der Fall ist?</a:t>
            </a:r>
            <a:r>
              <a:rPr lang="de-DE" sz="1600" dirty="0"/>
              <a:t> Begründe deine Aussagen.</a:t>
            </a:r>
            <a:endParaRPr lang="de-AT" sz="1600" dirty="0"/>
          </a:p>
          <a:p>
            <a:pPr marL="0" indent="0">
              <a:buNone/>
            </a:pPr>
            <a:endParaRPr lang="de-AT" sz="1600" dirty="0"/>
          </a:p>
          <a:p>
            <a:r>
              <a:rPr lang="de-DE" sz="1600" b="1" dirty="0" err="1" smtClean="0"/>
              <a:t>LaienrichterInnen</a:t>
            </a:r>
            <a:endParaRPr lang="de-AT" sz="1600" dirty="0"/>
          </a:p>
          <a:p>
            <a:pPr marL="0" lvl="1" indent="0">
              <a:buNone/>
            </a:pPr>
            <a:r>
              <a:rPr lang="de-DE" sz="1600" dirty="0" err="1" smtClean="0"/>
              <a:t>LaienrichterInnen</a:t>
            </a:r>
            <a:r>
              <a:rPr lang="de-DE" sz="1600" dirty="0" smtClean="0"/>
              <a:t> sind </a:t>
            </a:r>
            <a:r>
              <a:rPr lang="de-DE" sz="1600" dirty="0" err="1" smtClean="0"/>
              <a:t>BürgerInnen</a:t>
            </a:r>
            <a:r>
              <a:rPr lang="de-DE" sz="1600" dirty="0" smtClean="0"/>
              <a:t>, die z.B. als Geschworene bei Delikten zum Einsatz kommen, </a:t>
            </a:r>
            <a:r>
              <a:rPr lang="de-AT" sz="1600" dirty="0"/>
              <a:t>die mit lebenslanger Freiheitsstrafe oder einer Freiheitsstrafe bedroht sind, deren Untergrenze mehr als fünf Jahre und deren Obergrenze mehr als zehn Jahre beträgt</a:t>
            </a:r>
            <a:r>
              <a:rPr lang="de-AT" sz="1600" dirty="0" smtClean="0"/>
              <a:t>.</a:t>
            </a:r>
            <a:endParaRPr lang="de-DE" sz="1600" dirty="0" smtClean="0"/>
          </a:p>
          <a:p>
            <a:pPr marL="0" lvl="1" indent="0">
              <a:buNone/>
            </a:pPr>
            <a:r>
              <a:rPr lang="de-DE" sz="1600" dirty="0" smtClean="0"/>
              <a:t>Wie findest du es, dass </a:t>
            </a:r>
            <a:r>
              <a:rPr lang="de-DE" sz="1600" dirty="0" err="1" smtClean="0"/>
              <a:t>LaienrichterInnen</a:t>
            </a:r>
            <a:r>
              <a:rPr lang="de-DE" sz="1600" dirty="0" smtClean="0"/>
              <a:t> bei schweren Straftaten über das Urteil mitentscheiden? Was spricht dafür, was dagegen? Begründe deine Aussagen.</a:t>
            </a:r>
          </a:p>
          <a:p>
            <a:pPr marL="0" lvl="1" indent="0">
              <a:buNone/>
            </a:pPr>
            <a:endParaRPr lang="de-DE" sz="1600" dirty="0"/>
          </a:p>
          <a:p>
            <a:pPr marL="0" lvl="1" indent="0">
              <a:buNone/>
            </a:pPr>
            <a:r>
              <a:rPr lang="de-DE" sz="1600" u="sng" dirty="0" smtClean="0">
                <a:hlinkClick r:id="rId3"/>
              </a:rPr>
              <a:t>Weiterführende Informationen zum Thema findest du auf der </a:t>
            </a:r>
            <a:r>
              <a:rPr lang="de-DE" sz="1600" u="sng" dirty="0" err="1" smtClean="0">
                <a:hlinkClick r:id="rId3"/>
              </a:rPr>
              <a:t>DemokratieWEBstatt</a:t>
            </a:r>
            <a:r>
              <a:rPr lang="de-DE" sz="1600" dirty="0" smtClean="0">
                <a:hlinkClick r:id="rId3"/>
              </a:rPr>
              <a:t>.</a:t>
            </a:r>
            <a:endParaRPr lang="de-DE" sz="1600" dirty="0">
              <a:solidFill>
                <a:srgbClr val="FF0000"/>
              </a:solidFill>
            </a:endParaRPr>
          </a:p>
        </p:txBody>
      </p:sp>
      <p:sp>
        <p:nvSpPr>
          <p:cNvPr id="5" name="Inhaltsplatzhalter 11"/>
          <p:cNvSpPr txBox="1">
            <a:spLocks/>
          </p:cNvSpPr>
          <p:nvPr/>
        </p:nvSpPr>
        <p:spPr>
          <a:xfrm>
            <a:off x="107504" y="1196752"/>
            <a:ext cx="8435280" cy="6158309"/>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kern="0" dirty="0">
              <a:latin typeface="+mn-lt"/>
            </a:endParaRPr>
          </a:p>
        </p:txBody>
      </p:sp>
    </p:spTree>
    <p:extLst>
      <p:ext uri="{BB962C8B-B14F-4D97-AF65-F5344CB8AC3E}">
        <p14:creationId xmlns:p14="http://schemas.microsoft.com/office/powerpoint/2010/main" val="137598063"/>
      </p:ext>
    </p:extLst>
  </p:cSld>
  <p:clrMapOvr>
    <a:masterClrMapping/>
  </p:clrMapOvr>
  <p:transition spd="med">
    <p:fade thruBlk="1"/>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3" cstate="email"/>
          <a:srcRect/>
          <a:stretch>
            <a:fillRect/>
          </a:stretch>
        </p:blipFill>
        <p:spPr bwMode="auto">
          <a:xfrm>
            <a:off x="-19050" y="-171400"/>
            <a:ext cx="9163050" cy="6885384"/>
          </a:xfrm>
          <a:prstGeom prst="rect">
            <a:avLst/>
          </a:prstGeom>
          <a:noFill/>
        </p:spPr>
      </p:pic>
      <p:sp>
        <p:nvSpPr>
          <p:cNvPr id="8195" name="Rectangle 2"/>
          <p:cNvSpPr>
            <a:spLocks noGrp="1" noChangeArrowheads="1"/>
          </p:cNvSpPr>
          <p:nvPr>
            <p:ph type="title"/>
          </p:nvPr>
        </p:nvSpPr>
        <p:spPr>
          <a:xfrm>
            <a:off x="428625" y="116632"/>
            <a:ext cx="8207375" cy="1152525"/>
          </a:xfrm>
        </p:spPr>
        <p:txBody>
          <a:bodyPr/>
          <a:lstStyle/>
          <a:p>
            <a:r>
              <a:rPr lang="de-DE" sz="2400" dirty="0" smtClean="0"/>
              <a:t>Gerichte und das Gesetz</a:t>
            </a:r>
            <a:endParaRPr lang="de-DE" sz="2400" dirty="0"/>
          </a:p>
        </p:txBody>
      </p:sp>
      <p:sp>
        <p:nvSpPr>
          <p:cNvPr id="5" name="Inhaltsplatzhalter 11"/>
          <p:cNvSpPr txBox="1">
            <a:spLocks/>
          </p:cNvSpPr>
          <p:nvPr/>
        </p:nvSpPr>
        <p:spPr>
          <a:xfrm>
            <a:off x="457200" y="1700213"/>
            <a:ext cx="8229600" cy="4430712"/>
          </a:xfrm>
          <a:prstGeom prst="rect">
            <a:avLst/>
          </a:prstGeom>
        </p:spPr>
        <p:txBody>
          <a:bodyPr/>
          <a:lstStyle/>
          <a:p>
            <a:pPr marL="342900" indent="-342900" eaLnBrk="0" hangingPunct="0">
              <a:spcBef>
                <a:spcPct val="20000"/>
              </a:spcBef>
              <a:buClr>
                <a:srgbClr val="A50021"/>
              </a:buClr>
              <a:buFont typeface="Wingdings" pitchFamily="2" charset="2"/>
              <a:buChar char="l"/>
              <a:defRPr/>
            </a:pPr>
            <a:endParaRPr lang="de-DE" sz="3200" kern="0" dirty="0">
              <a:latin typeface="+mn-lt"/>
            </a:endParaRPr>
          </a:p>
        </p:txBody>
      </p:sp>
      <p:sp>
        <p:nvSpPr>
          <p:cNvPr id="8197" name="Inhaltsplatzhalter 11"/>
          <p:cNvSpPr>
            <a:spLocks noGrp="1"/>
          </p:cNvSpPr>
          <p:nvPr>
            <p:ph idx="1"/>
          </p:nvPr>
        </p:nvSpPr>
        <p:spPr>
          <a:xfrm>
            <a:off x="463860" y="1196752"/>
            <a:ext cx="7852556" cy="4824536"/>
          </a:xfrm>
        </p:spPr>
        <p:txBody>
          <a:bodyPr/>
          <a:lstStyle/>
          <a:p>
            <a:r>
              <a:rPr lang="de-AT" sz="1600" dirty="0"/>
              <a:t>Gesetze regeln das Leben und das Zusammenleben in Österreich.</a:t>
            </a:r>
            <a:br>
              <a:rPr lang="de-AT" sz="1600" dirty="0"/>
            </a:br>
            <a:endParaRPr lang="de-AT" sz="1600" dirty="0" smtClean="0"/>
          </a:p>
          <a:p>
            <a:r>
              <a:rPr lang="de-AT" sz="1600" dirty="0" smtClean="0"/>
              <a:t>Die </a:t>
            </a:r>
            <a:r>
              <a:rPr lang="de-AT" sz="1600" dirty="0"/>
              <a:t>Gesetze werden vom Parlament beschlossen. Die Regierung und die Verwaltung sorgen dafür, dass die Gesetze umgesetzt und eingehalten werden (z.B. Bundes- und Landesregierung, Schulverwaltungsbehörden, </a:t>
            </a:r>
            <a:r>
              <a:rPr lang="de-AT" sz="1600" dirty="0" smtClean="0"/>
              <a:t>Polizei, …)</a:t>
            </a:r>
            <a:endParaRPr lang="de-AT" sz="1600" dirty="0" smtClean="0"/>
          </a:p>
          <a:p>
            <a:pPr marL="0" indent="0">
              <a:buNone/>
            </a:pPr>
            <a:endParaRPr lang="de-AT" sz="1100" dirty="0" smtClean="0"/>
          </a:p>
          <a:p>
            <a:r>
              <a:rPr lang="de-AT" sz="1600" dirty="0" smtClean="0"/>
              <a:t>Wenn </a:t>
            </a:r>
            <a:r>
              <a:rPr lang="de-AT" sz="1600" dirty="0"/>
              <a:t>es zum Streit darüber kommt, ob ein Gesetz verletzt wurde, so sind die Gerichte zuständig: </a:t>
            </a:r>
            <a:r>
              <a:rPr lang="de-AT" sz="1600" dirty="0" err="1"/>
              <a:t>RichterInnen</a:t>
            </a:r>
            <a:r>
              <a:rPr lang="de-AT" sz="1600" dirty="0"/>
              <a:t> entscheiden, ob ein </a:t>
            </a:r>
            <a:r>
              <a:rPr lang="de-AT" sz="1600" i="1" dirty="0"/>
              <a:t>Gesetz</a:t>
            </a:r>
            <a:r>
              <a:rPr lang="de-AT" sz="1600" dirty="0"/>
              <a:t> gebrochen wurde und fällen ein Urteil</a:t>
            </a:r>
            <a:r>
              <a:rPr lang="de-AT" sz="1600" dirty="0" smtClean="0"/>
              <a:t>.</a:t>
            </a:r>
          </a:p>
          <a:p>
            <a:endParaRPr lang="de-DE" sz="1100" dirty="0"/>
          </a:p>
          <a:p>
            <a:r>
              <a:rPr lang="de-AT" sz="1600" dirty="0"/>
              <a:t>Die drei </a:t>
            </a:r>
            <a:r>
              <a:rPr lang="de-AT" sz="1600" dirty="0" smtClean="0"/>
              <a:t>Aufgaben</a:t>
            </a:r>
          </a:p>
          <a:p>
            <a:pPr lvl="1"/>
            <a:r>
              <a:rPr lang="de-AT" sz="1400" dirty="0"/>
              <a:t>Gesetzgebung (Legislative)</a:t>
            </a:r>
          </a:p>
          <a:p>
            <a:pPr lvl="1"/>
            <a:r>
              <a:rPr lang="de-AT" sz="1400" dirty="0"/>
              <a:t>Verwaltung (Exekutive)</a:t>
            </a:r>
          </a:p>
          <a:p>
            <a:pPr lvl="1"/>
            <a:r>
              <a:rPr lang="de-AT" sz="1400" dirty="0"/>
              <a:t>Gerichtsbarkeit (Judikative)</a:t>
            </a:r>
          </a:p>
          <a:p>
            <a:pPr marL="0" indent="0">
              <a:buNone/>
            </a:pPr>
            <a:r>
              <a:rPr lang="de-AT" sz="1600" dirty="0"/>
              <a:t> </a:t>
            </a:r>
            <a:r>
              <a:rPr lang="de-AT" sz="1600" dirty="0" smtClean="0"/>
              <a:t>     </a:t>
            </a:r>
            <a:r>
              <a:rPr lang="de-AT" sz="1600" dirty="0" smtClean="0"/>
              <a:t>… </a:t>
            </a:r>
            <a:r>
              <a:rPr lang="de-AT" sz="1600" dirty="0" smtClean="0"/>
              <a:t>bezeichnet </a:t>
            </a:r>
            <a:r>
              <a:rPr lang="de-AT" sz="1600" dirty="0"/>
              <a:t>man auch als die drei „Staatsgewalten“.</a:t>
            </a:r>
          </a:p>
          <a:p>
            <a:pPr marL="0" indent="0">
              <a:buNone/>
            </a:pPr>
            <a:endParaRPr lang="de-DE" sz="1100" dirty="0" smtClean="0"/>
          </a:p>
          <a:p>
            <a:pPr marL="0" indent="0">
              <a:buNone/>
            </a:pPr>
            <a:endParaRPr lang="de-AT" sz="1600" dirty="0"/>
          </a:p>
          <a:p>
            <a:pPr marL="0" indent="0">
              <a:buNone/>
            </a:pPr>
            <a:r>
              <a:rPr lang="de-AT" sz="1400" dirty="0"/>
              <a:t/>
            </a:r>
            <a:br>
              <a:rPr lang="de-AT" sz="1400" dirty="0"/>
            </a:br>
            <a:endParaRPr lang="de-DE" sz="1400" dirty="0" smtClean="0"/>
          </a:p>
          <a:p>
            <a:pPr lvl="1"/>
            <a:endParaRPr lang="de-DE" sz="1600" dirty="0" smtClean="0"/>
          </a:p>
          <a:p>
            <a:pPr marL="0" indent="0">
              <a:buNone/>
            </a:pPr>
            <a:endParaRPr lang="de-DE" sz="1600" dirty="0" smtClean="0"/>
          </a:p>
          <a:p>
            <a:pPr marL="0" indent="0">
              <a:buNone/>
            </a:pPr>
            <a:endParaRPr lang="de-DE" sz="1600" dirty="0" smtClean="0"/>
          </a:p>
          <a:p>
            <a:pPr marL="0" indent="0">
              <a:buNone/>
            </a:pPr>
            <a:endParaRPr lang="de-DE" sz="1600" dirty="0" smtClean="0"/>
          </a:p>
          <a:p>
            <a:pPr marL="0" indent="0">
              <a:buNone/>
            </a:pPr>
            <a:endParaRPr lang="de-DE" sz="1600" dirty="0" smtClean="0"/>
          </a:p>
        </p:txBody>
      </p:sp>
    </p:spTree>
    <p:extLst>
      <p:ext uri="{BB962C8B-B14F-4D97-AF65-F5344CB8AC3E}">
        <p14:creationId xmlns:p14="http://schemas.microsoft.com/office/powerpoint/2010/main" val="4057654646"/>
      </p:ext>
    </p:extLst>
  </p:cSld>
  <p:clrMapOvr>
    <a:masterClrMapping/>
  </p:clrMapOvr>
  <p:transition spd="med">
    <p:fade thruBlk="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14711"/>
            <a:ext cx="9163050" cy="6885384"/>
          </a:xfrm>
          <a:prstGeom prst="rect">
            <a:avLst/>
          </a:prstGeom>
          <a:noFill/>
        </p:spPr>
      </p:pic>
      <p:sp>
        <p:nvSpPr>
          <p:cNvPr id="2" name="Titel 1"/>
          <p:cNvSpPr>
            <a:spLocks noGrp="1"/>
          </p:cNvSpPr>
          <p:nvPr>
            <p:ph type="title"/>
          </p:nvPr>
        </p:nvSpPr>
        <p:spPr/>
        <p:txBody>
          <a:bodyPr/>
          <a:lstStyle/>
          <a:p>
            <a:r>
              <a:rPr lang="de-DE" sz="2400" dirty="0" smtClean="0"/>
              <a:t>Gerichtsbarkeit als Teil der Gewaltenteilung</a:t>
            </a:r>
            <a:endParaRPr lang="de-AT" sz="2400" dirty="0"/>
          </a:p>
        </p:txBody>
      </p:sp>
      <p:sp>
        <p:nvSpPr>
          <p:cNvPr id="7" name="Inhaltsplatzhalter 6"/>
          <p:cNvSpPr>
            <a:spLocks noGrp="1"/>
          </p:cNvSpPr>
          <p:nvPr>
            <p:ph idx="1"/>
          </p:nvPr>
        </p:nvSpPr>
        <p:spPr>
          <a:xfrm>
            <a:off x="481680" y="1412776"/>
            <a:ext cx="8266784" cy="4824536"/>
          </a:xfrm>
        </p:spPr>
        <p:txBody>
          <a:bodyPr/>
          <a:lstStyle/>
          <a:p>
            <a:endParaRPr lang="de-AT" sz="1600" dirty="0" smtClean="0"/>
          </a:p>
          <a:p>
            <a:r>
              <a:rPr lang="de-AT" sz="1600" dirty="0" smtClean="0"/>
              <a:t>Die drei Gewalten (Legislative, Exekutive, Judikative) sind </a:t>
            </a:r>
            <a:r>
              <a:rPr lang="de-AT" sz="1600" dirty="0"/>
              <a:t>auf unterschiedliche Institutionen im Staat aufgeteilt und organisatorisch voneinander getrennt. </a:t>
            </a:r>
          </a:p>
          <a:p>
            <a:r>
              <a:rPr lang="de-AT" sz="1600" dirty="0"/>
              <a:t>So wird gesichert, dass sie unabhängig voneinander handeln und sich gegenseitig kontrollieren. Dies ist ein wichtiger Grundsatz in einem demokratischen Staat</a:t>
            </a:r>
            <a:r>
              <a:rPr lang="de-AT" sz="1600" dirty="0" smtClean="0"/>
              <a:t>.</a:t>
            </a:r>
          </a:p>
          <a:p>
            <a:pPr marL="0" indent="0">
              <a:buNone/>
            </a:pPr>
            <a:endParaRPr lang="de-AT" sz="1600" dirty="0"/>
          </a:p>
          <a:p>
            <a:r>
              <a:rPr lang="de-AT" sz="1600" dirty="0" smtClean="0"/>
              <a:t>Die </a:t>
            </a:r>
            <a:r>
              <a:rPr lang="de-AT" sz="1600" dirty="0"/>
              <a:t>„Teilung der Staatsgewalt“ nennt man auch „</a:t>
            </a:r>
            <a:r>
              <a:rPr lang="de-AT" sz="1600" b="1" i="1" dirty="0"/>
              <a:t>Gewaltenteilung</a:t>
            </a:r>
            <a:r>
              <a:rPr lang="de-AT" sz="1600" i="1" dirty="0"/>
              <a:t>“</a:t>
            </a:r>
            <a:r>
              <a:rPr lang="de-AT" sz="1600" dirty="0"/>
              <a:t> oder „Gewaltentrennung“. Sie soll verhindern, dass zu viel Macht in </a:t>
            </a:r>
            <a:r>
              <a:rPr lang="de-DE" sz="1600" dirty="0"/>
              <a:t>der Hand einer einzigen Person oder Gruppe liegt.</a:t>
            </a:r>
            <a:endParaRPr lang="de-AT" sz="1600" dirty="0"/>
          </a:p>
          <a:p>
            <a:r>
              <a:rPr lang="de-AT" sz="1600" dirty="0"/>
              <a:t>Gerichte sind für den Bereich der </a:t>
            </a:r>
            <a:r>
              <a:rPr lang="de-AT" sz="1600" b="1" dirty="0"/>
              <a:t>Gerichtsbarkeit</a:t>
            </a:r>
            <a:r>
              <a:rPr lang="de-AT" sz="1600" dirty="0"/>
              <a:t> in einem Staat verantwortlich. Man bezeichnet sie auch als die </a:t>
            </a:r>
            <a:r>
              <a:rPr lang="de-AT" sz="1600" b="1" dirty="0"/>
              <a:t>„rechtsprechende Gewalt“,</a:t>
            </a:r>
            <a:r>
              <a:rPr lang="de-AT" sz="1600" dirty="0"/>
              <a:t> „</a:t>
            </a:r>
            <a:r>
              <a:rPr lang="de-AT" sz="1600" b="1" dirty="0"/>
              <a:t>Rechtsprechung</a:t>
            </a:r>
            <a:r>
              <a:rPr lang="de-AT" sz="1600" dirty="0"/>
              <a:t>“ oder „</a:t>
            </a:r>
            <a:r>
              <a:rPr lang="de-AT" sz="1600" b="1" dirty="0"/>
              <a:t>Judikative</a:t>
            </a:r>
            <a:r>
              <a:rPr lang="de-AT" sz="1600" dirty="0"/>
              <a:t>“.</a:t>
            </a:r>
          </a:p>
          <a:p>
            <a:pPr marL="0" indent="0">
              <a:buNone/>
            </a:pPr>
            <a:endParaRPr lang="de-DE" sz="1600" b="1" dirty="0" smtClean="0"/>
          </a:p>
          <a:p>
            <a:endParaRPr lang="de-DE" sz="1000" u="sng" dirty="0" smtClean="0"/>
          </a:p>
          <a:p>
            <a:pPr marL="0" indent="0">
              <a:buNone/>
            </a:pPr>
            <a:endParaRPr lang="de-AT" sz="1000" dirty="0"/>
          </a:p>
          <a:p>
            <a:pPr marL="457200" lvl="1" indent="0">
              <a:buNone/>
            </a:pPr>
            <a:endParaRPr lang="de-AT" sz="1000" dirty="0" smtClean="0"/>
          </a:p>
          <a:p>
            <a:endParaRPr lang="de-DE" sz="1000" dirty="0"/>
          </a:p>
          <a:p>
            <a:pPr marL="0" indent="0">
              <a:buNone/>
            </a:pPr>
            <a:endParaRPr lang="de-AT" sz="1000" dirty="0"/>
          </a:p>
          <a:p>
            <a:pPr marL="0" indent="0">
              <a:buNone/>
            </a:pPr>
            <a:endParaRPr lang="de-DE" sz="1000" dirty="0" smtClean="0">
              <a:solidFill>
                <a:schemeClr val="bg1">
                  <a:lumMod val="50000"/>
                </a:schemeClr>
              </a:solidFill>
            </a:endParaRPr>
          </a:p>
        </p:txBody>
      </p:sp>
    </p:spTree>
    <p:extLst>
      <p:ext uri="{BB962C8B-B14F-4D97-AF65-F5344CB8AC3E}">
        <p14:creationId xmlns:p14="http://schemas.microsoft.com/office/powerpoint/2010/main" val="1802095110"/>
      </p:ext>
    </p:extLst>
  </p:cSld>
  <p:clrMapOvr>
    <a:masterClrMapping/>
  </p:clrMapOvr>
  <p:transition spd="med">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14711"/>
            <a:ext cx="9163050" cy="6885384"/>
          </a:xfrm>
          <a:prstGeom prst="rect">
            <a:avLst/>
          </a:prstGeom>
          <a:noFill/>
        </p:spPr>
      </p:pic>
      <p:sp>
        <p:nvSpPr>
          <p:cNvPr id="2" name="Titel 1"/>
          <p:cNvSpPr>
            <a:spLocks noGrp="1"/>
          </p:cNvSpPr>
          <p:nvPr>
            <p:ph type="title"/>
          </p:nvPr>
        </p:nvSpPr>
        <p:spPr/>
        <p:txBody>
          <a:bodyPr/>
          <a:lstStyle/>
          <a:p>
            <a:pPr marL="0" indent="0"/>
            <a:r>
              <a:rPr lang="de-AT" sz="2400" dirty="0"/>
              <a:t>Wann kommt eine Sache „vor Gericht“?</a:t>
            </a:r>
            <a:endParaRPr lang="de-AT" sz="2400" b="1" dirty="0"/>
          </a:p>
        </p:txBody>
      </p:sp>
      <p:sp>
        <p:nvSpPr>
          <p:cNvPr id="7" name="Inhaltsplatzhalter 6"/>
          <p:cNvSpPr>
            <a:spLocks noGrp="1"/>
          </p:cNvSpPr>
          <p:nvPr>
            <p:ph idx="1"/>
          </p:nvPr>
        </p:nvSpPr>
        <p:spPr>
          <a:xfrm>
            <a:off x="468313" y="1340768"/>
            <a:ext cx="8229600" cy="4430712"/>
          </a:xfrm>
        </p:spPr>
        <p:txBody>
          <a:bodyPr/>
          <a:lstStyle/>
          <a:p>
            <a:pPr marL="0" indent="0">
              <a:buNone/>
            </a:pPr>
            <a:endParaRPr lang="de-AT" sz="2000" dirty="0"/>
          </a:p>
          <a:p>
            <a:r>
              <a:rPr lang="de-AT" sz="1600" dirty="0" smtClean="0"/>
              <a:t>Nicht </a:t>
            </a:r>
            <a:r>
              <a:rPr lang="de-AT" sz="1600" dirty="0"/>
              <a:t>immer, wenn ein Gesetz übertreten wird, kommen (sofort) die Gerichte ins </a:t>
            </a:r>
            <a:r>
              <a:rPr lang="de-AT" sz="1600" dirty="0" smtClean="0"/>
              <a:t>Spiel, etwa </a:t>
            </a:r>
            <a:r>
              <a:rPr lang="de-AT" sz="1600" dirty="0"/>
              <a:t>wenn jemand mit dem Auto zu schnell gefahren ist oder im Halteverbot geparkt </a:t>
            </a:r>
            <a:r>
              <a:rPr lang="de-AT" sz="1600" dirty="0" smtClean="0"/>
              <a:t>hat</a:t>
            </a:r>
            <a:r>
              <a:rPr lang="de-AT" sz="1600" dirty="0"/>
              <a:t>.</a:t>
            </a:r>
            <a:endParaRPr lang="de-AT" sz="1600" dirty="0" smtClean="0"/>
          </a:p>
          <a:p>
            <a:r>
              <a:rPr lang="de-AT" sz="1600" dirty="0" smtClean="0"/>
              <a:t>In </a:t>
            </a:r>
            <a:r>
              <a:rPr lang="de-AT" sz="1600" dirty="0"/>
              <a:t>solchen Fällen sind in erster Linie die jeweiligen Verwaltungsbehörden (Magistrate, Bezirkshauptmannschaft, </a:t>
            </a:r>
            <a:r>
              <a:rPr lang="de-AT" sz="1600" dirty="0" smtClean="0"/>
              <a:t>Landespolizeidirektion, …) </a:t>
            </a:r>
            <a:r>
              <a:rPr lang="de-AT" sz="1600" dirty="0"/>
              <a:t>zuständig. Sie können Verwaltungsstrafen verhängen</a:t>
            </a:r>
            <a:r>
              <a:rPr lang="de-AT" sz="1600" dirty="0" smtClean="0"/>
              <a:t>.</a:t>
            </a:r>
          </a:p>
          <a:p>
            <a:r>
              <a:rPr lang="de-AT" sz="1600" dirty="0"/>
              <a:t>Auch muss nicht jeder Konflikt oder jede Beschwerde vor Gericht </a:t>
            </a:r>
            <a:r>
              <a:rPr lang="de-AT" sz="1600" dirty="0" smtClean="0"/>
              <a:t>landen, z.B</a:t>
            </a:r>
            <a:r>
              <a:rPr lang="de-AT" sz="1600" dirty="0"/>
              <a:t>. </a:t>
            </a:r>
            <a:r>
              <a:rPr lang="de-AT" sz="1600" dirty="0" smtClean="0"/>
              <a:t>wenn </a:t>
            </a:r>
            <a:r>
              <a:rPr lang="de-AT" sz="1600" dirty="0"/>
              <a:t>der Nachbar sich über den Lärm beschwert, den die Kinder </a:t>
            </a:r>
            <a:r>
              <a:rPr lang="de-AT" sz="1600" dirty="0" smtClean="0"/>
              <a:t>machen</a:t>
            </a:r>
            <a:r>
              <a:rPr lang="de-AT" sz="1600" dirty="0"/>
              <a:t>.</a:t>
            </a:r>
            <a:endParaRPr lang="de-AT" sz="1600" dirty="0" smtClean="0"/>
          </a:p>
          <a:p>
            <a:r>
              <a:rPr lang="de-AT" sz="1600" dirty="0"/>
              <a:t>In vielen Fällen gibt es die Möglichkeit, mit der anderen Person oder mit dem verantwortlichen Unternehmen eine Lösung zu finden und sich außergerichtlich zu einigen. </a:t>
            </a:r>
            <a:r>
              <a:rPr lang="de-AT" sz="1600" dirty="0" smtClean="0"/>
              <a:t>Es gibt auch </a:t>
            </a:r>
            <a:r>
              <a:rPr lang="de-AT" sz="1600" dirty="0"/>
              <a:t>eigene </a:t>
            </a:r>
            <a:r>
              <a:rPr lang="de-AT" sz="1600" dirty="0" smtClean="0"/>
              <a:t>Schlichtungsstellen, die Gleichbehandlungs-anwaltschaft</a:t>
            </a:r>
            <a:r>
              <a:rPr lang="de-AT" sz="1600" dirty="0"/>
              <a:t>, die Behindertenanwaltschaft, </a:t>
            </a:r>
            <a:r>
              <a:rPr lang="de-AT" sz="1600" dirty="0" err="1"/>
              <a:t>MediatorInnen</a:t>
            </a:r>
            <a:r>
              <a:rPr lang="de-AT" sz="1600" dirty="0"/>
              <a:t> und </a:t>
            </a:r>
            <a:r>
              <a:rPr lang="de-AT" sz="1600" dirty="0" smtClean="0"/>
              <a:t>Schiedsgerichte.</a:t>
            </a:r>
          </a:p>
          <a:p>
            <a:r>
              <a:rPr lang="de-AT" sz="1600" dirty="0" smtClean="0"/>
              <a:t>Wenn keine Einigung außerhalb des Gerichts möglich ist, kann man „vor Gericht“ gehen. Das </a:t>
            </a:r>
            <a:r>
              <a:rPr lang="de-AT" sz="1600" dirty="0"/>
              <a:t>wird durch das „</a:t>
            </a:r>
            <a:r>
              <a:rPr lang="de-DE" sz="1600" b="1" dirty="0"/>
              <a:t>Recht auf ein Verfahren vor dem gesetzlichen </a:t>
            </a:r>
            <a:r>
              <a:rPr lang="de-DE" sz="1600" b="1" dirty="0" smtClean="0"/>
              <a:t>Richter</a:t>
            </a:r>
            <a:r>
              <a:rPr lang="de-DE" sz="1600" dirty="0" smtClean="0"/>
              <a:t>“ garantiert. </a:t>
            </a:r>
            <a:r>
              <a:rPr lang="de-AT" sz="1600" dirty="0" smtClean="0"/>
              <a:t>Wie </a:t>
            </a:r>
            <a:r>
              <a:rPr lang="de-AT" sz="1600" dirty="0"/>
              <a:t>man einen Fall vor Gericht bringen kann, ist genau geregelt. </a:t>
            </a:r>
          </a:p>
          <a:p>
            <a:endParaRPr lang="de-AT" sz="1600" dirty="0"/>
          </a:p>
          <a:p>
            <a:endParaRPr lang="de-AT" sz="1600" dirty="0" smtClean="0"/>
          </a:p>
          <a:p>
            <a:endParaRPr lang="de-AT" sz="1600" dirty="0"/>
          </a:p>
          <a:p>
            <a:pPr marL="0" indent="0">
              <a:buNone/>
            </a:pPr>
            <a:endParaRPr lang="de-DE" sz="2000" dirty="0" smtClean="0">
              <a:solidFill>
                <a:schemeClr val="bg1">
                  <a:lumMod val="50000"/>
                </a:schemeClr>
              </a:solidFill>
            </a:endParaRPr>
          </a:p>
        </p:txBody>
      </p:sp>
    </p:spTree>
    <p:extLst>
      <p:ext uri="{BB962C8B-B14F-4D97-AF65-F5344CB8AC3E}">
        <p14:creationId xmlns:p14="http://schemas.microsoft.com/office/powerpoint/2010/main" val="2194130880"/>
      </p:ext>
    </p:extLst>
  </p:cSld>
  <p:clrMapOvr>
    <a:masterClrMapping/>
  </p:clrMapOvr>
  <p:transition spd="med">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14711"/>
            <a:ext cx="9163050" cy="6885384"/>
          </a:xfrm>
          <a:prstGeom prst="rect">
            <a:avLst/>
          </a:prstGeom>
          <a:noFill/>
        </p:spPr>
      </p:pic>
      <p:sp>
        <p:nvSpPr>
          <p:cNvPr id="2" name="Titel 1"/>
          <p:cNvSpPr>
            <a:spLocks noGrp="1"/>
          </p:cNvSpPr>
          <p:nvPr>
            <p:ph type="title"/>
          </p:nvPr>
        </p:nvSpPr>
        <p:spPr/>
        <p:txBody>
          <a:bodyPr/>
          <a:lstStyle/>
          <a:p>
            <a:r>
              <a:rPr lang="de-AT" sz="2400" dirty="0"/>
              <a:t>Unterschiedliche Gerichte</a:t>
            </a:r>
          </a:p>
        </p:txBody>
      </p:sp>
      <p:sp>
        <p:nvSpPr>
          <p:cNvPr id="7" name="Inhaltsplatzhalter 6"/>
          <p:cNvSpPr>
            <a:spLocks noGrp="1"/>
          </p:cNvSpPr>
          <p:nvPr>
            <p:ph idx="1"/>
          </p:nvPr>
        </p:nvSpPr>
        <p:spPr>
          <a:xfrm>
            <a:off x="468313" y="1340768"/>
            <a:ext cx="8229600" cy="4430712"/>
          </a:xfrm>
        </p:spPr>
        <p:txBody>
          <a:bodyPr/>
          <a:lstStyle/>
          <a:p>
            <a:r>
              <a:rPr lang="de-AT" sz="1600" dirty="0" smtClean="0"/>
              <a:t>Es </a:t>
            </a:r>
            <a:r>
              <a:rPr lang="de-AT" sz="1600" dirty="0"/>
              <a:t>gibt es nicht nur „das Gericht“, sondern „die Gerichte“: Unterschiedliche Gerichte sind für unterschiedliche Bereiche zuständig. </a:t>
            </a:r>
            <a:endParaRPr lang="de-AT" sz="1600" dirty="0" smtClean="0"/>
          </a:p>
          <a:p>
            <a:r>
              <a:rPr lang="de-AT" sz="1600" dirty="0" smtClean="0"/>
              <a:t>Ein </a:t>
            </a:r>
            <a:r>
              <a:rPr lang="de-AT" sz="1600" dirty="0"/>
              <a:t>Verfahren, in dem es zum Beispiel um eine Strafsache geht (Strafverfahren</a:t>
            </a:r>
            <a:r>
              <a:rPr lang="de-AT" sz="1600" dirty="0" smtClean="0"/>
              <a:t>), </a:t>
            </a:r>
            <a:r>
              <a:rPr lang="de-AT" sz="1600" dirty="0"/>
              <a:t>läuft beispielsweise anders ab als ein Zivilverfahren</a:t>
            </a:r>
            <a:r>
              <a:rPr lang="de-AT" sz="1600" dirty="0" smtClean="0"/>
              <a:t>.</a:t>
            </a:r>
          </a:p>
          <a:p>
            <a:r>
              <a:rPr lang="de-AT" sz="1600" dirty="0" smtClean="0"/>
              <a:t>Manchmal </a:t>
            </a:r>
            <a:r>
              <a:rPr lang="de-AT" sz="1600" dirty="0"/>
              <a:t>sind viele verschiedene Personen mit verschiedenen Rollen an einem Verfahren beteiligt, manchmal sind es nur wenige. Geschworene werden nur in ganz bestimmten Fällen eingesetzt</a:t>
            </a:r>
            <a:r>
              <a:rPr lang="de-AT" sz="1600" dirty="0" smtClean="0"/>
              <a:t>.</a:t>
            </a:r>
          </a:p>
          <a:p>
            <a:r>
              <a:rPr lang="de-AT" sz="1600" dirty="0"/>
              <a:t>Bei aller Unterschiedlichkeit: Allen Gerichten gemeinsam ist die Aufgabe, für „</a:t>
            </a:r>
            <a:r>
              <a:rPr lang="de-AT" sz="1600" b="1" dirty="0"/>
              <a:t>Rechtssicherheit“ </a:t>
            </a:r>
            <a:r>
              <a:rPr lang="de-AT" sz="1600" dirty="0"/>
              <a:t>zu sorgen: Gerichte sollen dafür sorgen, dass die Regeln im (Rechts)</a:t>
            </a:r>
            <a:r>
              <a:rPr lang="de-AT" sz="1600" dirty="0" err="1"/>
              <a:t>staat</a:t>
            </a:r>
            <a:r>
              <a:rPr lang="de-AT" sz="1600" dirty="0"/>
              <a:t> eingehalten werden! </a:t>
            </a:r>
            <a:endParaRPr lang="de-AT" sz="1600" dirty="0" smtClean="0"/>
          </a:p>
          <a:p>
            <a:r>
              <a:rPr lang="de-AT" sz="1600" dirty="0" smtClean="0"/>
              <a:t>Mithilfe </a:t>
            </a:r>
            <a:r>
              <a:rPr lang="de-AT" sz="1600" dirty="0"/>
              <a:t>von Gerichten sollen die </a:t>
            </a:r>
            <a:r>
              <a:rPr lang="de-AT" sz="1600" dirty="0" err="1"/>
              <a:t>BürgerInnen</a:t>
            </a:r>
            <a:r>
              <a:rPr lang="de-AT" sz="1600" dirty="0"/>
              <a:t> die Sicherheit haben, dass sie ihre Rechte einfordern und auch durchsetzen können – sei es, wenn sie durch eine andere (Privat)</a:t>
            </a:r>
            <a:r>
              <a:rPr lang="de-AT" sz="1600" dirty="0" err="1"/>
              <a:t>person</a:t>
            </a:r>
            <a:r>
              <a:rPr lang="de-AT" sz="1600" dirty="0"/>
              <a:t> geschädigt </a:t>
            </a:r>
            <a:r>
              <a:rPr lang="de-AT" sz="1600" dirty="0" smtClean="0"/>
              <a:t>wurden, </a:t>
            </a:r>
            <a:r>
              <a:rPr lang="de-AT" sz="1600" dirty="0"/>
              <a:t>sei es, wenn eine staatliche Stelle ihre Rechte verletzt hat.</a:t>
            </a:r>
          </a:p>
          <a:p>
            <a:endParaRPr lang="de-AT" sz="2000" dirty="0"/>
          </a:p>
          <a:p>
            <a:endParaRPr lang="de-AT" sz="1600" dirty="0"/>
          </a:p>
          <a:p>
            <a:endParaRPr lang="de-AT" sz="1600" dirty="0" smtClean="0"/>
          </a:p>
          <a:p>
            <a:endParaRPr lang="de-AT" sz="1600" dirty="0"/>
          </a:p>
          <a:p>
            <a:pPr marL="0" indent="0">
              <a:buNone/>
            </a:pPr>
            <a:endParaRPr lang="de-DE" sz="2000" dirty="0" smtClean="0">
              <a:solidFill>
                <a:schemeClr val="bg1">
                  <a:lumMod val="50000"/>
                </a:schemeClr>
              </a:solidFill>
            </a:endParaRPr>
          </a:p>
        </p:txBody>
      </p:sp>
    </p:spTree>
    <p:extLst>
      <p:ext uri="{BB962C8B-B14F-4D97-AF65-F5344CB8AC3E}">
        <p14:creationId xmlns:p14="http://schemas.microsoft.com/office/powerpoint/2010/main" val="1569013314"/>
      </p:ext>
    </p:extLst>
  </p:cSld>
  <p:clrMapOvr>
    <a:masterClrMapping/>
  </p:clrMapOvr>
  <p:transition spd="med">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14711"/>
            <a:ext cx="9163050" cy="6885384"/>
          </a:xfrm>
          <a:prstGeom prst="rect">
            <a:avLst/>
          </a:prstGeom>
          <a:noFill/>
        </p:spPr>
      </p:pic>
      <p:sp>
        <p:nvSpPr>
          <p:cNvPr id="2" name="Titel 1"/>
          <p:cNvSpPr>
            <a:spLocks noGrp="1"/>
          </p:cNvSpPr>
          <p:nvPr>
            <p:ph type="title"/>
          </p:nvPr>
        </p:nvSpPr>
        <p:spPr/>
        <p:txBody>
          <a:bodyPr/>
          <a:lstStyle/>
          <a:p>
            <a:r>
              <a:rPr lang="de-AT" sz="2400" dirty="0"/>
              <a:t>Die Rolle der </a:t>
            </a:r>
            <a:r>
              <a:rPr lang="de-AT" sz="2400" dirty="0" err="1"/>
              <a:t>RichterInnen</a:t>
            </a:r>
            <a:endParaRPr lang="de-AT" sz="2400" dirty="0"/>
          </a:p>
        </p:txBody>
      </p:sp>
      <p:sp>
        <p:nvSpPr>
          <p:cNvPr id="7" name="Inhaltsplatzhalter 6"/>
          <p:cNvSpPr>
            <a:spLocks noGrp="1"/>
          </p:cNvSpPr>
          <p:nvPr>
            <p:ph idx="1"/>
          </p:nvPr>
        </p:nvSpPr>
        <p:spPr>
          <a:xfrm>
            <a:off x="468313" y="1340768"/>
            <a:ext cx="8229600" cy="4430712"/>
          </a:xfrm>
        </p:spPr>
        <p:txBody>
          <a:bodyPr/>
          <a:lstStyle/>
          <a:p>
            <a:r>
              <a:rPr lang="de-AT" sz="1600" dirty="0" err="1" smtClean="0"/>
              <a:t>RichterInnen</a:t>
            </a:r>
            <a:r>
              <a:rPr lang="de-AT" sz="1600" dirty="0" smtClean="0"/>
              <a:t> </a:t>
            </a:r>
            <a:r>
              <a:rPr lang="de-AT" sz="1600" dirty="0"/>
              <a:t>leiten die Gerichtsverhandlung. Sie entscheiden in Streitfällen, ob jemand </a:t>
            </a:r>
            <a:r>
              <a:rPr lang="de-AT" sz="1600" dirty="0" smtClean="0"/>
              <a:t>ein </a:t>
            </a:r>
            <a:r>
              <a:rPr lang="de-AT" sz="1600" dirty="0"/>
              <a:t>Gesetz gebrochen hat. </a:t>
            </a:r>
            <a:endParaRPr lang="de-AT" sz="1600" dirty="0" smtClean="0"/>
          </a:p>
          <a:p>
            <a:r>
              <a:rPr lang="de-AT" sz="1600" dirty="0" smtClean="0"/>
              <a:t>Um </a:t>
            </a:r>
            <a:r>
              <a:rPr lang="de-AT" sz="1600" dirty="0"/>
              <a:t>dies herauszufinden, müssen sie beispielsweise die Unterlagen (Akten) zum jeweiligen Fall genau lesen, die Betroffenen anhören, </a:t>
            </a:r>
            <a:r>
              <a:rPr lang="de-AT" sz="1600" dirty="0" err="1"/>
              <a:t>ZeugInnen</a:t>
            </a:r>
            <a:r>
              <a:rPr lang="de-AT" sz="1600" dirty="0"/>
              <a:t> befragen etc. </a:t>
            </a:r>
            <a:endParaRPr lang="de-AT" sz="1600" dirty="0" smtClean="0"/>
          </a:p>
          <a:p>
            <a:r>
              <a:rPr lang="de-AT" sz="1600" dirty="0" smtClean="0"/>
              <a:t>Sie </a:t>
            </a:r>
            <a:r>
              <a:rPr lang="de-AT" sz="1600" dirty="0"/>
              <a:t>sind verpflichtet, alle Beweise für die Schuld ebenso </a:t>
            </a:r>
            <a:r>
              <a:rPr lang="de-AT" sz="1600" dirty="0" smtClean="0"/>
              <a:t>wie für </a:t>
            </a:r>
            <a:r>
              <a:rPr lang="de-AT" sz="1600" dirty="0"/>
              <a:t>die Unschuld des oder der Angeklagten zu bedenken. </a:t>
            </a:r>
            <a:endParaRPr lang="de-AT" sz="1600" dirty="0" smtClean="0"/>
          </a:p>
          <a:p>
            <a:r>
              <a:rPr lang="de-AT" sz="1600" dirty="0" smtClean="0"/>
              <a:t>Schließlich </a:t>
            </a:r>
            <a:r>
              <a:rPr lang="de-AT" sz="1600" dirty="0"/>
              <a:t>müssen die </a:t>
            </a:r>
            <a:r>
              <a:rPr lang="de-AT" sz="1600" dirty="0" err="1"/>
              <a:t>RichterInnen</a:t>
            </a:r>
            <a:r>
              <a:rPr lang="de-AT" sz="1600" dirty="0"/>
              <a:t> ein Urteil </a:t>
            </a:r>
            <a:r>
              <a:rPr lang="de-AT" sz="1600" dirty="0" smtClean="0"/>
              <a:t>fällen. Sie </a:t>
            </a:r>
            <a:r>
              <a:rPr lang="de-AT" sz="1600" dirty="0"/>
              <a:t>müssen sich dabei nach den geltenden Gesetzen richten, selbst wenn sie dabei eventuell ihre persönliche Meinung zu einem Fall „hintanstellen“ müssen.</a:t>
            </a:r>
          </a:p>
          <a:p>
            <a:r>
              <a:rPr lang="de-AT" sz="1600" dirty="0"/>
              <a:t>Da </a:t>
            </a:r>
            <a:r>
              <a:rPr lang="de-AT" sz="1600" dirty="0" err="1"/>
              <a:t>RichterInnen</a:t>
            </a:r>
            <a:r>
              <a:rPr lang="de-AT" sz="1600" dirty="0"/>
              <a:t> eine große Verantwortung tragen, brauchen sie eine </a:t>
            </a:r>
            <a:r>
              <a:rPr lang="de-AT" sz="1600" b="1" dirty="0"/>
              <a:t>langjährige</a:t>
            </a:r>
            <a:r>
              <a:rPr lang="de-AT" sz="1600" dirty="0"/>
              <a:t> </a:t>
            </a:r>
            <a:r>
              <a:rPr lang="de-AT" sz="1600" b="1" dirty="0"/>
              <a:t>Ausbildung</a:t>
            </a:r>
            <a:r>
              <a:rPr lang="de-AT" sz="1600" dirty="0" smtClean="0"/>
              <a:t>.</a:t>
            </a:r>
          </a:p>
          <a:p>
            <a:r>
              <a:rPr lang="de-AT" sz="1600" dirty="0" err="1" smtClean="0"/>
              <a:t>RichterInnen</a:t>
            </a:r>
            <a:r>
              <a:rPr lang="de-AT" sz="1600" dirty="0" smtClean="0"/>
              <a:t> </a:t>
            </a:r>
            <a:r>
              <a:rPr lang="de-AT" sz="1600" dirty="0"/>
              <a:t>können sich im Lauf ihres Berufslebens auf einen bestimmten Bereich </a:t>
            </a:r>
            <a:r>
              <a:rPr lang="de-AT" sz="1600" dirty="0" smtClean="0"/>
              <a:t>spezialisieren. </a:t>
            </a:r>
            <a:r>
              <a:rPr lang="de-AT" sz="1600" dirty="0"/>
              <a:t>So gibt es z.B. </a:t>
            </a:r>
            <a:r>
              <a:rPr lang="de-AT" sz="1600" dirty="0" err="1"/>
              <a:t>StrafrichterInnen</a:t>
            </a:r>
            <a:r>
              <a:rPr lang="de-AT" sz="1600" dirty="0"/>
              <a:t>, </a:t>
            </a:r>
            <a:r>
              <a:rPr lang="de-AT" sz="1600" dirty="0" err="1"/>
              <a:t>ZivilrichterInnen</a:t>
            </a:r>
            <a:r>
              <a:rPr lang="de-AT" sz="1600" dirty="0"/>
              <a:t> oder </a:t>
            </a:r>
            <a:r>
              <a:rPr lang="de-AT" sz="1600" dirty="0" err="1"/>
              <a:t>FamilienrichterInnen</a:t>
            </a:r>
            <a:r>
              <a:rPr lang="de-AT" sz="1600" dirty="0"/>
              <a:t>.</a:t>
            </a:r>
          </a:p>
          <a:p>
            <a:endParaRPr lang="de-AT" sz="2000" dirty="0"/>
          </a:p>
          <a:p>
            <a:endParaRPr lang="de-AT" sz="1600" dirty="0"/>
          </a:p>
          <a:p>
            <a:endParaRPr lang="de-AT" sz="1600" dirty="0" smtClean="0"/>
          </a:p>
          <a:p>
            <a:endParaRPr lang="de-AT" sz="1600" dirty="0"/>
          </a:p>
          <a:p>
            <a:pPr marL="0" indent="0">
              <a:buNone/>
            </a:pPr>
            <a:endParaRPr lang="de-DE" sz="2000" dirty="0" smtClean="0">
              <a:solidFill>
                <a:schemeClr val="bg1">
                  <a:lumMod val="50000"/>
                </a:schemeClr>
              </a:solidFill>
            </a:endParaRPr>
          </a:p>
        </p:txBody>
      </p:sp>
    </p:spTree>
    <p:extLst>
      <p:ext uri="{BB962C8B-B14F-4D97-AF65-F5344CB8AC3E}">
        <p14:creationId xmlns:p14="http://schemas.microsoft.com/office/powerpoint/2010/main" val="3445950362"/>
      </p:ext>
    </p:extLst>
  </p:cSld>
  <p:clrMapOvr>
    <a:masterClrMapping/>
  </p:clrMapOvr>
  <p:transition spd="med">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C:\Users\Franz\Pictures\Thema-1938-Fotos-internet\1938 hintergrund-02.jpg"/>
          <p:cNvPicPr>
            <a:picLocks noChangeAspect="1" noChangeArrowheads="1"/>
          </p:cNvPicPr>
          <p:nvPr/>
        </p:nvPicPr>
        <p:blipFill>
          <a:blip r:embed="rId2" cstate="email"/>
          <a:srcRect/>
          <a:stretch>
            <a:fillRect/>
          </a:stretch>
        </p:blipFill>
        <p:spPr bwMode="auto">
          <a:xfrm>
            <a:off x="0" y="14711"/>
            <a:ext cx="9163050" cy="6885384"/>
          </a:xfrm>
          <a:prstGeom prst="rect">
            <a:avLst/>
          </a:prstGeom>
          <a:noFill/>
        </p:spPr>
      </p:pic>
      <p:sp>
        <p:nvSpPr>
          <p:cNvPr id="2" name="Titel 1"/>
          <p:cNvSpPr>
            <a:spLocks noGrp="1"/>
          </p:cNvSpPr>
          <p:nvPr>
            <p:ph type="title"/>
          </p:nvPr>
        </p:nvSpPr>
        <p:spPr/>
        <p:txBody>
          <a:bodyPr/>
          <a:lstStyle/>
          <a:p>
            <a:r>
              <a:rPr lang="de-AT" sz="2400" dirty="0"/>
              <a:t>Die Rolle der </a:t>
            </a:r>
            <a:r>
              <a:rPr lang="de-AT" sz="2400" dirty="0" err="1" smtClean="0"/>
              <a:t>RichterInnen</a:t>
            </a:r>
            <a:r>
              <a:rPr lang="de-AT" sz="2400" dirty="0" smtClean="0"/>
              <a:t> (2)</a:t>
            </a:r>
            <a:endParaRPr lang="de-AT" sz="2400" dirty="0"/>
          </a:p>
        </p:txBody>
      </p:sp>
      <p:sp>
        <p:nvSpPr>
          <p:cNvPr id="7" name="Inhaltsplatzhalter 6"/>
          <p:cNvSpPr>
            <a:spLocks noGrp="1"/>
          </p:cNvSpPr>
          <p:nvPr>
            <p:ph idx="1"/>
          </p:nvPr>
        </p:nvSpPr>
        <p:spPr>
          <a:xfrm>
            <a:off x="468313" y="1340768"/>
            <a:ext cx="8229600" cy="4430712"/>
          </a:xfrm>
        </p:spPr>
        <p:txBody>
          <a:bodyPr/>
          <a:lstStyle/>
          <a:p>
            <a:r>
              <a:rPr lang="de-AT" sz="1600" dirty="0" smtClean="0"/>
              <a:t>Unabhängig, </a:t>
            </a:r>
            <a:r>
              <a:rPr lang="de-AT" sz="1600" dirty="0" err="1" smtClean="0"/>
              <a:t>unversetzbar</a:t>
            </a:r>
            <a:r>
              <a:rPr lang="de-AT" sz="1600" dirty="0" smtClean="0"/>
              <a:t>, </a:t>
            </a:r>
            <a:r>
              <a:rPr lang="de-AT" sz="1600" dirty="0" smtClean="0"/>
              <a:t>unabsetzbar: </a:t>
            </a:r>
            <a:r>
              <a:rPr lang="de-AT" sz="1600" dirty="0" smtClean="0"/>
              <a:t>Die </a:t>
            </a:r>
            <a:r>
              <a:rPr lang="de-AT" sz="1600" dirty="0" err="1"/>
              <a:t>RichterInnen</a:t>
            </a:r>
            <a:r>
              <a:rPr lang="de-AT" sz="1600" dirty="0"/>
              <a:t> sind in ihrer Entscheidung unabhängig, d.h., niemand darf ihnen sagen, wie sie zu entscheiden haben! Ähnlich wie </a:t>
            </a:r>
            <a:r>
              <a:rPr lang="de-AT" sz="1600" dirty="0" err="1"/>
              <a:t>SchiedsrichterInnen</a:t>
            </a:r>
            <a:r>
              <a:rPr lang="de-AT" sz="1600" dirty="0"/>
              <a:t> im Sport sollten sie unparteiisch sein</a:t>
            </a:r>
            <a:r>
              <a:rPr lang="de-AT" sz="1600" dirty="0" smtClean="0"/>
              <a:t>.</a:t>
            </a:r>
          </a:p>
          <a:p>
            <a:pPr marL="0" indent="0">
              <a:buNone/>
            </a:pPr>
            <a:endParaRPr lang="de-AT" sz="1600" dirty="0" smtClean="0"/>
          </a:p>
          <a:p>
            <a:r>
              <a:rPr lang="de-AT" sz="1600" dirty="0" err="1" smtClean="0"/>
              <a:t>RichterInnen</a:t>
            </a:r>
            <a:r>
              <a:rPr lang="de-AT" sz="1600" dirty="0" smtClean="0"/>
              <a:t> </a:t>
            </a:r>
            <a:r>
              <a:rPr lang="de-AT" sz="1600" dirty="0"/>
              <a:t>können nicht gegen ihren Willen an ein anderes Gericht versetzt werden, und sie dürfen auch nicht einfach „entlassen“ werden. Dadurch soll verhindert werden, dass Personen, die in der Politik oder der Wirtschaft einen großen Einfluss haben, bei (</a:t>
            </a:r>
            <a:r>
              <a:rPr lang="de-AT" sz="1600" dirty="0" smtClean="0"/>
              <a:t>Gerichts)-Urteilen </a:t>
            </a:r>
            <a:r>
              <a:rPr lang="de-AT" sz="1600" dirty="0"/>
              <a:t>mitbestimmen können</a:t>
            </a:r>
            <a:r>
              <a:rPr lang="de-AT" sz="1600" dirty="0" smtClean="0"/>
              <a:t>.</a:t>
            </a:r>
          </a:p>
          <a:p>
            <a:endParaRPr lang="de-AT" sz="1600" dirty="0"/>
          </a:p>
          <a:p>
            <a:r>
              <a:rPr lang="de-AT" sz="1600" dirty="0" smtClean="0"/>
              <a:t>Neben </a:t>
            </a:r>
            <a:r>
              <a:rPr lang="de-AT" sz="1600" dirty="0"/>
              <a:t>den </a:t>
            </a:r>
            <a:r>
              <a:rPr lang="de-AT" sz="1600" dirty="0" err="1"/>
              <a:t>RichterInnen</a:t>
            </a:r>
            <a:r>
              <a:rPr lang="de-AT" sz="1600" dirty="0"/>
              <a:t> gibt es bei Gericht weitere Personen, die in dem Verfahren eine ganz bestimmte Rolle einnehmen. </a:t>
            </a:r>
            <a:endParaRPr lang="de-AT" sz="1600" dirty="0" smtClean="0"/>
          </a:p>
          <a:p>
            <a:pPr marL="0" indent="0">
              <a:buNone/>
            </a:pPr>
            <a:endParaRPr lang="de-AT" sz="1600" dirty="0" smtClean="0"/>
          </a:p>
          <a:p>
            <a:r>
              <a:rPr lang="de-AT" sz="1600" dirty="0" smtClean="0"/>
              <a:t>Beispielsweise </a:t>
            </a:r>
            <a:r>
              <a:rPr lang="de-AT" sz="1600" dirty="0"/>
              <a:t>ist für die </a:t>
            </a:r>
            <a:r>
              <a:rPr lang="de-AT" sz="1600" b="1" dirty="0"/>
              <a:t>Anklage</a:t>
            </a:r>
            <a:r>
              <a:rPr lang="de-AT" sz="1600" dirty="0"/>
              <a:t> die </a:t>
            </a:r>
            <a:r>
              <a:rPr lang="de-AT" sz="1600" b="1" dirty="0"/>
              <a:t>Staatsanwaltschaft</a:t>
            </a:r>
            <a:r>
              <a:rPr lang="de-AT" sz="1600" dirty="0"/>
              <a:t> zuständig, für das </a:t>
            </a:r>
            <a:r>
              <a:rPr lang="de-AT" sz="1600" b="1" dirty="0"/>
              <a:t>Urteil</a:t>
            </a:r>
            <a:r>
              <a:rPr lang="de-AT" sz="1600" dirty="0"/>
              <a:t> sind die </a:t>
            </a:r>
            <a:r>
              <a:rPr lang="de-AT" sz="1600" b="1" dirty="0" err="1"/>
              <a:t>RichterInnen</a:t>
            </a:r>
            <a:r>
              <a:rPr lang="de-AT" sz="1600" b="1" dirty="0"/>
              <a:t> </a:t>
            </a:r>
            <a:r>
              <a:rPr lang="de-AT" sz="1600" dirty="0"/>
              <a:t>zuständig. Diese „Rollenaufteilung“ gab es allerdings nicht immer: Bis ins 19. Jahrhundert wurden in Österreich von derselben Stelle sowohl die Anklage erhoben als auch das Urteil gefällt. </a:t>
            </a:r>
          </a:p>
          <a:p>
            <a:endParaRPr lang="de-AT" sz="1600" dirty="0"/>
          </a:p>
          <a:p>
            <a:endParaRPr lang="de-AT" sz="1600" dirty="0" smtClean="0"/>
          </a:p>
          <a:p>
            <a:endParaRPr lang="de-AT" sz="1600" dirty="0"/>
          </a:p>
          <a:p>
            <a:pPr marL="0" indent="0">
              <a:buNone/>
            </a:pPr>
            <a:endParaRPr lang="de-DE" sz="1600" dirty="0" smtClean="0">
              <a:solidFill>
                <a:schemeClr val="bg1">
                  <a:lumMod val="50000"/>
                </a:schemeClr>
              </a:solidFill>
            </a:endParaRPr>
          </a:p>
        </p:txBody>
      </p:sp>
    </p:spTree>
    <p:extLst>
      <p:ext uri="{BB962C8B-B14F-4D97-AF65-F5344CB8AC3E}">
        <p14:creationId xmlns:p14="http://schemas.microsoft.com/office/powerpoint/2010/main" val="1906279272"/>
      </p:ext>
    </p:extLst>
  </p:cSld>
  <p:clrMapOvr>
    <a:masterClrMapping/>
  </p:clrMapOvr>
  <p:transition spd="med">
    <p:fade thruBlk="1"/>
  </p:transition>
  <p:timing>
    <p:tnLst>
      <p:par>
        <p:cTn id="1" dur="indefinite" restart="never" nodeType="tmRoot"/>
      </p:par>
    </p:tnLst>
  </p:timing>
</p:sld>
</file>

<file path=ppt/theme/theme1.xml><?xml version="1.0" encoding="utf-8"?>
<a:theme xmlns:a="http://schemas.openxmlformats.org/drawingml/2006/main" name="1_Wasserzeichen">
  <a:themeElements>
    <a:clrScheme name="1_Wasserzeichen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fontScheme name="1_Wasserzeiche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a:defPPr>
      </a:lstStyle>
    </a:txDef>
  </a:objectDefaults>
  <a:extraClrSchemeLst>
    <a:extraClrScheme>
      <a:clrScheme name="1_Wasserzeichen 1">
        <a:dk1>
          <a:srgbClr val="000000"/>
        </a:dk1>
        <a:lt1>
          <a:srgbClr val="FFFFFF"/>
        </a:lt1>
        <a:dk2>
          <a:srgbClr val="000000"/>
        </a:dk2>
        <a:lt2>
          <a:srgbClr val="808080"/>
        </a:lt2>
        <a:accent1>
          <a:srgbClr val="CCCCFF"/>
        </a:accent1>
        <a:accent2>
          <a:srgbClr val="D9D8EC"/>
        </a:accent2>
        <a:accent3>
          <a:srgbClr val="FFFFFF"/>
        </a:accent3>
        <a:accent4>
          <a:srgbClr val="000000"/>
        </a:accent4>
        <a:accent5>
          <a:srgbClr val="E2E2FF"/>
        </a:accent5>
        <a:accent6>
          <a:srgbClr val="C4C4D6"/>
        </a:accent6>
        <a:hlink>
          <a:srgbClr val="6767FF"/>
        </a:hlink>
        <a:folHlink>
          <a:srgbClr val="9933FF"/>
        </a:folHlink>
      </a:clrScheme>
      <a:clrMap bg1="lt1" tx1="dk1" bg2="lt2" tx2="dk2" accent1="accent1" accent2="accent2" accent3="accent3" accent4="accent4" accent5="accent5" accent6="accent6" hlink="hlink" folHlink="folHlink"/>
    </a:extraClrScheme>
    <a:extraClrScheme>
      <a:clrScheme name="1_Wasserzeichen 2">
        <a:dk1>
          <a:srgbClr val="000000"/>
        </a:dk1>
        <a:lt1>
          <a:srgbClr val="FFFFFF"/>
        </a:lt1>
        <a:dk2>
          <a:srgbClr val="666633"/>
        </a:dk2>
        <a:lt2>
          <a:srgbClr val="5F5F5F"/>
        </a:lt2>
        <a:accent1>
          <a:srgbClr val="FFCC00"/>
        </a:accent1>
        <a:accent2>
          <a:srgbClr val="EFF0B2"/>
        </a:accent2>
        <a:accent3>
          <a:srgbClr val="FFFFFF"/>
        </a:accent3>
        <a:accent4>
          <a:srgbClr val="000000"/>
        </a:accent4>
        <a:accent5>
          <a:srgbClr val="FFE2AA"/>
        </a:accent5>
        <a:accent6>
          <a:srgbClr val="D9D9A1"/>
        </a:accent6>
        <a:hlink>
          <a:srgbClr val="808000"/>
        </a:hlink>
        <a:folHlink>
          <a:srgbClr val="CCCC00"/>
        </a:folHlink>
      </a:clrScheme>
      <a:clrMap bg1="lt1" tx1="dk1" bg2="lt2" tx2="dk2" accent1="accent1" accent2="accent2" accent3="accent3" accent4="accent4" accent5="accent5" accent6="accent6" hlink="hlink" folHlink="folHlink"/>
    </a:extraClrScheme>
    <a:extraClrScheme>
      <a:clrScheme name="1_Wasserzeichen 3">
        <a:dk1>
          <a:srgbClr val="000000"/>
        </a:dk1>
        <a:lt1>
          <a:srgbClr val="FFFFFF"/>
        </a:lt1>
        <a:dk2>
          <a:srgbClr val="000000"/>
        </a:dk2>
        <a:lt2>
          <a:srgbClr val="666699"/>
        </a:lt2>
        <a:accent1>
          <a:srgbClr val="9BB0CB"/>
        </a:accent1>
        <a:accent2>
          <a:srgbClr val="D1E0CE"/>
        </a:accent2>
        <a:accent3>
          <a:srgbClr val="FFFFFF"/>
        </a:accent3>
        <a:accent4>
          <a:srgbClr val="000000"/>
        </a:accent4>
        <a:accent5>
          <a:srgbClr val="CBD4E2"/>
        </a:accent5>
        <a:accent6>
          <a:srgbClr val="BDCBBA"/>
        </a:accent6>
        <a:hlink>
          <a:srgbClr val="8EA642"/>
        </a:hlink>
        <a:folHlink>
          <a:srgbClr val="CCCC00"/>
        </a:folHlink>
      </a:clrScheme>
      <a:clrMap bg1="lt1" tx1="dk1" bg2="lt2" tx2="dk2" accent1="accent1" accent2="accent2" accent3="accent3" accent4="accent4" accent5="accent5" accent6="accent6" hlink="hlink" folHlink="folHlink"/>
    </a:extraClrScheme>
    <a:extraClrScheme>
      <a:clrScheme name="1_Wasserzeichen 4">
        <a:dk1>
          <a:srgbClr val="333300"/>
        </a:dk1>
        <a:lt1>
          <a:srgbClr val="FFFFCC"/>
        </a:lt1>
        <a:dk2>
          <a:srgbClr val="336600"/>
        </a:dk2>
        <a:lt2>
          <a:srgbClr val="FFFFCC"/>
        </a:lt2>
        <a:accent1>
          <a:srgbClr val="99CC00"/>
        </a:accent1>
        <a:accent2>
          <a:srgbClr val="669900"/>
        </a:accent2>
        <a:accent3>
          <a:srgbClr val="ADB8AA"/>
        </a:accent3>
        <a:accent4>
          <a:srgbClr val="DADAAE"/>
        </a:accent4>
        <a:accent5>
          <a:srgbClr val="CAE2AA"/>
        </a:accent5>
        <a:accent6>
          <a:srgbClr val="5C8A00"/>
        </a:accent6>
        <a:hlink>
          <a:srgbClr val="CC9900"/>
        </a:hlink>
        <a:folHlink>
          <a:srgbClr val="FFCC00"/>
        </a:folHlink>
      </a:clrScheme>
      <a:clrMap bg1="dk2" tx1="lt1" bg2="dk1" tx2="lt2" accent1="accent1" accent2="accent2" accent3="accent3" accent4="accent4" accent5="accent5" accent6="accent6" hlink="hlink" folHlink="folHlink"/>
    </a:extraClrScheme>
    <a:extraClrScheme>
      <a:clrScheme name="1_Wasserzeichen 5">
        <a:dk1>
          <a:srgbClr val="424458"/>
        </a:dk1>
        <a:lt1>
          <a:srgbClr val="FFFFFF"/>
        </a:lt1>
        <a:dk2>
          <a:srgbClr val="004A48"/>
        </a:dk2>
        <a:lt2>
          <a:srgbClr val="FFFFFF"/>
        </a:lt2>
        <a:accent1>
          <a:srgbClr val="83B200"/>
        </a:accent1>
        <a:accent2>
          <a:srgbClr val="006260"/>
        </a:accent2>
        <a:accent3>
          <a:srgbClr val="AAB1B1"/>
        </a:accent3>
        <a:accent4>
          <a:srgbClr val="DADADA"/>
        </a:accent4>
        <a:accent5>
          <a:srgbClr val="C1D5AA"/>
        </a:accent5>
        <a:accent6>
          <a:srgbClr val="005856"/>
        </a:accent6>
        <a:hlink>
          <a:srgbClr val="6666FF"/>
        </a:hlink>
        <a:folHlink>
          <a:srgbClr val="B2B2B2"/>
        </a:folHlink>
      </a:clrScheme>
      <a:clrMap bg1="dk2" tx1="lt1" bg2="dk1" tx2="lt2" accent1="accent1" accent2="accent2" accent3="accent3" accent4="accent4" accent5="accent5" accent6="accent6" hlink="hlink" folHlink="folHlink"/>
    </a:extraClrScheme>
    <a:extraClrScheme>
      <a:clrScheme name="1_Wasserzeichen 6">
        <a:dk1>
          <a:srgbClr val="000000"/>
        </a:dk1>
        <a:lt1>
          <a:srgbClr val="FFFFFF"/>
        </a:lt1>
        <a:dk2>
          <a:srgbClr val="1C2046"/>
        </a:dk2>
        <a:lt2>
          <a:srgbClr val="FFFFFF"/>
        </a:lt2>
        <a:accent1>
          <a:srgbClr val="00CCFF"/>
        </a:accent1>
        <a:accent2>
          <a:srgbClr val="2D226E"/>
        </a:accent2>
        <a:accent3>
          <a:srgbClr val="ABABB0"/>
        </a:accent3>
        <a:accent4>
          <a:srgbClr val="DADADA"/>
        </a:accent4>
        <a:accent5>
          <a:srgbClr val="AAE2FF"/>
        </a:accent5>
        <a:accent6>
          <a:srgbClr val="281E63"/>
        </a:accent6>
        <a:hlink>
          <a:srgbClr val="666699"/>
        </a:hlink>
        <a:folHlink>
          <a:srgbClr val="9999FF"/>
        </a:folHlink>
      </a:clrScheme>
      <a:clrMap bg1="dk2" tx1="lt1" bg2="dk1" tx2="lt2" accent1="accent1" accent2="accent2" accent3="accent3" accent4="accent4" accent5="accent5" accent6="accent6" hlink="hlink" folHlink="folHlink"/>
    </a:extraClrScheme>
    <a:extraClrScheme>
      <a:clrScheme name="1_Wasserzeichen 7">
        <a:dk1>
          <a:srgbClr val="424458"/>
        </a:dk1>
        <a:lt1>
          <a:srgbClr val="FFFFFF"/>
        </a:lt1>
        <a:dk2>
          <a:srgbClr val="000066"/>
        </a:dk2>
        <a:lt2>
          <a:srgbClr val="FFFFFF"/>
        </a:lt2>
        <a:accent1>
          <a:srgbClr val="6666FF"/>
        </a:accent1>
        <a:accent2>
          <a:srgbClr val="333399"/>
        </a:accent2>
        <a:accent3>
          <a:srgbClr val="AAAAB8"/>
        </a:accent3>
        <a:accent4>
          <a:srgbClr val="DADADA"/>
        </a:accent4>
        <a:accent5>
          <a:srgbClr val="B8B8FF"/>
        </a:accent5>
        <a:accent6>
          <a:srgbClr val="2D2D8A"/>
        </a:accent6>
        <a:hlink>
          <a:srgbClr val="FF9900"/>
        </a:hlink>
        <a:folHlink>
          <a:srgbClr val="CCCC00"/>
        </a:folHlink>
      </a:clrScheme>
      <a:clrMap bg1="dk2" tx1="lt1" bg2="dk1" tx2="lt2" accent1="accent1" accent2="accent2" accent3="accent3" accent4="accent4" accent5="accent5" accent6="accent6" hlink="hlink" folHlink="folHlink"/>
    </a:extraClrScheme>
    <a:extraClrScheme>
      <a:clrScheme name="1_Wasserzeichen 8">
        <a:dk1>
          <a:srgbClr val="1C1C1C"/>
        </a:dk1>
        <a:lt1>
          <a:srgbClr val="FFFFCC"/>
        </a:lt1>
        <a:dk2>
          <a:srgbClr val="390B20"/>
        </a:dk2>
        <a:lt2>
          <a:srgbClr val="FFFFCC"/>
        </a:lt2>
        <a:accent1>
          <a:srgbClr val="FF916F"/>
        </a:accent1>
        <a:accent2>
          <a:srgbClr val="561450"/>
        </a:accent2>
        <a:accent3>
          <a:srgbClr val="AEAAAB"/>
        </a:accent3>
        <a:accent4>
          <a:srgbClr val="DADAAE"/>
        </a:accent4>
        <a:accent5>
          <a:srgbClr val="FFC7BB"/>
        </a:accent5>
        <a:accent6>
          <a:srgbClr val="4D1148"/>
        </a:accent6>
        <a:hlink>
          <a:srgbClr val="637D95"/>
        </a:hlink>
        <a:folHlink>
          <a:srgbClr val="FFCC00"/>
        </a:folHlink>
      </a:clrScheme>
      <a:clrMap bg1="dk2" tx1="lt1" bg2="dk1" tx2="lt2" accent1="accent1" accent2="accent2" accent3="accent3" accent4="accent4" accent5="accent5" accent6="accent6" hlink="hlink" folHlink="folHlink"/>
    </a:extraClrScheme>
    <a:extraClrScheme>
      <a:clrScheme name="1_Wasserzeichen 9">
        <a:dk1>
          <a:srgbClr val="4C0000"/>
        </a:dk1>
        <a:lt1>
          <a:srgbClr val="FFFFFF"/>
        </a:lt1>
        <a:dk2>
          <a:srgbClr val="722104"/>
        </a:dk2>
        <a:lt2>
          <a:srgbClr val="FFFFFF"/>
        </a:lt2>
        <a:accent1>
          <a:srgbClr val="CC6600"/>
        </a:accent1>
        <a:accent2>
          <a:srgbClr val="8A2E00"/>
        </a:accent2>
        <a:accent3>
          <a:srgbClr val="BCABAA"/>
        </a:accent3>
        <a:accent4>
          <a:srgbClr val="DADADA"/>
        </a:accent4>
        <a:accent5>
          <a:srgbClr val="E2B8AA"/>
        </a:accent5>
        <a:accent6>
          <a:srgbClr val="7D2900"/>
        </a:accent6>
        <a:hlink>
          <a:srgbClr val="FFCC00"/>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3278</Words>
  <Application>Microsoft Office PowerPoint</Application>
  <PresentationFormat>Bildschirmpräsentation (4:3)</PresentationFormat>
  <Paragraphs>272</Paragraphs>
  <Slides>31</Slides>
  <Notes>2</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31</vt:i4>
      </vt:variant>
    </vt:vector>
  </HeadingPairs>
  <TitlesOfParts>
    <vt:vector size="35" baseType="lpstr">
      <vt:lpstr>Arial</vt:lpstr>
      <vt:lpstr>Calibri</vt:lpstr>
      <vt:lpstr>Wingdings</vt:lpstr>
      <vt:lpstr>1_Wasserzeichen</vt:lpstr>
      <vt:lpstr>  Gericht und Rechtsprechung </vt:lpstr>
      <vt:lpstr>Mehr Information auf: www.demokratiewebstatt.at </vt:lpstr>
      <vt:lpstr>Gerichte und Gerichtsbarkeit</vt:lpstr>
      <vt:lpstr>Gerichte und das Gesetz</vt:lpstr>
      <vt:lpstr>Gerichtsbarkeit als Teil der Gewaltenteilung</vt:lpstr>
      <vt:lpstr>Wann kommt eine Sache „vor Gericht“?</vt:lpstr>
      <vt:lpstr>Unterschiedliche Gerichte</vt:lpstr>
      <vt:lpstr>Die Rolle der RichterInnen</vt:lpstr>
      <vt:lpstr>Die Rolle der RichterInnen (2)</vt:lpstr>
      <vt:lpstr>Nachgefragt: Was heißt Justiz?</vt:lpstr>
      <vt:lpstr>Welche Gerichte gibt es?</vt:lpstr>
      <vt:lpstr>Verschiedene Arten von Gerichten</vt:lpstr>
      <vt:lpstr>Welches Gericht ist für einen Fall zuständig?</vt:lpstr>
      <vt:lpstr>Welches Gericht ist für einen Fall zuständig? (2)</vt:lpstr>
      <vt:lpstr>Die Verwaltungsgerichte</vt:lpstr>
      <vt:lpstr>Die Verwaltungsgerichte (2)</vt:lpstr>
      <vt:lpstr>Welche Gerichtsverfahren  gibt es?</vt:lpstr>
      <vt:lpstr>Verschiedene Arten von Gerichtsverfahren</vt:lpstr>
      <vt:lpstr>Das Zivilverfahren (2)</vt:lpstr>
      <vt:lpstr>Das Strafverfahren</vt:lpstr>
      <vt:lpstr>Das Strafverfahren (2)</vt:lpstr>
      <vt:lpstr>Das Strafverfahren (3)</vt:lpstr>
      <vt:lpstr>Rollen bei Gericht (ordentliche Gerichte)</vt:lpstr>
      <vt:lpstr>Urteil und Strafen (2) </vt:lpstr>
      <vt:lpstr>Urteil und Strafen (3)</vt:lpstr>
      <vt:lpstr>Urteil und Strafen (4)</vt:lpstr>
      <vt:lpstr>Was haben Gerichte und Gerichtsbarkeit mit mir zu tun?</vt:lpstr>
      <vt:lpstr>Gesetze und Recht im Alltag</vt:lpstr>
      <vt:lpstr>Wie kann man mit dem Gericht in Kontakt kommen?</vt:lpstr>
      <vt:lpstr>Wie kann man mit dem Gericht in Kontakt kommen? (2)</vt:lpstr>
      <vt:lpstr>Diskussionsfragen zum Thema</vt:lpstr>
    </vt:vector>
  </TitlesOfParts>
  <Company>machessa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Vlatka Nikolic-Onea</dc:creator>
  <cp:lastModifiedBy>Brunner Harald, MSc</cp:lastModifiedBy>
  <cp:revision>2149</cp:revision>
  <cp:lastPrinted>2016-06-16T15:14:12Z</cp:lastPrinted>
  <dcterms:created xsi:type="dcterms:W3CDTF">2009-03-03T21:28:50Z</dcterms:created>
  <dcterms:modified xsi:type="dcterms:W3CDTF">2019-02-13T19:22:46Z</dcterms:modified>
</cp:coreProperties>
</file>