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comments/comment1.xml" ContentType="application/vnd.openxmlformats-officedocument.presentationml.comments+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comments/comment2.xml" ContentType="application/vnd.openxmlformats-officedocument.presentationml.comments+xml"/>
  <Override PartName="/ppt/theme/themeOverride11.xml" ContentType="application/vnd.openxmlformats-officedocument.themeOverride+xml"/>
  <Override PartName="/ppt/theme/themeOverride12.xml" ContentType="application/vnd.openxmlformats-officedocument.themeOverride+xml"/>
  <Override PartName="/ppt/notesSlides/notesSlide9.xml" ContentType="application/vnd.openxmlformats-officedocument.presentationml.notesSlide+xml"/>
  <Override PartName="/ppt/theme/themeOverride1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5.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34" r:id="rId2"/>
    <p:sldId id="345" r:id="rId3"/>
    <p:sldId id="276" r:id="rId4"/>
    <p:sldId id="273" r:id="rId5"/>
    <p:sldId id="311" r:id="rId6"/>
    <p:sldId id="374" r:id="rId7"/>
    <p:sldId id="382" r:id="rId8"/>
    <p:sldId id="316" r:id="rId9"/>
    <p:sldId id="340" r:id="rId10"/>
    <p:sldId id="386" r:id="rId11"/>
    <p:sldId id="387" r:id="rId12"/>
    <p:sldId id="388" r:id="rId13"/>
    <p:sldId id="297" r:id="rId14"/>
    <p:sldId id="359" r:id="rId15"/>
    <p:sldId id="379" r:id="rId16"/>
    <p:sldId id="338" r:id="rId17"/>
    <p:sldId id="380" r:id="rId18"/>
    <p:sldId id="278" r:id="rId19"/>
    <p:sldId id="343" r:id="rId20"/>
    <p:sldId id="371" r:id="rId21"/>
    <p:sldId id="365" r:id="rId22"/>
    <p:sldId id="381" r:id="rId23"/>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DB45FF-708F-C4B0-2B49-B13B28DA3229}" name="Kira Kamelger" initials="KK" userId="S::kamelgk7@univie.ac.at::3c88877e-bd22-4f3b-836c-5e005e0ade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 id="2" name="Tucek Paul" initials="Tucek" lastIdx="8" clrIdx="1">
    <p:extLst>
      <p:ext uri="{19B8F6BF-5375-455C-9EA6-DF929625EA0E}">
        <p15:presenceInfo xmlns:p15="http://schemas.microsoft.com/office/powerpoint/2012/main" userId="Tucek Paul" providerId="None"/>
      </p:ext>
    </p:extLst>
  </p:cmAuthor>
  <p:cmAuthor id="3" name="Poller Elisabeth" initials="PE" lastIdx="5" clrIdx="2">
    <p:extLst>
      <p:ext uri="{19B8F6BF-5375-455C-9EA6-DF929625EA0E}">
        <p15:presenceInfo xmlns:p15="http://schemas.microsoft.com/office/powerpoint/2012/main" userId="S-1-5-21-561662108-942168681-891584314-1828" providerId="AD"/>
      </p:ext>
    </p:extLst>
  </p:cmAuthor>
  <p:cmAuthor id="4" name="Tucek Paul" initials="TP" lastIdx="2" clrIdx="3">
    <p:extLst>
      <p:ext uri="{19B8F6BF-5375-455C-9EA6-DF929625EA0E}">
        <p15:presenceInfo xmlns:p15="http://schemas.microsoft.com/office/powerpoint/2012/main" userId="S-1-5-21-561662108-942168681-891584314-51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B"/>
    <a:srgbClr val="2190AB"/>
    <a:srgbClr val="4A828F"/>
    <a:srgbClr val="0091B2"/>
    <a:srgbClr val="3F8493"/>
    <a:srgbClr val="0A94B3"/>
    <a:srgbClr val="19C3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6283" autoAdjust="0"/>
  </p:normalViewPr>
  <p:slideViewPr>
    <p:cSldViewPr snapToGrid="0" snapToObjects="1">
      <p:cViewPr varScale="1">
        <p:scale>
          <a:sx n="116" d="100"/>
          <a:sy n="116" d="100"/>
        </p:scale>
        <p:origin x="653" y="30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6" d="100"/>
          <a:sy n="76" d="100"/>
        </p:scale>
        <p:origin x="40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5-04-17T15:09:38.302" idx="1">
    <p:pos x="10" y="10"/>
    <p:text>Mir kommts so vor, als bräucht es noch ne Einleitung, warum wir jetzt plötzlich über Reformation und Aufklärung reden. Man müsst irgendwie sagen, welche Rolle diese Bewegungen in der Entwicklung der modernen Demokratie gespielt haben.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5-04-17T15:12:59.090" idx="2">
    <p:pos x="10" y="10"/>
    <p:text>So wie es eine kleine Einleitung zu dem Kapitel bräuchte (siehe Kommentar auf Folie 8) bräucht es vielleicht auch hier sowetwas wie ein erklärendes Nachwort, um es ein bisschen besser einordnen zu können.</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06.05.2025</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06.05.2025</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8CAAD-AA62-37D5-EF44-A772914F3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C7235C5-51C5-5EBE-84A4-EA5EFDF6997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DA1F8C6-E037-D9EC-D4F5-6BA4CE6FDEBA}"/>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2EBB58F1-32B3-B0B1-14DF-8E264B44FD23}"/>
              </a:ext>
            </a:extLst>
          </p:cNvPr>
          <p:cNvSpPr>
            <a:spLocks noGrp="1"/>
          </p:cNvSpPr>
          <p:nvPr>
            <p:ph type="sldNum" sz="quarter" idx="10"/>
          </p:nvPr>
        </p:nvSpPr>
        <p:spPr/>
        <p:txBody>
          <a:bodyPr/>
          <a:lstStyle/>
          <a:p>
            <a:fld id="{8C62EE26-8F8E-0241-BA93-EBDD1D230968}" type="slidenum">
              <a:rPr lang="de-DE" smtClean="0"/>
              <a:pPr/>
              <a:t>15</a:t>
            </a:fld>
            <a:endParaRPr lang="de-DE"/>
          </a:p>
        </p:txBody>
      </p:sp>
    </p:spTree>
    <p:extLst>
      <p:ext uri="{BB962C8B-B14F-4D97-AF65-F5344CB8AC3E}">
        <p14:creationId xmlns:p14="http://schemas.microsoft.com/office/powerpoint/2010/main" val="436927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16</a:t>
            </a:fld>
            <a:endParaRPr lang="de-DE"/>
          </a:p>
        </p:txBody>
      </p:sp>
    </p:spTree>
    <p:extLst>
      <p:ext uri="{BB962C8B-B14F-4D97-AF65-F5344CB8AC3E}">
        <p14:creationId xmlns:p14="http://schemas.microsoft.com/office/powerpoint/2010/main" val="335328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C843F-7FE4-B1DA-C58A-24715910D0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C4CC5B-5510-736D-CA88-7E36B8A5179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D23DAE6-6195-8201-F09F-63BD4E34F5F4}"/>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0F5858D5-3003-2B07-D5D5-1F800A1611A7}"/>
              </a:ext>
            </a:extLst>
          </p:cNvPr>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357102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19</a:t>
            </a:fld>
            <a:endParaRPr lang="de-DE"/>
          </a:p>
        </p:txBody>
      </p:sp>
    </p:spTree>
    <p:extLst>
      <p:ext uri="{BB962C8B-B14F-4D97-AF65-F5344CB8AC3E}">
        <p14:creationId xmlns:p14="http://schemas.microsoft.com/office/powerpoint/2010/main" val="96344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20</a:t>
            </a:fld>
            <a:endParaRPr lang="de-DE"/>
          </a:p>
        </p:txBody>
      </p:sp>
    </p:spTree>
    <p:extLst>
      <p:ext uri="{BB962C8B-B14F-4D97-AF65-F5344CB8AC3E}">
        <p14:creationId xmlns:p14="http://schemas.microsoft.com/office/powerpoint/2010/main" val="78434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21</a:t>
            </a:fld>
            <a:endParaRPr lang="de-DE"/>
          </a:p>
        </p:txBody>
      </p:sp>
    </p:spTree>
    <p:extLst>
      <p:ext uri="{BB962C8B-B14F-4D97-AF65-F5344CB8AC3E}">
        <p14:creationId xmlns:p14="http://schemas.microsoft.com/office/powerpoint/2010/main" val="159102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417411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77067-1E2B-51DD-2A49-B47F2D587C3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84FD748-3BEC-79EF-C2EA-F34D06E266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1C4C81D-071C-0281-9B87-B104C6E9049C}"/>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862805DC-7E1A-59A3-5261-7FDD183F1367}"/>
              </a:ext>
            </a:extLst>
          </p:cNvPr>
          <p:cNvSpPr>
            <a:spLocks noGrp="1"/>
          </p:cNvSpPr>
          <p:nvPr>
            <p:ph type="sldNum" sz="quarter" idx="10"/>
          </p:nvPr>
        </p:nvSpPr>
        <p:spPr/>
        <p:txBody>
          <a:bodyPr/>
          <a:lstStyle/>
          <a:p>
            <a:fld id="{8C62EE26-8F8E-0241-BA93-EBDD1D230968}" type="slidenum">
              <a:rPr lang="de-DE" smtClean="0"/>
              <a:pPr/>
              <a:t>7</a:t>
            </a:fld>
            <a:endParaRPr lang="de-DE"/>
          </a:p>
        </p:txBody>
      </p:sp>
    </p:spTree>
    <p:extLst>
      <p:ext uri="{BB962C8B-B14F-4D97-AF65-F5344CB8AC3E}">
        <p14:creationId xmlns:p14="http://schemas.microsoft.com/office/powerpoint/2010/main" val="285317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9</a:t>
            </a:fld>
            <a:endParaRPr lang="de-DE"/>
          </a:p>
        </p:txBody>
      </p:sp>
    </p:spTree>
    <p:extLst>
      <p:ext uri="{BB962C8B-B14F-4D97-AF65-F5344CB8AC3E}">
        <p14:creationId xmlns:p14="http://schemas.microsoft.com/office/powerpoint/2010/main" val="370682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C47EF-639B-1C7C-E422-A7E35A60D2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9D28A34-4D4F-1C93-E940-59EB3125FF7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7EE269C-B5F2-1E84-0A57-E23AC57D9398}"/>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E0925F41-47A6-3E41-36A8-C35105886BDD}"/>
              </a:ext>
            </a:extLst>
          </p:cNvPr>
          <p:cNvSpPr>
            <a:spLocks noGrp="1"/>
          </p:cNvSpPr>
          <p:nvPr>
            <p:ph type="sldNum" sz="quarter" idx="10"/>
          </p:nvPr>
        </p:nvSpPr>
        <p:spPr/>
        <p:txBody>
          <a:bodyPr/>
          <a:lstStyle/>
          <a:p>
            <a:fld id="{8C62EE26-8F8E-0241-BA93-EBDD1D230968}" type="slidenum">
              <a:rPr lang="de-DE" smtClean="0"/>
              <a:pPr/>
              <a:t>10</a:t>
            </a:fld>
            <a:endParaRPr lang="de-DE"/>
          </a:p>
        </p:txBody>
      </p:sp>
    </p:spTree>
    <p:extLst>
      <p:ext uri="{BB962C8B-B14F-4D97-AF65-F5344CB8AC3E}">
        <p14:creationId xmlns:p14="http://schemas.microsoft.com/office/powerpoint/2010/main" val="144040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5A34F-0CE6-0B2F-5E63-C5F16FA55C7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71169B-7E6C-5156-43F2-0EE2FEA09D9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A7853E8-75D4-8741-5B5F-4A420CBEEED8}"/>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B1C25937-4B89-9458-A55B-362AD9E23C9B}"/>
              </a:ext>
            </a:extLst>
          </p:cNvPr>
          <p:cNvSpPr>
            <a:spLocks noGrp="1"/>
          </p:cNvSpPr>
          <p:nvPr>
            <p:ph type="sldNum" sz="quarter" idx="10"/>
          </p:nvPr>
        </p:nvSpPr>
        <p:spPr/>
        <p:txBody>
          <a:bodyPr/>
          <a:lstStyle/>
          <a:p>
            <a:fld id="{8C62EE26-8F8E-0241-BA93-EBDD1D230968}" type="slidenum">
              <a:rPr lang="de-DE" smtClean="0"/>
              <a:pPr/>
              <a:t>11</a:t>
            </a:fld>
            <a:endParaRPr lang="de-DE"/>
          </a:p>
        </p:txBody>
      </p:sp>
    </p:spTree>
    <p:extLst>
      <p:ext uri="{BB962C8B-B14F-4D97-AF65-F5344CB8AC3E}">
        <p14:creationId xmlns:p14="http://schemas.microsoft.com/office/powerpoint/2010/main" val="400098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6437-EF92-36F6-693B-6DBA9CD763D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3D7A30F-9408-C819-7D80-B17C5F4103D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B90201-48D2-031F-79B6-1D1F987D84F3}"/>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666C6E9F-5DA3-9993-8763-6BC9FACAED62}"/>
              </a:ext>
            </a:extLst>
          </p:cNvPr>
          <p:cNvSpPr>
            <a:spLocks noGrp="1"/>
          </p:cNvSpPr>
          <p:nvPr>
            <p:ph type="sldNum" sz="quarter" idx="10"/>
          </p:nvPr>
        </p:nvSpPr>
        <p:spPr/>
        <p:txBody>
          <a:bodyPr/>
          <a:lstStyle/>
          <a:p>
            <a:fld id="{8C62EE26-8F8E-0241-BA93-EBDD1D230968}" type="slidenum">
              <a:rPr lang="de-DE" smtClean="0"/>
              <a:pPr/>
              <a:t>12</a:t>
            </a:fld>
            <a:endParaRPr lang="de-DE"/>
          </a:p>
        </p:txBody>
      </p:sp>
    </p:spTree>
    <p:extLst>
      <p:ext uri="{BB962C8B-B14F-4D97-AF65-F5344CB8AC3E}">
        <p14:creationId xmlns:p14="http://schemas.microsoft.com/office/powerpoint/2010/main" val="123691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501635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emokratiewebstatt.at/thema/thema-geschichte-der-demokratie" TargetMode="Externa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8.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10.xml"/><Relationship Id="rId6" Type="http://schemas.openxmlformats.org/officeDocument/2006/relationships/comments" Target="../comments/comment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demokratiewebstatt.at/thema/thema-geschichte-der-demokratie/wie-kam-es-zur-demokratie-in-oesterreich" TargetMode="External"/><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9.jp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1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4.xml"/><Relationship Id="rId5" Type="http://schemas.openxmlformats.org/officeDocument/2006/relationships/image" Target="../media/image10.jpg"/><Relationship Id="rId4" Type="http://schemas.openxmlformats.org/officeDocument/2006/relationships/hyperlink" Target="https://www.demokratiewebstatt.at/thema/thema-geschichte-der-demokratie/lebendige-demokrati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hyperlink" Target="http://www.demokratiewebstatt.a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7.jpg"/><Relationship Id="rId4" Type="http://schemas.openxmlformats.org/officeDocument/2006/relationships/hyperlink" Target="https://www.demokratiewebstatt.at/thema/thema-geschichte-der-demokratie/wie-hat-demokratie-eigentlich-angefange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5.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6.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s://www.demokratiewebstatt.at/thema/thema-geschichte-der-demokratie/wie-hat-sich-die-idee-auf-der-ganzen-welt-verbreitet" TargetMode="External"/><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200" u="sng" dirty="0">
                <a:solidFill>
                  <a:srgbClr val="2190AB"/>
                </a:solidFill>
                <a:latin typeface="+mj-lt"/>
                <a:cs typeface="Arial" panose="020B0604020202020204" pitchFamily="34" charset="0"/>
                <a:hlinkClick r:id="rId2"/>
              </a:rPr>
              <a:t>Geschichte</a:t>
            </a:r>
            <a:r>
              <a:rPr lang="de-DE" sz="3200" u="sng" dirty="0">
                <a:solidFill>
                  <a:srgbClr val="2190AB"/>
                </a:solidFill>
                <a:latin typeface="+mj-lt"/>
                <a:cs typeface="Arial" panose="020B0604020202020204" pitchFamily="34" charset="0"/>
              </a:rPr>
              <a:t> der Demokratie</a:t>
            </a: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071786" y="1809447"/>
            <a:ext cx="6790186"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AT" sz="2000" dirty="0">
                <a:solidFill>
                  <a:srgbClr val="2190AB"/>
                </a:solidFill>
                <a:cs typeface="Arial" panose="020B0604020202020204" pitchFamily="34" charset="0"/>
              </a:rPr>
              <a:t>Eine Idee geht um die Welt</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4A0923B-5B38-602E-1C37-F8DA557406E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4B0ECF0-0939-4B8B-763B-B8AF9DF5D847}"/>
              </a:ext>
            </a:extLst>
          </p:cNvPr>
          <p:cNvSpPr>
            <a:spLocks noGrp="1"/>
          </p:cNvSpPr>
          <p:nvPr>
            <p:ph type="title"/>
          </p:nvPr>
        </p:nvSpPr>
        <p:spPr>
          <a:xfrm>
            <a:off x="662850" y="485692"/>
            <a:ext cx="7128000" cy="612000"/>
          </a:xfrm>
        </p:spPr>
        <p:txBody>
          <a:bodyPr/>
          <a:lstStyle/>
          <a:p>
            <a:r>
              <a:rPr lang="de-DE" sz="2000" dirty="0">
                <a:solidFill>
                  <a:srgbClr val="2190AB"/>
                </a:solidFill>
              </a:rPr>
              <a:t>Aufklärung</a:t>
            </a:r>
            <a:endParaRPr lang="de-DE" sz="1100" dirty="0">
              <a:solidFill>
                <a:srgbClr val="2190AB"/>
              </a:solidFill>
            </a:endParaRPr>
          </a:p>
        </p:txBody>
      </p:sp>
      <p:sp>
        <p:nvSpPr>
          <p:cNvPr id="4" name="Inhaltsplatzhalter 3">
            <a:extLst>
              <a:ext uri="{FF2B5EF4-FFF2-40B4-BE49-F238E27FC236}">
                <a16:creationId xmlns:a16="http://schemas.microsoft.com/office/drawing/2014/main" id="{509E0D91-A2D2-38BA-760A-723F8F68C740}"/>
              </a:ext>
            </a:extLst>
          </p:cNvPr>
          <p:cNvSpPr>
            <a:spLocks noGrp="1"/>
          </p:cNvSpPr>
          <p:nvPr>
            <p:ph idx="1"/>
          </p:nvPr>
        </p:nvSpPr>
        <p:spPr>
          <a:xfrm>
            <a:off x="612000" y="914769"/>
            <a:ext cx="7920000" cy="3240000"/>
          </a:xfrm>
        </p:spPr>
        <p:txBody>
          <a:bodyPr/>
          <a:lstStyle/>
          <a:p>
            <a:r>
              <a:rPr lang="de-DE" sz="1600" dirty="0"/>
              <a:t>Mit dem Wort "</a:t>
            </a:r>
            <a:r>
              <a:rPr lang="de-DE" sz="1600" b="1" dirty="0"/>
              <a:t>Aufklärung</a:t>
            </a:r>
            <a:r>
              <a:rPr lang="de-DE" sz="1600" dirty="0"/>
              <a:t>" wird eine </a:t>
            </a:r>
            <a:r>
              <a:rPr lang="de-DE" sz="1600" b="1" dirty="0"/>
              <a:t>geistige Bewegung </a:t>
            </a:r>
            <a:r>
              <a:rPr lang="de-DE" sz="1600" dirty="0"/>
              <a:t>bezeichnet, die </a:t>
            </a:r>
            <a:r>
              <a:rPr lang="de-DE" sz="1600" b="1" dirty="0"/>
              <a:t>Ende des 17. Jahrhunderts</a:t>
            </a:r>
            <a:r>
              <a:rPr lang="de-DE" sz="1600" dirty="0"/>
              <a:t> in Europa entstand. </a:t>
            </a:r>
          </a:p>
          <a:p>
            <a:r>
              <a:rPr lang="de-DE" sz="1600" dirty="0"/>
              <a:t>Dabei wurde die </a:t>
            </a:r>
            <a:r>
              <a:rPr lang="de-DE" sz="1600" b="1" dirty="0"/>
              <a:t>Vernunft des Menschen</a:t>
            </a:r>
            <a:r>
              <a:rPr lang="de-DE" sz="1600" dirty="0"/>
              <a:t> in den Mittelpunkt gestellt. </a:t>
            </a:r>
          </a:p>
          <a:p>
            <a:r>
              <a:rPr lang="de-DE" sz="1600" dirty="0"/>
              <a:t>Viele Menschen machten sich Gedanken darüber, </a:t>
            </a:r>
            <a:r>
              <a:rPr lang="de-DE" sz="1600" b="1" dirty="0"/>
              <a:t>wie ein Staat aussehen soll</a:t>
            </a:r>
            <a:r>
              <a:rPr lang="de-DE" sz="1600" dirty="0"/>
              <a:t>, in dem freie und vernunftbegabte Menschen leben.</a:t>
            </a:r>
          </a:p>
          <a:p>
            <a:r>
              <a:rPr lang="de-DE" sz="1600" dirty="0"/>
              <a:t>Während die Reformation große Veränderungen in der Kirche bewirkte, führte die Aufklärung zu einer </a:t>
            </a:r>
            <a:r>
              <a:rPr lang="de-DE" sz="1600" b="1" dirty="0"/>
              <a:t>Veränderung </a:t>
            </a:r>
            <a:r>
              <a:rPr lang="de-DE" sz="1600" dirty="0"/>
              <a:t>in</a:t>
            </a:r>
            <a:r>
              <a:rPr lang="de-DE" sz="1600" b="1" dirty="0"/>
              <a:t> der gesamten Gesellschaft</a:t>
            </a:r>
            <a:r>
              <a:rPr lang="de-DE" sz="1600" dirty="0"/>
              <a:t>. </a:t>
            </a:r>
          </a:p>
          <a:p>
            <a:r>
              <a:rPr lang="de-DE" sz="1600" dirty="0"/>
              <a:t>Wichtige </a:t>
            </a:r>
            <a:r>
              <a:rPr lang="de-DE" sz="1600" dirty="0" err="1"/>
              <a:t>Vertreter:innen</a:t>
            </a:r>
            <a:r>
              <a:rPr lang="de-DE" sz="1600" dirty="0"/>
              <a:t> der Aufklärung waren u. a. </a:t>
            </a:r>
            <a:r>
              <a:rPr lang="de-DE" sz="1600" b="1" dirty="0"/>
              <a:t>Immanuel Kant </a:t>
            </a:r>
            <a:r>
              <a:rPr lang="de-DE" sz="1600" dirty="0"/>
              <a:t>(Deutschland), </a:t>
            </a:r>
            <a:r>
              <a:rPr lang="de-DE" sz="1600" b="1" dirty="0"/>
              <a:t>John</a:t>
            </a:r>
            <a:r>
              <a:rPr lang="de-DE" sz="1600" dirty="0"/>
              <a:t> </a:t>
            </a:r>
            <a:r>
              <a:rPr lang="de-DE" sz="1600" b="1" dirty="0"/>
              <a:t>Locke</a:t>
            </a:r>
            <a:r>
              <a:rPr lang="de-DE" sz="1600" dirty="0"/>
              <a:t> (England) und </a:t>
            </a:r>
            <a:r>
              <a:rPr lang="de-DE" sz="1600" b="1" dirty="0"/>
              <a:t>Olympe de </a:t>
            </a:r>
            <a:r>
              <a:rPr lang="de-DE" sz="1600" b="1" dirty="0" err="1"/>
              <a:t>Gouges</a:t>
            </a:r>
            <a:r>
              <a:rPr lang="de-DE" sz="1600" b="1" dirty="0"/>
              <a:t> </a:t>
            </a:r>
            <a:r>
              <a:rPr lang="de-DE" sz="1600" dirty="0"/>
              <a:t>(Frankreich).</a:t>
            </a:r>
          </a:p>
        </p:txBody>
      </p:sp>
      <p:pic>
        <p:nvPicPr>
          <p:cNvPr id="5" name="Grafik 4">
            <a:extLst>
              <a:ext uri="{FF2B5EF4-FFF2-40B4-BE49-F238E27FC236}">
                <a16:creationId xmlns:a16="http://schemas.microsoft.com/office/drawing/2014/main" id="{BF41F93C-0A61-845A-F14B-D881E064BC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06FA0556-BB35-4D04-12C8-5CD4EE6EBD71}"/>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14648010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79BE48C-41ED-5A20-E409-FF810C22F3F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E10E1D0-2E6C-AA7D-F11A-86C6390A302A}"/>
              </a:ext>
            </a:extLst>
          </p:cNvPr>
          <p:cNvSpPr>
            <a:spLocks noGrp="1"/>
          </p:cNvSpPr>
          <p:nvPr>
            <p:ph type="title"/>
          </p:nvPr>
        </p:nvSpPr>
        <p:spPr>
          <a:xfrm>
            <a:off x="662850" y="485692"/>
            <a:ext cx="7128000" cy="612000"/>
          </a:xfrm>
        </p:spPr>
        <p:txBody>
          <a:bodyPr/>
          <a:lstStyle/>
          <a:p>
            <a:r>
              <a:rPr lang="de-DE" sz="2000" dirty="0">
                <a:solidFill>
                  <a:srgbClr val="2190AB"/>
                </a:solidFill>
              </a:rPr>
              <a:t>Die Unabhängigkeitserklärung der Vereinigten Staaten von Amerika</a:t>
            </a:r>
            <a:endParaRPr lang="de-DE" sz="1100" dirty="0">
              <a:solidFill>
                <a:srgbClr val="2190AB"/>
              </a:solidFill>
            </a:endParaRPr>
          </a:p>
        </p:txBody>
      </p:sp>
      <p:sp>
        <p:nvSpPr>
          <p:cNvPr id="4" name="Inhaltsplatzhalter 3">
            <a:extLst>
              <a:ext uri="{FF2B5EF4-FFF2-40B4-BE49-F238E27FC236}">
                <a16:creationId xmlns:a16="http://schemas.microsoft.com/office/drawing/2014/main" id="{A9A1AB47-FBF6-D8C4-5384-3D4827FDC8A1}"/>
              </a:ext>
            </a:extLst>
          </p:cNvPr>
          <p:cNvSpPr>
            <a:spLocks noGrp="1"/>
          </p:cNvSpPr>
          <p:nvPr>
            <p:ph idx="1"/>
          </p:nvPr>
        </p:nvSpPr>
        <p:spPr>
          <a:xfrm>
            <a:off x="561150" y="900850"/>
            <a:ext cx="7920000" cy="3240000"/>
          </a:xfrm>
        </p:spPr>
        <p:txBody>
          <a:bodyPr/>
          <a:lstStyle/>
          <a:p>
            <a:r>
              <a:rPr lang="de-DE" sz="1600" dirty="0"/>
              <a:t>Im 17. Jahrhundert waren viele Frauen und Männer von Europa </a:t>
            </a:r>
            <a:r>
              <a:rPr lang="de-DE" sz="1600" b="1" dirty="0"/>
              <a:t>nach Amerika ausgewandert </a:t>
            </a:r>
            <a:r>
              <a:rPr lang="de-DE" sz="1600" dirty="0"/>
              <a:t>und hatten dort an der Ostküste Nordamerikas </a:t>
            </a:r>
            <a:r>
              <a:rPr lang="de-DE" sz="1600" b="1" dirty="0"/>
              <a:t>13 Kolonien</a:t>
            </a:r>
            <a:r>
              <a:rPr lang="de-DE" sz="1600" dirty="0"/>
              <a:t>, die unter der Herrschaft des englischen Königreiches standen, gegründet.</a:t>
            </a:r>
          </a:p>
          <a:p>
            <a:r>
              <a:rPr lang="de-DE" sz="1600" dirty="0"/>
              <a:t>Die </a:t>
            </a:r>
            <a:r>
              <a:rPr lang="de-DE" sz="1600" dirty="0" err="1"/>
              <a:t>Amerikaner:innen</a:t>
            </a:r>
            <a:r>
              <a:rPr lang="de-DE" sz="1600" dirty="0"/>
              <a:t> erklärten im ersten Kongress 1774, dass sie das Recht haben, sich </a:t>
            </a:r>
            <a:r>
              <a:rPr lang="de-DE" sz="1600" b="1" dirty="0"/>
              <a:t>selbst zu regieren</a:t>
            </a:r>
            <a:r>
              <a:rPr lang="de-DE" sz="1600" dirty="0"/>
              <a:t>. Nach gewalttätigen Auseinandersetzungen konnten sie ihre Forderungen 1776 durchsetzen.</a:t>
            </a:r>
          </a:p>
          <a:p>
            <a:r>
              <a:rPr lang="de-DE" sz="1600" dirty="0"/>
              <a:t>Am </a:t>
            </a:r>
            <a:r>
              <a:rPr lang="de-DE" sz="1600" b="1" dirty="0"/>
              <a:t>4. Juli 1776 </a:t>
            </a:r>
            <a:r>
              <a:rPr lang="de-DE" sz="1600" dirty="0"/>
              <a:t>erklärten die Kolonien in Amerika die Unabhängigkeit von England. Sie bildeten ab jetzt die Vereinigten Staaten von Amerika. </a:t>
            </a:r>
          </a:p>
          <a:p>
            <a:r>
              <a:rPr lang="de-DE" sz="1600" dirty="0"/>
              <a:t>Mit der Unabhängigkeitserklärung von 1776 wurde eine </a:t>
            </a:r>
            <a:r>
              <a:rPr lang="de-DE" sz="1600" b="1" dirty="0"/>
              <a:t>demokratische Herrschaftsform </a:t>
            </a:r>
            <a:r>
              <a:rPr lang="de-DE" sz="1600" dirty="0"/>
              <a:t>in Amerika festgelegt. </a:t>
            </a:r>
          </a:p>
        </p:txBody>
      </p:sp>
      <p:pic>
        <p:nvPicPr>
          <p:cNvPr id="5" name="Grafik 4">
            <a:extLst>
              <a:ext uri="{FF2B5EF4-FFF2-40B4-BE49-F238E27FC236}">
                <a16:creationId xmlns:a16="http://schemas.microsoft.com/office/drawing/2014/main" id="{FD2EB1A4-44DB-2597-A698-78BC10BE24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1429" y="4056393"/>
            <a:ext cx="1512916" cy="895186"/>
          </a:xfrm>
          <a:prstGeom prst="rect">
            <a:avLst/>
          </a:prstGeom>
        </p:spPr>
      </p:pic>
      <p:sp>
        <p:nvSpPr>
          <p:cNvPr id="2" name="Rechteck 1">
            <a:extLst>
              <a:ext uri="{FF2B5EF4-FFF2-40B4-BE49-F238E27FC236}">
                <a16:creationId xmlns:a16="http://schemas.microsoft.com/office/drawing/2014/main" id="{2C598020-C622-8587-876E-A25A694F800B}"/>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10712052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87D4375-9894-29BC-1ACE-476BE8133FE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AE36115-AF61-8168-F8EE-4D4A21163F1A}"/>
              </a:ext>
            </a:extLst>
          </p:cNvPr>
          <p:cNvSpPr>
            <a:spLocks noGrp="1"/>
          </p:cNvSpPr>
          <p:nvPr>
            <p:ph type="title"/>
          </p:nvPr>
        </p:nvSpPr>
        <p:spPr>
          <a:xfrm>
            <a:off x="648000" y="354634"/>
            <a:ext cx="7128000" cy="612000"/>
          </a:xfrm>
        </p:spPr>
        <p:txBody>
          <a:bodyPr/>
          <a:lstStyle/>
          <a:p>
            <a:r>
              <a:rPr lang="de-DE" sz="2000" dirty="0">
                <a:solidFill>
                  <a:srgbClr val="2190AB"/>
                </a:solidFill>
              </a:rPr>
              <a:t>Die Französische Revolution</a:t>
            </a:r>
            <a:endParaRPr lang="de-DE" sz="1100" dirty="0">
              <a:solidFill>
                <a:srgbClr val="2190AB"/>
              </a:solidFill>
            </a:endParaRPr>
          </a:p>
        </p:txBody>
      </p:sp>
      <p:sp>
        <p:nvSpPr>
          <p:cNvPr id="4" name="Inhaltsplatzhalter 3">
            <a:extLst>
              <a:ext uri="{FF2B5EF4-FFF2-40B4-BE49-F238E27FC236}">
                <a16:creationId xmlns:a16="http://schemas.microsoft.com/office/drawing/2014/main" id="{52ED0BCF-5364-6A2F-DD8A-E1B1D241E929}"/>
              </a:ext>
            </a:extLst>
          </p:cNvPr>
          <p:cNvSpPr>
            <a:spLocks noGrp="1"/>
          </p:cNvSpPr>
          <p:nvPr>
            <p:ph idx="1"/>
          </p:nvPr>
        </p:nvSpPr>
        <p:spPr>
          <a:xfrm>
            <a:off x="561150" y="791692"/>
            <a:ext cx="7920000" cy="3240000"/>
          </a:xfrm>
        </p:spPr>
        <p:txBody>
          <a:bodyPr/>
          <a:lstStyle/>
          <a:p>
            <a:r>
              <a:rPr lang="de-DE" sz="1600" dirty="0"/>
              <a:t>König Ludwig XVI. (der Sechzehnte) forderte Steuererhöhungen. Seine </a:t>
            </a:r>
            <a:r>
              <a:rPr lang="de-DE" sz="1600" b="1" dirty="0"/>
              <a:t>verarmte Bevölkerung </a:t>
            </a:r>
            <a:r>
              <a:rPr lang="de-DE" sz="1600" dirty="0"/>
              <a:t>war</a:t>
            </a:r>
            <a:r>
              <a:rPr lang="de-DE" sz="1600" b="1" dirty="0"/>
              <a:t> </a:t>
            </a:r>
            <a:r>
              <a:rPr lang="de-DE" sz="1600" dirty="0"/>
              <a:t>nicht mehr bereit, diese ohne Gegenleistungen zu leisten. </a:t>
            </a:r>
          </a:p>
          <a:p>
            <a:r>
              <a:rPr lang="de-DE" sz="1600" dirty="0"/>
              <a:t>Die </a:t>
            </a:r>
            <a:r>
              <a:rPr lang="de-DE" sz="1600" b="1" dirty="0"/>
              <a:t>Generalstände</a:t>
            </a:r>
            <a:r>
              <a:rPr lang="de-DE" sz="1600" dirty="0"/>
              <a:t> (unterteilt in drei Gruppen) forderten mehr Rechte. </a:t>
            </a:r>
          </a:p>
          <a:p>
            <a:r>
              <a:rPr lang="de-DE" sz="1600" dirty="0"/>
              <a:t>Da ihnen der König diese Rechte nicht zugestehen wollte, kam es </a:t>
            </a:r>
            <a:r>
              <a:rPr lang="de-DE" sz="1600" b="1" dirty="0"/>
              <a:t>am 14. Juli 1789 </a:t>
            </a:r>
            <a:r>
              <a:rPr lang="de-DE" sz="1600" dirty="0"/>
              <a:t>zum Volksaufstand. </a:t>
            </a:r>
          </a:p>
          <a:p>
            <a:r>
              <a:rPr lang="de-DE" sz="1600" dirty="0"/>
              <a:t>Die Franzosen </a:t>
            </a:r>
            <a:r>
              <a:rPr lang="de-DE" sz="1600" b="1" dirty="0"/>
              <a:t>stürmten die Bastille </a:t>
            </a:r>
            <a:r>
              <a:rPr lang="de-DE" sz="1600" dirty="0"/>
              <a:t>in Paris – ein Gefängnis für Leute, die den König kritisiert hatten. Der König wurde verhaftet und zum Tode verurteilt.</a:t>
            </a:r>
          </a:p>
          <a:p>
            <a:r>
              <a:rPr lang="de-DE" sz="1600" dirty="0"/>
              <a:t>Die Menschen kämpften für </a:t>
            </a:r>
            <a:r>
              <a:rPr lang="de-DE" sz="1600" b="1" dirty="0"/>
              <a:t>Freiheit, Gleichheit und Brüderlichkeit</a:t>
            </a:r>
            <a:r>
              <a:rPr lang="de-DE" sz="1600" dirty="0"/>
              <a:t>. Diese Forderungen sind Ideen der Aufklärung und wurden zum Leitspruch der Französischen Revolution. </a:t>
            </a:r>
          </a:p>
        </p:txBody>
      </p:sp>
      <p:pic>
        <p:nvPicPr>
          <p:cNvPr id="5" name="Grafik 4">
            <a:extLst>
              <a:ext uri="{FF2B5EF4-FFF2-40B4-BE49-F238E27FC236}">
                <a16:creationId xmlns:a16="http://schemas.microsoft.com/office/drawing/2014/main" id="{FB21FD60-950F-F22E-82C6-A2EED21F8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7221B8BD-8B22-2843-DA53-547B99D9DA9C}"/>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51885623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60000" y="720000"/>
            <a:ext cx="4320000" cy="720000"/>
          </a:xfrm>
        </p:spPr>
        <p:txBody>
          <a:bodyPr/>
          <a:lstStyle/>
          <a:p>
            <a:pPr algn="ctr" hangingPunct="0"/>
            <a:r>
              <a:rPr lang="de-AT" sz="2600" dirty="0">
                <a:solidFill>
                  <a:srgbClr val="2190AB"/>
                </a:solidFill>
                <a:hlinkClick r:id="rId3"/>
              </a:rPr>
              <a:t>Wichtige Schritte für die Demokratie in Österreich</a:t>
            </a:r>
            <a:endParaRPr lang="de-DE" sz="2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880000" y="4320000"/>
            <a:ext cx="2749535" cy="276999"/>
          </a:xfrm>
          <a:prstGeom prst="rect">
            <a:avLst/>
          </a:prstGeom>
        </p:spPr>
        <p:txBody>
          <a:bodyPr wrap="none">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Textfeld 6"/>
          <p:cNvSpPr txBox="1"/>
          <p:nvPr/>
        </p:nvSpPr>
        <p:spPr>
          <a:xfrm>
            <a:off x="3204420" y="3629946"/>
            <a:ext cx="2100694" cy="253916"/>
          </a:xfrm>
          <a:prstGeom prst="rect">
            <a:avLst/>
          </a:prstGeom>
          <a:noFill/>
        </p:spPr>
        <p:txBody>
          <a:bodyPr wrap="square" rtlCol="0">
            <a:spAutoFit/>
          </a:bodyPr>
          <a:lstStyle/>
          <a:p>
            <a:pPr algn="ctr"/>
            <a:r>
              <a:rPr lang="de-AT" sz="1050" dirty="0"/>
              <a:t>© </a:t>
            </a:r>
            <a:r>
              <a:rPr lang="de-DE" sz="1050" dirty="0"/>
              <a:t>Parlamentsdirektion / Mike </a:t>
            </a:r>
            <a:r>
              <a:rPr lang="de-DE" sz="1050" dirty="0" err="1"/>
              <a:t>Ranz</a:t>
            </a:r>
            <a:r>
              <a:rPr lang="de-AT" sz="1050" dirty="0"/>
              <a:t> </a:t>
            </a:r>
          </a:p>
        </p:txBody>
      </p:sp>
      <p:pic>
        <p:nvPicPr>
          <p:cNvPr id="10" name="Grafik 9">
            <a:extLst>
              <a:ext uri="{FF2B5EF4-FFF2-40B4-BE49-F238E27FC236}">
                <a16:creationId xmlns:a16="http://schemas.microsoft.com/office/drawing/2014/main" id="{696DBF5B-7479-069E-FEF5-84BA44151782}"/>
              </a:ext>
            </a:extLst>
          </p:cNvPr>
          <p:cNvPicPr>
            <a:picLocks noChangeAspect="1"/>
          </p:cNvPicPr>
          <p:nvPr/>
        </p:nvPicPr>
        <p:blipFill>
          <a:blip r:embed="rId5"/>
          <a:stretch>
            <a:fillRect/>
          </a:stretch>
        </p:blipFill>
        <p:spPr>
          <a:xfrm>
            <a:off x="3063878" y="1776279"/>
            <a:ext cx="2381778" cy="1771304"/>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Die Geschichte der Demokratie in Österreich</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396196" y="1009183"/>
            <a:ext cx="7848000" cy="2952000"/>
          </a:xfrm>
        </p:spPr>
        <p:txBody>
          <a:bodyPr/>
          <a:lstStyle/>
          <a:p>
            <a:r>
              <a:rPr lang="de-DE" sz="1600" b="1" dirty="0"/>
              <a:t>Revolution von 1848: </a:t>
            </a:r>
            <a:r>
              <a:rPr lang="de-DE" sz="1600" dirty="0"/>
              <a:t>Die Menschen im Kaisertum Österreich forderten mehr Gleichstellung und Mitbestimmung.</a:t>
            </a:r>
          </a:p>
          <a:p>
            <a:r>
              <a:rPr lang="de-DE" sz="1600" b="1" dirty="0"/>
              <a:t>1867:</a:t>
            </a:r>
            <a:r>
              <a:rPr lang="de-DE" sz="1600" dirty="0"/>
              <a:t> Einführung des Versammlungs- und Vereinsrechts. Erste Parteien entstehen.</a:t>
            </a:r>
          </a:p>
          <a:p>
            <a:r>
              <a:rPr lang="de-DE" sz="1600" b="1" dirty="0"/>
              <a:t>1873:</a:t>
            </a:r>
            <a:r>
              <a:rPr lang="de-DE" sz="1600" dirty="0"/>
              <a:t> Direkte Wahlen werden eingeführt, wählen dürfen aber nur bestimmte Gruppen von Menschen, die Steuern bezahlen.</a:t>
            </a:r>
          </a:p>
          <a:p>
            <a:r>
              <a:rPr lang="de-DE" sz="1600" b="1" dirty="0"/>
              <a:t>1907:</a:t>
            </a:r>
            <a:r>
              <a:rPr lang="de-DE" sz="1600" dirty="0"/>
              <a:t> Einführung des allgemeinen Wahlrechts für Männer.</a:t>
            </a:r>
          </a:p>
          <a:p>
            <a:r>
              <a:rPr lang="de-DE" sz="1600" b="1" dirty="0"/>
              <a:t>1918:</a:t>
            </a:r>
            <a:r>
              <a:rPr lang="de-DE" sz="1600" dirty="0"/>
              <a:t> Abschaffung der Monarchie und </a:t>
            </a:r>
            <a:r>
              <a:rPr lang="de-DE" sz="1600" b="1" dirty="0"/>
              <a:t>Gründung der Ersten Republik Österreich</a:t>
            </a:r>
            <a:r>
              <a:rPr lang="de-DE" sz="1600" dirty="0"/>
              <a:t>. Einführung des allgemeinen </a:t>
            </a:r>
            <a:r>
              <a:rPr lang="de-DE" sz="1600" b="1" dirty="0"/>
              <a:t>Wahlrechts für Frauen und Männer</a:t>
            </a:r>
            <a:r>
              <a:rPr lang="de-DE" sz="1600" dirty="0"/>
              <a:t>.</a:t>
            </a:r>
          </a:p>
        </p:txBody>
      </p:sp>
    </p:spTree>
    <p:extLst>
      <p:ext uri="{BB962C8B-B14F-4D97-AF65-F5344CB8AC3E}">
        <p14:creationId xmlns:p14="http://schemas.microsoft.com/office/powerpoint/2010/main" val="239796082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063CFB-AC97-88F7-9B39-8CE430BD3F4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05075FF-FC0D-598A-3D9B-02DC870840D5}"/>
              </a:ext>
            </a:extLst>
          </p:cNvPr>
          <p:cNvSpPr>
            <a:spLocks noGrp="1"/>
          </p:cNvSpPr>
          <p:nvPr>
            <p:ph type="title"/>
          </p:nvPr>
        </p:nvSpPr>
        <p:spPr>
          <a:xfrm>
            <a:off x="662850" y="485692"/>
            <a:ext cx="7128000" cy="612000"/>
          </a:xfrm>
        </p:spPr>
        <p:txBody>
          <a:bodyPr/>
          <a:lstStyle/>
          <a:p>
            <a:r>
              <a:rPr lang="de-DE" sz="2000" dirty="0">
                <a:solidFill>
                  <a:srgbClr val="2190AB"/>
                </a:solidFill>
              </a:rPr>
              <a:t>Anfang und Ende der Ersten Republik </a:t>
            </a:r>
            <a:endParaRPr lang="de-DE" sz="1100" dirty="0">
              <a:solidFill>
                <a:srgbClr val="2190AB"/>
              </a:solidFill>
            </a:endParaRPr>
          </a:p>
        </p:txBody>
      </p:sp>
      <p:pic>
        <p:nvPicPr>
          <p:cNvPr id="5" name="Grafik 4">
            <a:extLst>
              <a:ext uri="{FF2B5EF4-FFF2-40B4-BE49-F238E27FC236}">
                <a16:creationId xmlns:a16="http://schemas.microsoft.com/office/drawing/2014/main" id="{EF2CFEAE-19EA-D5D1-AAD7-4AEB982F9C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139AE03E-06D4-0AA9-5F86-2BEAFB4F0F03}"/>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3CEE0A95-7CED-AE8B-E541-56551863794B}"/>
              </a:ext>
            </a:extLst>
          </p:cNvPr>
          <p:cNvSpPr>
            <a:spLocks noGrp="1"/>
          </p:cNvSpPr>
          <p:nvPr>
            <p:ph idx="1"/>
          </p:nvPr>
        </p:nvSpPr>
        <p:spPr>
          <a:xfrm>
            <a:off x="396196" y="923458"/>
            <a:ext cx="7848000" cy="2952000"/>
          </a:xfrm>
        </p:spPr>
        <p:txBody>
          <a:bodyPr/>
          <a:lstStyle/>
          <a:p>
            <a:r>
              <a:rPr lang="de-AT" sz="1600" dirty="0"/>
              <a:t>Am</a:t>
            </a:r>
            <a:r>
              <a:rPr lang="de-AT" sz="1600" b="1" dirty="0"/>
              <a:t> 12. November 1918</a:t>
            </a:r>
            <a:r>
              <a:rPr lang="de-AT" sz="1600" dirty="0"/>
              <a:t> wurde Österreich als „demokratische Republik Deutsch-Österreich“ feierlich ausgerufen.</a:t>
            </a:r>
          </a:p>
          <a:p>
            <a:r>
              <a:rPr lang="de-AT" sz="1600" b="1" dirty="0"/>
              <a:t>1. Oktober 1920</a:t>
            </a:r>
            <a:r>
              <a:rPr lang="de-AT" sz="1600" dirty="0"/>
              <a:t>: Die konstituierende Nationalversammlung beschließt das Bundes-Verfassungsgesetz. Darin steht, dass Österreich eine demokratische Republik ist, in der das Recht vom Volk ausgeht</a:t>
            </a:r>
            <a:r>
              <a:rPr lang="de-DE" sz="1600" dirty="0"/>
              <a:t>.</a:t>
            </a:r>
          </a:p>
          <a:p>
            <a:r>
              <a:rPr lang="de-AT" sz="1600" b="1" dirty="0"/>
              <a:t>1933: </a:t>
            </a:r>
            <a:r>
              <a:rPr lang="de-AT" sz="1600" dirty="0"/>
              <a:t>Auflösung des Parlaments, die demokratische Bundesverfassung wird außer Kraft gesetzt.</a:t>
            </a:r>
          </a:p>
          <a:p>
            <a:r>
              <a:rPr lang="de-AT" sz="1600" b="1" dirty="0"/>
              <a:t>1938:</a:t>
            </a:r>
            <a:r>
              <a:rPr lang="de-AT" sz="1600" dirty="0"/>
              <a:t> Machtübernahme durch Adolf Hitler und Anschluss an das „Dritte Reich“. Das nationalsozialistische Terrorregime forderte bis zur Befreiung 1945 durch die Alliierten Millionen Opfer.</a:t>
            </a:r>
            <a:endParaRPr lang="de-DE" sz="1600" dirty="0"/>
          </a:p>
          <a:p>
            <a:endParaRPr lang="de-DE" sz="1600" dirty="0"/>
          </a:p>
        </p:txBody>
      </p:sp>
    </p:spTree>
    <p:extLst>
      <p:ext uri="{BB962C8B-B14F-4D97-AF65-F5344CB8AC3E}">
        <p14:creationId xmlns:p14="http://schemas.microsoft.com/office/powerpoint/2010/main" val="21688316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Demokratische Schritte in Österreich nach 1945 </a:t>
            </a:r>
          </a:p>
        </p:txBody>
      </p:sp>
      <p:sp>
        <p:nvSpPr>
          <p:cNvPr id="4" name="Inhaltsplatzhalter 3"/>
          <p:cNvSpPr>
            <a:spLocks noGrp="1"/>
          </p:cNvSpPr>
          <p:nvPr>
            <p:ph idx="1"/>
          </p:nvPr>
        </p:nvSpPr>
        <p:spPr>
          <a:xfrm>
            <a:off x="720000" y="1079999"/>
            <a:ext cx="7920000" cy="3240000"/>
          </a:xfrm>
        </p:spPr>
        <p:txBody>
          <a:bodyPr/>
          <a:lstStyle/>
          <a:p>
            <a:r>
              <a:rPr lang="de-DE" sz="1600" dirty="0"/>
              <a:t>Nach dem Ende des Zweiten Weltkrieges am </a:t>
            </a:r>
            <a:r>
              <a:rPr lang="de-DE" sz="1600" b="1" dirty="0"/>
              <a:t>27. April 1945</a:t>
            </a:r>
            <a:r>
              <a:rPr lang="de-DE" sz="1600" dirty="0"/>
              <a:t>, erklärte eine vorübergehende Regierung aus ÖVP, SPÖ und KPÖ die </a:t>
            </a:r>
            <a:r>
              <a:rPr lang="de-DE" sz="1600" b="1" dirty="0"/>
              <a:t>Wiedererrichtung der Republik Österreich</a:t>
            </a:r>
            <a:r>
              <a:rPr lang="de-DE" sz="1600" dirty="0"/>
              <a:t>.</a:t>
            </a:r>
          </a:p>
          <a:p>
            <a:r>
              <a:rPr lang="de-AT" sz="1600" dirty="0"/>
              <a:t>Bei den Nationalratswahlen am </a:t>
            </a:r>
            <a:r>
              <a:rPr lang="de-AT" sz="1600" b="1" dirty="0"/>
              <a:t>25.11.1945 </a:t>
            </a:r>
            <a:r>
              <a:rPr lang="de-AT" sz="1600" dirty="0"/>
              <a:t>wählten die </a:t>
            </a:r>
            <a:r>
              <a:rPr lang="de-AT" sz="1600" dirty="0" err="1"/>
              <a:t>Österreicher:innen</a:t>
            </a:r>
            <a:r>
              <a:rPr lang="de-AT" sz="1600" dirty="0"/>
              <a:t> erstmals wieder </a:t>
            </a:r>
            <a:r>
              <a:rPr lang="de-AT" sz="1600" dirty="0" err="1"/>
              <a:t>Volksvertreter:innen</a:t>
            </a:r>
            <a:r>
              <a:rPr lang="de-AT" sz="1600" dirty="0"/>
              <a:t> in das Parlament.</a:t>
            </a:r>
            <a:endParaRPr lang="de-DE" sz="1600" dirty="0"/>
          </a:p>
          <a:p>
            <a:r>
              <a:rPr lang="de-DE" sz="1600" dirty="0"/>
              <a:t>Nach zehnjähriger Besatzungszeit wurde am </a:t>
            </a:r>
            <a:r>
              <a:rPr lang="de-DE" sz="1600" b="1" dirty="0"/>
              <a:t>15. Mai 1955 </a:t>
            </a:r>
            <a:r>
              <a:rPr lang="de-DE" sz="1600" dirty="0"/>
              <a:t>der Staatsvertrag unterzeichnet und Österreich zum </a:t>
            </a:r>
            <a:r>
              <a:rPr lang="de-DE" sz="1600" b="1" dirty="0"/>
              <a:t>unabhängigen, souveränen und demokratischen Staat </a:t>
            </a:r>
            <a:r>
              <a:rPr lang="de-DE" sz="1600" dirty="0"/>
              <a:t>erklärt.</a:t>
            </a:r>
          </a:p>
          <a:p>
            <a:endParaRPr lang="de-AT" sz="1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19048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51509AA-B89D-017F-EBFA-2CB15717266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05BBF09-7B55-72FD-812A-9D86FF280E50}"/>
              </a:ext>
            </a:extLst>
          </p:cNvPr>
          <p:cNvSpPr>
            <a:spLocks noGrp="1"/>
          </p:cNvSpPr>
          <p:nvPr>
            <p:ph type="title"/>
          </p:nvPr>
        </p:nvSpPr>
        <p:spPr>
          <a:xfrm>
            <a:off x="612000" y="415522"/>
            <a:ext cx="7200000" cy="720000"/>
          </a:xfrm>
        </p:spPr>
        <p:txBody>
          <a:bodyPr/>
          <a:lstStyle/>
          <a:p>
            <a:pPr lvl="0" hangingPunct="0"/>
            <a:r>
              <a:rPr lang="de-DE" sz="2000" dirty="0">
                <a:solidFill>
                  <a:srgbClr val="2190AB"/>
                </a:solidFill>
              </a:rPr>
              <a:t>Weitere wichtige demokratische Schritte für Österreich </a:t>
            </a:r>
          </a:p>
        </p:txBody>
      </p:sp>
      <p:sp>
        <p:nvSpPr>
          <p:cNvPr id="4" name="Inhaltsplatzhalter 3">
            <a:extLst>
              <a:ext uri="{FF2B5EF4-FFF2-40B4-BE49-F238E27FC236}">
                <a16:creationId xmlns:a16="http://schemas.microsoft.com/office/drawing/2014/main" id="{7E6019C0-9B82-EE97-9682-2D80D631E1E8}"/>
              </a:ext>
            </a:extLst>
          </p:cNvPr>
          <p:cNvSpPr>
            <a:spLocks noGrp="1"/>
          </p:cNvSpPr>
          <p:nvPr>
            <p:ph idx="1"/>
          </p:nvPr>
        </p:nvSpPr>
        <p:spPr>
          <a:xfrm>
            <a:off x="504000" y="951750"/>
            <a:ext cx="7920000" cy="3240000"/>
          </a:xfrm>
        </p:spPr>
        <p:txBody>
          <a:bodyPr/>
          <a:lstStyle/>
          <a:p>
            <a:r>
              <a:rPr lang="de-AT" sz="1600" b="1" dirty="0"/>
              <a:t>14. Dezember 1955: </a:t>
            </a:r>
            <a:r>
              <a:rPr lang="de-AT" sz="1600" dirty="0"/>
              <a:t>Österreich tritt den Vereinten Nationen bei.</a:t>
            </a:r>
          </a:p>
          <a:p>
            <a:r>
              <a:rPr lang="de-AT" sz="1600" dirty="0"/>
              <a:t>1958 trat Österreich der Europäischen Menschenrechtskonvention (EMRK) bei, am </a:t>
            </a:r>
            <a:r>
              <a:rPr lang="de-AT" sz="1600" b="1" dirty="0"/>
              <a:t>4. März 1964 </a:t>
            </a:r>
            <a:r>
              <a:rPr lang="de-AT" sz="1600" dirty="0"/>
              <a:t>wurden die darin verankerten Rechte in die österreichische Verfassung aufgenommen.</a:t>
            </a:r>
            <a:endParaRPr lang="de-DE" sz="1600" dirty="0"/>
          </a:p>
          <a:p>
            <a:r>
              <a:rPr lang="de-DE" sz="1600" b="1" dirty="0"/>
              <a:t>26. Oktober 1965: </a:t>
            </a:r>
            <a:r>
              <a:rPr lang="de-AT" sz="1600" dirty="0"/>
              <a:t>Mit einem einstimmigen Nationalratsbeschluss feiert Österreich ab 1965 den Nationalfeiertag als gesetzlichen Feiertag. Zehn Jahre zuvor hatte Österreich seine immerwährende Neutralität erklärt.</a:t>
            </a:r>
          </a:p>
          <a:p>
            <a:r>
              <a:rPr lang="de-AT" sz="1600" dirty="0"/>
              <a:t>Nach einer Volksabstimmung im Jahr 1994 bei der sich 66,58 Prozent der Stimmberechtigten für einen Beitritt aussprachen, wurde Österreich am </a:t>
            </a:r>
            <a:r>
              <a:rPr lang="de-AT" sz="1600" b="1" dirty="0"/>
              <a:t>1. Jänner 1995 </a:t>
            </a:r>
            <a:r>
              <a:rPr lang="de-AT" sz="1600" dirty="0"/>
              <a:t>Teil der EU.</a:t>
            </a:r>
          </a:p>
          <a:p>
            <a:r>
              <a:rPr lang="de-AT" sz="1600" dirty="0"/>
              <a:t>Mit der Wahlrechtsreform von </a:t>
            </a:r>
            <a:r>
              <a:rPr lang="de-AT" sz="1600" b="1" dirty="0"/>
              <a:t>2007 </a:t>
            </a:r>
            <a:r>
              <a:rPr lang="de-AT" sz="1600" dirty="0"/>
              <a:t>senkte Österreich als erstes Land in Europa das Wahlalter auf 16 Jahre.</a:t>
            </a:r>
          </a:p>
          <a:p>
            <a:endParaRPr lang="de-DE" sz="1600" dirty="0"/>
          </a:p>
        </p:txBody>
      </p:sp>
      <p:pic>
        <p:nvPicPr>
          <p:cNvPr id="5" name="Grafik 4">
            <a:extLst>
              <a:ext uri="{FF2B5EF4-FFF2-40B4-BE49-F238E27FC236}">
                <a16:creationId xmlns:a16="http://schemas.microsoft.com/office/drawing/2014/main" id="{7828B99C-93F6-7838-2C02-5EAA5D7C25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2991" y="4105614"/>
            <a:ext cx="1512916" cy="895186"/>
          </a:xfrm>
          <a:prstGeom prst="rect">
            <a:avLst/>
          </a:prstGeom>
        </p:spPr>
      </p:pic>
      <p:sp>
        <p:nvSpPr>
          <p:cNvPr id="6" name="Rechteck 5">
            <a:extLst>
              <a:ext uri="{FF2B5EF4-FFF2-40B4-BE49-F238E27FC236}">
                <a16:creationId xmlns:a16="http://schemas.microsoft.com/office/drawing/2014/main" id="{674A3CCB-1E60-12B5-DBAF-1C68C78CE5C4}"/>
              </a:ext>
            </a:extLst>
          </p:cNvPr>
          <p:cNvSpPr/>
          <p:nvPr/>
        </p:nvSpPr>
        <p:spPr>
          <a:xfrm>
            <a:off x="3225544" y="4553207"/>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05951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2160000" y="720000"/>
            <a:ext cx="4320000" cy="72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00A3DB"/>
                </a:solidFill>
                <a:latin typeface="+mj-lt"/>
                <a:cs typeface="Arial" panose="020B0604020202020204" pitchFamily="34" charset="0"/>
                <a:hlinkClick r:id="rId4"/>
              </a:rPr>
              <a:t>Lebendige Demokratie</a:t>
            </a: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880000" y="4320000"/>
            <a:ext cx="2825393" cy="276999"/>
          </a:xfrm>
          <a:prstGeom prst="rect">
            <a:avLst/>
          </a:prstGeom>
          <a:noFill/>
        </p:spPr>
        <p:txBody>
          <a:bodyPr wrap="square" rtlCol="0">
            <a:spAutoFit/>
          </a:bodyPr>
          <a:lstStyle/>
          <a:p>
            <a:pPr algn="ctr"/>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9" name="Textfeld 8"/>
          <p:cNvSpPr txBox="1"/>
          <p:nvPr/>
        </p:nvSpPr>
        <p:spPr>
          <a:xfrm>
            <a:off x="3130362" y="3244622"/>
            <a:ext cx="2133600" cy="253916"/>
          </a:xfrm>
          <a:prstGeom prst="rect">
            <a:avLst/>
          </a:prstGeom>
          <a:noFill/>
        </p:spPr>
        <p:txBody>
          <a:bodyPr wrap="square" rtlCol="0">
            <a:spAutoFit/>
          </a:bodyPr>
          <a:lstStyle/>
          <a:p>
            <a:pPr algn="ctr"/>
            <a:r>
              <a:rPr lang="de-AT" sz="1050" dirty="0"/>
              <a:t> © </a:t>
            </a:r>
            <a:r>
              <a:rPr lang="de-DE" sz="1050" dirty="0"/>
              <a:t>Parlamentsdirektion</a:t>
            </a:r>
            <a:endParaRPr lang="de-AT" sz="105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8696" y="1214654"/>
            <a:ext cx="3048000" cy="2029968"/>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403682"/>
          </a:xfrm>
        </p:spPr>
        <p:txBody>
          <a:bodyPr/>
          <a:lstStyle/>
          <a:p>
            <a:r>
              <a:rPr lang="de-DE" sz="2000" dirty="0">
                <a:solidFill>
                  <a:srgbClr val="2190AB"/>
                </a:solidFill>
              </a:rPr>
              <a:t>Kennzeichen einer funktionierenden Demokratie</a:t>
            </a:r>
          </a:p>
        </p:txBody>
      </p:sp>
      <p:sp>
        <p:nvSpPr>
          <p:cNvPr id="4" name="Inhaltsplatzhalter 3"/>
          <p:cNvSpPr>
            <a:spLocks noGrp="1"/>
          </p:cNvSpPr>
          <p:nvPr>
            <p:ph idx="1"/>
          </p:nvPr>
        </p:nvSpPr>
        <p:spPr>
          <a:xfrm>
            <a:off x="708807" y="1041005"/>
            <a:ext cx="7920000" cy="3240000"/>
          </a:xfrm>
        </p:spPr>
        <p:txBody>
          <a:bodyPr/>
          <a:lstStyle/>
          <a:p>
            <a:pPr marL="342900" lvl="0" indent="-342900">
              <a:lnSpc>
                <a:spcPct val="115000"/>
              </a:lnSpc>
              <a:buFont typeface="Symbol" panose="05050102010706020507" pitchFamily="18" charset="2"/>
              <a:buChar char=""/>
            </a:pPr>
            <a:r>
              <a:rPr lang="de-AT" sz="1600" dirty="0">
                <a:latin typeface="Calibri" panose="020F0502020204030204" pitchFamily="34" charset="0"/>
                <a:ea typeface="Calibri" panose="020F0502020204030204" pitchFamily="34" charset="0"/>
                <a:cs typeface="Calibri" panose="020F0502020204030204" pitchFamily="34" charset="0"/>
              </a:rPr>
              <a:t>Was bedeutet Demokratie? </a:t>
            </a:r>
          </a:p>
          <a:p>
            <a:pPr marL="855000" lvl="1">
              <a:lnSpc>
                <a:spcPct val="115000"/>
              </a:lnSpc>
              <a:buFont typeface="Symbol" panose="05050102010706020507" pitchFamily="18" charset="2"/>
              <a:buChar char=""/>
            </a:pPr>
            <a:r>
              <a:rPr lang="de-AT" sz="1600" dirty="0">
                <a:latin typeface="Calibri" panose="020F0502020204030204" pitchFamily="34" charset="0"/>
                <a:ea typeface="Calibri" panose="020F0502020204030204" pitchFamily="34" charset="0"/>
                <a:cs typeface="Calibri" panose="020F0502020204030204" pitchFamily="34" charset="0"/>
              </a:rPr>
              <a:t>Als </a:t>
            </a:r>
            <a:r>
              <a:rPr lang="de-AT" sz="1600" b="1" dirty="0">
                <a:latin typeface="Calibri" panose="020F0502020204030204" pitchFamily="34" charset="0"/>
                <a:ea typeface="Calibri" panose="020F0502020204030204" pitchFamily="34" charset="0"/>
                <a:cs typeface="Calibri" panose="020F0502020204030204" pitchFamily="34" charset="0"/>
              </a:rPr>
              <a:t>Herrschaft von und durch das Volk </a:t>
            </a:r>
            <a:r>
              <a:rPr lang="de-AT" sz="1600" dirty="0">
                <a:latin typeface="Calibri" panose="020F0502020204030204" pitchFamily="34" charset="0"/>
                <a:ea typeface="Calibri" panose="020F0502020204030204" pitchFamily="34" charset="0"/>
                <a:cs typeface="Calibri" panose="020F0502020204030204" pitchFamily="34" charset="0"/>
              </a:rPr>
              <a:t>wird Demokratie im wörtlichen Sinne beschrieben (im altgriechischen bedeutet „</a:t>
            </a:r>
            <a:r>
              <a:rPr lang="de-AT" sz="1600" dirty="0" err="1">
                <a:latin typeface="Calibri" panose="020F0502020204030204" pitchFamily="34" charset="0"/>
                <a:ea typeface="Calibri" panose="020F0502020204030204" pitchFamily="34" charset="0"/>
                <a:cs typeface="Calibri" panose="020F0502020204030204" pitchFamily="34" charset="0"/>
              </a:rPr>
              <a:t>demos</a:t>
            </a:r>
            <a:r>
              <a:rPr lang="de-AT" sz="1600" dirty="0">
                <a:latin typeface="Calibri" panose="020F0502020204030204" pitchFamily="34" charset="0"/>
                <a:ea typeface="Calibri" panose="020F0502020204030204" pitchFamily="34" charset="0"/>
                <a:cs typeface="Calibri" panose="020F0502020204030204" pitchFamily="34" charset="0"/>
              </a:rPr>
              <a:t>“ Volk und „</a:t>
            </a:r>
            <a:r>
              <a:rPr lang="de-AT" sz="1600" dirty="0" err="1">
                <a:latin typeface="Calibri" panose="020F0502020204030204" pitchFamily="34" charset="0"/>
                <a:ea typeface="Calibri" panose="020F0502020204030204" pitchFamily="34" charset="0"/>
                <a:cs typeface="Calibri" panose="020F0502020204030204" pitchFamily="34" charset="0"/>
              </a:rPr>
              <a:t>kratos</a:t>
            </a:r>
            <a:r>
              <a:rPr lang="de-AT" sz="1600" dirty="0">
                <a:latin typeface="Calibri" panose="020F0502020204030204" pitchFamily="34" charset="0"/>
                <a:ea typeface="Calibri" panose="020F0502020204030204" pitchFamily="34" charset="0"/>
                <a:cs typeface="Calibri" panose="020F0502020204030204" pitchFamily="34" charset="0"/>
              </a:rPr>
              <a:t>“ Herrschaft).</a:t>
            </a:r>
          </a:p>
          <a:p>
            <a:pPr marL="855000" lvl="1">
              <a:lnSpc>
                <a:spcPct val="115000"/>
              </a:lnSpc>
              <a:buFont typeface="Symbol" panose="05050102010706020507" pitchFamily="18" charset="2"/>
              <a:buChar char=""/>
            </a:pPr>
            <a:r>
              <a:rPr lang="de-AT" sz="1600" b="1" dirty="0">
                <a:latin typeface="Calibri" panose="020F0502020204030204" pitchFamily="34" charset="0"/>
                <a:ea typeface="Calibri" panose="020F0502020204030204" pitchFamily="34" charset="0"/>
                <a:cs typeface="Calibri" panose="020F0502020204030204" pitchFamily="34" charset="0"/>
              </a:rPr>
              <a:t>Gleichheit, Freiheit, Zusammenhalt </a:t>
            </a:r>
            <a:r>
              <a:rPr lang="de-AT" sz="1600" dirty="0">
                <a:latin typeface="Calibri" panose="020F0502020204030204" pitchFamily="34" charset="0"/>
                <a:ea typeface="Calibri" panose="020F0502020204030204" pitchFamily="34" charset="0"/>
                <a:cs typeface="Calibri" panose="020F0502020204030204" pitchFamily="34" charset="0"/>
              </a:rPr>
              <a:t>sowie </a:t>
            </a:r>
            <a:r>
              <a:rPr lang="de-AT" sz="1600" b="1" dirty="0">
                <a:latin typeface="Calibri" panose="020F0502020204030204" pitchFamily="34" charset="0"/>
                <a:ea typeface="Calibri" panose="020F0502020204030204" pitchFamily="34" charset="0"/>
                <a:cs typeface="Calibri" panose="020F0502020204030204" pitchFamily="34" charset="0"/>
              </a:rPr>
              <a:t>Kontrolle</a:t>
            </a:r>
            <a:r>
              <a:rPr lang="de-AT" sz="1600" dirty="0">
                <a:latin typeface="Calibri" panose="020F0502020204030204" pitchFamily="34" charset="0"/>
                <a:ea typeface="Calibri" panose="020F0502020204030204" pitchFamily="34" charset="0"/>
                <a:cs typeface="Calibri" panose="020F0502020204030204" pitchFamily="34" charset="0"/>
              </a:rPr>
              <a:t> durch Wahlen und Gewaltenteilung sind Kennzeichen einer funktionierenden Demokratie. </a:t>
            </a:r>
          </a:p>
          <a:p>
            <a:pPr marL="855000" lvl="1">
              <a:lnSpc>
                <a:spcPct val="115000"/>
              </a:lnSpc>
              <a:buFont typeface="Symbol" panose="05050102010706020507" pitchFamily="18" charset="2"/>
              <a:buChar char=""/>
            </a:pPr>
            <a:r>
              <a:rPr lang="de-AT" sz="1600" b="1" dirty="0">
                <a:latin typeface="Calibri" panose="020F0502020204030204" pitchFamily="34" charset="0"/>
                <a:ea typeface="Calibri" panose="020F0502020204030204" pitchFamily="34" charset="0"/>
                <a:cs typeface="Calibri" panose="020F0502020204030204" pitchFamily="34" charset="0"/>
              </a:rPr>
              <a:t>Selbstbestimmung, Mitbestimmung, Gleichwertigkeit </a:t>
            </a:r>
            <a:r>
              <a:rPr lang="de-AT" sz="1600" dirty="0">
                <a:latin typeface="Calibri" panose="020F0502020204030204" pitchFamily="34" charset="0"/>
                <a:ea typeface="Calibri" panose="020F0502020204030204" pitchFamily="34" charset="0"/>
                <a:cs typeface="Calibri" panose="020F0502020204030204" pitchFamily="34" charset="0"/>
              </a:rPr>
              <a:t>und </a:t>
            </a:r>
            <a:r>
              <a:rPr lang="de-AT" sz="1600" b="1" dirty="0">
                <a:latin typeface="Calibri" panose="020F0502020204030204" pitchFamily="34" charset="0"/>
                <a:ea typeface="Calibri" panose="020F0502020204030204" pitchFamily="34" charset="0"/>
                <a:cs typeface="Calibri" panose="020F0502020204030204" pitchFamily="34" charset="0"/>
              </a:rPr>
              <a:t>Rechtsstaatlichkeit</a:t>
            </a:r>
            <a:r>
              <a:rPr lang="de-AT" sz="1600" dirty="0">
                <a:latin typeface="Calibri" panose="020F0502020204030204" pitchFamily="34" charset="0"/>
                <a:ea typeface="Calibri" panose="020F0502020204030204" pitchFamily="34" charset="0"/>
                <a:cs typeface="Calibri" panose="020F0502020204030204" pitchFamily="34" charset="0"/>
              </a:rPr>
              <a:t> gehören zu einer Demokratie. </a:t>
            </a:r>
          </a:p>
          <a:p>
            <a:pPr marL="855000" lvl="1">
              <a:lnSpc>
                <a:spcPct val="115000"/>
              </a:lnSpc>
              <a:buFont typeface="Symbol" panose="05050102010706020507" pitchFamily="18" charset="2"/>
              <a:buChar char=""/>
            </a:pPr>
            <a:r>
              <a:rPr lang="de-AT" sz="1600" dirty="0">
                <a:latin typeface="Calibri" panose="020F0502020204030204" pitchFamily="34" charset="0"/>
                <a:ea typeface="Calibri" panose="020F0502020204030204" pitchFamily="34" charset="0"/>
                <a:cs typeface="Calibri" panose="020F0502020204030204" pitchFamily="34" charset="0"/>
              </a:rPr>
              <a:t>Ebenso müssen </a:t>
            </a:r>
            <a:r>
              <a:rPr lang="de-AT" sz="1600" b="1" dirty="0">
                <a:latin typeface="Calibri" panose="020F0502020204030204" pitchFamily="34" charset="0"/>
                <a:ea typeface="Calibri" panose="020F0502020204030204" pitchFamily="34" charset="0"/>
                <a:cs typeface="Calibri" panose="020F0502020204030204" pitchFamily="34" charset="0"/>
              </a:rPr>
              <a:t>Meinungsfreiheit, Pressefreiheit </a:t>
            </a:r>
            <a:r>
              <a:rPr lang="de-AT" sz="1600" dirty="0">
                <a:latin typeface="Calibri" panose="020F0502020204030204" pitchFamily="34" charset="0"/>
                <a:ea typeface="Calibri" panose="020F0502020204030204" pitchFamily="34" charset="0"/>
                <a:cs typeface="Calibri" panose="020F0502020204030204" pitchFamily="34" charset="0"/>
              </a:rPr>
              <a:t>und die </a:t>
            </a:r>
            <a:r>
              <a:rPr lang="de-AT" sz="1600" b="1" dirty="0">
                <a:latin typeface="Calibri" panose="020F0502020204030204" pitchFamily="34" charset="0"/>
                <a:ea typeface="Calibri" panose="020F0502020204030204" pitchFamily="34" charset="0"/>
                <a:cs typeface="Calibri" panose="020F0502020204030204" pitchFamily="34" charset="0"/>
              </a:rPr>
              <a:t>Freiheit von Wissenschaft und Kunst </a:t>
            </a:r>
            <a:r>
              <a:rPr lang="de-AT" sz="1600" dirty="0">
                <a:latin typeface="Calibri" panose="020F0502020204030204" pitchFamily="34" charset="0"/>
                <a:ea typeface="Calibri" panose="020F0502020204030204" pitchFamily="34" charset="0"/>
                <a:cs typeface="Calibri" panose="020F0502020204030204" pitchFamily="34" charset="0"/>
              </a:rPr>
              <a:t>gewährleistet sein.</a:t>
            </a:r>
            <a:endParaRPr lang="de-AT" sz="1800" i="1" dirty="0">
              <a:solidFill>
                <a:srgbClr val="2190AB"/>
              </a:solidFill>
            </a:endParaRPr>
          </a:p>
          <a:p>
            <a:pPr marL="0" indent="0">
              <a:buNone/>
            </a:pPr>
            <a:endParaRPr lang="de-DE" sz="1600" dirty="0"/>
          </a:p>
          <a:p>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27528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solidFill>
                <a:srgbClr val="000000"/>
              </a:solidFill>
            </a:endParaRPr>
          </a:p>
        </p:txBody>
      </p:sp>
      <p:pic>
        <p:nvPicPr>
          <p:cNvPr id="6" name="Grafik 5">
            <a:extLst>
              <a:ext uri="{FF2B5EF4-FFF2-40B4-BE49-F238E27FC236}">
                <a16:creationId xmlns:a16="http://schemas.microsoft.com/office/drawing/2014/main" id="{E68A47F2-3EC5-B7F4-927D-4DAB64C42B69}"/>
              </a:ext>
            </a:extLst>
          </p:cNvPr>
          <p:cNvPicPr>
            <a:picLocks noChangeAspect="1"/>
          </p:cNvPicPr>
          <p:nvPr/>
        </p:nvPicPr>
        <p:blipFill>
          <a:blip r:embed="rId5"/>
          <a:stretch>
            <a:fillRect/>
          </a:stretch>
        </p:blipFill>
        <p:spPr>
          <a:xfrm>
            <a:off x="1845469" y="331648"/>
            <a:ext cx="5005388" cy="4089122"/>
          </a:xfrm>
          <a:prstGeom prst="rect">
            <a:avLst/>
          </a:prstGeom>
        </p:spPr>
      </p:pic>
    </p:spTree>
    <p:extLst>
      <p:ext uri="{BB962C8B-B14F-4D97-AF65-F5344CB8AC3E}">
        <p14:creationId xmlns:p14="http://schemas.microsoft.com/office/powerpoint/2010/main" val="18824303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Wie steht es um die Demokratie in der Welt?</a:t>
            </a:r>
          </a:p>
        </p:txBody>
      </p:sp>
      <p:sp>
        <p:nvSpPr>
          <p:cNvPr id="4" name="Inhaltsplatzhalter 3"/>
          <p:cNvSpPr>
            <a:spLocks noGrp="1"/>
          </p:cNvSpPr>
          <p:nvPr>
            <p:ph idx="1"/>
          </p:nvPr>
        </p:nvSpPr>
        <p:spPr>
          <a:xfrm>
            <a:off x="708807" y="1179439"/>
            <a:ext cx="7920000" cy="3240000"/>
          </a:xfrm>
        </p:spPr>
        <p:txBody>
          <a:bodyPr/>
          <a:lstStyle/>
          <a:p>
            <a:pPr marL="342900" lvl="0" indent="-342900">
              <a:lnSpc>
                <a:spcPct val="115000"/>
              </a:lnSpc>
              <a:buFont typeface="Symbol" panose="05050102010706020507" pitchFamily="18" charset="2"/>
              <a:buChar char=""/>
            </a:pPr>
            <a:r>
              <a:rPr lang="de-AT" sz="1600" b="1" dirty="0">
                <a:latin typeface="Calibri" panose="020F0502020204030204" pitchFamily="34" charset="0"/>
                <a:ea typeface="Calibri" panose="020F0502020204030204" pitchFamily="34" charset="0"/>
                <a:cs typeface="Calibri" panose="020F0502020204030204" pitchFamily="34" charset="0"/>
              </a:rPr>
              <a:t>71 Staaten wurden 2024 als demokratisch</a:t>
            </a:r>
            <a:r>
              <a:rPr lang="de-AT" sz="1600" dirty="0">
                <a:latin typeface="Calibri" panose="020F0502020204030204" pitchFamily="34" charset="0"/>
                <a:ea typeface="Calibri" panose="020F0502020204030204" pitchFamily="34" charset="0"/>
                <a:cs typeface="Calibri" panose="020F0502020204030204" pitchFamily="34" charset="0"/>
              </a:rPr>
              <a:t> eingestuft. Doch nur rund in einem Drittel davon, werden alle Aspekte einer Demokratie, wie Rechtsstaatlichkeit, freie Wahlen, Chancengleichheit erfüllt. (Quelle: Demokratieindex 2024)</a:t>
            </a:r>
            <a:r>
              <a:rPr lang="de-DE" sz="1600" dirty="0">
                <a:latin typeface="Calibri" panose="020F0502020204030204" pitchFamily="34" charset="0"/>
                <a:ea typeface="Calibri" panose="020F0502020204030204" pitchFamily="34" charset="0"/>
                <a:cs typeface="Calibri" panose="020F0502020204030204" pitchFamily="34" charset="0"/>
              </a:rPr>
              <a:t>:</a:t>
            </a:r>
          </a:p>
          <a:p>
            <a:pPr marL="342900" lvl="0" indent="-342900">
              <a:lnSpc>
                <a:spcPct val="115000"/>
              </a:lnSpc>
              <a:buFont typeface="Symbol" panose="05050102010706020507" pitchFamily="18" charset="2"/>
              <a:buChar char=""/>
            </a:pPr>
            <a:r>
              <a:rPr lang="de-AT" sz="1600" dirty="0"/>
              <a:t>Demokratien weltweit geraten allerdings </a:t>
            </a:r>
            <a:r>
              <a:rPr lang="de-AT" sz="1600" b="1" dirty="0"/>
              <a:t>zusehends unter Druck</a:t>
            </a:r>
            <a:r>
              <a:rPr lang="de-AT" sz="1600" dirty="0"/>
              <a:t>. </a:t>
            </a:r>
          </a:p>
          <a:p>
            <a:pPr marL="0" lvl="0" indent="0">
              <a:lnSpc>
                <a:spcPct val="115000"/>
              </a:lnSpc>
              <a:buNone/>
            </a:pPr>
            <a:r>
              <a:rPr lang="de-AT" sz="1600" dirty="0"/>
              <a:t>	Als größte </a:t>
            </a:r>
            <a:r>
              <a:rPr lang="de-AT" sz="1600" b="1" dirty="0"/>
              <a:t>Gefahren für die Demokratie </a:t>
            </a:r>
            <a:r>
              <a:rPr lang="de-AT" sz="1600" dirty="0"/>
              <a:t>gelten:</a:t>
            </a:r>
          </a:p>
          <a:p>
            <a:pPr marL="855000" lvl="1">
              <a:lnSpc>
                <a:spcPct val="115000"/>
              </a:lnSpc>
              <a:buFont typeface="Symbol" panose="05050102010706020507" pitchFamily="18" charset="2"/>
              <a:buChar char=""/>
            </a:pPr>
            <a:r>
              <a:rPr lang="de-AT" sz="1600" dirty="0"/>
              <a:t>Krisen, Kriege, Extremismus und Populismus sowie Miss- und Desinformation vor allem in den sozialen Medien. </a:t>
            </a:r>
          </a:p>
          <a:p>
            <a:pPr marL="855000" lvl="1">
              <a:lnSpc>
                <a:spcPct val="115000"/>
              </a:lnSpc>
              <a:buFont typeface="Symbol" panose="05050102010706020507" pitchFamily="18" charset="2"/>
              <a:buChar char=""/>
            </a:pPr>
            <a:r>
              <a:rPr lang="de-AT" sz="1600" dirty="0"/>
              <a:t>All das lässt das Vertrauen in demokratische Werte und Einrichtungen schwinden. </a:t>
            </a:r>
            <a:endParaRPr lang="de-DE" sz="1600" dirty="0"/>
          </a:p>
          <a:p>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070270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Wie wird Demokratie gemessen?</a:t>
            </a:r>
          </a:p>
        </p:txBody>
      </p:sp>
      <p:sp>
        <p:nvSpPr>
          <p:cNvPr id="4" name="Inhaltsplatzhalter 3"/>
          <p:cNvSpPr>
            <a:spLocks noGrp="1"/>
          </p:cNvSpPr>
          <p:nvPr>
            <p:ph idx="1"/>
          </p:nvPr>
        </p:nvSpPr>
        <p:spPr>
          <a:xfrm>
            <a:off x="720000" y="1079999"/>
            <a:ext cx="7920000" cy="3240000"/>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e-DE" sz="1600" b="1" kern="100" dirty="0">
                <a:effectLst/>
                <a:latin typeface="Calibri" panose="020F0502020204030204" pitchFamily="34" charset="0"/>
                <a:ea typeface="Calibri" panose="020F0502020204030204" pitchFamily="34" charset="0"/>
                <a:cs typeface="Calibri" panose="020F0502020204030204" pitchFamily="34" charset="0"/>
              </a:rPr>
              <a:t>Freedom House Index: </a:t>
            </a:r>
            <a:r>
              <a:rPr lang="de-AT" sz="1600" kern="100" dirty="0">
                <a:effectLst/>
                <a:latin typeface="Calibri" panose="020F0502020204030204" pitchFamily="34" charset="0"/>
                <a:ea typeface="Calibri" panose="020F0502020204030204" pitchFamily="34" charset="0"/>
                <a:cs typeface="Calibri" panose="020F0502020204030204" pitchFamily="34" charset="0"/>
              </a:rPr>
              <a:t>internationale Nichtregierungsorganisation (NGO) in Amerika, die jährlich einen Bericht über den Stand der Freiheit in den verschiedenen Ländern verfasst. </a:t>
            </a:r>
            <a:endParaRPr lang="de-DE"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600" b="1" kern="100" dirty="0">
                <a:effectLst/>
                <a:latin typeface="Calibri" panose="020F0502020204030204" pitchFamily="34" charset="0"/>
                <a:ea typeface="Calibri" panose="020F0502020204030204" pitchFamily="34" charset="0"/>
                <a:cs typeface="Calibri" panose="020F0502020204030204" pitchFamily="34" charset="0"/>
              </a:rPr>
              <a:t>Demokratiebarometer:</a:t>
            </a:r>
            <a:r>
              <a:rPr lang="de-DE" sz="1600" kern="100" dirty="0">
                <a:effectLst/>
                <a:latin typeface="Calibri" panose="020F0502020204030204" pitchFamily="34" charset="0"/>
                <a:ea typeface="Calibri" panose="020F0502020204030204" pitchFamily="34" charset="0"/>
                <a:cs typeface="Calibri" panose="020F0502020204030204" pitchFamily="34" charset="0"/>
              </a:rPr>
              <a:t> Vergleicht Demokratien weltweit. </a:t>
            </a:r>
            <a:r>
              <a:rPr lang="de-AT" sz="1600" kern="100" dirty="0">
                <a:effectLst/>
                <a:latin typeface="Calibri" panose="020F0502020204030204" pitchFamily="34" charset="0"/>
                <a:ea typeface="Calibri" panose="020F0502020204030204" pitchFamily="34" charset="0"/>
                <a:cs typeface="Calibri" panose="020F0502020204030204" pitchFamily="34" charset="0"/>
              </a:rPr>
              <a:t>Jährlich wird ein Bericht herausgegeben, der Veränderungen im Umgang mit demokratischen Grundwerten aufzeigt.</a:t>
            </a:r>
            <a:endParaRPr lang="de-DE" sz="1600" b="1"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600" b="1" kern="100" dirty="0">
                <a:latin typeface="Calibri" panose="020F0502020204030204" pitchFamily="34" charset="0"/>
                <a:ea typeface="Calibri" panose="020F0502020204030204" pitchFamily="34" charset="0"/>
                <a:cs typeface="Calibri" panose="020F0502020204030204" pitchFamily="34" charset="0"/>
              </a:rPr>
              <a:t>Demokratieindex: </a:t>
            </a:r>
            <a:r>
              <a:rPr lang="de-DE" sz="1600" kern="100" dirty="0">
                <a:latin typeface="Calibri" panose="020F0502020204030204" pitchFamily="34" charset="0"/>
                <a:ea typeface="Calibri" panose="020F0502020204030204" pitchFamily="34" charset="0"/>
                <a:cs typeface="Calibri" panose="020F0502020204030204" pitchFamily="34" charset="0"/>
              </a:rPr>
              <a:t>Wird jährlich von der </a:t>
            </a:r>
            <a:r>
              <a:rPr lang="de-AT" sz="1600" kern="100" dirty="0">
                <a:latin typeface="Calibri" panose="020F0502020204030204" pitchFamily="34" charset="0"/>
                <a:ea typeface="Calibri" panose="020F0502020204030204" pitchFamily="34" charset="0"/>
                <a:cs typeface="Calibri" panose="020F0502020204030204" pitchFamily="34" charset="0"/>
              </a:rPr>
              <a:t>amerikanischen Zeitschrift „The Economist“ erhoben. Dabei wird die Einhaltung von demokratischen Grundwerten beobachtet.</a:t>
            </a:r>
            <a:endParaRPr lang="de-DE" sz="16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e-DE" sz="1600" b="1" kern="100" dirty="0">
                <a:effectLst/>
                <a:latin typeface="Calibri" panose="020F0502020204030204" pitchFamily="34" charset="0"/>
                <a:ea typeface="Calibri" panose="020F0502020204030204" pitchFamily="34" charset="0"/>
                <a:cs typeface="Calibri" panose="020F0502020204030204" pitchFamily="34" charset="0"/>
              </a:rPr>
              <a:t>Demokratie-Monitor: </a:t>
            </a:r>
            <a:r>
              <a:rPr lang="de-AT" sz="1600" kern="100" dirty="0">
                <a:effectLst/>
                <a:latin typeface="Calibri" panose="020F0502020204030204" pitchFamily="34" charset="0"/>
                <a:ea typeface="Calibri" panose="020F0502020204030204" pitchFamily="34" charset="0"/>
                <a:cs typeface="Calibri" panose="020F0502020204030204" pitchFamily="34" charset="0"/>
              </a:rPr>
              <a:t>In Österreich gibt es seit 2018 den Demokratie-Monitor. Jährlich wird durch Befragungen ermittelt, was die Menschen hierzulande über Demokratie und Politik denken. </a:t>
            </a:r>
          </a:p>
          <a:p>
            <a:pPr marL="0" indent="0">
              <a:buNone/>
            </a:pPr>
            <a:endParaRPr lang="de-DE" sz="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87949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B90C525-2A93-63D8-90A0-E2DC77B4F13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447FF58-8063-E4A6-2871-2C59178B4DF1}"/>
              </a:ext>
            </a:extLst>
          </p:cNvPr>
          <p:cNvSpPr>
            <a:spLocks noGrp="1"/>
          </p:cNvSpPr>
          <p:nvPr>
            <p:ph type="title"/>
          </p:nvPr>
        </p:nvSpPr>
        <p:spPr>
          <a:xfrm>
            <a:off x="720000" y="576000"/>
            <a:ext cx="7128000" cy="612000"/>
          </a:xfrm>
        </p:spPr>
        <p:txBody>
          <a:bodyPr/>
          <a:lstStyle/>
          <a:p>
            <a:r>
              <a:rPr lang="de-DE" sz="2000">
                <a:solidFill>
                  <a:srgbClr val="2190AB"/>
                </a:solidFill>
              </a:rPr>
              <a:t>Diskussionsfragen zum Stellenwert </a:t>
            </a:r>
            <a:r>
              <a:rPr lang="de-DE" sz="2000" dirty="0">
                <a:solidFill>
                  <a:srgbClr val="2190AB"/>
                </a:solidFill>
              </a:rPr>
              <a:t>der Demokratie heute</a:t>
            </a:r>
          </a:p>
        </p:txBody>
      </p:sp>
      <p:sp>
        <p:nvSpPr>
          <p:cNvPr id="4" name="Inhaltsplatzhalter 3">
            <a:extLst>
              <a:ext uri="{FF2B5EF4-FFF2-40B4-BE49-F238E27FC236}">
                <a16:creationId xmlns:a16="http://schemas.microsoft.com/office/drawing/2014/main" id="{DFA18015-1BF5-04F9-258F-2F3642EC3CEF}"/>
              </a:ext>
            </a:extLst>
          </p:cNvPr>
          <p:cNvSpPr>
            <a:spLocks noGrp="1"/>
          </p:cNvSpPr>
          <p:nvPr>
            <p:ph idx="1"/>
          </p:nvPr>
        </p:nvSpPr>
        <p:spPr>
          <a:xfrm>
            <a:off x="585476" y="1082883"/>
            <a:ext cx="8139423" cy="3507149"/>
          </a:xfrm>
        </p:spPr>
        <p:txBody>
          <a:bodyPr/>
          <a:lstStyle/>
          <a:p>
            <a:pPr>
              <a:lnSpc>
                <a:spcPct val="107000"/>
              </a:lnSpc>
              <a:spcAft>
                <a:spcPts val="800"/>
              </a:spcAft>
            </a:pPr>
            <a:r>
              <a:rPr lang="de-DE" sz="1600" i="1" dirty="0">
                <a:solidFill>
                  <a:srgbClr val="2190AB"/>
                </a:solidFill>
                <a:ea typeface="+mj-ea"/>
                <a:cs typeface="+mj-cs"/>
              </a:rPr>
              <a:t>Der Demokratie-Monitor misst in Österreich den Stellenwert der Demokratie in der Bevölkerung. Rund 90 % der jungen Menschen in Österreich sehen bei einer Befragung im Jahr 2024 die Demokratie als die beste Staatsform an. Doch nur noch 44 % finden, dass das heimische politische System auch gut funktioniert. 2018 waren es noch 69 %.</a:t>
            </a:r>
          </a:p>
          <a:p>
            <a:pPr>
              <a:lnSpc>
                <a:spcPct val="107000"/>
              </a:lnSpc>
              <a:spcAft>
                <a:spcPts val="800"/>
              </a:spcAft>
            </a:pPr>
            <a:r>
              <a:rPr lang="de-DE" sz="1600" i="1" dirty="0">
                <a:solidFill>
                  <a:srgbClr val="2190AB"/>
                </a:solidFill>
                <a:ea typeface="+mj-ea"/>
                <a:cs typeface="+mj-cs"/>
              </a:rPr>
              <a:t>Diskutiert in der Klasse diese Ergebnisse und stellt euch folgende Fragen:</a:t>
            </a:r>
          </a:p>
          <a:p>
            <a:pPr lvl="1">
              <a:lnSpc>
                <a:spcPct val="107000"/>
              </a:lnSpc>
              <a:spcAft>
                <a:spcPts val="800"/>
              </a:spcAft>
            </a:pPr>
            <a:r>
              <a:rPr lang="de-DE" sz="1600" i="1" dirty="0">
                <a:solidFill>
                  <a:srgbClr val="2190AB"/>
                </a:solidFill>
                <a:ea typeface="+mj-ea"/>
                <a:cs typeface="+mj-cs"/>
              </a:rPr>
              <a:t>Welche Gründe könnte es für den Vertrauensverlust in die Politik geben?</a:t>
            </a:r>
          </a:p>
          <a:p>
            <a:pPr lvl="1">
              <a:lnSpc>
                <a:spcPct val="107000"/>
              </a:lnSpc>
              <a:spcAft>
                <a:spcPts val="800"/>
              </a:spcAft>
            </a:pPr>
            <a:r>
              <a:rPr lang="de-DE" sz="1600" i="1" dirty="0">
                <a:solidFill>
                  <a:srgbClr val="2190AB"/>
                </a:solidFill>
                <a:ea typeface="+mj-ea"/>
                <a:cs typeface="+mj-cs"/>
              </a:rPr>
              <a:t>Was ist euch an Demokratie besonders wichtig?	</a:t>
            </a:r>
          </a:p>
          <a:p>
            <a:pPr lvl="2">
              <a:lnSpc>
                <a:spcPct val="107000"/>
              </a:lnSpc>
              <a:spcAft>
                <a:spcPts val="800"/>
              </a:spcAft>
            </a:pPr>
            <a:r>
              <a:rPr lang="de-DE" sz="1400" i="1" dirty="0">
                <a:solidFill>
                  <a:srgbClr val="2190AB"/>
                </a:solidFill>
                <a:ea typeface="+mj-ea"/>
                <a:cs typeface="+mj-cs"/>
              </a:rPr>
              <a:t>			</a:t>
            </a:r>
            <a:r>
              <a:rPr lang="de-DE" sz="1800" i="1" dirty="0">
                <a:solidFill>
                  <a:srgbClr val="2190AB"/>
                </a:solidFill>
                <a:ea typeface="+mj-ea"/>
                <a:cs typeface="+mj-cs"/>
              </a:rPr>
              <a:t>. </a:t>
            </a:r>
          </a:p>
          <a:p>
            <a:pPr marL="0" indent="0">
              <a:lnSpc>
                <a:spcPct val="107000"/>
              </a:lnSpc>
              <a:spcAft>
                <a:spcPts val="800"/>
              </a:spcAft>
              <a:buNone/>
            </a:pPr>
            <a:r>
              <a:rPr lang="de-DE" sz="1800" i="1" dirty="0">
                <a:solidFill>
                  <a:srgbClr val="2190AB"/>
                </a:solidFill>
                <a:ea typeface="+mj-ea"/>
                <a:cs typeface="+mj-cs"/>
              </a:rPr>
              <a:t>	</a:t>
            </a:r>
            <a:endParaRPr lang="de-AT" sz="12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4">
            <a:extLst>
              <a:ext uri="{FF2B5EF4-FFF2-40B4-BE49-F238E27FC236}">
                <a16:creationId xmlns:a16="http://schemas.microsoft.com/office/drawing/2014/main" id="{2289E4F5-D5FB-479B-1B2F-C6E1C998F3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91" y="3971846"/>
            <a:ext cx="1512916" cy="895186"/>
          </a:xfrm>
          <a:prstGeom prst="rect">
            <a:avLst/>
          </a:prstGeom>
        </p:spPr>
      </p:pic>
      <p:sp>
        <p:nvSpPr>
          <p:cNvPr id="2" name="Rechteck 1">
            <a:extLst>
              <a:ext uri="{FF2B5EF4-FFF2-40B4-BE49-F238E27FC236}">
                <a16:creationId xmlns:a16="http://schemas.microsoft.com/office/drawing/2014/main" id="{85798597-EA7A-0AAE-4248-342794682E4F}"/>
              </a:ext>
            </a:extLst>
          </p:cNvPr>
          <p:cNvSpPr/>
          <p:nvPr/>
        </p:nvSpPr>
        <p:spPr>
          <a:xfrm>
            <a:off x="3225544" y="4590033"/>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82115340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a:t>„Geschichte der Demokratie“ in gekürzter Form.</a:t>
            </a:r>
          </a:p>
          <a:p>
            <a:pPr>
              <a:spcAft>
                <a:spcPts val="600"/>
              </a:spcAft>
              <a:buClr>
                <a:srgbClr val="2190AB"/>
              </a:buClr>
            </a:pPr>
            <a:r>
              <a:rPr lang="de-DE" sz="1400" dirty="0"/>
              <a:t>Um zu den Hintergrundinformationen in den jeweiligen Kapiteln auf der DemokratieWEBstatt zu gelangen, nutzen Sie bitte die </a:t>
            </a:r>
            <a:r>
              <a:rPr lang="de-DE" sz="1400" u="sng" dirty="0"/>
              <a:t>Verlinkungen</a:t>
            </a:r>
            <a:r>
              <a:rPr lang="de-DE" sz="1400" dirty="0"/>
              <a:t>.</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80000" y="720000"/>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b="1" dirty="0">
                <a:solidFill>
                  <a:srgbClr val="2190AB"/>
                </a:solidFill>
                <a:latin typeface="+mj-lt"/>
                <a:hlinkClick r:id="rId4"/>
              </a:rPr>
              <a:t>Die Anfänge der Demokratie</a:t>
            </a:r>
            <a:endParaRPr lang="de-DE" b="1" dirty="0">
              <a:solidFill>
                <a:srgbClr val="2190AB"/>
              </a:solidFill>
              <a:latin typeface="+mj-lt"/>
            </a:endParaRPr>
          </a:p>
        </p:txBody>
      </p:sp>
      <p:sp>
        <p:nvSpPr>
          <p:cNvPr id="10" name="Textfeld 9"/>
          <p:cNvSpPr txBox="1"/>
          <p:nvPr/>
        </p:nvSpPr>
        <p:spPr>
          <a:xfrm>
            <a:off x="2976423" y="4320000"/>
            <a:ext cx="2825393" cy="276999"/>
          </a:xfrm>
          <a:prstGeom prst="rect">
            <a:avLst/>
          </a:prstGeom>
          <a:noFill/>
        </p:spPr>
        <p:txBody>
          <a:bodyPr wrap="square" rtlCol="0">
            <a:spAutoFit/>
          </a:bodyPr>
          <a:lstStyle/>
          <a:p>
            <a:pPr algn="ctr"/>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11" name="Textfeld 10">
            <a:extLst>
              <a:ext uri="{FF2B5EF4-FFF2-40B4-BE49-F238E27FC236}">
                <a16:creationId xmlns:a16="http://schemas.microsoft.com/office/drawing/2014/main" id="{C0B9F4A2-C70A-2BD9-9832-81246C0D9A8C}"/>
              </a:ext>
            </a:extLst>
          </p:cNvPr>
          <p:cNvSpPr txBox="1"/>
          <p:nvPr/>
        </p:nvSpPr>
        <p:spPr>
          <a:xfrm>
            <a:off x="3426312" y="3477705"/>
            <a:ext cx="1697014" cy="253916"/>
          </a:xfrm>
          <a:prstGeom prst="rect">
            <a:avLst/>
          </a:prstGeom>
          <a:noFill/>
        </p:spPr>
        <p:txBody>
          <a:bodyPr wrap="square" rtlCol="0">
            <a:spAutoFit/>
          </a:bodyPr>
          <a:lstStyle/>
          <a:p>
            <a:pPr algn="ctr"/>
            <a:r>
              <a:rPr lang="de-AT" sz="1050" dirty="0"/>
              <a:t>© iStock</a:t>
            </a:r>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2698" y="1282062"/>
            <a:ext cx="3132842" cy="2082800"/>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Athen und die Anfänge der Demokratie</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800" dirty="0"/>
              <a:t>Vor über 2500 Jahren wurden in Griechenland erstmals Ideen für eine demokratische Gesellschaft entwickelt. </a:t>
            </a:r>
          </a:p>
          <a:p>
            <a:pPr lvl="1">
              <a:buFont typeface="Arial" panose="020B0604020202020204" pitchFamily="34" charset="0"/>
              <a:buChar char="•"/>
            </a:pPr>
            <a:r>
              <a:rPr lang="de-DE" sz="1800" dirty="0"/>
              <a:t>Griechenland war zu dieser Zeit in viele verschiedene Stadtstaaten unterteilt. </a:t>
            </a:r>
          </a:p>
          <a:p>
            <a:pPr lvl="1">
              <a:buFont typeface="Arial" panose="020B0604020202020204" pitchFamily="34" charset="0"/>
              <a:buChar char="•"/>
            </a:pPr>
            <a:r>
              <a:rPr lang="de-DE" sz="1800" dirty="0"/>
              <a:t>Der größte Stadtstaat hieß Athen. </a:t>
            </a:r>
          </a:p>
          <a:p>
            <a:pPr lvl="1">
              <a:buFont typeface="Arial" panose="020B0604020202020204" pitchFamily="34" charset="0"/>
              <a:buChar char="•"/>
            </a:pPr>
            <a:r>
              <a:rPr lang="de-DE" sz="1800" dirty="0"/>
              <a:t>Die Stadtstaaten wurden in der Antike „</a:t>
            </a:r>
            <a:r>
              <a:rPr lang="de-DE" sz="1800" dirty="0" err="1"/>
              <a:t>polis</a:t>
            </a:r>
            <a:r>
              <a:rPr lang="de-DE" sz="1800" dirty="0"/>
              <a:t>“ genannt.</a:t>
            </a:r>
          </a:p>
          <a:p>
            <a:pPr lvl="1">
              <a:buFont typeface="Arial" panose="020B0604020202020204" pitchFamily="34" charset="0"/>
              <a:buChar char="•"/>
            </a:pPr>
            <a:r>
              <a:rPr lang="de-DE" sz="1800" dirty="0"/>
              <a:t>Als „attisch“ werden alle Menschen, Bereiche und Orte bezeichnet, die zum antiken Athen gehören.</a:t>
            </a:r>
          </a:p>
          <a:p>
            <a:pPr marL="0" indent="0">
              <a:buNone/>
            </a:pP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Die Blütezeit der Demokratie in Athen</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600" dirty="0"/>
              <a:t>594 v. Chr. schuf </a:t>
            </a:r>
            <a:r>
              <a:rPr lang="de-DE" sz="1600" b="1" dirty="0"/>
              <a:t>Solon</a:t>
            </a:r>
            <a:r>
              <a:rPr lang="de-DE" sz="1600" dirty="0"/>
              <a:t> festgeschriebene Gesetze, in denen die Rechte und Pflichten der Bürger festgelegt waren.</a:t>
            </a:r>
          </a:p>
          <a:p>
            <a:r>
              <a:rPr lang="de-DE" sz="1600" dirty="0"/>
              <a:t>507 v. Chr. kam es erneut zu einer Blütezeit der attischen Demokratie. </a:t>
            </a:r>
            <a:r>
              <a:rPr lang="de-DE" sz="1600" b="1" dirty="0"/>
              <a:t>Kleisthenes </a:t>
            </a:r>
            <a:r>
              <a:rPr lang="de-DE" sz="1600" dirty="0"/>
              <a:t>führte wieder eine Volksversammlung ein und stellte alle männlichen Bürger rechtlich gleich.</a:t>
            </a:r>
          </a:p>
          <a:p>
            <a:r>
              <a:rPr lang="de-DE" sz="1600" b="1" dirty="0"/>
              <a:t>Perikles</a:t>
            </a:r>
            <a:r>
              <a:rPr lang="de-DE" sz="1600" dirty="0"/>
              <a:t> war ein wichtiger Staatsmann aus der Antike, der die Demokratie weiter ausgestaltete. In seiner Regierungszeit, die bis 429 v. Chr. andauerte, bekamen Kunst, Wissenschaft und Kultur einen besonderen Stellenwert. </a:t>
            </a:r>
          </a:p>
          <a:p>
            <a:pPr marL="0" indent="0">
              <a:buNone/>
            </a:pP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3630882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B2E296-B4DA-8FE9-0B25-56888746945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152B37B-B238-2D59-17BC-4B6AC88E8B82}"/>
              </a:ext>
            </a:extLst>
          </p:cNvPr>
          <p:cNvSpPr>
            <a:spLocks noGrp="1"/>
          </p:cNvSpPr>
          <p:nvPr>
            <p:ph type="title"/>
          </p:nvPr>
        </p:nvSpPr>
        <p:spPr>
          <a:xfrm>
            <a:off x="720000" y="576000"/>
            <a:ext cx="7128000" cy="612000"/>
          </a:xfrm>
        </p:spPr>
        <p:txBody>
          <a:bodyPr/>
          <a:lstStyle/>
          <a:p>
            <a:r>
              <a:rPr lang="de-DE" sz="2000" dirty="0">
                <a:solidFill>
                  <a:srgbClr val="2190AB"/>
                </a:solidFill>
              </a:rPr>
              <a:t>Unterschiede zwischen attischen und modernen Demokratien</a:t>
            </a:r>
            <a:endParaRPr lang="de-DE" sz="1100" dirty="0">
              <a:solidFill>
                <a:srgbClr val="2190AB"/>
              </a:solidFill>
            </a:endParaRPr>
          </a:p>
        </p:txBody>
      </p:sp>
      <p:sp>
        <p:nvSpPr>
          <p:cNvPr id="4" name="Inhaltsplatzhalter 3">
            <a:extLst>
              <a:ext uri="{FF2B5EF4-FFF2-40B4-BE49-F238E27FC236}">
                <a16:creationId xmlns:a16="http://schemas.microsoft.com/office/drawing/2014/main" id="{981E3BAE-D7DB-E0A2-6EFF-5645590F7468}"/>
              </a:ext>
            </a:extLst>
          </p:cNvPr>
          <p:cNvSpPr>
            <a:spLocks noGrp="1"/>
          </p:cNvSpPr>
          <p:nvPr>
            <p:ph idx="1"/>
          </p:nvPr>
        </p:nvSpPr>
        <p:spPr>
          <a:xfrm>
            <a:off x="648000" y="988030"/>
            <a:ext cx="7920000" cy="3240000"/>
          </a:xfrm>
        </p:spPr>
        <p:txBody>
          <a:bodyPr/>
          <a:lstStyle/>
          <a:p>
            <a:pPr marL="447330" indent="-285750">
              <a:lnSpc>
                <a:spcPct val="107000"/>
              </a:lnSpc>
              <a:spcAft>
                <a:spcPts val="800"/>
              </a:spcAft>
              <a:buFont typeface="Arial" panose="020B0604020202020204" pitchFamily="34" charset="0"/>
              <a:buChar char="•"/>
            </a:pPr>
            <a:r>
              <a:rPr lang="de-DE" sz="1600" b="1" dirty="0">
                <a:effectLst/>
                <a:latin typeface="Calibri" panose="020F0502020204030204" pitchFamily="34" charset="0"/>
                <a:ea typeface="Calibri" panose="020F0502020204030204" pitchFamily="34" charset="0"/>
                <a:cs typeface="Times New Roman" panose="02020603050405020304" pitchFamily="18" charset="0"/>
              </a:rPr>
              <a:t>Wahlrecht</a:t>
            </a:r>
          </a:p>
          <a:p>
            <a:pPr marL="959430" lvl="1" indent="-285750">
              <a:lnSpc>
                <a:spcPct val="107000"/>
              </a:lnSpc>
              <a:spcAft>
                <a:spcPts val="800"/>
              </a:spcAft>
              <a:buFont typeface="Arial" panose="020B0604020202020204" pitchFamily="34" charset="0"/>
              <a:buChar char="•"/>
            </a:pPr>
            <a:r>
              <a:rPr lang="de-DE" sz="1600" dirty="0">
                <a:latin typeface="Calibri" panose="020F0502020204030204" pitchFamily="34" charset="0"/>
                <a:ea typeface="Calibri" panose="020F0502020204030204" pitchFamily="34" charset="0"/>
                <a:cs typeface="Times New Roman" panose="02020603050405020304" pitchFamily="18" charset="0"/>
              </a:rPr>
              <a:t>Heute: Frauen und Männer haben das Wahlrecht.</a:t>
            </a:r>
          </a:p>
          <a:p>
            <a:pPr marL="959430" lvl="1" indent="-285750">
              <a:lnSpc>
                <a:spcPct val="107000"/>
              </a:lnSpc>
              <a:spcAft>
                <a:spcPts val="800"/>
              </a:spcAft>
              <a:buFont typeface="Arial" panose="020B0604020202020204" pitchFamily="34" charset="0"/>
              <a:buChar char="•"/>
            </a:pPr>
            <a:r>
              <a:rPr lang="de-DE" sz="1600" dirty="0">
                <a:latin typeface="Calibri" panose="020F0502020204030204" pitchFamily="34" charset="0"/>
                <a:ea typeface="Calibri" panose="020F0502020204030204" pitchFamily="34" charset="0"/>
                <a:cs typeface="Times New Roman" panose="02020603050405020304" pitchFamily="18" charset="0"/>
              </a:rPr>
              <a:t>Antike:</a:t>
            </a: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r>
              <a:rPr lang="de-DE" sz="1600" dirty="0">
                <a:latin typeface="Calibri" panose="020F0502020204030204" pitchFamily="34" charset="0"/>
                <a:ea typeface="Calibri" panose="020F0502020204030204" pitchFamily="34" charset="0"/>
                <a:cs typeface="Times New Roman" panose="02020603050405020304" pitchFamily="18" charset="0"/>
              </a:rPr>
              <a:t>N</a:t>
            </a:r>
            <a:r>
              <a:rPr lang="de-DE" sz="1600" dirty="0">
                <a:effectLst/>
                <a:latin typeface="Calibri" panose="020F0502020204030204" pitchFamily="34" charset="0"/>
                <a:ea typeface="Calibri" panose="020F0502020204030204" pitchFamily="34" charset="0"/>
                <a:cs typeface="Times New Roman" panose="02020603050405020304" pitchFamily="18" charset="0"/>
              </a:rPr>
              <a:t>ur männliche Bürger dürfen wählen. </a:t>
            </a:r>
          </a:p>
          <a:p>
            <a:pPr marL="447330" indent="-285750">
              <a:lnSpc>
                <a:spcPct val="107000"/>
              </a:lnSpc>
              <a:spcAft>
                <a:spcPts val="800"/>
              </a:spcAft>
              <a:buFont typeface="Arial" panose="020B0604020202020204" pitchFamily="34" charset="0"/>
              <a:buChar char="•"/>
            </a:pPr>
            <a:r>
              <a:rPr lang="de-DE" sz="1600" b="1" dirty="0">
                <a:effectLst/>
                <a:latin typeface="Calibri" panose="020F0502020204030204" pitchFamily="34" charset="0"/>
                <a:ea typeface="Calibri" panose="020F0502020204030204" pitchFamily="34" charset="0"/>
                <a:cs typeface="Times New Roman" panose="02020603050405020304" pitchFamily="18" charset="0"/>
              </a:rPr>
              <a:t>Gewaltenteilung</a:t>
            </a:r>
          </a:p>
          <a:p>
            <a:pPr marL="959430" lvl="1" indent="-285750">
              <a:lnSpc>
                <a:spcPct val="107000"/>
              </a:lnSpc>
              <a:spcAft>
                <a:spcPts val="800"/>
              </a:spcAft>
              <a:buFont typeface="Arial" panose="020B0604020202020204" pitchFamily="34" charset="0"/>
              <a:buChar char="•"/>
            </a:pPr>
            <a:r>
              <a:rPr lang="de-DE" sz="1600" dirty="0">
                <a:effectLst/>
                <a:latin typeface="Calibri" panose="020F0502020204030204" pitchFamily="34" charset="0"/>
                <a:ea typeface="Calibri" panose="020F0502020204030204" pitchFamily="34" charset="0"/>
                <a:cs typeface="Times New Roman" panose="02020603050405020304" pitchFamily="18" charset="0"/>
              </a:rPr>
              <a:t>Heute: Die Staatsgewalt ist in die Bereiche Legislative (Gesetzgebung), Exekutive (u. a. Polizei) und Judikative (Rechtsprechung</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a:effectLst/>
                <a:latin typeface="Calibri" panose="020F0502020204030204" pitchFamily="34" charset="0"/>
                <a:ea typeface="Calibri" panose="020F0502020204030204" pitchFamily="34" charset="0"/>
                <a:cs typeface="Times New Roman" panose="02020603050405020304" pitchFamily="18" charset="0"/>
              </a:rPr>
              <a:t>unterteilt.</a:t>
            </a:r>
          </a:p>
          <a:p>
            <a:pPr marL="959430" lvl="1" indent="-285750">
              <a:lnSpc>
                <a:spcPct val="107000"/>
              </a:lnSpc>
              <a:spcAft>
                <a:spcPts val="800"/>
              </a:spcAft>
              <a:buFont typeface="Arial" panose="020B0604020202020204" pitchFamily="34" charset="0"/>
              <a:buChar char="•"/>
            </a:pPr>
            <a:r>
              <a:rPr lang="de-DE" sz="1600" dirty="0">
                <a:latin typeface="Calibri" panose="020F0502020204030204" pitchFamily="34" charset="0"/>
                <a:ea typeface="Calibri" panose="020F0502020204030204" pitchFamily="34" charset="0"/>
                <a:cs typeface="Times New Roman" panose="02020603050405020304" pitchFamily="18" charset="0"/>
              </a:rPr>
              <a:t>Antike: Die Bürger beschlossen nicht nur Gesetze, sondern sie überwachten auch die Einhaltung und übernahmen die Rechtsprechung bei Gesetzesverstößen.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AT" sz="1800" dirty="0"/>
          </a:p>
        </p:txBody>
      </p:sp>
      <p:pic>
        <p:nvPicPr>
          <p:cNvPr id="5" name="Grafik 4">
            <a:extLst>
              <a:ext uri="{FF2B5EF4-FFF2-40B4-BE49-F238E27FC236}">
                <a16:creationId xmlns:a16="http://schemas.microsoft.com/office/drawing/2014/main" id="{65D2E691-C3CE-7677-B372-162220C82B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E1D31BBE-BDBA-F02D-0F83-D63FAE056658}"/>
              </a:ext>
            </a:extLst>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10756111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3114548" y="3439786"/>
            <a:ext cx="1697014" cy="253916"/>
          </a:xfrm>
          <a:prstGeom prst="rect">
            <a:avLst/>
          </a:prstGeom>
          <a:noFill/>
        </p:spPr>
        <p:txBody>
          <a:bodyPr wrap="square" rtlCol="0">
            <a:spAutoFit/>
          </a:bodyPr>
          <a:lstStyle/>
          <a:p>
            <a:pPr algn="ctr"/>
            <a:r>
              <a:rPr lang="de-AT" sz="1050" dirty="0"/>
              <a:t> © Clipdealer / </a:t>
            </a:r>
            <a:r>
              <a:rPr lang="de-AT" sz="1050" dirty="0" err="1"/>
              <a:t>nejron</a:t>
            </a:r>
            <a:endParaRPr lang="de-AT" sz="1050" dirty="0"/>
          </a:p>
        </p:txBody>
      </p:sp>
      <p:sp>
        <p:nvSpPr>
          <p:cNvPr id="3" name="Textfeld 2"/>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2190AB"/>
                </a:solidFill>
                <a:latin typeface="+mj-lt"/>
                <a:hlinkClick r:id="rId3"/>
              </a:rPr>
              <a:t>Eine Idee geht um die Welt</a:t>
            </a:r>
            <a:endParaRPr lang="de-DE" sz="2400" b="1" dirty="0">
              <a:solidFill>
                <a:srgbClr val="2190AB"/>
              </a:solidFill>
              <a:latin typeface="+mj-lt"/>
            </a:endParaRPr>
          </a:p>
        </p:txBody>
      </p:sp>
      <p:pic>
        <p:nvPicPr>
          <p:cNvPr id="8" name="Grafik 7">
            <a:extLst>
              <a:ext uri="{FF2B5EF4-FFF2-40B4-BE49-F238E27FC236}">
                <a16:creationId xmlns:a16="http://schemas.microsoft.com/office/drawing/2014/main" id="{31E42F2F-06BB-C198-73BC-B5A1D289CCF8}"/>
              </a:ext>
            </a:extLst>
          </p:cNvPr>
          <p:cNvPicPr>
            <a:picLocks noChangeAspect="1"/>
          </p:cNvPicPr>
          <p:nvPr/>
        </p:nvPicPr>
        <p:blipFill>
          <a:blip r:embed="rId4"/>
          <a:stretch>
            <a:fillRect/>
          </a:stretch>
        </p:blipFill>
        <p:spPr>
          <a:xfrm>
            <a:off x="2770852" y="1383249"/>
            <a:ext cx="2514291" cy="1885718"/>
          </a:xfrm>
          <a:prstGeom prst="rect">
            <a:avLst/>
          </a:prstGeom>
        </p:spPr>
      </p:pic>
    </p:spTree>
    <p:extLst>
      <p:ext uri="{BB962C8B-B14F-4D97-AF65-F5344CB8AC3E}">
        <p14:creationId xmlns:p14="http://schemas.microsoft.com/office/powerpoint/2010/main" val="230458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Reformation</a:t>
            </a:r>
            <a:endParaRPr lang="de-DE" sz="1100" dirty="0">
              <a:solidFill>
                <a:srgbClr val="2190AB"/>
              </a:solidFill>
            </a:endParaRPr>
          </a:p>
        </p:txBody>
      </p:sp>
      <p:sp>
        <p:nvSpPr>
          <p:cNvPr id="4" name="Inhaltsplatzhalter 3"/>
          <p:cNvSpPr>
            <a:spLocks noGrp="1"/>
          </p:cNvSpPr>
          <p:nvPr>
            <p:ph idx="1"/>
          </p:nvPr>
        </p:nvSpPr>
        <p:spPr>
          <a:xfrm>
            <a:off x="612000" y="914769"/>
            <a:ext cx="7920000" cy="3240000"/>
          </a:xfrm>
        </p:spPr>
        <p:txBody>
          <a:bodyPr/>
          <a:lstStyle/>
          <a:p>
            <a:r>
              <a:rPr lang="de-DE" sz="1600" dirty="0"/>
              <a:t>„</a:t>
            </a:r>
            <a:r>
              <a:rPr lang="de-DE" sz="1600" b="1" dirty="0"/>
              <a:t>Reformation</a:t>
            </a:r>
            <a:r>
              <a:rPr lang="de-DE" sz="1600" dirty="0"/>
              <a:t>“ bedeutet so viel wie Erneuerung. </a:t>
            </a:r>
          </a:p>
          <a:p>
            <a:r>
              <a:rPr lang="de-DE" sz="1600" dirty="0"/>
              <a:t>Damit ist eine </a:t>
            </a:r>
            <a:r>
              <a:rPr lang="de-DE" sz="1600" b="1" dirty="0"/>
              <a:t>Bewegung im 16. Jahrhundert </a:t>
            </a:r>
            <a:r>
              <a:rPr lang="de-DE" sz="1600" dirty="0"/>
              <a:t>innerhalb der Kirche gemeint, die letztlich dazu führte, dass sich die Kirche in zwei Richtungen teilte: die katholische und die protestantische Kirche. </a:t>
            </a:r>
          </a:p>
          <a:p>
            <a:r>
              <a:rPr lang="de-DE" sz="1600" dirty="0"/>
              <a:t>Der Deutsche </a:t>
            </a:r>
            <a:r>
              <a:rPr lang="de-DE" sz="1600" b="1" dirty="0"/>
              <a:t>Martin Luther </a:t>
            </a:r>
            <a:r>
              <a:rPr lang="de-DE" sz="1600" dirty="0"/>
              <a:t>(1483-1546) kritisierte die Kirche und den Papst öffentlich und wollte die Kirche erneuern und reformieren. In ganz Europa schlossen sich immer mehr Menschen dieser Kritik an.</a:t>
            </a:r>
          </a:p>
          <a:p>
            <a:r>
              <a:rPr lang="de-DE" sz="1600" dirty="0"/>
              <a:t>Wichtigste Ziele waren die </a:t>
            </a:r>
            <a:r>
              <a:rPr lang="de-DE" sz="1600" b="1" dirty="0"/>
              <a:t>Glaubensfreiheit</a:t>
            </a:r>
            <a:r>
              <a:rPr lang="de-DE" sz="1600" dirty="0"/>
              <a:t>, das </a:t>
            </a:r>
            <a:r>
              <a:rPr lang="de-DE" sz="1600" b="1" dirty="0"/>
              <a:t>Verbot des Ablasshandels </a:t>
            </a:r>
            <a:r>
              <a:rPr lang="de-DE" sz="1600" dirty="0"/>
              <a:t>und die </a:t>
            </a:r>
            <a:r>
              <a:rPr lang="de-DE" sz="1600" b="1" dirty="0"/>
              <a:t>Gleichstellung </a:t>
            </a:r>
            <a:r>
              <a:rPr lang="de-DE" sz="1600" dirty="0"/>
              <a:t>der Menschen.</a:t>
            </a:r>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678221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1724</Words>
  <Application>Microsoft Office PowerPoint</Application>
  <PresentationFormat>Bildschirmpräsentation (16:9)</PresentationFormat>
  <Paragraphs>153</Paragraphs>
  <Slides>22</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Lucida Grande</vt:lpstr>
      <vt:lpstr>Symbol</vt:lpstr>
      <vt:lpstr>Office-Design</vt:lpstr>
      <vt:lpstr>PowerPoint-Präsentation</vt:lpstr>
      <vt:lpstr>PowerPoint-Präsentation</vt:lpstr>
      <vt:lpstr>Hinweis zur Nutzung der PowerPointPräsentation </vt:lpstr>
      <vt:lpstr>PowerPoint-Präsentation</vt:lpstr>
      <vt:lpstr>Athen und die Anfänge der Demokratie</vt:lpstr>
      <vt:lpstr>Die Blütezeit der Demokratie in Athen</vt:lpstr>
      <vt:lpstr>Unterschiede zwischen attischen und modernen Demokratien</vt:lpstr>
      <vt:lpstr>PowerPoint-Präsentation</vt:lpstr>
      <vt:lpstr>Reformation</vt:lpstr>
      <vt:lpstr>Aufklärung</vt:lpstr>
      <vt:lpstr>Die Unabhängigkeitserklärung der Vereinigten Staaten von Amerika</vt:lpstr>
      <vt:lpstr>Die Französische Revolution</vt:lpstr>
      <vt:lpstr>Wichtige Schritte für die Demokratie in Österreich</vt:lpstr>
      <vt:lpstr>Die Geschichte der Demokratie in Österreich</vt:lpstr>
      <vt:lpstr>Anfang und Ende der Ersten Republik </vt:lpstr>
      <vt:lpstr>Demokratische Schritte in Österreich nach 1945 </vt:lpstr>
      <vt:lpstr>Weitere wichtige demokratische Schritte für Österreich </vt:lpstr>
      <vt:lpstr>PowerPoint-Präsentation</vt:lpstr>
      <vt:lpstr>Kennzeichen einer funktionierenden Demokratie</vt:lpstr>
      <vt:lpstr>Wie steht es um die Demokratie in der Welt?</vt:lpstr>
      <vt:lpstr>Wie wird Demokratie gemessen?</vt:lpstr>
      <vt:lpstr>Diskussionsfragen zum Stellenwert der Demokratie heute</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Kira Kamelger</cp:lastModifiedBy>
  <cp:revision>700</cp:revision>
  <dcterms:created xsi:type="dcterms:W3CDTF">2019-11-13T13:23:08Z</dcterms:created>
  <dcterms:modified xsi:type="dcterms:W3CDTF">2025-05-06T07:44:17Z</dcterms:modified>
</cp:coreProperties>
</file>