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69" r:id="rId2"/>
    <p:sldId id="258" r:id="rId3"/>
    <p:sldId id="276" r:id="rId4"/>
    <p:sldId id="273" r:id="rId5"/>
    <p:sldId id="311" r:id="rId6"/>
    <p:sldId id="309" r:id="rId7"/>
    <p:sldId id="313" r:id="rId8"/>
    <p:sldId id="316" r:id="rId9"/>
    <p:sldId id="321" r:id="rId10"/>
    <p:sldId id="322" r:id="rId11"/>
    <p:sldId id="323" r:id="rId12"/>
    <p:sldId id="327" r:id="rId13"/>
    <p:sldId id="314" r:id="rId14"/>
    <p:sldId id="297" r:id="rId15"/>
    <p:sldId id="324" r:id="rId16"/>
    <p:sldId id="325" r:id="rId17"/>
    <p:sldId id="278" r:id="rId18"/>
    <p:sldId id="318" r:id="rId19"/>
    <p:sldId id="299" r:id="rId20"/>
    <p:sldId id="292" r:id="rId21"/>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extLst>
      <p:ext uri="{19B8F6BF-5375-455C-9EA6-DF929625EA0E}">
        <p15:presenceInfo xmlns:p15="http://schemas.microsoft.com/office/powerpoint/2012/main" userId="S-1-5-21-3036683560-4069959373-169152929-12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720" autoAdjust="0"/>
  </p:normalViewPr>
  <p:slideViewPr>
    <p:cSldViewPr snapToGrid="0" snapToObjects="1">
      <p:cViewPr varScale="1">
        <p:scale>
          <a:sx n="147" d="100"/>
          <a:sy n="147" d="100"/>
        </p:scale>
        <p:origin x="13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t>10.09.2020</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t>10.09.2020</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15</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16</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18</a:t>
            </a:fld>
            <a:endParaRPr lang="de-DE"/>
          </a:p>
        </p:txBody>
      </p:sp>
    </p:spTree>
    <p:extLst>
      <p:ext uri="{BB962C8B-B14F-4D97-AF65-F5344CB8AC3E}">
        <p14:creationId xmlns:p14="http://schemas.microsoft.com/office/powerpoint/2010/main" val="60485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6</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7</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9</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10</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11</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12</a:t>
            </a:fld>
            <a:endParaRPr lang="de-DE"/>
          </a:p>
        </p:txBody>
      </p:sp>
    </p:spTree>
    <p:extLst>
      <p:ext uri="{BB962C8B-B14F-4D97-AF65-F5344CB8AC3E}">
        <p14:creationId xmlns:p14="http://schemas.microsoft.com/office/powerpoint/2010/main" val="389355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13</a:t>
            </a:fld>
            <a:endParaRPr lang="de-DE"/>
          </a:p>
        </p:txBody>
      </p:sp>
    </p:spTree>
    <p:extLst>
      <p:ext uri="{BB962C8B-B14F-4D97-AF65-F5344CB8AC3E}">
        <p14:creationId xmlns:p14="http://schemas.microsoft.com/office/powerpoint/2010/main" val="324541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smtClean="0"/>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smtClean="0"/>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smtClean="0"/>
              <a:t>Formatvorlagen des Textmasters bearbeiten</a:t>
            </a:r>
          </a:p>
          <a:p>
            <a:pPr lvl="1"/>
            <a:r>
              <a:rPr lang="de-DE" smtClean="0"/>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smtClean="0"/>
              <a:t>Bild durch Klicken auf Symbol hinzufügen</a:t>
            </a:r>
            <a:endParaRPr lang="de-DE"/>
          </a:p>
        </p:txBody>
      </p:sp>
      <p:sp>
        <p:nvSpPr>
          <p:cNvPr id="11" name="Bildplatzhalter 12"/>
          <p:cNvSpPr>
            <a:spLocks noGrp="1"/>
          </p:cNvSpPr>
          <p:nvPr>
            <p:ph type="pic" sz="quarter" idx="14"/>
          </p:nvPr>
        </p:nvSpPr>
        <p:spPr>
          <a:xfrm>
            <a:off x="6966000" y="3096000"/>
            <a:ext cx="1710000" cy="1296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smtClean="0"/>
              <a:t>Bild durch Klicken auf Symbol hinzufügen</a:t>
            </a:r>
            <a:endParaRPr lang="de-DE"/>
          </a:p>
        </p:txBody>
      </p:sp>
      <p:sp>
        <p:nvSpPr>
          <p:cNvPr id="14" name="Bildplatzhalter 12"/>
          <p:cNvSpPr>
            <a:spLocks noGrp="1"/>
          </p:cNvSpPr>
          <p:nvPr>
            <p:ph type="pic" sz="quarter" idx="13"/>
          </p:nvPr>
        </p:nvSpPr>
        <p:spPr>
          <a:xfrm>
            <a:off x="5166000" y="1620000"/>
            <a:ext cx="2124000" cy="1404000"/>
          </a:xfrm>
        </p:spPr>
        <p:txBody>
          <a:bodyPr/>
          <a:lstStyle/>
          <a:p>
            <a:r>
              <a:rPr lang="de-DE" smtClean="0"/>
              <a:t>Bild durch Klicken auf Symbol hinzufügen</a:t>
            </a:r>
            <a:endParaRPr lang="de-DE"/>
          </a:p>
        </p:txBody>
      </p:sp>
      <p:sp>
        <p:nvSpPr>
          <p:cNvPr id="15" name="Bildplatzhalter 12"/>
          <p:cNvSpPr>
            <a:spLocks noGrp="1"/>
          </p:cNvSpPr>
          <p:nvPr>
            <p:ph type="pic" sz="quarter" idx="14"/>
          </p:nvPr>
        </p:nvSpPr>
        <p:spPr>
          <a:xfrm>
            <a:off x="5166000" y="3096000"/>
            <a:ext cx="2124000" cy="1404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smtClean="0"/>
              <a:t>Bild durch Klicken auf Symbol hinzufügen</a:t>
            </a:r>
            <a:endParaRPr lang="de-DE"/>
          </a:p>
        </p:txBody>
      </p:sp>
      <p:sp>
        <p:nvSpPr>
          <p:cNvPr id="14" name="Bildplatzhalter 12"/>
          <p:cNvSpPr>
            <a:spLocks noGrp="1"/>
          </p:cNvSpPr>
          <p:nvPr>
            <p:ph type="pic" sz="quarter" idx="13"/>
          </p:nvPr>
        </p:nvSpPr>
        <p:spPr>
          <a:xfrm>
            <a:off x="648000" y="1620000"/>
            <a:ext cx="2124000" cy="1404000"/>
          </a:xfrm>
        </p:spPr>
        <p:txBody>
          <a:bodyPr/>
          <a:lstStyle/>
          <a:p>
            <a:r>
              <a:rPr lang="de-DE" smtClean="0"/>
              <a:t>Bild durch Klicken auf Symbol hinzufügen</a:t>
            </a:r>
            <a:endParaRPr lang="de-DE"/>
          </a:p>
        </p:txBody>
      </p:sp>
      <p:sp>
        <p:nvSpPr>
          <p:cNvPr id="15" name="Bildplatzhalter 12"/>
          <p:cNvSpPr>
            <a:spLocks noGrp="1"/>
          </p:cNvSpPr>
          <p:nvPr>
            <p:ph type="pic" sz="quarter" idx="14"/>
          </p:nvPr>
        </p:nvSpPr>
        <p:spPr>
          <a:xfrm>
            <a:off x="648000" y="3096000"/>
            <a:ext cx="2124000" cy="1404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smtClean="0"/>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demokratiewebstatt.at/thema/umwelt/thema-gesundheit/gesundheit-und-politi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demokratiewebstatt.at/thema/umwelt/thema-gesundheit/gesundheit-und-politi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demokratiewebstatt.at/thema/umwelt/thema-gesundheit/gesundheit-und-politi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gesundheit/gesundheit-und-politik/pandemie-wenn-die-welt-krank-wir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12.jpg"/><Relationship Id="rId4" Type="http://schemas.openxmlformats.org/officeDocument/2006/relationships/hyperlink" Target="https://www.demokratiewebstatt.at/thema/umwelt/thema-gesundheit/gesundheit-und-umwel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thema/umwelt/thema-gesundheit/gesundheit-und-umwel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emokratiewebstatt.at/thema/umwelt/thema-gesundheit/gesundheit-und-umwel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2.jp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6.jpg"/><Relationship Id="rId4" Type="http://schemas.openxmlformats.org/officeDocument/2006/relationships/hyperlink" Target="https://www.demokratiewebstatt.at/thema/umwelt/thema-gesundheit/so-bleibst-du-gesun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emokratiewebstatt.at/thema/umwelt/thema-gesundheit/so-bleibst-du-gesun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demokratiewebstatt.at/thema/umwelt/thema-gesundheit/so-bleibst-du-gesund" TargetMode="External"/><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hyperlink" Target="https://www.demokratiewebstatt.at/thema/umwelt/thema-gesundheit/so-bleibst-du-gesund" TargetMode="External"/><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gesundheit/gesundes-leben-was-ist-d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7.jpg"/><Relationship Id="rId4" Type="http://schemas.openxmlformats.org/officeDocument/2006/relationships/hyperlink" Target="https://www.demokratiewebstatt.at/thema/umwelt/thema-gesundheit/gesundes-leben-was-ist-da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gesundheit/gesundes-leben-was-ist-da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image" Target="../media/image8.jpg"/><Relationship Id="rId5" Type="http://schemas.openxmlformats.org/officeDocument/2006/relationships/image" Target="../media/image5.jpeg"/><Relationship Id="rId4" Type="http://schemas.openxmlformats.org/officeDocument/2006/relationships/hyperlink" Target="https://www.demokratiewebstatt.at/thema/umwelt/thema-gesundheit/gesundes-leben-was-ist-da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gesundheit/gesundes-leben-was-ist-da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emokratiewebstatt.at/thema/umwelt/thema-gesundheit/gesundheit-und-politik"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gesundheit/gesundheit-und-politi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600" dirty="0" smtClean="0">
                <a:solidFill>
                  <a:srgbClr val="2190AB"/>
                </a:solidFill>
                <a:latin typeface="+mj-lt"/>
                <a:cs typeface="Arial" panose="020B0604020202020204" pitchFamily="34" charset="0"/>
              </a:rPr>
              <a:t>Gesundheit</a:t>
            </a:r>
            <a:endParaRPr lang="de-DE" sz="32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smtClean="0"/>
              <a:t>er</a:t>
            </a:r>
            <a:endParaRPr lang="de-DE" dirty="0"/>
          </a:p>
        </p:txBody>
      </p:sp>
      <p:sp>
        <p:nvSpPr>
          <p:cNvPr id="7" name="Untertitel 2"/>
          <p:cNvSpPr txBox="1">
            <a:spLocks/>
          </p:cNvSpPr>
          <p:nvPr/>
        </p:nvSpPr>
        <p:spPr>
          <a:xfrm>
            <a:off x="1157760" y="1809447"/>
            <a:ext cx="6618240"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DE" sz="2000" dirty="0">
                <a:solidFill>
                  <a:srgbClr val="2190AB"/>
                </a:solidFill>
              </a:rPr>
              <a:t>Was gesund sein bedeutet und was wir dazu beitragen können.</a:t>
            </a:r>
            <a:endParaRPr lang="de-DE" sz="16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1430080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8364"/>
            <a:ext cx="7128000" cy="612000"/>
          </a:xfrm>
        </p:spPr>
        <p:txBody>
          <a:bodyPr/>
          <a:lstStyle/>
          <a:p>
            <a:r>
              <a:rPr lang="de-DE" sz="2000" dirty="0" smtClean="0">
                <a:solidFill>
                  <a:srgbClr val="2190AB"/>
                </a:solidFill>
                <a:hlinkClick r:id="rId3"/>
              </a:rPr>
              <a:t>Verantwortliche Ebenen in der Gesundheitspolitik</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pPr marL="288000" lvl="1" indent="-288000">
              <a:lnSpc>
                <a:spcPts val="2600"/>
              </a:lnSpc>
              <a:buClr>
                <a:schemeClr val="tx2"/>
              </a:buClr>
              <a:buSzTx/>
              <a:buFont typeface="Arial"/>
              <a:buChar char="•"/>
            </a:pPr>
            <a:r>
              <a:rPr lang="de-AT" sz="1600" b="1" dirty="0" smtClean="0"/>
              <a:t>Der Bund</a:t>
            </a:r>
            <a:r>
              <a:rPr lang="de-AT" sz="1600" b="1" dirty="0"/>
              <a:t> </a:t>
            </a:r>
            <a:r>
              <a:rPr lang="de-DE" sz="1600" dirty="0" smtClean="0"/>
              <a:t>ist </a:t>
            </a:r>
            <a:r>
              <a:rPr lang="de-DE" sz="1600" dirty="0"/>
              <a:t>für die allgemeine Gesundheitspolitik zuständig, konkret das </a:t>
            </a:r>
            <a:r>
              <a:rPr lang="de-DE" sz="1600" dirty="0" smtClean="0"/>
              <a:t>Bundesministerium. </a:t>
            </a:r>
            <a:r>
              <a:rPr lang="de-DE" sz="1600" dirty="0"/>
              <a:t>Zu seinen Aufgaben zählt </a:t>
            </a:r>
            <a:r>
              <a:rPr lang="de-DE" sz="1600" dirty="0" smtClean="0"/>
              <a:t>es u.a., </a:t>
            </a:r>
            <a:r>
              <a:rPr lang="de-DE" sz="1600" dirty="0"/>
              <a:t>die Gesundheit der Bevölkerung zu </a:t>
            </a:r>
            <a:r>
              <a:rPr lang="de-DE" sz="1600" dirty="0" smtClean="0"/>
              <a:t>schützen und Verordnungen zu erlassen. </a:t>
            </a:r>
            <a:endParaRPr lang="de-AT" sz="1600" dirty="0" smtClean="0"/>
          </a:p>
          <a:p>
            <a:r>
              <a:rPr lang="de-AT" sz="1600" b="1" dirty="0" smtClean="0"/>
              <a:t>Die Bundesländer </a:t>
            </a:r>
            <a:r>
              <a:rPr lang="de-DE" sz="1600" dirty="0" smtClean="0"/>
              <a:t>sorgen </a:t>
            </a:r>
            <a:r>
              <a:rPr lang="de-DE" sz="1600" dirty="0"/>
              <a:t>dafür, dass die Gesetze umgesetzt werden. Sie sind zuständig für die </a:t>
            </a:r>
            <a:r>
              <a:rPr lang="de-DE" sz="1600" dirty="0" smtClean="0"/>
              <a:t>Krankenhäuser, Gesundheitsberatungsstellen </a:t>
            </a:r>
            <a:r>
              <a:rPr lang="de-DE" sz="1600" dirty="0"/>
              <a:t>und gesundheitsfördernde </a:t>
            </a:r>
            <a:r>
              <a:rPr lang="de-DE" sz="1600" dirty="0" smtClean="0"/>
              <a:t>Projekte.</a:t>
            </a:r>
          </a:p>
          <a:p>
            <a:r>
              <a:rPr lang="de-AT" sz="1600" dirty="0" smtClean="0"/>
              <a:t>Zu den </a:t>
            </a:r>
            <a:r>
              <a:rPr lang="de-AT" sz="1600" b="1" dirty="0" smtClean="0"/>
              <a:t>Sozialversicherungen</a:t>
            </a:r>
            <a:r>
              <a:rPr lang="de-AT" sz="1600" dirty="0" smtClean="0"/>
              <a:t> </a:t>
            </a:r>
            <a:r>
              <a:rPr lang="de-DE" sz="1600" dirty="0" smtClean="0"/>
              <a:t>zählen die </a:t>
            </a:r>
            <a:r>
              <a:rPr lang="de-DE" sz="1600" dirty="0"/>
              <a:t>Pensionsversicherung, die Krankenversicherung und die Unfallversicherung. </a:t>
            </a:r>
            <a:r>
              <a:rPr lang="de-DE" sz="1600" dirty="0" smtClean="0"/>
              <a:t>In </a:t>
            </a:r>
            <a:r>
              <a:rPr lang="de-DE" sz="1600" dirty="0"/>
              <a:t>Österreich gibt es fünf </a:t>
            </a:r>
            <a:r>
              <a:rPr lang="de-DE" sz="1600" dirty="0" smtClean="0"/>
              <a:t>Sozialversicherungsträger.</a:t>
            </a:r>
            <a:endParaRPr lang="de-AT" sz="1600" dirty="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22701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48072"/>
            <a:ext cx="7128000" cy="612000"/>
          </a:xfrm>
        </p:spPr>
        <p:txBody>
          <a:bodyPr/>
          <a:lstStyle/>
          <a:p>
            <a:r>
              <a:rPr lang="de-DE" sz="2000" dirty="0" smtClean="0">
                <a:solidFill>
                  <a:srgbClr val="2190AB"/>
                </a:solidFill>
                <a:hlinkClick r:id="rId3"/>
              </a:rPr>
              <a:t>Gesundheitsversorgung als Beruf</a:t>
            </a:r>
            <a:endParaRPr lang="de-DE" sz="1100" dirty="0">
              <a:solidFill>
                <a:srgbClr val="2190AB"/>
              </a:solidFill>
            </a:endParaRPr>
          </a:p>
        </p:txBody>
      </p:sp>
      <p:sp>
        <p:nvSpPr>
          <p:cNvPr id="4" name="Inhaltsplatzhalter 3"/>
          <p:cNvSpPr>
            <a:spLocks noGrp="1"/>
          </p:cNvSpPr>
          <p:nvPr>
            <p:ph idx="1"/>
          </p:nvPr>
        </p:nvSpPr>
        <p:spPr>
          <a:xfrm>
            <a:off x="648000" y="920937"/>
            <a:ext cx="7848000" cy="3078866"/>
          </a:xfrm>
        </p:spPr>
        <p:txBody>
          <a:bodyPr/>
          <a:lstStyle/>
          <a:p>
            <a:r>
              <a:rPr lang="de-AT" sz="1600" dirty="0" smtClean="0"/>
              <a:t>Wichtige Bereiche der Gesundheitsversorgung sind </a:t>
            </a:r>
            <a:r>
              <a:rPr lang="de-DE" sz="1600" dirty="0" smtClean="0"/>
              <a:t>Spitäler und Apotheken, Alten- </a:t>
            </a:r>
            <a:r>
              <a:rPr lang="de-DE" sz="1600" dirty="0"/>
              <a:t>und </a:t>
            </a:r>
            <a:r>
              <a:rPr lang="de-DE" sz="1600" dirty="0" smtClean="0"/>
              <a:t>Pflegeheime, die Hauskrankenpflege, Beratungs- </a:t>
            </a:r>
            <a:r>
              <a:rPr lang="de-DE" sz="1600" dirty="0"/>
              <a:t>und </a:t>
            </a:r>
            <a:r>
              <a:rPr lang="de-DE" sz="1600" dirty="0" smtClean="0"/>
              <a:t>Servicestellen, medizinische </a:t>
            </a:r>
            <a:r>
              <a:rPr lang="de-DE" sz="1600" dirty="0"/>
              <a:t>Forschung und </a:t>
            </a:r>
            <a:r>
              <a:rPr lang="de-DE" sz="1600" dirty="0" smtClean="0"/>
              <a:t>Universitäten sowie Pharmaunternehmen.</a:t>
            </a:r>
          </a:p>
          <a:p>
            <a:r>
              <a:rPr lang="de-DE" sz="1600" dirty="0" smtClean="0"/>
              <a:t>Wichtige Berufe in der Gesundheitsversorgung sind </a:t>
            </a:r>
            <a:r>
              <a:rPr lang="de-DE" sz="1600" dirty="0"/>
              <a:t>Ärztinnen und </a:t>
            </a:r>
            <a:r>
              <a:rPr lang="de-DE" sz="1600" dirty="0" smtClean="0"/>
              <a:t>Ärzte, </a:t>
            </a:r>
            <a:r>
              <a:rPr lang="de-DE" sz="1600" dirty="0" err="1"/>
              <a:t>PflegerInnen</a:t>
            </a:r>
            <a:r>
              <a:rPr lang="de-DE" sz="1600" dirty="0"/>
              <a:t>, </a:t>
            </a:r>
            <a:r>
              <a:rPr lang="de-DE" sz="1600" dirty="0" err="1" smtClean="0"/>
              <a:t>TherapeutInnen</a:t>
            </a:r>
            <a:r>
              <a:rPr lang="de-DE" sz="1600" dirty="0" smtClean="0"/>
              <a:t>. </a:t>
            </a:r>
          </a:p>
          <a:p>
            <a:pPr marL="0" indent="0">
              <a:buNone/>
            </a:pPr>
            <a:r>
              <a:rPr lang="de-AT" sz="1600" dirty="0" smtClean="0"/>
              <a:t/>
            </a:r>
            <a:br>
              <a:rPr lang="de-AT" sz="1600" dirty="0" smtClean="0"/>
            </a:br>
            <a:endParaRPr lang="de-AT" sz="1600" dirty="0" smtClean="0"/>
          </a:p>
          <a:p>
            <a:pPr marL="0" indent="0">
              <a:buNone/>
            </a:pPr>
            <a:endParaRPr lang="de-AT" sz="1600" dirty="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148097" y="4372668"/>
            <a:ext cx="2993127" cy="400110"/>
          </a:xfrm>
          <a:prstGeom prst="rect">
            <a:avLst/>
          </a:prstGeom>
        </p:spPr>
        <p:txBody>
          <a:bodyPr wrap="none">
            <a:spAutoFit/>
          </a:bodyPr>
          <a:lstStyle/>
          <a:p>
            <a:pPr algn="ctr"/>
            <a:r>
              <a:rPr lang="de-DE" sz="1000" dirty="0" smtClean="0"/>
              <a:t>Pfleger und Psychotherapeutin </a:t>
            </a:r>
            <a:r>
              <a:rPr lang="de-DE" sz="1000" dirty="0"/>
              <a:t>© Clipdealer / </a:t>
            </a:r>
            <a:r>
              <a:rPr lang="de-DE" sz="1000" dirty="0" err="1" smtClean="0"/>
              <a:t>kzenon</a:t>
            </a:r>
            <a:r>
              <a:rPr lang="de-DE" sz="1000" dirty="0" smtClean="0"/>
              <a:t> </a:t>
            </a:r>
            <a:br>
              <a:rPr lang="de-DE" sz="1000" dirty="0" smtClean="0"/>
            </a:br>
            <a:r>
              <a:rPr lang="de-DE" sz="1000" dirty="0" smtClean="0"/>
              <a:t>bzw. </a:t>
            </a:r>
            <a:r>
              <a:rPr lang="de-DE" sz="1000" dirty="0"/>
              <a:t>Clipdealer / </a:t>
            </a:r>
            <a:r>
              <a:rPr lang="de-DE" sz="1000" dirty="0" err="1"/>
              <a:t>bialasiewicz</a:t>
            </a:r>
            <a:r>
              <a:rPr lang="de-DE" sz="1000" dirty="0"/>
              <a:t> </a:t>
            </a:r>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871" y="2884463"/>
            <a:ext cx="1848961" cy="1388623"/>
          </a:xfrm>
          <a:prstGeom prst="rect">
            <a:avLst/>
          </a:prstGeom>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887" y="2881418"/>
            <a:ext cx="1853015" cy="1391668"/>
          </a:xfrm>
          <a:prstGeom prst="rect">
            <a:avLst/>
          </a:prstGeom>
        </p:spPr>
      </p:pic>
    </p:spTree>
    <p:extLst>
      <p:ext uri="{BB962C8B-B14F-4D97-AF65-F5344CB8AC3E}">
        <p14:creationId xmlns:p14="http://schemas.microsoft.com/office/powerpoint/2010/main" val="4227019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1" y="413293"/>
            <a:ext cx="7128000" cy="612000"/>
          </a:xfrm>
        </p:spPr>
        <p:txBody>
          <a:bodyPr/>
          <a:lstStyle/>
          <a:p>
            <a:r>
              <a:rPr lang="de-DE" sz="2000" dirty="0" smtClean="0">
                <a:solidFill>
                  <a:srgbClr val="2190AB"/>
                </a:solidFill>
                <a:hlinkClick r:id="rId3"/>
              </a:rPr>
              <a:t>Gesundheitsförderung und gesundes Aufwachsen</a:t>
            </a:r>
            <a:endParaRPr lang="de-DE" sz="1100" dirty="0">
              <a:solidFill>
                <a:srgbClr val="2190AB"/>
              </a:solidFill>
            </a:endParaRPr>
          </a:p>
        </p:txBody>
      </p:sp>
      <p:sp>
        <p:nvSpPr>
          <p:cNvPr id="4" name="Inhaltsplatzhalter 3"/>
          <p:cNvSpPr>
            <a:spLocks noGrp="1"/>
          </p:cNvSpPr>
          <p:nvPr>
            <p:ph idx="1"/>
          </p:nvPr>
        </p:nvSpPr>
        <p:spPr>
          <a:xfrm>
            <a:off x="648000" y="897723"/>
            <a:ext cx="7848000" cy="1099808"/>
          </a:xfrm>
        </p:spPr>
        <p:txBody>
          <a:bodyPr/>
          <a:lstStyle/>
          <a:p>
            <a:pPr marL="571500" lvl="3">
              <a:lnSpc>
                <a:spcPts val="2600"/>
              </a:lnSpc>
            </a:pPr>
            <a:r>
              <a:rPr lang="de-AT" sz="1600" dirty="0" smtClean="0"/>
              <a:t/>
            </a:r>
            <a:br>
              <a:rPr lang="de-AT" sz="1600" dirty="0" smtClean="0"/>
            </a:br>
            <a:endParaRPr lang="de-AT" sz="1600" dirty="0" smtClean="0"/>
          </a:p>
          <a:p>
            <a:pPr marL="0" indent="0">
              <a:buNone/>
            </a:pPr>
            <a:endParaRPr lang="de-AT" sz="1600" dirty="0" smtClean="0"/>
          </a:p>
          <a:p>
            <a:pPr marL="0" indent="0">
              <a:buNone/>
            </a:pPr>
            <a:endParaRPr lang="de-AT" sz="1600" dirty="0" smtClean="0"/>
          </a:p>
          <a:p>
            <a:r>
              <a:rPr lang="de-DE" sz="1600" dirty="0" smtClean="0"/>
              <a:t>International bemüht sich die </a:t>
            </a:r>
            <a:r>
              <a:rPr lang="de-DE" sz="1600" dirty="0"/>
              <a:t>Weltgesundheitsorganisation </a:t>
            </a:r>
            <a:r>
              <a:rPr lang="de-DE" sz="1600" dirty="0" smtClean="0"/>
              <a:t>(WHO), für </a:t>
            </a:r>
            <a:r>
              <a:rPr lang="de-DE" sz="1600" dirty="0"/>
              <a:t>ein „Höchstmaß an Gesundheit“ für alle Menschen auf der Welt zu sorgen</a:t>
            </a:r>
            <a:r>
              <a:rPr lang="de-DE" sz="1600" dirty="0" smtClean="0"/>
              <a:t>.</a:t>
            </a:r>
          </a:p>
          <a:p>
            <a:r>
              <a:rPr lang="de-DE" sz="1600" dirty="0" smtClean="0"/>
              <a:t>Die WHO stellt Gelder für die Bekämpfung </a:t>
            </a:r>
            <a:r>
              <a:rPr lang="de-DE" sz="1600" dirty="0"/>
              <a:t>von Krankheiten </a:t>
            </a:r>
            <a:r>
              <a:rPr lang="de-DE" sz="1600" dirty="0" smtClean="0"/>
              <a:t>zur Verfügung, führt Impfungen durch und informiert </a:t>
            </a:r>
            <a:r>
              <a:rPr lang="de-DE" sz="1600" dirty="0"/>
              <a:t>die Menschen </a:t>
            </a:r>
            <a:r>
              <a:rPr lang="de-DE" sz="1600" dirty="0" smtClean="0"/>
              <a:t>über die </a:t>
            </a:r>
            <a:r>
              <a:rPr lang="de-DE" sz="1600" dirty="0"/>
              <a:t>Folgen von gesundheitsschädlichem </a:t>
            </a:r>
            <a:r>
              <a:rPr lang="de-DE" sz="1600" dirty="0" smtClean="0"/>
              <a:t>Verhalten.</a:t>
            </a:r>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
        <p:nvSpPr>
          <p:cNvPr id="12" name="Inhaltsplatzhalter 3"/>
          <p:cNvSpPr txBox="1">
            <a:spLocks/>
          </p:cNvSpPr>
          <p:nvPr/>
        </p:nvSpPr>
        <p:spPr>
          <a:xfrm>
            <a:off x="648000" y="920937"/>
            <a:ext cx="7848000" cy="1555381"/>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600" dirty="0" smtClean="0"/>
              <a:t>Ein </a:t>
            </a:r>
            <a:r>
              <a:rPr lang="de-DE" sz="1600" dirty="0"/>
              <a:t>wichtiges Ziel </a:t>
            </a:r>
            <a:r>
              <a:rPr lang="de-DE" sz="1600" dirty="0" smtClean="0"/>
              <a:t>der öffentlichen Gesundheitspolitik ist es, </a:t>
            </a:r>
            <a:r>
              <a:rPr lang="de-DE" sz="1600" dirty="0"/>
              <a:t>gute Rahmenbedingungen für ein gesundes Aufwachsen zu schaffen. </a:t>
            </a:r>
            <a:endParaRPr lang="de-DE" sz="1600" dirty="0" smtClean="0"/>
          </a:p>
          <a:p>
            <a:r>
              <a:rPr lang="de-DE" sz="1600" dirty="0" smtClean="0"/>
              <a:t>Beispiele für Gesundheitsförderung sind der Sportunterricht in der Schule sowie Jugendschutzgesetze, die den Verkauf von Alkohol und Tabak an Jugendliche verbieten.</a:t>
            </a:r>
            <a:endParaRPr lang="de-AT" sz="1600" dirty="0" smtClean="0"/>
          </a:p>
        </p:txBody>
      </p:sp>
    </p:spTree>
    <p:extLst>
      <p:ext uri="{BB962C8B-B14F-4D97-AF65-F5344CB8AC3E}">
        <p14:creationId xmlns:p14="http://schemas.microsoft.com/office/powerpoint/2010/main" val="2885348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657675"/>
            <a:ext cx="7128000" cy="612000"/>
          </a:xfrm>
        </p:spPr>
        <p:txBody>
          <a:bodyPr/>
          <a:lstStyle/>
          <a:p>
            <a:r>
              <a:rPr lang="de-DE" sz="2000" dirty="0" smtClean="0">
                <a:solidFill>
                  <a:srgbClr val="2190AB"/>
                </a:solidFill>
                <a:hlinkClick r:id="rId4"/>
              </a:rPr>
              <a:t>Pandemie – wenn die Welt krank wird</a:t>
            </a:r>
            <a:endParaRPr lang="de-DE" sz="1100" dirty="0">
              <a:solidFill>
                <a:srgbClr val="2190AB"/>
              </a:solidFill>
            </a:endParaRPr>
          </a:p>
        </p:txBody>
      </p:sp>
      <p:sp>
        <p:nvSpPr>
          <p:cNvPr id="4" name="Inhaltsplatzhalter 3"/>
          <p:cNvSpPr>
            <a:spLocks noGrp="1"/>
          </p:cNvSpPr>
          <p:nvPr>
            <p:ph idx="1"/>
          </p:nvPr>
        </p:nvSpPr>
        <p:spPr>
          <a:xfrm>
            <a:off x="648000" y="1094306"/>
            <a:ext cx="7848000" cy="3163657"/>
          </a:xfrm>
        </p:spPr>
        <p:txBody>
          <a:bodyPr/>
          <a:lstStyle/>
          <a:p>
            <a:r>
              <a:rPr lang="de-DE" sz="1600" dirty="0" smtClean="0"/>
              <a:t>Im </a:t>
            </a:r>
            <a:r>
              <a:rPr lang="de-DE" sz="1600" dirty="0"/>
              <a:t>Laufe der Geschichte gab es immer wieder </a:t>
            </a:r>
            <a:r>
              <a:rPr lang="de-DE" sz="1600" dirty="0" smtClean="0"/>
              <a:t>Pandemien, an der Millionen Menschen weltweit erkrankten und starben, z.B. die sogenannte </a:t>
            </a:r>
            <a:r>
              <a:rPr lang="de-DE" sz="1600" dirty="0"/>
              <a:t>„Spanische </a:t>
            </a:r>
            <a:r>
              <a:rPr lang="de-DE" sz="1600" dirty="0" smtClean="0"/>
              <a:t>Grippe“.</a:t>
            </a:r>
          </a:p>
          <a:p>
            <a:r>
              <a:rPr lang="de-DE" sz="1600" dirty="0" smtClean="0"/>
              <a:t>Trotz verbesserter Hygienemaßnahmen, Impfstoffen </a:t>
            </a:r>
            <a:r>
              <a:rPr lang="de-DE" sz="1600" dirty="0"/>
              <a:t>und </a:t>
            </a:r>
            <a:r>
              <a:rPr lang="de-DE" sz="1600" dirty="0" smtClean="0"/>
              <a:t>Arzneimitteln </a:t>
            </a:r>
            <a:r>
              <a:rPr lang="de-DE" sz="1600" dirty="0"/>
              <a:t>gibt es immer wieder neue Herausforderungen durch ansteckende Krankheiten, die sich rasch ausbreiten </a:t>
            </a:r>
            <a:r>
              <a:rPr lang="de-DE" sz="1600" dirty="0" smtClean="0"/>
              <a:t>können, zum </a:t>
            </a:r>
            <a:r>
              <a:rPr lang="de-DE" sz="1600" dirty="0"/>
              <a:t>Beispiel das „Corona Virus </a:t>
            </a:r>
            <a:r>
              <a:rPr lang="de-DE" sz="1600" dirty="0" err="1"/>
              <a:t>Desease</a:t>
            </a:r>
            <a:r>
              <a:rPr lang="de-DE" sz="1600" dirty="0" smtClean="0"/>
              <a:t>“ (</a:t>
            </a:r>
            <a:r>
              <a:rPr lang="de-DE" sz="1600" dirty="0" err="1" smtClean="0"/>
              <a:t>Covid</a:t>
            </a:r>
            <a:r>
              <a:rPr lang="de-DE" sz="1600" dirty="0" smtClean="0"/>
              <a:t> 19).</a:t>
            </a:r>
          </a:p>
          <a:p>
            <a:r>
              <a:rPr lang="de-DE" sz="1600" dirty="0" smtClean="0"/>
              <a:t>Covid-19 hat sich </a:t>
            </a:r>
            <a:r>
              <a:rPr lang="de-DE" sz="1600" dirty="0"/>
              <a:t>Anfang des Jahres 2020 </a:t>
            </a:r>
            <a:r>
              <a:rPr lang="de-DE" sz="1600" dirty="0" smtClean="0"/>
              <a:t>weltweit rasch verbreitet. An </a:t>
            </a:r>
            <a:r>
              <a:rPr lang="de-DE" sz="1600" dirty="0"/>
              <a:t>einem Impfstoff </a:t>
            </a:r>
            <a:r>
              <a:rPr lang="de-DE" sz="1600" dirty="0" smtClean="0"/>
              <a:t>wird derzeit noch geforscht (Stand: September 2020).</a:t>
            </a:r>
            <a:endParaRPr lang="de-DE" sz="1600" dirty="0"/>
          </a:p>
          <a:p>
            <a:endParaRPr lang="de-AT" sz="1600" dirty="0"/>
          </a:p>
          <a:p>
            <a:endParaRPr lang="de-AT" sz="1600" dirty="0" smtClean="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smtClean="0"/>
          </a:p>
        </p:txBody>
      </p:sp>
    </p:spTree>
    <p:extLst>
      <p:ext uri="{BB962C8B-B14F-4D97-AF65-F5344CB8AC3E}">
        <p14:creationId xmlns:p14="http://schemas.microsoft.com/office/powerpoint/2010/main" val="3014232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21058" y="855438"/>
            <a:ext cx="3807269" cy="612000"/>
          </a:xfrm>
        </p:spPr>
        <p:txBody>
          <a:bodyPr/>
          <a:lstStyle/>
          <a:p>
            <a:pPr algn="ctr" hangingPunct="0"/>
            <a:r>
              <a:rPr lang="de-AT" sz="2800" dirty="0" smtClean="0">
                <a:solidFill>
                  <a:srgbClr val="2190AB"/>
                </a:solidFill>
              </a:rPr>
              <a:t>Gesundheit und Umwelt</a:t>
            </a:r>
            <a:endParaRPr lang="de-DE" sz="28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649924" y="4419439"/>
            <a:ext cx="2749535" cy="276999"/>
          </a:xfrm>
          <a:prstGeom prst="rect">
            <a:avLst/>
          </a:prstGeom>
        </p:spPr>
        <p:txBody>
          <a:bodyPr wrap="none">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7" name="Textfeld 6"/>
          <p:cNvSpPr txBox="1"/>
          <p:nvPr/>
        </p:nvSpPr>
        <p:spPr>
          <a:xfrm>
            <a:off x="2850932" y="3985425"/>
            <a:ext cx="2347524" cy="261610"/>
          </a:xfrm>
          <a:prstGeom prst="rect">
            <a:avLst/>
          </a:prstGeom>
          <a:noFill/>
        </p:spPr>
        <p:txBody>
          <a:bodyPr wrap="square" rtlCol="0">
            <a:spAutoFit/>
          </a:bodyPr>
          <a:lstStyle/>
          <a:p>
            <a:pPr algn="ctr"/>
            <a:r>
              <a:rPr lang="de-AT" sz="1100" dirty="0"/>
              <a:t>© Clipdealer </a:t>
            </a:r>
            <a:r>
              <a:rPr lang="de-AT" sz="1100" dirty="0" smtClean="0"/>
              <a:t>/ </a:t>
            </a:r>
            <a:r>
              <a:rPr lang="de-AT" sz="1100" dirty="0" err="1" smtClean="0"/>
              <a:t>ericdalecreative</a:t>
            </a:r>
            <a:endParaRPr lang="de-AT" sz="1100" dirty="0"/>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667" y="1467438"/>
            <a:ext cx="3115444" cy="2339788"/>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r>
              <a:rPr lang="de-DE" sz="2000" dirty="0" smtClean="0">
                <a:solidFill>
                  <a:srgbClr val="2190AB"/>
                </a:solidFill>
                <a:hlinkClick r:id="rId3"/>
              </a:rPr>
              <a:t>Gesundheit und Umwelt</a:t>
            </a:r>
            <a:endParaRPr lang="de-DE" sz="1100" dirty="0">
              <a:solidFill>
                <a:srgbClr val="2190AB"/>
              </a:solidFill>
            </a:endParaRPr>
          </a:p>
        </p:txBody>
      </p:sp>
      <p:sp>
        <p:nvSpPr>
          <p:cNvPr id="4" name="Inhaltsplatzhalter 3"/>
          <p:cNvSpPr>
            <a:spLocks noGrp="1"/>
          </p:cNvSpPr>
          <p:nvPr>
            <p:ph idx="1"/>
          </p:nvPr>
        </p:nvSpPr>
        <p:spPr>
          <a:xfrm>
            <a:off x="648000" y="960543"/>
            <a:ext cx="7848000" cy="3163657"/>
          </a:xfrm>
        </p:spPr>
        <p:txBody>
          <a:bodyPr/>
          <a:lstStyle/>
          <a:p>
            <a:r>
              <a:rPr lang="de-DE" sz="1600" dirty="0" smtClean="0"/>
              <a:t>Die Natur bietet Erholung, in </a:t>
            </a:r>
            <a:r>
              <a:rPr lang="de-DE" sz="1600" dirty="0"/>
              <a:t>unserer Umwelt finden sich aber auch Verschmutzung, Lärm und Giftstoffe</a:t>
            </a:r>
            <a:r>
              <a:rPr lang="de-DE" sz="1600" dirty="0" smtClean="0"/>
              <a:t>.</a:t>
            </a:r>
          </a:p>
          <a:p>
            <a:r>
              <a:rPr lang="de-AT" sz="1600" b="1" dirty="0" smtClean="0"/>
              <a:t>Luftverschmutzung</a:t>
            </a:r>
            <a:r>
              <a:rPr lang="de-AT" sz="1600" dirty="0"/>
              <a:t> </a:t>
            </a:r>
            <a:r>
              <a:rPr lang="de-DE" sz="1600" dirty="0" smtClean="0"/>
              <a:t>wird </a:t>
            </a:r>
            <a:r>
              <a:rPr lang="de-DE" sz="1600" dirty="0"/>
              <a:t>zum Beispiel durch die Verbrennung von </a:t>
            </a:r>
            <a:r>
              <a:rPr lang="de-DE" sz="1600" dirty="0" smtClean="0"/>
              <a:t>Erdöl und Kohle oder </a:t>
            </a:r>
            <a:r>
              <a:rPr lang="de-DE" sz="1600" dirty="0"/>
              <a:t>durch den Einsatz von chemischen Düngemitteln in der Landwirtschaft verursacht. </a:t>
            </a:r>
            <a:endParaRPr lang="de-DE" sz="1600" dirty="0" smtClean="0"/>
          </a:p>
          <a:p>
            <a:r>
              <a:rPr lang="de-DE" sz="1600" dirty="0" smtClean="0"/>
              <a:t>Ständiger </a:t>
            </a:r>
            <a:r>
              <a:rPr lang="de-DE" sz="1600" b="1" dirty="0"/>
              <a:t>Lärm</a:t>
            </a:r>
            <a:r>
              <a:rPr lang="de-DE" sz="1600" dirty="0"/>
              <a:t> ist </a:t>
            </a:r>
            <a:r>
              <a:rPr lang="de-DE" sz="1600" dirty="0" smtClean="0"/>
              <a:t>ein </a:t>
            </a:r>
            <a:r>
              <a:rPr lang="de-DE" sz="1600" dirty="0"/>
              <a:t>Stressfaktor, erhöht das Risiko für Herz-Kreislauf-Erkrankungen und hat Auswirkungen auf die psychische Gesundheit. </a:t>
            </a:r>
            <a:endParaRPr lang="de-DE" sz="1600" dirty="0" smtClean="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288306" y="4594656"/>
            <a:ext cx="3379451" cy="400110"/>
          </a:xfrm>
          <a:prstGeom prst="rect">
            <a:avLst/>
          </a:prstGeom>
        </p:spPr>
        <p:txBody>
          <a:bodyPr wrap="none">
            <a:spAutoFit/>
          </a:bodyPr>
          <a:lstStyle/>
          <a:p>
            <a:pPr algn="ctr"/>
            <a:r>
              <a:rPr lang="de-DE" sz="1000" dirty="0" smtClean="0"/>
              <a:t>Musik und </a:t>
            </a:r>
            <a:r>
              <a:rPr lang="de-DE" sz="1000" dirty="0"/>
              <a:t>rauchende Schornsteine © </a:t>
            </a:r>
            <a:r>
              <a:rPr lang="de-DE" sz="1000" dirty="0" smtClean="0"/>
              <a:t>Clipdealer / </a:t>
            </a:r>
            <a:r>
              <a:rPr lang="de-DE" sz="1000" dirty="0" err="1" smtClean="0"/>
              <a:t>dolgachov</a:t>
            </a:r>
            <a:r>
              <a:rPr lang="de-DE" sz="1000" dirty="0" smtClean="0"/>
              <a:t> </a:t>
            </a:r>
            <a:br>
              <a:rPr lang="de-DE" sz="1000" dirty="0" smtClean="0"/>
            </a:br>
            <a:r>
              <a:rPr lang="de-DE" sz="1000" dirty="0" smtClean="0"/>
              <a:t>bzw. Clipdealer </a:t>
            </a:r>
            <a:r>
              <a:rPr lang="de-DE" sz="1000" dirty="0"/>
              <a:t>/ Erwin </a:t>
            </a:r>
            <a:r>
              <a:rPr lang="de-DE" sz="1000" dirty="0" err="1"/>
              <a:t>Wodicka</a:t>
            </a:r>
            <a:endParaRPr lang="de-DE" sz="1000" dirty="0"/>
          </a:p>
        </p:txBody>
      </p:sp>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8532" y="3159253"/>
            <a:ext cx="1895940" cy="1421049"/>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6094" y="3180080"/>
            <a:ext cx="1884470" cy="1414576"/>
          </a:xfrm>
          <a:prstGeom prst="rect">
            <a:avLst/>
          </a:prstGeom>
        </p:spPr>
      </p:pic>
    </p:spTree>
    <p:extLst>
      <p:ext uri="{BB962C8B-B14F-4D97-AF65-F5344CB8AC3E}">
        <p14:creationId xmlns:p14="http://schemas.microsoft.com/office/powerpoint/2010/main" val="273104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51131"/>
            <a:ext cx="7128000" cy="612000"/>
          </a:xfrm>
        </p:spPr>
        <p:txBody>
          <a:bodyPr/>
          <a:lstStyle/>
          <a:p>
            <a:r>
              <a:rPr lang="de-DE" sz="2000" dirty="0" smtClean="0">
                <a:solidFill>
                  <a:srgbClr val="2190AB"/>
                </a:solidFill>
                <a:hlinkClick r:id="rId3"/>
              </a:rPr>
              <a:t>Gesundheit und Umwelt (2)</a:t>
            </a:r>
            <a:endParaRPr lang="de-DE" sz="1100" dirty="0">
              <a:solidFill>
                <a:srgbClr val="2190AB"/>
              </a:solidFill>
            </a:endParaRPr>
          </a:p>
        </p:txBody>
      </p:sp>
      <p:sp>
        <p:nvSpPr>
          <p:cNvPr id="4" name="Inhaltsplatzhalter 3"/>
          <p:cNvSpPr>
            <a:spLocks noGrp="1"/>
          </p:cNvSpPr>
          <p:nvPr>
            <p:ph idx="1"/>
          </p:nvPr>
        </p:nvSpPr>
        <p:spPr>
          <a:xfrm>
            <a:off x="648000" y="937288"/>
            <a:ext cx="7848000" cy="3163657"/>
          </a:xfrm>
        </p:spPr>
        <p:txBody>
          <a:bodyPr/>
          <a:lstStyle/>
          <a:p>
            <a:r>
              <a:rPr lang="de-DE" sz="1600" dirty="0"/>
              <a:t>Obst und Gemüse werden mit </a:t>
            </a:r>
            <a:r>
              <a:rPr lang="de-DE" sz="1600" b="1" dirty="0"/>
              <a:t>Pestiziden</a:t>
            </a:r>
            <a:r>
              <a:rPr lang="de-DE" sz="1600" dirty="0"/>
              <a:t> behandelt. Auch bei geringen Konzentrationen können diese sich negativ auf unsere Gesundheit auswirken. </a:t>
            </a:r>
            <a:endParaRPr lang="de-AT" sz="1600" dirty="0"/>
          </a:p>
          <a:p>
            <a:r>
              <a:rPr lang="de-AT" sz="1600" dirty="0" smtClean="0"/>
              <a:t>Jeder Mensch nimmt durch das Atmen, Essen und Trinken durchschnittlich 5 Gramm </a:t>
            </a:r>
            <a:r>
              <a:rPr lang="de-AT" sz="1600" b="1" dirty="0" smtClean="0"/>
              <a:t>Mikroplastik</a:t>
            </a:r>
            <a:r>
              <a:rPr lang="de-AT" sz="1600" dirty="0" smtClean="0"/>
              <a:t> pro Woche auf. Die genauen Auswirkungen von Mikroplastik auf den Körper sind noch unklar. </a:t>
            </a:r>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175380" y="4487102"/>
            <a:ext cx="3801041" cy="400110"/>
          </a:xfrm>
          <a:prstGeom prst="rect">
            <a:avLst/>
          </a:prstGeom>
        </p:spPr>
        <p:txBody>
          <a:bodyPr wrap="none">
            <a:spAutoFit/>
          </a:bodyPr>
          <a:lstStyle/>
          <a:p>
            <a:pPr algn="ctr"/>
            <a:r>
              <a:rPr lang="de-DE" sz="1000" dirty="0"/>
              <a:t>Apfelplantage </a:t>
            </a:r>
            <a:r>
              <a:rPr lang="de-DE" sz="1000" dirty="0" smtClean="0"/>
              <a:t>und Mikroplastik © </a:t>
            </a:r>
            <a:r>
              <a:rPr lang="de-DE" sz="1000" dirty="0"/>
              <a:t>BMLFUW / Alexander Haiden bzw. </a:t>
            </a:r>
            <a:r>
              <a:rPr lang="de-DE" sz="1000" dirty="0" smtClean="0"/>
              <a:t/>
            </a:r>
            <a:br>
              <a:rPr lang="de-DE" sz="1000" dirty="0" smtClean="0"/>
            </a:br>
            <a:r>
              <a:rPr lang="de-DE" sz="1000" dirty="0" smtClean="0"/>
              <a:t>© </a:t>
            </a:r>
            <a:r>
              <a:rPr lang="de-DE" sz="1000" dirty="0"/>
              <a:t>Clipdealer </a:t>
            </a:r>
            <a:r>
              <a:rPr lang="de-DE" sz="1000" dirty="0" smtClean="0"/>
              <a:t>/ </a:t>
            </a:r>
            <a:r>
              <a:rPr lang="de-DE" sz="1000" dirty="0" err="1" smtClean="0"/>
              <a:t>ericdalecreative</a:t>
            </a:r>
            <a:r>
              <a:rPr lang="de-DE" sz="1000" dirty="0" smtClean="0"/>
              <a:t> </a:t>
            </a:r>
            <a:endParaRPr lang="de-DE" sz="1000" dirty="0"/>
          </a:p>
        </p:txBody>
      </p:sp>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4075900" y="2752204"/>
            <a:ext cx="2133767" cy="1602521"/>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5337" y="2743940"/>
            <a:ext cx="2143631" cy="1610786"/>
          </a:xfrm>
          <a:prstGeom prst="rect">
            <a:avLst/>
          </a:prstGeom>
        </p:spPr>
      </p:pic>
    </p:spTree>
    <p:extLst>
      <p:ext uri="{BB962C8B-B14F-4D97-AF65-F5344CB8AC3E}">
        <p14:creationId xmlns:p14="http://schemas.microsoft.com/office/powerpoint/2010/main" val="1287066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9" y="1059411"/>
            <a:ext cx="6618240" cy="54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hangingPunct="0">
              <a:buNone/>
            </a:pPr>
            <a:r>
              <a:rPr lang="de-DE" b="1" dirty="0" smtClean="0">
                <a:solidFill>
                  <a:srgbClr val="2190AB"/>
                </a:solidFill>
              </a:rPr>
              <a:t>So bleibst du gesund</a:t>
            </a:r>
            <a:endParaRPr lang="de-DE" dirty="0">
              <a:solidFill>
                <a:srgbClr val="2190AB"/>
              </a:solidFill>
            </a:endParaRPr>
          </a:p>
          <a:p>
            <a:pPr marL="0" indent="0" algn="ctr">
              <a:buNone/>
            </a:pP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718546" y="4125273"/>
            <a:ext cx="2825393" cy="276999"/>
          </a:xfrm>
          <a:prstGeom prst="rect">
            <a:avLst/>
          </a:prstGeom>
          <a:noFill/>
        </p:spPr>
        <p:txBody>
          <a:bodyPr wrap="square" rtlCol="0">
            <a:spAutoFit/>
          </a:bodyPr>
          <a:lstStyle/>
          <a:p>
            <a:r>
              <a:rPr lang="de-AT" sz="1200" dirty="0" smtClean="0">
                <a:solidFill>
                  <a:srgbClr val="2190AB"/>
                </a:solidFill>
                <a:hlinkClick r:id="rId4"/>
              </a:rPr>
              <a:t>Zum Kapitel auf der </a:t>
            </a:r>
            <a:r>
              <a:rPr lang="de-AT" sz="1200" dirty="0" err="1" smtClean="0">
                <a:solidFill>
                  <a:srgbClr val="2190AB"/>
                </a:solidFill>
                <a:hlinkClick r:id="rId4"/>
              </a:rPr>
              <a:t>DemokratieWEBstatt</a:t>
            </a:r>
            <a:endParaRPr lang="de-AT" sz="1200" dirty="0">
              <a:solidFill>
                <a:srgbClr val="2190AB"/>
              </a:solidFill>
            </a:endParaRPr>
          </a:p>
        </p:txBody>
      </p:sp>
      <p:sp>
        <p:nvSpPr>
          <p:cNvPr id="8" name="Textfeld 7"/>
          <p:cNvSpPr txBox="1"/>
          <p:nvPr/>
        </p:nvSpPr>
        <p:spPr>
          <a:xfrm>
            <a:off x="3326943" y="3802338"/>
            <a:ext cx="1651457" cy="246221"/>
          </a:xfrm>
          <a:prstGeom prst="rect">
            <a:avLst/>
          </a:prstGeom>
          <a:noFill/>
        </p:spPr>
        <p:txBody>
          <a:bodyPr wrap="square" rtlCol="0">
            <a:spAutoFit/>
          </a:bodyPr>
          <a:lstStyle/>
          <a:p>
            <a:r>
              <a:rPr lang="de-DE" sz="1000" dirty="0"/>
              <a:t>© </a:t>
            </a:r>
            <a:r>
              <a:rPr lang="de-DE" sz="1000" dirty="0" err="1"/>
              <a:t>clipdealer</a:t>
            </a:r>
            <a:r>
              <a:rPr lang="de-DE" sz="1000" dirty="0"/>
              <a:t> / </a:t>
            </a:r>
            <a:r>
              <a:rPr lang="de-DE" sz="1000" dirty="0" err="1"/>
              <a:t>sivivolk</a:t>
            </a:r>
            <a:r>
              <a:rPr lang="de-DE" sz="1000" dirty="0" smtClean="0"/>
              <a:t> </a:t>
            </a:r>
            <a:endParaRPr lang="de-AT" sz="1000" dirty="0"/>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365" y="1512774"/>
            <a:ext cx="2946425" cy="2212850"/>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753108"/>
            <a:ext cx="7128000" cy="612000"/>
          </a:xfrm>
        </p:spPr>
        <p:txBody>
          <a:bodyPr/>
          <a:lstStyle/>
          <a:p>
            <a:r>
              <a:rPr lang="de-DE" sz="2000" dirty="0" smtClean="0">
                <a:solidFill>
                  <a:srgbClr val="2190AB"/>
                </a:solidFill>
                <a:hlinkClick r:id="rId3"/>
              </a:rPr>
              <a:t>So bleibst du gesund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
        <p:nvSpPr>
          <p:cNvPr id="4" name="Inhaltsplatzhalter 3"/>
          <p:cNvSpPr>
            <a:spLocks noGrp="1"/>
          </p:cNvSpPr>
          <p:nvPr>
            <p:ph idx="1"/>
          </p:nvPr>
        </p:nvSpPr>
        <p:spPr>
          <a:xfrm>
            <a:off x="537164" y="1313732"/>
            <a:ext cx="7848000" cy="3384061"/>
          </a:xfrm>
        </p:spPr>
        <p:txBody>
          <a:bodyPr/>
          <a:lstStyle/>
          <a:p>
            <a:r>
              <a:rPr lang="de-DE" sz="1600" dirty="0" smtClean="0"/>
              <a:t>Jeder Mensch muss auf </a:t>
            </a:r>
            <a:r>
              <a:rPr lang="de-DE" sz="1600" dirty="0"/>
              <a:t>seine Gesundheit </a:t>
            </a:r>
            <a:r>
              <a:rPr lang="de-DE" sz="1600" dirty="0" smtClean="0"/>
              <a:t>selbst </a:t>
            </a:r>
            <a:r>
              <a:rPr lang="de-DE" sz="1600" dirty="0"/>
              <a:t>achten. Nur: Wie weiß man, was einem gut tut und was nicht</a:t>
            </a:r>
            <a:r>
              <a:rPr lang="de-DE" sz="1600" dirty="0" smtClean="0"/>
              <a:t>?</a:t>
            </a:r>
          </a:p>
          <a:p>
            <a:r>
              <a:rPr lang="de-DE" sz="1600" dirty="0" smtClean="0"/>
              <a:t>Die </a:t>
            </a:r>
            <a:r>
              <a:rPr lang="de-DE" sz="1600" dirty="0"/>
              <a:t>WHO </a:t>
            </a:r>
            <a:r>
              <a:rPr lang="de-DE" sz="1600" dirty="0" smtClean="0"/>
              <a:t>hat Stress </a:t>
            </a:r>
            <a:r>
              <a:rPr lang="de-DE" sz="1600" dirty="0"/>
              <a:t>und seine Auswirkungen als größte Gesundheitsgefahren für das </a:t>
            </a:r>
            <a:r>
              <a:rPr lang="de-DE" sz="1600" dirty="0" smtClean="0"/>
              <a:t/>
            </a:r>
            <a:br>
              <a:rPr lang="de-DE" sz="1600" dirty="0" smtClean="0"/>
            </a:br>
            <a:r>
              <a:rPr lang="de-DE" sz="1600" dirty="0" smtClean="0"/>
              <a:t>21</a:t>
            </a:r>
            <a:r>
              <a:rPr lang="de-DE" sz="1600" dirty="0"/>
              <a:t>. Jahrhundert definiert</a:t>
            </a:r>
            <a:r>
              <a:rPr lang="de-DE" sz="1600" dirty="0" smtClean="0"/>
              <a:t>.</a:t>
            </a:r>
          </a:p>
          <a:p>
            <a:r>
              <a:rPr lang="de-DE" sz="1600" dirty="0" smtClean="0"/>
              <a:t>Stress </a:t>
            </a:r>
            <a:r>
              <a:rPr lang="de-DE" sz="1600" dirty="0"/>
              <a:t>hat viel mit Angst zu tun und mit dem Gefühl, dass einem alles zu viel wird</a:t>
            </a:r>
            <a:r>
              <a:rPr lang="de-DE" sz="1600" dirty="0" smtClean="0"/>
              <a:t>.</a:t>
            </a:r>
          </a:p>
          <a:p>
            <a:r>
              <a:rPr lang="de-DE" sz="1600" dirty="0"/>
              <a:t>Viele Drogen, Suchtmittel und Abhängigkeiten locken mit Entspannung und schönen Gefühlen, </a:t>
            </a:r>
            <a:r>
              <a:rPr lang="de-DE" sz="1600" dirty="0" smtClean="0"/>
              <a:t>können jedoch zu </a:t>
            </a:r>
            <a:r>
              <a:rPr lang="de-DE" sz="1600" dirty="0"/>
              <a:t>physischer und/oder psychischer Abhängigkeit führen.</a:t>
            </a:r>
            <a:endParaRPr lang="de-AT" sz="1600" dirty="0"/>
          </a:p>
          <a:p>
            <a:endParaRPr lang="de-DE" sz="1600" dirty="0" smtClean="0"/>
          </a:p>
          <a:p>
            <a:endParaRPr lang="de-DE" sz="1600" dirty="0"/>
          </a:p>
        </p:txBody>
      </p:sp>
    </p:spTree>
    <p:extLst>
      <p:ext uri="{BB962C8B-B14F-4D97-AF65-F5344CB8AC3E}">
        <p14:creationId xmlns:p14="http://schemas.microsoft.com/office/powerpoint/2010/main" val="2901198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a:solidFill>
                  <a:srgbClr val="2190AB"/>
                </a:solidFill>
                <a:hlinkClick r:id="rId3"/>
              </a:rPr>
              <a:t>Deine Gesundheit stärken</a:t>
            </a:r>
            <a:endParaRPr lang="de-DE" sz="2000" dirty="0">
              <a:solidFill>
                <a:srgbClr val="2190AB"/>
              </a:solidFill>
            </a:endParaRPr>
          </a:p>
        </p:txBody>
      </p:sp>
      <p:sp>
        <p:nvSpPr>
          <p:cNvPr id="4" name="Inhaltsplatzhalter 3"/>
          <p:cNvSpPr>
            <a:spLocks noGrp="1"/>
          </p:cNvSpPr>
          <p:nvPr>
            <p:ph idx="1"/>
          </p:nvPr>
        </p:nvSpPr>
        <p:spPr>
          <a:xfrm>
            <a:off x="648000" y="1098000"/>
            <a:ext cx="7848000" cy="2752512"/>
          </a:xfrm>
        </p:spPr>
        <p:txBody>
          <a:bodyPr/>
          <a:lstStyle/>
          <a:p>
            <a:r>
              <a:rPr lang="de-DE" sz="1600" dirty="0"/>
              <a:t>Eine Zauberformel für ein gesundes Leben bis ins hohe Alter gibt es leider nicht. </a:t>
            </a:r>
            <a:endParaRPr lang="de-DE" sz="1600" dirty="0" smtClean="0"/>
          </a:p>
          <a:p>
            <a:r>
              <a:rPr lang="de-DE" sz="1600" dirty="0" smtClean="0"/>
              <a:t>Gesundheit </a:t>
            </a:r>
            <a:r>
              <a:rPr lang="de-DE" sz="1600" dirty="0"/>
              <a:t>ist ein lebenslanger Prozess, der von persönlichen und sozialen Faktoren beeinflusst wird. </a:t>
            </a:r>
            <a:endParaRPr lang="de-DE" sz="1600" dirty="0" smtClean="0"/>
          </a:p>
          <a:p>
            <a:r>
              <a:rPr lang="de-DE" sz="1600" dirty="0" smtClean="0"/>
              <a:t>Zu empfehlen sind eine </a:t>
            </a:r>
            <a:r>
              <a:rPr lang="de-DE" sz="1600" dirty="0"/>
              <a:t>ausgewogene Ernährung, frische Luft und Bewegung, genug Schlaf und Entspannung sowie der Verzicht auf </a:t>
            </a:r>
            <a:r>
              <a:rPr lang="de-DE" sz="1600" dirty="0" smtClean="0"/>
              <a:t>Drogen.</a:t>
            </a:r>
          </a:p>
          <a:p>
            <a:r>
              <a:rPr lang="de-DE" sz="1600" dirty="0" smtClean="0"/>
              <a:t>Eine </a:t>
            </a:r>
            <a:r>
              <a:rPr lang="de-DE" sz="1600" dirty="0"/>
              <a:t>gute familiäre und soziale Basis sind vor allem für unsere seelische Widerstandskraft </a:t>
            </a:r>
            <a:r>
              <a:rPr lang="de-DE" sz="1600" dirty="0" smtClean="0"/>
              <a:t>hilfreich, kleine </a:t>
            </a:r>
            <a:r>
              <a:rPr lang="de-DE" sz="1600" dirty="0"/>
              <a:t>Herausforderungen und Abwechslungen im Alltag </a:t>
            </a:r>
            <a:r>
              <a:rPr lang="de-DE" sz="1600" dirty="0" smtClean="0"/>
              <a:t>helfen uns, </a:t>
            </a:r>
            <a:r>
              <a:rPr lang="de-DE" sz="1600" dirty="0"/>
              <a:t>um uns auch geistig fit zu halten.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5"/>
              </a:rPr>
              <a:t>www.demokratiewebstatt.at</a:t>
            </a:r>
            <a:endParaRPr lang="de-DE" sz="1200" dirty="0">
              <a:solidFill>
                <a:srgbClr val="2190AB"/>
              </a:solidFill>
            </a:endParaRPr>
          </a:p>
        </p:txBody>
      </p:sp>
    </p:spTree>
    <p:extLst>
      <p:ext uri="{BB962C8B-B14F-4D97-AF65-F5344CB8AC3E}">
        <p14:creationId xmlns:p14="http://schemas.microsoft.com/office/powerpoint/2010/main" val="369863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pic>
        <p:nvPicPr>
          <p:cNvPr id="3" name="Grafik 2">
            <a:hlinkClick r:id="rId5"/>
          </p:cNvPr>
          <p:cNvPicPr>
            <a:picLocks noChangeAspect="1"/>
          </p:cNvPicPr>
          <p:nvPr/>
        </p:nvPicPr>
        <p:blipFill>
          <a:blip r:embed="rId6"/>
          <a:stretch>
            <a:fillRect/>
          </a:stretch>
        </p:blipFill>
        <p:spPr>
          <a:xfrm>
            <a:off x="1657957" y="270541"/>
            <a:ext cx="4958580" cy="4115731"/>
          </a:xfrm>
          <a:prstGeom prst="rect">
            <a:avLst/>
          </a:prstGeom>
        </p:spPr>
      </p:pic>
    </p:spTree>
    <p:extLst>
      <p:ext uri="{BB962C8B-B14F-4D97-AF65-F5344CB8AC3E}">
        <p14:creationId xmlns:p14="http://schemas.microsoft.com/office/powerpoint/2010/main" val="3521894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414980"/>
            <a:ext cx="7128000" cy="612000"/>
          </a:xfrm>
        </p:spPr>
        <p:txBody>
          <a:bodyPr/>
          <a:lstStyle/>
          <a:p>
            <a:r>
              <a:rPr lang="de-DE" sz="2400" dirty="0" smtClean="0">
                <a:solidFill>
                  <a:srgbClr val="2190AB"/>
                </a:solidFill>
              </a:rPr>
              <a:t>Diskussionsfragen</a:t>
            </a:r>
            <a:endParaRPr lang="de-DE" sz="2400" dirty="0">
              <a:solidFill>
                <a:srgbClr val="2190AB"/>
              </a:solidFill>
            </a:endParaRPr>
          </a:p>
        </p:txBody>
      </p:sp>
      <p:sp>
        <p:nvSpPr>
          <p:cNvPr id="4" name="Inhaltsplatzhalter 3"/>
          <p:cNvSpPr>
            <a:spLocks noGrp="1"/>
          </p:cNvSpPr>
          <p:nvPr>
            <p:ph idx="1"/>
          </p:nvPr>
        </p:nvSpPr>
        <p:spPr>
          <a:xfrm>
            <a:off x="648000" y="889933"/>
            <a:ext cx="7848000" cy="3078866"/>
          </a:xfrm>
        </p:spPr>
        <p:txBody>
          <a:bodyPr/>
          <a:lstStyle/>
          <a:p>
            <a:pPr>
              <a:lnSpc>
                <a:spcPts val="2000"/>
              </a:lnSpc>
            </a:pPr>
            <a:r>
              <a:rPr lang="de-DE" sz="1200" dirty="0"/>
              <a:t>Bereits 2015 </a:t>
            </a:r>
            <a:r>
              <a:rPr lang="de-DE" sz="1200" dirty="0" smtClean="0"/>
              <a:t>wurde in Österreich ein </a:t>
            </a:r>
            <a:r>
              <a:rPr lang="de-DE" sz="1200" dirty="0"/>
              <a:t>Rauchverbot </a:t>
            </a:r>
            <a:r>
              <a:rPr lang="de-DE" sz="1200" dirty="0" smtClean="0"/>
              <a:t>in der Gastronomie beschlossen, am 1. November 2019 ist das Gesetz zum Schutz der </a:t>
            </a:r>
            <a:r>
              <a:rPr lang="de-DE" sz="1200" dirty="0" err="1" smtClean="0"/>
              <a:t>NichtraucherInnen</a:t>
            </a:r>
            <a:r>
              <a:rPr lang="de-DE" sz="1200" dirty="0" smtClean="0"/>
              <a:t> in Kraft getreten. In einer Umfrage im November 2019 waren 60 Prozent der Befragten mit dem Rauchverbot einverstanden. </a:t>
            </a:r>
            <a:br>
              <a:rPr lang="de-DE" sz="1200" dirty="0" smtClean="0"/>
            </a:br>
            <a:r>
              <a:rPr lang="de-DE" sz="1200" dirty="0" smtClean="0"/>
              <a:t>Diskussionsfragen: </a:t>
            </a:r>
          </a:p>
          <a:p>
            <a:pPr lvl="1">
              <a:lnSpc>
                <a:spcPts val="2000"/>
              </a:lnSpc>
            </a:pPr>
            <a:r>
              <a:rPr lang="de-DE" sz="1200" dirty="0" smtClean="0"/>
              <a:t>Welche Meinung hast du zum Rauchverbot? Nenne Pro- und Contra-Argumente!</a:t>
            </a:r>
          </a:p>
          <a:p>
            <a:pPr lvl="1">
              <a:lnSpc>
                <a:spcPts val="2000"/>
              </a:lnSpc>
            </a:pPr>
            <a:r>
              <a:rPr lang="de-DE" sz="1200" dirty="0" smtClean="0"/>
              <a:t>Glaubst du, dass das Rauchverbot dazu führt, dass weniger junge Menschen mit dem Rauchen beginnen?</a:t>
            </a:r>
          </a:p>
          <a:p>
            <a:pPr marL="457200" lvl="1" indent="0">
              <a:lnSpc>
                <a:spcPts val="2000"/>
              </a:lnSpc>
              <a:buNone/>
            </a:pPr>
            <a:endParaRPr lang="de-DE" sz="1200" dirty="0" smtClean="0"/>
          </a:p>
          <a:p>
            <a:pPr>
              <a:lnSpc>
                <a:spcPts val="2000"/>
              </a:lnSpc>
            </a:pPr>
            <a:r>
              <a:rPr lang="de-DE" sz="1200" dirty="0" smtClean="0"/>
              <a:t>Laut der Weltgesundheitsorganisation WHO sollten sich Jugendliche eine Stunde pro Tag bewegen. In Österreich schaffen das laut einer Studie jedoch nur knapp 30 Prozent der Burschen und knapp 15 Prozent der Mädchen. </a:t>
            </a:r>
            <a:br>
              <a:rPr lang="de-DE" sz="1200" dirty="0" smtClean="0"/>
            </a:br>
            <a:r>
              <a:rPr lang="de-DE" sz="1200" dirty="0" smtClean="0"/>
              <a:t>Diskussionsfragen</a:t>
            </a:r>
            <a:r>
              <a:rPr lang="de-DE" sz="1200" dirty="0"/>
              <a:t>: </a:t>
            </a:r>
          </a:p>
          <a:p>
            <a:pPr lvl="1">
              <a:lnSpc>
                <a:spcPts val="2000"/>
              </a:lnSpc>
            </a:pPr>
            <a:r>
              <a:rPr lang="de-DE" sz="1200" dirty="0" smtClean="0"/>
              <a:t>Wieviel bewegst du dich? Welche Art der Bewegung macht dir Spaß?</a:t>
            </a:r>
          </a:p>
          <a:p>
            <a:pPr lvl="1">
              <a:lnSpc>
                <a:spcPts val="2000"/>
              </a:lnSpc>
            </a:pPr>
            <a:r>
              <a:rPr lang="de-DE" sz="1200" dirty="0" smtClean="0"/>
              <a:t>Was oder wer motiviert dich, dich (mehr) zu bewegen? </a:t>
            </a:r>
            <a:endParaRPr lang="de-AT" sz="1600" dirty="0" smtClean="0"/>
          </a:p>
          <a:p>
            <a:pPr marL="0" indent="0">
              <a:buNone/>
            </a:pPr>
            <a:endParaRPr lang="de-AT" sz="1600" dirty="0" smtClean="0"/>
          </a:p>
          <a:p>
            <a:pPr marL="0" indent="0">
              <a:buNone/>
            </a:pPr>
            <a:endParaRPr lang="de-AT" sz="1600" dirty="0"/>
          </a:p>
          <a:p>
            <a:endParaRPr lang="de-AT" sz="1600" dirty="0" smtClean="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33272"/>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smtClean="0">
                <a:solidFill>
                  <a:srgbClr val="2190AB"/>
                </a:solidFill>
                <a:cs typeface="Arial" panose="020B0604020202020204" pitchFamily="34" charset="0"/>
              </a:rPr>
              <a:t>Hinweis </a:t>
            </a:r>
            <a:r>
              <a:rPr lang="de-DE" sz="1800" b="0" i="1" dirty="0">
                <a:solidFill>
                  <a:srgbClr val="2190AB"/>
                </a:solidFill>
                <a:cs typeface="Arial" panose="020B0604020202020204" pitchFamily="34" charset="0"/>
              </a:rPr>
              <a:t>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smtClean="0"/>
          </a:p>
          <a:p>
            <a:pPr>
              <a:spcAft>
                <a:spcPts val="600"/>
              </a:spcAft>
              <a:buClr>
                <a:srgbClr val="2190AB"/>
              </a:buClr>
            </a:pPr>
            <a:r>
              <a:rPr lang="de-DE" sz="1400" dirty="0" smtClean="0"/>
              <a:t>In dieser </a:t>
            </a:r>
            <a:r>
              <a:rPr lang="de-DE" sz="1400" dirty="0" err="1" smtClean="0"/>
              <a:t>PowerPointPräsentation</a:t>
            </a:r>
            <a:r>
              <a:rPr lang="de-DE" sz="1400" dirty="0" smtClean="0"/>
              <a:t> finden sich die wichtigsten Inhalte des Schwerpunktthemas „Gesundheit“ in stark gekürzter Form.</a:t>
            </a:r>
          </a:p>
          <a:p>
            <a:pPr>
              <a:spcAft>
                <a:spcPts val="600"/>
              </a:spcAft>
              <a:buClr>
                <a:srgbClr val="2190AB"/>
              </a:buClr>
            </a:pPr>
            <a:r>
              <a:rPr lang="de-DE" sz="1400" dirty="0" smtClean="0"/>
              <a:t>Um zu den Hintergrundinformationen in den jeweiligen Kapiteln auf der </a:t>
            </a:r>
            <a:r>
              <a:rPr lang="de-DE" sz="1400" dirty="0" err="1" smtClean="0"/>
              <a:t>DemokratieWEBstatt</a:t>
            </a:r>
            <a:r>
              <a:rPr lang="de-DE" sz="1400" dirty="0"/>
              <a:t> </a:t>
            </a:r>
            <a:r>
              <a:rPr lang="de-DE" sz="1400" dirty="0" smtClean="0"/>
              <a:t>zu gelangen, nutzen Sie bitte die Verlinkungen. </a:t>
            </a:r>
          </a:p>
          <a:p>
            <a:pPr lvl="1"/>
            <a:r>
              <a:rPr lang="de-DE" sz="1400" dirty="0"/>
              <a:t>Bsp.</a:t>
            </a:r>
            <a:r>
              <a:rPr lang="de-DE" sz="1400" dirty="0">
                <a:solidFill>
                  <a:srgbClr val="2190AB"/>
                </a:solidFill>
              </a:rPr>
              <a:t> </a:t>
            </a:r>
            <a:r>
              <a:rPr lang="de-AT" sz="1400" dirty="0">
                <a:solidFill>
                  <a:srgbClr val="2190AB"/>
                </a:solidFill>
                <a:hlinkClick r:id="rId4"/>
              </a:rPr>
              <a:t>Zum Kapitel auf </a:t>
            </a:r>
            <a:r>
              <a:rPr lang="de-AT" sz="1400" dirty="0" smtClean="0">
                <a:solidFill>
                  <a:srgbClr val="2190AB"/>
                </a:solidFill>
                <a:hlinkClick r:id="rId4"/>
              </a:rPr>
              <a:t>der </a:t>
            </a:r>
            <a:r>
              <a:rPr lang="de-AT" sz="1400" dirty="0" err="1">
                <a:solidFill>
                  <a:srgbClr val="2190AB"/>
                </a:solidFill>
                <a:hlinkClick r:id="rId4"/>
              </a:rPr>
              <a:t>DemokratieWEBstatt</a:t>
            </a:r>
            <a:endParaRPr lang="de-AT" sz="1400" dirty="0">
              <a:solidFill>
                <a:srgbClr val="2190AB"/>
              </a:solidFill>
            </a:endParaRPr>
          </a:p>
          <a:p>
            <a:pPr lvl="1">
              <a:spcAft>
                <a:spcPts val="600"/>
              </a:spcAft>
              <a:buClr>
                <a:srgbClr val="2190AB"/>
              </a:buClr>
            </a:pPr>
            <a:r>
              <a:rPr lang="de-DE" sz="1400" dirty="0" smtClean="0"/>
              <a:t>Bsp. </a:t>
            </a:r>
            <a:r>
              <a:rPr lang="de-DE" sz="1400" i="1" dirty="0" smtClean="0"/>
              <a:t>(Überschrift) </a:t>
            </a:r>
            <a:r>
              <a:rPr lang="de-DE" sz="1400" dirty="0" smtClean="0">
                <a:solidFill>
                  <a:srgbClr val="2190AB"/>
                </a:solidFill>
                <a:hlinkClick r:id="rId4"/>
              </a:rPr>
              <a:t>Gesundes Leben – was ist das?</a:t>
            </a:r>
            <a:endParaRPr lang="de-DE" sz="1400" dirty="0">
              <a:solidFill>
                <a:srgbClr val="2190AB"/>
              </a:solidFill>
            </a:endParaRP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943583"/>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smtClean="0">
                <a:solidFill>
                  <a:srgbClr val="2190AB"/>
                </a:solidFill>
                <a:latin typeface="+mj-lt"/>
              </a:rPr>
              <a:t>Gesundes Leben – was ist das?</a:t>
            </a:r>
          </a:p>
        </p:txBody>
      </p:sp>
      <p:sp>
        <p:nvSpPr>
          <p:cNvPr id="2" name="Textfeld 1"/>
          <p:cNvSpPr txBox="1"/>
          <p:nvPr/>
        </p:nvSpPr>
        <p:spPr>
          <a:xfrm>
            <a:off x="3372910" y="3878567"/>
            <a:ext cx="1515557" cy="246221"/>
          </a:xfrm>
          <a:prstGeom prst="rect">
            <a:avLst/>
          </a:prstGeom>
          <a:noFill/>
        </p:spPr>
        <p:txBody>
          <a:bodyPr wrap="square" rtlCol="0">
            <a:spAutoFit/>
          </a:bodyPr>
          <a:lstStyle/>
          <a:p>
            <a:r>
              <a:rPr lang="de-DE" sz="1000" dirty="0"/>
              <a:t>© </a:t>
            </a:r>
            <a:r>
              <a:rPr lang="de-DE" sz="1000" dirty="0" smtClean="0"/>
              <a:t>Clipdealer</a:t>
            </a:r>
            <a:r>
              <a:rPr lang="de-AT" sz="1000" dirty="0" smtClean="0"/>
              <a:t> / </a:t>
            </a:r>
            <a:r>
              <a:rPr lang="de-DE" sz="1000" dirty="0" err="1" smtClean="0"/>
              <a:t>serrnovik</a:t>
            </a:r>
            <a:endParaRPr lang="de-AT" sz="1000" dirty="0"/>
          </a:p>
        </p:txBody>
      </p:sp>
      <p:sp>
        <p:nvSpPr>
          <p:cNvPr id="3" name="Textfeld 2"/>
          <p:cNvSpPr txBox="1"/>
          <p:nvPr/>
        </p:nvSpPr>
        <p:spPr>
          <a:xfrm>
            <a:off x="2799302" y="4263774"/>
            <a:ext cx="2825393" cy="276999"/>
          </a:xfrm>
          <a:prstGeom prst="rect">
            <a:avLst/>
          </a:prstGeom>
          <a:noFill/>
        </p:spPr>
        <p:txBody>
          <a:bodyPr wrap="square" rtlCol="0">
            <a:spAutoFit/>
          </a:bodyPr>
          <a:lstStyle/>
          <a:p>
            <a:r>
              <a:rPr lang="de-AT" sz="1200" dirty="0" smtClean="0">
                <a:solidFill>
                  <a:srgbClr val="2190AB"/>
                </a:solidFill>
                <a:hlinkClick r:id="rId4"/>
              </a:rPr>
              <a:t>Zum Kapitel auf der </a:t>
            </a:r>
            <a:r>
              <a:rPr lang="de-AT" sz="1200" dirty="0" err="1" smtClean="0">
                <a:solidFill>
                  <a:srgbClr val="2190AB"/>
                </a:solidFill>
                <a:hlinkClick r:id="rId4"/>
              </a:rPr>
              <a:t>DemokratieWEBstatt</a:t>
            </a:r>
            <a:endParaRPr lang="de-AT" sz="1200" dirty="0">
              <a:solidFill>
                <a:srgbClr val="2190AB"/>
              </a:solidFill>
            </a:endParaRPr>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893" y="1644631"/>
            <a:ext cx="2715589" cy="2033898"/>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u="sng" dirty="0" smtClean="0">
                <a:solidFill>
                  <a:srgbClr val="2190AB"/>
                </a:solidFill>
                <a:hlinkClick r:id="rId4"/>
              </a:rPr>
              <a:t>Gesundes Leben – was ist das?</a:t>
            </a:r>
            <a:endParaRPr lang="de-DE" sz="1100" u="sng"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r>
              <a:rPr lang="de-DE" sz="1600" dirty="0"/>
              <a:t>Unsere Gesundheit ist die Grundlage für unser Wohlbefinden</a:t>
            </a:r>
            <a:r>
              <a:rPr lang="de-DE" sz="1600" dirty="0" smtClean="0"/>
              <a:t>.</a:t>
            </a:r>
          </a:p>
          <a:p>
            <a:pPr>
              <a:spcAft>
                <a:spcPts val="600"/>
              </a:spcAft>
              <a:buClr>
                <a:srgbClr val="2190AB"/>
              </a:buClr>
            </a:pPr>
            <a:r>
              <a:rPr lang="de-DE" sz="1600" dirty="0"/>
              <a:t>Gesundheit hat aber nicht nur etwas mit körperlichem Wohlbefinden zu tun, sondern hängt mit vielen verschiedenen Faktoren </a:t>
            </a:r>
            <a:r>
              <a:rPr lang="de-DE" sz="1600" dirty="0" smtClean="0"/>
              <a:t>zusammen.</a:t>
            </a:r>
          </a:p>
          <a:p>
            <a:pPr>
              <a:spcAft>
                <a:spcPts val="600"/>
              </a:spcAft>
              <a:buClr>
                <a:srgbClr val="2190AB"/>
              </a:buClr>
            </a:pPr>
            <a:r>
              <a:rPr lang="de-DE" sz="1600" i="1" dirty="0"/>
              <a:t>Gesundheit ist laut Weltgesundheitsorganisation (WHO) ein </a:t>
            </a:r>
            <a:r>
              <a:rPr lang="de-DE" sz="1600" i="1" dirty="0" smtClean="0"/>
              <a:t>„Zustand </a:t>
            </a:r>
            <a:r>
              <a:rPr lang="de-DE" sz="1600" i="1" dirty="0"/>
              <a:t>des vollständigen körperlichen, geistigen und sozialen Wohlergehens und nicht nur das Fehlen von Krankheit oder Gebrechen.“</a:t>
            </a:r>
            <a:endParaRPr lang="de-DE" sz="1600" dirty="0"/>
          </a:p>
          <a:p>
            <a:r>
              <a:rPr lang="de-DE" sz="1600" dirty="0" smtClean="0"/>
              <a:t>Kinder </a:t>
            </a:r>
            <a:r>
              <a:rPr lang="de-DE" sz="1600" dirty="0"/>
              <a:t>haben </a:t>
            </a:r>
            <a:r>
              <a:rPr lang="de-DE" sz="1600" dirty="0" smtClean="0"/>
              <a:t>laut der UN-Kinderrechtskonvention ein </a:t>
            </a:r>
            <a:r>
              <a:rPr lang="de-DE" sz="1600" dirty="0"/>
              <a:t>Recht darauf, dass </a:t>
            </a:r>
            <a:r>
              <a:rPr lang="de-DE" sz="1600" dirty="0" smtClean="0"/>
              <a:t/>
            </a:r>
            <a:br>
              <a:rPr lang="de-DE" sz="1600" dirty="0" smtClean="0"/>
            </a:br>
            <a:r>
              <a:rPr lang="de-DE" sz="1600" dirty="0" smtClean="0"/>
              <a:t>alles </a:t>
            </a:r>
            <a:r>
              <a:rPr lang="de-DE" sz="1600" dirty="0"/>
              <a:t>getan wird, damit sie gesund leben können.</a:t>
            </a:r>
            <a:endParaRPr lang="de-AT" sz="1600" dirty="0"/>
          </a:p>
          <a:p>
            <a:pPr>
              <a:spcAft>
                <a:spcPts val="600"/>
              </a:spcAft>
              <a:buClr>
                <a:srgbClr val="2190AB"/>
              </a:buClr>
            </a:pPr>
            <a:endParaRPr lang="de-DE" sz="1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u="sng" dirty="0">
                <a:solidFill>
                  <a:srgbClr val="2190AB"/>
                </a:solidFill>
                <a:hlinkClick r:id="rId4"/>
              </a:rPr>
              <a:t>Einflussfaktoren auf unsere Gesundheit</a:t>
            </a:r>
            <a:endParaRPr lang="de-DE" sz="1100" u="sng" dirty="0">
              <a:solidFill>
                <a:srgbClr val="2190AB"/>
              </a:solidFill>
            </a:endParaRPr>
          </a:p>
        </p:txBody>
      </p:sp>
      <p:sp>
        <p:nvSpPr>
          <p:cNvPr id="4" name="Inhaltsplatzhalter 3"/>
          <p:cNvSpPr>
            <a:spLocks noGrp="1"/>
          </p:cNvSpPr>
          <p:nvPr>
            <p:ph idx="1"/>
          </p:nvPr>
        </p:nvSpPr>
        <p:spPr>
          <a:xfrm>
            <a:off x="700390" y="1098000"/>
            <a:ext cx="7795609" cy="2993709"/>
          </a:xfrm>
        </p:spPr>
        <p:txBody>
          <a:bodyPr/>
          <a:lstStyle/>
          <a:p>
            <a:r>
              <a:rPr lang="de-AT" sz="1600" dirty="0" smtClean="0"/>
              <a:t>Zahlreiche Faktoren wirken sich auf unsere Gesundheit aus, z.B. das Alter, das Geschlecht, die Erbanlagen, die Ernährung, wie viel man sich bewegt, das soziale Umfeld, die Lebens- und Arbeitsbedingungen und die Verfügbarkeit von Gesundheitseinrichtungen.</a:t>
            </a:r>
          </a:p>
          <a:p>
            <a:pPr marL="0" indent="0">
              <a:buNone/>
            </a:pPr>
            <a:r>
              <a:rPr lang="de-AT" sz="1600" dirty="0" smtClean="0"/>
              <a:t> </a:t>
            </a:r>
            <a:endParaRPr lang="de-AT" sz="1600" dirty="0"/>
          </a:p>
          <a:p>
            <a:endParaRPr lang="de-AT" sz="1600" dirty="0" smtClean="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120993" y="4449395"/>
            <a:ext cx="3956532" cy="415498"/>
          </a:xfrm>
          <a:prstGeom prst="rect">
            <a:avLst/>
          </a:prstGeom>
        </p:spPr>
        <p:txBody>
          <a:bodyPr wrap="none">
            <a:spAutoFit/>
          </a:bodyPr>
          <a:lstStyle/>
          <a:p>
            <a:pPr algn="ctr"/>
            <a:r>
              <a:rPr lang="de-DE" sz="1050" dirty="0" smtClean="0"/>
              <a:t>Die fünf </a:t>
            </a:r>
            <a:r>
              <a:rPr lang="de-DE" sz="1050" dirty="0"/>
              <a:t>Ebenen der Gesundheit © </a:t>
            </a:r>
            <a:r>
              <a:rPr lang="de-DE" sz="1050" dirty="0" smtClean="0"/>
              <a:t/>
            </a:r>
            <a:br>
              <a:rPr lang="de-DE" sz="1050" dirty="0" smtClean="0"/>
            </a:br>
            <a:r>
              <a:rPr lang="de-DE" sz="1050" dirty="0" smtClean="0"/>
              <a:t>Fonds </a:t>
            </a:r>
            <a:r>
              <a:rPr lang="de-DE" sz="1050" dirty="0"/>
              <a:t>Gesundes Österreich nach Dahlgren, G., Whitehead, M. (1991)</a:t>
            </a:r>
          </a:p>
        </p:txBody>
      </p:sp>
      <p:sp>
        <p:nvSpPr>
          <p:cNvPr id="6" name="Inhaltsplatzhalter 3"/>
          <p:cNvSpPr txBox="1">
            <a:spLocks/>
          </p:cNvSpPr>
          <p:nvPr/>
        </p:nvSpPr>
        <p:spPr>
          <a:xfrm>
            <a:off x="541505" y="3304958"/>
            <a:ext cx="7795609" cy="1184264"/>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666" y="2130625"/>
            <a:ext cx="3133790" cy="2348665"/>
          </a:xfrm>
          <a:prstGeom prst="rect">
            <a:avLst/>
          </a:prstGeom>
        </p:spPr>
      </p:pic>
    </p:spTree>
    <p:extLst>
      <p:ext uri="{BB962C8B-B14F-4D97-AF65-F5344CB8AC3E}">
        <p14:creationId xmlns:p14="http://schemas.microsoft.com/office/powerpoint/2010/main" val="3369082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Was uns krank macht – Zivilisationskrankheiten </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DE" sz="1600" dirty="0"/>
              <a:t>In Österreich und anderen Ländern gibt es genügend ärztliche Versorgung, Medikamente und gute hygienische Bedingungen, so dass viele Krankheiten geheilt werden können</a:t>
            </a:r>
            <a:r>
              <a:rPr lang="de-DE" sz="1600" dirty="0" smtClean="0"/>
              <a:t>.</a:t>
            </a:r>
          </a:p>
          <a:p>
            <a:r>
              <a:rPr lang="de-DE" sz="1600" dirty="0" smtClean="0"/>
              <a:t>Trotzdem treten Erkrankungen auf, die vor allem mit unserer Lebensweise zu tun haben: Wir essen und trinken zu viel, sitzen zu lange vor </a:t>
            </a:r>
            <a:r>
              <a:rPr lang="de-DE" sz="1600" dirty="0"/>
              <a:t>dem </a:t>
            </a:r>
            <a:r>
              <a:rPr lang="de-DE" sz="1600" dirty="0" smtClean="0"/>
              <a:t>Computer und sind Lärm und Stress ausgesetzt ist. </a:t>
            </a:r>
          </a:p>
          <a:p>
            <a:r>
              <a:rPr lang="de-DE" sz="1600" dirty="0" smtClean="0"/>
              <a:t>Zu diesen „Zivilisationskrankheiten“ zählen Übergewicht, </a:t>
            </a:r>
            <a:r>
              <a:rPr lang="de-DE" sz="1600" dirty="0"/>
              <a:t>Herz- und </a:t>
            </a:r>
            <a:r>
              <a:rPr lang="de-DE" sz="1600" dirty="0" smtClean="0"/>
              <a:t>Gefäßkrankheiten, Zuckerkrankheiten, </a:t>
            </a:r>
            <a:r>
              <a:rPr lang="de-DE" sz="1600" dirty="0"/>
              <a:t>bestimmte </a:t>
            </a:r>
            <a:r>
              <a:rPr lang="de-DE" sz="1600" dirty="0" smtClean="0"/>
              <a:t>Krebsarten und psychische Erkrankungen.</a:t>
            </a:r>
            <a:endParaRPr lang="de-DE" sz="1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2313179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943583"/>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smtClean="0">
                <a:solidFill>
                  <a:srgbClr val="2190AB"/>
                </a:solidFill>
              </a:rPr>
              <a:t>Gesundheit und Politik</a:t>
            </a:r>
            <a:endParaRPr lang="de-DE" sz="2600" b="1" dirty="0" smtClean="0">
              <a:solidFill>
                <a:srgbClr val="2190AB"/>
              </a:solidFill>
              <a:latin typeface="+mj-lt"/>
            </a:endParaRPr>
          </a:p>
        </p:txBody>
      </p:sp>
      <p:sp>
        <p:nvSpPr>
          <p:cNvPr id="2" name="Textfeld 1"/>
          <p:cNvSpPr txBox="1"/>
          <p:nvPr/>
        </p:nvSpPr>
        <p:spPr>
          <a:xfrm>
            <a:off x="3274900" y="3848735"/>
            <a:ext cx="1874196" cy="246221"/>
          </a:xfrm>
          <a:prstGeom prst="rect">
            <a:avLst/>
          </a:prstGeom>
          <a:noFill/>
        </p:spPr>
        <p:txBody>
          <a:bodyPr wrap="square" rtlCol="0">
            <a:spAutoFit/>
          </a:bodyPr>
          <a:lstStyle/>
          <a:p>
            <a:r>
              <a:rPr lang="de-DE" sz="1000" dirty="0"/>
              <a:t>© </a:t>
            </a:r>
            <a:r>
              <a:rPr lang="de-DE" sz="1000" dirty="0" smtClean="0"/>
              <a:t>Clipdealer / </a:t>
            </a:r>
            <a:r>
              <a:rPr lang="de-DE" sz="1000" dirty="0" err="1" smtClean="0"/>
              <a:t>spotmatikphoto</a:t>
            </a:r>
            <a:endParaRPr lang="de-AT" sz="1000" dirty="0"/>
          </a:p>
        </p:txBody>
      </p:sp>
      <p:sp>
        <p:nvSpPr>
          <p:cNvPr id="3" name="Textfeld 2"/>
          <p:cNvSpPr txBox="1"/>
          <p:nvPr/>
        </p:nvSpPr>
        <p:spPr>
          <a:xfrm>
            <a:off x="2799302" y="4244164"/>
            <a:ext cx="2825393" cy="276999"/>
          </a:xfrm>
          <a:prstGeom prst="rect">
            <a:avLst/>
          </a:prstGeom>
          <a:noFill/>
        </p:spPr>
        <p:txBody>
          <a:bodyPr wrap="square" rtlCol="0">
            <a:spAutoFit/>
          </a:bodyPr>
          <a:lstStyle/>
          <a:p>
            <a:r>
              <a:rPr lang="de-AT" sz="1200" dirty="0" smtClean="0">
                <a:solidFill>
                  <a:srgbClr val="2190AB"/>
                </a:solidFill>
                <a:hlinkClick r:id="rId3"/>
              </a:rPr>
              <a:t>Zum Kapitel auf der </a:t>
            </a:r>
            <a:r>
              <a:rPr lang="de-AT" sz="1200" dirty="0" err="1" smtClean="0">
                <a:solidFill>
                  <a:srgbClr val="2190AB"/>
                </a:solidFill>
                <a:hlinkClick r:id="rId3"/>
              </a:rPr>
              <a:t>DemokratieWEBstatt</a:t>
            </a:r>
            <a:endParaRPr lang="de-AT" sz="1200" dirty="0">
              <a:solidFill>
                <a:srgbClr val="2190AB"/>
              </a:solidFill>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613" y="1505645"/>
            <a:ext cx="2905694" cy="2179270"/>
          </a:xfrm>
          <a:prstGeom prst="rect">
            <a:avLst/>
          </a:prstGeom>
        </p:spPr>
      </p:pic>
    </p:spTree>
    <p:extLst>
      <p:ext uri="{BB962C8B-B14F-4D97-AF65-F5344CB8AC3E}">
        <p14:creationId xmlns:p14="http://schemas.microsoft.com/office/powerpoint/2010/main" val="2304589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u="sng" dirty="0" smtClean="0">
                <a:solidFill>
                  <a:srgbClr val="2190AB"/>
                </a:solidFill>
                <a:hlinkClick r:id="rId4"/>
              </a:rPr>
              <a:t>Gesundheit und Politik</a:t>
            </a:r>
            <a:endParaRPr lang="de-DE" sz="1100" u="sng"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pPr marL="288000" lvl="1" indent="-288000">
              <a:lnSpc>
                <a:spcPts val="2600"/>
              </a:lnSpc>
              <a:buClr>
                <a:schemeClr val="tx2"/>
              </a:buClr>
              <a:buSzTx/>
              <a:buFont typeface="Arial"/>
              <a:buChar char="•"/>
            </a:pPr>
            <a:r>
              <a:rPr lang="de-AT" sz="1600" dirty="0" smtClean="0"/>
              <a:t>Bei der Gesundheitspolitik geht es um die gute Versorgung bei Krankheiten oder Unfällen, aber auch um Maßnahmen, die den Menschen helfen, </a:t>
            </a:r>
            <a:r>
              <a:rPr lang="de-DE" sz="1600" dirty="0" smtClean="0"/>
              <a:t>gesund </a:t>
            </a:r>
            <a:r>
              <a:rPr lang="de-DE" sz="1600" dirty="0"/>
              <a:t>zu bleiben. </a:t>
            </a:r>
            <a:endParaRPr lang="de-DE" sz="1600" dirty="0" smtClean="0"/>
          </a:p>
          <a:p>
            <a:pPr marL="288000" lvl="1" indent="-288000">
              <a:lnSpc>
                <a:spcPts val="2600"/>
              </a:lnSpc>
              <a:buClr>
                <a:schemeClr val="tx2"/>
              </a:buClr>
              <a:buSzTx/>
              <a:buFont typeface="Arial"/>
              <a:buChar char="•"/>
            </a:pPr>
            <a:r>
              <a:rPr lang="de-DE" sz="1600" dirty="0" smtClean="0"/>
              <a:t>In einem funktionierenden Gesundheitssystem sorgt der </a:t>
            </a:r>
            <a:r>
              <a:rPr lang="de-DE" sz="1600" dirty="0"/>
              <a:t>Staat </a:t>
            </a:r>
            <a:r>
              <a:rPr lang="de-DE" sz="1600" dirty="0" smtClean="0"/>
              <a:t>dafür</a:t>
            </a:r>
            <a:r>
              <a:rPr lang="de-DE" sz="1600" dirty="0"/>
              <a:t>, dass es genügend Ärztinnen und </a:t>
            </a:r>
            <a:r>
              <a:rPr lang="de-DE" sz="1600" dirty="0" smtClean="0"/>
              <a:t>Ärzte, </a:t>
            </a:r>
            <a:r>
              <a:rPr lang="de-DE" sz="1600" dirty="0"/>
              <a:t>Spitäler und Medikamente für alle gibt. </a:t>
            </a:r>
            <a:endParaRPr lang="de-DE" sz="1600" dirty="0" smtClean="0"/>
          </a:p>
          <a:p>
            <a:pPr marL="288000" lvl="1" indent="-288000">
              <a:lnSpc>
                <a:spcPts val="2600"/>
              </a:lnSpc>
              <a:buClr>
                <a:schemeClr val="tx2"/>
              </a:buClr>
              <a:buSzTx/>
              <a:buFont typeface="Arial"/>
              <a:buChar char="•"/>
            </a:pPr>
            <a:r>
              <a:rPr lang="de-DE" sz="1600" dirty="0" smtClean="0"/>
              <a:t>Auch </a:t>
            </a:r>
            <a:r>
              <a:rPr lang="de-DE" sz="1600" dirty="0"/>
              <a:t>die Krankenversicherung ist Teil des Gesundheitssystems eines Landes. </a:t>
            </a:r>
            <a:endParaRPr lang="de-DE" sz="1600" dirty="0" smtClean="0"/>
          </a:p>
          <a:p>
            <a:pPr marL="288000" lvl="1" indent="-288000">
              <a:lnSpc>
                <a:spcPts val="2600"/>
              </a:lnSpc>
              <a:buClr>
                <a:schemeClr val="tx2"/>
              </a:buClr>
              <a:buSzTx/>
              <a:buFont typeface="Arial"/>
              <a:buChar char="•"/>
            </a:pPr>
            <a:r>
              <a:rPr lang="de-DE" sz="1600" dirty="0" smtClean="0"/>
              <a:t>In </a:t>
            </a:r>
            <a:r>
              <a:rPr lang="de-DE" sz="1600" dirty="0"/>
              <a:t>Österreich </a:t>
            </a:r>
            <a:r>
              <a:rPr lang="de-DE" sz="1600" dirty="0" smtClean="0"/>
              <a:t>können alle Menschen die </a:t>
            </a:r>
            <a:r>
              <a:rPr lang="de-DE" sz="1600" dirty="0"/>
              <a:t>Leistungen des Gesundheitssystems </a:t>
            </a:r>
            <a:r>
              <a:rPr lang="de-DE" sz="1600" dirty="0" smtClean="0"/>
              <a:t>nutzen – </a:t>
            </a:r>
            <a:br>
              <a:rPr lang="de-DE" sz="1600" dirty="0" smtClean="0"/>
            </a:br>
            <a:r>
              <a:rPr lang="de-DE" sz="1600" dirty="0" smtClean="0"/>
              <a:t>das </a:t>
            </a:r>
            <a:r>
              <a:rPr lang="de-DE" sz="1600" dirty="0"/>
              <a:t>ist nicht selbstverständlich</a:t>
            </a:r>
            <a:r>
              <a:rPr lang="de-DE" sz="1600" dirty="0" smtClean="0"/>
              <a:t>.</a:t>
            </a:r>
            <a:endParaRPr lang="de-AT" sz="1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9860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1354</Words>
  <Application>Microsoft Office PowerPoint</Application>
  <PresentationFormat>Bildschirmpräsentation (16:9)</PresentationFormat>
  <Paragraphs>126</Paragraphs>
  <Slides>20</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Gesundes Leben – was ist das?</vt:lpstr>
      <vt:lpstr>Einflussfaktoren auf unsere Gesundheit</vt:lpstr>
      <vt:lpstr>Was uns krank macht – Zivilisationskrankheiten </vt:lpstr>
      <vt:lpstr>PowerPoint-Präsentation</vt:lpstr>
      <vt:lpstr>Gesundheit und Politik</vt:lpstr>
      <vt:lpstr>Verantwortliche Ebenen in der Gesundheitspolitik</vt:lpstr>
      <vt:lpstr>Gesundheitsversorgung als Beruf</vt:lpstr>
      <vt:lpstr>Gesundheitsförderung und gesundes Aufwachsen</vt:lpstr>
      <vt:lpstr>Pandemie – wenn die Welt krank wird</vt:lpstr>
      <vt:lpstr>Gesundheit und Umwelt</vt:lpstr>
      <vt:lpstr>Gesundheit und Umwelt</vt:lpstr>
      <vt:lpstr>Gesundheit und Umwelt (2)</vt:lpstr>
      <vt:lpstr>PowerPoint-Präsentation</vt:lpstr>
      <vt:lpstr>So bleibst du gesund </vt:lpstr>
      <vt:lpstr>Deine Gesundheit stärken</vt:lpstr>
      <vt:lpstr>Diskussionsfragen</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Harald Prosch</cp:lastModifiedBy>
  <cp:revision>269</cp:revision>
  <dcterms:created xsi:type="dcterms:W3CDTF">2019-11-13T13:23:08Z</dcterms:created>
  <dcterms:modified xsi:type="dcterms:W3CDTF">2020-09-10T08:09:31Z</dcterms:modified>
</cp:coreProperties>
</file>