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indent="2286000">
      <a:defRPr>
        <a:latin typeface="Arial"/>
        <a:ea typeface="Arial"/>
        <a:cs typeface="Arial"/>
        <a:sym typeface="Arial"/>
      </a:defRPr>
    </a:lvl6pPr>
    <a:lvl7pPr indent="2743200">
      <a:defRPr>
        <a:latin typeface="Arial"/>
        <a:ea typeface="Arial"/>
        <a:cs typeface="Arial"/>
        <a:sym typeface="Arial"/>
      </a:defRPr>
    </a:lvl7pPr>
    <a:lvl8pPr indent="3200400">
      <a:defRPr>
        <a:latin typeface="Arial"/>
        <a:ea typeface="Arial"/>
        <a:cs typeface="Arial"/>
        <a:sym typeface="Arial"/>
      </a:defRPr>
    </a:lvl8pPr>
    <a:lvl9pPr indent="36576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CECFF"/>
          </a:solidFill>
        </a:fill>
      </a:tcStyle>
    </a:wholeTbl>
    <a:band2H>
      <a:tcTxStyle b="def" i="def"/>
      <a:tcStyle>
        <a:tcBdr/>
        <a:fill>
          <a:solidFill>
            <a:srgbClr val="F6F6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FF"/>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AEAF0"/>
          </a:solidFill>
        </a:fill>
      </a:tcStyle>
    </a:wholeTbl>
    <a:band2H>
      <a:tcTxStyle b="def" i="def"/>
      <a:tcStyle>
        <a:tcBdr/>
        <a:fill>
          <a:solidFill>
            <a:srgbClr val="F5F5F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C4D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C4D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4C4D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CCCFF"/>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CCCCFF"/>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p:nvPr>
            <p:ph type="sldImg"/>
          </p:nvPr>
        </p:nvSpPr>
        <p:spPr>
          <a:xfrm>
            <a:off x="1143000" y="685800"/>
            <a:ext cx="4572000" cy="3429000"/>
          </a:xfrm>
          <a:prstGeom prst="rect">
            <a:avLst/>
          </a:prstGeom>
        </p:spPr>
        <p:txBody>
          <a:bodyPr/>
          <a:lstStyle/>
          <a:p>
            <a:pPr lvl="0"/>
          </a:p>
        </p:txBody>
      </p:sp>
      <p:sp>
        <p:nvSpPr>
          <p:cNvPr id="48" name="Shape 4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elfolie">
    <p:spTree>
      <p:nvGrpSpPr>
        <p:cNvPr id="1" name=""/>
        <p:cNvGrpSpPr/>
        <p:nvPr/>
      </p:nvGrpSpPr>
      <p:grpSpPr>
        <a:xfrm>
          <a:off x="0" y="0"/>
          <a:ext cx="0" cy="0"/>
          <a:chOff x="0" y="0"/>
          <a:chExt cx="0" cy="0"/>
        </a:xfrm>
      </p:grpSpPr>
      <p:pic>
        <p:nvPicPr>
          <p:cNvPr id="7" name="image2.jpg" descr="BG_TITEL"/>
          <p:cNvPicPr/>
          <p:nvPr/>
        </p:nvPicPr>
        <p:blipFill>
          <a:blip r:embed="rId2">
            <a:extLst/>
          </a:blip>
          <a:stretch>
            <a:fillRect/>
          </a:stretch>
        </p:blipFill>
        <p:spPr>
          <a:xfrm>
            <a:off x="0" y="0"/>
            <a:ext cx="9144000" cy="6859589"/>
          </a:xfrm>
          <a:prstGeom prst="rect">
            <a:avLst/>
          </a:prstGeom>
          <a:ln w="12700">
            <a:miter lim="400000"/>
          </a:ln>
        </p:spPr>
      </p:pic>
      <p:sp>
        <p:nvSpPr>
          <p:cNvPr id="8" name="Shape 8"/>
          <p:cNvSpPr/>
          <p:nvPr>
            <p:ph type="title"/>
          </p:nvPr>
        </p:nvSpPr>
        <p:spPr>
          <a:xfrm>
            <a:off x="684212" y="0"/>
            <a:ext cx="7632701" cy="3152775"/>
          </a:xfrm>
          <a:prstGeom prst="rect">
            <a:avLst/>
          </a:prstGeom>
        </p:spPr>
        <p:txBody>
          <a:bodyPr anchor="b"/>
          <a:lstStyle>
            <a:lvl1pPr>
              <a:tabLst>
                <a:tab pos="8331200" algn="l"/>
              </a:tabLst>
              <a:defRPr sz="4400"/>
            </a:lvl1pPr>
          </a:lstStyle>
          <a:p>
            <a:pPr lvl="0">
              <a:defRPr sz="1800">
                <a:solidFill>
                  <a:srgbClr val="000000"/>
                </a:solidFill>
              </a:defRPr>
            </a:pPr>
            <a:r>
              <a:rPr sz="4400">
                <a:solidFill>
                  <a:srgbClr val="00B2D6"/>
                </a:solidFill>
              </a:rPr>
              <a:t>Titelmasterformat durch Klicken bearbeiten</a:t>
            </a:r>
          </a:p>
        </p:txBody>
      </p:sp>
      <p:sp>
        <p:nvSpPr>
          <p:cNvPr id="9" name="Shape 9"/>
          <p:cNvSpPr/>
          <p:nvPr>
            <p:ph type="body" idx="1"/>
          </p:nvPr>
        </p:nvSpPr>
        <p:spPr>
          <a:xfrm>
            <a:off x="684212" y="3505200"/>
            <a:ext cx="6767513" cy="3352800"/>
          </a:xfrm>
          <a:prstGeom prst="rect">
            <a:avLst/>
          </a:prstGeom>
        </p:spPr>
        <p:txBody>
          <a:bodyPr/>
          <a:lstStyle>
            <a:lvl1pPr marL="0" indent="0">
              <a:buClrTx/>
              <a:buSzTx/>
              <a:buFontTx/>
              <a:buNone/>
            </a:lvl1pPr>
          </a:lstStyle>
          <a:p>
            <a:pPr lvl="0">
              <a:defRPr sz="1800"/>
            </a:pPr>
            <a:r>
              <a:rPr sz="3200"/>
              <a:t>Formatvorlage des Untertitelmasters durch Klicken bearbeiten</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el und vertikaler Text">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41" name="Shape 41"/>
          <p:cNvSpPr/>
          <p:nvPr>
            <p:ph type="body" idx="1"/>
          </p:nvPr>
        </p:nvSpPr>
        <p:spPr>
          <a:prstGeom prst="rect">
            <a:avLst/>
          </a:prstGeom>
        </p:spPr>
        <p:txBody>
          <a:bodyPr/>
          <a:lstStyle/>
          <a:p>
            <a:pPr lvl="0">
              <a:defRPr sz="1800"/>
            </a:pPr>
            <a:r>
              <a:rPr sz="3200"/>
              <a:t>Textmasterformate durch Klicken bearbeiten</a:t>
            </a:r>
            <a:endParaRPr sz="3200"/>
          </a:p>
          <a:p>
            <a:pPr lvl="1">
              <a:defRPr sz="1800"/>
            </a:pPr>
            <a:r>
              <a:rPr sz="3200"/>
              <a:t>Zweite Ebene</a:t>
            </a:r>
            <a:endParaRPr sz="3200"/>
          </a:p>
          <a:p>
            <a:pPr lvl="2">
              <a:defRPr sz="1800"/>
            </a:pPr>
            <a:r>
              <a:rPr sz="3200"/>
              <a:t>Dritte Ebene</a:t>
            </a:r>
            <a:endParaRPr sz="3200"/>
          </a:p>
          <a:p>
            <a:pPr lvl="3">
              <a:defRPr sz="1800"/>
            </a:pPr>
            <a:r>
              <a:rPr sz="3200"/>
              <a:t>Vierte Ebene</a:t>
            </a:r>
            <a:endParaRPr sz="3200"/>
          </a:p>
          <a:p>
            <a:pPr lvl="4">
              <a:defRPr sz="1800"/>
            </a:pPr>
            <a:r>
              <a:rPr sz="3200"/>
              <a:t>Fünfte Ebene</a:t>
            </a:r>
          </a:p>
        </p:txBody>
      </p:sp>
      <p:sp>
        <p:nvSpPr>
          <p:cNvPr id="42" name="Shape 4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kaler Titel und Text">
    <p:spTree>
      <p:nvGrpSpPr>
        <p:cNvPr id="1" name=""/>
        <p:cNvGrpSpPr/>
        <p:nvPr/>
      </p:nvGrpSpPr>
      <p:grpSpPr>
        <a:xfrm>
          <a:off x="0" y="0"/>
          <a:ext cx="0" cy="0"/>
          <a:chOff x="0" y="0"/>
          <a:chExt cx="0" cy="0"/>
        </a:xfrm>
      </p:grpSpPr>
      <p:sp>
        <p:nvSpPr>
          <p:cNvPr id="44" name="Shape 44"/>
          <p:cNvSpPr/>
          <p:nvPr>
            <p:ph type="title"/>
          </p:nvPr>
        </p:nvSpPr>
        <p:spPr>
          <a:xfrm>
            <a:off x="6629400" y="0"/>
            <a:ext cx="2057400" cy="6607175"/>
          </a:xfrm>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45" name="Shape 45"/>
          <p:cNvSpPr/>
          <p:nvPr>
            <p:ph type="body" idx="1"/>
          </p:nvPr>
        </p:nvSpPr>
        <p:spPr>
          <a:xfrm>
            <a:off x="457200" y="476250"/>
            <a:ext cx="6019800" cy="6381750"/>
          </a:xfrm>
          <a:prstGeom prst="rect">
            <a:avLst/>
          </a:prstGeom>
        </p:spPr>
        <p:txBody>
          <a:bodyPr/>
          <a:lstStyle/>
          <a:p>
            <a:pPr lvl="0">
              <a:defRPr sz="1800"/>
            </a:pPr>
            <a:r>
              <a:rPr sz="3200"/>
              <a:t>Textmasterformate durch Klicken bearbeiten</a:t>
            </a:r>
            <a:endParaRPr sz="3200"/>
          </a:p>
          <a:p>
            <a:pPr lvl="1">
              <a:defRPr sz="1800"/>
            </a:pPr>
            <a:r>
              <a:rPr sz="3200"/>
              <a:t>Zweite Ebene</a:t>
            </a:r>
            <a:endParaRPr sz="3200"/>
          </a:p>
          <a:p>
            <a:pPr lvl="2">
              <a:defRPr sz="1800"/>
            </a:pPr>
            <a:r>
              <a:rPr sz="3200"/>
              <a:t>Dritte Ebene</a:t>
            </a:r>
            <a:endParaRPr sz="3200"/>
          </a:p>
          <a:p>
            <a:pPr lvl="3">
              <a:defRPr sz="1800"/>
            </a:pPr>
            <a:r>
              <a:rPr sz="3200"/>
              <a:t>Vierte Ebene</a:t>
            </a:r>
            <a:endParaRPr sz="3200"/>
          </a:p>
          <a:p>
            <a:pPr lvl="4">
              <a:defRPr sz="1800"/>
            </a:pPr>
            <a:r>
              <a:rPr sz="3200"/>
              <a:t>Fünfte Ebene</a:t>
            </a:r>
          </a:p>
        </p:txBody>
      </p:sp>
      <p:sp>
        <p:nvSpPr>
          <p:cNvPr id="46" name="Shape 4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el und Inhalt">
    <p:spTree>
      <p:nvGrpSpPr>
        <p:cNvPr id="1" name=""/>
        <p:cNvGrpSpPr/>
        <p:nvPr/>
      </p:nvGrpSpPr>
      <p:grpSpPr>
        <a:xfrm>
          <a:off x="0" y="0"/>
          <a:ext cx="0" cy="0"/>
          <a:chOff x="0" y="0"/>
          <a:chExt cx="0" cy="0"/>
        </a:xfrm>
      </p:grpSpPr>
      <p:sp>
        <p:nvSpPr>
          <p:cNvPr id="11" name="Shape 11"/>
          <p:cNvSpPr/>
          <p:nvPr>
            <p:ph type="title"/>
          </p:nvPr>
        </p:nvSpPr>
        <p:spPr>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12" name="Shape 12"/>
          <p:cNvSpPr/>
          <p:nvPr>
            <p:ph type="body" idx="1"/>
          </p:nvPr>
        </p:nvSpPr>
        <p:spPr>
          <a:prstGeom prst="rect">
            <a:avLst/>
          </a:prstGeom>
        </p:spPr>
        <p:txBody>
          <a:bodyPr/>
          <a:lstStyle/>
          <a:p>
            <a:pPr lvl="0">
              <a:defRPr sz="1800"/>
            </a:pPr>
            <a:r>
              <a:rPr sz="3200"/>
              <a:t>Textmasterformate durch Klicken bearbeiten</a:t>
            </a:r>
            <a:endParaRPr sz="3200"/>
          </a:p>
          <a:p>
            <a:pPr lvl="1">
              <a:defRPr sz="1800"/>
            </a:pPr>
            <a:r>
              <a:rPr sz="3200"/>
              <a:t>Zweite Ebene</a:t>
            </a:r>
            <a:endParaRPr sz="3200"/>
          </a:p>
          <a:p>
            <a:pPr lvl="2">
              <a:defRPr sz="1800"/>
            </a:pPr>
            <a:r>
              <a:rPr sz="3200"/>
              <a:t>Dritte Ebene</a:t>
            </a:r>
            <a:endParaRPr sz="3200"/>
          </a:p>
          <a:p>
            <a:pPr lvl="3">
              <a:defRPr sz="1800"/>
            </a:pPr>
            <a:r>
              <a:rPr sz="3200"/>
              <a:t>Vierte Ebene</a:t>
            </a:r>
            <a:endParaRPr sz="3200"/>
          </a:p>
          <a:p>
            <a:pPr lvl="4">
              <a:defRPr sz="1800"/>
            </a:pPr>
            <a:r>
              <a:rPr sz="3200"/>
              <a:t>Fünfte Ebene</a:t>
            </a:r>
          </a:p>
        </p:txBody>
      </p:sp>
      <p:sp>
        <p:nvSpPr>
          <p:cNvPr id="13" name="Shape 1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Abschnittsüberschrift">
    <p:spTree>
      <p:nvGrpSpPr>
        <p:cNvPr id="1" name=""/>
        <p:cNvGrpSpPr/>
        <p:nvPr/>
      </p:nvGrpSpPr>
      <p:grpSpPr>
        <a:xfrm>
          <a:off x="0" y="0"/>
          <a:ext cx="0" cy="0"/>
          <a:chOff x="0" y="0"/>
          <a:chExt cx="0" cy="0"/>
        </a:xfrm>
      </p:grpSpPr>
      <p:sp>
        <p:nvSpPr>
          <p:cNvPr id="15" name="Shape 15"/>
          <p:cNvSpPr/>
          <p:nvPr>
            <p:ph type="title"/>
          </p:nvPr>
        </p:nvSpPr>
        <p:spPr>
          <a:xfrm>
            <a:off x="722312" y="4406900"/>
            <a:ext cx="7772401" cy="1362075"/>
          </a:xfrm>
          <a:prstGeom prst="rect">
            <a:avLst/>
          </a:prstGeom>
        </p:spPr>
        <p:txBody>
          <a:bodyPr anchor="t"/>
          <a:lstStyle>
            <a:lvl1pPr>
              <a:tabLst>
                <a:tab pos="8597900" algn="l"/>
              </a:tabLst>
              <a:defRPr cap="all" sz="4000">
                <a:latin typeface="Arial Bold"/>
                <a:ea typeface="Arial Bold"/>
                <a:cs typeface="Arial Bold"/>
                <a:sym typeface="Arial Bold"/>
              </a:defRPr>
            </a:lvl1pPr>
          </a:lstStyle>
          <a:p>
            <a:pPr lvl="0">
              <a:defRPr cap="none" sz="1800">
                <a:solidFill>
                  <a:srgbClr val="000000"/>
                </a:solidFill>
              </a:defRPr>
            </a:pPr>
            <a:r>
              <a:rPr cap="all" sz="4000">
                <a:solidFill>
                  <a:srgbClr val="00B2D6"/>
                </a:solidFill>
              </a:rPr>
              <a:t>Titelmasterformat durch Klicken bearbeiten</a:t>
            </a:r>
          </a:p>
        </p:txBody>
      </p:sp>
      <p:sp>
        <p:nvSpPr>
          <p:cNvPr id="16" name="Shape 16"/>
          <p:cNvSpPr/>
          <p:nvPr>
            <p:ph type="body" idx="1"/>
          </p:nvPr>
        </p:nvSpPr>
        <p:spPr>
          <a:xfrm>
            <a:off x="722312" y="2906713"/>
            <a:ext cx="7772401" cy="1500188"/>
          </a:xfrm>
          <a:prstGeom prst="rect">
            <a:avLst/>
          </a:prstGeom>
        </p:spPr>
        <p:txBody>
          <a:bodyPr anchor="b"/>
          <a:lstStyle>
            <a:lvl1pPr marL="0" indent="0">
              <a:spcBef>
                <a:spcPts val="400"/>
              </a:spcBef>
              <a:buClrTx/>
              <a:buSzTx/>
              <a:buFontTx/>
              <a:buNone/>
              <a:defRPr sz="2000"/>
            </a:lvl1pPr>
          </a:lstStyle>
          <a:p>
            <a:pPr lvl="0">
              <a:defRPr sz="1800"/>
            </a:pPr>
            <a:r>
              <a:rPr sz="2000"/>
              <a:t>Textmasterformate durch Klicken bearbeiten</a:t>
            </a:r>
          </a:p>
        </p:txBody>
      </p:sp>
      <p:sp>
        <p:nvSpPr>
          <p:cNvPr id="17" name="Shape 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Zwei Inhalte">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20" name="Shape 20"/>
          <p:cNvSpPr/>
          <p:nvPr>
            <p:ph type="body" idx="1"/>
          </p:nvPr>
        </p:nvSpPr>
        <p:spPr>
          <a:xfrm>
            <a:off x="457200" y="1700213"/>
            <a:ext cx="4038600" cy="5157788"/>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Textmasterformate durch Klicken bearbeiten</a:t>
            </a:r>
            <a:endParaRPr sz="2800"/>
          </a:p>
          <a:p>
            <a:pPr lvl="1">
              <a:defRPr sz="1800"/>
            </a:pPr>
            <a:r>
              <a:rPr sz="2800"/>
              <a:t>Zweite Ebene</a:t>
            </a:r>
            <a:endParaRPr sz="2800"/>
          </a:p>
          <a:p>
            <a:pPr lvl="2">
              <a:defRPr sz="1800"/>
            </a:pPr>
            <a:r>
              <a:rPr sz="2800"/>
              <a:t>Dritte Ebene</a:t>
            </a:r>
            <a:endParaRPr sz="2800"/>
          </a:p>
          <a:p>
            <a:pPr lvl="3">
              <a:defRPr sz="1800"/>
            </a:pPr>
            <a:r>
              <a:rPr sz="2800"/>
              <a:t>Vierte Ebene</a:t>
            </a:r>
            <a:endParaRPr sz="2800"/>
          </a:p>
          <a:p>
            <a:pPr lvl="4">
              <a:defRPr sz="1800"/>
            </a:pPr>
            <a:r>
              <a:rPr sz="2800"/>
              <a:t>Fünfte Ebene</a:t>
            </a:r>
          </a:p>
        </p:txBody>
      </p:sp>
      <p:sp>
        <p:nvSpPr>
          <p:cNvPr id="21" name="Shape 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Vergleich">
    <p:spTree>
      <p:nvGrpSpPr>
        <p:cNvPr id="1" name=""/>
        <p:cNvGrpSpPr/>
        <p:nvPr/>
      </p:nvGrpSpPr>
      <p:grpSpPr>
        <a:xfrm>
          <a:off x="0" y="0"/>
          <a:ext cx="0" cy="0"/>
          <a:chOff x="0" y="0"/>
          <a:chExt cx="0" cy="0"/>
        </a:xfrm>
      </p:grpSpPr>
      <p:sp>
        <p:nvSpPr>
          <p:cNvPr id="23" name="Shape 23"/>
          <p:cNvSpPr/>
          <p:nvPr>
            <p:ph type="title"/>
          </p:nvPr>
        </p:nvSpPr>
        <p:spPr>
          <a:xfrm>
            <a:off x="457200" y="256810"/>
            <a:ext cx="8229600" cy="1178656"/>
          </a:xfrm>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24" name="Shape 24"/>
          <p:cNvSpPr/>
          <p:nvPr>
            <p:ph type="body" idx="1"/>
          </p:nvPr>
        </p:nvSpPr>
        <p:spPr>
          <a:xfrm>
            <a:off x="457200" y="1435465"/>
            <a:ext cx="4040188" cy="739410"/>
          </a:xfrm>
          <a:prstGeom prst="rect">
            <a:avLst/>
          </a:prstGeom>
        </p:spPr>
        <p:txBody>
          <a:bodyPr anchor="b"/>
          <a:lstStyle>
            <a:lvl1pPr marL="0" indent="0">
              <a:spcBef>
                <a:spcPts val="500"/>
              </a:spcBef>
              <a:buClrTx/>
              <a:buSzTx/>
              <a:buFontTx/>
              <a:buNone/>
              <a:defRPr sz="2400">
                <a:latin typeface="Arial Bold"/>
                <a:ea typeface="Arial Bold"/>
                <a:cs typeface="Arial Bold"/>
                <a:sym typeface="Arial Bold"/>
              </a:defRPr>
            </a:lvl1pPr>
          </a:lstStyle>
          <a:p>
            <a:pPr lvl="0">
              <a:defRPr sz="1800"/>
            </a:pPr>
            <a:r>
              <a:rPr sz="2400"/>
              <a:t>Textmasterformate durch Klicken bearbeiten</a:t>
            </a:r>
          </a:p>
        </p:txBody>
      </p:sp>
      <p:sp>
        <p:nvSpPr>
          <p:cNvPr id="25" name="Shape 2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Nur Titel">
    <p:spTree>
      <p:nvGrpSpPr>
        <p:cNvPr id="1" name=""/>
        <p:cNvGrpSpPr/>
        <p:nvPr/>
      </p:nvGrpSpPr>
      <p:grpSpPr>
        <a:xfrm>
          <a:off x="0" y="0"/>
          <a:ext cx="0" cy="0"/>
          <a:chOff x="0" y="0"/>
          <a:chExt cx="0" cy="0"/>
        </a:xfrm>
      </p:grpSpPr>
      <p:sp>
        <p:nvSpPr>
          <p:cNvPr id="27" name="Shape 27"/>
          <p:cNvSpPr/>
          <p:nvPr>
            <p:ph type="title"/>
          </p:nvPr>
        </p:nvSpPr>
        <p:spPr>
          <a:xfrm>
            <a:off x="468312" y="476250"/>
            <a:ext cx="8207376" cy="1152525"/>
          </a:xfrm>
          <a:prstGeom prst="rect">
            <a:avLst/>
          </a:prstGeom>
        </p:spPr>
        <p:txBody>
          <a:bodyP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Leer">
    <p:spTree>
      <p:nvGrpSpPr>
        <p:cNvPr id="1" name=""/>
        <p:cNvGrpSpPr/>
        <p:nvPr/>
      </p:nvGrpSpPr>
      <p:grpSpPr>
        <a:xfrm>
          <a:off x="0" y="0"/>
          <a:ext cx="0" cy="0"/>
          <a:chOff x="0" y="0"/>
          <a:chExt cx="0" cy="0"/>
        </a:xfrm>
      </p:grpSpPr>
      <p:sp>
        <p:nvSpPr>
          <p:cNvPr id="30" name="Shape 3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Inhalt mit Überschrift">
    <p:spTree>
      <p:nvGrpSpPr>
        <p:cNvPr id="1" name=""/>
        <p:cNvGrpSpPr/>
        <p:nvPr/>
      </p:nvGrpSpPr>
      <p:grpSpPr>
        <a:xfrm>
          <a:off x="0" y="0"/>
          <a:ext cx="0" cy="0"/>
          <a:chOff x="0" y="0"/>
          <a:chExt cx="0" cy="0"/>
        </a:xfrm>
      </p:grpSpPr>
      <p:sp>
        <p:nvSpPr>
          <p:cNvPr id="32" name="Shape 32"/>
          <p:cNvSpPr/>
          <p:nvPr>
            <p:ph type="title"/>
          </p:nvPr>
        </p:nvSpPr>
        <p:spPr>
          <a:xfrm>
            <a:off x="457200" y="0"/>
            <a:ext cx="3008314" cy="1435100"/>
          </a:xfrm>
          <a:prstGeom prst="rect">
            <a:avLst/>
          </a:prstGeom>
        </p:spPr>
        <p:txBody>
          <a:bodyPr anchor="b"/>
          <a:lstStyle>
            <a:lvl1pPr>
              <a:tabLst>
                <a:tab pos="8597900" algn="l"/>
              </a:tabLst>
              <a:defRPr sz="2000">
                <a:latin typeface="Arial Bold"/>
                <a:ea typeface="Arial Bold"/>
                <a:cs typeface="Arial Bold"/>
                <a:sym typeface="Arial Bold"/>
              </a:defRPr>
            </a:lvl1pPr>
          </a:lstStyle>
          <a:p>
            <a:pPr lvl="0">
              <a:defRPr sz="1800">
                <a:solidFill>
                  <a:srgbClr val="000000"/>
                </a:solidFill>
              </a:defRPr>
            </a:pPr>
            <a:r>
              <a:rPr sz="2000">
                <a:solidFill>
                  <a:srgbClr val="00B2D6"/>
                </a:solidFill>
              </a:rPr>
              <a:t>Titelmasterformat durch Klicken bearbeiten</a:t>
            </a:r>
          </a:p>
        </p:txBody>
      </p:sp>
      <p:sp>
        <p:nvSpPr>
          <p:cNvPr id="33" name="Shape 33"/>
          <p:cNvSpPr/>
          <p:nvPr>
            <p:ph type="body" idx="1"/>
          </p:nvPr>
        </p:nvSpPr>
        <p:spPr>
          <a:xfrm>
            <a:off x="3575050" y="273050"/>
            <a:ext cx="5111750" cy="6584950"/>
          </a:xfrm>
          <a:prstGeom prst="rect">
            <a:avLst/>
          </a:prstGeom>
        </p:spPr>
        <p:txBody>
          <a:bodyPr/>
          <a:lstStyle>
            <a:lvl2pPr marL="783771" indent="-326571"/>
            <a:lvl3pPr marL="1219200" indent="-304800"/>
          </a:lstStyle>
          <a:p>
            <a:pPr lvl="0">
              <a:defRPr sz="1800"/>
            </a:pPr>
            <a:r>
              <a:rPr sz="3200"/>
              <a:t>Textmasterformate durch Klicken bearbeiten</a:t>
            </a:r>
            <a:endParaRPr sz="3200"/>
          </a:p>
          <a:p>
            <a:pPr lvl="1">
              <a:defRPr sz="1800"/>
            </a:pPr>
            <a:r>
              <a:rPr sz="3200"/>
              <a:t>Zweite Ebene</a:t>
            </a:r>
            <a:endParaRPr sz="3200"/>
          </a:p>
          <a:p>
            <a:pPr lvl="2">
              <a:defRPr sz="1800"/>
            </a:pPr>
            <a:r>
              <a:rPr sz="3200"/>
              <a:t>Dritte Ebene</a:t>
            </a:r>
            <a:endParaRPr sz="3200"/>
          </a:p>
          <a:p>
            <a:pPr lvl="3">
              <a:defRPr sz="1800"/>
            </a:pPr>
            <a:r>
              <a:rPr sz="3200"/>
              <a:t>Vierte Ebene</a:t>
            </a:r>
            <a:endParaRPr sz="3200"/>
          </a:p>
          <a:p>
            <a:pPr lvl="4">
              <a:defRPr sz="1800"/>
            </a:pPr>
            <a:r>
              <a:rPr sz="3200"/>
              <a:t>Fünfte Ebene</a:t>
            </a:r>
          </a:p>
        </p:txBody>
      </p:sp>
      <p:sp>
        <p:nvSpPr>
          <p:cNvPr id="34" name="Shape 3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ild mit Überschrift">
    <p:spTree>
      <p:nvGrpSpPr>
        <p:cNvPr id="1" name=""/>
        <p:cNvGrpSpPr/>
        <p:nvPr/>
      </p:nvGrpSpPr>
      <p:grpSpPr>
        <a:xfrm>
          <a:off x="0" y="0"/>
          <a:ext cx="0" cy="0"/>
          <a:chOff x="0" y="0"/>
          <a:chExt cx="0" cy="0"/>
        </a:xfrm>
      </p:grpSpPr>
      <p:sp>
        <p:nvSpPr>
          <p:cNvPr id="36" name="Shape 36"/>
          <p:cNvSpPr/>
          <p:nvPr>
            <p:ph type="title"/>
          </p:nvPr>
        </p:nvSpPr>
        <p:spPr>
          <a:xfrm>
            <a:off x="1792288" y="4800600"/>
            <a:ext cx="5486401" cy="566738"/>
          </a:xfrm>
          <a:prstGeom prst="rect">
            <a:avLst/>
          </a:prstGeom>
        </p:spPr>
        <p:txBody>
          <a:bodyPr anchor="b"/>
          <a:lstStyle>
            <a:lvl1pPr>
              <a:tabLst>
                <a:tab pos="8597900" algn="l"/>
              </a:tabLst>
              <a:defRPr sz="2000">
                <a:latin typeface="Arial Bold"/>
                <a:ea typeface="Arial Bold"/>
                <a:cs typeface="Arial Bold"/>
                <a:sym typeface="Arial Bold"/>
              </a:defRPr>
            </a:lvl1pPr>
          </a:lstStyle>
          <a:p>
            <a:pPr lvl="0">
              <a:defRPr sz="1800">
                <a:solidFill>
                  <a:srgbClr val="000000"/>
                </a:solidFill>
              </a:defRPr>
            </a:pPr>
            <a:r>
              <a:rPr sz="2000">
                <a:solidFill>
                  <a:srgbClr val="00B2D6"/>
                </a:solidFill>
              </a:rPr>
              <a:t>Titelmasterformat durch Klicken bearbeiten</a:t>
            </a:r>
          </a:p>
        </p:txBody>
      </p:sp>
      <p:sp>
        <p:nvSpPr>
          <p:cNvPr id="37" name="Shape 37"/>
          <p:cNvSpPr/>
          <p:nvPr>
            <p:ph type="body" idx="1"/>
          </p:nvPr>
        </p:nvSpPr>
        <p:spPr>
          <a:xfrm>
            <a:off x="1792288" y="5367337"/>
            <a:ext cx="5486401" cy="804863"/>
          </a:xfrm>
          <a:prstGeom prst="rect">
            <a:avLst/>
          </a:prstGeom>
        </p:spPr>
        <p:txBody>
          <a:bodyPr/>
          <a:lstStyle>
            <a:lvl1pPr marL="0" indent="0">
              <a:spcBef>
                <a:spcPts val="300"/>
              </a:spcBef>
              <a:buClrTx/>
              <a:buSzTx/>
              <a:buFontTx/>
              <a:buNone/>
              <a:defRPr sz="1400"/>
            </a:lvl1pPr>
          </a:lstStyle>
          <a:p>
            <a:pPr lvl="0">
              <a:defRPr sz="1800"/>
            </a:pPr>
            <a:r>
              <a:rPr sz="1400"/>
              <a:t>Textmasterformate durch Klicken bearbeiten</a:t>
            </a:r>
          </a:p>
        </p:txBody>
      </p:sp>
      <p:sp>
        <p:nvSpPr>
          <p:cNvPr id="38" name="Shape 3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jpg" descr="BG_Arbeitsblatt"/>
          <p:cNvPicPr/>
          <p:nvPr/>
        </p:nvPicPr>
        <p:blipFill>
          <a:blip r:embed="rId2">
            <a:extLst/>
          </a:blip>
          <a:stretch>
            <a:fillRect/>
          </a:stretch>
        </p:blipFill>
        <p:spPr>
          <a:xfrm>
            <a:off x="0" y="0"/>
            <a:ext cx="9144000" cy="6858000"/>
          </a:xfrm>
          <a:prstGeom prst="rect">
            <a:avLst/>
          </a:prstGeom>
          <a:ln w="12700">
            <a:miter lim="400000"/>
          </a:ln>
        </p:spPr>
      </p:pic>
      <p:sp>
        <p:nvSpPr>
          <p:cNvPr id="3" name="Shape 3"/>
          <p:cNvSpPr/>
          <p:nvPr>
            <p:ph type="title"/>
          </p:nvPr>
        </p:nvSpPr>
        <p:spPr>
          <a:xfrm>
            <a:off x="468312" y="404811"/>
            <a:ext cx="8207376" cy="1295403"/>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lvl1pPr>
              <a:tabLst>
                <a:tab pos="8597900" algn="l"/>
              </a:tabLst>
            </a:lvl1pPr>
          </a:lstStyle>
          <a:p>
            <a:pPr lvl="0">
              <a:defRPr sz="1800">
                <a:solidFill>
                  <a:srgbClr val="000000"/>
                </a:solidFill>
              </a:defRPr>
            </a:pPr>
            <a:r>
              <a:rPr sz="3800">
                <a:solidFill>
                  <a:srgbClr val="00B2D6"/>
                </a:solidFill>
              </a:rPr>
              <a:t>Titelmasterformat durch Klicken bearbeiten</a:t>
            </a:r>
          </a:p>
        </p:txBody>
      </p:sp>
      <p:sp>
        <p:nvSpPr>
          <p:cNvPr id="4" name="Shape 4"/>
          <p:cNvSpPr/>
          <p:nvPr>
            <p:ph type="body" idx="1"/>
          </p:nvPr>
        </p:nvSpPr>
        <p:spPr>
          <a:xfrm>
            <a:off x="457200" y="1700213"/>
            <a:ext cx="8229600" cy="515778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200"/>
              <a:t>Textmasterformate durch Klicken bearbeiten</a:t>
            </a:r>
            <a:endParaRPr sz="3200"/>
          </a:p>
          <a:p>
            <a:pPr lvl="1">
              <a:defRPr sz="1800"/>
            </a:pPr>
            <a:r>
              <a:rPr sz="3200"/>
              <a:t>Zweite Ebene</a:t>
            </a:r>
            <a:endParaRPr sz="3200"/>
          </a:p>
          <a:p>
            <a:pPr lvl="2">
              <a:defRPr sz="1800"/>
            </a:pPr>
            <a:r>
              <a:rPr sz="3200"/>
              <a:t>Dritte Ebene</a:t>
            </a:r>
            <a:endParaRPr sz="3200"/>
          </a:p>
          <a:p>
            <a:pPr lvl="3">
              <a:defRPr sz="1800"/>
            </a:pPr>
            <a:r>
              <a:rPr sz="3200"/>
              <a:t>Vierte Ebene</a:t>
            </a:r>
            <a:endParaRPr sz="3200"/>
          </a:p>
          <a:p>
            <a:pPr lvl="4">
              <a:defRPr sz="1800"/>
            </a:pPr>
            <a:r>
              <a:rPr sz="3200"/>
              <a:t>Fünfte Ebene</a:t>
            </a:r>
          </a:p>
        </p:txBody>
      </p:sp>
      <p:sp>
        <p:nvSpPr>
          <p:cNvPr id="5" name="Shape 5"/>
          <p:cNvSpPr/>
          <p:nvPr>
            <p:ph type="sldNum" sz="quarter" idx="2"/>
          </p:nvPr>
        </p:nvSpPr>
        <p:spPr>
          <a:xfrm>
            <a:off x="6553200" y="6248400"/>
            <a:ext cx="2133600" cy="226986"/>
          </a:xfrm>
          <a:prstGeom prst="rect">
            <a:avLst/>
          </a:prstGeom>
          <a:ln w="12700">
            <a:miter lim="400000"/>
          </a:ln>
        </p:spPr>
        <p:txBody>
          <a:bodyPr lIns="45719" rIns="45719">
            <a:spAutoFit/>
          </a:bodyPr>
          <a:lstStyle>
            <a:lvl1pPr algn="r">
              <a:defRPr sz="10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tabLst>
          <a:tab pos="8597900" algn="l"/>
        </a:tabLst>
        <a:defRPr sz="3800">
          <a:solidFill>
            <a:srgbClr val="00B2D6"/>
          </a:solidFill>
          <a:latin typeface="Arial"/>
          <a:ea typeface="Arial"/>
          <a:cs typeface="Arial"/>
          <a:sym typeface="Arial"/>
        </a:defRPr>
      </a:lvl1pPr>
      <a:lvl2pPr>
        <a:tabLst>
          <a:tab pos="8597900" algn="l"/>
        </a:tabLst>
        <a:defRPr sz="3800">
          <a:solidFill>
            <a:srgbClr val="00B2D6"/>
          </a:solidFill>
          <a:latin typeface="Arial"/>
          <a:ea typeface="Arial"/>
          <a:cs typeface="Arial"/>
          <a:sym typeface="Arial"/>
        </a:defRPr>
      </a:lvl2pPr>
      <a:lvl3pPr>
        <a:tabLst>
          <a:tab pos="8597900" algn="l"/>
        </a:tabLst>
        <a:defRPr sz="3800">
          <a:solidFill>
            <a:srgbClr val="00B2D6"/>
          </a:solidFill>
          <a:latin typeface="Arial"/>
          <a:ea typeface="Arial"/>
          <a:cs typeface="Arial"/>
          <a:sym typeface="Arial"/>
        </a:defRPr>
      </a:lvl3pPr>
      <a:lvl4pPr>
        <a:tabLst>
          <a:tab pos="8597900" algn="l"/>
        </a:tabLst>
        <a:defRPr sz="3800">
          <a:solidFill>
            <a:srgbClr val="00B2D6"/>
          </a:solidFill>
          <a:latin typeface="Arial"/>
          <a:ea typeface="Arial"/>
          <a:cs typeface="Arial"/>
          <a:sym typeface="Arial"/>
        </a:defRPr>
      </a:lvl4pPr>
      <a:lvl5pPr>
        <a:tabLst>
          <a:tab pos="8597900" algn="l"/>
        </a:tabLst>
        <a:defRPr sz="3800">
          <a:solidFill>
            <a:srgbClr val="00B2D6"/>
          </a:solidFill>
          <a:latin typeface="Arial"/>
          <a:ea typeface="Arial"/>
          <a:cs typeface="Arial"/>
          <a:sym typeface="Arial"/>
        </a:defRPr>
      </a:lvl5pPr>
      <a:lvl6pPr indent="457200">
        <a:tabLst>
          <a:tab pos="8597900" algn="l"/>
        </a:tabLst>
        <a:defRPr sz="3800">
          <a:solidFill>
            <a:srgbClr val="00B2D6"/>
          </a:solidFill>
          <a:latin typeface="Arial"/>
          <a:ea typeface="Arial"/>
          <a:cs typeface="Arial"/>
          <a:sym typeface="Arial"/>
        </a:defRPr>
      </a:lvl6pPr>
      <a:lvl7pPr indent="914400">
        <a:tabLst>
          <a:tab pos="8597900" algn="l"/>
        </a:tabLst>
        <a:defRPr sz="3800">
          <a:solidFill>
            <a:srgbClr val="00B2D6"/>
          </a:solidFill>
          <a:latin typeface="Arial"/>
          <a:ea typeface="Arial"/>
          <a:cs typeface="Arial"/>
          <a:sym typeface="Arial"/>
        </a:defRPr>
      </a:lvl7pPr>
      <a:lvl8pPr indent="1371600">
        <a:tabLst>
          <a:tab pos="8597900" algn="l"/>
        </a:tabLst>
        <a:defRPr sz="3800">
          <a:solidFill>
            <a:srgbClr val="00B2D6"/>
          </a:solidFill>
          <a:latin typeface="Arial"/>
          <a:ea typeface="Arial"/>
          <a:cs typeface="Arial"/>
          <a:sym typeface="Arial"/>
        </a:defRPr>
      </a:lvl8pPr>
      <a:lvl9pPr indent="1828800">
        <a:tabLst>
          <a:tab pos="8597900" algn="l"/>
        </a:tabLst>
        <a:defRPr sz="3800">
          <a:solidFill>
            <a:srgbClr val="00B2D6"/>
          </a:solidFill>
          <a:latin typeface="Arial"/>
          <a:ea typeface="Arial"/>
          <a:cs typeface="Arial"/>
          <a:sym typeface="Arial"/>
        </a:defRPr>
      </a:lvl9pPr>
    </p:titleStyle>
    <p:bodyStyle>
      <a:lvl1pPr marL="342900" indent="-342900">
        <a:spcBef>
          <a:spcPts val="700"/>
        </a:spcBef>
        <a:buClr>
          <a:srgbClr val="A50021"/>
        </a:buClr>
        <a:buSzPct val="100000"/>
        <a:buFont typeface="Wingdings"/>
        <a:buChar char="●"/>
        <a:defRPr sz="3200">
          <a:latin typeface="Arial"/>
          <a:ea typeface="Arial"/>
          <a:cs typeface="Arial"/>
          <a:sym typeface="Arial"/>
        </a:defRPr>
      </a:lvl1pPr>
      <a:lvl2pPr marL="795866" indent="-338666">
        <a:spcBef>
          <a:spcPts val="700"/>
        </a:spcBef>
        <a:buClr>
          <a:srgbClr val="A50021"/>
        </a:buClr>
        <a:buSzPct val="100000"/>
        <a:buFont typeface="Wingdings"/>
        <a:buChar char="○"/>
        <a:defRPr sz="3200">
          <a:latin typeface="Arial"/>
          <a:ea typeface="Arial"/>
          <a:cs typeface="Arial"/>
          <a:sym typeface="Arial"/>
        </a:defRPr>
      </a:lvl2pPr>
      <a:lvl3pPr marL="1232452" indent="-318052">
        <a:spcBef>
          <a:spcPts val="700"/>
        </a:spcBef>
        <a:buClr>
          <a:srgbClr val="A50021"/>
        </a:buClr>
        <a:buSzPct val="100000"/>
        <a:buFont typeface="Wingdings"/>
        <a:buChar char="●"/>
        <a:defRPr sz="3200">
          <a:latin typeface="Arial"/>
          <a:ea typeface="Arial"/>
          <a:cs typeface="Arial"/>
          <a:sym typeface="Arial"/>
        </a:defRPr>
      </a:lvl3pPr>
      <a:lvl4pPr marL="1737360" indent="-365760">
        <a:spcBef>
          <a:spcPts val="700"/>
        </a:spcBef>
        <a:buClr>
          <a:srgbClr val="A50021"/>
        </a:buClr>
        <a:buSzPct val="100000"/>
        <a:buFont typeface="Wingdings"/>
        <a:buChar char="•"/>
        <a:defRPr sz="3200">
          <a:latin typeface="Arial"/>
          <a:ea typeface="Arial"/>
          <a:cs typeface="Arial"/>
          <a:sym typeface="Arial"/>
        </a:defRPr>
      </a:lvl4pPr>
      <a:lvl5pPr marL="2194560" indent="-365760">
        <a:spcBef>
          <a:spcPts val="700"/>
        </a:spcBef>
        <a:buClr>
          <a:srgbClr val="A50021"/>
        </a:buClr>
        <a:buSzPct val="100000"/>
        <a:buFont typeface="Wingdings"/>
        <a:buChar char="•"/>
        <a:defRPr sz="3200">
          <a:latin typeface="Arial"/>
          <a:ea typeface="Arial"/>
          <a:cs typeface="Arial"/>
          <a:sym typeface="Arial"/>
        </a:defRPr>
      </a:lvl5pPr>
      <a:lvl6pPr marL="2651760" indent="-365760">
        <a:spcBef>
          <a:spcPts val="700"/>
        </a:spcBef>
        <a:buClr>
          <a:srgbClr val="A50021"/>
        </a:buClr>
        <a:buSzPct val="100000"/>
        <a:buFont typeface="Wingdings"/>
        <a:buChar char="•"/>
        <a:defRPr sz="3200">
          <a:latin typeface="Arial"/>
          <a:ea typeface="Arial"/>
          <a:cs typeface="Arial"/>
          <a:sym typeface="Arial"/>
        </a:defRPr>
      </a:lvl6pPr>
      <a:lvl7pPr marL="3108960" indent="-365760">
        <a:spcBef>
          <a:spcPts val="700"/>
        </a:spcBef>
        <a:buClr>
          <a:srgbClr val="A50021"/>
        </a:buClr>
        <a:buSzPct val="100000"/>
        <a:buFont typeface="Wingdings"/>
        <a:buChar char="•"/>
        <a:defRPr sz="3200">
          <a:latin typeface="Arial"/>
          <a:ea typeface="Arial"/>
          <a:cs typeface="Arial"/>
          <a:sym typeface="Arial"/>
        </a:defRPr>
      </a:lvl7pPr>
      <a:lvl8pPr marL="3566159" indent="-365759">
        <a:spcBef>
          <a:spcPts val="700"/>
        </a:spcBef>
        <a:buClr>
          <a:srgbClr val="A50021"/>
        </a:buClr>
        <a:buSzPct val="100000"/>
        <a:buFont typeface="Wingdings"/>
        <a:buChar char="•"/>
        <a:defRPr sz="3200">
          <a:latin typeface="Arial"/>
          <a:ea typeface="Arial"/>
          <a:cs typeface="Arial"/>
          <a:sym typeface="Arial"/>
        </a:defRPr>
      </a:lvl8pPr>
      <a:lvl9pPr marL="4023359" indent="-365759">
        <a:spcBef>
          <a:spcPts val="700"/>
        </a:spcBef>
        <a:buClr>
          <a:srgbClr val="A50021"/>
        </a:buClr>
        <a:buSzPct val="100000"/>
        <a:buFont typeface="Wingdings"/>
        <a:buChar char="•"/>
        <a:defRPr sz="3200">
          <a:latin typeface="Arial"/>
          <a:ea typeface="Arial"/>
          <a:cs typeface="Arial"/>
          <a:sym typeface="Arial"/>
        </a:defRPr>
      </a:lvl9pPr>
    </p:bodyStyle>
    <p:otherStyle>
      <a:lvl1pPr algn="r">
        <a:defRPr sz="1000">
          <a:solidFill>
            <a:schemeClr val="tx1"/>
          </a:solidFill>
          <a:latin typeface="+mn-lt"/>
          <a:ea typeface="+mn-ea"/>
          <a:cs typeface="+mn-cs"/>
          <a:sym typeface="Arial"/>
        </a:defRPr>
      </a:lvl1pPr>
      <a:lvl2pPr indent="457200" algn="r">
        <a:defRPr sz="1000">
          <a:solidFill>
            <a:schemeClr val="tx1"/>
          </a:solidFill>
          <a:latin typeface="+mn-lt"/>
          <a:ea typeface="+mn-ea"/>
          <a:cs typeface="+mn-cs"/>
          <a:sym typeface="Arial"/>
        </a:defRPr>
      </a:lvl2pPr>
      <a:lvl3pPr indent="914400" algn="r">
        <a:defRPr sz="1000">
          <a:solidFill>
            <a:schemeClr val="tx1"/>
          </a:solidFill>
          <a:latin typeface="+mn-lt"/>
          <a:ea typeface="+mn-ea"/>
          <a:cs typeface="+mn-cs"/>
          <a:sym typeface="Arial"/>
        </a:defRPr>
      </a:lvl3pPr>
      <a:lvl4pPr indent="1371600" algn="r">
        <a:defRPr sz="1000">
          <a:solidFill>
            <a:schemeClr val="tx1"/>
          </a:solidFill>
          <a:latin typeface="+mn-lt"/>
          <a:ea typeface="+mn-ea"/>
          <a:cs typeface="+mn-cs"/>
          <a:sym typeface="Arial"/>
        </a:defRPr>
      </a:lvl4pPr>
      <a:lvl5pPr indent="1828800" algn="r">
        <a:defRPr sz="1000">
          <a:solidFill>
            <a:schemeClr val="tx1"/>
          </a:solidFill>
          <a:latin typeface="+mn-lt"/>
          <a:ea typeface="+mn-ea"/>
          <a:cs typeface="+mn-cs"/>
          <a:sym typeface="Arial"/>
        </a:defRPr>
      </a:lvl5pPr>
      <a:lvl6pPr indent="2286000" algn="r">
        <a:defRPr sz="1000">
          <a:solidFill>
            <a:schemeClr val="tx1"/>
          </a:solidFill>
          <a:latin typeface="+mn-lt"/>
          <a:ea typeface="+mn-ea"/>
          <a:cs typeface="+mn-cs"/>
          <a:sym typeface="Arial"/>
        </a:defRPr>
      </a:lvl6pPr>
      <a:lvl7pPr indent="2743200" algn="r">
        <a:defRPr sz="1000">
          <a:solidFill>
            <a:schemeClr val="tx1"/>
          </a:solidFill>
          <a:latin typeface="+mn-lt"/>
          <a:ea typeface="+mn-ea"/>
          <a:cs typeface="+mn-cs"/>
          <a:sym typeface="Arial"/>
        </a:defRPr>
      </a:lvl7pPr>
      <a:lvl8pPr indent="3200400" algn="r">
        <a:defRPr sz="1000">
          <a:solidFill>
            <a:schemeClr val="tx1"/>
          </a:solidFill>
          <a:latin typeface="+mn-lt"/>
          <a:ea typeface="+mn-ea"/>
          <a:cs typeface="+mn-cs"/>
          <a:sym typeface="Arial"/>
        </a:defRPr>
      </a:lvl8pPr>
      <a:lvl9pPr indent="3657600" algn="r">
        <a:defRPr sz="10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emokratiewebstatt.at/"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13.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5.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6.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mokratiewebstatt.at/" TargetMode="Externa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9.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20.jpeg"/><Relationship Id="rId4" Type="http://schemas.openxmlformats.org/officeDocument/2006/relationships/image" Target="../media/image21.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3.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22.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23.jpe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hyperlink" Target="http://www.demokratiewebstatt.at/thema/uno/was-will-die-uno-ziele-und-vorstellungen/" TargetMode="Externa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24.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xfrm>
            <a:off x="684212" y="1268413"/>
            <a:ext cx="6696100" cy="1884361"/>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Globalisierung</a:t>
            </a:r>
          </a:p>
        </p:txBody>
      </p:sp>
      <p:sp>
        <p:nvSpPr>
          <p:cNvPr id="51" name="Shape 51"/>
          <p:cNvSpPr/>
          <p:nvPr>
            <p:ph type="body" idx="1"/>
          </p:nvPr>
        </p:nvSpPr>
        <p:spPr>
          <a:xfrm>
            <a:off x="755650" y="3500437"/>
            <a:ext cx="6767513" cy="1752601"/>
          </a:xfrm>
          <a:prstGeom prst="rect">
            <a:avLst/>
          </a:prstGeom>
        </p:spPr>
        <p:txBody>
          <a:bodyPr lIns="0" tIns="0" rIns="0" bIns="0">
            <a:normAutofit fontScale="100000" lnSpcReduction="0"/>
          </a:bodyPr>
          <a:lstStyle/>
          <a:p>
            <a:pPr lvl="0">
              <a:defRPr sz="1800"/>
            </a:pPr>
            <a:r>
              <a:rPr sz="3200"/>
              <a:t>Materialien zur Politischen Bildung von Kindern und Jugendlichen</a:t>
            </a:r>
          </a:p>
        </p:txBody>
      </p:sp>
      <p:sp>
        <p:nvSpPr>
          <p:cNvPr id="52" name="Shape 52"/>
          <p:cNvSpPr/>
          <p:nvPr/>
        </p:nvSpPr>
        <p:spPr>
          <a:xfrm>
            <a:off x="735012" y="5392737"/>
            <a:ext cx="2950145"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a:hlinkClick r:id="rId2" invalidUrl="" action="" tgtFrame="" tooltip="" history="1" highlightClick="0" endSnd="0"/>
              </a:rPr>
              <a:t>www.demokratiewebstatt.at</a:t>
            </a:r>
            <a:r>
              <a:t>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100" name="Shape 100"/>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Überall und schnell erreichbar…</a:t>
            </a:r>
          </a:p>
        </p:txBody>
      </p:sp>
      <p:sp>
        <p:nvSpPr>
          <p:cNvPr id="101" name="Shape 101"/>
          <p:cNvSpPr/>
          <p:nvPr>
            <p:ph type="body" idx="1"/>
          </p:nvPr>
        </p:nvSpPr>
        <p:spPr>
          <a:xfrm>
            <a:off x="518864" y="1196751"/>
            <a:ext cx="8229601" cy="4968554"/>
          </a:xfrm>
          <a:prstGeom prst="rect">
            <a:avLst/>
          </a:prstGeom>
        </p:spPr>
        <p:txBody>
          <a:bodyPr lIns="0" tIns="0" rIns="0" bIns="0">
            <a:normAutofit fontScale="100000" lnSpcReduction="0"/>
          </a:bodyPr>
          <a:lstStyle/>
          <a:p>
            <a:pPr lvl="0" marL="0" indent="0">
              <a:spcBef>
                <a:spcPts val="400"/>
              </a:spcBef>
              <a:buSzTx/>
              <a:buNone/>
              <a:defRPr sz="1800"/>
            </a:pPr>
            <a:r>
              <a:rPr sz="2000"/>
              <a:t>Noch vor 50 Jahren war die schnelle Verständigung über </a:t>
            </a:r>
            <a:br>
              <a:rPr sz="2000"/>
            </a:br>
            <a:r>
              <a:rPr sz="2000"/>
              <a:t>weite Entfernungen nicht so einfach:</a:t>
            </a:r>
            <a:br>
              <a:rPr sz="2000"/>
            </a:b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nicht jeder hatte ein Telefon</a:t>
            </a:r>
            <a:r>
              <a:rPr sz="2000"/>
              <a:t> </a:t>
            </a:r>
            <a:br>
              <a:rPr sz="2000"/>
            </a:br>
            <a:r>
              <a:rPr sz="2000"/>
              <a:t>Festnetz, Handy gab es noch nicht und zum Telefonieren war noch eine Kabelverbindung nötig!</a:t>
            </a:r>
            <a:endParaRPr sz="2000"/>
          </a:p>
          <a:p>
            <a:pPr lvl="0">
              <a:spcBef>
                <a:spcPts val="400"/>
              </a:spcBef>
              <a:buSzTx/>
              <a:buNone/>
              <a:defRPr sz="1800"/>
            </a:pPr>
            <a:r>
              <a:rPr sz="2000"/>
              <a:t> </a:t>
            </a:r>
            <a:endParaRPr sz="2000"/>
          </a:p>
          <a:p>
            <a:pPr lvl="0" marL="214312" indent="-214312">
              <a:spcBef>
                <a:spcPts val="400"/>
              </a:spcBef>
              <a:defRPr sz="1800"/>
            </a:pPr>
            <a:r>
              <a:rPr sz="2000">
                <a:latin typeface="Arial Bold"/>
                <a:ea typeface="Arial Bold"/>
                <a:cs typeface="Arial Bold"/>
                <a:sym typeface="Arial Bold"/>
              </a:rPr>
              <a:t>Telegramm</a:t>
            </a:r>
            <a:br>
              <a:rPr sz="2000">
                <a:latin typeface="Arial Bold"/>
                <a:ea typeface="Arial Bold"/>
                <a:cs typeface="Arial Bold"/>
                <a:sym typeface="Arial Bold"/>
              </a:rPr>
            </a:br>
            <a:r>
              <a:rPr sz="2000"/>
              <a:t>dauerte meist einen Tag </a:t>
            </a:r>
            <a:br>
              <a:rPr sz="2000"/>
            </a:br>
            <a:endParaRPr sz="2000"/>
          </a:p>
          <a:p>
            <a:pPr lvl="0" marL="214312" indent="-214312">
              <a:spcBef>
                <a:spcPts val="400"/>
              </a:spcBef>
              <a:defRPr sz="1800"/>
            </a:pPr>
            <a:r>
              <a:rPr sz="2000">
                <a:latin typeface="Arial Bold"/>
                <a:ea typeface="Arial Bold"/>
                <a:cs typeface="Arial Bold"/>
                <a:sym typeface="Arial Bold"/>
              </a:rPr>
              <a:t>Brief und Karten per Post</a:t>
            </a:r>
            <a:br>
              <a:rPr sz="2000">
                <a:latin typeface="Arial Bold"/>
                <a:ea typeface="Arial Bold"/>
                <a:cs typeface="Arial Bold"/>
                <a:sym typeface="Arial Bold"/>
              </a:rPr>
            </a:br>
            <a:r>
              <a:rPr sz="2000"/>
              <a:t>je nachdem, woher der Brief kam – </a:t>
            </a:r>
            <a:br>
              <a:rPr sz="2000"/>
            </a:br>
            <a:r>
              <a:rPr sz="2000"/>
              <a:t>2 Tage bis mehrere Wochen </a:t>
            </a:r>
            <a:br>
              <a:rPr sz="2000"/>
            </a:br>
            <a:r>
              <a:rPr sz="2000"/>
              <a:t>(Luftpost war teuer und der </a:t>
            </a:r>
            <a:br>
              <a:rPr sz="2000"/>
            </a:br>
            <a:r>
              <a:rPr sz="2000"/>
              <a:t>Flugverkehr nicht so häufig)</a:t>
            </a:r>
          </a:p>
        </p:txBody>
      </p:sp>
      <p:sp>
        <p:nvSpPr>
          <p:cNvPr id="102" name="Shape 102"/>
          <p:cNvSpPr/>
          <p:nvPr/>
        </p:nvSpPr>
        <p:spPr>
          <a:xfrm>
            <a:off x="5220072" y="5661247"/>
            <a:ext cx="1512169" cy="3167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Alte Ansichtskarte, </a:t>
            </a:r>
            <a:br>
              <a:rPr sz="800">
                <a:solidFill>
                  <a:srgbClr val="606060"/>
                </a:solidFill>
              </a:rPr>
            </a:br>
            <a:r>
              <a:rPr sz="800">
                <a:solidFill>
                  <a:srgbClr val="606060"/>
                </a:solidFill>
              </a:rPr>
              <a:t>(c) Franz Stürmer</a:t>
            </a:r>
          </a:p>
        </p:txBody>
      </p:sp>
      <p:pic>
        <p:nvPicPr>
          <p:cNvPr id="103" name="image15.jpg" descr="C:\Users\Franz\Documents\03-Heidi\webwerkstatt\Thema-global\ansichtskarte-amstetten.jpg"/>
          <p:cNvPicPr/>
          <p:nvPr/>
        </p:nvPicPr>
        <p:blipFill>
          <a:blip r:embed="rId3">
            <a:extLst/>
          </a:blip>
          <a:stretch>
            <a:fillRect/>
          </a:stretch>
        </p:blipFill>
        <p:spPr>
          <a:xfrm rot="20721352">
            <a:off x="4770747" y="3269474"/>
            <a:ext cx="3073826" cy="2160241"/>
          </a:xfrm>
          <a:prstGeom prst="rect">
            <a:avLst/>
          </a:prstGeom>
          <a:ln w="12700">
            <a:miter lim="400000"/>
          </a:ln>
        </p:spPr>
      </p:pic>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1000"/>
                                        <p:tgtEl>
                                          <p:spTgt spid="103"/>
                                        </p:tgtEl>
                                      </p:cBhvr>
                                    </p:animEffect>
                                  </p:childTnLst>
                                </p:cTn>
                              </p:par>
                            </p:childTnLst>
                          </p:cTn>
                        </p:par>
                        <p:par>
                          <p:cTn id="8" fill="hold">
                            <p:stCondLst>
                              <p:cond delay="1000"/>
                            </p:stCondLst>
                            <p:childTnLst>
                              <p:par>
                                <p:cTn id="9" nodeType="afterEffect" presetClass="entr" presetSubtype="32" presetID="23" grpId="2" fill="hold">
                                  <p:stCondLst>
                                    <p:cond delay="0"/>
                                  </p:stCondLst>
                                  <p:iterate type="el" backwards="0">
                                    <p:tmAbs val="0"/>
                                  </p:iterate>
                                  <p:childTnLst>
                                    <p:set>
                                      <p:cBhvr>
                                        <p:cTn id="10" fill="hold"/>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P build="whole" bldLvl="1" animBg="1" rev="0" advAuto="0" spid="102"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106" name="Shape 106"/>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Überall und schnell erreichbar…</a:t>
            </a:r>
          </a:p>
        </p:txBody>
      </p:sp>
      <p:sp>
        <p:nvSpPr>
          <p:cNvPr id="107" name="Shape 107"/>
          <p:cNvSpPr/>
          <p:nvPr>
            <p:ph type="body" idx="1"/>
          </p:nvPr>
        </p:nvSpPr>
        <p:spPr>
          <a:xfrm>
            <a:off x="518864" y="1196751"/>
            <a:ext cx="8229601" cy="4968554"/>
          </a:xfrm>
          <a:prstGeom prst="rect">
            <a:avLst/>
          </a:prstGeom>
        </p:spPr>
        <p:txBody>
          <a:bodyPr lIns="0" tIns="0" rIns="0" bIns="0">
            <a:normAutofit fontScale="100000" lnSpcReduction="0"/>
          </a:bodyPr>
          <a:lstStyle/>
          <a:p>
            <a:pPr lvl="0" marL="0" indent="0">
              <a:spcBef>
                <a:spcPts val="400"/>
              </a:spcBef>
              <a:buSzTx/>
              <a:buNone/>
              <a:defRPr sz="1800"/>
            </a:pPr>
            <a:r>
              <a:rPr sz="2000"/>
              <a:t>Heute kann man „sekundenschnell“ jemanden erreichen, </a:t>
            </a:r>
            <a:br>
              <a:rPr sz="2000"/>
            </a:br>
            <a:r>
              <a:rPr sz="2000"/>
              <a:t>auch wenn er oder sie auf der „anderen Seite“ der Welt ist:</a:t>
            </a:r>
            <a:br>
              <a:rPr sz="2000"/>
            </a:b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Über Satelliten erreichen wir andere Kontinente</a:t>
            </a:r>
            <a:br>
              <a:rPr sz="2000">
                <a:latin typeface="Arial Bold"/>
                <a:ea typeface="Arial Bold"/>
                <a:cs typeface="Arial Bold"/>
                <a:sym typeface="Arial Bold"/>
              </a:rPr>
            </a:br>
            <a:r>
              <a:rPr sz="2000"/>
              <a:t>Heute wird über weite Strecken über Satellit telefoniert.</a:t>
            </a:r>
            <a:endParaRPr sz="2000"/>
          </a:p>
          <a:p>
            <a:pPr lvl="0">
              <a:spcBef>
                <a:spcPts val="400"/>
              </a:spcBef>
              <a:buSzTx/>
              <a:buNone/>
              <a:defRPr sz="1800"/>
            </a:pPr>
            <a:r>
              <a:rPr sz="2000"/>
              <a:t> </a:t>
            </a:r>
            <a:endParaRPr sz="2000"/>
          </a:p>
          <a:p>
            <a:pPr lvl="0" marL="214312" indent="-214312">
              <a:spcBef>
                <a:spcPts val="400"/>
              </a:spcBef>
              <a:defRPr sz="1800"/>
            </a:pPr>
            <a:r>
              <a:rPr sz="2000">
                <a:latin typeface="Arial Bold"/>
                <a:ea typeface="Arial Bold"/>
                <a:cs typeface="Arial Bold"/>
                <a:sym typeface="Arial Bold"/>
              </a:rPr>
              <a:t>Handy und SMS</a:t>
            </a:r>
            <a:br>
              <a:rPr sz="2000">
                <a:latin typeface="Arial Bold"/>
                <a:ea typeface="Arial Bold"/>
                <a:cs typeface="Arial Bold"/>
                <a:sym typeface="Arial Bold"/>
              </a:rPr>
            </a:br>
            <a:r>
              <a:rPr sz="2000"/>
              <a:t>fast jeder besitzt ein Handy und ist über Funknetzsystem </a:t>
            </a:r>
            <a:br>
              <a:rPr sz="2000"/>
            </a:br>
            <a:r>
              <a:rPr sz="2000"/>
              <a:t>fast überall erreichbar.</a:t>
            </a:r>
            <a:br>
              <a:rPr sz="2000"/>
            </a:br>
            <a:endParaRPr sz="2000"/>
          </a:p>
          <a:p>
            <a:pPr lvl="0" marL="214312" indent="-214312">
              <a:spcBef>
                <a:spcPts val="400"/>
              </a:spcBef>
              <a:defRPr sz="1800"/>
            </a:pPr>
            <a:r>
              <a:rPr sz="2000">
                <a:latin typeface="Arial Bold"/>
                <a:ea typeface="Arial Bold"/>
                <a:cs typeface="Arial Bold"/>
                <a:sym typeface="Arial Bold"/>
              </a:rPr>
              <a:t>Chat und Mail</a:t>
            </a:r>
            <a:br>
              <a:rPr sz="2000">
                <a:latin typeface="Arial Bold"/>
                <a:ea typeface="Arial Bold"/>
                <a:cs typeface="Arial Bold"/>
                <a:sym typeface="Arial Bold"/>
              </a:rPr>
            </a:br>
            <a:r>
              <a:rPr sz="2000"/>
              <a:t>Mit der Errichtung des www (world wide web) können wir Botschaften (Bilder, Dokumente, Verträge etc.) problemlos in alle Teile der Welt versenden.</a:t>
            </a:r>
          </a:p>
        </p:txBody>
      </p:sp>
    </p:spTree>
  </p:cSld>
  <p:clrMapOvr>
    <a:masterClrMapping/>
  </p:clrMapOvr>
  <p:transition spd="med" advClick="1">
    <p:fade thruBlk="1"/>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110" name="Shape 110"/>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www – leben und arbeiten von daheim </a:t>
            </a:r>
          </a:p>
        </p:txBody>
      </p:sp>
      <p:sp>
        <p:nvSpPr>
          <p:cNvPr id="111" name="Shape 111"/>
          <p:cNvSpPr/>
          <p:nvPr>
            <p:ph type="body" idx="1"/>
          </p:nvPr>
        </p:nvSpPr>
        <p:spPr>
          <a:xfrm>
            <a:off x="518864" y="1196751"/>
            <a:ext cx="8229601" cy="4176465"/>
          </a:xfrm>
          <a:prstGeom prst="rect">
            <a:avLst/>
          </a:prstGeom>
        </p:spPr>
        <p:txBody>
          <a:bodyPr lIns="0" tIns="0" rIns="0" bIns="0">
            <a:normAutofit fontScale="100000" lnSpcReduction="0"/>
          </a:bodyPr>
          <a:lstStyle/>
          <a:p>
            <a:pPr lvl="0" marL="0" indent="0">
              <a:spcBef>
                <a:spcPts val="400"/>
              </a:spcBef>
              <a:buSzTx/>
              <a:buNone/>
              <a:defRPr sz="1800"/>
            </a:pPr>
            <a:r>
              <a:rPr sz="2000"/>
              <a:t>Früher musste man sich öfter für Besprechungen treffen, </a:t>
            </a:r>
            <a:br>
              <a:rPr sz="2000"/>
            </a:br>
            <a:r>
              <a:rPr sz="2000"/>
              <a:t>in Bibliotheken gehen, telefonisch oder persönlich nachfragen </a:t>
            </a:r>
            <a:br>
              <a:rPr sz="2000"/>
            </a:br>
            <a:r>
              <a:rPr sz="2000"/>
              <a:t>oder per Post etwas bestellen. </a:t>
            </a:r>
            <a:br>
              <a:rPr sz="2000"/>
            </a:br>
            <a:r>
              <a:rPr sz="2000"/>
              <a:t>Heute läuft vieles über das Internet:</a:t>
            </a:r>
            <a:br>
              <a:rPr sz="2000"/>
            </a:br>
            <a:endParaRPr sz="2000"/>
          </a:p>
          <a:p>
            <a:pPr lvl="0" marL="214312" indent="-214312">
              <a:spcBef>
                <a:spcPts val="400"/>
              </a:spcBef>
              <a:defRPr sz="1800"/>
            </a:pPr>
            <a:r>
              <a:rPr sz="2000"/>
              <a:t>Informationen über Standorte und Öffnungszeiten einholen</a:t>
            </a:r>
            <a:endParaRPr sz="2000"/>
          </a:p>
          <a:p>
            <a:pPr lvl="0" marL="214312" indent="-214312">
              <a:spcBef>
                <a:spcPts val="400"/>
              </a:spcBef>
              <a:defRPr sz="1800"/>
            </a:pPr>
            <a:r>
              <a:rPr sz="2000"/>
              <a:t>Bestellungen, Buchungen und Einkäufe erledigen</a:t>
            </a:r>
            <a:endParaRPr sz="2000"/>
          </a:p>
          <a:p>
            <a:pPr lvl="0" marL="214312" indent="-214312">
              <a:spcBef>
                <a:spcPts val="400"/>
              </a:spcBef>
              <a:defRPr sz="1800"/>
            </a:pPr>
            <a:r>
              <a:rPr sz="2000"/>
              <a:t>Nachschlagen und Wissen sammeln</a:t>
            </a:r>
            <a:endParaRPr sz="2000"/>
          </a:p>
          <a:p>
            <a:pPr lvl="0" marL="214312" indent="-214312">
              <a:spcBef>
                <a:spcPts val="400"/>
              </a:spcBef>
              <a:defRPr sz="1800"/>
            </a:pPr>
            <a:r>
              <a:rPr sz="2000"/>
              <a:t>Wissenschaftlich arbeiten und besprechen</a:t>
            </a:r>
            <a:endParaRPr sz="2000"/>
          </a:p>
          <a:p>
            <a:pPr lvl="0" marL="214312" indent="-214312">
              <a:spcBef>
                <a:spcPts val="400"/>
              </a:spcBef>
              <a:defRPr sz="1800"/>
            </a:pPr>
            <a:r>
              <a:rPr sz="2000"/>
              <a:t>Plaudern, Neuigkeiten austauschen, </a:t>
            </a:r>
            <a:br>
              <a:rPr sz="2000"/>
            </a:br>
            <a:r>
              <a:rPr sz="2000"/>
              <a:t>einander kennen lernen</a:t>
            </a:r>
            <a:br>
              <a:rPr sz="2000"/>
            </a:br>
          </a:p>
        </p:txBody>
      </p:sp>
    </p:spTree>
  </p:cSld>
  <p:clrMapOvr>
    <a:masterClrMapping/>
  </p:clrMapOvr>
  <p:transition spd="med" advClick="1">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3"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114" name="Shape 114"/>
          <p:cNvSpPr/>
          <p:nvPr>
            <p:ph type="body" idx="1"/>
          </p:nvPr>
        </p:nvSpPr>
        <p:spPr>
          <a:xfrm>
            <a:off x="539551" y="1158527"/>
            <a:ext cx="7920882" cy="2846538"/>
          </a:xfrm>
          <a:prstGeom prst="rect">
            <a:avLst/>
          </a:prstGeom>
        </p:spPr>
        <p:txBody>
          <a:bodyPr lIns="0" tIns="0" rIns="0" bIns="0">
            <a:normAutofit fontScale="100000" lnSpcReduction="0"/>
          </a:bodyPr>
          <a:lstStyle/>
          <a:p>
            <a:pPr lvl="0">
              <a:spcBef>
                <a:spcPts val="400"/>
              </a:spcBef>
              <a:buSzTx/>
              <a:buNone/>
              <a:defRPr sz="1800"/>
            </a:pPr>
            <a:r>
              <a:rPr sz="2000">
                <a:latin typeface="Arial Bold"/>
                <a:ea typeface="Arial Bold"/>
                <a:cs typeface="Arial Bold"/>
                <a:sym typeface="Arial Bold"/>
              </a:rPr>
              <a:t>Noch nie war Reisen so billig und einfach! </a:t>
            </a:r>
            <a:endParaRPr sz="2000">
              <a:latin typeface="Arial Bold"/>
              <a:ea typeface="Arial Bold"/>
              <a:cs typeface="Arial Bold"/>
              <a:sym typeface="Arial Bold"/>
            </a:endParaRPr>
          </a:p>
          <a:p>
            <a:pPr lvl="0" marL="214312" indent="-214312">
              <a:spcBef>
                <a:spcPts val="400"/>
              </a:spcBef>
              <a:defRPr sz="1800"/>
            </a:pPr>
            <a:r>
              <a:rPr sz="2000"/>
              <a:t>Unsere Urlaubsziele haben sich in den letzten 50 Jahren </a:t>
            </a:r>
            <a:br>
              <a:rPr sz="2000"/>
            </a:br>
            <a:r>
              <a:rPr sz="2000"/>
              <a:t>immer weiter von daheim entfernt </a:t>
            </a:r>
            <a:endParaRPr sz="2000"/>
          </a:p>
          <a:p>
            <a:pPr lvl="0" marL="214312" indent="-214312">
              <a:spcBef>
                <a:spcPts val="400"/>
              </a:spcBef>
              <a:defRPr sz="1800"/>
            </a:pPr>
            <a:r>
              <a:rPr sz="2000"/>
              <a:t>Immer mehr ÖsterreicherInnen reisen ins Ausland, </a:t>
            </a:r>
            <a:br>
              <a:rPr sz="2000"/>
            </a:br>
            <a:r>
              <a:rPr sz="2000"/>
              <a:t>verbringen ihre Urlaube in anderen Ländern/Erdteilen:</a:t>
            </a:r>
            <a:br>
              <a:rPr sz="2000"/>
            </a:br>
            <a:r>
              <a:rPr sz="2000"/>
              <a:t>1969: rund 1 Million Auslandsurlaube</a:t>
            </a:r>
            <a:br>
              <a:rPr sz="2000"/>
            </a:br>
            <a:r>
              <a:rPr sz="2000"/>
              <a:t>2012: über 6 Millionen Auslandsurlaube</a:t>
            </a:r>
          </a:p>
        </p:txBody>
      </p:sp>
      <p:sp>
        <p:nvSpPr>
          <p:cNvPr id="115" name="Shape 115"/>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Vom Wohnzimmer in die Welt</a:t>
            </a:r>
          </a:p>
        </p:txBody>
      </p:sp>
      <p:sp>
        <p:nvSpPr>
          <p:cNvPr id="116" name="Shape 116"/>
          <p:cNvSpPr/>
          <p:nvPr/>
        </p:nvSpPr>
        <p:spPr>
          <a:xfrm>
            <a:off x="899591" y="6525344"/>
            <a:ext cx="2880322"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Ausgrabungen in Ephesos, Türkei; Foto: (c) Franz Stürmer</a:t>
            </a:r>
          </a:p>
        </p:txBody>
      </p:sp>
      <p:pic>
        <p:nvPicPr>
          <p:cNvPr id="117" name="image17.jpg" descr="C:\Users\Franz\Pictures\0-BILDARCHIV\3000-Auswärtiges\Türkei-Ephesos-2011\efes-ephesos-2010\Ephesos-09-marmorstrasse-celsus-02.jpg"/>
          <p:cNvPicPr/>
          <p:nvPr/>
        </p:nvPicPr>
        <p:blipFill>
          <a:blip r:embed="rId3">
            <a:extLst/>
          </a:blip>
          <a:srcRect l="0" t="19173" r="11413" b="0"/>
          <a:stretch>
            <a:fillRect/>
          </a:stretch>
        </p:blipFill>
        <p:spPr>
          <a:xfrm>
            <a:off x="936103" y="3861047"/>
            <a:ext cx="4427986" cy="2683359"/>
          </a:xfrm>
          <a:prstGeom prst="rect">
            <a:avLst/>
          </a:prstGeom>
          <a:ln w="12700">
            <a:miter lim="400000"/>
          </a:ln>
        </p:spPr>
      </p:pic>
    </p:spTree>
  </p:cSld>
  <p:clrMapOvr>
    <a:masterClrMapping/>
  </p:clrMapOvr>
  <p:transition spd="med" advClick="1">
    <p:fade thruBlk="1"/>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120" name="Shape 120"/>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Keine/r ist mehr allein …</a:t>
            </a:r>
          </a:p>
        </p:txBody>
      </p:sp>
      <p:sp>
        <p:nvSpPr>
          <p:cNvPr id="121" name="Shape 121"/>
          <p:cNvSpPr/>
          <p:nvPr>
            <p:ph type="body" idx="1"/>
          </p:nvPr>
        </p:nvSpPr>
        <p:spPr>
          <a:xfrm>
            <a:off x="518864" y="1196751"/>
            <a:ext cx="8229601" cy="4968554"/>
          </a:xfrm>
          <a:prstGeom prst="rect">
            <a:avLst/>
          </a:prstGeom>
        </p:spPr>
        <p:txBody>
          <a:bodyPr lIns="0" tIns="0" rIns="0" bIns="0">
            <a:normAutofit fontScale="100000" lnSpcReduction="0"/>
          </a:bodyPr>
          <a:lstStyle/>
          <a:p>
            <a:pPr lvl="0" marL="0" indent="0">
              <a:spcBef>
                <a:spcPts val="400"/>
              </a:spcBef>
              <a:buSzTx/>
              <a:buNone/>
              <a:defRPr sz="1800"/>
            </a:pPr>
            <a:r>
              <a:rPr sz="2000"/>
              <a:t>Das gilt auch für die Staaten der Welt. Wie das Zusammen-</a:t>
            </a:r>
            <a:br>
              <a:rPr sz="2000"/>
            </a:br>
            <a:r>
              <a:rPr sz="2000"/>
              <a:t>leben vieler Menschen erfordert das Zusammenrücken </a:t>
            </a:r>
            <a:br>
              <a:rPr sz="2000"/>
            </a:br>
            <a:r>
              <a:rPr sz="2000"/>
              <a:t>der Staaten auch Regeln. </a:t>
            </a:r>
            <a:endParaRPr sz="2000"/>
          </a:p>
          <a:p>
            <a:pPr lvl="0" marL="214312" indent="-214312">
              <a:spcBef>
                <a:spcPts val="400"/>
              </a:spcBef>
              <a:defRPr sz="1800"/>
            </a:pPr>
            <a:r>
              <a:rPr sz="2000">
                <a:latin typeface="Arial Bold"/>
                <a:ea typeface="Arial Bold"/>
                <a:cs typeface="Arial Bold"/>
                <a:sym typeface="Arial Bold"/>
              </a:rPr>
              <a:t>UNO und ihre Organisationen</a:t>
            </a:r>
            <a:br>
              <a:rPr sz="2000">
                <a:latin typeface="Arial Bold"/>
                <a:ea typeface="Arial Bold"/>
                <a:cs typeface="Arial Bold"/>
                <a:sym typeface="Arial Bold"/>
              </a:rPr>
            </a:br>
            <a:r>
              <a:rPr sz="2000"/>
              <a:t>Seit 70 Jahren setzt sich diese Organisation für ein friedliches Zusammenleben und die Menschenrechte ein.</a:t>
            </a:r>
            <a:endParaRPr sz="2000"/>
          </a:p>
          <a:p>
            <a:pPr lvl="0" marL="214312" indent="-214312">
              <a:spcBef>
                <a:spcPts val="400"/>
              </a:spcBef>
              <a:defRPr sz="1800"/>
            </a:pPr>
            <a:r>
              <a:rPr sz="2000">
                <a:latin typeface="Arial Bold"/>
                <a:ea typeface="Arial Bold"/>
                <a:cs typeface="Arial Bold"/>
                <a:sym typeface="Arial Bold"/>
              </a:rPr>
              <a:t>Staatengemeinschaften</a:t>
            </a:r>
            <a:br>
              <a:rPr sz="2000">
                <a:latin typeface="Arial Bold"/>
                <a:ea typeface="Arial Bold"/>
                <a:cs typeface="Arial Bold"/>
                <a:sym typeface="Arial Bold"/>
              </a:rPr>
            </a:br>
            <a:r>
              <a:rPr sz="2000"/>
              <a:t>Auf verschiedenen Kontinenten schlossen sich Staaten, v. a. auf Basis von Handel und Wirtschaft zu Gemeinschaften zusammen: Beispiele:</a:t>
            </a:r>
            <a:br>
              <a:rPr sz="2000"/>
            </a:br>
            <a:r>
              <a:rPr sz="2000">
                <a:latin typeface="Arial Bold"/>
                <a:ea typeface="Arial Bold"/>
                <a:cs typeface="Arial Bold"/>
                <a:sym typeface="Arial Bold"/>
              </a:rPr>
              <a:t>EU</a:t>
            </a:r>
            <a:r>
              <a:rPr sz="2000"/>
              <a:t>          </a:t>
            </a:r>
            <a:r>
              <a:rPr sz="2000">
                <a:latin typeface="Arial Bold"/>
                <a:ea typeface="Arial Bold"/>
                <a:cs typeface="Arial Bold"/>
                <a:sym typeface="Arial Bold"/>
              </a:rPr>
              <a:t>E</a:t>
            </a:r>
            <a:r>
              <a:rPr sz="2000"/>
              <a:t>uropäische </a:t>
            </a:r>
            <a:r>
              <a:rPr sz="2000">
                <a:latin typeface="Arial Bold"/>
                <a:ea typeface="Arial Bold"/>
                <a:cs typeface="Arial Bold"/>
                <a:sym typeface="Arial Bold"/>
              </a:rPr>
              <a:t>U</a:t>
            </a:r>
            <a:r>
              <a:rPr sz="2000"/>
              <a:t>nion (Europa)</a:t>
            </a:r>
            <a:br>
              <a:rPr sz="2000"/>
            </a:br>
            <a:r>
              <a:rPr sz="2000">
                <a:latin typeface="Arial Bold"/>
                <a:ea typeface="Arial Bold"/>
                <a:cs typeface="Arial Bold"/>
                <a:sym typeface="Arial Bold"/>
              </a:rPr>
              <a:t>ASEAN</a:t>
            </a:r>
            <a:r>
              <a:rPr sz="2000"/>
              <a:t>  </a:t>
            </a:r>
            <a:r>
              <a:rPr sz="2000">
                <a:latin typeface="Arial Bold"/>
                <a:ea typeface="Arial Bold"/>
                <a:cs typeface="Arial Bold"/>
                <a:sym typeface="Arial Bold"/>
              </a:rPr>
              <a:t>A</a:t>
            </a:r>
            <a:r>
              <a:rPr sz="2000"/>
              <a:t>ssociation of </a:t>
            </a:r>
            <a:r>
              <a:rPr sz="2000">
                <a:latin typeface="Arial Bold"/>
                <a:ea typeface="Arial Bold"/>
                <a:cs typeface="Arial Bold"/>
                <a:sym typeface="Arial Bold"/>
              </a:rPr>
              <a:t>S</a:t>
            </a:r>
            <a:r>
              <a:rPr sz="2000"/>
              <a:t>outh</a:t>
            </a:r>
            <a:r>
              <a:rPr sz="2000">
                <a:latin typeface="Arial Bold"/>
                <a:ea typeface="Arial Bold"/>
                <a:cs typeface="Arial Bold"/>
                <a:sym typeface="Arial Bold"/>
              </a:rPr>
              <a:t>e</a:t>
            </a:r>
            <a:r>
              <a:rPr sz="2000"/>
              <a:t>ast </a:t>
            </a:r>
            <a:r>
              <a:rPr sz="2000">
                <a:latin typeface="Arial Bold"/>
                <a:ea typeface="Arial Bold"/>
                <a:cs typeface="Arial Bold"/>
                <a:sym typeface="Arial Bold"/>
              </a:rPr>
              <a:t>A</a:t>
            </a:r>
            <a:r>
              <a:rPr sz="2000"/>
              <a:t>sian </a:t>
            </a:r>
            <a:r>
              <a:rPr sz="2000">
                <a:latin typeface="Arial Bold"/>
                <a:ea typeface="Arial Bold"/>
                <a:cs typeface="Arial Bold"/>
                <a:sym typeface="Arial Bold"/>
              </a:rPr>
              <a:t>N</a:t>
            </a:r>
            <a:r>
              <a:rPr sz="2000"/>
              <a:t>ations (Südostasien)</a:t>
            </a:r>
            <a:br>
              <a:rPr sz="2000"/>
            </a:br>
            <a:r>
              <a:rPr sz="2000">
                <a:latin typeface="Arial Bold"/>
                <a:ea typeface="Arial Bold"/>
                <a:cs typeface="Arial Bold"/>
                <a:sym typeface="Arial Bold"/>
              </a:rPr>
              <a:t>AU</a:t>
            </a:r>
            <a:r>
              <a:rPr sz="2000"/>
              <a:t>          </a:t>
            </a:r>
            <a:r>
              <a:rPr sz="2000">
                <a:latin typeface="Arial Bold"/>
                <a:ea typeface="Arial Bold"/>
                <a:cs typeface="Arial Bold"/>
                <a:sym typeface="Arial Bold"/>
              </a:rPr>
              <a:t>A</a:t>
            </a:r>
            <a:r>
              <a:rPr sz="2000"/>
              <a:t>frikanische </a:t>
            </a:r>
            <a:r>
              <a:rPr sz="2000">
                <a:latin typeface="Arial Bold"/>
                <a:ea typeface="Arial Bold"/>
                <a:cs typeface="Arial Bold"/>
                <a:sym typeface="Arial Bold"/>
              </a:rPr>
              <a:t>U</a:t>
            </a:r>
            <a:r>
              <a:rPr sz="2000"/>
              <a:t>nion (Afrika)</a:t>
            </a:r>
            <a:br>
              <a:rPr sz="2000"/>
            </a:br>
            <a:r>
              <a:rPr sz="2000">
                <a:latin typeface="Arial Bold"/>
                <a:ea typeface="Arial Bold"/>
                <a:cs typeface="Arial Bold"/>
                <a:sym typeface="Arial Bold"/>
              </a:rPr>
              <a:t>CELAC</a:t>
            </a:r>
            <a:r>
              <a:rPr sz="2000"/>
              <a:t>  </a:t>
            </a:r>
            <a:r>
              <a:rPr sz="2000">
                <a:latin typeface="Arial Bold"/>
                <a:ea typeface="Arial Bold"/>
                <a:cs typeface="Arial Bold"/>
                <a:sym typeface="Arial Bold"/>
              </a:rPr>
              <a:t>C</a:t>
            </a:r>
            <a:r>
              <a:rPr sz="2000"/>
              <a:t>omunidad de </a:t>
            </a:r>
            <a:r>
              <a:rPr sz="2000">
                <a:latin typeface="Arial Bold"/>
                <a:ea typeface="Arial Bold"/>
                <a:cs typeface="Arial Bold"/>
                <a:sym typeface="Arial Bold"/>
              </a:rPr>
              <a:t>E</a:t>
            </a:r>
            <a:r>
              <a:rPr sz="2000"/>
              <a:t>stados </a:t>
            </a:r>
            <a:r>
              <a:rPr sz="2000">
                <a:latin typeface="Arial Bold"/>
                <a:ea typeface="Arial Bold"/>
                <a:cs typeface="Arial Bold"/>
                <a:sym typeface="Arial Bold"/>
              </a:rPr>
              <a:t>L</a:t>
            </a:r>
            <a:r>
              <a:rPr sz="2000"/>
              <a:t>atino</a:t>
            </a:r>
            <a:r>
              <a:rPr sz="2000">
                <a:latin typeface="Arial Bold"/>
                <a:ea typeface="Arial Bold"/>
                <a:cs typeface="Arial Bold"/>
                <a:sym typeface="Arial Bold"/>
              </a:rPr>
              <a:t>a</a:t>
            </a:r>
            <a:r>
              <a:rPr sz="2000"/>
              <a:t>mericanos y </a:t>
            </a:r>
            <a:r>
              <a:rPr sz="2000">
                <a:latin typeface="Arial Bold"/>
                <a:ea typeface="Arial Bold"/>
                <a:cs typeface="Arial Bold"/>
                <a:sym typeface="Arial Bold"/>
              </a:rPr>
              <a:t>C</a:t>
            </a:r>
            <a:r>
              <a:rPr sz="2000"/>
              <a:t>aribeños </a:t>
            </a:r>
            <a:br>
              <a:rPr sz="2000"/>
            </a:br>
            <a:r>
              <a:rPr sz="2000"/>
              <a:t>               </a:t>
            </a:r>
            <a:r>
              <a:rPr sz="2000"/>
              <a:t>(Mittel- und Südamerika)</a:t>
            </a:r>
          </a:p>
        </p:txBody>
      </p:sp>
    </p:spTree>
  </p:cSld>
  <p:clrMapOvr>
    <a:masterClrMapping/>
  </p:clrMapOvr>
  <p:transition spd="med" advClick="1">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124" name="Shape 124"/>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Fast grenzenlos reisen und handeln</a:t>
            </a:r>
          </a:p>
        </p:txBody>
      </p:sp>
      <p:sp>
        <p:nvSpPr>
          <p:cNvPr id="125" name="Shape 125"/>
          <p:cNvSpPr/>
          <p:nvPr>
            <p:ph type="body" idx="1"/>
          </p:nvPr>
        </p:nvSpPr>
        <p:spPr>
          <a:xfrm>
            <a:off x="518864" y="1196751"/>
            <a:ext cx="8229601" cy="4104457"/>
          </a:xfrm>
          <a:prstGeom prst="rect">
            <a:avLst/>
          </a:prstGeom>
        </p:spPr>
        <p:txBody>
          <a:bodyPr lIns="0" tIns="0" rIns="0" bIns="0">
            <a:normAutofit fontScale="100000" lnSpcReduction="0"/>
          </a:bodyPr>
          <a:lstStyle/>
          <a:p>
            <a:pPr lvl="0" marL="214312" indent="-214312">
              <a:spcBef>
                <a:spcPts val="400"/>
              </a:spcBef>
              <a:defRPr sz="1800"/>
            </a:pPr>
            <a:r>
              <a:rPr sz="2000">
                <a:latin typeface="Arial Bold"/>
                <a:ea typeface="Arial Bold"/>
                <a:cs typeface="Arial Bold"/>
                <a:sym typeface="Arial Bold"/>
              </a:rPr>
              <a:t>Früher war das Reisen europaweit in einen anderen </a:t>
            </a:r>
            <a:br>
              <a:rPr sz="2000">
                <a:latin typeface="Arial Bold"/>
                <a:ea typeface="Arial Bold"/>
                <a:cs typeface="Arial Bold"/>
                <a:sym typeface="Arial Bold"/>
              </a:rPr>
            </a:br>
            <a:r>
              <a:rPr sz="2000">
                <a:latin typeface="Arial Bold"/>
                <a:ea typeface="Arial Bold"/>
                <a:cs typeface="Arial Bold"/>
                <a:sym typeface="Arial Bold"/>
              </a:rPr>
              <a:t>Staat nicht einfach, manchmal sogar unmöglich: </a:t>
            </a:r>
            <a:br>
              <a:rPr sz="2000">
                <a:latin typeface="Arial Bold"/>
                <a:ea typeface="Arial Bold"/>
                <a:cs typeface="Arial Bold"/>
                <a:sym typeface="Arial Bold"/>
              </a:rPr>
            </a:br>
            <a:r>
              <a:rPr sz="2000"/>
              <a:t>Strenge Kontrollen, das Ausfüllen von Einreisepapieren, </a:t>
            </a:r>
            <a:br>
              <a:rPr sz="2000"/>
            </a:br>
            <a:r>
              <a:rPr sz="2000"/>
              <a:t>das sogenannte „Visum“, war notwendig (und damit </a:t>
            </a:r>
            <a:br>
              <a:rPr sz="2000"/>
            </a:br>
            <a:r>
              <a:rPr sz="2000"/>
              <a:t>verbunden oft lange Wartezeiten an den Grenzen).</a:t>
            </a:r>
            <a:endParaRPr sz="2000"/>
          </a:p>
          <a:p>
            <a:pPr lvl="0" marL="214312" indent="-214312">
              <a:spcBef>
                <a:spcPts val="400"/>
              </a:spcBef>
              <a:defRPr sz="1800"/>
            </a:pPr>
            <a:r>
              <a:rPr sz="2000">
                <a:latin typeface="Arial Bold"/>
                <a:ea typeface="Arial Bold"/>
                <a:cs typeface="Arial Bold"/>
                <a:sym typeface="Arial Bold"/>
              </a:rPr>
              <a:t>Schengener Abkommen</a:t>
            </a:r>
            <a:br>
              <a:rPr sz="2000">
                <a:latin typeface="Arial Bold"/>
                <a:ea typeface="Arial Bold"/>
                <a:cs typeface="Arial Bold"/>
                <a:sym typeface="Arial Bold"/>
              </a:rPr>
            </a:br>
            <a:r>
              <a:rPr sz="2000"/>
              <a:t>Seit 1995 gilt innerhalb der EU das Schengener </a:t>
            </a:r>
            <a:br>
              <a:rPr sz="2000"/>
            </a:br>
            <a:r>
              <a:rPr sz="2000"/>
              <a:t>Abkommen, wodurch man für Reisen in EU-Länder </a:t>
            </a:r>
            <a:br>
              <a:rPr sz="2000"/>
            </a:br>
            <a:r>
              <a:rPr sz="2000"/>
              <a:t>kein Visum mehr benötigt.</a:t>
            </a:r>
            <a:endParaRPr sz="2000"/>
          </a:p>
          <a:p>
            <a:pPr lvl="0" marL="214312" indent="-214312">
              <a:spcBef>
                <a:spcPts val="400"/>
              </a:spcBef>
              <a:defRPr sz="1800"/>
            </a:pPr>
            <a:r>
              <a:rPr sz="2000"/>
              <a:t>Ähnliche Handels- und Reiseabkommen</a:t>
            </a:r>
            <a:br>
              <a:rPr sz="2000"/>
            </a:br>
            <a:r>
              <a:rPr sz="2000"/>
              <a:t>gibt es heute in anderen </a:t>
            </a:r>
            <a:br>
              <a:rPr sz="2000"/>
            </a:br>
            <a:r>
              <a:rPr sz="2000"/>
              <a:t>Handelszonen.</a:t>
            </a:r>
          </a:p>
        </p:txBody>
      </p:sp>
    </p:spTree>
  </p:cSld>
  <p:clrMapOvr>
    <a:masterClrMapping/>
  </p:clrMapOvr>
  <p:transition spd="med" advClick="1">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Frage und berichte:</a:t>
            </a:r>
          </a:p>
        </p:txBody>
      </p:sp>
      <p:sp>
        <p:nvSpPr>
          <p:cNvPr id="128" name="Shape 128"/>
          <p:cNvSpPr/>
          <p:nvPr>
            <p:ph type="body" idx="1"/>
          </p:nvPr>
        </p:nvSpPr>
        <p:spPr>
          <a:xfrm>
            <a:off x="395535" y="1268411"/>
            <a:ext cx="8794306" cy="4464846"/>
          </a:xfrm>
          <a:prstGeom prst="rect">
            <a:avLst/>
          </a:prstGeom>
        </p:spPr>
        <p:txBody>
          <a:bodyPr lIns="0" tIns="0" rIns="0" bIns="0">
            <a:normAutofit fontScale="100000" lnSpcReduction="0"/>
          </a:bodyPr>
          <a:lstStyle/>
          <a:p>
            <a:pPr lvl="0" marL="0" indent="0">
              <a:spcBef>
                <a:spcPts val="600"/>
              </a:spcBef>
              <a:buSzTx/>
              <a:buNone/>
              <a:defRPr sz="1800"/>
            </a:pPr>
            <a:r>
              <a:rPr sz="2400">
                <a:solidFill>
                  <a:srgbClr val="A50021"/>
                </a:solidFill>
                <a:latin typeface="Arial Bold"/>
                <a:ea typeface="Arial Bold"/>
                <a:cs typeface="Arial Bold"/>
                <a:sym typeface="Arial Bold"/>
              </a:rPr>
              <a:t>Befrage deine Großeltern oder ältere Verwandte/Bekannte über folgende 3 Punkte und berichte in der Klasse – diskutiert darüber</a:t>
            </a:r>
            <a:endParaRPr sz="2400">
              <a:solidFill>
                <a:srgbClr val="A50021"/>
              </a:solidFill>
              <a:latin typeface="Arial Bold"/>
              <a:ea typeface="Arial Bold"/>
              <a:cs typeface="Arial Bold"/>
              <a:sym typeface="Arial Bold"/>
            </a:endParaRPr>
          </a:p>
          <a:p>
            <a:pPr lvl="0">
              <a:spcBef>
                <a:spcPts val="600"/>
              </a:spcBef>
              <a:defRPr sz="1800"/>
            </a:pPr>
            <a:endParaRPr sz="2400">
              <a:solidFill>
                <a:srgbClr val="A50021"/>
              </a:solidFill>
              <a:latin typeface="Arial Bold"/>
              <a:ea typeface="Arial Bold"/>
              <a:cs typeface="Arial Bold"/>
              <a:sym typeface="Arial Bold"/>
            </a:endParaRPr>
          </a:p>
          <a:p>
            <a:pPr lvl="0" marL="257175" indent="-257175">
              <a:spcBef>
                <a:spcPts val="600"/>
              </a:spcBef>
              <a:defRPr sz="1800"/>
            </a:pPr>
            <a:r>
              <a:rPr sz="2400"/>
              <a:t>Telefon und telefonieren ins Ausland in ihrer Jugend</a:t>
            </a:r>
            <a:endParaRPr sz="2400"/>
          </a:p>
          <a:p>
            <a:pPr lvl="0">
              <a:spcBef>
                <a:spcPts val="600"/>
              </a:spcBef>
              <a:defRPr sz="1800"/>
            </a:pPr>
            <a:endParaRPr sz="2400">
              <a:latin typeface="Arial Bold"/>
              <a:ea typeface="Arial Bold"/>
              <a:cs typeface="Arial Bold"/>
              <a:sym typeface="Arial Bold"/>
            </a:endParaRPr>
          </a:p>
          <a:p>
            <a:pPr lvl="0" marL="257175" indent="-257175">
              <a:spcBef>
                <a:spcPts val="600"/>
              </a:spcBef>
              <a:defRPr sz="1800"/>
            </a:pPr>
            <a:r>
              <a:rPr sz="2400"/>
              <a:t>Wie lange dauerte es, bis früher ein Brief, eine Ansichtskarte (z.B. aus dem Urlaub) ankam?</a:t>
            </a:r>
            <a:endParaRPr sz="2400"/>
          </a:p>
          <a:p>
            <a:pPr lvl="0">
              <a:spcBef>
                <a:spcPts val="600"/>
              </a:spcBef>
              <a:defRPr sz="1800"/>
            </a:pPr>
            <a:endParaRPr sz="2400">
              <a:latin typeface="Arial Bold"/>
              <a:ea typeface="Arial Bold"/>
              <a:cs typeface="Arial Bold"/>
              <a:sym typeface="Arial Bold"/>
            </a:endParaRPr>
          </a:p>
          <a:p>
            <a:pPr lvl="0" marL="257175" indent="-257175">
              <a:spcBef>
                <a:spcPts val="600"/>
              </a:spcBef>
              <a:defRPr sz="1800"/>
            </a:pPr>
            <a:r>
              <a:rPr sz="2400"/>
              <a:t>Wie war es, ins Ausland zu fahren (Grenzkontrollen)?</a:t>
            </a:r>
          </a:p>
        </p:txBody>
      </p:sp>
    </p:spTree>
  </p:cSld>
  <p:clrMapOvr>
    <a:masterClrMapping/>
  </p:clrMapOvr>
  <p:transition spd="med" advClick="1">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611187" y="2428874"/>
            <a:ext cx="8281294" cy="1884365"/>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Weltweit </a:t>
            </a:r>
            <a:br>
              <a:rPr sz="4000">
                <a:solidFill>
                  <a:srgbClr val="00B2D6"/>
                </a:solidFill>
              </a:rPr>
            </a:br>
            <a:r>
              <a:rPr sz="4000">
                <a:solidFill>
                  <a:srgbClr val="00B2D6"/>
                </a:solidFill>
              </a:rPr>
              <a:t>transportieren, handeln, (ver)kaufen</a:t>
            </a:r>
          </a:p>
        </p:txBody>
      </p:sp>
    </p:spTree>
  </p:cSld>
  <p:clrMapOvr>
    <a:masterClrMapping/>
  </p:clrMapOvr>
  <p:transition spd="med" advClick="1">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133" name="Shape 133"/>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Der globale Markt – Verkehrswege </a:t>
            </a:r>
          </a:p>
        </p:txBody>
      </p:sp>
      <p:sp>
        <p:nvSpPr>
          <p:cNvPr id="134" name="Shape 134"/>
          <p:cNvSpPr/>
          <p:nvPr/>
        </p:nvSpPr>
        <p:spPr>
          <a:xfrm>
            <a:off x="395535" y="1412775"/>
            <a:ext cx="8568954" cy="4778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pPr>
            <a:r>
              <a:rPr sz="2000"/>
              <a:t>Aufschwung der Wirtschaft in den 1960er Jahren öffnete</a:t>
            </a:r>
            <a:br>
              <a:rPr sz="2000"/>
            </a:br>
            <a:r>
              <a:rPr sz="2000"/>
              <a:t>den Weg in die Welt: </a:t>
            </a:r>
            <a:endParaRPr sz="2000"/>
          </a:p>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Massenproduktion</a:t>
            </a:r>
            <a:r>
              <a:rPr sz="2000"/>
              <a:t> – Herstellung von gleichartiger Ware </a:t>
            </a:r>
            <a:br>
              <a:rPr sz="2000"/>
            </a:br>
            <a:r>
              <a:rPr sz="2000"/>
              <a:t>in großer Menge (in Teilschritten, oft an </a:t>
            </a:r>
            <a:br>
              <a:rPr sz="2000"/>
            </a:br>
            <a:r>
              <a:rPr sz="2000"/>
              <a:t>verschiedenen Standorten) </a:t>
            </a:r>
            <a:endParaRPr sz="2000"/>
          </a:p>
          <a:p>
            <a:pPr lvl="0" marL="381000" indent="-381000">
              <a:spcBef>
                <a:spcPts val="500"/>
              </a:spcBef>
              <a:buClr>
                <a:srgbClr val="A50021"/>
              </a:buClr>
              <a:buSzPct val="100000"/>
              <a:buFont typeface="Webdings"/>
              <a:buChar char=""/>
            </a:pPr>
            <a:r>
              <a:rPr sz="2000">
                <a:latin typeface="Arial Bold"/>
                <a:ea typeface="Arial Bold"/>
                <a:cs typeface="Arial Bold"/>
                <a:sym typeface="Arial Bold"/>
              </a:rPr>
              <a:t>Ausbau des Verkehrsnetzes für </a:t>
            </a:r>
            <a:br>
              <a:rPr sz="2000">
                <a:latin typeface="Arial Bold"/>
                <a:ea typeface="Arial Bold"/>
                <a:cs typeface="Arial Bold"/>
                <a:sym typeface="Arial Bold"/>
              </a:rPr>
            </a:br>
            <a:r>
              <a:rPr sz="2000">
                <a:latin typeface="Arial Bold"/>
                <a:ea typeface="Arial Bold"/>
                <a:cs typeface="Arial Bold"/>
                <a:sym typeface="Arial Bold"/>
              </a:rPr>
              <a:t>den internationalen Transport</a:t>
            </a:r>
            <a:br>
              <a:rPr sz="2000">
                <a:latin typeface="Arial Bold"/>
                <a:ea typeface="Arial Bold"/>
                <a:cs typeface="Arial Bold"/>
                <a:sym typeface="Arial Bold"/>
              </a:rPr>
            </a:br>
            <a:r>
              <a:rPr sz="2000"/>
              <a:t>   Autobahnen und Schnellstraßen</a:t>
            </a:r>
            <a:br>
              <a:rPr sz="2000"/>
            </a:br>
            <a:r>
              <a:rPr sz="2000"/>
              <a:t>   Bahnstrecken (Tunnels)</a:t>
            </a:r>
            <a:br>
              <a:rPr sz="2000"/>
            </a:br>
            <a:r>
              <a:rPr sz="2000"/>
              <a:t>   Flughäfen</a:t>
            </a:r>
            <a:br>
              <a:rPr sz="2000"/>
            </a:br>
            <a:r>
              <a:rPr sz="2000"/>
              <a:t>   Schiffshäfen und </a:t>
            </a:r>
            <a:br>
              <a:rPr sz="2000"/>
            </a:br>
            <a:r>
              <a:rPr sz="2000"/>
              <a:t>   Verladestationen</a:t>
            </a:r>
            <a:br>
              <a:rPr sz="2000"/>
            </a:br>
            <a:br>
              <a:rPr sz="2000"/>
            </a:br>
            <a:endParaRPr sz="2400"/>
          </a:p>
        </p:txBody>
      </p:sp>
      <p:sp>
        <p:nvSpPr>
          <p:cNvPr id="135" name="Shape 135"/>
          <p:cNvSpPr/>
          <p:nvPr/>
        </p:nvSpPr>
        <p:spPr>
          <a:xfrm>
            <a:off x="2915815" y="6517416"/>
            <a:ext cx="2880322"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City-Highway; Foto: (c) Franz Stürmer</a:t>
            </a:r>
          </a:p>
        </p:txBody>
      </p:sp>
      <p:pic>
        <p:nvPicPr>
          <p:cNvPr id="136" name="image18.jpg" descr="C:\Users\Franz\Pictures\0-BILDARCHIV\2006-Kambodscha-28.01-15.02\2006-02-14-hd.bg-1651.jpg"/>
          <p:cNvPicPr/>
          <p:nvPr/>
        </p:nvPicPr>
        <p:blipFill>
          <a:blip r:embed="rId3">
            <a:extLst/>
          </a:blip>
          <a:srcRect l="0" t="10001" r="9756" b="4989"/>
          <a:stretch>
            <a:fillRect/>
          </a:stretch>
        </p:blipFill>
        <p:spPr>
          <a:xfrm>
            <a:off x="4788024" y="3098962"/>
            <a:ext cx="2520281" cy="3570398"/>
          </a:xfrm>
          <a:prstGeom prst="rect">
            <a:avLst/>
          </a:prstGeom>
          <a:ln w="12700">
            <a:miter lim="400000"/>
          </a:ln>
        </p:spPr>
      </p:pic>
    </p:spTree>
  </p:cSld>
  <p:clrMapOvr>
    <a:masterClrMapping/>
  </p:clrMapOvr>
  <p:transition spd="med" advClick="1">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139" name="Shape 139"/>
          <p:cNvSpPr/>
          <p:nvPr>
            <p:ph type="body" idx="1"/>
          </p:nvPr>
        </p:nvSpPr>
        <p:spPr>
          <a:xfrm>
            <a:off x="539551" y="1158528"/>
            <a:ext cx="7920882" cy="5294808"/>
          </a:xfrm>
          <a:prstGeom prst="rect">
            <a:avLst/>
          </a:prstGeom>
        </p:spPr>
        <p:txBody>
          <a:bodyPr lIns="0" tIns="0" rIns="0" bIns="0">
            <a:normAutofit fontScale="100000" lnSpcReduction="0"/>
          </a:bodyPr>
          <a:lstStyle/>
          <a:p>
            <a:pPr lvl="0">
              <a:spcBef>
                <a:spcPts val="400"/>
              </a:spcBef>
              <a:buSzTx/>
              <a:buNone/>
              <a:defRPr sz="1800"/>
            </a:pPr>
            <a:r>
              <a:rPr sz="2000">
                <a:latin typeface="Arial Bold"/>
                <a:ea typeface="Arial Bold"/>
                <a:cs typeface="Arial Bold"/>
                <a:sym typeface="Arial Bold"/>
              </a:rPr>
              <a:t>Der Container revolutionierte das Transportwesen</a:t>
            </a:r>
            <a:endParaRPr sz="2000">
              <a:latin typeface="Arial Bold"/>
              <a:ea typeface="Arial Bold"/>
              <a:cs typeface="Arial Bold"/>
              <a:sym typeface="Arial Bold"/>
            </a:endParaRPr>
          </a:p>
          <a:p>
            <a:pPr lvl="0">
              <a:spcBef>
                <a:spcPts val="400"/>
              </a:spcBef>
              <a:buSzTx/>
              <a:buNone/>
              <a:defRPr sz="1800"/>
            </a:pP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br>
              <a:rPr sz="2000">
                <a:latin typeface="Arial Bold"/>
                <a:ea typeface="Arial Bold"/>
                <a:cs typeface="Arial Bold"/>
                <a:sym typeface="Arial Bold"/>
              </a:rPr>
            </a:br>
            <a:endParaRPr sz="2000"/>
          </a:p>
          <a:p>
            <a:pPr lvl="0" marL="214312" indent="-214312">
              <a:spcBef>
                <a:spcPts val="400"/>
              </a:spcBef>
              <a:defRPr sz="1800"/>
            </a:pPr>
            <a:r>
              <a:rPr sz="2000"/>
              <a:t>1956 transportierte Mc Lean erstmals Waren in Containern</a:t>
            </a:r>
            <a:endParaRPr sz="2000"/>
          </a:p>
          <a:p>
            <a:pPr lvl="0" marL="214312" indent="-214312">
              <a:spcBef>
                <a:spcPts val="400"/>
              </a:spcBef>
              <a:defRPr sz="1800"/>
            </a:pPr>
            <a:r>
              <a:rPr sz="2000"/>
              <a:t>1961 wurden die Containermaße international genormt</a:t>
            </a:r>
            <a:endParaRPr sz="2000"/>
          </a:p>
          <a:p>
            <a:pPr lvl="0" marL="214312" indent="-214312">
              <a:spcBef>
                <a:spcPts val="400"/>
              </a:spcBef>
              <a:defRPr sz="1800"/>
            </a:pPr>
            <a:r>
              <a:rPr sz="2000"/>
              <a:t>Heute sind rund 30 Millionen Container im Einsatz</a:t>
            </a:r>
            <a:endParaRPr sz="2000"/>
          </a:p>
          <a:p>
            <a:pPr lvl="0" marL="214312" indent="-214312">
              <a:spcBef>
                <a:spcPts val="400"/>
              </a:spcBef>
              <a:defRPr sz="1800"/>
            </a:pPr>
            <a:r>
              <a:rPr sz="2000"/>
              <a:t>In eigenen Verladestationen – Containerterminals (CTs) wird derzeit teilweise schon automatisch (durch elektronische Kennungen) verladen </a:t>
            </a:r>
          </a:p>
        </p:txBody>
      </p:sp>
      <p:sp>
        <p:nvSpPr>
          <p:cNvPr id="140" name="Shape 140"/>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Die Kiste, die die Welt veränderte</a:t>
            </a:r>
          </a:p>
        </p:txBody>
      </p:sp>
      <p:sp>
        <p:nvSpPr>
          <p:cNvPr id="141" name="Shape 141"/>
          <p:cNvSpPr/>
          <p:nvPr/>
        </p:nvSpPr>
        <p:spPr>
          <a:xfrm>
            <a:off x="611559" y="3933056"/>
            <a:ext cx="2880322"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40Fuß-ISO-Container; Foto: CC KMJ / Wikimedia</a:t>
            </a:r>
          </a:p>
        </p:txBody>
      </p:sp>
      <p:pic>
        <p:nvPicPr>
          <p:cNvPr id="142" name="image19.jpg" descr="C:\Users\Franz\Documents\03-Heidi\webwerkstatt\Thema-global\Container_wikimedia_KMJ.jpg"/>
          <p:cNvPicPr/>
          <p:nvPr/>
        </p:nvPicPr>
        <p:blipFill>
          <a:blip r:embed="rId3">
            <a:extLst/>
          </a:blip>
          <a:stretch>
            <a:fillRect/>
          </a:stretch>
        </p:blipFill>
        <p:spPr>
          <a:xfrm>
            <a:off x="611560" y="1772816"/>
            <a:ext cx="2880320" cy="2148989"/>
          </a:xfrm>
          <a:prstGeom prst="rect">
            <a:avLst/>
          </a:prstGeom>
          <a:ln w="12700">
            <a:miter lim="400000"/>
          </a:ln>
        </p:spPr>
      </p:pic>
      <p:grpSp>
        <p:nvGrpSpPr>
          <p:cNvPr id="145" name="Group 145"/>
          <p:cNvGrpSpPr/>
          <p:nvPr/>
        </p:nvGrpSpPr>
        <p:grpSpPr>
          <a:xfrm>
            <a:off x="3563887" y="1556791"/>
            <a:ext cx="3744417" cy="3526418"/>
            <a:chOff x="0" y="0"/>
            <a:chExt cx="3744416" cy="3526416"/>
          </a:xfrm>
        </p:grpSpPr>
        <p:sp>
          <p:nvSpPr>
            <p:cNvPr id="143" name="Shape 143"/>
            <p:cNvSpPr/>
            <p:nvPr/>
          </p:nvSpPr>
          <p:spPr>
            <a:xfrm>
              <a:off x="0" y="0"/>
              <a:ext cx="3744417" cy="2592289"/>
            </a:xfrm>
            <a:prstGeom prst="wedgeEllipseCallout">
              <a:avLst>
                <a:gd name="adj1" fmla="val 67868"/>
                <a:gd name="adj2" fmla="val -2221"/>
              </a:avLst>
            </a:prstGeom>
            <a:solidFill>
              <a:srgbClr val="FFFFFF"/>
            </a:solidFill>
            <a:ln w="25400" cap="flat">
              <a:solidFill>
                <a:srgbClr val="0099FF"/>
              </a:solidFill>
              <a:prstDash val="solid"/>
              <a:bevel/>
            </a:ln>
            <a:effectLst/>
          </p:spPr>
          <p:txBody>
            <a:bodyPr wrap="square" lIns="0" tIns="0" rIns="0" bIns="0" numCol="1" anchor="ctr">
              <a:noAutofit/>
            </a:bodyPr>
            <a:lstStyle/>
            <a:p>
              <a:pPr lvl="0" algn="ctr">
                <a:defRPr>
                  <a:solidFill>
                    <a:srgbClr val="FFFFFF"/>
                  </a:solidFill>
                </a:defRPr>
              </a:pPr>
            </a:p>
          </p:txBody>
        </p:sp>
        <p:sp>
          <p:nvSpPr>
            <p:cNvPr id="144" name="Shape 144"/>
            <p:cNvSpPr/>
            <p:nvPr/>
          </p:nvSpPr>
          <p:spPr>
            <a:xfrm>
              <a:off x="0" y="260157"/>
              <a:ext cx="3672409" cy="3266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t>„Wie einfach wäre es </a:t>
              </a:r>
              <a:br>
                <a:rPr sz="2000"/>
              </a:br>
              <a:r>
                <a:rPr sz="2000"/>
                <a:t>doch, den ganzen Anhänger aufs Schiff zu laden, statt jede Kiste einzeln“, dachte der Amerikaner Malcom McLean </a:t>
              </a:r>
              <a:br>
                <a:rPr sz="2000"/>
              </a:br>
              <a:r>
                <a:rPr sz="2000"/>
                <a:t>und konstruierte </a:t>
              </a:r>
              <a:br>
                <a:rPr sz="2000"/>
              </a:br>
              <a:r>
                <a:rPr sz="2000"/>
                <a:t>den Container.</a:t>
              </a:r>
              <a:endParaRPr sz="2000"/>
            </a:p>
            <a:p>
              <a:pPr lvl="0" algn="ctr">
                <a:spcBef>
                  <a:spcPts val="400"/>
                </a:spcBef>
              </a:pPr>
              <a:endParaRPr sz="2000"/>
            </a:p>
            <a:p>
              <a:pPr lvl="0" algn="ctr">
                <a:spcBef>
                  <a:spcPts val="400"/>
                </a:spcBef>
              </a:pPr>
              <a:endParaRPr sz="2000"/>
            </a:p>
          </p:txBody>
        </p:sp>
      </p:gr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145"/>
                                        </p:tgtEl>
                                        <p:attrNameLst>
                                          <p:attrName>style.visibility</p:attrName>
                                        </p:attrNameLst>
                                      </p:cBhvr>
                                      <p:to>
                                        <p:strVal val="visible"/>
                                      </p:to>
                                    </p:set>
                                    <p:anim calcmode="lin" valueType="num">
                                      <p:cBhvr>
                                        <p:cTn id="7" dur="1000" fill="hold"/>
                                        <p:tgtEl>
                                          <p:spTgt spid="145"/>
                                        </p:tgtEl>
                                        <p:attrNameLst>
                                          <p:attrName>ppt_w</p:attrName>
                                        </p:attrNameLst>
                                      </p:cBhvr>
                                      <p:tavLst>
                                        <p:tav tm="0">
                                          <p:val>
                                            <p:fltVal val="0"/>
                                          </p:val>
                                        </p:tav>
                                        <p:tav tm="100000">
                                          <p:val>
                                            <p:strVal val="#ppt_w"/>
                                          </p:val>
                                        </p:tav>
                                      </p:tavLst>
                                    </p:anim>
                                    <p:anim calcmode="lin" valueType="num">
                                      <p:cBhvr>
                                        <p:cTn id="8" dur="1000" fill="hold"/>
                                        <p:tgtEl>
                                          <p:spTgt spid="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468312" y="332656"/>
            <a:ext cx="8207376" cy="1152526"/>
          </a:xfrm>
          <a:prstGeom prst="rect">
            <a:avLst/>
          </a:prstGeom>
        </p:spPr>
        <p:txBody>
          <a:bodyPr lIns="0" tIns="0" rIns="0" bIns="0">
            <a:normAutofit fontScale="100000" lnSpcReduction="0"/>
          </a:bodyPr>
          <a:lstStyle/>
          <a:p>
            <a:pPr lvl="0">
              <a:tabLst>
                <a:tab pos="8597900" algn="l"/>
              </a:tabLst>
              <a:defRPr sz="1800">
                <a:solidFill>
                  <a:srgbClr val="000000"/>
                </a:solidFill>
              </a:defRPr>
            </a:pPr>
            <a:r>
              <a:rPr sz="2400">
                <a:solidFill>
                  <a:srgbClr val="00B2D6"/>
                </a:solidFill>
              </a:rPr>
              <a:t>Mehr Information auf: </a:t>
            </a:r>
            <a:r>
              <a:rPr sz="2400">
                <a:solidFill>
                  <a:srgbClr val="00B2D6"/>
                </a:solidFill>
                <a:hlinkClick r:id="rId2" invalidUrl="" action="" tgtFrame="" tooltip="" history="1" highlightClick="0" endSnd="0"/>
              </a:rPr>
              <a:t>www.demokratiewebstatt.at</a:t>
            </a:r>
            <a:r>
              <a:rPr sz="2400">
                <a:solidFill>
                  <a:srgbClr val="00B2D6"/>
                </a:solidFill>
              </a:rPr>
              <a:t> </a:t>
            </a:r>
          </a:p>
        </p:txBody>
      </p:sp>
      <p:grpSp>
        <p:nvGrpSpPr>
          <p:cNvPr id="57" name="Group 57"/>
          <p:cNvGrpSpPr/>
          <p:nvPr/>
        </p:nvGrpSpPr>
        <p:grpSpPr>
          <a:xfrm>
            <a:off x="2195735" y="1268759"/>
            <a:ext cx="4464498" cy="5400601"/>
            <a:chOff x="0" y="0"/>
            <a:chExt cx="4464496" cy="5400599"/>
          </a:xfrm>
        </p:grpSpPr>
        <p:pic>
          <p:nvPicPr>
            <p:cNvPr id="55" name="image3.png"/>
            <p:cNvPicPr/>
            <p:nvPr/>
          </p:nvPicPr>
          <p:blipFill>
            <a:blip r:embed="rId3">
              <a:extLst/>
            </a:blip>
            <a:srcRect l="10980" t="13860" r="32319" b="26921"/>
            <a:stretch>
              <a:fillRect/>
            </a:stretch>
          </p:blipFill>
          <p:spPr>
            <a:xfrm>
              <a:off x="0" y="0"/>
              <a:ext cx="4464497" cy="2671876"/>
            </a:xfrm>
            <a:prstGeom prst="rect">
              <a:avLst/>
            </a:prstGeom>
            <a:ln w="12700" cap="flat">
              <a:noFill/>
              <a:miter lim="400000"/>
            </a:ln>
            <a:effectLst/>
          </p:spPr>
        </p:pic>
        <p:pic>
          <p:nvPicPr>
            <p:cNvPr id="56" name="image4.png"/>
            <p:cNvPicPr/>
            <p:nvPr/>
          </p:nvPicPr>
          <p:blipFill>
            <a:blip r:embed="rId4">
              <a:extLst/>
            </a:blip>
            <a:srcRect l="11728" t="21021" r="32281" b="13460"/>
            <a:stretch>
              <a:fillRect/>
            </a:stretch>
          </p:blipFill>
          <p:spPr>
            <a:xfrm>
              <a:off x="55806" y="2444481"/>
              <a:ext cx="4408690" cy="2956119"/>
            </a:xfrm>
            <a:prstGeom prst="rect">
              <a:avLst/>
            </a:prstGeom>
            <a:ln w="12700" cap="flat">
              <a:noFill/>
              <a:miter lim="400000"/>
            </a:ln>
            <a:effectLst/>
          </p:spPr>
        </p:pic>
      </p:grpSp>
    </p:spTree>
  </p:cSld>
  <p:clrMapOvr>
    <a:masterClrMapping/>
  </p:clrMapOvr>
  <p:transition spd="med" advClick="1">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148" name="Shape 148"/>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Weltweit einkaufen …</a:t>
            </a:r>
          </a:p>
        </p:txBody>
      </p:sp>
      <p:sp>
        <p:nvSpPr>
          <p:cNvPr id="149" name="Shape 149"/>
          <p:cNvSpPr/>
          <p:nvPr>
            <p:ph type="body" idx="1"/>
          </p:nvPr>
        </p:nvSpPr>
        <p:spPr>
          <a:xfrm>
            <a:off x="518863" y="1196751"/>
            <a:ext cx="6429402" cy="3528393"/>
          </a:xfrm>
          <a:prstGeom prst="rect">
            <a:avLst/>
          </a:prstGeom>
        </p:spPr>
        <p:txBody>
          <a:bodyPr lIns="0" tIns="0" rIns="0" bIns="0">
            <a:normAutofit fontScale="100000" lnSpcReduction="0"/>
          </a:bodyPr>
          <a:lstStyle/>
          <a:p>
            <a:pPr lvl="0" marL="0" indent="0" defTabSz="832104">
              <a:spcBef>
                <a:spcPts val="400"/>
              </a:spcBef>
              <a:buSzTx/>
              <a:buNone/>
              <a:defRPr sz="1800"/>
            </a:pPr>
            <a:r>
              <a:rPr sz="1820"/>
              <a:t>Heute können wir die gleichen Dinge, egal ob in Amerika, Europa oder Asien einkaufen – </a:t>
            </a:r>
            <a:br>
              <a:rPr sz="1820"/>
            </a:br>
            <a:r>
              <a:rPr sz="1820"/>
              <a:t>dieselbe Marke, die gleiche Ware.</a:t>
            </a:r>
            <a:br>
              <a:rPr sz="1820"/>
            </a:br>
            <a:endParaRPr sz="1820">
              <a:latin typeface="Arial Bold"/>
              <a:ea typeface="Arial Bold"/>
              <a:cs typeface="Arial Bold"/>
              <a:sym typeface="Arial Bold"/>
            </a:endParaRPr>
          </a:p>
          <a:p>
            <a:pPr lvl="0" marL="0" indent="0" defTabSz="832104">
              <a:spcBef>
                <a:spcPts val="400"/>
              </a:spcBef>
              <a:buSzTx/>
              <a:buNone/>
              <a:defRPr sz="1800"/>
            </a:pPr>
            <a:r>
              <a:rPr sz="1820">
                <a:latin typeface="Arial Bold"/>
                <a:ea typeface="Arial Bold"/>
                <a:cs typeface="Arial Bold"/>
                <a:sym typeface="Arial Bold"/>
              </a:rPr>
              <a:t>Firmen errichten … </a:t>
            </a:r>
            <a:endParaRPr sz="1820"/>
          </a:p>
          <a:p>
            <a:pPr lvl="0" marL="195024" indent="-195024" defTabSz="832104">
              <a:spcBef>
                <a:spcPts val="400"/>
              </a:spcBef>
              <a:defRPr sz="1800"/>
            </a:pPr>
            <a:r>
              <a:rPr sz="1820"/>
              <a:t>… Filialen oder schließen Partnerschaften</a:t>
            </a:r>
            <a:br>
              <a:rPr sz="1820"/>
            </a:br>
            <a:r>
              <a:rPr sz="1820"/>
              <a:t>in anderen Ländern für den Verkauf</a:t>
            </a:r>
            <a:br>
              <a:rPr sz="1820"/>
            </a:br>
            <a:endParaRPr sz="1820"/>
          </a:p>
          <a:p>
            <a:pPr lvl="0" marL="195024" indent="-195024" defTabSz="832104">
              <a:spcBef>
                <a:spcPts val="400"/>
              </a:spcBef>
              <a:defRPr sz="1800"/>
            </a:pPr>
            <a:r>
              <a:rPr sz="1820"/>
              <a:t>… Zweigstellen in anderen Ländern </a:t>
            </a:r>
            <a:br>
              <a:rPr sz="1820"/>
            </a:br>
            <a:r>
              <a:rPr sz="1820"/>
              <a:t>und stellen ihre Produkte </a:t>
            </a:r>
            <a:br>
              <a:rPr sz="1820"/>
            </a:br>
            <a:r>
              <a:rPr sz="1820"/>
              <a:t>gleich dort her</a:t>
            </a:r>
            <a:br>
              <a:rPr sz="1820"/>
            </a:br>
          </a:p>
        </p:txBody>
      </p:sp>
      <p:grpSp>
        <p:nvGrpSpPr>
          <p:cNvPr id="152" name="Group 152"/>
          <p:cNvGrpSpPr/>
          <p:nvPr/>
        </p:nvGrpSpPr>
        <p:grpSpPr>
          <a:xfrm>
            <a:off x="5076056" y="3212976"/>
            <a:ext cx="3846794" cy="2834809"/>
            <a:chOff x="0" y="0"/>
            <a:chExt cx="3846793" cy="2834808"/>
          </a:xfrm>
        </p:grpSpPr>
        <p:sp>
          <p:nvSpPr>
            <p:cNvPr id="150" name="Shape 150"/>
            <p:cNvSpPr/>
            <p:nvPr/>
          </p:nvSpPr>
          <p:spPr>
            <a:xfrm>
              <a:off x="0" y="0"/>
              <a:ext cx="3846794" cy="2304256"/>
            </a:xfrm>
            <a:prstGeom prst="wedgeEllipseCallout">
              <a:avLst>
                <a:gd name="adj1" fmla="val 31256"/>
                <a:gd name="adj2" fmla="val -87724"/>
              </a:avLst>
            </a:prstGeom>
            <a:solidFill>
              <a:srgbClr val="FFFFFF"/>
            </a:solidFill>
            <a:ln w="25400" cap="flat">
              <a:solidFill>
                <a:srgbClr val="0099FF"/>
              </a:solidFill>
              <a:prstDash val="solid"/>
              <a:bevel/>
            </a:ln>
            <a:effectLst/>
          </p:spPr>
          <p:txBody>
            <a:bodyPr wrap="square" lIns="0" tIns="0" rIns="0" bIns="0" numCol="1" anchor="ctr">
              <a:noAutofit/>
            </a:bodyPr>
            <a:lstStyle/>
            <a:p>
              <a:pPr lvl="0" algn="ctr">
                <a:defRPr>
                  <a:solidFill>
                    <a:srgbClr val="FFFFFF"/>
                  </a:solidFill>
                </a:defRPr>
              </a:pPr>
            </a:p>
          </p:txBody>
        </p:sp>
        <p:sp>
          <p:nvSpPr>
            <p:cNvPr id="151" name="Shape 151"/>
            <p:cNvSpPr/>
            <p:nvPr/>
          </p:nvSpPr>
          <p:spPr>
            <a:xfrm>
              <a:off x="383235" y="207613"/>
              <a:ext cx="3180819" cy="26271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t>Eine amerikanische Fastfood-Kette hat über 34.000 Filialen in </a:t>
              </a:r>
              <a:br>
                <a:rPr sz="2000"/>
              </a:br>
              <a:r>
                <a:rPr sz="2000"/>
                <a:t>118 Ländern – das ist über die Hälfte aller Staaten der Erde!</a:t>
              </a:r>
              <a:endParaRPr sz="2000"/>
            </a:p>
            <a:p>
              <a:pPr lvl="0" algn="ctr">
                <a:spcBef>
                  <a:spcPts val="400"/>
                </a:spcBef>
              </a:pPr>
              <a:endParaRPr sz="2000"/>
            </a:p>
          </p:txBody>
        </p:sp>
      </p:gr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1000" fill="hold"/>
                                        <p:tgtEl>
                                          <p:spTgt spid="152"/>
                                        </p:tgtEl>
                                        <p:attrNameLst>
                                          <p:attrName>ppt_w</p:attrName>
                                        </p:attrNameLst>
                                      </p:cBhvr>
                                      <p:tavLst>
                                        <p:tav tm="0">
                                          <p:val>
                                            <p:fltVal val="0"/>
                                          </p:val>
                                        </p:tav>
                                        <p:tav tm="100000">
                                          <p:val>
                                            <p:strVal val="#ppt_w"/>
                                          </p:val>
                                        </p:tav>
                                      </p:tavLst>
                                    </p:anim>
                                    <p:anim calcmode="lin" valueType="num">
                                      <p:cBhvr>
                                        <p:cTn id="8" dur="1000" fill="hold"/>
                                        <p:tgtEl>
                                          <p:spTgt spid="1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155" name="Shape 155"/>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Verschiedene Waren – dieselbe „Firma“</a:t>
            </a:r>
          </a:p>
        </p:txBody>
      </p:sp>
      <p:sp>
        <p:nvSpPr>
          <p:cNvPr id="156" name="Shape 156"/>
          <p:cNvSpPr/>
          <p:nvPr>
            <p:ph type="body" idx="1"/>
          </p:nvPr>
        </p:nvSpPr>
        <p:spPr>
          <a:xfrm>
            <a:off x="518864" y="1196751"/>
            <a:ext cx="8229601" cy="3672409"/>
          </a:xfrm>
          <a:prstGeom prst="rect">
            <a:avLst/>
          </a:prstGeom>
        </p:spPr>
        <p:txBody>
          <a:bodyPr lIns="0" tIns="0" rIns="0" bIns="0">
            <a:normAutofit fontScale="100000" lnSpcReduction="0"/>
          </a:bodyPr>
          <a:lstStyle/>
          <a:p>
            <a:pPr lvl="0" marL="214312" indent="-214312">
              <a:spcBef>
                <a:spcPts val="400"/>
              </a:spcBef>
              <a:defRPr sz="1800"/>
            </a:pPr>
            <a:r>
              <a:rPr sz="2000">
                <a:latin typeface="Arial Bold"/>
                <a:ea typeface="Arial Bold"/>
                <a:cs typeface="Arial Bold"/>
                <a:sym typeface="Arial Bold"/>
              </a:rPr>
              <a:t>Zusammenschluss zu einem Konzern</a:t>
            </a:r>
            <a:br>
              <a:rPr sz="2000">
                <a:latin typeface="Arial Bold"/>
                <a:ea typeface="Arial Bold"/>
                <a:cs typeface="Arial Bold"/>
                <a:sym typeface="Arial Bold"/>
              </a:rPr>
            </a:br>
            <a:r>
              <a:rPr sz="2000"/>
              <a:t>Firmen können sich zu einem Konzern zusammenschließen</a:t>
            </a:r>
            <a:endParaRPr sz="2000"/>
          </a:p>
          <a:p>
            <a:pPr lvl="0" marL="214312" indent="-214312">
              <a:spcBef>
                <a:spcPts val="400"/>
              </a:spcBef>
              <a:defRPr sz="1800"/>
            </a:pPr>
            <a:r>
              <a:rPr sz="2000">
                <a:latin typeface="Arial Bold"/>
                <a:ea typeface="Arial Bold"/>
                <a:cs typeface="Arial Bold"/>
                <a:sym typeface="Arial Bold"/>
              </a:rPr>
              <a:t>Mutter- &amp; Tochterfirmen</a:t>
            </a:r>
            <a:br>
              <a:rPr sz="2000">
                <a:latin typeface="Arial Bold"/>
                <a:ea typeface="Arial Bold"/>
                <a:cs typeface="Arial Bold"/>
                <a:sym typeface="Arial Bold"/>
              </a:rPr>
            </a:br>
            <a:r>
              <a:rPr sz="2000"/>
              <a:t>Meist ist es ein Mutterunternehmen mit mehreren </a:t>
            </a:r>
            <a:br>
              <a:rPr sz="2000"/>
            </a:br>
            <a:r>
              <a:rPr sz="2000"/>
              <a:t>(bis zu hunderten von) Tochterunternehmen</a:t>
            </a:r>
            <a:endParaRPr sz="2000"/>
          </a:p>
          <a:p>
            <a:pPr lvl="0" marL="214312" indent="-214312">
              <a:spcBef>
                <a:spcPts val="400"/>
              </a:spcBef>
              <a:defRPr sz="1800"/>
            </a:pPr>
            <a:r>
              <a:rPr sz="2000">
                <a:latin typeface="Arial Bold"/>
                <a:ea typeface="Arial Bold"/>
                <a:cs typeface="Arial Bold"/>
                <a:sym typeface="Arial Bold"/>
              </a:rPr>
              <a:t>Marke und Firmennamen bleiben erhalten</a:t>
            </a:r>
            <a:br>
              <a:rPr sz="2000">
                <a:latin typeface="Arial Bold"/>
                <a:ea typeface="Arial Bold"/>
                <a:cs typeface="Arial Bold"/>
                <a:sym typeface="Arial Bold"/>
              </a:rPr>
            </a:br>
            <a:r>
              <a:rPr sz="2000"/>
              <a:t>Der den KäuferInnen bekannte Name der Firma bzw. </a:t>
            </a:r>
            <a:br>
              <a:rPr sz="2000"/>
            </a:br>
            <a:r>
              <a:rPr sz="2000"/>
              <a:t>die Marke bleibt meist erhalten – somit kann hinter </a:t>
            </a:r>
            <a:br>
              <a:rPr sz="2000"/>
            </a:br>
            <a:r>
              <a:rPr sz="2000"/>
              <a:t>fünf verschiedenen Schokolademarken im Regal </a:t>
            </a:r>
            <a:br>
              <a:rPr sz="2000"/>
            </a:br>
            <a:r>
              <a:rPr sz="2000"/>
              <a:t>ein Konzern stecken.   </a:t>
            </a:r>
          </a:p>
        </p:txBody>
      </p:sp>
      <p:grpSp>
        <p:nvGrpSpPr>
          <p:cNvPr id="161" name="Group 161"/>
          <p:cNvGrpSpPr/>
          <p:nvPr/>
        </p:nvGrpSpPr>
        <p:grpSpPr>
          <a:xfrm>
            <a:off x="1688164" y="4431081"/>
            <a:ext cx="1440161" cy="792089"/>
            <a:chOff x="0" y="0"/>
            <a:chExt cx="1440160" cy="792088"/>
          </a:xfrm>
        </p:grpSpPr>
        <p:sp>
          <p:nvSpPr>
            <p:cNvPr id="157" name="Shape 157"/>
            <p:cNvSpPr/>
            <p:nvPr/>
          </p:nvSpPr>
          <p:spPr>
            <a:xfrm>
              <a:off x="-1" y="0"/>
              <a:ext cx="1440161" cy="792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970" y="0"/>
                  </a:lnTo>
                  <a:lnTo>
                    <a:pt x="21600" y="0"/>
                  </a:lnTo>
                  <a:lnTo>
                    <a:pt x="21600" y="16200"/>
                  </a:lnTo>
                  <a:lnTo>
                    <a:pt x="18630" y="21600"/>
                  </a:lnTo>
                  <a:lnTo>
                    <a:pt x="0" y="21600"/>
                  </a:lnTo>
                  <a:close/>
                </a:path>
              </a:pathLst>
            </a:custGeom>
            <a:gradFill flip="none" rotWithShape="1">
              <a:gsLst>
                <a:gs pos="0">
                  <a:srgbClr val="A3A3A3"/>
                </a:gs>
                <a:gs pos="100000">
                  <a:srgbClr val="4A4A4A"/>
                </a:gs>
              </a:gsLst>
              <a:path path="circle">
                <a:fillToRect l="37721" t="-19636" r="62278" b="119636"/>
              </a:path>
            </a:gradFill>
            <a:ln w="12700" cap="flat">
              <a:noFill/>
              <a:miter lim="400000"/>
            </a:ln>
            <a:effectLst>
              <a:outerShdw sx="100000" sy="100000" kx="0" ky="0" algn="b" rotWithShape="0" blurRad="38100" dist="23000" dir="5400000">
                <a:srgbClr val="000000">
                  <a:alpha val="35000"/>
                </a:srgbClr>
              </a:outerShdw>
            </a:effectLst>
          </p:spPr>
          <p:txBody>
            <a:bodyPr wrap="square" lIns="0" tIns="0" rIns="0" bIns="0" numCol="1" anchor="ctr">
              <a:noAutofit/>
            </a:bodyPr>
            <a:lstStyle/>
            <a:p>
              <a:pPr lvl="0" algn="ctr">
                <a:defRPr>
                  <a:solidFill>
                    <a:srgbClr val="FFFFFF"/>
                  </a:solidFill>
                </a:defRPr>
              </a:pPr>
            </a:p>
          </p:txBody>
        </p:sp>
        <p:sp>
          <p:nvSpPr>
            <p:cNvPr id="158" name="Shape 158"/>
            <p:cNvSpPr/>
            <p:nvPr/>
          </p:nvSpPr>
          <p:spPr>
            <a:xfrm>
              <a:off x="1242138" y="0"/>
              <a:ext cx="198023" cy="792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59" name="Shape 159"/>
            <p:cNvSpPr/>
            <p:nvPr/>
          </p:nvSpPr>
          <p:spPr>
            <a:xfrm>
              <a:off x="-1" y="-1"/>
              <a:ext cx="1440161" cy="1980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970" y="0"/>
                  </a:lnTo>
                  <a:lnTo>
                    <a:pt x="21600" y="0"/>
                  </a:lnTo>
                  <a:lnTo>
                    <a:pt x="1863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60" name="Shape 160"/>
            <p:cNvSpPr/>
            <p:nvPr/>
          </p:nvSpPr>
          <p:spPr>
            <a:xfrm>
              <a:off x="-1" y="319724"/>
              <a:ext cx="1242140"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Firma A</a:t>
              </a:r>
            </a:p>
          </p:txBody>
        </p:sp>
      </p:grpSp>
      <p:grpSp>
        <p:nvGrpSpPr>
          <p:cNvPr id="166" name="Group 166"/>
          <p:cNvGrpSpPr/>
          <p:nvPr/>
        </p:nvGrpSpPr>
        <p:grpSpPr>
          <a:xfrm>
            <a:off x="3779911" y="4797152"/>
            <a:ext cx="1728193" cy="1440161"/>
            <a:chOff x="0" y="0"/>
            <a:chExt cx="1728192" cy="1440160"/>
          </a:xfrm>
        </p:grpSpPr>
        <p:sp>
          <p:nvSpPr>
            <p:cNvPr id="162" name="Shape 162"/>
            <p:cNvSpPr/>
            <p:nvPr/>
          </p:nvSpPr>
          <p:spPr>
            <a:xfrm>
              <a:off x="0" y="-1"/>
              <a:ext cx="1728193" cy="1440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4500" y="0"/>
                  </a:lnTo>
                  <a:lnTo>
                    <a:pt x="21600" y="0"/>
                  </a:lnTo>
                  <a:lnTo>
                    <a:pt x="21600" y="16200"/>
                  </a:lnTo>
                  <a:lnTo>
                    <a:pt x="17100" y="21600"/>
                  </a:lnTo>
                  <a:lnTo>
                    <a:pt x="0" y="21600"/>
                  </a:lnTo>
                  <a:close/>
                </a:path>
              </a:pathLst>
            </a:custGeom>
            <a:gradFill flip="none" rotWithShape="1">
              <a:gsLst>
                <a:gs pos="0">
                  <a:srgbClr val="A3A3A3"/>
                </a:gs>
                <a:gs pos="100000">
                  <a:srgbClr val="4A4A4A"/>
                </a:gs>
              </a:gsLst>
              <a:path path="circle">
                <a:fillToRect l="37721" t="-19636" r="62278" b="119636"/>
              </a:path>
            </a:gradFill>
            <a:ln w="12700" cap="flat">
              <a:noFill/>
              <a:miter lim="400000"/>
            </a:ln>
            <a:effectLst>
              <a:outerShdw sx="100000" sy="100000" kx="0" ky="0" algn="b" rotWithShape="0" blurRad="38100" dist="23000" dir="5400000">
                <a:srgbClr val="000000">
                  <a:alpha val="35000"/>
                </a:srgbClr>
              </a:outerShdw>
            </a:effectLst>
          </p:spPr>
          <p:txBody>
            <a:bodyPr wrap="square" lIns="0" tIns="0" rIns="0" bIns="0" numCol="1" anchor="ctr">
              <a:noAutofit/>
            </a:bodyPr>
            <a:lstStyle/>
            <a:p>
              <a:pPr lvl="0" algn="ctr">
                <a:defRPr>
                  <a:solidFill>
                    <a:srgbClr val="FFFFFF"/>
                  </a:solidFill>
                </a:defRPr>
              </a:pPr>
            </a:p>
          </p:txBody>
        </p:sp>
        <p:sp>
          <p:nvSpPr>
            <p:cNvPr id="163" name="Shape 163"/>
            <p:cNvSpPr/>
            <p:nvPr/>
          </p:nvSpPr>
          <p:spPr>
            <a:xfrm>
              <a:off x="1368152" y="-1"/>
              <a:ext cx="360041" cy="14401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64" name="Shape 164"/>
            <p:cNvSpPr/>
            <p:nvPr/>
          </p:nvSpPr>
          <p:spPr>
            <a:xfrm>
              <a:off x="0" y="-1"/>
              <a:ext cx="1728193" cy="3600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500" y="0"/>
                  </a:lnTo>
                  <a:lnTo>
                    <a:pt x="21600" y="0"/>
                  </a:lnTo>
                  <a:lnTo>
                    <a:pt x="1710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65" name="Shape 165"/>
            <p:cNvSpPr/>
            <p:nvPr/>
          </p:nvSpPr>
          <p:spPr>
            <a:xfrm>
              <a:off x="-1" y="591419"/>
              <a:ext cx="1368154"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Firma B</a:t>
              </a:r>
              <a:endParaRPr>
                <a:solidFill>
                  <a:srgbClr val="FFFFFF"/>
                </a:solidFill>
                <a:latin typeface="Arial"/>
                <a:ea typeface="Arial"/>
                <a:cs typeface="Arial"/>
                <a:sym typeface="Arial"/>
              </a:endParaRPr>
            </a:p>
          </p:txBody>
        </p:sp>
      </p:grpSp>
      <p:grpSp>
        <p:nvGrpSpPr>
          <p:cNvPr id="171" name="Group 171"/>
          <p:cNvGrpSpPr/>
          <p:nvPr/>
        </p:nvGrpSpPr>
        <p:grpSpPr>
          <a:xfrm>
            <a:off x="1939525" y="5910093"/>
            <a:ext cx="1512169" cy="648073"/>
            <a:chOff x="0" y="0"/>
            <a:chExt cx="1512168" cy="648072"/>
          </a:xfrm>
        </p:grpSpPr>
        <p:sp>
          <p:nvSpPr>
            <p:cNvPr id="167" name="Shape 167"/>
            <p:cNvSpPr/>
            <p:nvPr/>
          </p:nvSpPr>
          <p:spPr>
            <a:xfrm>
              <a:off x="-1" y="-1"/>
              <a:ext cx="1512169" cy="648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314" y="0"/>
                  </a:lnTo>
                  <a:lnTo>
                    <a:pt x="21600" y="0"/>
                  </a:lnTo>
                  <a:lnTo>
                    <a:pt x="21600" y="16200"/>
                  </a:lnTo>
                  <a:lnTo>
                    <a:pt x="19286" y="21600"/>
                  </a:lnTo>
                  <a:lnTo>
                    <a:pt x="0" y="21600"/>
                  </a:lnTo>
                  <a:close/>
                </a:path>
              </a:pathLst>
            </a:custGeom>
            <a:gradFill flip="none" rotWithShape="1">
              <a:gsLst>
                <a:gs pos="0">
                  <a:srgbClr val="A3A3A3"/>
                </a:gs>
                <a:gs pos="100000">
                  <a:srgbClr val="4A4A4A"/>
                </a:gs>
              </a:gsLst>
              <a:path path="circle">
                <a:fillToRect l="37721" t="-19636" r="62278" b="119636"/>
              </a:path>
            </a:gradFill>
            <a:ln w="12700" cap="flat">
              <a:noFill/>
              <a:miter lim="400000"/>
            </a:ln>
            <a:effectLst>
              <a:outerShdw sx="100000" sy="100000" kx="0" ky="0" algn="b" rotWithShape="0" blurRad="38100" dist="23000" dir="5400000">
                <a:srgbClr val="000000">
                  <a:alpha val="35000"/>
                </a:srgbClr>
              </a:outerShdw>
            </a:effectLst>
          </p:spPr>
          <p:txBody>
            <a:bodyPr wrap="square" lIns="0" tIns="0" rIns="0" bIns="0" numCol="1" anchor="ctr">
              <a:noAutofit/>
            </a:bodyPr>
            <a:lstStyle/>
            <a:p>
              <a:pPr lvl="0" algn="ctr">
                <a:defRPr>
                  <a:solidFill>
                    <a:srgbClr val="FFFFFF"/>
                  </a:solidFill>
                </a:defRPr>
              </a:pPr>
            </a:p>
          </p:txBody>
        </p:sp>
        <p:sp>
          <p:nvSpPr>
            <p:cNvPr id="168" name="Shape 168"/>
            <p:cNvSpPr/>
            <p:nvPr/>
          </p:nvSpPr>
          <p:spPr>
            <a:xfrm>
              <a:off x="1350150" y="-1"/>
              <a:ext cx="162019" cy="648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69" name="Shape 169"/>
            <p:cNvSpPr/>
            <p:nvPr/>
          </p:nvSpPr>
          <p:spPr>
            <a:xfrm>
              <a:off x="-1" y="-1"/>
              <a:ext cx="1512169" cy="1620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314" y="0"/>
                  </a:lnTo>
                  <a:lnTo>
                    <a:pt x="21600" y="0"/>
                  </a:lnTo>
                  <a:lnTo>
                    <a:pt x="19286"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70" name="Shape 170"/>
            <p:cNvSpPr/>
            <p:nvPr/>
          </p:nvSpPr>
          <p:spPr>
            <a:xfrm>
              <a:off x="-1" y="229714"/>
              <a:ext cx="1350152"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Firma D</a:t>
              </a:r>
            </a:p>
          </p:txBody>
        </p:sp>
      </p:grpSp>
      <p:grpSp>
        <p:nvGrpSpPr>
          <p:cNvPr id="176" name="Group 176"/>
          <p:cNvGrpSpPr/>
          <p:nvPr/>
        </p:nvGrpSpPr>
        <p:grpSpPr>
          <a:xfrm>
            <a:off x="6264187" y="4862795"/>
            <a:ext cx="1440161" cy="648073"/>
            <a:chOff x="0" y="0"/>
            <a:chExt cx="1440160" cy="648072"/>
          </a:xfrm>
        </p:grpSpPr>
        <p:sp>
          <p:nvSpPr>
            <p:cNvPr id="172" name="Shape 172"/>
            <p:cNvSpPr/>
            <p:nvPr/>
          </p:nvSpPr>
          <p:spPr>
            <a:xfrm>
              <a:off x="-1" y="-1"/>
              <a:ext cx="1440161" cy="648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430" y="0"/>
                  </a:lnTo>
                  <a:lnTo>
                    <a:pt x="21600" y="0"/>
                  </a:lnTo>
                  <a:lnTo>
                    <a:pt x="21600" y="16200"/>
                  </a:lnTo>
                  <a:lnTo>
                    <a:pt x="19170" y="21600"/>
                  </a:lnTo>
                  <a:lnTo>
                    <a:pt x="0" y="21600"/>
                  </a:lnTo>
                  <a:close/>
                </a:path>
              </a:pathLst>
            </a:custGeom>
            <a:gradFill flip="none" rotWithShape="1">
              <a:gsLst>
                <a:gs pos="0">
                  <a:srgbClr val="A3A3A3"/>
                </a:gs>
                <a:gs pos="100000">
                  <a:srgbClr val="4A4A4A"/>
                </a:gs>
              </a:gsLst>
              <a:path path="circle">
                <a:fillToRect l="37721" t="-19636" r="62278" b="119636"/>
              </a:path>
            </a:gradFill>
            <a:ln w="12700" cap="flat">
              <a:noFill/>
              <a:miter lim="400000"/>
            </a:ln>
            <a:effectLst>
              <a:outerShdw sx="100000" sy="100000" kx="0" ky="0" algn="b" rotWithShape="0" blurRad="38100" dist="23000" dir="5400000">
                <a:srgbClr val="000000">
                  <a:alpha val="35000"/>
                </a:srgbClr>
              </a:outerShdw>
            </a:effectLst>
          </p:spPr>
          <p:txBody>
            <a:bodyPr wrap="square" lIns="0" tIns="0" rIns="0" bIns="0" numCol="1" anchor="ctr">
              <a:noAutofit/>
            </a:bodyPr>
            <a:lstStyle/>
            <a:p>
              <a:pPr lvl="0" algn="ctr">
                <a:defRPr>
                  <a:solidFill>
                    <a:srgbClr val="FFFFFF"/>
                  </a:solidFill>
                </a:defRPr>
              </a:pPr>
            </a:p>
          </p:txBody>
        </p:sp>
        <p:sp>
          <p:nvSpPr>
            <p:cNvPr id="173" name="Shape 173"/>
            <p:cNvSpPr/>
            <p:nvPr/>
          </p:nvSpPr>
          <p:spPr>
            <a:xfrm>
              <a:off x="1278142" y="-1"/>
              <a:ext cx="162019" cy="6480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400"/>
                  </a:moveTo>
                  <a:lnTo>
                    <a:pt x="21600" y="0"/>
                  </a:lnTo>
                  <a:lnTo>
                    <a:pt x="21600" y="16200"/>
                  </a:lnTo>
                  <a:lnTo>
                    <a:pt x="0" y="2160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74" name="Shape 174"/>
            <p:cNvSpPr/>
            <p:nvPr/>
          </p:nvSpPr>
          <p:spPr>
            <a:xfrm>
              <a:off x="-1" y="-1"/>
              <a:ext cx="1440161" cy="1620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430" y="0"/>
                  </a:lnTo>
                  <a:lnTo>
                    <a:pt x="21600" y="0"/>
                  </a:lnTo>
                  <a:lnTo>
                    <a:pt x="19170" y="21600"/>
                  </a:lnTo>
                  <a:close/>
                </a:path>
              </a:pathLst>
            </a:custGeom>
            <a:solidFill>
              <a:srgbClr val="FFFFFF">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75" name="Shape 175"/>
            <p:cNvSpPr/>
            <p:nvPr/>
          </p:nvSpPr>
          <p:spPr>
            <a:xfrm>
              <a:off x="-1" y="229714"/>
              <a:ext cx="1278144"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a:solidFill>
                    <a:srgbClr val="FFFFFF"/>
                  </a:solidFill>
                </a:defRPr>
              </a:lvl1pPr>
            </a:lstStyle>
            <a:p>
              <a:pPr lvl="0">
                <a:defRPr>
                  <a:solidFill>
                    <a:srgbClr val="000000"/>
                  </a:solidFill>
                </a:defRPr>
              </a:pPr>
              <a:r>
                <a:rPr>
                  <a:solidFill>
                    <a:srgbClr val="FFFFFF"/>
                  </a:solidFill>
                </a:rPr>
                <a:t>Firma C</a:t>
              </a:r>
            </a:p>
          </p:txBody>
        </p:sp>
      </p:grpSp>
      <p:sp>
        <p:nvSpPr>
          <p:cNvPr id="177" name="Shape 177"/>
          <p:cNvSpPr/>
          <p:nvPr/>
        </p:nvSpPr>
        <p:spPr>
          <a:xfrm>
            <a:off x="3923927" y="4427820"/>
            <a:ext cx="180020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atin typeface="Arial Black"/>
                <a:ea typeface="Arial Black"/>
                <a:cs typeface="Arial Black"/>
                <a:sym typeface="Arial Black"/>
              </a:defRPr>
            </a:lvl1pPr>
          </a:lstStyle>
          <a:p>
            <a:pPr lvl="0">
              <a:defRPr b="0" sz="1800"/>
            </a:pPr>
            <a:r>
              <a:rPr b="1" sz="2000"/>
              <a:t>Konzern B</a:t>
            </a:r>
          </a:p>
        </p:txBody>
      </p:sp>
      <p:sp>
        <p:nvSpPr>
          <p:cNvPr id="178" name="Shape 178"/>
          <p:cNvSpPr/>
          <p:nvPr/>
        </p:nvSpPr>
        <p:spPr>
          <a:xfrm>
            <a:off x="2051719" y="4365104"/>
            <a:ext cx="5112570" cy="237626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595BA"/>
            </a:solidFill>
          </a:ln>
        </p:spPr>
        <p:txBody>
          <a:bodyPr lIns="0" tIns="0" rIns="0" bIns="0" anchor="ctr"/>
          <a:lstStyle/>
          <a:p>
            <a:pPr lvl="0" algn="ctr">
              <a:defRPr>
                <a:solidFill>
                  <a:srgbClr val="FFFFFF"/>
                </a:solidFill>
              </a:defRPr>
            </a:pP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171"/>
                                        </p:tgtEl>
                                        <p:attrNameLst>
                                          <p:attrName>style.visibility</p:attrName>
                                        </p:attrNameLst>
                                      </p:cBhvr>
                                      <p:to>
                                        <p:strVal val="visible"/>
                                      </p:to>
                                    </p:set>
                                    <p:anim calcmode="lin" valueType="num">
                                      <p:cBhvr>
                                        <p:cTn id="7" dur="1000" fill="hold"/>
                                        <p:tgtEl>
                                          <p:spTgt spid="171"/>
                                        </p:tgtEl>
                                        <p:attrNameLst>
                                          <p:attrName>ppt_w</p:attrName>
                                        </p:attrNameLst>
                                      </p:cBhvr>
                                      <p:tavLst>
                                        <p:tav tm="0">
                                          <p:val>
                                            <p:fltVal val="0"/>
                                          </p:val>
                                        </p:tav>
                                        <p:tav tm="100000">
                                          <p:val>
                                            <p:strVal val="#ppt_w"/>
                                          </p:val>
                                        </p:tav>
                                      </p:tavLst>
                                    </p:anim>
                                    <p:anim calcmode="lin" valueType="num">
                                      <p:cBhvr>
                                        <p:cTn id="8" dur="1000" fill="hold"/>
                                        <p:tgtEl>
                                          <p:spTgt spid="171"/>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nodeType="afterEffect" presetClass="entr" presetSubtype="32" presetID="23" grpId="2" fill="hold">
                                  <p:stCondLst>
                                    <p:cond delay="0"/>
                                  </p:stCondLst>
                                  <p:iterate type="el" backwards="0">
                                    <p:tmAbs val="0"/>
                                  </p:iterate>
                                  <p:childTnLst>
                                    <p:set>
                                      <p:cBhvr>
                                        <p:cTn id="11" fill="hold"/>
                                        <p:tgtEl>
                                          <p:spTgt spid="161"/>
                                        </p:tgtEl>
                                        <p:attrNameLst>
                                          <p:attrName>style.visibility</p:attrName>
                                        </p:attrNameLst>
                                      </p:cBhvr>
                                      <p:to>
                                        <p:strVal val="visible"/>
                                      </p:to>
                                    </p:set>
                                    <p:anim calcmode="lin" valueType="num">
                                      <p:cBhvr>
                                        <p:cTn id="12" dur="1000" fill="hold"/>
                                        <p:tgtEl>
                                          <p:spTgt spid="161"/>
                                        </p:tgtEl>
                                        <p:attrNameLst>
                                          <p:attrName>ppt_w</p:attrName>
                                        </p:attrNameLst>
                                      </p:cBhvr>
                                      <p:tavLst>
                                        <p:tav tm="0">
                                          <p:val>
                                            <p:fltVal val="0"/>
                                          </p:val>
                                        </p:tav>
                                        <p:tav tm="100000">
                                          <p:val>
                                            <p:strVal val="#ppt_w"/>
                                          </p:val>
                                        </p:tav>
                                      </p:tavLst>
                                    </p:anim>
                                    <p:anim calcmode="lin" valueType="num">
                                      <p:cBhvr>
                                        <p:cTn id="13" dur="1000" fill="hold"/>
                                        <p:tgtEl>
                                          <p:spTgt spid="161"/>
                                        </p:tgtEl>
                                        <p:attrNameLst>
                                          <p:attrName>ppt_h</p:attrName>
                                        </p:attrNameLst>
                                      </p:cBhvr>
                                      <p:tavLst>
                                        <p:tav tm="0">
                                          <p:val>
                                            <p:fltVal val="0"/>
                                          </p:val>
                                        </p:tav>
                                        <p:tav tm="100000">
                                          <p:val>
                                            <p:strVal val="#ppt_h"/>
                                          </p:val>
                                        </p:tav>
                                      </p:tavLst>
                                    </p:anim>
                                  </p:childTnLst>
                                </p:cTn>
                              </p:par>
                            </p:childTnLst>
                          </p:cTn>
                        </p:par>
                        <p:par>
                          <p:cTn id="14" fill="hold">
                            <p:stCondLst>
                              <p:cond delay="2000"/>
                            </p:stCondLst>
                            <p:childTnLst>
                              <p:par>
                                <p:cTn id="15" nodeType="afterEffect" presetClass="entr" presetSubtype="32" presetID="23" grpId="3" fill="hold">
                                  <p:stCondLst>
                                    <p:cond delay="0"/>
                                  </p:stCondLst>
                                  <p:iterate type="el" backwards="0">
                                    <p:tmAbs val="0"/>
                                  </p:iterate>
                                  <p:childTnLst>
                                    <p:set>
                                      <p:cBhvr>
                                        <p:cTn id="16" fill="hold"/>
                                        <p:tgtEl>
                                          <p:spTgt spid="166"/>
                                        </p:tgtEl>
                                        <p:attrNameLst>
                                          <p:attrName>style.visibility</p:attrName>
                                        </p:attrNameLst>
                                      </p:cBhvr>
                                      <p:to>
                                        <p:strVal val="visible"/>
                                      </p:to>
                                    </p:set>
                                    <p:anim calcmode="lin" valueType="num">
                                      <p:cBhvr>
                                        <p:cTn id="17" dur="1000" fill="hold"/>
                                        <p:tgtEl>
                                          <p:spTgt spid="166"/>
                                        </p:tgtEl>
                                        <p:attrNameLst>
                                          <p:attrName>ppt_w</p:attrName>
                                        </p:attrNameLst>
                                      </p:cBhvr>
                                      <p:tavLst>
                                        <p:tav tm="0">
                                          <p:val>
                                            <p:fltVal val="0"/>
                                          </p:val>
                                        </p:tav>
                                        <p:tav tm="100000">
                                          <p:val>
                                            <p:strVal val="#ppt_w"/>
                                          </p:val>
                                        </p:tav>
                                      </p:tavLst>
                                    </p:anim>
                                    <p:anim calcmode="lin" valueType="num">
                                      <p:cBhvr>
                                        <p:cTn id="18" dur="1000" fill="hold"/>
                                        <p:tgtEl>
                                          <p:spTgt spid="166"/>
                                        </p:tgtEl>
                                        <p:attrNameLst>
                                          <p:attrName>ppt_h</p:attrName>
                                        </p:attrNameLst>
                                      </p:cBhvr>
                                      <p:tavLst>
                                        <p:tav tm="0">
                                          <p:val>
                                            <p:fltVal val="0"/>
                                          </p:val>
                                        </p:tav>
                                        <p:tav tm="100000">
                                          <p:val>
                                            <p:strVal val="#ppt_h"/>
                                          </p:val>
                                        </p:tav>
                                      </p:tavLst>
                                    </p:anim>
                                  </p:childTnLst>
                                </p:cTn>
                              </p:par>
                            </p:childTnLst>
                          </p:cTn>
                        </p:par>
                        <p:par>
                          <p:cTn id="19" fill="hold">
                            <p:stCondLst>
                              <p:cond delay="3000"/>
                            </p:stCondLst>
                            <p:childTnLst>
                              <p:par>
                                <p:cTn id="20" nodeType="afterEffect" presetClass="entr" presetSubtype="32" presetID="23" grpId="4" fill="hold">
                                  <p:stCondLst>
                                    <p:cond delay="0"/>
                                  </p:stCondLst>
                                  <p:iterate type="el" backwards="0">
                                    <p:tmAbs val="0"/>
                                  </p:iterate>
                                  <p:childTnLst>
                                    <p:set>
                                      <p:cBhvr>
                                        <p:cTn id="21" fill="hold"/>
                                        <p:tgtEl>
                                          <p:spTgt spid="176"/>
                                        </p:tgtEl>
                                        <p:attrNameLst>
                                          <p:attrName>style.visibility</p:attrName>
                                        </p:attrNameLst>
                                      </p:cBhvr>
                                      <p:to>
                                        <p:strVal val="visible"/>
                                      </p:to>
                                    </p:set>
                                    <p:anim calcmode="lin" valueType="num">
                                      <p:cBhvr>
                                        <p:cTn id="22" dur="1000" fill="hold"/>
                                        <p:tgtEl>
                                          <p:spTgt spid="176"/>
                                        </p:tgtEl>
                                        <p:attrNameLst>
                                          <p:attrName>ppt_w</p:attrName>
                                        </p:attrNameLst>
                                      </p:cBhvr>
                                      <p:tavLst>
                                        <p:tav tm="0">
                                          <p:val>
                                            <p:fltVal val="0"/>
                                          </p:val>
                                        </p:tav>
                                        <p:tav tm="100000">
                                          <p:val>
                                            <p:strVal val="#ppt_w"/>
                                          </p:val>
                                        </p:tav>
                                      </p:tavLst>
                                    </p:anim>
                                    <p:anim calcmode="lin" valueType="num">
                                      <p:cBhvr>
                                        <p:cTn id="23" dur="1000" fill="hold"/>
                                        <p:tgtEl>
                                          <p:spTgt spid="176"/>
                                        </p:tgtEl>
                                        <p:attrNameLst>
                                          <p:attrName>ppt_h</p:attrName>
                                        </p:attrNameLst>
                                      </p:cBhvr>
                                      <p:tavLst>
                                        <p:tav tm="0">
                                          <p:val>
                                            <p:fltVal val="0"/>
                                          </p:val>
                                        </p:tav>
                                        <p:tav tm="100000">
                                          <p:val>
                                            <p:strVal val="#ppt_h"/>
                                          </p:val>
                                        </p:tav>
                                      </p:tavLst>
                                    </p:anim>
                                  </p:childTnLst>
                                </p:cTn>
                              </p:par>
                            </p:childTnLst>
                          </p:cTn>
                        </p:par>
                        <p:par>
                          <p:cTn id="24" fill="hold">
                            <p:stCondLst>
                              <p:cond delay="4000"/>
                            </p:stCondLst>
                            <p:childTnLst>
                              <p:par>
                                <p:cTn id="25" nodeType="afterEffect" presetClass="entr" presetSubtype="32" presetID="23" grpId="5" fill="hold">
                                  <p:stCondLst>
                                    <p:cond delay="0"/>
                                  </p:stCondLst>
                                  <p:iterate type="el" backwards="0">
                                    <p:tmAbs val="0"/>
                                  </p:iterate>
                                  <p:childTnLst>
                                    <p:set>
                                      <p:cBhvr>
                                        <p:cTn id="26" fill="hold"/>
                                        <p:tgtEl>
                                          <p:spTgt spid="177"/>
                                        </p:tgtEl>
                                        <p:attrNameLst>
                                          <p:attrName>style.visibility</p:attrName>
                                        </p:attrNameLst>
                                      </p:cBhvr>
                                      <p:to>
                                        <p:strVal val="visible"/>
                                      </p:to>
                                    </p:set>
                                    <p:anim calcmode="lin" valueType="num">
                                      <p:cBhvr>
                                        <p:cTn id="27" dur="2000" fill="hold"/>
                                        <p:tgtEl>
                                          <p:spTgt spid="177"/>
                                        </p:tgtEl>
                                        <p:attrNameLst>
                                          <p:attrName>ppt_w</p:attrName>
                                        </p:attrNameLst>
                                      </p:cBhvr>
                                      <p:tavLst>
                                        <p:tav tm="0">
                                          <p:val>
                                            <p:fltVal val="0"/>
                                          </p:val>
                                        </p:tav>
                                        <p:tav tm="100000">
                                          <p:val>
                                            <p:strVal val="#ppt_w"/>
                                          </p:val>
                                        </p:tav>
                                      </p:tavLst>
                                    </p:anim>
                                    <p:anim calcmode="lin" valueType="num">
                                      <p:cBhvr>
                                        <p:cTn id="28" dur="2000" fill="hold"/>
                                        <p:tgtEl>
                                          <p:spTgt spid="177"/>
                                        </p:tgtEl>
                                        <p:attrNameLst>
                                          <p:attrName>ppt_h</p:attrName>
                                        </p:attrNameLst>
                                      </p:cBhvr>
                                      <p:tavLst>
                                        <p:tav tm="0">
                                          <p:val>
                                            <p:fltVal val="0"/>
                                          </p:val>
                                        </p:tav>
                                        <p:tav tm="100000">
                                          <p:val>
                                            <p:strVal val="#ppt_h"/>
                                          </p:val>
                                        </p:tav>
                                      </p:tavLst>
                                    </p:anim>
                                  </p:childTnLst>
                                </p:cTn>
                              </p:par>
                            </p:childTnLst>
                          </p:cTn>
                        </p:par>
                        <p:par>
                          <p:cTn id="29" fill="hold">
                            <p:stCondLst>
                              <p:cond delay="6000"/>
                            </p:stCondLst>
                            <p:childTnLst>
                              <p:par>
                                <p:cTn id="30" nodeType="afterEffect" presetClass="entr" presetSubtype="0" presetID="10" grpId="6" fill="hold">
                                  <p:stCondLst>
                                    <p:cond delay="0"/>
                                  </p:stCondLst>
                                  <p:iterate type="el" backwards="0">
                                    <p:tmAbs val="0"/>
                                  </p:iterate>
                                  <p:childTnLst>
                                    <p:set>
                                      <p:cBhvr>
                                        <p:cTn id="31" fill="hold"/>
                                        <p:tgtEl>
                                          <p:spTgt spid="178"/>
                                        </p:tgtEl>
                                        <p:attrNameLst>
                                          <p:attrName>style.visibility</p:attrName>
                                        </p:attrNameLst>
                                      </p:cBhvr>
                                      <p:to>
                                        <p:strVal val="visible"/>
                                      </p:to>
                                    </p:set>
                                    <p:animEffect filter="fade" transition="in">
                                      <p:cBhvr>
                                        <p:cTn id="32"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3"/>
      <p:bldP build="whole" bldLvl="1" animBg="1" rev="0" advAuto="0" spid="161" grpId="2"/>
      <p:bldP build="whole" bldLvl="1" animBg="1" rev="0" advAuto="0" spid="171" grpId="1"/>
      <p:bldP build="whole" bldLvl="1" animBg="1" rev="0" advAuto="0" spid="176" grpId="4"/>
      <p:bldP build="whole" bldLvl="1" animBg="1" rev="0" advAuto="0" spid="177" grpId="5"/>
      <p:bldP build="whole" bldLvl="1" animBg="1" rev="0" advAuto="0" spid="178" grpId="6"/>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Überlege und diskutiere:</a:t>
            </a:r>
          </a:p>
        </p:txBody>
      </p:sp>
      <p:sp>
        <p:nvSpPr>
          <p:cNvPr id="181" name="Shape 181"/>
          <p:cNvSpPr/>
          <p:nvPr>
            <p:ph type="body" idx="1"/>
          </p:nvPr>
        </p:nvSpPr>
        <p:spPr>
          <a:xfrm>
            <a:off x="395535" y="1268411"/>
            <a:ext cx="8794306" cy="4680870"/>
          </a:xfrm>
          <a:prstGeom prst="rect">
            <a:avLst/>
          </a:prstGeom>
        </p:spPr>
        <p:txBody>
          <a:bodyPr lIns="0" tIns="0" rIns="0" bIns="0">
            <a:normAutofit fontScale="100000" lnSpcReduction="0"/>
          </a:bodyPr>
          <a:lstStyle/>
          <a:p>
            <a:pPr lvl="0" marL="0" indent="0">
              <a:spcBef>
                <a:spcPts val="600"/>
              </a:spcBef>
              <a:buSzTx/>
              <a:buNone/>
              <a:defRPr sz="1800"/>
            </a:pPr>
            <a:r>
              <a:rPr sz="2400">
                <a:solidFill>
                  <a:srgbClr val="A50021"/>
                </a:solidFill>
                <a:latin typeface="Arial Bold"/>
                <a:ea typeface="Arial Bold"/>
                <a:cs typeface="Arial Bold"/>
                <a:sym typeface="Arial Bold"/>
              </a:rPr>
              <a:t>Warum werden die Marken von Tochterfirmen eines</a:t>
            </a:r>
            <a:br>
              <a:rPr sz="2400">
                <a:solidFill>
                  <a:srgbClr val="A50021"/>
                </a:solidFill>
                <a:latin typeface="Arial Bold"/>
                <a:ea typeface="Arial Bold"/>
                <a:cs typeface="Arial Bold"/>
                <a:sym typeface="Arial Bold"/>
              </a:rPr>
            </a:br>
            <a:r>
              <a:rPr sz="2400">
                <a:solidFill>
                  <a:srgbClr val="A50021"/>
                </a:solidFill>
                <a:latin typeface="Arial Bold"/>
                <a:ea typeface="Arial Bold"/>
                <a:cs typeface="Arial Bold"/>
                <a:sym typeface="Arial Bold"/>
              </a:rPr>
              <a:t>Konzerns beibehalten?</a:t>
            </a:r>
            <a:br>
              <a:rPr sz="2400">
                <a:solidFill>
                  <a:srgbClr val="A50021"/>
                </a:solidFill>
                <a:latin typeface="Arial Bold"/>
                <a:ea typeface="Arial Bold"/>
                <a:cs typeface="Arial Bold"/>
                <a:sym typeface="Arial Bold"/>
              </a:rPr>
            </a:br>
            <a:endParaRPr sz="2000">
              <a:solidFill>
                <a:srgbClr val="A50021"/>
              </a:solidFill>
              <a:latin typeface="Arial Bold"/>
              <a:ea typeface="Arial Bold"/>
              <a:cs typeface="Arial Bold"/>
              <a:sym typeface="Arial Bold"/>
            </a:endParaRPr>
          </a:p>
          <a:p>
            <a:pPr lvl="0" marL="214312" indent="-214312">
              <a:spcBef>
                <a:spcPts val="600"/>
              </a:spcBef>
              <a:defRPr sz="1800"/>
            </a:pPr>
            <a:r>
              <a:rPr sz="2000"/>
              <a:t>Will man die KäuferInnen täuschen?</a:t>
            </a:r>
            <a:endParaRPr sz="2000"/>
          </a:p>
          <a:p>
            <a:pPr lvl="0" marL="214312" indent="-214312">
              <a:spcBef>
                <a:spcPts val="400"/>
              </a:spcBef>
              <a:defRPr sz="1800"/>
            </a:pPr>
            <a:r>
              <a:rPr sz="2000"/>
              <a:t>Will man sich selbst bei ähnlichen Produkten Konkurrenz machen?</a:t>
            </a:r>
            <a:br>
              <a:rPr sz="2000"/>
            </a:br>
            <a:endParaRPr sz="2000"/>
          </a:p>
          <a:p>
            <a:pPr lvl="0" marL="214312" indent="-214312">
              <a:spcBef>
                <a:spcPts val="400"/>
              </a:spcBef>
              <a:defRPr sz="1800"/>
            </a:pPr>
            <a:r>
              <a:rPr sz="2000"/>
              <a:t>Diskutiert an Hand von Automarken:</a:t>
            </a:r>
            <a:br>
              <a:rPr sz="2000"/>
            </a:br>
            <a:r>
              <a:rPr sz="2000"/>
              <a:t>Was sagt eine Marke aus?</a:t>
            </a:r>
            <a:br>
              <a:rPr sz="2000"/>
            </a:br>
            <a:r>
              <a:rPr sz="2000"/>
              <a:t>Beeinflusst die Marke den Preis? </a:t>
            </a:r>
            <a:br>
              <a:rPr sz="2000"/>
            </a:br>
            <a:r>
              <a:rPr sz="2000"/>
              <a:t>Wenn ja, warum?</a:t>
            </a:r>
            <a:br>
              <a:rPr sz="2000"/>
            </a:br>
            <a:br>
              <a:rPr sz="2000"/>
            </a:br>
          </a:p>
        </p:txBody>
      </p:sp>
    </p:spTree>
  </p:cSld>
  <p:clrMapOvr>
    <a:masterClrMapping/>
  </p:clrMapOvr>
  <p:transition spd="med" advClick="1">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3"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184" name="Shape 184"/>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Geldreisen – „unsichtbares“ Geld</a:t>
            </a:r>
          </a:p>
        </p:txBody>
      </p:sp>
      <p:sp>
        <p:nvSpPr>
          <p:cNvPr id="185" name="Shape 185"/>
          <p:cNvSpPr/>
          <p:nvPr/>
        </p:nvSpPr>
        <p:spPr>
          <a:xfrm>
            <a:off x="395535" y="1412775"/>
            <a:ext cx="8568954" cy="43554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pPr>
            <a:r>
              <a:rPr sz="2000"/>
              <a:t>Banken lassen unser Geld „arbeiten“ </a:t>
            </a:r>
            <a:endParaRPr sz="2000"/>
          </a:p>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Es bleibt nicht in der Bank, sondern </a:t>
            </a:r>
            <a:r>
              <a:rPr sz="2000"/>
              <a:t>wird z.B. in Firmen und </a:t>
            </a:r>
            <a:br>
              <a:rPr sz="2000"/>
            </a:br>
            <a:r>
              <a:rPr sz="2000"/>
              <a:t>Grundstücken</a:t>
            </a:r>
            <a:r>
              <a:rPr sz="2000">
                <a:latin typeface="Arial Bold"/>
                <a:ea typeface="Arial Bold"/>
                <a:cs typeface="Arial Bold"/>
                <a:sym typeface="Arial Bold"/>
              </a:rPr>
              <a:t> im In- und Ausland angelegt. </a:t>
            </a:r>
            <a:r>
              <a:rPr sz="2000"/>
              <a:t>Machen diese </a:t>
            </a:r>
            <a:br>
              <a:rPr sz="2000"/>
            </a:br>
            <a:r>
              <a:rPr sz="2000"/>
              <a:t>Firmen Gewinn, fällt das auf die Bank und auch auf die</a:t>
            </a:r>
            <a:br>
              <a:rPr sz="2000"/>
            </a:br>
            <a:r>
              <a:rPr sz="2000"/>
              <a:t>SparerInnen zurück.</a:t>
            </a:r>
            <a:br>
              <a:rPr sz="2000"/>
            </a:br>
            <a:endParaRPr sz="2000"/>
          </a:p>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Rückversicherungen, um allen auszahlen zu können</a:t>
            </a:r>
            <a:br>
              <a:rPr sz="2000">
                <a:latin typeface="Arial Bold"/>
                <a:ea typeface="Arial Bold"/>
                <a:cs typeface="Arial Bold"/>
                <a:sym typeface="Arial Bold"/>
              </a:rPr>
            </a:br>
            <a:r>
              <a:rPr sz="2000"/>
              <a:t>Da das Geld bis auf einige Rücklagen angelegt (dort gebunden) ist, schließt die Bank mit anderen Banken Verträge ab, damit ihr Geld geliehen wird, wenn auf einmal alle SparerInnen ihr Geld abheben wollen. Diese Banken machen das ebenso und so spannt sich ein Netz aus Rückversicherungen über die ganze Welt.</a:t>
            </a:r>
            <a:endParaRPr sz="2000"/>
          </a:p>
          <a:p>
            <a:pPr lvl="0" marL="342900" indent="-342900">
              <a:spcBef>
                <a:spcPts val="400"/>
              </a:spcBef>
            </a:pPr>
            <a:br>
              <a:rPr sz="2000"/>
            </a:br>
          </a:p>
        </p:txBody>
      </p:sp>
    </p:spTree>
  </p:cSld>
  <p:clrMapOvr>
    <a:masterClrMapping/>
  </p:clrMapOvr>
  <p:transition spd="med" advClick="1">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188" name="Shape 188"/>
          <p:cNvSpPr/>
          <p:nvPr>
            <p:ph type="body" idx="1"/>
          </p:nvPr>
        </p:nvSpPr>
        <p:spPr>
          <a:xfrm>
            <a:off x="539551" y="1158527"/>
            <a:ext cx="7920882" cy="4142682"/>
          </a:xfrm>
          <a:prstGeom prst="rect">
            <a:avLst/>
          </a:prstGeom>
        </p:spPr>
        <p:txBody>
          <a:bodyPr lIns="0" tIns="0" rIns="0" bIns="0">
            <a:normAutofit fontScale="100000" lnSpcReduction="0"/>
          </a:bodyPr>
          <a:lstStyle/>
          <a:p>
            <a:pPr lvl="0">
              <a:spcBef>
                <a:spcPts val="400"/>
              </a:spcBef>
              <a:buSzTx/>
              <a:buNone/>
              <a:defRPr sz="1800"/>
            </a:pPr>
            <a:r>
              <a:rPr sz="2000">
                <a:latin typeface="Arial Bold"/>
                <a:ea typeface="Arial Bold"/>
                <a:cs typeface="Arial Bold"/>
                <a:sym typeface="Arial Bold"/>
              </a:rPr>
              <a:t>Bezahlen „ohne Geld“</a:t>
            </a: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19. Jahrhundert</a:t>
            </a:r>
            <a:r>
              <a:rPr sz="2000"/>
              <a:t>:  Geschäfte oder Restaurants in den USA </a:t>
            </a:r>
            <a:br>
              <a:rPr sz="2000"/>
            </a:br>
            <a:r>
              <a:rPr sz="2000"/>
              <a:t>geben Kundenkreditkarten aus, mit denen man in ihrem </a:t>
            </a:r>
            <a:br>
              <a:rPr sz="2000"/>
            </a:br>
            <a:r>
              <a:rPr sz="2000"/>
              <a:t>Betrieb auf Kredit zahlen konnte. </a:t>
            </a:r>
            <a:endParaRPr sz="2000"/>
          </a:p>
          <a:p>
            <a:pPr lvl="0" marL="214312" indent="-214312">
              <a:spcBef>
                <a:spcPts val="400"/>
              </a:spcBef>
              <a:defRPr sz="1800"/>
            </a:pPr>
            <a:r>
              <a:rPr sz="2000">
                <a:latin typeface="Arial Bold"/>
                <a:ea typeface="Arial Bold"/>
                <a:cs typeface="Arial Bold"/>
                <a:sym typeface="Arial Bold"/>
              </a:rPr>
              <a:t>1950er Jahre</a:t>
            </a:r>
            <a:r>
              <a:rPr sz="2000"/>
              <a:t>:  Mitglieder von Kreditkartenclubs können im </a:t>
            </a:r>
            <a:br>
              <a:rPr sz="2000"/>
            </a:br>
            <a:r>
              <a:rPr sz="2000"/>
              <a:t>In- &amp; Ausland in bestimmten Geschäften und Institutionen bargeldlos zahlen</a:t>
            </a:r>
            <a:endParaRPr sz="2000"/>
          </a:p>
          <a:p>
            <a:pPr lvl="0" marL="214312" indent="-214312">
              <a:spcBef>
                <a:spcPts val="400"/>
              </a:spcBef>
              <a:defRPr sz="1800"/>
            </a:pPr>
            <a:r>
              <a:rPr sz="2000">
                <a:latin typeface="Arial Bold"/>
                <a:ea typeface="Arial Bold"/>
                <a:cs typeface="Arial Bold"/>
                <a:sym typeface="Arial Bold"/>
              </a:rPr>
              <a:t>1970er Jahre</a:t>
            </a:r>
            <a:r>
              <a:rPr sz="2000"/>
              <a:t>: die vier großen Kreditkartensysteme beginnen sich zu etablieren – ein großer Aufschwung erfolgt mit der Elektronisierung des Banksystems</a:t>
            </a:r>
            <a:endParaRPr sz="2000"/>
          </a:p>
          <a:p>
            <a:pPr lvl="0" marL="214312" indent="-214312">
              <a:spcBef>
                <a:spcPts val="400"/>
              </a:spcBef>
              <a:defRPr sz="1800"/>
            </a:pPr>
            <a:r>
              <a:rPr sz="2000">
                <a:latin typeface="Arial Bold"/>
                <a:ea typeface="Arial Bold"/>
                <a:cs typeface="Arial Bold"/>
                <a:sym typeface="Arial Bold"/>
              </a:rPr>
              <a:t>Heute</a:t>
            </a:r>
            <a:r>
              <a:rPr sz="2000"/>
              <a:t>: Fast in allen Ländern kann man mit Kreditkarten zahlen, über Internet buchen und Rechnungen begleichen.</a:t>
            </a:r>
          </a:p>
        </p:txBody>
      </p:sp>
      <p:sp>
        <p:nvSpPr>
          <p:cNvPr id="189" name="Shape 189"/>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Kreditkarten – „Plastic-money“</a:t>
            </a:r>
          </a:p>
        </p:txBody>
      </p:sp>
    </p:spTree>
  </p:cSld>
  <p:clrMapOvr>
    <a:masterClrMapping/>
  </p:clrMapOvr>
  <p:transition spd="med" advClick="1">
    <p:fade thruBlk="1"/>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192" name="Shape 192"/>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Massenproduktion</a:t>
            </a:r>
          </a:p>
        </p:txBody>
      </p:sp>
      <p:sp>
        <p:nvSpPr>
          <p:cNvPr id="193" name="Shape 193"/>
          <p:cNvSpPr/>
          <p:nvPr>
            <p:ph type="body" idx="1"/>
          </p:nvPr>
        </p:nvSpPr>
        <p:spPr>
          <a:xfrm>
            <a:off x="518864" y="1196751"/>
            <a:ext cx="7077472" cy="2520281"/>
          </a:xfrm>
          <a:prstGeom prst="rect">
            <a:avLst/>
          </a:prstGeom>
        </p:spPr>
        <p:txBody>
          <a:bodyPr lIns="0" tIns="0" rIns="0" bIns="0">
            <a:normAutofit fontScale="100000" lnSpcReduction="0"/>
          </a:bodyPr>
          <a:lstStyle/>
          <a:p>
            <a:pPr lvl="0" marL="0" indent="0">
              <a:spcBef>
                <a:spcPts val="400"/>
              </a:spcBef>
              <a:buSzTx/>
              <a:buNone/>
              <a:defRPr sz="1800"/>
            </a:pPr>
            <a:r>
              <a:rPr sz="2000">
                <a:latin typeface="Arial Bold"/>
                <a:ea typeface="Arial Bold"/>
                <a:cs typeface="Arial Bold"/>
                <a:sym typeface="Arial Bold"/>
              </a:rPr>
              <a:t>Globalisierung der Herstellung</a:t>
            </a:r>
            <a:br>
              <a:rPr sz="2000">
                <a:latin typeface="Arial Bold"/>
                <a:ea typeface="Arial Bold"/>
                <a:cs typeface="Arial Bold"/>
                <a:sym typeface="Arial Bold"/>
              </a:rPr>
            </a:br>
            <a:endParaRPr sz="800">
              <a:latin typeface="Arial Bold"/>
              <a:ea typeface="Arial Bold"/>
              <a:cs typeface="Arial Bold"/>
              <a:sym typeface="Arial Bold"/>
            </a:endParaRPr>
          </a:p>
          <a:p>
            <a:pPr lvl="0" marL="214312" indent="-214312">
              <a:spcBef>
                <a:spcPts val="400"/>
              </a:spcBef>
              <a:defRPr sz="1800"/>
            </a:pPr>
            <a:r>
              <a:rPr sz="2000"/>
              <a:t>Massenproduktion bedeutet meist die schrittweise Herstellung von gleichartigen Waren.</a:t>
            </a:r>
            <a:endParaRPr sz="2000"/>
          </a:p>
          <a:p>
            <a:pPr lvl="0" marL="214312" indent="-214312">
              <a:spcBef>
                <a:spcPts val="400"/>
              </a:spcBef>
              <a:defRPr sz="1800"/>
            </a:pPr>
            <a:r>
              <a:rPr sz="2000"/>
              <a:t>Produkte werden oft nicht mehr an einem Ort hergestellt, sondern Teile davon oder die einzelnen Fertigungsschritte an verschiedenen Orten, in verschiedenen Ländern.</a:t>
            </a:r>
            <a:br>
              <a:rPr sz="2000"/>
            </a:br>
          </a:p>
        </p:txBody>
      </p:sp>
      <p:grpSp>
        <p:nvGrpSpPr>
          <p:cNvPr id="196" name="Group 196"/>
          <p:cNvGrpSpPr/>
          <p:nvPr/>
        </p:nvGrpSpPr>
        <p:grpSpPr>
          <a:xfrm>
            <a:off x="107002" y="4941168"/>
            <a:ext cx="8855486" cy="1440160"/>
            <a:chOff x="0" y="0"/>
            <a:chExt cx="8855485" cy="1440158"/>
          </a:xfrm>
        </p:grpSpPr>
        <p:sp>
          <p:nvSpPr>
            <p:cNvPr id="194" name="Shape 194"/>
            <p:cNvSpPr/>
            <p:nvPr/>
          </p:nvSpPr>
          <p:spPr>
            <a:xfrm>
              <a:off x="1814880" y="864095"/>
              <a:ext cx="4354484" cy="504057"/>
            </a:xfrm>
            <a:prstGeom prst="rect">
              <a:avLst/>
            </a:prstGeom>
            <a:solidFill>
              <a:srgbClr val="0000F1"/>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195" name="Shape 195"/>
            <p:cNvSpPr/>
            <p:nvPr/>
          </p:nvSpPr>
          <p:spPr>
            <a:xfrm>
              <a:off x="0" y="0"/>
              <a:ext cx="8855486" cy="1440160"/>
            </a:xfrm>
            <a:custGeom>
              <a:avLst/>
              <a:gdLst/>
              <a:ahLst/>
              <a:cxnLst>
                <a:cxn ang="0">
                  <a:pos x="wd2" y="hd2"/>
                </a:cxn>
                <a:cxn ang="5400000">
                  <a:pos x="wd2" y="hd2"/>
                </a:cxn>
                <a:cxn ang="10800000">
                  <a:pos x="wd2" y="hd2"/>
                </a:cxn>
                <a:cxn ang="16200000">
                  <a:pos x="wd2" y="hd2"/>
                </a:cxn>
              </a:cxnLst>
              <a:rect l="0" t="0" r="r" b="b"/>
              <a:pathLst>
                <a:path w="21593" h="21600" fill="norm" stroke="1" extrusionOk="0">
                  <a:moveTo>
                    <a:pt x="4" y="10016"/>
                  </a:moveTo>
                  <a:cubicBezTo>
                    <a:pt x="647" y="10227"/>
                    <a:pt x="1313" y="10625"/>
                    <a:pt x="1829" y="10108"/>
                  </a:cubicBezTo>
                  <a:cubicBezTo>
                    <a:pt x="2345" y="9590"/>
                    <a:pt x="2590" y="6732"/>
                    <a:pt x="3101" y="6910"/>
                  </a:cubicBezTo>
                  <a:cubicBezTo>
                    <a:pt x="3613" y="7087"/>
                    <a:pt x="4511" y="9353"/>
                    <a:pt x="4899" y="11174"/>
                  </a:cubicBezTo>
                  <a:cubicBezTo>
                    <a:pt x="5286" y="12995"/>
                    <a:pt x="4972" y="16458"/>
                    <a:pt x="5424" y="17836"/>
                  </a:cubicBezTo>
                  <a:cubicBezTo>
                    <a:pt x="5876" y="19213"/>
                    <a:pt x="7187" y="20613"/>
                    <a:pt x="7611" y="19440"/>
                  </a:cubicBezTo>
                  <a:cubicBezTo>
                    <a:pt x="8034" y="18267"/>
                    <a:pt x="7699" y="12600"/>
                    <a:pt x="7965" y="10800"/>
                  </a:cubicBezTo>
                  <a:cubicBezTo>
                    <a:pt x="8230" y="9000"/>
                    <a:pt x="8475" y="6897"/>
                    <a:pt x="9203" y="8640"/>
                  </a:cubicBezTo>
                  <a:cubicBezTo>
                    <a:pt x="10299" y="11506"/>
                    <a:pt x="11616" y="9734"/>
                    <a:pt x="12212" y="10800"/>
                  </a:cubicBezTo>
                  <a:cubicBezTo>
                    <a:pt x="12808" y="11866"/>
                    <a:pt x="12422" y="14376"/>
                    <a:pt x="12780" y="15038"/>
                  </a:cubicBezTo>
                  <a:cubicBezTo>
                    <a:pt x="13137" y="15699"/>
                    <a:pt x="13861" y="16197"/>
                    <a:pt x="14356" y="14771"/>
                  </a:cubicBezTo>
                  <a:cubicBezTo>
                    <a:pt x="14851" y="13345"/>
                    <a:pt x="15165" y="8042"/>
                    <a:pt x="15751" y="6480"/>
                  </a:cubicBezTo>
                  <a:cubicBezTo>
                    <a:pt x="16338" y="4918"/>
                    <a:pt x="17197" y="5105"/>
                    <a:pt x="17875" y="5400"/>
                  </a:cubicBezTo>
                  <a:cubicBezTo>
                    <a:pt x="18646" y="5985"/>
                    <a:pt x="19417" y="56"/>
                    <a:pt x="19998" y="0"/>
                  </a:cubicBezTo>
                  <a:cubicBezTo>
                    <a:pt x="20791" y="21"/>
                    <a:pt x="21348" y="744"/>
                    <a:pt x="21591" y="2160"/>
                  </a:cubicBezTo>
                  <a:cubicBezTo>
                    <a:pt x="21585" y="5068"/>
                    <a:pt x="21598" y="7460"/>
                    <a:pt x="21591" y="10800"/>
                  </a:cubicBezTo>
                  <a:cubicBezTo>
                    <a:pt x="20039" y="11167"/>
                    <a:pt x="18228" y="11042"/>
                    <a:pt x="18229" y="21600"/>
                  </a:cubicBezTo>
                  <a:lnTo>
                    <a:pt x="1" y="21600"/>
                  </a:lnTo>
                  <a:cubicBezTo>
                    <a:pt x="-2" y="18978"/>
                    <a:pt x="1" y="12829"/>
                    <a:pt x="4" y="10016"/>
                  </a:cubicBezTo>
                  <a:close/>
                </a:path>
              </a:pathLst>
            </a:custGeom>
            <a:gradFill flip="none" rotWithShape="1">
              <a:gsLst>
                <a:gs pos="0">
                  <a:srgbClr val="92D050"/>
                </a:gs>
                <a:gs pos="50000">
                  <a:srgbClr val="808000"/>
                </a:gs>
                <a:gs pos="100000">
                  <a:srgbClr val="996633"/>
                </a:gs>
              </a:gsLst>
              <a:lin ang="5400000" scaled="0"/>
            </a:gradFill>
            <a:ln w="12700" cap="flat">
              <a:noFill/>
              <a:miter lim="400000"/>
            </a:ln>
            <a:effectLst/>
          </p:spPr>
          <p:txBody>
            <a:bodyPr wrap="square" lIns="0" tIns="0" rIns="0" bIns="0" numCol="1" anchor="ctr">
              <a:noAutofit/>
            </a:bodyPr>
            <a:lstStyle/>
            <a:p>
              <a:pPr lvl="0" algn="ctr"/>
            </a:p>
          </p:txBody>
        </p:sp>
      </p:grpSp>
      <p:grpSp>
        <p:nvGrpSpPr>
          <p:cNvPr id="200" name="Group 200"/>
          <p:cNvGrpSpPr/>
          <p:nvPr/>
        </p:nvGrpSpPr>
        <p:grpSpPr>
          <a:xfrm>
            <a:off x="37875" y="4725144"/>
            <a:ext cx="688221" cy="941988"/>
            <a:chOff x="0" y="0"/>
            <a:chExt cx="688219" cy="941986"/>
          </a:xfrm>
        </p:grpSpPr>
        <p:sp>
          <p:nvSpPr>
            <p:cNvPr id="197" name="Shape 197"/>
            <p:cNvSpPr/>
            <p:nvPr/>
          </p:nvSpPr>
          <p:spPr>
            <a:xfrm>
              <a:off x="357130" y="0"/>
              <a:ext cx="255286" cy="277159"/>
            </a:xfrm>
            <a:custGeom>
              <a:avLst/>
              <a:gdLst/>
              <a:ahLst/>
              <a:cxnLst>
                <a:cxn ang="0">
                  <a:pos x="wd2" y="hd2"/>
                </a:cxn>
                <a:cxn ang="5400000">
                  <a:pos x="wd2" y="hd2"/>
                </a:cxn>
                <a:cxn ang="10800000">
                  <a:pos x="wd2" y="hd2"/>
                </a:cxn>
                <a:cxn ang="16200000">
                  <a:pos x="wd2" y="hd2"/>
                </a:cxn>
              </a:cxnLst>
              <a:rect l="0" t="0" r="r" b="b"/>
              <a:pathLst>
                <a:path w="21332" h="21483" fill="norm" stroke="1" extrusionOk="0">
                  <a:moveTo>
                    <a:pt x="1440" y="16912"/>
                  </a:moveTo>
                  <a:cubicBezTo>
                    <a:pt x="1302" y="16608"/>
                    <a:pt x="1149" y="16311"/>
                    <a:pt x="1028" y="15998"/>
                  </a:cubicBezTo>
                  <a:cubicBezTo>
                    <a:pt x="943" y="15777"/>
                    <a:pt x="912" y="15532"/>
                    <a:pt x="823" y="15313"/>
                  </a:cubicBezTo>
                  <a:cubicBezTo>
                    <a:pt x="569" y="14692"/>
                    <a:pt x="0" y="13484"/>
                    <a:pt x="0" y="13484"/>
                  </a:cubicBezTo>
                  <a:cubicBezTo>
                    <a:pt x="68" y="12265"/>
                    <a:pt x="-33" y="11020"/>
                    <a:pt x="205" y="9827"/>
                  </a:cubicBezTo>
                  <a:cubicBezTo>
                    <a:pt x="259" y="9559"/>
                    <a:pt x="608" y="9507"/>
                    <a:pt x="823" y="9370"/>
                  </a:cubicBezTo>
                  <a:cubicBezTo>
                    <a:pt x="1089" y="9201"/>
                    <a:pt x="1358" y="9033"/>
                    <a:pt x="1645" y="8913"/>
                  </a:cubicBezTo>
                  <a:cubicBezTo>
                    <a:pt x="1910" y="8803"/>
                    <a:pt x="2196" y="8771"/>
                    <a:pt x="2468" y="8685"/>
                  </a:cubicBezTo>
                  <a:cubicBezTo>
                    <a:pt x="2677" y="8619"/>
                    <a:pt x="2879" y="8532"/>
                    <a:pt x="3085" y="8456"/>
                  </a:cubicBezTo>
                  <a:cubicBezTo>
                    <a:pt x="3154" y="7313"/>
                    <a:pt x="3055" y="6143"/>
                    <a:pt x="3291" y="5028"/>
                  </a:cubicBezTo>
                  <a:cubicBezTo>
                    <a:pt x="3348" y="4761"/>
                    <a:pt x="3777" y="4804"/>
                    <a:pt x="3908" y="4571"/>
                  </a:cubicBezTo>
                  <a:cubicBezTo>
                    <a:pt x="5897" y="1034"/>
                    <a:pt x="3104" y="4553"/>
                    <a:pt x="4936" y="2743"/>
                  </a:cubicBezTo>
                  <a:cubicBezTo>
                    <a:pt x="5371" y="2313"/>
                    <a:pt x="5705" y="1759"/>
                    <a:pt x="6171" y="1371"/>
                  </a:cubicBezTo>
                  <a:lnTo>
                    <a:pt x="7816" y="0"/>
                  </a:lnTo>
                  <a:cubicBezTo>
                    <a:pt x="8296" y="76"/>
                    <a:pt x="8792" y="74"/>
                    <a:pt x="9256" y="229"/>
                  </a:cubicBezTo>
                  <a:cubicBezTo>
                    <a:pt x="10072" y="501"/>
                    <a:pt x="9779" y="705"/>
                    <a:pt x="10079" y="1371"/>
                  </a:cubicBezTo>
                  <a:cubicBezTo>
                    <a:pt x="10189" y="1617"/>
                    <a:pt x="10353" y="1828"/>
                    <a:pt x="10490" y="2057"/>
                  </a:cubicBezTo>
                  <a:cubicBezTo>
                    <a:pt x="11107" y="1981"/>
                    <a:pt x="11726" y="1920"/>
                    <a:pt x="12341" y="1828"/>
                  </a:cubicBezTo>
                  <a:cubicBezTo>
                    <a:pt x="12755" y="1767"/>
                    <a:pt x="13159" y="1600"/>
                    <a:pt x="13576" y="1600"/>
                  </a:cubicBezTo>
                  <a:cubicBezTo>
                    <a:pt x="14333" y="1600"/>
                    <a:pt x="15084" y="1752"/>
                    <a:pt x="15838" y="1828"/>
                  </a:cubicBezTo>
                  <a:cubicBezTo>
                    <a:pt x="17711" y="2522"/>
                    <a:pt x="14753" y="1458"/>
                    <a:pt x="17484" y="2285"/>
                  </a:cubicBezTo>
                  <a:cubicBezTo>
                    <a:pt x="17902" y="2412"/>
                    <a:pt x="18718" y="2743"/>
                    <a:pt x="18718" y="2743"/>
                  </a:cubicBezTo>
                  <a:cubicBezTo>
                    <a:pt x="18924" y="3047"/>
                    <a:pt x="19182" y="3316"/>
                    <a:pt x="19335" y="3657"/>
                  </a:cubicBezTo>
                  <a:cubicBezTo>
                    <a:pt x="19529" y="4088"/>
                    <a:pt x="19746" y="5028"/>
                    <a:pt x="19746" y="5028"/>
                  </a:cubicBezTo>
                  <a:cubicBezTo>
                    <a:pt x="19678" y="6323"/>
                    <a:pt x="19293" y="7646"/>
                    <a:pt x="19541" y="8913"/>
                  </a:cubicBezTo>
                  <a:cubicBezTo>
                    <a:pt x="19664" y="9545"/>
                    <a:pt x="20775" y="10285"/>
                    <a:pt x="20775" y="10285"/>
                  </a:cubicBezTo>
                  <a:cubicBezTo>
                    <a:pt x="21364" y="12249"/>
                    <a:pt x="21567" y="12348"/>
                    <a:pt x="20981" y="15084"/>
                  </a:cubicBezTo>
                  <a:cubicBezTo>
                    <a:pt x="20866" y="15618"/>
                    <a:pt x="20314" y="15934"/>
                    <a:pt x="20158" y="16455"/>
                  </a:cubicBezTo>
                  <a:cubicBezTo>
                    <a:pt x="20021" y="16912"/>
                    <a:pt x="19852" y="17359"/>
                    <a:pt x="19746" y="17827"/>
                  </a:cubicBezTo>
                  <a:cubicBezTo>
                    <a:pt x="19678" y="18131"/>
                    <a:pt x="19652" y="18452"/>
                    <a:pt x="19541" y="18741"/>
                  </a:cubicBezTo>
                  <a:cubicBezTo>
                    <a:pt x="19443" y="18993"/>
                    <a:pt x="19322" y="19255"/>
                    <a:pt x="19129" y="19426"/>
                  </a:cubicBezTo>
                  <a:cubicBezTo>
                    <a:pt x="18960" y="19577"/>
                    <a:pt x="18706" y="19547"/>
                    <a:pt x="18512" y="19655"/>
                  </a:cubicBezTo>
                  <a:cubicBezTo>
                    <a:pt x="18291" y="19778"/>
                    <a:pt x="18116" y="19989"/>
                    <a:pt x="17895" y="20112"/>
                  </a:cubicBezTo>
                  <a:cubicBezTo>
                    <a:pt x="17701" y="20220"/>
                    <a:pt x="17481" y="20256"/>
                    <a:pt x="17278" y="20341"/>
                  </a:cubicBezTo>
                  <a:cubicBezTo>
                    <a:pt x="16582" y="20630"/>
                    <a:pt x="16286" y="20819"/>
                    <a:pt x="15633" y="21026"/>
                  </a:cubicBezTo>
                  <a:cubicBezTo>
                    <a:pt x="13825" y="21600"/>
                    <a:pt x="15672" y="20935"/>
                    <a:pt x="14193" y="21483"/>
                  </a:cubicBezTo>
                  <a:cubicBezTo>
                    <a:pt x="12178" y="21359"/>
                    <a:pt x="11126" y="21489"/>
                    <a:pt x="9462" y="21026"/>
                  </a:cubicBezTo>
                  <a:cubicBezTo>
                    <a:pt x="8690" y="20812"/>
                    <a:pt x="8846" y="20733"/>
                    <a:pt x="8022" y="20341"/>
                  </a:cubicBezTo>
                  <a:cubicBezTo>
                    <a:pt x="7399" y="20044"/>
                    <a:pt x="6231" y="19830"/>
                    <a:pt x="5759" y="19655"/>
                  </a:cubicBezTo>
                  <a:lnTo>
                    <a:pt x="4525" y="19198"/>
                  </a:lnTo>
                  <a:cubicBezTo>
                    <a:pt x="4388" y="18969"/>
                    <a:pt x="4300" y="18693"/>
                    <a:pt x="4114" y="18512"/>
                  </a:cubicBezTo>
                  <a:cubicBezTo>
                    <a:pt x="3638" y="18050"/>
                    <a:pt x="2367" y="17141"/>
                    <a:pt x="1645" y="17141"/>
                  </a:cubicBezTo>
                  <a:lnTo>
                    <a:pt x="1440" y="16912"/>
                  </a:lnTo>
                  <a:close/>
                </a:path>
              </a:pathLst>
            </a:custGeom>
            <a:solidFill>
              <a:srgbClr val="F2F2F2"/>
            </a:solidFill>
            <a:ln w="25400" cap="flat">
              <a:solidFill>
                <a:srgbClr val="BFBFBF"/>
              </a:solidFill>
              <a:prstDash val="solid"/>
              <a:bevel/>
            </a:ln>
            <a:effectLst/>
          </p:spPr>
          <p:txBody>
            <a:bodyPr wrap="square" lIns="0" tIns="0" rIns="0" bIns="0" numCol="1" anchor="ctr">
              <a:noAutofit/>
            </a:bodyPr>
            <a:lstStyle/>
            <a:p>
              <a:pPr lvl="0" algn="ctr">
                <a:defRPr>
                  <a:solidFill>
                    <a:srgbClr val="FFFFFF"/>
                  </a:solidFill>
                </a:defRPr>
              </a:pPr>
            </a:p>
          </p:txBody>
        </p:sp>
        <p:sp>
          <p:nvSpPr>
            <p:cNvPr id="198" name="Shape 198"/>
            <p:cNvSpPr/>
            <p:nvPr/>
          </p:nvSpPr>
          <p:spPr>
            <a:xfrm rot="18430858">
              <a:off x="31684" y="200877"/>
              <a:ext cx="305780" cy="231392"/>
            </a:xfrm>
            <a:custGeom>
              <a:avLst/>
              <a:gdLst/>
              <a:ahLst/>
              <a:cxnLst>
                <a:cxn ang="0">
                  <a:pos x="wd2" y="hd2"/>
                </a:cxn>
                <a:cxn ang="5400000">
                  <a:pos x="wd2" y="hd2"/>
                </a:cxn>
                <a:cxn ang="10800000">
                  <a:pos x="wd2" y="hd2"/>
                </a:cxn>
                <a:cxn ang="16200000">
                  <a:pos x="wd2" y="hd2"/>
                </a:cxn>
              </a:cxnLst>
              <a:rect l="0" t="0" r="r" b="b"/>
              <a:pathLst>
                <a:path w="21332" h="21483" fill="norm" stroke="1" extrusionOk="0">
                  <a:moveTo>
                    <a:pt x="1440" y="16912"/>
                  </a:moveTo>
                  <a:cubicBezTo>
                    <a:pt x="1302" y="16608"/>
                    <a:pt x="1149" y="16311"/>
                    <a:pt x="1028" y="15998"/>
                  </a:cubicBezTo>
                  <a:cubicBezTo>
                    <a:pt x="943" y="15777"/>
                    <a:pt x="912" y="15532"/>
                    <a:pt x="823" y="15313"/>
                  </a:cubicBezTo>
                  <a:cubicBezTo>
                    <a:pt x="569" y="14692"/>
                    <a:pt x="0" y="13484"/>
                    <a:pt x="0" y="13484"/>
                  </a:cubicBezTo>
                  <a:cubicBezTo>
                    <a:pt x="68" y="12265"/>
                    <a:pt x="-33" y="11020"/>
                    <a:pt x="205" y="9827"/>
                  </a:cubicBezTo>
                  <a:cubicBezTo>
                    <a:pt x="259" y="9559"/>
                    <a:pt x="608" y="9507"/>
                    <a:pt x="823" y="9370"/>
                  </a:cubicBezTo>
                  <a:cubicBezTo>
                    <a:pt x="1089" y="9201"/>
                    <a:pt x="1358" y="9033"/>
                    <a:pt x="1645" y="8913"/>
                  </a:cubicBezTo>
                  <a:cubicBezTo>
                    <a:pt x="1910" y="8803"/>
                    <a:pt x="2196" y="8771"/>
                    <a:pt x="2468" y="8685"/>
                  </a:cubicBezTo>
                  <a:cubicBezTo>
                    <a:pt x="2677" y="8619"/>
                    <a:pt x="2879" y="8532"/>
                    <a:pt x="3085" y="8456"/>
                  </a:cubicBezTo>
                  <a:cubicBezTo>
                    <a:pt x="3154" y="7313"/>
                    <a:pt x="3055" y="6143"/>
                    <a:pt x="3291" y="5028"/>
                  </a:cubicBezTo>
                  <a:cubicBezTo>
                    <a:pt x="3348" y="4761"/>
                    <a:pt x="3777" y="4804"/>
                    <a:pt x="3908" y="4571"/>
                  </a:cubicBezTo>
                  <a:cubicBezTo>
                    <a:pt x="5897" y="1034"/>
                    <a:pt x="3104" y="4553"/>
                    <a:pt x="4936" y="2743"/>
                  </a:cubicBezTo>
                  <a:cubicBezTo>
                    <a:pt x="5371" y="2313"/>
                    <a:pt x="5705" y="1759"/>
                    <a:pt x="6171" y="1371"/>
                  </a:cubicBezTo>
                  <a:lnTo>
                    <a:pt x="7816" y="0"/>
                  </a:lnTo>
                  <a:cubicBezTo>
                    <a:pt x="8296" y="76"/>
                    <a:pt x="8792" y="74"/>
                    <a:pt x="9256" y="229"/>
                  </a:cubicBezTo>
                  <a:cubicBezTo>
                    <a:pt x="10072" y="501"/>
                    <a:pt x="9779" y="705"/>
                    <a:pt x="10079" y="1371"/>
                  </a:cubicBezTo>
                  <a:cubicBezTo>
                    <a:pt x="10189" y="1617"/>
                    <a:pt x="10353" y="1828"/>
                    <a:pt x="10490" y="2057"/>
                  </a:cubicBezTo>
                  <a:cubicBezTo>
                    <a:pt x="11107" y="1981"/>
                    <a:pt x="11726" y="1920"/>
                    <a:pt x="12341" y="1828"/>
                  </a:cubicBezTo>
                  <a:cubicBezTo>
                    <a:pt x="12755" y="1767"/>
                    <a:pt x="13159" y="1600"/>
                    <a:pt x="13576" y="1600"/>
                  </a:cubicBezTo>
                  <a:cubicBezTo>
                    <a:pt x="14333" y="1600"/>
                    <a:pt x="15084" y="1752"/>
                    <a:pt x="15838" y="1828"/>
                  </a:cubicBezTo>
                  <a:cubicBezTo>
                    <a:pt x="17711" y="2522"/>
                    <a:pt x="14753" y="1458"/>
                    <a:pt x="17484" y="2285"/>
                  </a:cubicBezTo>
                  <a:cubicBezTo>
                    <a:pt x="17902" y="2412"/>
                    <a:pt x="18718" y="2743"/>
                    <a:pt x="18718" y="2743"/>
                  </a:cubicBezTo>
                  <a:cubicBezTo>
                    <a:pt x="18924" y="3047"/>
                    <a:pt x="19182" y="3316"/>
                    <a:pt x="19335" y="3657"/>
                  </a:cubicBezTo>
                  <a:cubicBezTo>
                    <a:pt x="19529" y="4088"/>
                    <a:pt x="19746" y="5028"/>
                    <a:pt x="19746" y="5028"/>
                  </a:cubicBezTo>
                  <a:cubicBezTo>
                    <a:pt x="19678" y="6323"/>
                    <a:pt x="19293" y="7646"/>
                    <a:pt x="19541" y="8913"/>
                  </a:cubicBezTo>
                  <a:cubicBezTo>
                    <a:pt x="19664" y="9545"/>
                    <a:pt x="20775" y="10285"/>
                    <a:pt x="20775" y="10285"/>
                  </a:cubicBezTo>
                  <a:cubicBezTo>
                    <a:pt x="21364" y="12249"/>
                    <a:pt x="21567" y="12348"/>
                    <a:pt x="20981" y="15084"/>
                  </a:cubicBezTo>
                  <a:cubicBezTo>
                    <a:pt x="20866" y="15618"/>
                    <a:pt x="20314" y="15934"/>
                    <a:pt x="20158" y="16455"/>
                  </a:cubicBezTo>
                  <a:cubicBezTo>
                    <a:pt x="20021" y="16912"/>
                    <a:pt x="19852" y="17359"/>
                    <a:pt x="19746" y="17827"/>
                  </a:cubicBezTo>
                  <a:cubicBezTo>
                    <a:pt x="19678" y="18131"/>
                    <a:pt x="19652" y="18452"/>
                    <a:pt x="19541" y="18741"/>
                  </a:cubicBezTo>
                  <a:cubicBezTo>
                    <a:pt x="19443" y="18993"/>
                    <a:pt x="19322" y="19255"/>
                    <a:pt x="19129" y="19426"/>
                  </a:cubicBezTo>
                  <a:cubicBezTo>
                    <a:pt x="18960" y="19577"/>
                    <a:pt x="18706" y="19547"/>
                    <a:pt x="18512" y="19655"/>
                  </a:cubicBezTo>
                  <a:cubicBezTo>
                    <a:pt x="18291" y="19778"/>
                    <a:pt x="18116" y="19989"/>
                    <a:pt x="17895" y="20112"/>
                  </a:cubicBezTo>
                  <a:cubicBezTo>
                    <a:pt x="17701" y="20220"/>
                    <a:pt x="17481" y="20256"/>
                    <a:pt x="17278" y="20341"/>
                  </a:cubicBezTo>
                  <a:cubicBezTo>
                    <a:pt x="16582" y="20630"/>
                    <a:pt x="16286" y="20819"/>
                    <a:pt x="15633" y="21026"/>
                  </a:cubicBezTo>
                  <a:cubicBezTo>
                    <a:pt x="13825" y="21600"/>
                    <a:pt x="15672" y="20935"/>
                    <a:pt x="14193" y="21483"/>
                  </a:cubicBezTo>
                  <a:cubicBezTo>
                    <a:pt x="12178" y="21359"/>
                    <a:pt x="11126" y="21489"/>
                    <a:pt x="9462" y="21026"/>
                  </a:cubicBezTo>
                  <a:cubicBezTo>
                    <a:pt x="8690" y="20812"/>
                    <a:pt x="8846" y="20733"/>
                    <a:pt x="8022" y="20341"/>
                  </a:cubicBezTo>
                  <a:cubicBezTo>
                    <a:pt x="7399" y="20044"/>
                    <a:pt x="6231" y="19830"/>
                    <a:pt x="5759" y="19655"/>
                  </a:cubicBezTo>
                  <a:lnTo>
                    <a:pt x="4525" y="19198"/>
                  </a:lnTo>
                  <a:cubicBezTo>
                    <a:pt x="4388" y="18969"/>
                    <a:pt x="4300" y="18693"/>
                    <a:pt x="4114" y="18512"/>
                  </a:cubicBezTo>
                  <a:cubicBezTo>
                    <a:pt x="3638" y="18050"/>
                    <a:pt x="2367" y="17141"/>
                    <a:pt x="1645" y="17141"/>
                  </a:cubicBezTo>
                  <a:lnTo>
                    <a:pt x="1440" y="16912"/>
                  </a:lnTo>
                  <a:close/>
                </a:path>
              </a:pathLst>
            </a:custGeom>
            <a:solidFill>
              <a:srgbClr val="F2F2F2"/>
            </a:solidFill>
            <a:ln w="25400" cap="flat">
              <a:solidFill>
                <a:srgbClr val="BFBFBF"/>
              </a:solidFill>
              <a:prstDash val="solid"/>
              <a:bevel/>
            </a:ln>
            <a:effectLst/>
          </p:spPr>
          <p:txBody>
            <a:bodyPr wrap="square" lIns="0" tIns="0" rIns="0" bIns="0" numCol="1" anchor="ctr">
              <a:noAutofit/>
            </a:bodyPr>
            <a:lstStyle/>
            <a:p>
              <a:pPr lvl="0" algn="ctr">
                <a:defRPr>
                  <a:solidFill>
                    <a:srgbClr val="FFFFFF"/>
                  </a:solidFill>
                </a:defRPr>
              </a:pPr>
            </a:p>
          </p:txBody>
        </p:sp>
        <p:sp>
          <p:nvSpPr>
            <p:cNvPr id="199" name="Shape 199"/>
            <p:cNvSpPr/>
            <p:nvPr/>
          </p:nvSpPr>
          <p:spPr>
            <a:xfrm>
              <a:off x="130241" y="112903"/>
              <a:ext cx="557979" cy="829084"/>
            </a:xfrm>
            <a:custGeom>
              <a:avLst/>
              <a:gdLst/>
              <a:ahLst/>
              <a:cxnLst>
                <a:cxn ang="0">
                  <a:pos x="wd2" y="hd2"/>
                </a:cxn>
                <a:cxn ang="5400000">
                  <a:pos x="wd2" y="hd2"/>
                </a:cxn>
                <a:cxn ang="10800000">
                  <a:pos x="wd2" y="hd2"/>
                </a:cxn>
                <a:cxn ang="16200000">
                  <a:pos x="wd2" y="hd2"/>
                </a:cxn>
              </a:cxnLst>
              <a:rect l="0" t="0" r="r" b="b"/>
              <a:pathLst>
                <a:path w="21522" h="21226" fill="norm" stroke="1" extrusionOk="0">
                  <a:moveTo>
                    <a:pt x="10425" y="20965"/>
                  </a:moveTo>
                  <a:cubicBezTo>
                    <a:pt x="10208" y="20398"/>
                    <a:pt x="10385" y="18597"/>
                    <a:pt x="10325" y="17414"/>
                  </a:cubicBezTo>
                  <a:cubicBezTo>
                    <a:pt x="10319" y="17291"/>
                    <a:pt x="10270" y="17170"/>
                    <a:pt x="10225" y="17051"/>
                  </a:cubicBezTo>
                  <a:cubicBezTo>
                    <a:pt x="10178" y="16927"/>
                    <a:pt x="10033" y="16520"/>
                    <a:pt x="9825" y="16399"/>
                  </a:cubicBezTo>
                  <a:cubicBezTo>
                    <a:pt x="9743" y="16351"/>
                    <a:pt x="9625" y="16351"/>
                    <a:pt x="9525" y="16327"/>
                  </a:cubicBezTo>
                  <a:cubicBezTo>
                    <a:pt x="9254" y="16196"/>
                    <a:pt x="9142" y="16129"/>
                    <a:pt x="8825" y="16037"/>
                  </a:cubicBezTo>
                  <a:cubicBezTo>
                    <a:pt x="8629" y="15980"/>
                    <a:pt x="8225" y="15892"/>
                    <a:pt x="8225" y="15892"/>
                  </a:cubicBezTo>
                  <a:cubicBezTo>
                    <a:pt x="8125" y="15916"/>
                    <a:pt x="8000" y="15910"/>
                    <a:pt x="7925" y="15964"/>
                  </a:cubicBezTo>
                  <a:cubicBezTo>
                    <a:pt x="7755" y="16088"/>
                    <a:pt x="7526" y="16399"/>
                    <a:pt x="7526" y="16399"/>
                  </a:cubicBezTo>
                  <a:cubicBezTo>
                    <a:pt x="7492" y="16472"/>
                    <a:pt x="7473" y="16548"/>
                    <a:pt x="7426" y="16617"/>
                  </a:cubicBezTo>
                  <a:cubicBezTo>
                    <a:pt x="7286" y="16818"/>
                    <a:pt x="7147" y="16891"/>
                    <a:pt x="6926" y="17051"/>
                  </a:cubicBezTo>
                  <a:cubicBezTo>
                    <a:pt x="6892" y="17124"/>
                    <a:pt x="6877" y="17202"/>
                    <a:pt x="6826" y="17269"/>
                  </a:cubicBezTo>
                  <a:cubicBezTo>
                    <a:pt x="6595" y="17570"/>
                    <a:pt x="6508" y="17710"/>
                    <a:pt x="6126" y="17849"/>
                  </a:cubicBezTo>
                  <a:cubicBezTo>
                    <a:pt x="6032" y="17883"/>
                    <a:pt x="5926" y="17897"/>
                    <a:pt x="5826" y="17921"/>
                  </a:cubicBezTo>
                  <a:cubicBezTo>
                    <a:pt x="5359" y="17873"/>
                    <a:pt x="4878" y="17873"/>
                    <a:pt x="4426" y="17776"/>
                  </a:cubicBezTo>
                  <a:cubicBezTo>
                    <a:pt x="4291" y="17747"/>
                    <a:pt x="4235" y="17624"/>
                    <a:pt x="4126" y="17559"/>
                  </a:cubicBezTo>
                  <a:cubicBezTo>
                    <a:pt x="4034" y="17503"/>
                    <a:pt x="3926" y="17462"/>
                    <a:pt x="3826" y="17414"/>
                  </a:cubicBezTo>
                  <a:lnTo>
                    <a:pt x="3427" y="16979"/>
                  </a:lnTo>
                  <a:cubicBezTo>
                    <a:pt x="3360" y="16907"/>
                    <a:pt x="3265" y="16844"/>
                    <a:pt x="3227" y="16762"/>
                  </a:cubicBezTo>
                  <a:cubicBezTo>
                    <a:pt x="2980" y="16224"/>
                    <a:pt x="3121" y="16463"/>
                    <a:pt x="2827" y="16037"/>
                  </a:cubicBezTo>
                  <a:cubicBezTo>
                    <a:pt x="2793" y="15892"/>
                    <a:pt x="2776" y="15745"/>
                    <a:pt x="2727" y="15602"/>
                  </a:cubicBezTo>
                  <a:cubicBezTo>
                    <a:pt x="2676" y="15454"/>
                    <a:pt x="2568" y="15317"/>
                    <a:pt x="2527" y="15167"/>
                  </a:cubicBezTo>
                  <a:cubicBezTo>
                    <a:pt x="2403" y="14719"/>
                    <a:pt x="2521" y="14907"/>
                    <a:pt x="2227" y="14587"/>
                  </a:cubicBezTo>
                  <a:cubicBezTo>
                    <a:pt x="2069" y="14128"/>
                    <a:pt x="2203" y="14380"/>
                    <a:pt x="1727" y="13863"/>
                  </a:cubicBezTo>
                  <a:cubicBezTo>
                    <a:pt x="1660" y="13742"/>
                    <a:pt x="1590" y="13622"/>
                    <a:pt x="1527" y="13500"/>
                  </a:cubicBezTo>
                  <a:cubicBezTo>
                    <a:pt x="1490" y="13429"/>
                    <a:pt x="1474" y="13351"/>
                    <a:pt x="1427" y="13283"/>
                  </a:cubicBezTo>
                  <a:cubicBezTo>
                    <a:pt x="1294" y="13090"/>
                    <a:pt x="1042" y="12909"/>
                    <a:pt x="827" y="12775"/>
                  </a:cubicBezTo>
                  <a:cubicBezTo>
                    <a:pt x="736" y="12719"/>
                    <a:pt x="627" y="12679"/>
                    <a:pt x="527" y="12630"/>
                  </a:cubicBezTo>
                  <a:cubicBezTo>
                    <a:pt x="344" y="12232"/>
                    <a:pt x="537" y="12589"/>
                    <a:pt x="227" y="12196"/>
                  </a:cubicBezTo>
                  <a:cubicBezTo>
                    <a:pt x="153" y="12102"/>
                    <a:pt x="-78" y="11982"/>
                    <a:pt x="27" y="11906"/>
                  </a:cubicBezTo>
                  <a:cubicBezTo>
                    <a:pt x="148" y="11819"/>
                    <a:pt x="362" y="11950"/>
                    <a:pt x="527" y="11978"/>
                  </a:cubicBezTo>
                  <a:cubicBezTo>
                    <a:pt x="795" y="12023"/>
                    <a:pt x="1058" y="12081"/>
                    <a:pt x="1327" y="12123"/>
                  </a:cubicBezTo>
                  <a:cubicBezTo>
                    <a:pt x="2312" y="12276"/>
                    <a:pt x="1588" y="12114"/>
                    <a:pt x="2227" y="12268"/>
                  </a:cubicBezTo>
                  <a:cubicBezTo>
                    <a:pt x="2327" y="12316"/>
                    <a:pt x="2408" y="12401"/>
                    <a:pt x="2527" y="12413"/>
                  </a:cubicBezTo>
                  <a:cubicBezTo>
                    <a:pt x="3155" y="12475"/>
                    <a:pt x="3793" y="12468"/>
                    <a:pt x="4426" y="12485"/>
                  </a:cubicBezTo>
                  <a:lnTo>
                    <a:pt x="7825" y="12558"/>
                  </a:lnTo>
                  <a:cubicBezTo>
                    <a:pt x="8261" y="12663"/>
                    <a:pt x="8408" y="12656"/>
                    <a:pt x="8725" y="12848"/>
                  </a:cubicBezTo>
                  <a:cubicBezTo>
                    <a:pt x="8834" y="12913"/>
                    <a:pt x="8925" y="12993"/>
                    <a:pt x="9025" y="13065"/>
                  </a:cubicBezTo>
                  <a:cubicBezTo>
                    <a:pt x="9114" y="13583"/>
                    <a:pt x="9209" y="13765"/>
                    <a:pt x="9025" y="14297"/>
                  </a:cubicBezTo>
                  <a:cubicBezTo>
                    <a:pt x="8996" y="14382"/>
                    <a:pt x="8892" y="14442"/>
                    <a:pt x="8825" y="14515"/>
                  </a:cubicBezTo>
                  <a:cubicBezTo>
                    <a:pt x="8792" y="14587"/>
                    <a:pt x="8754" y="14659"/>
                    <a:pt x="8725" y="14732"/>
                  </a:cubicBezTo>
                  <a:cubicBezTo>
                    <a:pt x="8631" y="14971"/>
                    <a:pt x="8594" y="15135"/>
                    <a:pt x="8525" y="15385"/>
                  </a:cubicBezTo>
                  <a:cubicBezTo>
                    <a:pt x="8692" y="15747"/>
                    <a:pt x="8525" y="15578"/>
                    <a:pt x="9225" y="15747"/>
                  </a:cubicBezTo>
                  <a:lnTo>
                    <a:pt x="9525" y="15819"/>
                  </a:lnTo>
                  <a:lnTo>
                    <a:pt x="9825" y="15892"/>
                  </a:lnTo>
                  <a:cubicBezTo>
                    <a:pt x="10025" y="15988"/>
                    <a:pt x="10291" y="16037"/>
                    <a:pt x="10425" y="16182"/>
                  </a:cubicBezTo>
                  <a:lnTo>
                    <a:pt x="10825" y="16617"/>
                  </a:lnTo>
                  <a:cubicBezTo>
                    <a:pt x="10884" y="16488"/>
                    <a:pt x="11009" y="16234"/>
                    <a:pt x="11025" y="16109"/>
                  </a:cubicBezTo>
                  <a:cubicBezTo>
                    <a:pt x="11112" y="15409"/>
                    <a:pt x="11050" y="14932"/>
                    <a:pt x="11225" y="14297"/>
                  </a:cubicBezTo>
                  <a:cubicBezTo>
                    <a:pt x="11245" y="14222"/>
                    <a:pt x="11291" y="14152"/>
                    <a:pt x="11325" y="14080"/>
                  </a:cubicBezTo>
                  <a:cubicBezTo>
                    <a:pt x="11496" y="12584"/>
                    <a:pt x="11490" y="13037"/>
                    <a:pt x="11325" y="10818"/>
                  </a:cubicBezTo>
                  <a:cubicBezTo>
                    <a:pt x="11310" y="10629"/>
                    <a:pt x="11107" y="10325"/>
                    <a:pt x="11025" y="10166"/>
                  </a:cubicBezTo>
                  <a:cubicBezTo>
                    <a:pt x="10847" y="9823"/>
                    <a:pt x="11028" y="10061"/>
                    <a:pt x="10725" y="9731"/>
                  </a:cubicBezTo>
                  <a:cubicBezTo>
                    <a:pt x="10615" y="9493"/>
                    <a:pt x="10652" y="9466"/>
                    <a:pt x="10325" y="9296"/>
                  </a:cubicBezTo>
                  <a:cubicBezTo>
                    <a:pt x="10067" y="9163"/>
                    <a:pt x="9598" y="9073"/>
                    <a:pt x="9325" y="9007"/>
                  </a:cubicBezTo>
                  <a:lnTo>
                    <a:pt x="9025" y="8934"/>
                  </a:lnTo>
                  <a:cubicBezTo>
                    <a:pt x="8925" y="8910"/>
                    <a:pt x="8819" y="8896"/>
                    <a:pt x="8725" y="8862"/>
                  </a:cubicBezTo>
                  <a:cubicBezTo>
                    <a:pt x="8592" y="8813"/>
                    <a:pt x="8462" y="8759"/>
                    <a:pt x="8325" y="8717"/>
                  </a:cubicBezTo>
                  <a:cubicBezTo>
                    <a:pt x="8228" y="8687"/>
                    <a:pt x="8121" y="8676"/>
                    <a:pt x="8025" y="8644"/>
                  </a:cubicBezTo>
                  <a:cubicBezTo>
                    <a:pt x="7754" y="8555"/>
                    <a:pt x="7515" y="8407"/>
                    <a:pt x="7226" y="8354"/>
                  </a:cubicBezTo>
                  <a:cubicBezTo>
                    <a:pt x="7092" y="8330"/>
                    <a:pt x="6960" y="8303"/>
                    <a:pt x="6826" y="8282"/>
                  </a:cubicBezTo>
                  <a:cubicBezTo>
                    <a:pt x="6660" y="8255"/>
                    <a:pt x="6490" y="8242"/>
                    <a:pt x="6326" y="8209"/>
                  </a:cubicBezTo>
                  <a:cubicBezTo>
                    <a:pt x="6122" y="8169"/>
                    <a:pt x="5726" y="8064"/>
                    <a:pt x="5726" y="8064"/>
                  </a:cubicBezTo>
                  <a:cubicBezTo>
                    <a:pt x="5298" y="8142"/>
                    <a:pt x="5291" y="8148"/>
                    <a:pt x="4826" y="8209"/>
                  </a:cubicBezTo>
                  <a:cubicBezTo>
                    <a:pt x="4627" y="8236"/>
                    <a:pt x="4425" y="8253"/>
                    <a:pt x="4226" y="8282"/>
                  </a:cubicBezTo>
                  <a:cubicBezTo>
                    <a:pt x="4092" y="8301"/>
                    <a:pt x="3958" y="8326"/>
                    <a:pt x="3826" y="8354"/>
                  </a:cubicBezTo>
                  <a:cubicBezTo>
                    <a:pt x="3625" y="8398"/>
                    <a:pt x="3433" y="8469"/>
                    <a:pt x="3227" y="8499"/>
                  </a:cubicBezTo>
                  <a:lnTo>
                    <a:pt x="2727" y="8572"/>
                  </a:lnTo>
                  <a:cubicBezTo>
                    <a:pt x="2527" y="8548"/>
                    <a:pt x="2270" y="8603"/>
                    <a:pt x="2127" y="8499"/>
                  </a:cubicBezTo>
                  <a:cubicBezTo>
                    <a:pt x="2042" y="8438"/>
                    <a:pt x="2342" y="8416"/>
                    <a:pt x="2427" y="8354"/>
                  </a:cubicBezTo>
                  <a:cubicBezTo>
                    <a:pt x="2512" y="8293"/>
                    <a:pt x="2542" y="8198"/>
                    <a:pt x="2627" y="8137"/>
                  </a:cubicBezTo>
                  <a:cubicBezTo>
                    <a:pt x="2821" y="7996"/>
                    <a:pt x="2983" y="7978"/>
                    <a:pt x="3227" y="7919"/>
                  </a:cubicBezTo>
                  <a:cubicBezTo>
                    <a:pt x="3327" y="7871"/>
                    <a:pt x="3414" y="7805"/>
                    <a:pt x="3527" y="7774"/>
                  </a:cubicBezTo>
                  <a:cubicBezTo>
                    <a:pt x="3857" y="7685"/>
                    <a:pt x="5006" y="7637"/>
                    <a:pt x="5126" y="7629"/>
                  </a:cubicBezTo>
                  <a:cubicBezTo>
                    <a:pt x="5093" y="7533"/>
                    <a:pt x="5080" y="7431"/>
                    <a:pt x="5026" y="7340"/>
                  </a:cubicBezTo>
                  <a:cubicBezTo>
                    <a:pt x="4922" y="7163"/>
                    <a:pt x="4706" y="7035"/>
                    <a:pt x="4526" y="6905"/>
                  </a:cubicBezTo>
                  <a:cubicBezTo>
                    <a:pt x="4493" y="6566"/>
                    <a:pt x="4262" y="6208"/>
                    <a:pt x="4426" y="5890"/>
                  </a:cubicBezTo>
                  <a:cubicBezTo>
                    <a:pt x="4511" y="5727"/>
                    <a:pt x="4826" y="6325"/>
                    <a:pt x="4826" y="6325"/>
                  </a:cubicBezTo>
                  <a:cubicBezTo>
                    <a:pt x="5038" y="6938"/>
                    <a:pt x="4750" y="6314"/>
                    <a:pt x="5226" y="6832"/>
                  </a:cubicBezTo>
                  <a:cubicBezTo>
                    <a:pt x="5285" y="6896"/>
                    <a:pt x="5279" y="6981"/>
                    <a:pt x="5326" y="7050"/>
                  </a:cubicBezTo>
                  <a:cubicBezTo>
                    <a:pt x="5380" y="7128"/>
                    <a:pt x="5459" y="7195"/>
                    <a:pt x="5526" y="7267"/>
                  </a:cubicBezTo>
                  <a:cubicBezTo>
                    <a:pt x="5559" y="7340"/>
                    <a:pt x="5532" y="7450"/>
                    <a:pt x="5626" y="7485"/>
                  </a:cubicBezTo>
                  <a:cubicBezTo>
                    <a:pt x="5720" y="7519"/>
                    <a:pt x="5879" y="7480"/>
                    <a:pt x="5926" y="7412"/>
                  </a:cubicBezTo>
                  <a:cubicBezTo>
                    <a:pt x="6031" y="7259"/>
                    <a:pt x="5998" y="7074"/>
                    <a:pt x="6026" y="6905"/>
                  </a:cubicBezTo>
                  <a:cubicBezTo>
                    <a:pt x="6065" y="6664"/>
                    <a:pt x="6064" y="6419"/>
                    <a:pt x="6126" y="6180"/>
                  </a:cubicBezTo>
                  <a:cubicBezTo>
                    <a:pt x="6165" y="6030"/>
                    <a:pt x="6326" y="5745"/>
                    <a:pt x="6326" y="5745"/>
                  </a:cubicBezTo>
                  <a:cubicBezTo>
                    <a:pt x="6359" y="6397"/>
                    <a:pt x="6215" y="7067"/>
                    <a:pt x="6426" y="7702"/>
                  </a:cubicBezTo>
                  <a:cubicBezTo>
                    <a:pt x="6475" y="7850"/>
                    <a:pt x="6826" y="7799"/>
                    <a:pt x="7026" y="7847"/>
                  </a:cubicBezTo>
                  <a:lnTo>
                    <a:pt x="7326" y="7919"/>
                  </a:lnTo>
                  <a:lnTo>
                    <a:pt x="7625" y="7992"/>
                  </a:lnTo>
                  <a:cubicBezTo>
                    <a:pt x="7659" y="8064"/>
                    <a:pt x="7651" y="8155"/>
                    <a:pt x="7725" y="8209"/>
                  </a:cubicBezTo>
                  <a:cubicBezTo>
                    <a:pt x="7800" y="8263"/>
                    <a:pt x="7931" y="8248"/>
                    <a:pt x="8025" y="8282"/>
                  </a:cubicBezTo>
                  <a:cubicBezTo>
                    <a:pt x="8133" y="8321"/>
                    <a:pt x="8228" y="8376"/>
                    <a:pt x="8325" y="8427"/>
                  </a:cubicBezTo>
                  <a:cubicBezTo>
                    <a:pt x="8461" y="8497"/>
                    <a:pt x="8576" y="8590"/>
                    <a:pt x="8725" y="8644"/>
                  </a:cubicBezTo>
                  <a:cubicBezTo>
                    <a:pt x="9164" y="8803"/>
                    <a:pt x="9546" y="8812"/>
                    <a:pt x="10025" y="8862"/>
                  </a:cubicBezTo>
                  <a:cubicBezTo>
                    <a:pt x="10513" y="8744"/>
                    <a:pt x="10389" y="8846"/>
                    <a:pt x="10425" y="8282"/>
                  </a:cubicBezTo>
                  <a:cubicBezTo>
                    <a:pt x="10614" y="5266"/>
                    <a:pt x="10120" y="6479"/>
                    <a:pt x="10725" y="5165"/>
                  </a:cubicBezTo>
                  <a:cubicBezTo>
                    <a:pt x="10763" y="5027"/>
                    <a:pt x="10822" y="4734"/>
                    <a:pt x="10925" y="4585"/>
                  </a:cubicBezTo>
                  <a:cubicBezTo>
                    <a:pt x="10978" y="4508"/>
                    <a:pt x="11058" y="4440"/>
                    <a:pt x="11125" y="4368"/>
                  </a:cubicBezTo>
                  <a:cubicBezTo>
                    <a:pt x="11091" y="4296"/>
                    <a:pt x="11072" y="4219"/>
                    <a:pt x="11025" y="4151"/>
                  </a:cubicBezTo>
                  <a:cubicBezTo>
                    <a:pt x="10971" y="4073"/>
                    <a:pt x="10884" y="4009"/>
                    <a:pt x="10825" y="3933"/>
                  </a:cubicBezTo>
                  <a:cubicBezTo>
                    <a:pt x="10751" y="3839"/>
                    <a:pt x="10691" y="3740"/>
                    <a:pt x="10625" y="3643"/>
                  </a:cubicBezTo>
                  <a:cubicBezTo>
                    <a:pt x="10591" y="3547"/>
                    <a:pt x="10555" y="3451"/>
                    <a:pt x="10525" y="3353"/>
                  </a:cubicBezTo>
                  <a:cubicBezTo>
                    <a:pt x="10488" y="3233"/>
                    <a:pt x="10474" y="3109"/>
                    <a:pt x="10425" y="2991"/>
                  </a:cubicBezTo>
                  <a:cubicBezTo>
                    <a:pt x="10373" y="2866"/>
                    <a:pt x="10291" y="2749"/>
                    <a:pt x="10225" y="2629"/>
                  </a:cubicBezTo>
                  <a:cubicBezTo>
                    <a:pt x="10158" y="2387"/>
                    <a:pt x="10034" y="2150"/>
                    <a:pt x="10025" y="1904"/>
                  </a:cubicBezTo>
                  <a:cubicBezTo>
                    <a:pt x="10001" y="1275"/>
                    <a:pt x="10013" y="643"/>
                    <a:pt x="10125" y="19"/>
                  </a:cubicBezTo>
                  <a:cubicBezTo>
                    <a:pt x="10140" y="-67"/>
                    <a:pt x="10276" y="157"/>
                    <a:pt x="10325" y="237"/>
                  </a:cubicBezTo>
                  <a:cubicBezTo>
                    <a:pt x="10410" y="376"/>
                    <a:pt x="10458" y="527"/>
                    <a:pt x="10525" y="672"/>
                  </a:cubicBezTo>
                  <a:cubicBezTo>
                    <a:pt x="10558" y="744"/>
                    <a:pt x="10604" y="814"/>
                    <a:pt x="10625" y="889"/>
                  </a:cubicBezTo>
                  <a:cubicBezTo>
                    <a:pt x="10658" y="1010"/>
                    <a:pt x="10694" y="1130"/>
                    <a:pt x="10725" y="1251"/>
                  </a:cubicBezTo>
                  <a:cubicBezTo>
                    <a:pt x="10808" y="1583"/>
                    <a:pt x="10802" y="1680"/>
                    <a:pt x="10925" y="1976"/>
                  </a:cubicBezTo>
                  <a:cubicBezTo>
                    <a:pt x="11119" y="2447"/>
                    <a:pt x="11032" y="2311"/>
                    <a:pt x="11325" y="2629"/>
                  </a:cubicBezTo>
                  <a:cubicBezTo>
                    <a:pt x="11358" y="2701"/>
                    <a:pt x="11381" y="2776"/>
                    <a:pt x="11425" y="2846"/>
                  </a:cubicBezTo>
                  <a:cubicBezTo>
                    <a:pt x="11548" y="3043"/>
                    <a:pt x="11824" y="3426"/>
                    <a:pt x="11824" y="3426"/>
                  </a:cubicBezTo>
                  <a:cubicBezTo>
                    <a:pt x="12397" y="2803"/>
                    <a:pt x="11710" y="3591"/>
                    <a:pt x="12124" y="2991"/>
                  </a:cubicBezTo>
                  <a:cubicBezTo>
                    <a:pt x="12178" y="2913"/>
                    <a:pt x="12254" y="2844"/>
                    <a:pt x="12324" y="2774"/>
                  </a:cubicBezTo>
                  <a:cubicBezTo>
                    <a:pt x="12520" y="2578"/>
                    <a:pt x="12739" y="2395"/>
                    <a:pt x="12924" y="2194"/>
                  </a:cubicBezTo>
                  <a:lnTo>
                    <a:pt x="13324" y="1759"/>
                  </a:lnTo>
                  <a:cubicBezTo>
                    <a:pt x="13766" y="1278"/>
                    <a:pt x="13247" y="1812"/>
                    <a:pt x="13824" y="1324"/>
                  </a:cubicBezTo>
                  <a:cubicBezTo>
                    <a:pt x="14260" y="955"/>
                    <a:pt x="13920" y="1083"/>
                    <a:pt x="14424" y="962"/>
                  </a:cubicBezTo>
                  <a:cubicBezTo>
                    <a:pt x="14474" y="907"/>
                    <a:pt x="14911" y="379"/>
                    <a:pt x="14524" y="1034"/>
                  </a:cubicBezTo>
                  <a:cubicBezTo>
                    <a:pt x="14476" y="1114"/>
                    <a:pt x="14382" y="1175"/>
                    <a:pt x="14324" y="1251"/>
                  </a:cubicBezTo>
                  <a:cubicBezTo>
                    <a:pt x="14215" y="1393"/>
                    <a:pt x="14124" y="1541"/>
                    <a:pt x="14024" y="1686"/>
                  </a:cubicBezTo>
                  <a:cubicBezTo>
                    <a:pt x="13933" y="2081"/>
                    <a:pt x="13965" y="2134"/>
                    <a:pt x="13724" y="2484"/>
                  </a:cubicBezTo>
                  <a:cubicBezTo>
                    <a:pt x="13670" y="2562"/>
                    <a:pt x="13578" y="2623"/>
                    <a:pt x="13524" y="2701"/>
                  </a:cubicBezTo>
                  <a:cubicBezTo>
                    <a:pt x="13235" y="3121"/>
                    <a:pt x="13693" y="2724"/>
                    <a:pt x="13124" y="3136"/>
                  </a:cubicBezTo>
                  <a:cubicBezTo>
                    <a:pt x="13091" y="3208"/>
                    <a:pt x="13083" y="3290"/>
                    <a:pt x="13024" y="3353"/>
                  </a:cubicBezTo>
                  <a:cubicBezTo>
                    <a:pt x="12946" y="3439"/>
                    <a:pt x="12585" y="3552"/>
                    <a:pt x="12724" y="3571"/>
                  </a:cubicBezTo>
                  <a:cubicBezTo>
                    <a:pt x="12955" y="3601"/>
                    <a:pt x="14608" y="3459"/>
                    <a:pt x="15024" y="3426"/>
                  </a:cubicBezTo>
                  <a:cubicBezTo>
                    <a:pt x="15288" y="3378"/>
                    <a:pt x="15778" y="3281"/>
                    <a:pt x="16023" y="3281"/>
                  </a:cubicBezTo>
                  <a:cubicBezTo>
                    <a:pt x="16161" y="3281"/>
                    <a:pt x="16290" y="3329"/>
                    <a:pt x="16423" y="3353"/>
                  </a:cubicBezTo>
                  <a:cubicBezTo>
                    <a:pt x="16054" y="3755"/>
                    <a:pt x="16435" y="3437"/>
                    <a:pt x="15923" y="3643"/>
                  </a:cubicBezTo>
                  <a:cubicBezTo>
                    <a:pt x="15713" y="3728"/>
                    <a:pt x="15552" y="3878"/>
                    <a:pt x="15324" y="3933"/>
                  </a:cubicBezTo>
                  <a:cubicBezTo>
                    <a:pt x="15224" y="3957"/>
                    <a:pt x="15120" y="3976"/>
                    <a:pt x="15024" y="4006"/>
                  </a:cubicBezTo>
                  <a:cubicBezTo>
                    <a:pt x="14887" y="4048"/>
                    <a:pt x="14753" y="4097"/>
                    <a:pt x="14624" y="4151"/>
                  </a:cubicBezTo>
                  <a:cubicBezTo>
                    <a:pt x="14519" y="4194"/>
                    <a:pt x="14440" y="4273"/>
                    <a:pt x="14324" y="4296"/>
                  </a:cubicBezTo>
                  <a:cubicBezTo>
                    <a:pt x="14065" y="4347"/>
                    <a:pt x="13790" y="4338"/>
                    <a:pt x="13524" y="4368"/>
                  </a:cubicBezTo>
                  <a:cubicBezTo>
                    <a:pt x="13356" y="4387"/>
                    <a:pt x="13189" y="4411"/>
                    <a:pt x="13024" y="4440"/>
                  </a:cubicBezTo>
                  <a:cubicBezTo>
                    <a:pt x="12922" y="4459"/>
                    <a:pt x="12828" y="4500"/>
                    <a:pt x="12724" y="4513"/>
                  </a:cubicBezTo>
                  <a:cubicBezTo>
                    <a:pt x="12427" y="4549"/>
                    <a:pt x="12124" y="4561"/>
                    <a:pt x="11824" y="4585"/>
                  </a:cubicBezTo>
                  <a:cubicBezTo>
                    <a:pt x="11508" y="4930"/>
                    <a:pt x="11662" y="4720"/>
                    <a:pt x="11425" y="5238"/>
                  </a:cubicBezTo>
                  <a:lnTo>
                    <a:pt x="11325" y="5455"/>
                  </a:lnTo>
                  <a:lnTo>
                    <a:pt x="11225" y="5673"/>
                  </a:lnTo>
                  <a:cubicBezTo>
                    <a:pt x="11103" y="6202"/>
                    <a:pt x="10986" y="6732"/>
                    <a:pt x="10925" y="7267"/>
                  </a:cubicBezTo>
                  <a:cubicBezTo>
                    <a:pt x="10883" y="7629"/>
                    <a:pt x="10858" y="7992"/>
                    <a:pt x="10825" y="8354"/>
                  </a:cubicBezTo>
                  <a:cubicBezTo>
                    <a:pt x="10852" y="8472"/>
                    <a:pt x="10907" y="8854"/>
                    <a:pt x="11025" y="9007"/>
                  </a:cubicBezTo>
                  <a:cubicBezTo>
                    <a:pt x="11141" y="9159"/>
                    <a:pt x="11349" y="9276"/>
                    <a:pt x="11425" y="9441"/>
                  </a:cubicBezTo>
                  <a:cubicBezTo>
                    <a:pt x="11490" y="9585"/>
                    <a:pt x="11548" y="9774"/>
                    <a:pt x="11724" y="9876"/>
                  </a:cubicBezTo>
                  <a:cubicBezTo>
                    <a:pt x="11807" y="9924"/>
                    <a:pt x="11924" y="9925"/>
                    <a:pt x="12024" y="9949"/>
                  </a:cubicBezTo>
                  <a:cubicBezTo>
                    <a:pt x="12262" y="10466"/>
                    <a:pt x="12107" y="10256"/>
                    <a:pt x="12424" y="10601"/>
                  </a:cubicBezTo>
                  <a:cubicBezTo>
                    <a:pt x="12458" y="10674"/>
                    <a:pt x="12504" y="10744"/>
                    <a:pt x="12524" y="10818"/>
                  </a:cubicBezTo>
                  <a:cubicBezTo>
                    <a:pt x="12570" y="10986"/>
                    <a:pt x="12494" y="11184"/>
                    <a:pt x="12624" y="11326"/>
                  </a:cubicBezTo>
                  <a:cubicBezTo>
                    <a:pt x="12683" y="11389"/>
                    <a:pt x="12824" y="11277"/>
                    <a:pt x="12924" y="11253"/>
                  </a:cubicBezTo>
                  <a:cubicBezTo>
                    <a:pt x="13183" y="11066"/>
                    <a:pt x="13465" y="10833"/>
                    <a:pt x="13824" y="10746"/>
                  </a:cubicBezTo>
                  <a:lnTo>
                    <a:pt x="14424" y="10601"/>
                  </a:lnTo>
                  <a:cubicBezTo>
                    <a:pt x="14790" y="10202"/>
                    <a:pt x="14424" y="10541"/>
                    <a:pt x="14924" y="10239"/>
                  </a:cubicBezTo>
                  <a:cubicBezTo>
                    <a:pt x="15423" y="9937"/>
                    <a:pt x="14996" y="10076"/>
                    <a:pt x="15524" y="9949"/>
                  </a:cubicBezTo>
                  <a:cubicBezTo>
                    <a:pt x="15324" y="9925"/>
                    <a:pt x="15111" y="9933"/>
                    <a:pt x="14924" y="9876"/>
                  </a:cubicBezTo>
                  <a:cubicBezTo>
                    <a:pt x="14702" y="9809"/>
                    <a:pt x="14324" y="9586"/>
                    <a:pt x="14324" y="9586"/>
                  </a:cubicBezTo>
                  <a:lnTo>
                    <a:pt x="13924" y="9151"/>
                  </a:lnTo>
                  <a:lnTo>
                    <a:pt x="13724" y="8934"/>
                  </a:lnTo>
                  <a:cubicBezTo>
                    <a:pt x="13657" y="8741"/>
                    <a:pt x="13485" y="8551"/>
                    <a:pt x="13524" y="8354"/>
                  </a:cubicBezTo>
                  <a:cubicBezTo>
                    <a:pt x="13557" y="8185"/>
                    <a:pt x="13543" y="8007"/>
                    <a:pt x="13624" y="7847"/>
                  </a:cubicBezTo>
                  <a:cubicBezTo>
                    <a:pt x="13681" y="7733"/>
                    <a:pt x="13828" y="7656"/>
                    <a:pt x="13924" y="7557"/>
                  </a:cubicBezTo>
                  <a:cubicBezTo>
                    <a:pt x="14247" y="7222"/>
                    <a:pt x="14196" y="7132"/>
                    <a:pt x="14624" y="6977"/>
                  </a:cubicBezTo>
                  <a:cubicBezTo>
                    <a:pt x="14718" y="6943"/>
                    <a:pt x="14824" y="6929"/>
                    <a:pt x="14924" y="6905"/>
                  </a:cubicBezTo>
                  <a:cubicBezTo>
                    <a:pt x="15783" y="6489"/>
                    <a:pt x="14696" y="6987"/>
                    <a:pt x="15524" y="6687"/>
                  </a:cubicBezTo>
                  <a:cubicBezTo>
                    <a:pt x="15631" y="6648"/>
                    <a:pt x="15716" y="6581"/>
                    <a:pt x="15823" y="6542"/>
                  </a:cubicBezTo>
                  <a:cubicBezTo>
                    <a:pt x="15918" y="6508"/>
                    <a:pt x="16029" y="6504"/>
                    <a:pt x="16123" y="6470"/>
                  </a:cubicBezTo>
                  <a:cubicBezTo>
                    <a:pt x="16453" y="6350"/>
                    <a:pt x="16360" y="6293"/>
                    <a:pt x="16723" y="6252"/>
                  </a:cubicBezTo>
                  <a:cubicBezTo>
                    <a:pt x="17054" y="6215"/>
                    <a:pt x="17390" y="6204"/>
                    <a:pt x="17723" y="6180"/>
                  </a:cubicBezTo>
                  <a:cubicBezTo>
                    <a:pt x="18116" y="6109"/>
                    <a:pt x="18317" y="6080"/>
                    <a:pt x="18723" y="5962"/>
                  </a:cubicBezTo>
                  <a:lnTo>
                    <a:pt x="19722" y="5673"/>
                  </a:lnTo>
                  <a:cubicBezTo>
                    <a:pt x="19944" y="5512"/>
                    <a:pt x="20044" y="5411"/>
                    <a:pt x="20322" y="5310"/>
                  </a:cubicBezTo>
                  <a:cubicBezTo>
                    <a:pt x="20417" y="5276"/>
                    <a:pt x="20522" y="5262"/>
                    <a:pt x="20622" y="5238"/>
                  </a:cubicBezTo>
                  <a:cubicBezTo>
                    <a:pt x="20722" y="5189"/>
                    <a:pt x="20815" y="5132"/>
                    <a:pt x="20922" y="5093"/>
                  </a:cubicBezTo>
                  <a:cubicBezTo>
                    <a:pt x="21016" y="5059"/>
                    <a:pt x="21134" y="5063"/>
                    <a:pt x="21222" y="5020"/>
                  </a:cubicBezTo>
                  <a:cubicBezTo>
                    <a:pt x="21340" y="4963"/>
                    <a:pt x="21422" y="4875"/>
                    <a:pt x="21522" y="4803"/>
                  </a:cubicBezTo>
                  <a:cubicBezTo>
                    <a:pt x="21489" y="4875"/>
                    <a:pt x="21448" y="4946"/>
                    <a:pt x="21422" y="5020"/>
                  </a:cubicBezTo>
                  <a:cubicBezTo>
                    <a:pt x="20997" y="6254"/>
                    <a:pt x="21245" y="8635"/>
                    <a:pt x="21222" y="9079"/>
                  </a:cubicBezTo>
                  <a:cubicBezTo>
                    <a:pt x="21218" y="9155"/>
                    <a:pt x="21148" y="9222"/>
                    <a:pt x="21122" y="9296"/>
                  </a:cubicBezTo>
                  <a:cubicBezTo>
                    <a:pt x="21081" y="9416"/>
                    <a:pt x="21050" y="9537"/>
                    <a:pt x="21022" y="9659"/>
                  </a:cubicBezTo>
                  <a:cubicBezTo>
                    <a:pt x="20976" y="9859"/>
                    <a:pt x="20966" y="10175"/>
                    <a:pt x="20822" y="10384"/>
                  </a:cubicBezTo>
                  <a:cubicBezTo>
                    <a:pt x="20768" y="10462"/>
                    <a:pt x="20676" y="10523"/>
                    <a:pt x="20622" y="10601"/>
                  </a:cubicBezTo>
                  <a:cubicBezTo>
                    <a:pt x="20575" y="10669"/>
                    <a:pt x="20588" y="10759"/>
                    <a:pt x="20522" y="10818"/>
                  </a:cubicBezTo>
                  <a:cubicBezTo>
                    <a:pt x="20447" y="10886"/>
                    <a:pt x="20315" y="10908"/>
                    <a:pt x="20222" y="10963"/>
                  </a:cubicBezTo>
                  <a:cubicBezTo>
                    <a:pt x="20114" y="11029"/>
                    <a:pt x="20031" y="11115"/>
                    <a:pt x="19922" y="11181"/>
                  </a:cubicBezTo>
                  <a:cubicBezTo>
                    <a:pt x="19583" y="11386"/>
                    <a:pt x="19694" y="11283"/>
                    <a:pt x="19323" y="11398"/>
                  </a:cubicBezTo>
                  <a:cubicBezTo>
                    <a:pt x="18458" y="11667"/>
                    <a:pt x="19326" y="11446"/>
                    <a:pt x="18623" y="11616"/>
                  </a:cubicBezTo>
                  <a:cubicBezTo>
                    <a:pt x="18356" y="11592"/>
                    <a:pt x="18086" y="11584"/>
                    <a:pt x="17823" y="11543"/>
                  </a:cubicBezTo>
                  <a:cubicBezTo>
                    <a:pt x="17617" y="11511"/>
                    <a:pt x="17223" y="11398"/>
                    <a:pt x="17223" y="11398"/>
                  </a:cubicBezTo>
                  <a:cubicBezTo>
                    <a:pt x="17090" y="11253"/>
                    <a:pt x="16899" y="11129"/>
                    <a:pt x="16823" y="10963"/>
                  </a:cubicBezTo>
                  <a:cubicBezTo>
                    <a:pt x="16724" y="10748"/>
                    <a:pt x="16661" y="10483"/>
                    <a:pt x="16423" y="10311"/>
                  </a:cubicBezTo>
                  <a:cubicBezTo>
                    <a:pt x="16338" y="10250"/>
                    <a:pt x="16223" y="10214"/>
                    <a:pt x="16123" y="10166"/>
                  </a:cubicBezTo>
                  <a:cubicBezTo>
                    <a:pt x="16090" y="10239"/>
                    <a:pt x="16070" y="10315"/>
                    <a:pt x="16023" y="10384"/>
                  </a:cubicBezTo>
                  <a:cubicBezTo>
                    <a:pt x="15900" y="10563"/>
                    <a:pt x="15781" y="10663"/>
                    <a:pt x="15524" y="10746"/>
                  </a:cubicBezTo>
                  <a:cubicBezTo>
                    <a:pt x="15331" y="10808"/>
                    <a:pt x="15124" y="10843"/>
                    <a:pt x="14924" y="10891"/>
                  </a:cubicBezTo>
                  <a:cubicBezTo>
                    <a:pt x="14824" y="10915"/>
                    <a:pt x="14711" y="10921"/>
                    <a:pt x="14624" y="10963"/>
                  </a:cubicBezTo>
                  <a:cubicBezTo>
                    <a:pt x="14236" y="11151"/>
                    <a:pt x="14438" y="11081"/>
                    <a:pt x="14024" y="11181"/>
                  </a:cubicBezTo>
                  <a:cubicBezTo>
                    <a:pt x="13924" y="11229"/>
                    <a:pt x="13831" y="11287"/>
                    <a:pt x="13724" y="11326"/>
                  </a:cubicBezTo>
                  <a:cubicBezTo>
                    <a:pt x="13630" y="11360"/>
                    <a:pt x="13507" y="11351"/>
                    <a:pt x="13424" y="11398"/>
                  </a:cubicBezTo>
                  <a:cubicBezTo>
                    <a:pt x="13201" y="11524"/>
                    <a:pt x="13024" y="11688"/>
                    <a:pt x="12824" y="11833"/>
                  </a:cubicBezTo>
                  <a:cubicBezTo>
                    <a:pt x="12739" y="11895"/>
                    <a:pt x="12718" y="11996"/>
                    <a:pt x="12624" y="12051"/>
                  </a:cubicBezTo>
                  <a:cubicBezTo>
                    <a:pt x="12542" y="12098"/>
                    <a:pt x="12424" y="12099"/>
                    <a:pt x="12324" y="12123"/>
                  </a:cubicBezTo>
                  <a:lnTo>
                    <a:pt x="12124" y="12558"/>
                  </a:lnTo>
                  <a:lnTo>
                    <a:pt x="12024" y="12775"/>
                  </a:lnTo>
                  <a:cubicBezTo>
                    <a:pt x="11991" y="12944"/>
                    <a:pt x="11937" y="13112"/>
                    <a:pt x="11924" y="13283"/>
                  </a:cubicBezTo>
                  <a:cubicBezTo>
                    <a:pt x="11737" y="15723"/>
                    <a:pt x="12071" y="14671"/>
                    <a:pt x="11724" y="15674"/>
                  </a:cubicBezTo>
                  <a:cubicBezTo>
                    <a:pt x="11691" y="16278"/>
                    <a:pt x="11675" y="16883"/>
                    <a:pt x="11624" y="17486"/>
                  </a:cubicBezTo>
                  <a:cubicBezTo>
                    <a:pt x="11569" y="18156"/>
                    <a:pt x="11247" y="17999"/>
                    <a:pt x="11824" y="18139"/>
                  </a:cubicBezTo>
                  <a:cubicBezTo>
                    <a:pt x="12024" y="18042"/>
                    <a:pt x="12291" y="17994"/>
                    <a:pt x="12424" y="17849"/>
                  </a:cubicBezTo>
                  <a:cubicBezTo>
                    <a:pt x="12683" y="17568"/>
                    <a:pt x="12510" y="17659"/>
                    <a:pt x="12924" y="17559"/>
                  </a:cubicBezTo>
                  <a:cubicBezTo>
                    <a:pt x="12891" y="17438"/>
                    <a:pt x="12908" y="17303"/>
                    <a:pt x="12824" y="17196"/>
                  </a:cubicBezTo>
                  <a:cubicBezTo>
                    <a:pt x="12765" y="17121"/>
                    <a:pt x="12599" y="17120"/>
                    <a:pt x="12524" y="17051"/>
                  </a:cubicBezTo>
                  <a:cubicBezTo>
                    <a:pt x="12458" y="16992"/>
                    <a:pt x="12458" y="16907"/>
                    <a:pt x="12424" y="16834"/>
                  </a:cubicBezTo>
                  <a:cubicBezTo>
                    <a:pt x="12458" y="16617"/>
                    <a:pt x="12465" y="16396"/>
                    <a:pt x="12524" y="16182"/>
                  </a:cubicBezTo>
                  <a:cubicBezTo>
                    <a:pt x="12559" y="16056"/>
                    <a:pt x="12723" y="15651"/>
                    <a:pt x="12924" y="15529"/>
                  </a:cubicBezTo>
                  <a:cubicBezTo>
                    <a:pt x="13039" y="15460"/>
                    <a:pt x="13195" y="15438"/>
                    <a:pt x="13324" y="15385"/>
                  </a:cubicBezTo>
                  <a:cubicBezTo>
                    <a:pt x="13867" y="15160"/>
                    <a:pt x="13374" y="15300"/>
                    <a:pt x="13924" y="15167"/>
                  </a:cubicBezTo>
                  <a:cubicBezTo>
                    <a:pt x="14540" y="14869"/>
                    <a:pt x="13859" y="15159"/>
                    <a:pt x="14724" y="14950"/>
                  </a:cubicBezTo>
                  <a:cubicBezTo>
                    <a:pt x="14865" y="14915"/>
                    <a:pt x="14985" y="14845"/>
                    <a:pt x="15124" y="14805"/>
                  </a:cubicBezTo>
                  <a:cubicBezTo>
                    <a:pt x="15319" y="14748"/>
                    <a:pt x="15535" y="14728"/>
                    <a:pt x="15723" y="14660"/>
                  </a:cubicBezTo>
                  <a:cubicBezTo>
                    <a:pt x="16231" y="14476"/>
                    <a:pt x="15999" y="14575"/>
                    <a:pt x="16423" y="14370"/>
                  </a:cubicBezTo>
                  <a:cubicBezTo>
                    <a:pt x="16490" y="14297"/>
                    <a:pt x="16546" y="14219"/>
                    <a:pt x="16623" y="14152"/>
                  </a:cubicBezTo>
                  <a:cubicBezTo>
                    <a:pt x="16855" y="13951"/>
                    <a:pt x="17029" y="13878"/>
                    <a:pt x="17323" y="13718"/>
                  </a:cubicBezTo>
                  <a:cubicBezTo>
                    <a:pt x="17356" y="13645"/>
                    <a:pt x="17357" y="13560"/>
                    <a:pt x="17423" y="13500"/>
                  </a:cubicBezTo>
                  <a:cubicBezTo>
                    <a:pt x="17498" y="13432"/>
                    <a:pt x="17718" y="13268"/>
                    <a:pt x="17723" y="13355"/>
                  </a:cubicBezTo>
                  <a:cubicBezTo>
                    <a:pt x="17793" y="14490"/>
                    <a:pt x="17683" y="15627"/>
                    <a:pt x="17623" y="16762"/>
                  </a:cubicBezTo>
                  <a:cubicBezTo>
                    <a:pt x="17604" y="17129"/>
                    <a:pt x="17426" y="17187"/>
                    <a:pt x="17323" y="17559"/>
                  </a:cubicBezTo>
                  <a:cubicBezTo>
                    <a:pt x="17290" y="17680"/>
                    <a:pt x="17307" y="17814"/>
                    <a:pt x="17223" y="17921"/>
                  </a:cubicBezTo>
                  <a:cubicBezTo>
                    <a:pt x="17163" y="17997"/>
                    <a:pt x="17023" y="18018"/>
                    <a:pt x="16923" y="18066"/>
                  </a:cubicBezTo>
                  <a:cubicBezTo>
                    <a:pt x="16890" y="18211"/>
                    <a:pt x="16914" y="18370"/>
                    <a:pt x="16823" y="18501"/>
                  </a:cubicBezTo>
                  <a:cubicBezTo>
                    <a:pt x="16746" y="18613"/>
                    <a:pt x="16365" y="18684"/>
                    <a:pt x="16223" y="18718"/>
                  </a:cubicBezTo>
                  <a:cubicBezTo>
                    <a:pt x="15757" y="18694"/>
                    <a:pt x="15288" y="18686"/>
                    <a:pt x="14824" y="18646"/>
                  </a:cubicBezTo>
                  <a:cubicBezTo>
                    <a:pt x="14495" y="18618"/>
                    <a:pt x="14514" y="18534"/>
                    <a:pt x="14224" y="18429"/>
                  </a:cubicBezTo>
                  <a:cubicBezTo>
                    <a:pt x="14130" y="18394"/>
                    <a:pt x="14024" y="18380"/>
                    <a:pt x="13924" y="18356"/>
                  </a:cubicBezTo>
                  <a:cubicBezTo>
                    <a:pt x="13807" y="18229"/>
                    <a:pt x="13674" y="18024"/>
                    <a:pt x="13424" y="17994"/>
                  </a:cubicBezTo>
                  <a:cubicBezTo>
                    <a:pt x="13320" y="17981"/>
                    <a:pt x="13224" y="18042"/>
                    <a:pt x="13124" y="18066"/>
                  </a:cubicBezTo>
                  <a:cubicBezTo>
                    <a:pt x="12556" y="18478"/>
                    <a:pt x="13103" y="18146"/>
                    <a:pt x="12524" y="18356"/>
                  </a:cubicBezTo>
                  <a:cubicBezTo>
                    <a:pt x="11749" y="18637"/>
                    <a:pt x="12678" y="18391"/>
                    <a:pt x="11924" y="18574"/>
                  </a:cubicBezTo>
                  <a:cubicBezTo>
                    <a:pt x="11824" y="18622"/>
                    <a:pt x="11639" y="18632"/>
                    <a:pt x="11624" y="18718"/>
                  </a:cubicBezTo>
                  <a:cubicBezTo>
                    <a:pt x="11567" y="19050"/>
                    <a:pt x="11962" y="20514"/>
                    <a:pt x="11624" y="20820"/>
                  </a:cubicBezTo>
                  <a:cubicBezTo>
                    <a:pt x="11395" y="21028"/>
                    <a:pt x="10641" y="21533"/>
                    <a:pt x="10425" y="20965"/>
                  </a:cubicBezTo>
                  <a:close/>
                </a:path>
              </a:pathLst>
            </a:custGeom>
            <a:solidFill>
              <a:srgbClr val="33CC33"/>
            </a:solidFill>
            <a:ln w="25400" cap="flat">
              <a:solidFill>
                <a:srgbClr val="008000"/>
              </a:solidFill>
              <a:prstDash val="solid"/>
              <a:bevel/>
            </a:ln>
            <a:effectLst/>
          </p:spPr>
          <p:txBody>
            <a:bodyPr wrap="square" lIns="0" tIns="0" rIns="0" bIns="0" numCol="1" anchor="ctr">
              <a:noAutofit/>
            </a:bodyPr>
            <a:lstStyle/>
            <a:p>
              <a:pPr lvl="0" algn="ctr">
                <a:defRPr>
                  <a:solidFill>
                    <a:srgbClr val="FFFFFF"/>
                  </a:solidFill>
                </a:defRPr>
              </a:pPr>
            </a:p>
          </p:txBody>
        </p:sp>
      </p:grpSp>
      <p:sp>
        <p:nvSpPr>
          <p:cNvPr id="201" name="Shape 201"/>
          <p:cNvSpPr/>
          <p:nvPr/>
        </p:nvSpPr>
        <p:spPr>
          <a:xfrm rot="16200000">
            <a:off x="773578" y="4923166"/>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grpSp>
        <p:nvGrpSpPr>
          <p:cNvPr id="244" name="Group 244"/>
          <p:cNvGrpSpPr/>
          <p:nvPr/>
        </p:nvGrpSpPr>
        <p:grpSpPr>
          <a:xfrm>
            <a:off x="1180367" y="4432281"/>
            <a:ext cx="1055901" cy="1056961"/>
            <a:chOff x="0" y="0"/>
            <a:chExt cx="1055899" cy="1056959"/>
          </a:xfrm>
        </p:grpSpPr>
        <p:grpSp>
          <p:nvGrpSpPr>
            <p:cNvPr id="215" name="Group 215"/>
            <p:cNvGrpSpPr/>
            <p:nvPr/>
          </p:nvGrpSpPr>
          <p:grpSpPr>
            <a:xfrm>
              <a:off x="0" y="449778"/>
              <a:ext cx="485635" cy="491157"/>
              <a:chOff x="0" y="0"/>
              <a:chExt cx="485634" cy="491156"/>
            </a:xfrm>
          </p:grpSpPr>
          <p:sp>
            <p:nvSpPr>
              <p:cNvPr id="202" name="Shape 202"/>
              <p:cNvSpPr/>
              <p:nvPr/>
            </p:nvSpPr>
            <p:spPr>
              <a:xfrm>
                <a:off x="0" y="0"/>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2F2F2"/>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203" name="Shape 203"/>
              <p:cNvSpPr/>
              <p:nvPr/>
            </p:nvSpPr>
            <p:spPr>
              <a:xfrm>
                <a:off x="264905" y="73"/>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4" name="Shape 204"/>
              <p:cNvSpPr/>
              <p:nvPr/>
            </p:nvSpPr>
            <p:spPr>
              <a:xfrm>
                <a:off x="336960" y="16986"/>
                <a:ext cx="98070" cy="456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5" name="Shape 205"/>
              <p:cNvSpPr/>
              <p:nvPr/>
            </p:nvSpPr>
            <p:spPr>
              <a:xfrm>
                <a:off x="298299" y="17002"/>
                <a:ext cx="89976" cy="47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6" name="Shape 206"/>
              <p:cNvSpPr/>
              <p:nvPr/>
            </p:nvSpPr>
            <p:spPr>
              <a:xfrm>
                <a:off x="377731" y="50845"/>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7" name="Shape 207"/>
              <p:cNvSpPr/>
              <p:nvPr/>
            </p:nvSpPr>
            <p:spPr>
              <a:xfrm>
                <a:off x="232530" y="73"/>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8" name="Shape 208"/>
              <p:cNvSpPr/>
              <p:nvPr/>
            </p:nvSpPr>
            <p:spPr>
              <a:xfrm>
                <a:off x="200154" y="73"/>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09" name="Shape 209"/>
              <p:cNvSpPr/>
              <p:nvPr/>
            </p:nvSpPr>
            <p:spPr>
              <a:xfrm>
                <a:off x="167854" y="17003"/>
                <a:ext cx="89034" cy="472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0" name="Shape 210"/>
              <p:cNvSpPr/>
              <p:nvPr/>
            </p:nvSpPr>
            <p:spPr>
              <a:xfrm>
                <a:off x="135630" y="33926"/>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1" name="Shape 211"/>
              <p:cNvSpPr/>
              <p:nvPr/>
            </p:nvSpPr>
            <p:spPr>
              <a:xfrm>
                <a:off x="103481" y="50846"/>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2" name="Shape 212"/>
              <p:cNvSpPr/>
              <p:nvPr/>
            </p:nvSpPr>
            <p:spPr>
              <a:xfrm>
                <a:off x="55153" y="86678"/>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3" name="Shape 213"/>
              <p:cNvSpPr/>
              <p:nvPr/>
            </p:nvSpPr>
            <p:spPr>
              <a:xfrm>
                <a:off x="23231" y="137471"/>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4" name="Shape 214"/>
              <p:cNvSpPr/>
              <p:nvPr/>
            </p:nvSpPr>
            <p:spPr>
              <a:xfrm>
                <a:off x="7377" y="169341"/>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29" name="Group 229"/>
            <p:cNvGrpSpPr/>
            <p:nvPr/>
          </p:nvGrpSpPr>
          <p:grpSpPr>
            <a:xfrm>
              <a:off x="372665" y="372623"/>
              <a:ext cx="683235" cy="684337"/>
              <a:chOff x="0" y="0"/>
              <a:chExt cx="683234" cy="684336"/>
            </a:xfrm>
          </p:grpSpPr>
          <p:sp>
            <p:nvSpPr>
              <p:cNvPr id="216" name="Shape 216"/>
              <p:cNvSpPr/>
              <p:nvPr/>
            </p:nvSpPr>
            <p:spPr>
              <a:xfrm rot="8586655">
                <a:off x="98800" y="96590"/>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2F2F2"/>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217" name="Shape 217"/>
              <p:cNvSpPr/>
              <p:nvPr/>
            </p:nvSpPr>
            <p:spPr>
              <a:xfrm rot="8586655">
                <a:off x="244219" y="137813"/>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8" name="Shape 218"/>
              <p:cNvSpPr/>
              <p:nvPr/>
            </p:nvSpPr>
            <p:spPr>
              <a:xfrm rot="8586655">
                <a:off x="178328" y="200298"/>
                <a:ext cx="98070" cy="456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19" name="Shape 219"/>
              <p:cNvSpPr/>
              <p:nvPr/>
            </p:nvSpPr>
            <p:spPr>
              <a:xfrm rot="8586655">
                <a:off x="211534" y="159689"/>
                <a:ext cx="89976" cy="47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0" name="Shape 220"/>
              <p:cNvSpPr/>
              <p:nvPr/>
            </p:nvSpPr>
            <p:spPr>
              <a:xfrm rot="8586655">
                <a:off x="152935" y="255997"/>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1" name="Shape 221"/>
              <p:cNvSpPr/>
              <p:nvPr/>
            </p:nvSpPr>
            <p:spPr>
              <a:xfrm rot="8586655">
                <a:off x="270113" y="11837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2" name="Shape 222"/>
              <p:cNvSpPr/>
              <p:nvPr/>
            </p:nvSpPr>
            <p:spPr>
              <a:xfrm rot="8586655">
                <a:off x="296007" y="98945"/>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3" name="Shape 223"/>
              <p:cNvSpPr/>
              <p:nvPr/>
            </p:nvSpPr>
            <p:spPr>
              <a:xfrm rot="8586655">
                <a:off x="316718" y="81128"/>
                <a:ext cx="89034" cy="472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4" name="Shape 224"/>
              <p:cNvSpPr/>
              <p:nvPr/>
            </p:nvSpPr>
            <p:spPr>
              <a:xfrm rot="8586655">
                <a:off x="342421" y="78498"/>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5" name="Shape 225"/>
              <p:cNvSpPr/>
              <p:nvPr/>
            </p:nvSpPr>
            <p:spPr>
              <a:xfrm rot="8586655">
                <a:off x="373131" y="91104"/>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6" name="Shape 226"/>
              <p:cNvSpPr/>
              <p:nvPr/>
            </p:nvSpPr>
            <p:spPr>
              <a:xfrm rot="8586655">
                <a:off x="406040" y="80704"/>
                <a:ext cx="89034" cy="336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7" name="Shape 227"/>
              <p:cNvSpPr/>
              <p:nvPr/>
            </p:nvSpPr>
            <p:spPr>
              <a:xfrm rot="8586655">
                <a:off x="431488" y="112086"/>
                <a:ext cx="89034" cy="234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28" name="Shape 228"/>
              <p:cNvSpPr/>
              <p:nvPr/>
            </p:nvSpPr>
            <p:spPr>
              <a:xfrm rot="8586655">
                <a:off x="468123" y="111365"/>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43" name="Group 243"/>
            <p:cNvGrpSpPr/>
            <p:nvPr/>
          </p:nvGrpSpPr>
          <p:grpSpPr>
            <a:xfrm>
              <a:off x="102102" y="0"/>
              <a:ext cx="681784" cy="682991"/>
              <a:chOff x="0" y="0"/>
              <a:chExt cx="681782" cy="682990"/>
            </a:xfrm>
          </p:grpSpPr>
          <p:sp>
            <p:nvSpPr>
              <p:cNvPr id="230" name="Shape 230"/>
              <p:cNvSpPr/>
              <p:nvPr/>
            </p:nvSpPr>
            <p:spPr>
              <a:xfrm rot="2166252">
                <a:off x="98074" y="95917"/>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2F2F2"/>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231" name="Shape 231"/>
              <p:cNvSpPr/>
              <p:nvPr/>
            </p:nvSpPr>
            <p:spPr>
              <a:xfrm rot="2166252">
                <a:off x="350570" y="135363"/>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2" name="Shape 232"/>
              <p:cNvSpPr/>
              <p:nvPr/>
            </p:nvSpPr>
            <p:spPr>
              <a:xfrm rot="2166252">
                <a:off x="407791" y="197354"/>
                <a:ext cx="98070" cy="4563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3" name="Shape 233"/>
              <p:cNvSpPr/>
              <p:nvPr/>
            </p:nvSpPr>
            <p:spPr>
              <a:xfrm rot="2166252">
                <a:off x="372424" y="170605"/>
                <a:ext cx="89976" cy="47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4" name="Shape 234"/>
              <p:cNvSpPr/>
              <p:nvPr/>
            </p:nvSpPr>
            <p:spPr>
              <a:xfrm rot="2166252">
                <a:off x="441442" y="252831"/>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5" name="Shape 235"/>
              <p:cNvSpPr/>
              <p:nvPr/>
            </p:nvSpPr>
            <p:spPr>
              <a:xfrm rot="2166252">
                <a:off x="324413" y="116285"/>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6" name="Shape 236"/>
              <p:cNvSpPr/>
              <p:nvPr/>
            </p:nvSpPr>
            <p:spPr>
              <a:xfrm rot="2166252">
                <a:off x="298255" y="97208"/>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7" name="Shape 237"/>
              <p:cNvSpPr/>
              <p:nvPr/>
            </p:nvSpPr>
            <p:spPr>
              <a:xfrm rot="2166252">
                <a:off x="267130" y="93466"/>
                <a:ext cx="89034" cy="472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8" name="Shape 238"/>
              <p:cNvSpPr/>
              <p:nvPr/>
            </p:nvSpPr>
            <p:spPr>
              <a:xfrm rot="2166252">
                <a:off x="241026" y="91378"/>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39" name="Shape 239"/>
              <p:cNvSpPr/>
              <p:nvPr/>
            </p:nvSpPr>
            <p:spPr>
              <a:xfrm rot="2166252">
                <a:off x="219957" y="90953"/>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40" name="Shape 240"/>
              <p:cNvSpPr/>
              <p:nvPr/>
            </p:nvSpPr>
            <p:spPr>
              <a:xfrm rot="2166252">
                <a:off x="175272" y="96469"/>
                <a:ext cx="89034" cy="336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41" name="Shape 241"/>
              <p:cNvSpPr/>
              <p:nvPr/>
            </p:nvSpPr>
            <p:spPr>
              <a:xfrm rot="2166252">
                <a:off x="149400" y="128426"/>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sp>
            <p:nvSpPr>
              <p:cNvPr id="242" name="Shape 242"/>
              <p:cNvSpPr/>
              <p:nvPr/>
            </p:nvSpPr>
            <p:spPr>
              <a:xfrm rot="2166252">
                <a:off x="135184" y="140181"/>
                <a:ext cx="57385" cy="186323"/>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sp>
        <p:nvSpPr>
          <p:cNvPr id="245" name="Shape 245"/>
          <p:cNvSpPr/>
          <p:nvPr/>
        </p:nvSpPr>
        <p:spPr>
          <a:xfrm rot="16200000">
            <a:off x="2285745" y="4923166"/>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grpSp>
        <p:nvGrpSpPr>
          <p:cNvPr id="360" name="Group 360"/>
          <p:cNvGrpSpPr/>
          <p:nvPr/>
        </p:nvGrpSpPr>
        <p:grpSpPr>
          <a:xfrm>
            <a:off x="2908559" y="4432281"/>
            <a:ext cx="1055901" cy="1056961"/>
            <a:chOff x="0" y="0"/>
            <a:chExt cx="1055899" cy="1056959"/>
          </a:xfrm>
        </p:grpSpPr>
        <p:grpSp>
          <p:nvGrpSpPr>
            <p:cNvPr id="283" name="Group 283"/>
            <p:cNvGrpSpPr/>
            <p:nvPr/>
          </p:nvGrpSpPr>
          <p:grpSpPr>
            <a:xfrm>
              <a:off x="0" y="449778"/>
              <a:ext cx="485635" cy="491157"/>
              <a:chOff x="0" y="0"/>
              <a:chExt cx="485634" cy="491156"/>
            </a:xfrm>
          </p:grpSpPr>
          <p:sp>
            <p:nvSpPr>
              <p:cNvPr id="246" name="Shape 246"/>
              <p:cNvSpPr/>
              <p:nvPr/>
            </p:nvSpPr>
            <p:spPr>
              <a:xfrm>
                <a:off x="0" y="0"/>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99FF"/>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nvGrpSpPr>
              <p:cNvPr id="249" name="Group 249"/>
              <p:cNvGrpSpPr/>
              <p:nvPr/>
            </p:nvGrpSpPr>
            <p:grpSpPr>
              <a:xfrm>
                <a:off x="264905" y="73"/>
                <a:ext cx="89034" cy="489711"/>
                <a:chOff x="0" y="0"/>
                <a:chExt cx="89033" cy="489709"/>
              </a:xfrm>
            </p:grpSpPr>
            <p:sp>
              <p:nvSpPr>
                <p:cNvPr id="247" name="Shape 247"/>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48" name="Shape 248"/>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52" name="Group 252"/>
              <p:cNvGrpSpPr/>
              <p:nvPr/>
            </p:nvGrpSpPr>
            <p:grpSpPr>
              <a:xfrm>
                <a:off x="336960" y="16986"/>
                <a:ext cx="98070" cy="456321"/>
                <a:chOff x="0" y="0"/>
                <a:chExt cx="98069" cy="456319"/>
              </a:xfrm>
            </p:grpSpPr>
            <p:sp>
              <p:nvSpPr>
                <p:cNvPr id="250" name="Shape 250"/>
                <p:cNvSpPr/>
                <p:nvPr/>
              </p:nvSpPr>
              <p:spPr>
                <a:xfrm>
                  <a:off x="0" y="0"/>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lnTo>
                        <a:pt x="450" y="10820"/>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51" name="Shape 251"/>
                <p:cNvSpPr/>
                <p:nvPr/>
              </p:nvSpPr>
              <p:spPr>
                <a:xfrm>
                  <a:off x="0" y="0"/>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55" name="Group 255"/>
              <p:cNvGrpSpPr/>
              <p:nvPr/>
            </p:nvGrpSpPr>
            <p:grpSpPr>
              <a:xfrm>
                <a:off x="298299" y="17002"/>
                <a:ext cx="89976" cy="472945"/>
                <a:chOff x="0" y="0"/>
                <a:chExt cx="89975" cy="472944"/>
              </a:xfrm>
            </p:grpSpPr>
            <p:sp>
              <p:nvSpPr>
                <p:cNvPr id="253" name="Shape 253"/>
                <p:cNvSpPr/>
                <p:nvPr/>
              </p:nvSpPr>
              <p:spPr>
                <a:xfrm>
                  <a:off x="0" y="0"/>
                  <a:ext cx="89976" cy="47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lnTo>
                        <a:pt x="508" y="10826"/>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54" name="Shape 254"/>
                <p:cNvSpPr/>
                <p:nvPr/>
              </p:nvSpPr>
              <p:spPr>
                <a:xfrm>
                  <a:off x="0" y="0"/>
                  <a:ext cx="89976" cy="4729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58" name="Group 258"/>
              <p:cNvGrpSpPr/>
              <p:nvPr/>
            </p:nvGrpSpPr>
            <p:grpSpPr>
              <a:xfrm>
                <a:off x="377731" y="50845"/>
                <a:ext cx="89976" cy="388830"/>
                <a:chOff x="0" y="0"/>
                <a:chExt cx="89975" cy="388829"/>
              </a:xfrm>
            </p:grpSpPr>
            <p:sp>
              <p:nvSpPr>
                <p:cNvPr id="256" name="Shape 256"/>
                <p:cNvSpPr/>
                <p:nvPr/>
              </p:nvSpPr>
              <p:spPr>
                <a:xfrm>
                  <a:off x="0" y="0"/>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lnTo>
                        <a:pt x="417"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57" name="Shape 257"/>
                <p:cNvSpPr/>
                <p:nvPr/>
              </p:nvSpPr>
              <p:spPr>
                <a:xfrm>
                  <a:off x="0" y="0"/>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61" name="Group 261"/>
              <p:cNvGrpSpPr/>
              <p:nvPr/>
            </p:nvGrpSpPr>
            <p:grpSpPr>
              <a:xfrm>
                <a:off x="232530" y="73"/>
                <a:ext cx="89034" cy="489711"/>
                <a:chOff x="0" y="0"/>
                <a:chExt cx="89033" cy="489709"/>
              </a:xfrm>
            </p:grpSpPr>
            <p:sp>
              <p:nvSpPr>
                <p:cNvPr id="259" name="Shape 259"/>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60" name="Shape 260"/>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64" name="Group 264"/>
              <p:cNvGrpSpPr/>
              <p:nvPr/>
            </p:nvGrpSpPr>
            <p:grpSpPr>
              <a:xfrm>
                <a:off x="200154" y="73"/>
                <a:ext cx="89034" cy="489711"/>
                <a:chOff x="0" y="0"/>
                <a:chExt cx="89033" cy="489709"/>
              </a:xfrm>
            </p:grpSpPr>
            <p:sp>
              <p:nvSpPr>
                <p:cNvPr id="262" name="Shape 262"/>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63" name="Shape 263"/>
                <p:cNvSpPr/>
                <p:nvPr/>
              </p:nvSpPr>
              <p:spPr>
                <a:xfrm>
                  <a:off x="0" y="0"/>
                  <a:ext cx="89034" cy="489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67" name="Group 267"/>
              <p:cNvGrpSpPr/>
              <p:nvPr/>
            </p:nvGrpSpPr>
            <p:grpSpPr>
              <a:xfrm>
                <a:off x="167854" y="17003"/>
                <a:ext cx="89034" cy="472918"/>
                <a:chOff x="0" y="0"/>
                <a:chExt cx="89033" cy="472917"/>
              </a:xfrm>
            </p:grpSpPr>
            <p:sp>
              <p:nvSpPr>
                <p:cNvPr id="265" name="Shape 265"/>
                <p:cNvSpPr/>
                <p:nvPr/>
              </p:nvSpPr>
              <p:spPr>
                <a:xfrm>
                  <a:off x="0" y="0"/>
                  <a:ext cx="89034" cy="472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lnTo>
                        <a:pt x="514" y="1082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66" name="Shape 266"/>
                <p:cNvSpPr/>
                <p:nvPr/>
              </p:nvSpPr>
              <p:spPr>
                <a:xfrm>
                  <a:off x="0" y="0"/>
                  <a:ext cx="89034" cy="4729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70" name="Group 270"/>
              <p:cNvGrpSpPr/>
              <p:nvPr/>
            </p:nvGrpSpPr>
            <p:grpSpPr>
              <a:xfrm>
                <a:off x="135630" y="33926"/>
                <a:ext cx="89034" cy="439305"/>
                <a:chOff x="0" y="0"/>
                <a:chExt cx="89033" cy="439303"/>
              </a:xfrm>
            </p:grpSpPr>
            <p:sp>
              <p:nvSpPr>
                <p:cNvPr id="268" name="Shape 268"/>
                <p:cNvSpPr/>
                <p:nvPr/>
              </p:nvSpPr>
              <p:spPr>
                <a:xfrm>
                  <a:off x="0" y="0"/>
                  <a:ext cx="89034" cy="439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lnTo>
                        <a:pt x="477" y="1082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69" name="Shape 269"/>
                <p:cNvSpPr/>
                <p:nvPr/>
              </p:nvSpPr>
              <p:spPr>
                <a:xfrm>
                  <a:off x="0" y="0"/>
                  <a:ext cx="89034" cy="439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73" name="Group 273"/>
              <p:cNvGrpSpPr/>
              <p:nvPr/>
            </p:nvGrpSpPr>
            <p:grpSpPr>
              <a:xfrm>
                <a:off x="103481" y="50846"/>
                <a:ext cx="89034" cy="388815"/>
                <a:chOff x="0" y="0"/>
                <a:chExt cx="89033" cy="388814"/>
              </a:xfrm>
            </p:grpSpPr>
            <p:sp>
              <p:nvSpPr>
                <p:cNvPr id="271" name="Shape 271"/>
                <p:cNvSpPr/>
                <p:nvPr/>
              </p:nvSpPr>
              <p:spPr>
                <a:xfrm>
                  <a:off x="0" y="0"/>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lnTo>
                        <a:pt x="422"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72" name="Shape 272"/>
                <p:cNvSpPr/>
                <p:nvPr/>
              </p:nvSpPr>
              <p:spPr>
                <a:xfrm>
                  <a:off x="0" y="0"/>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76" name="Group 276"/>
              <p:cNvGrpSpPr/>
              <p:nvPr/>
            </p:nvGrpSpPr>
            <p:grpSpPr>
              <a:xfrm>
                <a:off x="55153" y="86678"/>
                <a:ext cx="89034" cy="336288"/>
                <a:chOff x="0" y="0"/>
                <a:chExt cx="89033" cy="336287"/>
              </a:xfrm>
            </p:grpSpPr>
            <p:sp>
              <p:nvSpPr>
                <p:cNvPr id="274" name="Shape 274"/>
                <p:cNvSpPr/>
                <p:nvPr/>
              </p:nvSpPr>
              <p:spPr>
                <a:xfrm>
                  <a:off x="0" y="0"/>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lnTo>
                        <a:pt x="365" y="1081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75" name="Shape 275"/>
                <p:cNvSpPr/>
                <p:nvPr/>
              </p:nvSpPr>
              <p:spPr>
                <a:xfrm>
                  <a:off x="0" y="0"/>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79" name="Group 279"/>
              <p:cNvGrpSpPr/>
              <p:nvPr/>
            </p:nvGrpSpPr>
            <p:grpSpPr>
              <a:xfrm>
                <a:off x="23231" y="137471"/>
                <a:ext cx="89034" cy="234979"/>
                <a:chOff x="0" y="0"/>
                <a:chExt cx="89033" cy="234978"/>
              </a:xfrm>
            </p:grpSpPr>
            <p:sp>
              <p:nvSpPr>
                <p:cNvPr id="277" name="Shape 277"/>
                <p:cNvSpPr/>
                <p:nvPr/>
              </p:nvSpPr>
              <p:spPr>
                <a:xfrm>
                  <a:off x="0" y="0"/>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lnTo>
                        <a:pt x="255" y="1080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78" name="Shape 278"/>
                <p:cNvSpPr/>
                <p:nvPr/>
              </p:nvSpPr>
              <p:spPr>
                <a:xfrm>
                  <a:off x="0" y="0"/>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82" name="Group 282"/>
              <p:cNvGrpSpPr/>
              <p:nvPr/>
            </p:nvGrpSpPr>
            <p:grpSpPr>
              <a:xfrm>
                <a:off x="7377" y="169341"/>
                <a:ext cx="57384" cy="186324"/>
                <a:chOff x="0" y="0"/>
                <a:chExt cx="57383" cy="186322"/>
              </a:xfrm>
            </p:grpSpPr>
            <p:sp>
              <p:nvSpPr>
                <p:cNvPr id="280" name="Shape 280"/>
                <p:cNvSpPr/>
                <p:nvPr/>
              </p:nvSpPr>
              <p:spPr>
                <a:xfrm>
                  <a:off x="0" y="0"/>
                  <a:ext cx="57384" cy="186323"/>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lnTo>
                        <a:pt x="5795" y="100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81" name="Shape 281"/>
                <p:cNvSpPr/>
                <p:nvPr/>
              </p:nvSpPr>
              <p:spPr>
                <a:xfrm>
                  <a:off x="0" y="0"/>
                  <a:ext cx="57384" cy="186323"/>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grpSp>
          <p:nvGrpSpPr>
            <p:cNvPr id="321" name="Group 321"/>
            <p:cNvGrpSpPr/>
            <p:nvPr/>
          </p:nvGrpSpPr>
          <p:grpSpPr>
            <a:xfrm>
              <a:off x="372665" y="372623"/>
              <a:ext cx="683235" cy="684337"/>
              <a:chOff x="0" y="0"/>
              <a:chExt cx="683234" cy="684336"/>
            </a:xfrm>
          </p:grpSpPr>
          <p:sp>
            <p:nvSpPr>
              <p:cNvPr id="284" name="Shape 284"/>
              <p:cNvSpPr/>
              <p:nvPr/>
            </p:nvSpPr>
            <p:spPr>
              <a:xfrm rot="8586655">
                <a:off x="98800" y="96590"/>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99FF"/>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nvGrpSpPr>
              <p:cNvPr id="287" name="Group 287"/>
              <p:cNvGrpSpPr/>
              <p:nvPr/>
            </p:nvGrpSpPr>
            <p:grpSpPr>
              <a:xfrm>
                <a:off x="106153" y="160111"/>
                <a:ext cx="365167" cy="445114"/>
                <a:chOff x="0" y="0"/>
                <a:chExt cx="365165" cy="445113"/>
              </a:xfrm>
            </p:grpSpPr>
            <p:sp>
              <p:nvSpPr>
                <p:cNvPr id="285" name="Shape 285"/>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86" name="Shape 286"/>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90" name="Group 290"/>
              <p:cNvGrpSpPr/>
              <p:nvPr/>
            </p:nvGrpSpPr>
            <p:grpSpPr>
              <a:xfrm>
                <a:off x="51188" y="216542"/>
                <a:ext cx="352351" cy="423833"/>
                <a:chOff x="0" y="0"/>
                <a:chExt cx="352349" cy="423831"/>
              </a:xfrm>
            </p:grpSpPr>
            <p:sp>
              <p:nvSpPr>
                <p:cNvPr id="288" name="Shape 288"/>
                <p:cNvSpPr/>
                <p:nvPr/>
              </p:nvSpPr>
              <p:spPr>
                <a:xfrm rot="8586655">
                  <a:off x="127140" y="-16244"/>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lnTo>
                        <a:pt x="450" y="10820"/>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89" name="Shape 289"/>
                <p:cNvSpPr/>
                <p:nvPr/>
              </p:nvSpPr>
              <p:spPr>
                <a:xfrm rot="8586655">
                  <a:off x="127140" y="-16244"/>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93" name="Group 293"/>
              <p:cNvGrpSpPr/>
              <p:nvPr/>
            </p:nvGrpSpPr>
            <p:grpSpPr>
              <a:xfrm>
                <a:off x="78594" y="180026"/>
                <a:ext cx="355856" cy="432271"/>
                <a:chOff x="0" y="0"/>
                <a:chExt cx="355855" cy="432269"/>
              </a:xfrm>
            </p:grpSpPr>
            <p:sp>
              <p:nvSpPr>
                <p:cNvPr id="291" name="Shape 291"/>
                <p:cNvSpPr/>
                <p:nvPr/>
              </p:nvSpPr>
              <p:spPr>
                <a:xfrm rot="8586655">
                  <a:off x="132940" y="-20338"/>
                  <a:ext cx="89976" cy="472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lnTo>
                        <a:pt x="508" y="10826"/>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92" name="Shape 292"/>
                <p:cNvSpPr/>
                <p:nvPr/>
              </p:nvSpPr>
              <p:spPr>
                <a:xfrm rot="8586655">
                  <a:off x="132940" y="-20338"/>
                  <a:ext cx="89976" cy="472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96" name="Group 296"/>
              <p:cNvGrpSpPr/>
              <p:nvPr/>
            </p:nvGrpSpPr>
            <p:grpSpPr>
              <a:xfrm>
                <a:off x="45241" y="267914"/>
                <a:ext cx="305364" cy="364996"/>
                <a:chOff x="0" y="0"/>
                <a:chExt cx="305363" cy="364994"/>
              </a:xfrm>
            </p:grpSpPr>
            <p:sp>
              <p:nvSpPr>
                <p:cNvPr id="294" name="Shape 294"/>
                <p:cNvSpPr/>
                <p:nvPr/>
              </p:nvSpPr>
              <p:spPr>
                <a:xfrm rot="8586655">
                  <a:off x="107694" y="-11918"/>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lnTo>
                        <a:pt x="417"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95" name="Shape 295"/>
                <p:cNvSpPr/>
                <p:nvPr/>
              </p:nvSpPr>
              <p:spPr>
                <a:xfrm rot="8586655">
                  <a:off x="107694" y="-11918"/>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299" name="Group 299"/>
              <p:cNvGrpSpPr/>
              <p:nvPr/>
            </p:nvGrpSpPr>
            <p:grpSpPr>
              <a:xfrm>
                <a:off x="132047" y="140677"/>
                <a:ext cx="365167" cy="445114"/>
                <a:chOff x="0" y="0"/>
                <a:chExt cx="365165" cy="445113"/>
              </a:xfrm>
            </p:grpSpPr>
            <p:sp>
              <p:nvSpPr>
                <p:cNvPr id="297" name="Shape 297"/>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298" name="Shape 298"/>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02" name="Group 302"/>
              <p:cNvGrpSpPr/>
              <p:nvPr/>
            </p:nvGrpSpPr>
            <p:grpSpPr>
              <a:xfrm>
                <a:off x="157941" y="121243"/>
                <a:ext cx="365166" cy="445114"/>
                <a:chOff x="0" y="0"/>
                <a:chExt cx="365165" cy="445113"/>
              </a:xfrm>
            </p:grpSpPr>
            <p:sp>
              <p:nvSpPr>
                <p:cNvPr id="300" name="Shape 300"/>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01" name="Shape 301"/>
                <p:cNvSpPr/>
                <p:nvPr/>
              </p:nvSpPr>
              <p:spPr>
                <a:xfrm rot="8586655">
                  <a:off x="138066" y="-22299"/>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05" name="Group 305"/>
              <p:cNvGrpSpPr/>
              <p:nvPr/>
            </p:nvGrpSpPr>
            <p:grpSpPr>
              <a:xfrm>
                <a:off x="183692" y="101745"/>
                <a:ext cx="355086" cy="431684"/>
                <a:chOff x="0" y="0"/>
                <a:chExt cx="355085" cy="431682"/>
              </a:xfrm>
            </p:grpSpPr>
            <p:sp>
              <p:nvSpPr>
                <p:cNvPr id="303" name="Shape 303"/>
                <p:cNvSpPr/>
                <p:nvPr/>
              </p:nvSpPr>
              <p:spPr>
                <a:xfrm rot="8586655">
                  <a:off x="133026" y="-20618"/>
                  <a:ext cx="89034" cy="472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lnTo>
                        <a:pt x="514" y="1082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04" name="Shape 304"/>
                <p:cNvSpPr/>
                <p:nvPr/>
              </p:nvSpPr>
              <p:spPr>
                <a:xfrm rot="8586655">
                  <a:off x="133026" y="-20618"/>
                  <a:ext cx="89034" cy="472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08" name="Group 308"/>
              <p:cNvGrpSpPr/>
              <p:nvPr/>
            </p:nvGrpSpPr>
            <p:grpSpPr>
              <a:xfrm>
                <a:off x="219483" y="95751"/>
                <a:ext cx="334910" cy="404799"/>
                <a:chOff x="0" y="0"/>
                <a:chExt cx="334908" cy="404798"/>
              </a:xfrm>
            </p:grpSpPr>
            <p:sp>
              <p:nvSpPr>
                <p:cNvPr id="306" name="Shape 306"/>
                <p:cNvSpPr/>
                <p:nvPr/>
              </p:nvSpPr>
              <p:spPr>
                <a:xfrm rot="8586655">
                  <a:off x="122937" y="-17253"/>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lnTo>
                        <a:pt x="477" y="1082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07" name="Shape 307"/>
                <p:cNvSpPr/>
                <p:nvPr/>
              </p:nvSpPr>
              <p:spPr>
                <a:xfrm rot="8586655">
                  <a:off x="122937" y="-17253"/>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11" name="Group 311"/>
              <p:cNvGrpSpPr/>
              <p:nvPr/>
            </p:nvGrpSpPr>
            <p:grpSpPr>
              <a:xfrm>
                <a:off x="265347" y="103302"/>
                <a:ext cx="304602" cy="364418"/>
                <a:chOff x="0" y="0"/>
                <a:chExt cx="304601" cy="364416"/>
              </a:xfrm>
            </p:grpSpPr>
            <p:sp>
              <p:nvSpPr>
                <p:cNvPr id="309" name="Shape 309"/>
                <p:cNvSpPr/>
                <p:nvPr/>
              </p:nvSpPr>
              <p:spPr>
                <a:xfrm rot="8586655">
                  <a:off x="107784" y="-12199"/>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lnTo>
                        <a:pt x="422"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10" name="Shape 310"/>
                <p:cNvSpPr/>
                <p:nvPr/>
              </p:nvSpPr>
              <p:spPr>
                <a:xfrm rot="8586655">
                  <a:off x="107784" y="-12199"/>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14" name="Group 314"/>
              <p:cNvGrpSpPr/>
              <p:nvPr/>
            </p:nvGrpSpPr>
            <p:grpSpPr>
              <a:xfrm>
                <a:off x="314021" y="87645"/>
                <a:ext cx="273073" cy="322407"/>
                <a:chOff x="0" y="0"/>
                <a:chExt cx="273071" cy="322406"/>
              </a:xfrm>
            </p:grpSpPr>
            <p:sp>
              <p:nvSpPr>
                <p:cNvPr id="312" name="Shape 312"/>
                <p:cNvSpPr/>
                <p:nvPr/>
              </p:nvSpPr>
              <p:spPr>
                <a:xfrm rot="8586655">
                  <a:off x="92019" y="-6941"/>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lnTo>
                        <a:pt x="365" y="1081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13" name="Shape 313"/>
                <p:cNvSpPr/>
                <p:nvPr/>
              </p:nvSpPr>
              <p:spPr>
                <a:xfrm rot="8586655">
                  <a:off x="92019" y="-6941"/>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17" name="Group 317"/>
              <p:cNvGrpSpPr/>
              <p:nvPr/>
            </p:nvGrpSpPr>
            <p:grpSpPr>
              <a:xfrm>
                <a:off x="369875" y="108886"/>
                <a:ext cx="212260" cy="241380"/>
                <a:chOff x="0" y="0"/>
                <a:chExt cx="212258" cy="241379"/>
              </a:xfrm>
            </p:grpSpPr>
            <p:sp>
              <p:nvSpPr>
                <p:cNvPr id="315" name="Shape 315"/>
                <p:cNvSpPr/>
                <p:nvPr/>
              </p:nvSpPr>
              <p:spPr>
                <a:xfrm rot="8586655">
                  <a:off x="61612" y="3200"/>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lnTo>
                        <a:pt x="255" y="1080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16" name="Shape 316"/>
                <p:cNvSpPr/>
                <p:nvPr/>
              </p:nvSpPr>
              <p:spPr>
                <a:xfrm rot="8586655">
                  <a:off x="61612" y="3200"/>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20" name="Group 320"/>
              <p:cNvGrpSpPr/>
              <p:nvPr/>
            </p:nvGrpSpPr>
            <p:grpSpPr>
              <a:xfrm>
                <a:off x="417945" y="112794"/>
                <a:ext cx="157739" cy="183467"/>
                <a:chOff x="0" y="0"/>
                <a:chExt cx="157738" cy="183465"/>
              </a:xfrm>
            </p:grpSpPr>
            <p:sp>
              <p:nvSpPr>
                <p:cNvPr id="318" name="Shape 318"/>
                <p:cNvSpPr/>
                <p:nvPr/>
              </p:nvSpPr>
              <p:spPr>
                <a:xfrm rot="8586655">
                  <a:off x="50177" y="-1429"/>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lnTo>
                        <a:pt x="5795" y="100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19" name="Shape 319"/>
                <p:cNvSpPr/>
                <p:nvPr/>
              </p:nvSpPr>
              <p:spPr>
                <a:xfrm rot="8586655">
                  <a:off x="50177" y="-1429"/>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grpSp>
          <p:nvGrpSpPr>
            <p:cNvPr id="359" name="Group 359"/>
            <p:cNvGrpSpPr/>
            <p:nvPr/>
          </p:nvGrpSpPr>
          <p:grpSpPr>
            <a:xfrm>
              <a:off x="102102" y="0"/>
              <a:ext cx="681784" cy="682991"/>
              <a:chOff x="0" y="0"/>
              <a:chExt cx="681782" cy="682990"/>
            </a:xfrm>
          </p:grpSpPr>
          <p:sp>
            <p:nvSpPr>
              <p:cNvPr id="322" name="Shape 322"/>
              <p:cNvSpPr/>
              <p:nvPr/>
            </p:nvSpPr>
            <p:spPr>
              <a:xfrm rot="2166252">
                <a:off x="98074" y="95917"/>
                <a:ext cx="485635" cy="491157"/>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99FF"/>
              </a:solidFill>
              <a:ln w="127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nvGrpSpPr>
              <p:cNvPr id="325" name="Group 325"/>
              <p:cNvGrpSpPr/>
              <p:nvPr/>
            </p:nvGrpSpPr>
            <p:grpSpPr>
              <a:xfrm>
                <a:off x="214838" y="156156"/>
                <a:ext cx="360499" cy="448124"/>
                <a:chOff x="0" y="0"/>
                <a:chExt cx="360498" cy="448122"/>
              </a:xfrm>
            </p:grpSpPr>
            <p:sp>
              <p:nvSpPr>
                <p:cNvPr id="323" name="Shape 323"/>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24" name="Shape 324"/>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28" name="Group 328"/>
              <p:cNvGrpSpPr/>
              <p:nvPr/>
            </p:nvGrpSpPr>
            <p:grpSpPr>
              <a:xfrm>
                <a:off x="282763" y="212279"/>
                <a:ext cx="348125" cy="426471"/>
                <a:chOff x="0" y="0"/>
                <a:chExt cx="348123" cy="426469"/>
              </a:xfrm>
            </p:grpSpPr>
            <p:sp>
              <p:nvSpPr>
                <p:cNvPr id="326" name="Shape 326"/>
                <p:cNvSpPr/>
                <p:nvPr/>
              </p:nvSpPr>
              <p:spPr>
                <a:xfrm rot="2166252">
                  <a:off x="125027" y="-14925"/>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lnTo>
                        <a:pt x="450" y="10820"/>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27" name="Shape 327"/>
                <p:cNvSpPr/>
                <p:nvPr/>
              </p:nvSpPr>
              <p:spPr>
                <a:xfrm rot="2166252">
                  <a:off x="125027" y="-14925"/>
                  <a:ext cx="98070" cy="456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6"/>
                        <a:pt x="21600" y="10823"/>
                      </a:cubicBezTo>
                      <a:cubicBezTo>
                        <a:pt x="21600" y="16415"/>
                        <a:pt x="13096" y="21087"/>
                        <a:pt x="1982"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31" name="Group 331"/>
              <p:cNvGrpSpPr/>
              <p:nvPr/>
            </p:nvGrpSpPr>
            <p:grpSpPr>
              <a:xfrm>
                <a:off x="241722" y="189511"/>
                <a:ext cx="351381" cy="435133"/>
                <a:chOff x="0" y="0"/>
                <a:chExt cx="351380" cy="435132"/>
              </a:xfrm>
            </p:grpSpPr>
            <p:sp>
              <p:nvSpPr>
                <p:cNvPr id="329" name="Shape 329"/>
                <p:cNvSpPr/>
                <p:nvPr/>
              </p:nvSpPr>
              <p:spPr>
                <a:xfrm rot="2166252">
                  <a:off x="130702" y="-18907"/>
                  <a:ext cx="89976" cy="472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lnTo>
                        <a:pt x="508" y="10826"/>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30" name="Shape 330"/>
                <p:cNvSpPr/>
                <p:nvPr/>
              </p:nvSpPr>
              <p:spPr>
                <a:xfrm rot="2166252">
                  <a:off x="130702" y="-18907"/>
                  <a:ext cx="89976" cy="4729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8"/>
                        <a:pt x="21600" y="10829"/>
                      </a:cubicBezTo>
                      <a:cubicBezTo>
                        <a:pt x="21600" y="16376"/>
                        <a:pt x="13241" y="21025"/>
                        <a:pt x="2237"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34" name="Group 334"/>
              <p:cNvGrpSpPr/>
              <p:nvPr/>
            </p:nvGrpSpPr>
            <p:grpSpPr>
              <a:xfrm>
                <a:off x="335522" y="263660"/>
                <a:ext cx="301816" cy="367173"/>
                <a:chOff x="0" y="0"/>
                <a:chExt cx="301814" cy="367171"/>
              </a:xfrm>
            </p:grpSpPr>
            <p:sp>
              <p:nvSpPr>
                <p:cNvPr id="332" name="Shape 332"/>
                <p:cNvSpPr/>
                <p:nvPr/>
              </p:nvSpPr>
              <p:spPr>
                <a:xfrm rot="2166252">
                  <a:off x="105919" y="-10829"/>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lnTo>
                        <a:pt x="417"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33" name="Shape 333"/>
                <p:cNvSpPr/>
                <p:nvPr/>
              </p:nvSpPr>
              <p:spPr>
                <a:xfrm rot="2166252">
                  <a:off x="105919" y="-10829"/>
                  <a:ext cx="89976" cy="388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8"/>
                        <a:pt x="13016" y="21121"/>
                        <a:pt x="18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37" name="Group 337"/>
              <p:cNvGrpSpPr/>
              <p:nvPr/>
            </p:nvGrpSpPr>
            <p:grpSpPr>
              <a:xfrm>
                <a:off x="188680" y="137079"/>
                <a:ext cx="360499" cy="448124"/>
                <a:chOff x="0" y="0"/>
                <a:chExt cx="360498" cy="448122"/>
              </a:xfrm>
            </p:grpSpPr>
            <p:sp>
              <p:nvSpPr>
                <p:cNvPr id="335" name="Shape 335"/>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36" name="Shape 336"/>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40" name="Group 340"/>
              <p:cNvGrpSpPr/>
              <p:nvPr/>
            </p:nvGrpSpPr>
            <p:grpSpPr>
              <a:xfrm>
                <a:off x="162522" y="118001"/>
                <a:ext cx="360499" cy="448124"/>
                <a:chOff x="0" y="0"/>
                <a:chExt cx="360498" cy="448122"/>
              </a:xfrm>
            </p:grpSpPr>
            <p:sp>
              <p:nvSpPr>
                <p:cNvPr id="338" name="Shape 338"/>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lnTo>
                        <a:pt x="532" y="10829"/>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39" name="Shape 339"/>
                <p:cNvSpPr/>
                <p:nvPr/>
              </p:nvSpPr>
              <p:spPr>
                <a:xfrm rot="2166252">
                  <a:off x="135732" y="-20794"/>
                  <a:ext cx="89034" cy="4897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50"/>
                        <a:pt x="21600" y="10832"/>
                      </a:cubicBezTo>
                      <a:cubicBezTo>
                        <a:pt x="21600" y="16360"/>
                        <a:pt x="13299" y="21001"/>
                        <a:pt x="234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43" name="Group 343"/>
              <p:cNvGrpSpPr/>
              <p:nvPr/>
            </p:nvGrpSpPr>
            <p:grpSpPr>
              <a:xfrm>
                <a:off x="136345" y="112647"/>
                <a:ext cx="350604" cy="434556"/>
                <a:chOff x="0" y="0"/>
                <a:chExt cx="350603" cy="434555"/>
              </a:xfrm>
            </p:grpSpPr>
            <p:sp>
              <p:nvSpPr>
                <p:cNvPr id="341" name="Shape 341"/>
                <p:cNvSpPr/>
                <p:nvPr/>
              </p:nvSpPr>
              <p:spPr>
                <a:xfrm rot="2166252">
                  <a:off x="130785" y="-19182"/>
                  <a:ext cx="89034" cy="472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lnTo>
                        <a:pt x="514" y="1082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42" name="Shape 342"/>
                <p:cNvSpPr/>
                <p:nvPr/>
              </p:nvSpPr>
              <p:spPr>
                <a:xfrm rot="2166252">
                  <a:off x="130785" y="-19182"/>
                  <a:ext cx="89034" cy="472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9"/>
                        <a:pt x="21600" y="10830"/>
                      </a:cubicBezTo>
                      <a:cubicBezTo>
                        <a:pt x="21600" y="16372"/>
                        <a:pt x="13254" y="21020"/>
                        <a:pt x="226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46" name="Group 346"/>
              <p:cNvGrpSpPr/>
              <p:nvPr/>
            </p:nvGrpSpPr>
            <p:grpSpPr>
              <a:xfrm>
                <a:off x="120144" y="107332"/>
                <a:ext cx="330797" cy="407398"/>
                <a:chOff x="0" y="0"/>
                <a:chExt cx="330796" cy="407397"/>
              </a:xfrm>
            </p:grpSpPr>
            <p:sp>
              <p:nvSpPr>
                <p:cNvPr id="344" name="Shape 344"/>
                <p:cNvSpPr/>
                <p:nvPr/>
              </p:nvSpPr>
              <p:spPr>
                <a:xfrm rot="2166252">
                  <a:off x="120881" y="-15954"/>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lnTo>
                        <a:pt x="477" y="1082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45" name="Shape 345"/>
                <p:cNvSpPr/>
                <p:nvPr/>
              </p:nvSpPr>
              <p:spPr>
                <a:xfrm rot="2166252">
                  <a:off x="120881" y="-15954"/>
                  <a:ext cx="89034" cy="439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7"/>
                        <a:pt x="21600" y="10826"/>
                      </a:cubicBezTo>
                      <a:cubicBezTo>
                        <a:pt x="21600" y="16397"/>
                        <a:pt x="13164" y="21058"/>
                        <a:pt x="2101"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49" name="Group 349"/>
              <p:cNvGrpSpPr/>
              <p:nvPr/>
            </p:nvGrpSpPr>
            <p:grpSpPr>
              <a:xfrm>
                <a:off x="113951" y="102058"/>
                <a:ext cx="301046" cy="366605"/>
                <a:chOff x="0" y="0"/>
                <a:chExt cx="301044" cy="366604"/>
              </a:xfrm>
            </p:grpSpPr>
            <p:sp>
              <p:nvSpPr>
                <p:cNvPr id="347" name="Shape 347"/>
                <p:cNvSpPr/>
                <p:nvPr/>
              </p:nvSpPr>
              <p:spPr>
                <a:xfrm rot="2166252">
                  <a:off x="106005" y="-11105"/>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lnTo>
                        <a:pt x="422" y="108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48" name="Shape 348"/>
                <p:cNvSpPr/>
                <p:nvPr/>
              </p:nvSpPr>
              <p:spPr>
                <a:xfrm rot="2166252">
                  <a:off x="106005" y="-11105"/>
                  <a:ext cx="89034" cy="3888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4"/>
                        <a:pt x="21600" y="10820"/>
                      </a:cubicBezTo>
                      <a:cubicBezTo>
                        <a:pt x="21600" y="16435"/>
                        <a:pt x="13027" y="21116"/>
                        <a:pt x="186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52" name="Group 352"/>
              <p:cNvGrpSpPr/>
              <p:nvPr/>
            </p:nvGrpSpPr>
            <p:grpSpPr>
              <a:xfrm>
                <a:off x="84742" y="102530"/>
                <a:ext cx="270094" cy="324167"/>
                <a:chOff x="0" y="0"/>
                <a:chExt cx="270093" cy="324165"/>
              </a:xfrm>
            </p:grpSpPr>
            <p:sp>
              <p:nvSpPr>
                <p:cNvPr id="350" name="Shape 350"/>
                <p:cNvSpPr/>
                <p:nvPr/>
              </p:nvSpPr>
              <p:spPr>
                <a:xfrm rot="2166252">
                  <a:off x="90530" y="-6061"/>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lnTo>
                        <a:pt x="365" y="10813"/>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51" name="Shape 351"/>
                <p:cNvSpPr/>
                <p:nvPr/>
              </p:nvSpPr>
              <p:spPr>
                <a:xfrm rot="2166252">
                  <a:off x="90530" y="-6061"/>
                  <a:ext cx="89034" cy="336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42"/>
                        <a:pt x="21600" y="10815"/>
                      </a:cubicBezTo>
                      <a:cubicBezTo>
                        <a:pt x="21600" y="16475"/>
                        <a:pt x="12883" y="21178"/>
                        <a:pt x="1610"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55" name="Group 355"/>
              <p:cNvGrpSpPr/>
              <p:nvPr/>
            </p:nvGrpSpPr>
            <p:grpSpPr>
              <a:xfrm>
                <a:off x="88718" y="124759"/>
                <a:ext cx="210397" cy="242314"/>
                <a:chOff x="0" y="0"/>
                <a:chExt cx="210396" cy="242313"/>
              </a:xfrm>
            </p:grpSpPr>
            <p:sp>
              <p:nvSpPr>
                <p:cNvPr id="353" name="Shape 353"/>
                <p:cNvSpPr/>
                <p:nvPr/>
              </p:nvSpPr>
              <p:spPr>
                <a:xfrm rot="2166252">
                  <a:off x="60681" y="3667"/>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lnTo>
                        <a:pt x="255" y="10807"/>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54" name="Shape 354"/>
                <p:cNvSpPr/>
                <p:nvPr/>
              </p:nvSpPr>
              <p:spPr>
                <a:xfrm rot="2166252">
                  <a:off x="60681" y="3667"/>
                  <a:ext cx="89034" cy="234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1929" y="0"/>
                        <a:pt x="21600" y="4839"/>
                        <a:pt x="21600" y="10807"/>
                      </a:cubicBezTo>
                      <a:cubicBezTo>
                        <a:pt x="21600" y="16557"/>
                        <a:pt x="12602" y="21300"/>
                        <a:pt x="1126" y="21600"/>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nvGrpSpPr>
              <p:cNvPr id="358" name="Group 358"/>
              <p:cNvGrpSpPr/>
              <p:nvPr/>
            </p:nvGrpSpPr>
            <p:grpSpPr>
              <a:xfrm>
                <a:off x="85799" y="141166"/>
                <a:ext cx="156155" cy="184353"/>
                <a:chOff x="0" y="0"/>
                <a:chExt cx="156154" cy="184352"/>
              </a:xfrm>
            </p:grpSpPr>
            <p:sp>
              <p:nvSpPr>
                <p:cNvPr id="356" name="Shape 356"/>
                <p:cNvSpPr/>
                <p:nvPr/>
              </p:nvSpPr>
              <p:spPr>
                <a:xfrm rot="2166252">
                  <a:off x="49385" y="-986"/>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lnTo>
                        <a:pt x="5795" y="10018"/>
                      </a:lnTo>
                      <a:close/>
                    </a:path>
                  </a:pathLst>
                </a:custGeom>
                <a:solidFill>
                  <a:srgbClr val="3399FF"/>
                </a:solidFill>
                <a:ln w="12700" cap="flat">
                  <a:noFill/>
                  <a:miter lim="400000"/>
                </a:ln>
                <a:effectLst/>
              </p:spPr>
              <p:txBody>
                <a:bodyPr wrap="square" lIns="0" tIns="0" rIns="0" bIns="0" numCol="1" anchor="ctr">
                  <a:noAutofit/>
                </a:bodyPr>
                <a:lstStyle/>
                <a:p>
                  <a:pPr lvl="0" algn="ctr"/>
                </a:p>
              </p:txBody>
            </p:sp>
            <p:sp>
              <p:nvSpPr>
                <p:cNvPr id="357" name="Shape 357"/>
                <p:cNvSpPr/>
                <p:nvPr/>
              </p:nvSpPr>
              <p:spPr>
                <a:xfrm rot="2166252">
                  <a:off x="49385" y="-986"/>
                  <a:ext cx="57384" cy="186324"/>
                </a:xfrm>
                <a:custGeom>
                  <a:avLst/>
                  <a:gdLst/>
                  <a:ahLst/>
                  <a:cxnLst>
                    <a:cxn ang="0">
                      <a:pos x="wd2" y="hd2"/>
                    </a:cxn>
                    <a:cxn ang="5400000">
                      <a:pos x="wd2" y="hd2"/>
                    </a:cxn>
                    <a:cxn ang="10800000">
                      <a:pos x="wd2" y="hd2"/>
                    </a:cxn>
                    <a:cxn ang="16200000">
                      <a:pos x="wd2" y="hd2"/>
                    </a:cxn>
                  </a:cxnLst>
                  <a:rect l="0" t="0" r="r" b="b"/>
                  <a:pathLst>
                    <a:path w="19671" h="20032" fill="norm" stroke="1" extrusionOk="0">
                      <a:moveTo>
                        <a:pt x="0" y="918"/>
                      </a:moveTo>
                      <a:lnTo>
                        <a:pt x="0" y="918"/>
                      </a:lnTo>
                      <a:cubicBezTo>
                        <a:pt x="6961" y="-1392"/>
                        <a:pt x="15199" y="809"/>
                        <a:pt x="18400" y="5834"/>
                      </a:cubicBezTo>
                      <a:cubicBezTo>
                        <a:pt x="21600" y="10860"/>
                        <a:pt x="18551" y="16807"/>
                        <a:pt x="11590" y="19117"/>
                      </a:cubicBezTo>
                      <a:cubicBezTo>
                        <a:pt x="9151" y="19927"/>
                        <a:pt x="6438" y="20208"/>
                        <a:pt x="3782" y="19927"/>
                      </a:cubicBezTo>
                    </a:path>
                  </a:pathLst>
                </a:custGeom>
                <a:noFill/>
                <a:ln w="12700" cap="flat">
                  <a:solidFill>
                    <a:srgbClr val="000000"/>
                  </a:solidFill>
                  <a:prstDash val="solid"/>
                  <a:bevel/>
                </a:ln>
                <a:effectLst/>
              </p:spPr>
              <p:txBody>
                <a:bodyPr wrap="square" lIns="0" tIns="0" rIns="0" bIns="0" numCol="1" anchor="ctr">
                  <a:noAutofit/>
                </a:bodyPr>
                <a:lstStyle/>
                <a:p>
                  <a:pPr lvl="0" algn="ctr"/>
                </a:p>
              </p:txBody>
            </p:sp>
          </p:grpSp>
        </p:grpSp>
      </p:grpSp>
      <p:sp>
        <p:nvSpPr>
          <p:cNvPr id="361" name="Shape 361"/>
          <p:cNvSpPr/>
          <p:nvPr/>
        </p:nvSpPr>
        <p:spPr>
          <a:xfrm rot="16200000">
            <a:off x="3941929" y="4923166"/>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grpSp>
        <p:nvGrpSpPr>
          <p:cNvPr id="366" name="Group 366"/>
          <p:cNvGrpSpPr/>
          <p:nvPr/>
        </p:nvGrpSpPr>
        <p:grpSpPr>
          <a:xfrm>
            <a:off x="4376427" y="4596463"/>
            <a:ext cx="1203687" cy="866587"/>
            <a:chOff x="0" y="0"/>
            <a:chExt cx="1203685" cy="866586"/>
          </a:xfrm>
        </p:grpSpPr>
        <p:grpSp>
          <p:nvGrpSpPr>
            <p:cNvPr id="364" name="Group 364"/>
            <p:cNvGrpSpPr/>
            <p:nvPr/>
          </p:nvGrpSpPr>
          <p:grpSpPr>
            <a:xfrm>
              <a:off x="39201" y="17359"/>
              <a:ext cx="1164485" cy="514790"/>
              <a:chOff x="0" y="-1"/>
              <a:chExt cx="1164484" cy="514789"/>
            </a:xfrm>
          </p:grpSpPr>
          <p:sp>
            <p:nvSpPr>
              <p:cNvPr id="362" name="Shape 362"/>
              <p:cNvSpPr/>
              <p:nvPr/>
            </p:nvSpPr>
            <p:spPr>
              <a:xfrm>
                <a:off x="-1" y="-2"/>
                <a:ext cx="1164485" cy="5147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3399FF"/>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363" name="Shape 363"/>
              <p:cNvSpPr/>
              <p:nvPr/>
            </p:nvSpPr>
            <p:spPr>
              <a:xfrm>
                <a:off x="-1" y="-2"/>
                <a:ext cx="1164485" cy="5147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00" y="21600"/>
                    </a:moveTo>
                    <a:cubicBezTo>
                      <a:pt x="16012" y="21600"/>
                      <a:pt x="14400" y="16765"/>
                      <a:pt x="14400" y="10800"/>
                    </a:cubicBezTo>
                    <a:cubicBezTo>
                      <a:pt x="14400" y="4835"/>
                      <a:pt x="16012" y="0"/>
                      <a:pt x="18000" y="0"/>
                    </a:cubicBezTo>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no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sp>
          <p:nvSpPr>
            <p:cNvPr id="365" name="Shape 365"/>
            <p:cNvSpPr/>
            <p:nvPr/>
          </p:nvSpPr>
          <p:spPr>
            <a:xfrm>
              <a:off x="0" y="0"/>
              <a:ext cx="1001166" cy="866587"/>
            </a:xfrm>
            <a:custGeom>
              <a:avLst/>
              <a:gdLst/>
              <a:ahLst/>
              <a:cxnLst>
                <a:cxn ang="0">
                  <a:pos x="wd2" y="hd2"/>
                </a:cxn>
                <a:cxn ang="5400000">
                  <a:pos x="wd2" y="hd2"/>
                </a:cxn>
                <a:cxn ang="10800000">
                  <a:pos x="wd2" y="hd2"/>
                </a:cxn>
                <a:cxn ang="16200000">
                  <a:pos x="wd2" y="hd2"/>
                </a:cxn>
              </a:cxnLst>
              <a:rect l="0" t="0" r="r" b="b"/>
              <a:pathLst>
                <a:path w="21168" h="20993" fill="norm" stroke="1" extrusionOk="0">
                  <a:moveTo>
                    <a:pt x="21168" y="421"/>
                  </a:moveTo>
                  <a:cubicBezTo>
                    <a:pt x="17867" y="1924"/>
                    <a:pt x="17936" y="3402"/>
                    <a:pt x="17421" y="5697"/>
                  </a:cubicBezTo>
                  <a:cubicBezTo>
                    <a:pt x="16567" y="9024"/>
                    <a:pt x="17946" y="17851"/>
                    <a:pt x="17957" y="20566"/>
                  </a:cubicBezTo>
                  <a:cubicBezTo>
                    <a:pt x="14772" y="21176"/>
                    <a:pt x="4603" y="21229"/>
                    <a:pt x="294" y="20086"/>
                  </a:cubicBezTo>
                  <a:cubicBezTo>
                    <a:pt x="457" y="16550"/>
                    <a:pt x="-432" y="8802"/>
                    <a:pt x="282" y="5525"/>
                  </a:cubicBezTo>
                  <a:cubicBezTo>
                    <a:pt x="995" y="2247"/>
                    <a:pt x="3204" y="713"/>
                    <a:pt x="4576" y="421"/>
                  </a:cubicBezTo>
                  <a:cubicBezTo>
                    <a:pt x="8722" y="149"/>
                    <a:pt x="19525" y="-371"/>
                    <a:pt x="21168" y="421"/>
                  </a:cubicBezTo>
                  <a:close/>
                </a:path>
              </a:pathLst>
            </a:custGeom>
            <a:solidFill>
              <a:srgbClr val="3399FF"/>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grpSp>
      <p:sp>
        <p:nvSpPr>
          <p:cNvPr id="367" name="Shape 367"/>
          <p:cNvSpPr/>
          <p:nvPr/>
        </p:nvSpPr>
        <p:spPr>
          <a:xfrm>
            <a:off x="5796136" y="4311726"/>
            <a:ext cx="1152129" cy="1025154"/>
          </a:xfrm>
          <a:custGeom>
            <a:avLst/>
            <a:gdLst/>
            <a:ahLst/>
            <a:cxnLst>
              <a:cxn ang="0">
                <a:pos x="wd2" y="hd2"/>
              </a:cxn>
              <a:cxn ang="5400000">
                <a:pos x="wd2" y="hd2"/>
              </a:cxn>
              <a:cxn ang="10800000">
                <a:pos x="wd2" y="hd2"/>
              </a:cxn>
              <a:cxn ang="16200000">
                <a:pos x="wd2" y="hd2"/>
              </a:cxn>
            </a:cxnLst>
            <a:rect l="0" t="0" r="r" b="b"/>
            <a:pathLst>
              <a:path w="21600" h="20543" fill="norm" stroke="1" extrusionOk="0">
                <a:moveTo>
                  <a:pt x="0" y="5511"/>
                </a:moveTo>
                <a:cubicBezTo>
                  <a:pt x="595" y="6345"/>
                  <a:pt x="1867" y="7649"/>
                  <a:pt x="2445" y="8663"/>
                </a:cubicBezTo>
                <a:cubicBezTo>
                  <a:pt x="3298" y="7964"/>
                  <a:pt x="5312" y="6050"/>
                  <a:pt x="6352" y="6283"/>
                </a:cubicBezTo>
                <a:cubicBezTo>
                  <a:pt x="6898" y="7954"/>
                  <a:pt x="5392" y="15929"/>
                  <a:pt x="5369" y="18641"/>
                </a:cubicBezTo>
                <a:cubicBezTo>
                  <a:pt x="7171" y="20805"/>
                  <a:pt x="15414" y="21271"/>
                  <a:pt x="17161" y="19263"/>
                </a:cubicBezTo>
                <a:cubicBezTo>
                  <a:pt x="16885" y="16443"/>
                  <a:pt x="15494" y="7803"/>
                  <a:pt x="15894" y="5961"/>
                </a:cubicBezTo>
                <a:cubicBezTo>
                  <a:pt x="17464" y="6307"/>
                  <a:pt x="18483" y="7682"/>
                  <a:pt x="19562" y="8213"/>
                </a:cubicBezTo>
                <a:cubicBezTo>
                  <a:pt x="20489" y="7263"/>
                  <a:pt x="20786" y="5743"/>
                  <a:pt x="21600" y="4160"/>
                </a:cubicBezTo>
                <a:cubicBezTo>
                  <a:pt x="20770" y="2664"/>
                  <a:pt x="16471" y="163"/>
                  <a:pt x="14672" y="107"/>
                </a:cubicBezTo>
                <a:cubicBezTo>
                  <a:pt x="14027" y="1417"/>
                  <a:pt x="13782" y="3169"/>
                  <a:pt x="11411" y="3259"/>
                </a:cubicBezTo>
                <a:cubicBezTo>
                  <a:pt x="9325" y="3340"/>
                  <a:pt x="9028" y="1618"/>
                  <a:pt x="8558" y="107"/>
                </a:cubicBezTo>
                <a:cubicBezTo>
                  <a:pt x="7279" y="-329"/>
                  <a:pt x="5158" y="642"/>
                  <a:pt x="3732" y="1542"/>
                </a:cubicBezTo>
                <a:cubicBezTo>
                  <a:pt x="2305" y="2443"/>
                  <a:pt x="273" y="4332"/>
                  <a:pt x="0" y="5511"/>
                </a:cubicBezTo>
                <a:close/>
              </a:path>
            </a:pathLst>
          </a:custGeom>
          <a:solidFill>
            <a:srgbClr val="3399FF"/>
          </a:solidFill>
          <a:ln w="25400">
            <a:solidFill/>
          </a:ln>
        </p:spPr>
        <p:txBody>
          <a:bodyPr lIns="0" tIns="0" rIns="0" bIns="0" anchor="ctr"/>
          <a:lstStyle/>
          <a:p>
            <a:pPr lvl="0" algn="ctr">
              <a:defRPr>
                <a:solidFill>
                  <a:srgbClr val="FFFFFF"/>
                </a:solidFill>
              </a:defRPr>
            </a:pPr>
          </a:p>
        </p:txBody>
      </p:sp>
      <p:sp>
        <p:nvSpPr>
          <p:cNvPr id="368" name="Shape 368"/>
          <p:cNvSpPr/>
          <p:nvPr/>
        </p:nvSpPr>
        <p:spPr>
          <a:xfrm rot="16200000">
            <a:off x="5598114" y="4923168"/>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grpSp>
        <p:nvGrpSpPr>
          <p:cNvPr id="372" name="Group 372"/>
          <p:cNvGrpSpPr/>
          <p:nvPr/>
        </p:nvGrpSpPr>
        <p:grpSpPr>
          <a:xfrm>
            <a:off x="6948264" y="4097162"/>
            <a:ext cx="1152001" cy="1023743"/>
            <a:chOff x="0" y="0"/>
            <a:chExt cx="1152000" cy="1023742"/>
          </a:xfrm>
        </p:grpSpPr>
        <p:sp>
          <p:nvSpPr>
            <p:cNvPr id="369" name="Shape 369"/>
            <p:cNvSpPr/>
            <p:nvPr/>
          </p:nvSpPr>
          <p:spPr>
            <a:xfrm>
              <a:off x="0" y="0"/>
              <a:ext cx="1152001" cy="1023743"/>
            </a:xfrm>
            <a:custGeom>
              <a:avLst/>
              <a:gdLst/>
              <a:ahLst/>
              <a:cxnLst>
                <a:cxn ang="0">
                  <a:pos x="wd2" y="hd2"/>
                </a:cxn>
                <a:cxn ang="5400000">
                  <a:pos x="wd2" y="hd2"/>
                </a:cxn>
                <a:cxn ang="10800000">
                  <a:pos x="wd2" y="hd2"/>
                </a:cxn>
                <a:cxn ang="16200000">
                  <a:pos x="wd2" y="hd2"/>
                </a:cxn>
              </a:cxnLst>
              <a:rect l="0" t="0" r="r" b="b"/>
              <a:pathLst>
                <a:path w="21600" h="20543" fill="norm" stroke="1" extrusionOk="0">
                  <a:moveTo>
                    <a:pt x="0" y="5511"/>
                  </a:moveTo>
                  <a:cubicBezTo>
                    <a:pt x="595" y="6345"/>
                    <a:pt x="1867" y="7649"/>
                    <a:pt x="2445" y="8663"/>
                  </a:cubicBezTo>
                  <a:cubicBezTo>
                    <a:pt x="3298" y="7964"/>
                    <a:pt x="5312" y="6050"/>
                    <a:pt x="6352" y="6283"/>
                  </a:cubicBezTo>
                  <a:cubicBezTo>
                    <a:pt x="6898" y="7954"/>
                    <a:pt x="5392" y="15929"/>
                    <a:pt x="5369" y="18641"/>
                  </a:cubicBezTo>
                  <a:cubicBezTo>
                    <a:pt x="7171" y="20805"/>
                    <a:pt x="15414" y="21271"/>
                    <a:pt x="17161" y="19263"/>
                  </a:cubicBezTo>
                  <a:cubicBezTo>
                    <a:pt x="16885" y="16443"/>
                    <a:pt x="15494" y="7803"/>
                    <a:pt x="15894" y="5961"/>
                  </a:cubicBezTo>
                  <a:cubicBezTo>
                    <a:pt x="17464" y="6307"/>
                    <a:pt x="18483" y="7682"/>
                    <a:pt x="19562" y="8213"/>
                  </a:cubicBezTo>
                  <a:cubicBezTo>
                    <a:pt x="20489" y="7263"/>
                    <a:pt x="20786" y="5743"/>
                    <a:pt x="21600" y="4160"/>
                  </a:cubicBezTo>
                  <a:cubicBezTo>
                    <a:pt x="20770" y="2664"/>
                    <a:pt x="16471" y="163"/>
                    <a:pt x="14672" y="107"/>
                  </a:cubicBezTo>
                  <a:cubicBezTo>
                    <a:pt x="14027" y="1417"/>
                    <a:pt x="13782" y="3169"/>
                    <a:pt x="11411" y="3259"/>
                  </a:cubicBezTo>
                  <a:cubicBezTo>
                    <a:pt x="9325" y="3340"/>
                    <a:pt x="9028" y="1618"/>
                    <a:pt x="8558" y="107"/>
                  </a:cubicBezTo>
                  <a:cubicBezTo>
                    <a:pt x="7279" y="-329"/>
                    <a:pt x="5158" y="642"/>
                    <a:pt x="3732" y="1542"/>
                  </a:cubicBezTo>
                  <a:cubicBezTo>
                    <a:pt x="2305" y="2443"/>
                    <a:pt x="273" y="4332"/>
                    <a:pt x="0" y="5511"/>
                  </a:cubicBezTo>
                  <a:close/>
                </a:path>
              </a:pathLst>
            </a:custGeom>
            <a:solidFill>
              <a:srgbClr val="3399FF"/>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70" name="Shape 370"/>
            <p:cNvSpPr/>
            <p:nvPr/>
          </p:nvSpPr>
          <p:spPr>
            <a:xfrm>
              <a:off x="269122" y="247561"/>
              <a:ext cx="653664" cy="662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ctr"/>
              <a:r>
                <a:rPr b="1" sz="1100">
                  <a:solidFill>
                    <a:srgbClr val="FFFFFF"/>
                  </a:solidFill>
                  <a:latin typeface="Arial Black"/>
                  <a:ea typeface="Arial Black"/>
                  <a:cs typeface="Arial Black"/>
                  <a:sym typeface="Arial Black"/>
                </a:rPr>
                <a:t>I</a:t>
              </a:r>
              <a:endParaRPr b="1" sz="1100">
                <a:solidFill>
                  <a:srgbClr val="FFFFFF"/>
                </a:solidFill>
                <a:latin typeface="Arial Black"/>
                <a:ea typeface="Arial Black"/>
                <a:cs typeface="Arial Black"/>
                <a:sym typeface="Arial Black"/>
              </a:endParaRPr>
            </a:p>
            <a:p>
              <a:pPr lvl="0" algn="ctr"/>
              <a:endParaRPr b="1" sz="1100">
                <a:solidFill>
                  <a:srgbClr val="FFFFFF"/>
                </a:solidFill>
                <a:latin typeface="Arial Black"/>
                <a:ea typeface="Arial Black"/>
                <a:cs typeface="Arial Black"/>
                <a:sym typeface="Arial Black"/>
              </a:endParaRPr>
            </a:p>
            <a:p>
              <a:pPr lvl="0" algn="ctr"/>
              <a:r>
                <a:rPr b="1" sz="1100">
                  <a:solidFill>
                    <a:srgbClr val="FFFFFF"/>
                  </a:solidFill>
                  <a:latin typeface="Arial Black"/>
                  <a:ea typeface="Arial Black"/>
                  <a:cs typeface="Arial Black"/>
                  <a:sym typeface="Arial Black"/>
                </a:rPr>
                <a:t>Austria</a:t>
              </a:r>
            </a:p>
          </p:txBody>
        </p:sp>
        <p:sp>
          <p:nvSpPr>
            <p:cNvPr id="371" name="Shape 371"/>
            <p:cNvSpPr/>
            <p:nvPr/>
          </p:nvSpPr>
          <p:spPr>
            <a:xfrm>
              <a:off x="503268" y="470046"/>
              <a:ext cx="217600" cy="161655"/>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FF0000"/>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sp>
        <p:nvSpPr>
          <p:cNvPr id="373" name="Shape 373"/>
          <p:cNvSpPr/>
          <p:nvPr/>
        </p:nvSpPr>
        <p:spPr>
          <a:xfrm rot="15347972">
            <a:off x="6822250" y="4707142"/>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sp>
        <p:nvSpPr>
          <p:cNvPr id="374" name="Shape 374"/>
          <p:cNvSpPr/>
          <p:nvPr/>
        </p:nvSpPr>
        <p:spPr>
          <a:xfrm>
            <a:off x="107503" y="5877273"/>
            <a:ext cx="7200802"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Arial Bold"/>
                <a:ea typeface="Arial Bold"/>
                <a:cs typeface="Arial Bold"/>
                <a:sym typeface="Arial Bold"/>
              </a:defRPr>
            </a:lvl1pPr>
          </a:lstStyle>
          <a:p>
            <a:pPr lvl="0">
              <a:defRPr sz="1800"/>
            </a:pPr>
            <a:r>
              <a:rPr sz="2000"/>
              <a:t>Land A  Land B                    Land C  Land D              Land E</a:t>
            </a:r>
          </a:p>
        </p:txBody>
      </p:sp>
      <p:sp>
        <p:nvSpPr>
          <p:cNvPr id="375" name="Shape 375"/>
          <p:cNvSpPr/>
          <p:nvPr/>
        </p:nvSpPr>
        <p:spPr>
          <a:xfrm>
            <a:off x="6804248" y="5373216"/>
            <a:ext cx="1080121"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Arial Bold"/>
                <a:ea typeface="Arial Bold"/>
                <a:cs typeface="Arial Bold"/>
                <a:sym typeface="Arial Bold"/>
              </a:defRPr>
            </a:lvl1pPr>
          </a:lstStyle>
          <a:p>
            <a:pPr lvl="0">
              <a:defRPr sz="1800"/>
            </a:pPr>
            <a:r>
              <a:rPr sz="2000"/>
              <a:t>Land F</a:t>
            </a:r>
          </a:p>
        </p:txBody>
      </p:sp>
      <p:sp>
        <p:nvSpPr>
          <p:cNvPr id="376" name="Shape 376"/>
          <p:cNvSpPr/>
          <p:nvPr/>
        </p:nvSpPr>
        <p:spPr>
          <a:xfrm>
            <a:off x="7596336" y="5085184"/>
            <a:ext cx="1475657"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latin typeface="Arial Bold"/>
                <a:ea typeface="Arial Bold"/>
                <a:cs typeface="Arial Bold"/>
                <a:sym typeface="Arial Bold"/>
              </a:defRPr>
            </a:lvl1pPr>
          </a:lstStyle>
          <a:p>
            <a:pPr lvl="0">
              <a:defRPr sz="1800"/>
            </a:pPr>
            <a:r>
              <a:rPr sz="2000"/>
              <a:t>Österreich</a:t>
            </a:r>
          </a:p>
        </p:txBody>
      </p:sp>
      <p:grpSp>
        <p:nvGrpSpPr>
          <p:cNvPr id="383" name="Group 383"/>
          <p:cNvGrpSpPr/>
          <p:nvPr/>
        </p:nvGrpSpPr>
        <p:grpSpPr>
          <a:xfrm>
            <a:off x="7812360" y="2780927"/>
            <a:ext cx="1152001" cy="1225581"/>
            <a:chOff x="0" y="0"/>
            <a:chExt cx="1152000" cy="1225579"/>
          </a:xfrm>
        </p:grpSpPr>
        <p:sp>
          <p:nvSpPr>
            <p:cNvPr id="377" name="Shape 377"/>
            <p:cNvSpPr/>
            <p:nvPr/>
          </p:nvSpPr>
          <p:spPr>
            <a:xfrm>
              <a:off x="341390" y="188243"/>
              <a:ext cx="568619" cy="69233"/>
            </a:xfrm>
            <a:custGeom>
              <a:avLst/>
              <a:gdLst/>
              <a:ahLst/>
              <a:cxnLst>
                <a:cxn ang="0">
                  <a:pos x="wd2" y="hd2"/>
                </a:cxn>
                <a:cxn ang="5400000">
                  <a:pos x="wd2" y="hd2"/>
                </a:cxn>
                <a:cxn ang="10800000">
                  <a:pos x="wd2" y="hd2"/>
                </a:cxn>
                <a:cxn ang="16200000">
                  <a:pos x="wd2" y="hd2"/>
                </a:cxn>
              </a:cxnLst>
              <a:rect l="0" t="0" r="r" b="b"/>
              <a:pathLst>
                <a:path w="21600" h="20116" fill="norm" stroke="1" extrusionOk="0">
                  <a:moveTo>
                    <a:pt x="0" y="8846"/>
                  </a:moveTo>
                  <a:cubicBezTo>
                    <a:pt x="4184" y="3681"/>
                    <a:pt x="8368" y="-1484"/>
                    <a:pt x="11968" y="394"/>
                  </a:cubicBezTo>
                  <a:cubicBezTo>
                    <a:pt x="15568" y="2273"/>
                    <a:pt x="21600" y="20116"/>
                    <a:pt x="21600" y="20116"/>
                  </a:cubicBezTo>
                </a:path>
              </a:pathLst>
            </a:custGeom>
            <a:noFill/>
            <a:ln w="38100" cap="flat">
              <a:solidFill>
                <a:srgbClr val="CC9900"/>
              </a:solidFill>
              <a:prstDash val="solid"/>
              <a:bevel/>
            </a:ln>
            <a:effectLst/>
          </p:spPr>
          <p:txBody>
            <a:bodyPr wrap="square" lIns="0" tIns="0" rIns="0" bIns="0" numCol="1" anchor="ctr">
              <a:noAutofit/>
            </a:bodyPr>
            <a:lstStyle/>
            <a:p>
              <a:pPr lvl="0" algn="ctr"/>
            </a:p>
          </p:txBody>
        </p:sp>
        <p:sp>
          <p:nvSpPr>
            <p:cNvPr id="378" name="Shape 378"/>
            <p:cNvSpPr/>
            <p:nvPr/>
          </p:nvSpPr>
          <p:spPr>
            <a:xfrm>
              <a:off x="532812" y="0"/>
              <a:ext cx="115261" cy="188260"/>
            </a:xfrm>
            <a:custGeom>
              <a:avLst/>
              <a:gdLst/>
              <a:ahLst/>
              <a:cxnLst>
                <a:cxn ang="0">
                  <a:pos x="wd2" y="hd2"/>
                </a:cxn>
                <a:cxn ang="5400000">
                  <a:pos x="wd2" y="hd2"/>
                </a:cxn>
                <a:cxn ang="10800000">
                  <a:pos x="wd2" y="hd2"/>
                </a:cxn>
                <a:cxn ang="16200000">
                  <a:pos x="wd2" y="hd2"/>
                </a:cxn>
              </a:cxnLst>
              <a:rect l="0" t="0" r="r" b="b"/>
              <a:pathLst>
                <a:path w="20986" h="21600" fill="norm" stroke="1" extrusionOk="0">
                  <a:moveTo>
                    <a:pt x="19587" y="21600"/>
                  </a:moveTo>
                  <a:cubicBezTo>
                    <a:pt x="19121" y="20718"/>
                    <a:pt x="18612" y="19845"/>
                    <a:pt x="18188" y="18955"/>
                  </a:cubicBezTo>
                  <a:cubicBezTo>
                    <a:pt x="17500" y="17510"/>
                    <a:pt x="17833" y="16968"/>
                    <a:pt x="16089" y="15869"/>
                  </a:cubicBezTo>
                  <a:cubicBezTo>
                    <a:pt x="15248" y="15339"/>
                    <a:pt x="12107" y="14337"/>
                    <a:pt x="11192" y="14106"/>
                  </a:cubicBezTo>
                  <a:cubicBezTo>
                    <a:pt x="9823" y="13761"/>
                    <a:pt x="8394" y="13518"/>
                    <a:pt x="6995" y="13225"/>
                  </a:cubicBezTo>
                  <a:lnTo>
                    <a:pt x="2798" y="12343"/>
                  </a:lnTo>
                  <a:cubicBezTo>
                    <a:pt x="2565" y="11902"/>
                    <a:pt x="2428" y="11436"/>
                    <a:pt x="2098" y="11020"/>
                  </a:cubicBezTo>
                  <a:cubicBezTo>
                    <a:pt x="-614" y="7602"/>
                    <a:pt x="1758" y="11700"/>
                    <a:pt x="0" y="8376"/>
                  </a:cubicBezTo>
                  <a:cubicBezTo>
                    <a:pt x="241" y="7160"/>
                    <a:pt x="320" y="4886"/>
                    <a:pt x="1399" y="3527"/>
                  </a:cubicBezTo>
                  <a:cubicBezTo>
                    <a:pt x="1775" y="3053"/>
                    <a:pt x="2165" y="2553"/>
                    <a:pt x="2798" y="2204"/>
                  </a:cubicBezTo>
                  <a:cubicBezTo>
                    <a:pt x="4063" y="1506"/>
                    <a:pt x="5364" y="698"/>
                    <a:pt x="6995" y="441"/>
                  </a:cubicBezTo>
                  <a:lnTo>
                    <a:pt x="17488" y="0"/>
                  </a:lnTo>
                  <a:cubicBezTo>
                    <a:pt x="18887" y="588"/>
                    <a:pt x="19755" y="1640"/>
                    <a:pt x="20286" y="2645"/>
                  </a:cubicBezTo>
                  <a:lnTo>
                    <a:pt x="20986" y="3967"/>
                  </a:lnTo>
                </a:path>
              </a:pathLst>
            </a:custGeom>
            <a:noFill/>
            <a:ln w="28575" cap="flat">
              <a:solidFill>
                <a:srgbClr val="CC9900"/>
              </a:solidFill>
              <a:prstDash val="solid"/>
              <a:bevel/>
            </a:ln>
            <a:effectLst/>
          </p:spPr>
          <p:txBody>
            <a:bodyPr wrap="square" lIns="0" tIns="0" rIns="0" bIns="0" numCol="1" anchor="ctr">
              <a:noAutofit/>
            </a:bodyPr>
            <a:lstStyle/>
            <a:p>
              <a:pPr lvl="0" algn="ctr"/>
            </a:p>
          </p:txBody>
        </p:sp>
        <p:grpSp>
          <p:nvGrpSpPr>
            <p:cNvPr id="382" name="Group 382"/>
            <p:cNvGrpSpPr/>
            <p:nvPr/>
          </p:nvGrpSpPr>
          <p:grpSpPr>
            <a:xfrm>
              <a:off x="0" y="201837"/>
              <a:ext cx="1152001" cy="1023743"/>
              <a:chOff x="0" y="0"/>
              <a:chExt cx="1152000" cy="1023742"/>
            </a:xfrm>
          </p:grpSpPr>
          <p:sp>
            <p:nvSpPr>
              <p:cNvPr id="379" name="Shape 379"/>
              <p:cNvSpPr/>
              <p:nvPr/>
            </p:nvSpPr>
            <p:spPr>
              <a:xfrm>
                <a:off x="0" y="0"/>
                <a:ext cx="1152001" cy="1023743"/>
              </a:xfrm>
              <a:custGeom>
                <a:avLst/>
                <a:gdLst/>
                <a:ahLst/>
                <a:cxnLst>
                  <a:cxn ang="0">
                    <a:pos x="wd2" y="hd2"/>
                  </a:cxn>
                  <a:cxn ang="5400000">
                    <a:pos x="wd2" y="hd2"/>
                  </a:cxn>
                  <a:cxn ang="10800000">
                    <a:pos x="wd2" y="hd2"/>
                  </a:cxn>
                  <a:cxn ang="16200000">
                    <a:pos x="wd2" y="hd2"/>
                  </a:cxn>
                </a:cxnLst>
                <a:rect l="0" t="0" r="r" b="b"/>
                <a:pathLst>
                  <a:path w="21600" h="20543" fill="norm" stroke="1" extrusionOk="0">
                    <a:moveTo>
                      <a:pt x="0" y="5511"/>
                    </a:moveTo>
                    <a:cubicBezTo>
                      <a:pt x="595" y="6345"/>
                      <a:pt x="1867" y="7649"/>
                      <a:pt x="2445" y="8663"/>
                    </a:cubicBezTo>
                    <a:cubicBezTo>
                      <a:pt x="3298" y="7964"/>
                      <a:pt x="5312" y="6050"/>
                      <a:pt x="6352" y="6283"/>
                    </a:cubicBezTo>
                    <a:cubicBezTo>
                      <a:pt x="6898" y="7954"/>
                      <a:pt x="5392" y="15929"/>
                      <a:pt x="5369" y="18641"/>
                    </a:cubicBezTo>
                    <a:cubicBezTo>
                      <a:pt x="7171" y="20805"/>
                      <a:pt x="15414" y="21271"/>
                      <a:pt x="17161" y="19263"/>
                    </a:cubicBezTo>
                    <a:cubicBezTo>
                      <a:pt x="16885" y="16443"/>
                      <a:pt x="15494" y="7803"/>
                      <a:pt x="15894" y="5961"/>
                    </a:cubicBezTo>
                    <a:cubicBezTo>
                      <a:pt x="17464" y="6307"/>
                      <a:pt x="18483" y="7682"/>
                      <a:pt x="19562" y="8213"/>
                    </a:cubicBezTo>
                    <a:cubicBezTo>
                      <a:pt x="20489" y="7263"/>
                      <a:pt x="20786" y="5743"/>
                      <a:pt x="21600" y="4160"/>
                    </a:cubicBezTo>
                    <a:cubicBezTo>
                      <a:pt x="20770" y="2664"/>
                      <a:pt x="16471" y="163"/>
                      <a:pt x="14672" y="107"/>
                    </a:cubicBezTo>
                    <a:cubicBezTo>
                      <a:pt x="14027" y="1417"/>
                      <a:pt x="13782" y="3169"/>
                      <a:pt x="11411" y="3259"/>
                    </a:cubicBezTo>
                    <a:cubicBezTo>
                      <a:pt x="9325" y="3340"/>
                      <a:pt x="9028" y="1618"/>
                      <a:pt x="8558" y="107"/>
                    </a:cubicBezTo>
                    <a:cubicBezTo>
                      <a:pt x="7279" y="-329"/>
                      <a:pt x="5158" y="642"/>
                      <a:pt x="3732" y="1542"/>
                    </a:cubicBezTo>
                    <a:cubicBezTo>
                      <a:pt x="2305" y="2443"/>
                      <a:pt x="273" y="4332"/>
                      <a:pt x="0" y="5511"/>
                    </a:cubicBezTo>
                    <a:close/>
                  </a:path>
                </a:pathLst>
              </a:custGeom>
              <a:solidFill>
                <a:srgbClr val="3399FF"/>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80" name="Shape 380"/>
              <p:cNvSpPr/>
              <p:nvPr/>
            </p:nvSpPr>
            <p:spPr>
              <a:xfrm>
                <a:off x="269122" y="247561"/>
                <a:ext cx="653664" cy="662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ctr"/>
                <a:r>
                  <a:rPr b="1" sz="1100">
                    <a:solidFill>
                      <a:srgbClr val="FFFFFF"/>
                    </a:solidFill>
                    <a:latin typeface="Arial Black"/>
                    <a:ea typeface="Arial Black"/>
                    <a:cs typeface="Arial Black"/>
                    <a:sym typeface="Arial Black"/>
                  </a:rPr>
                  <a:t>I</a:t>
                </a:r>
                <a:endParaRPr b="1" sz="1100">
                  <a:solidFill>
                    <a:srgbClr val="FFFFFF"/>
                  </a:solidFill>
                  <a:latin typeface="Arial Black"/>
                  <a:ea typeface="Arial Black"/>
                  <a:cs typeface="Arial Black"/>
                  <a:sym typeface="Arial Black"/>
                </a:endParaRPr>
              </a:p>
              <a:p>
                <a:pPr lvl="0" algn="ctr"/>
                <a:endParaRPr b="1" sz="1100">
                  <a:solidFill>
                    <a:srgbClr val="FFFFFF"/>
                  </a:solidFill>
                  <a:latin typeface="Arial Black"/>
                  <a:ea typeface="Arial Black"/>
                  <a:cs typeface="Arial Black"/>
                  <a:sym typeface="Arial Black"/>
                </a:endParaRPr>
              </a:p>
              <a:p>
                <a:pPr lvl="0" algn="ctr"/>
                <a:r>
                  <a:rPr b="1" sz="1100">
                    <a:solidFill>
                      <a:srgbClr val="FFFFFF"/>
                    </a:solidFill>
                    <a:latin typeface="Arial Black"/>
                    <a:ea typeface="Arial Black"/>
                    <a:cs typeface="Arial Black"/>
                    <a:sym typeface="Arial Black"/>
                  </a:rPr>
                  <a:t>Austria</a:t>
                </a:r>
              </a:p>
            </p:txBody>
          </p:sp>
          <p:sp>
            <p:nvSpPr>
              <p:cNvPr id="381" name="Shape 381"/>
              <p:cNvSpPr/>
              <p:nvPr/>
            </p:nvSpPr>
            <p:spPr>
              <a:xfrm>
                <a:off x="503268" y="470046"/>
                <a:ext cx="217600" cy="161655"/>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FF0000"/>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sp>
        <p:nvSpPr>
          <p:cNvPr id="384" name="Shape 384"/>
          <p:cNvSpPr/>
          <p:nvPr/>
        </p:nvSpPr>
        <p:spPr>
          <a:xfrm rot="13495658">
            <a:off x="8216283" y="4246872"/>
            <a:ext cx="396045" cy="288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FFFFFF"/>
          </a:solidFill>
          <a:ln w="25400">
            <a:solidFill/>
          </a:ln>
        </p:spPr>
        <p:txBody>
          <a:bodyPr lIns="0" tIns="0" rIns="0" bIns="0" anchor="ctr"/>
          <a:lstStyle/>
          <a:p>
            <a:pPr lvl="0" algn="ctr">
              <a:defRPr>
                <a:solidFill>
                  <a:srgbClr val="FFFFFF"/>
                </a:solidFill>
              </a:defRPr>
            </a:pPr>
          </a:p>
        </p:txBody>
      </p:sp>
      <p:grpSp>
        <p:nvGrpSpPr>
          <p:cNvPr id="391" name="Group 391"/>
          <p:cNvGrpSpPr/>
          <p:nvPr/>
        </p:nvGrpSpPr>
        <p:grpSpPr>
          <a:xfrm>
            <a:off x="7884368" y="2856656"/>
            <a:ext cx="1152001" cy="1225581"/>
            <a:chOff x="0" y="0"/>
            <a:chExt cx="1152000" cy="1225579"/>
          </a:xfrm>
        </p:grpSpPr>
        <p:sp>
          <p:nvSpPr>
            <p:cNvPr id="385" name="Shape 385"/>
            <p:cNvSpPr/>
            <p:nvPr/>
          </p:nvSpPr>
          <p:spPr>
            <a:xfrm>
              <a:off x="341390" y="188243"/>
              <a:ext cx="568619" cy="69233"/>
            </a:xfrm>
            <a:custGeom>
              <a:avLst/>
              <a:gdLst/>
              <a:ahLst/>
              <a:cxnLst>
                <a:cxn ang="0">
                  <a:pos x="wd2" y="hd2"/>
                </a:cxn>
                <a:cxn ang="5400000">
                  <a:pos x="wd2" y="hd2"/>
                </a:cxn>
                <a:cxn ang="10800000">
                  <a:pos x="wd2" y="hd2"/>
                </a:cxn>
                <a:cxn ang="16200000">
                  <a:pos x="wd2" y="hd2"/>
                </a:cxn>
              </a:cxnLst>
              <a:rect l="0" t="0" r="r" b="b"/>
              <a:pathLst>
                <a:path w="21600" h="20116" fill="norm" stroke="1" extrusionOk="0">
                  <a:moveTo>
                    <a:pt x="0" y="8846"/>
                  </a:moveTo>
                  <a:cubicBezTo>
                    <a:pt x="4184" y="3681"/>
                    <a:pt x="8368" y="-1484"/>
                    <a:pt x="11968" y="394"/>
                  </a:cubicBezTo>
                  <a:cubicBezTo>
                    <a:pt x="15568" y="2273"/>
                    <a:pt x="21600" y="20116"/>
                    <a:pt x="21600" y="20116"/>
                  </a:cubicBezTo>
                </a:path>
              </a:pathLst>
            </a:custGeom>
            <a:noFill/>
            <a:ln w="38100" cap="flat">
              <a:solidFill>
                <a:srgbClr val="CC9900"/>
              </a:solidFill>
              <a:prstDash val="solid"/>
              <a:bevel/>
            </a:ln>
            <a:effectLst/>
          </p:spPr>
          <p:txBody>
            <a:bodyPr wrap="square" lIns="0" tIns="0" rIns="0" bIns="0" numCol="1" anchor="ctr">
              <a:noAutofit/>
            </a:bodyPr>
            <a:lstStyle/>
            <a:p>
              <a:pPr lvl="0" algn="ctr"/>
            </a:p>
          </p:txBody>
        </p:sp>
        <p:sp>
          <p:nvSpPr>
            <p:cNvPr id="386" name="Shape 386"/>
            <p:cNvSpPr/>
            <p:nvPr/>
          </p:nvSpPr>
          <p:spPr>
            <a:xfrm>
              <a:off x="532812" y="0"/>
              <a:ext cx="115261" cy="188260"/>
            </a:xfrm>
            <a:custGeom>
              <a:avLst/>
              <a:gdLst/>
              <a:ahLst/>
              <a:cxnLst>
                <a:cxn ang="0">
                  <a:pos x="wd2" y="hd2"/>
                </a:cxn>
                <a:cxn ang="5400000">
                  <a:pos x="wd2" y="hd2"/>
                </a:cxn>
                <a:cxn ang="10800000">
                  <a:pos x="wd2" y="hd2"/>
                </a:cxn>
                <a:cxn ang="16200000">
                  <a:pos x="wd2" y="hd2"/>
                </a:cxn>
              </a:cxnLst>
              <a:rect l="0" t="0" r="r" b="b"/>
              <a:pathLst>
                <a:path w="20986" h="21600" fill="norm" stroke="1" extrusionOk="0">
                  <a:moveTo>
                    <a:pt x="19587" y="21600"/>
                  </a:moveTo>
                  <a:cubicBezTo>
                    <a:pt x="19121" y="20718"/>
                    <a:pt x="18612" y="19845"/>
                    <a:pt x="18188" y="18955"/>
                  </a:cubicBezTo>
                  <a:cubicBezTo>
                    <a:pt x="17500" y="17510"/>
                    <a:pt x="17833" y="16968"/>
                    <a:pt x="16089" y="15869"/>
                  </a:cubicBezTo>
                  <a:cubicBezTo>
                    <a:pt x="15248" y="15339"/>
                    <a:pt x="12107" y="14337"/>
                    <a:pt x="11192" y="14106"/>
                  </a:cubicBezTo>
                  <a:cubicBezTo>
                    <a:pt x="9823" y="13761"/>
                    <a:pt x="8394" y="13518"/>
                    <a:pt x="6995" y="13225"/>
                  </a:cubicBezTo>
                  <a:lnTo>
                    <a:pt x="2798" y="12343"/>
                  </a:lnTo>
                  <a:cubicBezTo>
                    <a:pt x="2565" y="11902"/>
                    <a:pt x="2428" y="11436"/>
                    <a:pt x="2098" y="11020"/>
                  </a:cubicBezTo>
                  <a:cubicBezTo>
                    <a:pt x="-614" y="7602"/>
                    <a:pt x="1758" y="11700"/>
                    <a:pt x="0" y="8376"/>
                  </a:cubicBezTo>
                  <a:cubicBezTo>
                    <a:pt x="241" y="7160"/>
                    <a:pt x="320" y="4886"/>
                    <a:pt x="1399" y="3527"/>
                  </a:cubicBezTo>
                  <a:cubicBezTo>
                    <a:pt x="1775" y="3053"/>
                    <a:pt x="2165" y="2553"/>
                    <a:pt x="2798" y="2204"/>
                  </a:cubicBezTo>
                  <a:cubicBezTo>
                    <a:pt x="4063" y="1506"/>
                    <a:pt x="5364" y="698"/>
                    <a:pt x="6995" y="441"/>
                  </a:cubicBezTo>
                  <a:lnTo>
                    <a:pt x="17488" y="0"/>
                  </a:lnTo>
                  <a:cubicBezTo>
                    <a:pt x="18887" y="588"/>
                    <a:pt x="19755" y="1640"/>
                    <a:pt x="20286" y="2645"/>
                  </a:cubicBezTo>
                  <a:lnTo>
                    <a:pt x="20986" y="3967"/>
                  </a:lnTo>
                </a:path>
              </a:pathLst>
            </a:custGeom>
            <a:noFill/>
            <a:ln w="28575" cap="flat">
              <a:solidFill>
                <a:srgbClr val="CC9900"/>
              </a:solidFill>
              <a:prstDash val="solid"/>
              <a:bevel/>
            </a:ln>
            <a:effectLst/>
          </p:spPr>
          <p:txBody>
            <a:bodyPr wrap="square" lIns="0" tIns="0" rIns="0" bIns="0" numCol="1" anchor="ctr">
              <a:noAutofit/>
            </a:bodyPr>
            <a:lstStyle/>
            <a:p>
              <a:pPr lvl="0" algn="ctr"/>
            </a:p>
          </p:txBody>
        </p:sp>
        <p:grpSp>
          <p:nvGrpSpPr>
            <p:cNvPr id="390" name="Group 390"/>
            <p:cNvGrpSpPr/>
            <p:nvPr/>
          </p:nvGrpSpPr>
          <p:grpSpPr>
            <a:xfrm>
              <a:off x="0" y="201837"/>
              <a:ext cx="1152001" cy="1023743"/>
              <a:chOff x="0" y="0"/>
              <a:chExt cx="1152000" cy="1023742"/>
            </a:xfrm>
          </p:grpSpPr>
          <p:sp>
            <p:nvSpPr>
              <p:cNvPr id="387" name="Shape 387"/>
              <p:cNvSpPr/>
              <p:nvPr/>
            </p:nvSpPr>
            <p:spPr>
              <a:xfrm>
                <a:off x="0" y="0"/>
                <a:ext cx="1152001" cy="1023743"/>
              </a:xfrm>
              <a:custGeom>
                <a:avLst/>
                <a:gdLst/>
                <a:ahLst/>
                <a:cxnLst>
                  <a:cxn ang="0">
                    <a:pos x="wd2" y="hd2"/>
                  </a:cxn>
                  <a:cxn ang="5400000">
                    <a:pos x="wd2" y="hd2"/>
                  </a:cxn>
                  <a:cxn ang="10800000">
                    <a:pos x="wd2" y="hd2"/>
                  </a:cxn>
                  <a:cxn ang="16200000">
                    <a:pos x="wd2" y="hd2"/>
                  </a:cxn>
                </a:cxnLst>
                <a:rect l="0" t="0" r="r" b="b"/>
                <a:pathLst>
                  <a:path w="21600" h="20543" fill="norm" stroke="1" extrusionOk="0">
                    <a:moveTo>
                      <a:pt x="0" y="5511"/>
                    </a:moveTo>
                    <a:cubicBezTo>
                      <a:pt x="595" y="6345"/>
                      <a:pt x="1867" y="7649"/>
                      <a:pt x="2445" y="8663"/>
                    </a:cubicBezTo>
                    <a:cubicBezTo>
                      <a:pt x="3298" y="7964"/>
                      <a:pt x="5312" y="6050"/>
                      <a:pt x="6352" y="6283"/>
                    </a:cubicBezTo>
                    <a:cubicBezTo>
                      <a:pt x="6898" y="7954"/>
                      <a:pt x="5392" y="15929"/>
                      <a:pt x="5369" y="18641"/>
                    </a:cubicBezTo>
                    <a:cubicBezTo>
                      <a:pt x="7171" y="20805"/>
                      <a:pt x="15414" y="21271"/>
                      <a:pt x="17161" y="19263"/>
                    </a:cubicBezTo>
                    <a:cubicBezTo>
                      <a:pt x="16885" y="16443"/>
                      <a:pt x="15494" y="7803"/>
                      <a:pt x="15894" y="5961"/>
                    </a:cubicBezTo>
                    <a:cubicBezTo>
                      <a:pt x="17464" y="6307"/>
                      <a:pt x="18483" y="7682"/>
                      <a:pt x="19562" y="8213"/>
                    </a:cubicBezTo>
                    <a:cubicBezTo>
                      <a:pt x="20489" y="7263"/>
                      <a:pt x="20786" y="5743"/>
                      <a:pt x="21600" y="4160"/>
                    </a:cubicBezTo>
                    <a:cubicBezTo>
                      <a:pt x="20770" y="2664"/>
                      <a:pt x="16471" y="163"/>
                      <a:pt x="14672" y="107"/>
                    </a:cubicBezTo>
                    <a:cubicBezTo>
                      <a:pt x="14027" y="1417"/>
                      <a:pt x="13782" y="3169"/>
                      <a:pt x="11411" y="3259"/>
                    </a:cubicBezTo>
                    <a:cubicBezTo>
                      <a:pt x="9325" y="3340"/>
                      <a:pt x="9028" y="1618"/>
                      <a:pt x="8558" y="107"/>
                    </a:cubicBezTo>
                    <a:cubicBezTo>
                      <a:pt x="7279" y="-329"/>
                      <a:pt x="5158" y="642"/>
                      <a:pt x="3732" y="1542"/>
                    </a:cubicBezTo>
                    <a:cubicBezTo>
                      <a:pt x="2305" y="2443"/>
                      <a:pt x="273" y="4332"/>
                      <a:pt x="0" y="5511"/>
                    </a:cubicBezTo>
                    <a:close/>
                  </a:path>
                </a:pathLst>
              </a:custGeom>
              <a:solidFill>
                <a:srgbClr val="3399FF"/>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88" name="Shape 388"/>
              <p:cNvSpPr/>
              <p:nvPr/>
            </p:nvSpPr>
            <p:spPr>
              <a:xfrm>
                <a:off x="269122" y="247561"/>
                <a:ext cx="653664" cy="662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ctr"/>
                <a:r>
                  <a:rPr b="1" sz="1100">
                    <a:solidFill>
                      <a:srgbClr val="FFFFFF"/>
                    </a:solidFill>
                    <a:latin typeface="Arial Black"/>
                    <a:ea typeface="Arial Black"/>
                    <a:cs typeface="Arial Black"/>
                    <a:sym typeface="Arial Black"/>
                  </a:rPr>
                  <a:t>I</a:t>
                </a:r>
                <a:endParaRPr b="1" sz="1100">
                  <a:solidFill>
                    <a:srgbClr val="FFFFFF"/>
                  </a:solidFill>
                  <a:latin typeface="Arial Black"/>
                  <a:ea typeface="Arial Black"/>
                  <a:cs typeface="Arial Black"/>
                  <a:sym typeface="Arial Black"/>
                </a:endParaRPr>
              </a:p>
              <a:p>
                <a:pPr lvl="0" algn="ctr"/>
                <a:endParaRPr b="1" sz="1100">
                  <a:solidFill>
                    <a:srgbClr val="FFFFFF"/>
                  </a:solidFill>
                  <a:latin typeface="Arial Black"/>
                  <a:ea typeface="Arial Black"/>
                  <a:cs typeface="Arial Black"/>
                  <a:sym typeface="Arial Black"/>
                </a:endParaRPr>
              </a:p>
              <a:p>
                <a:pPr lvl="0" algn="ctr"/>
                <a:r>
                  <a:rPr b="1" sz="1100">
                    <a:solidFill>
                      <a:srgbClr val="FFFFFF"/>
                    </a:solidFill>
                    <a:latin typeface="Arial Black"/>
                    <a:ea typeface="Arial Black"/>
                    <a:cs typeface="Arial Black"/>
                    <a:sym typeface="Arial Black"/>
                  </a:rPr>
                  <a:t>Austria</a:t>
                </a:r>
              </a:p>
            </p:txBody>
          </p:sp>
          <p:sp>
            <p:nvSpPr>
              <p:cNvPr id="389" name="Shape 389"/>
              <p:cNvSpPr/>
              <p:nvPr/>
            </p:nvSpPr>
            <p:spPr>
              <a:xfrm>
                <a:off x="503268" y="470046"/>
                <a:ext cx="217600" cy="161655"/>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FF0000"/>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grpSp>
        <p:nvGrpSpPr>
          <p:cNvPr id="398" name="Group 398"/>
          <p:cNvGrpSpPr/>
          <p:nvPr/>
        </p:nvGrpSpPr>
        <p:grpSpPr>
          <a:xfrm>
            <a:off x="7964760" y="2933327"/>
            <a:ext cx="1152001" cy="1225581"/>
            <a:chOff x="0" y="0"/>
            <a:chExt cx="1152000" cy="1225579"/>
          </a:xfrm>
        </p:grpSpPr>
        <p:sp>
          <p:nvSpPr>
            <p:cNvPr id="392" name="Shape 392"/>
            <p:cNvSpPr/>
            <p:nvPr/>
          </p:nvSpPr>
          <p:spPr>
            <a:xfrm>
              <a:off x="341390" y="188243"/>
              <a:ext cx="568619" cy="69233"/>
            </a:xfrm>
            <a:custGeom>
              <a:avLst/>
              <a:gdLst/>
              <a:ahLst/>
              <a:cxnLst>
                <a:cxn ang="0">
                  <a:pos x="wd2" y="hd2"/>
                </a:cxn>
                <a:cxn ang="5400000">
                  <a:pos x="wd2" y="hd2"/>
                </a:cxn>
                <a:cxn ang="10800000">
                  <a:pos x="wd2" y="hd2"/>
                </a:cxn>
                <a:cxn ang="16200000">
                  <a:pos x="wd2" y="hd2"/>
                </a:cxn>
              </a:cxnLst>
              <a:rect l="0" t="0" r="r" b="b"/>
              <a:pathLst>
                <a:path w="21600" h="20116" fill="norm" stroke="1" extrusionOk="0">
                  <a:moveTo>
                    <a:pt x="0" y="8846"/>
                  </a:moveTo>
                  <a:cubicBezTo>
                    <a:pt x="4184" y="3681"/>
                    <a:pt x="8368" y="-1484"/>
                    <a:pt x="11968" y="394"/>
                  </a:cubicBezTo>
                  <a:cubicBezTo>
                    <a:pt x="15568" y="2273"/>
                    <a:pt x="21600" y="20116"/>
                    <a:pt x="21600" y="20116"/>
                  </a:cubicBezTo>
                </a:path>
              </a:pathLst>
            </a:custGeom>
            <a:noFill/>
            <a:ln w="38100" cap="flat">
              <a:solidFill>
                <a:srgbClr val="CC9900"/>
              </a:solidFill>
              <a:prstDash val="solid"/>
              <a:bevel/>
            </a:ln>
            <a:effectLst/>
          </p:spPr>
          <p:txBody>
            <a:bodyPr wrap="square" lIns="0" tIns="0" rIns="0" bIns="0" numCol="1" anchor="ctr">
              <a:noAutofit/>
            </a:bodyPr>
            <a:lstStyle/>
            <a:p>
              <a:pPr lvl="0" algn="ctr"/>
            </a:p>
          </p:txBody>
        </p:sp>
        <p:sp>
          <p:nvSpPr>
            <p:cNvPr id="393" name="Shape 393"/>
            <p:cNvSpPr/>
            <p:nvPr/>
          </p:nvSpPr>
          <p:spPr>
            <a:xfrm>
              <a:off x="532812" y="0"/>
              <a:ext cx="115261" cy="188260"/>
            </a:xfrm>
            <a:custGeom>
              <a:avLst/>
              <a:gdLst/>
              <a:ahLst/>
              <a:cxnLst>
                <a:cxn ang="0">
                  <a:pos x="wd2" y="hd2"/>
                </a:cxn>
                <a:cxn ang="5400000">
                  <a:pos x="wd2" y="hd2"/>
                </a:cxn>
                <a:cxn ang="10800000">
                  <a:pos x="wd2" y="hd2"/>
                </a:cxn>
                <a:cxn ang="16200000">
                  <a:pos x="wd2" y="hd2"/>
                </a:cxn>
              </a:cxnLst>
              <a:rect l="0" t="0" r="r" b="b"/>
              <a:pathLst>
                <a:path w="20986" h="21600" fill="norm" stroke="1" extrusionOk="0">
                  <a:moveTo>
                    <a:pt x="19587" y="21600"/>
                  </a:moveTo>
                  <a:cubicBezTo>
                    <a:pt x="19121" y="20718"/>
                    <a:pt x="18612" y="19845"/>
                    <a:pt x="18188" y="18955"/>
                  </a:cubicBezTo>
                  <a:cubicBezTo>
                    <a:pt x="17500" y="17510"/>
                    <a:pt x="17833" y="16968"/>
                    <a:pt x="16089" y="15869"/>
                  </a:cubicBezTo>
                  <a:cubicBezTo>
                    <a:pt x="15248" y="15339"/>
                    <a:pt x="12107" y="14337"/>
                    <a:pt x="11192" y="14106"/>
                  </a:cubicBezTo>
                  <a:cubicBezTo>
                    <a:pt x="9823" y="13761"/>
                    <a:pt x="8394" y="13518"/>
                    <a:pt x="6995" y="13225"/>
                  </a:cubicBezTo>
                  <a:lnTo>
                    <a:pt x="2798" y="12343"/>
                  </a:lnTo>
                  <a:cubicBezTo>
                    <a:pt x="2565" y="11902"/>
                    <a:pt x="2428" y="11436"/>
                    <a:pt x="2098" y="11020"/>
                  </a:cubicBezTo>
                  <a:cubicBezTo>
                    <a:pt x="-614" y="7602"/>
                    <a:pt x="1758" y="11700"/>
                    <a:pt x="0" y="8376"/>
                  </a:cubicBezTo>
                  <a:cubicBezTo>
                    <a:pt x="241" y="7160"/>
                    <a:pt x="320" y="4886"/>
                    <a:pt x="1399" y="3527"/>
                  </a:cubicBezTo>
                  <a:cubicBezTo>
                    <a:pt x="1775" y="3053"/>
                    <a:pt x="2165" y="2553"/>
                    <a:pt x="2798" y="2204"/>
                  </a:cubicBezTo>
                  <a:cubicBezTo>
                    <a:pt x="4063" y="1506"/>
                    <a:pt x="5364" y="698"/>
                    <a:pt x="6995" y="441"/>
                  </a:cubicBezTo>
                  <a:lnTo>
                    <a:pt x="17488" y="0"/>
                  </a:lnTo>
                  <a:cubicBezTo>
                    <a:pt x="18887" y="588"/>
                    <a:pt x="19755" y="1640"/>
                    <a:pt x="20286" y="2645"/>
                  </a:cubicBezTo>
                  <a:lnTo>
                    <a:pt x="20986" y="3967"/>
                  </a:lnTo>
                </a:path>
              </a:pathLst>
            </a:custGeom>
            <a:noFill/>
            <a:ln w="28575" cap="flat">
              <a:solidFill>
                <a:srgbClr val="CC9900"/>
              </a:solidFill>
              <a:prstDash val="solid"/>
              <a:bevel/>
            </a:ln>
            <a:effectLst/>
          </p:spPr>
          <p:txBody>
            <a:bodyPr wrap="square" lIns="0" tIns="0" rIns="0" bIns="0" numCol="1" anchor="ctr">
              <a:noAutofit/>
            </a:bodyPr>
            <a:lstStyle/>
            <a:p>
              <a:pPr lvl="0" algn="ctr"/>
            </a:p>
          </p:txBody>
        </p:sp>
        <p:grpSp>
          <p:nvGrpSpPr>
            <p:cNvPr id="397" name="Group 397"/>
            <p:cNvGrpSpPr/>
            <p:nvPr/>
          </p:nvGrpSpPr>
          <p:grpSpPr>
            <a:xfrm>
              <a:off x="0" y="201837"/>
              <a:ext cx="1152001" cy="1023743"/>
              <a:chOff x="0" y="0"/>
              <a:chExt cx="1152000" cy="1023742"/>
            </a:xfrm>
          </p:grpSpPr>
          <p:sp>
            <p:nvSpPr>
              <p:cNvPr id="394" name="Shape 394"/>
              <p:cNvSpPr/>
              <p:nvPr/>
            </p:nvSpPr>
            <p:spPr>
              <a:xfrm>
                <a:off x="0" y="0"/>
                <a:ext cx="1152001" cy="1023743"/>
              </a:xfrm>
              <a:custGeom>
                <a:avLst/>
                <a:gdLst/>
                <a:ahLst/>
                <a:cxnLst>
                  <a:cxn ang="0">
                    <a:pos x="wd2" y="hd2"/>
                  </a:cxn>
                  <a:cxn ang="5400000">
                    <a:pos x="wd2" y="hd2"/>
                  </a:cxn>
                  <a:cxn ang="10800000">
                    <a:pos x="wd2" y="hd2"/>
                  </a:cxn>
                  <a:cxn ang="16200000">
                    <a:pos x="wd2" y="hd2"/>
                  </a:cxn>
                </a:cxnLst>
                <a:rect l="0" t="0" r="r" b="b"/>
                <a:pathLst>
                  <a:path w="21600" h="20543" fill="norm" stroke="1" extrusionOk="0">
                    <a:moveTo>
                      <a:pt x="0" y="5511"/>
                    </a:moveTo>
                    <a:cubicBezTo>
                      <a:pt x="595" y="6345"/>
                      <a:pt x="1867" y="7649"/>
                      <a:pt x="2445" y="8663"/>
                    </a:cubicBezTo>
                    <a:cubicBezTo>
                      <a:pt x="3298" y="7964"/>
                      <a:pt x="5312" y="6050"/>
                      <a:pt x="6352" y="6283"/>
                    </a:cubicBezTo>
                    <a:cubicBezTo>
                      <a:pt x="6898" y="7954"/>
                      <a:pt x="5392" y="15929"/>
                      <a:pt x="5369" y="18641"/>
                    </a:cubicBezTo>
                    <a:cubicBezTo>
                      <a:pt x="7171" y="20805"/>
                      <a:pt x="15414" y="21271"/>
                      <a:pt x="17161" y="19263"/>
                    </a:cubicBezTo>
                    <a:cubicBezTo>
                      <a:pt x="16885" y="16443"/>
                      <a:pt x="15494" y="7803"/>
                      <a:pt x="15894" y="5961"/>
                    </a:cubicBezTo>
                    <a:cubicBezTo>
                      <a:pt x="17464" y="6307"/>
                      <a:pt x="18483" y="7682"/>
                      <a:pt x="19562" y="8213"/>
                    </a:cubicBezTo>
                    <a:cubicBezTo>
                      <a:pt x="20489" y="7263"/>
                      <a:pt x="20786" y="5743"/>
                      <a:pt x="21600" y="4160"/>
                    </a:cubicBezTo>
                    <a:cubicBezTo>
                      <a:pt x="20770" y="2664"/>
                      <a:pt x="16471" y="163"/>
                      <a:pt x="14672" y="107"/>
                    </a:cubicBezTo>
                    <a:cubicBezTo>
                      <a:pt x="14027" y="1417"/>
                      <a:pt x="13782" y="3169"/>
                      <a:pt x="11411" y="3259"/>
                    </a:cubicBezTo>
                    <a:cubicBezTo>
                      <a:pt x="9325" y="3340"/>
                      <a:pt x="9028" y="1618"/>
                      <a:pt x="8558" y="107"/>
                    </a:cubicBezTo>
                    <a:cubicBezTo>
                      <a:pt x="7279" y="-329"/>
                      <a:pt x="5158" y="642"/>
                      <a:pt x="3732" y="1542"/>
                    </a:cubicBezTo>
                    <a:cubicBezTo>
                      <a:pt x="2305" y="2443"/>
                      <a:pt x="273" y="4332"/>
                      <a:pt x="0" y="5511"/>
                    </a:cubicBezTo>
                    <a:close/>
                  </a:path>
                </a:pathLst>
              </a:custGeom>
              <a:solidFill>
                <a:srgbClr val="3399FF"/>
              </a:solidFill>
              <a:ln w="25400" cap="flat">
                <a:solidFill>
                  <a:srgbClr val="000000"/>
                </a:solidFill>
                <a:prstDash val="solid"/>
                <a:bevel/>
              </a:ln>
              <a:effectLst/>
            </p:spPr>
            <p:txBody>
              <a:bodyPr wrap="square" lIns="0" tIns="0" rIns="0" bIns="0" numCol="1" anchor="ctr">
                <a:noAutofit/>
              </a:bodyPr>
              <a:lstStyle/>
              <a:p>
                <a:pPr lvl="0" algn="ctr">
                  <a:defRPr>
                    <a:solidFill>
                      <a:srgbClr val="FFFFFF"/>
                    </a:solidFill>
                  </a:defRPr>
                </a:pPr>
              </a:p>
            </p:txBody>
          </p:sp>
          <p:sp>
            <p:nvSpPr>
              <p:cNvPr id="395" name="Shape 395"/>
              <p:cNvSpPr/>
              <p:nvPr/>
            </p:nvSpPr>
            <p:spPr>
              <a:xfrm>
                <a:off x="269122" y="247561"/>
                <a:ext cx="653664" cy="662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ctr"/>
                <a:r>
                  <a:rPr b="1" sz="1100">
                    <a:solidFill>
                      <a:srgbClr val="FFFFFF"/>
                    </a:solidFill>
                    <a:latin typeface="Arial Black"/>
                    <a:ea typeface="Arial Black"/>
                    <a:cs typeface="Arial Black"/>
                    <a:sym typeface="Arial Black"/>
                  </a:rPr>
                  <a:t>I</a:t>
                </a:r>
                <a:endParaRPr b="1" sz="1100">
                  <a:solidFill>
                    <a:srgbClr val="FFFFFF"/>
                  </a:solidFill>
                  <a:latin typeface="Arial Black"/>
                  <a:ea typeface="Arial Black"/>
                  <a:cs typeface="Arial Black"/>
                  <a:sym typeface="Arial Black"/>
                </a:endParaRPr>
              </a:p>
              <a:p>
                <a:pPr lvl="0" algn="ctr"/>
                <a:endParaRPr b="1" sz="1100">
                  <a:solidFill>
                    <a:srgbClr val="FFFFFF"/>
                  </a:solidFill>
                  <a:latin typeface="Arial Black"/>
                  <a:ea typeface="Arial Black"/>
                  <a:cs typeface="Arial Black"/>
                  <a:sym typeface="Arial Black"/>
                </a:endParaRPr>
              </a:p>
              <a:p>
                <a:pPr lvl="0" algn="ctr"/>
                <a:r>
                  <a:rPr b="1" sz="1100">
                    <a:solidFill>
                      <a:srgbClr val="FFFFFF"/>
                    </a:solidFill>
                    <a:latin typeface="Arial Black"/>
                    <a:ea typeface="Arial Black"/>
                    <a:cs typeface="Arial Black"/>
                    <a:sym typeface="Arial Black"/>
                  </a:rPr>
                  <a:t>Austria</a:t>
                </a:r>
              </a:p>
            </p:txBody>
          </p:sp>
          <p:sp>
            <p:nvSpPr>
              <p:cNvPr id="396" name="Shape 396"/>
              <p:cNvSpPr/>
              <p:nvPr/>
            </p:nvSpPr>
            <p:spPr>
              <a:xfrm>
                <a:off x="503268" y="470046"/>
                <a:ext cx="217600" cy="161655"/>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rgbClr val="FF0000"/>
              </a:solidFill>
              <a:ln w="12700" cap="flat">
                <a:noFill/>
                <a:miter lim="400000"/>
              </a:ln>
              <a:effectLst/>
            </p:spPr>
            <p:txBody>
              <a:bodyPr wrap="square" lIns="0" tIns="0" rIns="0" bIns="0" numCol="1" anchor="ctr">
                <a:noAutofit/>
              </a:bodyPr>
              <a:lstStyle/>
              <a:p>
                <a:pPr lvl="0" algn="ctr">
                  <a:defRPr>
                    <a:solidFill>
                      <a:srgbClr val="FFFFFF"/>
                    </a:solidFill>
                  </a:defRPr>
                </a:pPr>
              </a:p>
            </p:txBody>
          </p:sp>
        </p:grpSp>
      </p:grpSp>
      <p:sp>
        <p:nvSpPr>
          <p:cNvPr id="399" name="Shape 399"/>
          <p:cNvSpPr/>
          <p:nvPr/>
        </p:nvSpPr>
        <p:spPr>
          <a:xfrm>
            <a:off x="1259632" y="3779747"/>
            <a:ext cx="7200801"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lvl1pPr>
          </a:lstStyle>
          <a:p>
            <a:pPr lvl="0">
              <a:defRPr i="0"/>
            </a:pPr>
            <a:r>
              <a:rPr i="1"/>
              <a:t>spinnen             färben             weben             nähen      bedrucken  </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4"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down)" transition="in">
                                      <p:cBhvr>
                                        <p:cTn id="7" dur="2000"/>
                                        <p:tgtEl>
                                          <p:spTgt spid="196"/>
                                        </p:tgtEl>
                                      </p:cBhvr>
                                    </p:animEffect>
                                  </p:childTnLst>
                                </p:cTn>
                              </p:par>
                            </p:childTnLst>
                          </p:cTn>
                        </p:par>
                        <p:par>
                          <p:cTn id="8" fill="hold">
                            <p:stCondLst>
                              <p:cond delay="2000"/>
                            </p:stCondLst>
                            <p:childTnLst>
                              <p:par>
                                <p:cTn id="9" nodeType="afterEffect" presetClass="entr" presetSubtype="8" presetID="22" grpId="2" fill="hold">
                                  <p:stCondLst>
                                    <p:cond delay="0"/>
                                  </p:stCondLst>
                                  <p:iterate type="el" backwards="0">
                                    <p:tmAbs val="0"/>
                                  </p:iterate>
                                  <p:childTnLst>
                                    <p:set>
                                      <p:cBhvr>
                                        <p:cTn id="10" fill="hold"/>
                                        <p:tgtEl>
                                          <p:spTgt spid="374"/>
                                        </p:tgtEl>
                                        <p:attrNameLst>
                                          <p:attrName>style.visibility</p:attrName>
                                        </p:attrNameLst>
                                      </p:cBhvr>
                                      <p:to>
                                        <p:strVal val="visible"/>
                                      </p:to>
                                    </p:set>
                                    <p:animEffect filter="wipe(left)" transition="in">
                                      <p:cBhvr>
                                        <p:cTn id="11" dur="2000"/>
                                        <p:tgtEl>
                                          <p:spTgt spid="374"/>
                                        </p:tgtEl>
                                      </p:cBhvr>
                                    </p:animEffect>
                                  </p:childTnLst>
                                </p:cTn>
                              </p:par>
                            </p:childTnLst>
                          </p:cTn>
                        </p:par>
                        <p:par>
                          <p:cTn id="12" fill="hold">
                            <p:stCondLst>
                              <p:cond delay="4000"/>
                            </p:stCondLst>
                            <p:childTnLst>
                              <p:par>
                                <p:cTn id="13" nodeType="afterEffect" presetClass="entr" presetSubtype="8" presetID="22" grpId="3" fill="hold">
                                  <p:stCondLst>
                                    <p:cond delay="0"/>
                                  </p:stCondLst>
                                  <p:iterate type="el" backwards="0">
                                    <p:tmAbs val="0"/>
                                  </p:iterate>
                                  <p:childTnLst>
                                    <p:set>
                                      <p:cBhvr>
                                        <p:cTn id="14" fill="hold"/>
                                        <p:tgtEl>
                                          <p:spTgt spid="375"/>
                                        </p:tgtEl>
                                        <p:attrNameLst>
                                          <p:attrName>style.visibility</p:attrName>
                                        </p:attrNameLst>
                                      </p:cBhvr>
                                      <p:to>
                                        <p:strVal val="visible"/>
                                      </p:to>
                                    </p:set>
                                    <p:animEffect filter="wipe(left)" transition="in">
                                      <p:cBhvr>
                                        <p:cTn id="15" dur="1000"/>
                                        <p:tgtEl>
                                          <p:spTgt spid="375"/>
                                        </p:tgtEl>
                                      </p:cBhvr>
                                    </p:animEffect>
                                  </p:childTnLst>
                                </p:cTn>
                              </p:par>
                            </p:childTnLst>
                          </p:cTn>
                        </p:par>
                        <p:par>
                          <p:cTn id="16" fill="hold">
                            <p:stCondLst>
                              <p:cond delay="5000"/>
                            </p:stCondLst>
                            <p:childTnLst>
                              <p:par>
                                <p:cTn id="17" nodeType="afterEffect" presetClass="entr" presetSubtype="8" presetID="22" grpId="4" fill="hold">
                                  <p:stCondLst>
                                    <p:cond delay="0"/>
                                  </p:stCondLst>
                                  <p:iterate type="el" backwards="0">
                                    <p:tmAbs val="0"/>
                                  </p:iterate>
                                  <p:childTnLst>
                                    <p:set>
                                      <p:cBhvr>
                                        <p:cTn id="18" fill="hold"/>
                                        <p:tgtEl>
                                          <p:spTgt spid="376"/>
                                        </p:tgtEl>
                                        <p:attrNameLst>
                                          <p:attrName>style.visibility</p:attrName>
                                        </p:attrNameLst>
                                      </p:cBhvr>
                                      <p:to>
                                        <p:strVal val="visible"/>
                                      </p:to>
                                    </p:set>
                                    <p:animEffect filter="wipe(left)" transition="in">
                                      <p:cBhvr>
                                        <p:cTn id="19" dur="1000"/>
                                        <p:tgtEl>
                                          <p:spTgt spid="376"/>
                                        </p:tgtEl>
                                      </p:cBhvr>
                                    </p:animEffect>
                                  </p:childTnLst>
                                </p:cTn>
                              </p:par>
                            </p:childTnLst>
                          </p:cTn>
                        </p:par>
                        <p:par>
                          <p:cTn id="20" fill="hold">
                            <p:stCondLst>
                              <p:cond delay="6000"/>
                            </p:stCondLst>
                            <p:childTnLst>
                              <p:par>
                                <p:cTn id="21" nodeType="afterEffect" presetClass="entr" presetSubtype="2" presetID="17" grpId="5" fill="hold">
                                  <p:stCondLst>
                                    <p:cond delay="0"/>
                                  </p:stCondLst>
                                  <p:iterate type="el" backwards="0">
                                    <p:tmAbs val="0"/>
                                  </p:iterate>
                                  <p:childTnLst>
                                    <p:set>
                                      <p:cBhvr>
                                        <p:cTn id="22" fill="hold"/>
                                        <p:tgtEl>
                                          <p:spTgt spid="200"/>
                                        </p:tgtEl>
                                        <p:attrNameLst>
                                          <p:attrName>style.visibility</p:attrName>
                                        </p:attrNameLst>
                                      </p:cBhvr>
                                      <p:to>
                                        <p:strVal val="visible"/>
                                      </p:to>
                                    </p:set>
                                    <p:anim calcmode="lin" valueType="num">
                                      <p:cBhvr>
                                        <p:cTn id="23" dur="500" fill="hold"/>
                                        <p:tgtEl>
                                          <p:spTgt spid="200"/>
                                        </p:tgtEl>
                                        <p:attrNameLst>
                                          <p:attrName>ppt_x</p:attrName>
                                        </p:attrNameLst>
                                      </p:cBhvr>
                                      <p:tavLst>
                                        <p:tav tm="0">
                                          <p:val>
                                            <p:strVal val="#ppt_x+#ppt_w/2"/>
                                          </p:val>
                                        </p:tav>
                                        <p:tav tm="100000">
                                          <p:val>
                                            <p:strVal val="#ppt_x"/>
                                          </p:val>
                                        </p:tav>
                                      </p:tavLst>
                                    </p:anim>
                                    <p:anim calcmode="lin" valueType="num">
                                      <p:cBhvr>
                                        <p:cTn id="24" dur="500" fill="hold"/>
                                        <p:tgtEl>
                                          <p:spTgt spid="200"/>
                                        </p:tgtEl>
                                        <p:attrNameLst>
                                          <p:attrName>ppt_y</p:attrName>
                                        </p:attrNameLst>
                                      </p:cBhvr>
                                      <p:tavLst>
                                        <p:tav tm="0">
                                          <p:val>
                                            <p:strVal val="#ppt_y"/>
                                          </p:val>
                                        </p:tav>
                                        <p:tav tm="100000">
                                          <p:val>
                                            <p:strVal val="#ppt_y"/>
                                          </p:val>
                                        </p:tav>
                                      </p:tavLst>
                                    </p:anim>
                                    <p:anim calcmode="lin" valueType="num">
                                      <p:cBhvr>
                                        <p:cTn id="25" dur="500" fill="hold"/>
                                        <p:tgtEl>
                                          <p:spTgt spid="200"/>
                                        </p:tgtEl>
                                        <p:attrNameLst>
                                          <p:attrName>ppt_w</p:attrName>
                                        </p:attrNameLst>
                                      </p:cBhvr>
                                      <p:tavLst>
                                        <p:tav tm="0">
                                          <p:val>
                                            <p:fltVal val="0"/>
                                          </p:val>
                                        </p:tav>
                                        <p:tav tm="100000">
                                          <p:val>
                                            <p:strVal val="#ppt_w"/>
                                          </p:val>
                                        </p:tav>
                                      </p:tavLst>
                                    </p:anim>
                                    <p:anim calcmode="lin" valueType="num">
                                      <p:cBhvr>
                                        <p:cTn id="26" dur="500" fill="hold"/>
                                        <p:tgtEl>
                                          <p:spTgt spid="200"/>
                                        </p:tgtEl>
                                        <p:attrNameLst>
                                          <p:attrName>ppt_h</p:attrName>
                                        </p:attrNameLst>
                                      </p:cBhvr>
                                      <p:tavLst>
                                        <p:tav tm="0">
                                          <p:val>
                                            <p:strVal val="#ppt_h"/>
                                          </p:val>
                                        </p:tav>
                                        <p:tav tm="100000">
                                          <p:val>
                                            <p:strVal val="#ppt_h"/>
                                          </p:val>
                                        </p:tav>
                                      </p:tavLst>
                                    </p:anim>
                                  </p:childTnLst>
                                </p:cTn>
                              </p:par>
                            </p:childTnLst>
                          </p:cTn>
                        </p:par>
                        <p:par>
                          <p:cTn id="27" fill="hold">
                            <p:stCondLst>
                              <p:cond delay="6500"/>
                            </p:stCondLst>
                            <p:childTnLst>
                              <p:par>
                                <p:cTn id="28" nodeType="afterEffect" presetClass="entr" presetSubtype="8" presetID="22" grpId="6" fill="hold">
                                  <p:stCondLst>
                                    <p:cond delay="0"/>
                                  </p:stCondLst>
                                  <p:iterate type="el" backwards="0">
                                    <p:tmAbs val="0"/>
                                  </p:iterate>
                                  <p:childTnLst>
                                    <p:set>
                                      <p:cBhvr>
                                        <p:cTn id="29" fill="hold"/>
                                        <p:tgtEl>
                                          <p:spTgt spid="201"/>
                                        </p:tgtEl>
                                        <p:attrNameLst>
                                          <p:attrName>style.visibility</p:attrName>
                                        </p:attrNameLst>
                                      </p:cBhvr>
                                      <p:to>
                                        <p:strVal val="visible"/>
                                      </p:to>
                                    </p:set>
                                    <p:animEffect filter="wipe(left)" transition="in">
                                      <p:cBhvr>
                                        <p:cTn id="30" dur="500"/>
                                        <p:tgtEl>
                                          <p:spTgt spid="201"/>
                                        </p:tgtEl>
                                      </p:cBhvr>
                                    </p:animEffect>
                                  </p:childTnLst>
                                </p:cTn>
                              </p:par>
                            </p:childTnLst>
                          </p:cTn>
                        </p:par>
                        <p:par>
                          <p:cTn id="31" fill="hold">
                            <p:stCondLst>
                              <p:cond delay="7000"/>
                            </p:stCondLst>
                            <p:childTnLst>
                              <p:par>
                                <p:cTn id="32" nodeType="afterEffect" presetClass="entr" presetSubtype="32" presetID="23" grpId="7" fill="hold">
                                  <p:stCondLst>
                                    <p:cond delay="0"/>
                                  </p:stCondLst>
                                  <p:iterate type="el" backwards="0">
                                    <p:tmAbs val="0"/>
                                  </p:iterate>
                                  <p:childTnLst>
                                    <p:set>
                                      <p:cBhvr>
                                        <p:cTn id="33" fill="hold"/>
                                        <p:tgtEl>
                                          <p:spTgt spid="244"/>
                                        </p:tgtEl>
                                        <p:attrNameLst>
                                          <p:attrName>style.visibility</p:attrName>
                                        </p:attrNameLst>
                                      </p:cBhvr>
                                      <p:to>
                                        <p:strVal val="visible"/>
                                      </p:to>
                                    </p:set>
                                    <p:anim calcmode="lin" valueType="num">
                                      <p:cBhvr>
                                        <p:cTn id="34" dur="1000" fill="hold"/>
                                        <p:tgtEl>
                                          <p:spTgt spid="244"/>
                                        </p:tgtEl>
                                        <p:attrNameLst>
                                          <p:attrName>ppt_w</p:attrName>
                                        </p:attrNameLst>
                                      </p:cBhvr>
                                      <p:tavLst>
                                        <p:tav tm="0">
                                          <p:val>
                                            <p:fltVal val="0"/>
                                          </p:val>
                                        </p:tav>
                                        <p:tav tm="100000">
                                          <p:val>
                                            <p:strVal val="#ppt_w"/>
                                          </p:val>
                                        </p:tav>
                                      </p:tavLst>
                                    </p:anim>
                                    <p:anim calcmode="lin" valueType="num">
                                      <p:cBhvr>
                                        <p:cTn id="35" dur="1000" fill="hold"/>
                                        <p:tgtEl>
                                          <p:spTgt spid="244"/>
                                        </p:tgtEl>
                                        <p:attrNameLst>
                                          <p:attrName>ppt_h</p:attrName>
                                        </p:attrNameLst>
                                      </p:cBhvr>
                                      <p:tavLst>
                                        <p:tav tm="0">
                                          <p:val>
                                            <p:fltVal val="0"/>
                                          </p:val>
                                        </p:tav>
                                        <p:tav tm="100000">
                                          <p:val>
                                            <p:strVal val="#ppt_h"/>
                                          </p:val>
                                        </p:tav>
                                      </p:tavLst>
                                    </p:anim>
                                  </p:childTnLst>
                                </p:cTn>
                              </p:par>
                            </p:childTnLst>
                          </p:cTn>
                        </p:par>
                        <p:par>
                          <p:cTn id="36" fill="hold">
                            <p:stCondLst>
                              <p:cond delay="8000"/>
                            </p:stCondLst>
                            <p:childTnLst>
                              <p:par>
                                <p:cTn id="37" nodeType="afterEffect" presetClass="entr" presetSubtype="8" presetID="22" grpId="8" fill="hold">
                                  <p:stCondLst>
                                    <p:cond delay="0"/>
                                  </p:stCondLst>
                                  <p:iterate type="el" backwards="0">
                                    <p:tmAbs val="0"/>
                                  </p:iterate>
                                  <p:childTnLst>
                                    <p:set>
                                      <p:cBhvr>
                                        <p:cTn id="38" fill="hold"/>
                                        <p:tgtEl>
                                          <p:spTgt spid="245"/>
                                        </p:tgtEl>
                                        <p:attrNameLst>
                                          <p:attrName>style.visibility</p:attrName>
                                        </p:attrNameLst>
                                      </p:cBhvr>
                                      <p:to>
                                        <p:strVal val="visible"/>
                                      </p:to>
                                    </p:set>
                                    <p:animEffect filter="wipe(left)" transition="in">
                                      <p:cBhvr>
                                        <p:cTn id="39" dur="500"/>
                                        <p:tgtEl>
                                          <p:spTgt spid="245"/>
                                        </p:tgtEl>
                                      </p:cBhvr>
                                    </p:animEffect>
                                  </p:childTnLst>
                                </p:cTn>
                              </p:par>
                            </p:childTnLst>
                          </p:cTn>
                        </p:par>
                        <p:par>
                          <p:cTn id="40" fill="hold">
                            <p:stCondLst>
                              <p:cond delay="8500"/>
                            </p:stCondLst>
                            <p:childTnLst>
                              <p:par>
                                <p:cTn id="41" nodeType="afterEffect" presetClass="entr" presetSubtype="32" presetID="23" grpId="9" fill="hold">
                                  <p:stCondLst>
                                    <p:cond delay="0"/>
                                  </p:stCondLst>
                                  <p:iterate type="el" backwards="0">
                                    <p:tmAbs val="0"/>
                                  </p:iterate>
                                  <p:childTnLst>
                                    <p:set>
                                      <p:cBhvr>
                                        <p:cTn id="42" fill="hold"/>
                                        <p:tgtEl>
                                          <p:spTgt spid="360"/>
                                        </p:tgtEl>
                                        <p:attrNameLst>
                                          <p:attrName>style.visibility</p:attrName>
                                        </p:attrNameLst>
                                      </p:cBhvr>
                                      <p:to>
                                        <p:strVal val="visible"/>
                                      </p:to>
                                    </p:set>
                                    <p:anim calcmode="lin" valueType="num">
                                      <p:cBhvr>
                                        <p:cTn id="43" dur="1000" fill="hold"/>
                                        <p:tgtEl>
                                          <p:spTgt spid="360"/>
                                        </p:tgtEl>
                                        <p:attrNameLst>
                                          <p:attrName>ppt_w</p:attrName>
                                        </p:attrNameLst>
                                      </p:cBhvr>
                                      <p:tavLst>
                                        <p:tav tm="0">
                                          <p:val>
                                            <p:fltVal val="0"/>
                                          </p:val>
                                        </p:tav>
                                        <p:tav tm="100000">
                                          <p:val>
                                            <p:strVal val="#ppt_w"/>
                                          </p:val>
                                        </p:tav>
                                      </p:tavLst>
                                    </p:anim>
                                    <p:anim calcmode="lin" valueType="num">
                                      <p:cBhvr>
                                        <p:cTn id="44" dur="1000" fill="hold"/>
                                        <p:tgtEl>
                                          <p:spTgt spid="360"/>
                                        </p:tgtEl>
                                        <p:attrNameLst>
                                          <p:attrName>ppt_h</p:attrName>
                                        </p:attrNameLst>
                                      </p:cBhvr>
                                      <p:tavLst>
                                        <p:tav tm="0">
                                          <p:val>
                                            <p:fltVal val="0"/>
                                          </p:val>
                                        </p:tav>
                                        <p:tav tm="100000">
                                          <p:val>
                                            <p:strVal val="#ppt_h"/>
                                          </p:val>
                                        </p:tav>
                                      </p:tavLst>
                                    </p:anim>
                                  </p:childTnLst>
                                </p:cTn>
                              </p:par>
                            </p:childTnLst>
                          </p:cTn>
                        </p:par>
                        <p:par>
                          <p:cTn id="45" fill="hold">
                            <p:stCondLst>
                              <p:cond delay="9500"/>
                            </p:stCondLst>
                            <p:childTnLst>
                              <p:par>
                                <p:cTn id="46" nodeType="afterEffect" presetClass="entr" presetSubtype="8" presetID="22" grpId="10" fill="hold">
                                  <p:stCondLst>
                                    <p:cond delay="0"/>
                                  </p:stCondLst>
                                  <p:iterate type="el" backwards="0">
                                    <p:tmAbs val="0"/>
                                  </p:iterate>
                                  <p:childTnLst>
                                    <p:set>
                                      <p:cBhvr>
                                        <p:cTn id="47" fill="hold"/>
                                        <p:tgtEl>
                                          <p:spTgt spid="361"/>
                                        </p:tgtEl>
                                        <p:attrNameLst>
                                          <p:attrName>style.visibility</p:attrName>
                                        </p:attrNameLst>
                                      </p:cBhvr>
                                      <p:to>
                                        <p:strVal val="visible"/>
                                      </p:to>
                                    </p:set>
                                    <p:animEffect filter="wipe(left)" transition="in">
                                      <p:cBhvr>
                                        <p:cTn id="48" dur="500"/>
                                        <p:tgtEl>
                                          <p:spTgt spid="361"/>
                                        </p:tgtEl>
                                      </p:cBhvr>
                                    </p:animEffect>
                                  </p:childTnLst>
                                </p:cTn>
                              </p:par>
                            </p:childTnLst>
                          </p:cTn>
                        </p:par>
                        <p:par>
                          <p:cTn id="49" fill="hold">
                            <p:stCondLst>
                              <p:cond delay="10000"/>
                            </p:stCondLst>
                            <p:childTnLst>
                              <p:par>
                                <p:cTn id="50" nodeType="afterEffect" presetClass="entr" presetSubtype="32" presetID="23" grpId="11" fill="hold">
                                  <p:stCondLst>
                                    <p:cond delay="0"/>
                                  </p:stCondLst>
                                  <p:iterate type="el" backwards="0">
                                    <p:tmAbs val="0"/>
                                  </p:iterate>
                                  <p:childTnLst>
                                    <p:set>
                                      <p:cBhvr>
                                        <p:cTn id="51" fill="hold"/>
                                        <p:tgtEl>
                                          <p:spTgt spid="366"/>
                                        </p:tgtEl>
                                        <p:attrNameLst>
                                          <p:attrName>style.visibility</p:attrName>
                                        </p:attrNameLst>
                                      </p:cBhvr>
                                      <p:to>
                                        <p:strVal val="visible"/>
                                      </p:to>
                                    </p:set>
                                    <p:anim calcmode="lin" valueType="num">
                                      <p:cBhvr>
                                        <p:cTn id="52" dur="1000" fill="hold"/>
                                        <p:tgtEl>
                                          <p:spTgt spid="366"/>
                                        </p:tgtEl>
                                        <p:attrNameLst>
                                          <p:attrName>ppt_w</p:attrName>
                                        </p:attrNameLst>
                                      </p:cBhvr>
                                      <p:tavLst>
                                        <p:tav tm="0">
                                          <p:val>
                                            <p:fltVal val="0"/>
                                          </p:val>
                                        </p:tav>
                                        <p:tav tm="100000">
                                          <p:val>
                                            <p:strVal val="#ppt_w"/>
                                          </p:val>
                                        </p:tav>
                                      </p:tavLst>
                                    </p:anim>
                                    <p:anim calcmode="lin" valueType="num">
                                      <p:cBhvr>
                                        <p:cTn id="53" dur="1000" fill="hold"/>
                                        <p:tgtEl>
                                          <p:spTgt spid="366"/>
                                        </p:tgtEl>
                                        <p:attrNameLst>
                                          <p:attrName>ppt_h</p:attrName>
                                        </p:attrNameLst>
                                      </p:cBhvr>
                                      <p:tavLst>
                                        <p:tav tm="0">
                                          <p:val>
                                            <p:fltVal val="0"/>
                                          </p:val>
                                        </p:tav>
                                        <p:tav tm="100000">
                                          <p:val>
                                            <p:strVal val="#ppt_h"/>
                                          </p:val>
                                        </p:tav>
                                      </p:tavLst>
                                    </p:anim>
                                  </p:childTnLst>
                                </p:cTn>
                              </p:par>
                            </p:childTnLst>
                          </p:cTn>
                        </p:par>
                        <p:par>
                          <p:cTn id="54" fill="hold">
                            <p:stCondLst>
                              <p:cond delay="11000"/>
                            </p:stCondLst>
                            <p:childTnLst>
                              <p:par>
                                <p:cTn id="55" nodeType="afterEffect" presetClass="entr" presetSubtype="8" presetID="22" grpId="12" fill="hold">
                                  <p:stCondLst>
                                    <p:cond delay="0"/>
                                  </p:stCondLst>
                                  <p:iterate type="el" backwards="0">
                                    <p:tmAbs val="0"/>
                                  </p:iterate>
                                  <p:childTnLst>
                                    <p:set>
                                      <p:cBhvr>
                                        <p:cTn id="56" fill="hold"/>
                                        <p:tgtEl>
                                          <p:spTgt spid="368"/>
                                        </p:tgtEl>
                                        <p:attrNameLst>
                                          <p:attrName>style.visibility</p:attrName>
                                        </p:attrNameLst>
                                      </p:cBhvr>
                                      <p:to>
                                        <p:strVal val="visible"/>
                                      </p:to>
                                    </p:set>
                                    <p:animEffect filter="wipe(left)" transition="in">
                                      <p:cBhvr>
                                        <p:cTn id="57" dur="500"/>
                                        <p:tgtEl>
                                          <p:spTgt spid="368"/>
                                        </p:tgtEl>
                                      </p:cBhvr>
                                    </p:animEffect>
                                  </p:childTnLst>
                                </p:cTn>
                              </p:par>
                            </p:childTnLst>
                          </p:cTn>
                        </p:par>
                        <p:par>
                          <p:cTn id="58" fill="hold">
                            <p:stCondLst>
                              <p:cond delay="11500"/>
                            </p:stCondLst>
                            <p:childTnLst>
                              <p:par>
                                <p:cTn id="59" nodeType="afterEffect" presetClass="entr" presetSubtype="32" presetID="23" grpId="13" fill="hold">
                                  <p:stCondLst>
                                    <p:cond delay="0"/>
                                  </p:stCondLst>
                                  <p:iterate type="el" backwards="0">
                                    <p:tmAbs val="0"/>
                                  </p:iterate>
                                  <p:childTnLst>
                                    <p:set>
                                      <p:cBhvr>
                                        <p:cTn id="60" fill="hold"/>
                                        <p:tgtEl>
                                          <p:spTgt spid="367"/>
                                        </p:tgtEl>
                                        <p:attrNameLst>
                                          <p:attrName>style.visibility</p:attrName>
                                        </p:attrNameLst>
                                      </p:cBhvr>
                                      <p:to>
                                        <p:strVal val="visible"/>
                                      </p:to>
                                    </p:set>
                                    <p:anim calcmode="lin" valueType="num">
                                      <p:cBhvr>
                                        <p:cTn id="61" dur="1000" fill="hold"/>
                                        <p:tgtEl>
                                          <p:spTgt spid="367"/>
                                        </p:tgtEl>
                                        <p:attrNameLst>
                                          <p:attrName>ppt_w</p:attrName>
                                        </p:attrNameLst>
                                      </p:cBhvr>
                                      <p:tavLst>
                                        <p:tav tm="0">
                                          <p:val>
                                            <p:fltVal val="0"/>
                                          </p:val>
                                        </p:tav>
                                        <p:tav tm="100000">
                                          <p:val>
                                            <p:strVal val="#ppt_w"/>
                                          </p:val>
                                        </p:tav>
                                      </p:tavLst>
                                    </p:anim>
                                    <p:anim calcmode="lin" valueType="num">
                                      <p:cBhvr>
                                        <p:cTn id="62" dur="1000" fill="hold"/>
                                        <p:tgtEl>
                                          <p:spTgt spid="367"/>
                                        </p:tgtEl>
                                        <p:attrNameLst>
                                          <p:attrName>ppt_h</p:attrName>
                                        </p:attrNameLst>
                                      </p:cBhvr>
                                      <p:tavLst>
                                        <p:tav tm="0">
                                          <p:val>
                                            <p:fltVal val="0"/>
                                          </p:val>
                                        </p:tav>
                                        <p:tav tm="100000">
                                          <p:val>
                                            <p:strVal val="#ppt_h"/>
                                          </p:val>
                                        </p:tav>
                                      </p:tavLst>
                                    </p:anim>
                                  </p:childTnLst>
                                </p:cTn>
                              </p:par>
                            </p:childTnLst>
                          </p:cTn>
                        </p:par>
                        <p:par>
                          <p:cTn id="63" fill="hold">
                            <p:stCondLst>
                              <p:cond delay="12500"/>
                            </p:stCondLst>
                            <p:childTnLst>
                              <p:par>
                                <p:cTn id="64" nodeType="afterEffect" presetClass="entr" presetSubtype="8" presetID="22" grpId="14" fill="hold">
                                  <p:stCondLst>
                                    <p:cond delay="0"/>
                                  </p:stCondLst>
                                  <p:iterate type="el" backwards="0">
                                    <p:tmAbs val="0"/>
                                  </p:iterate>
                                  <p:childTnLst>
                                    <p:set>
                                      <p:cBhvr>
                                        <p:cTn id="65" fill="hold"/>
                                        <p:tgtEl>
                                          <p:spTgt spid="373"/>
                                        </p:tgtEl>
                                        <p:attrNameLst>
                                          <p:attrName>style.visibility</p:attrName>
                                        </p:attrNameLst>
                                      </p:cBhvr>
                                      <p:to>
                                        <p:strVal val="visible"/>
                                      </p:to>
                                    </p:set>
                                    <p:animEffect filter="wipe(left)" transition="in">
                                      <p:cBhvr>
                                        <p:cTn id="66" dur="500"/>
                                        <p:tgtEl>
                                          <p:spTgt spid="373"/>
                                        </p:tgtEl>
                                      </p:cBhvr>
                                    </p:animEffect>
                                  </p:childTnLst>
                                </p:cTn>
                              </p:par>
                            </p:childTnLst>
                          </p:cTn>
                        </p:par>
                        <p:par>
                          <p:cTn id="67" fill="hold">
                            <p:stCondLst>
                              <p:cond delay="13000"/>
                            </p:stCondLst>
                            <p:childTnLst>
                              <p:par>
                                <p:cTn id="68" nodeType="afterEffect" presetClass="entr" presetSubtype="32" presetID="23" grpId="15" fill="hold">
                                  <p:stCondLst>
                                    <p:cond delay="0"/>
                                  </p:stCondLst>
                                  <p:iterate type="el" backwards="0">
                                    <p:tmAbs val="0"/>
                                  </p:iterate>
                                  <p:childTnLst>
                                    <p:set>
                                      <p:cBhvr>
                                        <p:cTn id="69" fill="hold"/>
                                        <p:tgtEl>
                                          <p:spTgt spid="372"/>
                                        </p:tgtEl>
                                        <p:attrNameLst>
                                          <p:attrName>style.visibility</p:attrName>
                                        </p:attrNameLst>
                                      </p:cBhvr>
                                      <p:to>
                                        <p:strVal val="visible"/>
                                      </p:to>
                                    </p:set>
                                    <p:anim calcmode="lin" valueType="num">
                                      <p:cBhvr>
                                        <p:cTn id="70" dur="1000" fill="hold"/>
                                        <p:tgtEl>
                                          <p:spTgt spid="372"/>
                                        </p:tgtEl>
                                        <p:attrNameLst>
                                          <p:attrName>ppt_w</p:attrName>
                                        </p:attrNameLst>
                                      </p:cBhvr>
                                      <p:tavLst>
                                        <p:tav tm="0">
                                          <p:val>
                                            <p:fltVal val="0"/>
                                          </p:val>
                                        </p:tav>
                                        <p:tav tm="100000">
                                          <p:val>
                                            <p:strVal val="#ppt_w"/>
                                          </p:val>
                                        </p:tav>
                                      </p:tavLst>
                                    </p:anim>
                                    <p:anim calcmode="lin" valueType="num">
                                      <p:cBhvr>
                                        <p:cTn id="71" dur="1000" fill="hold"/>
                                        <p:tgtEl>
                                          <p:spTgt spid="372"/>
                                        </p:tgtEl>
                                        <p:attrNameLst>
                                          <p:attrName>ppt_h</p:attrName>
                                        </p:attrNameLst>
                                      </p:cBhvr>
                                      <p:tavLst>
                                        <p:tav tm="0">
                                          <p:val>
                                            <p:fltVal val="0"/>
                                          </p:val>
                                        </p:tav>
                                        <p:tav tm="100000">
                                          <p:val>
                                            <p:strVal val="#ppt_h"/>
                                          </p:val>
                                        </p:tav>
                                      </p:tavLst>
                                    </p:anim>
                                  </p:childTnLst>
                                </p:cTn>
                              </p:par>
                            </p:childTnLst>
                          </p:cTn>
                        </p:par>
                        <p:par>
                          <p:cTn id="72" fill="hold">
                            <p:stCondLst>
                              <p:cond delay="14000"/>
                            </p:stCondLst>
                            <p:childTnLst>
                              <p:par>
                                <p:cTn id="73" nodeType="afterEffect" presetClass="entr" presetSubtype="8" presetID="22" grpId="16" fill="hold">
                                  <p:stCondLst>
                                    <p:cond delay="0"/>
                                  </p:stCondLst>
                                  <p:iterate type="el" backwards="0">
                                    <p:tmAbs val="0"/>
                                  </p:iterate>
                                  <p:childTnLst>
                                    <p:set>
                                      <p:cBhvr>
                                        <p:cTn id="74" fill="hold"/>
                                        <p:tgtEl>
                                          <p:spTgt spid="384"/>
                                        </p:tgtEl>
                                        <p:attrNameLst>
                                          <p:attrName>style.visibility</p:attrName>
                                        </p:attrNameLst>
                                      </p:cBhvr>
                                      <p:to>
                                        <p:strVal val="visible"/>
                                      </p:to>
                                    </p:set>
                                    <p:animEffect filter="wipe(left)" transition="in">
                                      <p:cBhvr>
                                        <p:cTn id="75" dur="500"/>
                                        <p:tgtEl>
                                          <p:spTgt spid="384"/>
                                        </p:tgtEl>
                                      </p:cBhvr>
                                    </p:animEffect>
                                  </p:childTnLst>
                                </p:cTn>
                              </p:par>
                            </p:childTnLst>
                          </p:cTn>
                        </p:par>
                        <p:par>
                          <p:cTn id="76" fill="hold">
                            <p:stCondLst>
                              <p:cond delay="14500"/>
                            </p:stCondLst>
                            <p:childTnLst>
                              <p:par>
                                <p:cTn id="77" nodeType="afterEffect" presetClass="entr" presetSubtype="32" presetID="23" grpId="17" fill="hold">
                                  <p:stCondLst>
                                    <p:cond delay="0"/>
                                  </p:stCondLst>
                                  <p:iterate type="el" backwards="0">
                                    <p:tmAbs val="0"/>
                                  </p:iterate>
                                  <p:childTnLst>
                                    <p:set>
                                      <p:cBhvr>
                                        <p:cTn id="78" fill="hold"/>
                                        <p:tgtEl>
                                          <p:spTgt spid="383"/>
                                        </p:tgtEl>
                                        <p:attrNameLst>
                                          <p:attrName>style.visibility</p:attrName>
                                        </p:attrNameLst>
                                      </p:cBhvr>
                                      <p:to>
                                        <p:strVal val="visible"/>
                                      </p:to>
                                    </p:set>
                                    <p:anim calcmode="lin" valueType="num">
                                      <p:cBhvr>
                                        <p:cTn id="79" dur="1000" fill="hold"/>
                                        <p:tgtEl>
                                          <p:spTgt spid="383"/>
                                        </p:tgtEl>
                                        <p:attrNameLst>
                                          <p:attrName>ppt_w</p:attrName>
                                        </p:attrNameLst>
                                      </p:cBhvr>
                                      <p:tavLst>
                                        <p:tav tm="0">
                                          <p:val>
                                            <p:fltVal val="0"/>
                                          </p:val>
                                        </p:tav>
                                        <p:tav tm="100000">
                                          <p:val>
                                            <p:strVal val="#ppt_w"/>
                                          </p:val>
                                        </p:tav>
                                      </p:tavLst>
                                    </p:anim>
                                    <p:anim calcmode="lin" valueType="num">
                                      <p:cBhvr>
                                        <p:cTn id="80" dur="1000" fill="hold"/>
                                        <p:tgtEl>
                                          <p:spTgt spid="383"/>
                                        </p:tgtEl>
                                        <p:attrNameLst>
                                          <p:attrName>ppt_h</p:attrName>
                                        </p:attrNameLst>
                                      </p:cBhvr>
                                      <p:tavLst>
                                        <p:tav tm="0">
                                          <p:val>
                                            <p:fltVal val="0"/>
                                          </p:val>
                                        </p:tav>
                                        <p:tav tm="100000">
                                          <p:val>
                                            <p:strVal val="#ppt_h"/>
                                          </p:val>
                                        </p:tav>
                                      </p:tavLst>
                                    </p:anim>
                                  </p:childTnLst>
                                </p:cTn>
                              </p:par>
                            </p:childTnLst>
                          </p:cTn>
                        </p:par>
                        <p:par>
                          <p:cTn id="81" fill="hold">
                            <p:stCondLst>
                              <p:cond delay="15500"/>
                            </p:stCondLst>
                            <p:childTnLst>
                              <p:par>
                                <p:cTn id="82" nodeType="afterEffect" presetClass="entr" presetSubtype="32" presetID="23" grpId="18" fill="hold">
                                  <p:stCondLst>
                                    <p:cond delay="0"/>
                                  </p:stCondLst>
                                  <p:iterate type="el" backwards="0">
                                    <p:tmAbs val="0"/>
                                  </p:iterate>
                                  <p:childTnLst>
                                    <p:set>
                                      <p:cBhvr>
                                        <p:cTn id="83" fill="hold"/>
                                        <p:tgtEl>
                                          <p:spTgt spid="391"/>
                                        </p:tgtEl>
                                        <p:attrNameLst>
                                          <p:attrName>style.visibility</p:attrName>
                                        </p:attrNameLst>
                                      </p:cBhvr>
                                      <p:to>
                                        <p:strVal val="visible"/>
                                      </p:to>
                                    </p:set>
                                    <p:anim calcmode="lin" valueType="num">
                                      <p:cBhvr>
                                        <p:cTn id="84" dur="1000" fill="hold"/>
                                        <p:tgtEl>
                                          <p:spTgt spid="391"/>
                                        </p:tgtEl>
                                        <p:attrNameLst>
                                          <p:attrName>ppt_w</p:attrName>
                                        </p:attrNameLst>
                                      </p:cBhvr>
                                      <p:tavLst>
                                        <p:tav tm="0">
                                          <p:val>
                                            <p:fltVal val="0"/>
                                          </p:val>
                                        </p:tav>
                                        <p:tav tm="100000">
                                          <p:val>
                                            <p:strVal val="#ppt_w"/>
                                          </p:val>
                                        </p:tav>
                                      </p:tavLst>
                                    </p:anim>
                                    <p:anim calcmode="lin" valueType="num">
                                      <p:cBhvr>
                                        <p:cTn id="85" dur="1000" fill="hold"/>
                                        <p:tgtEl>
                                          <p:spTgt spid="391"/>
                                        </p:tgtEl>
                                        <p:attrNameLst>
                                          <p:attrName>ppt_h</p:attrName>
                                        </p:attrNameLst>
                                      </p:cBhvr>
                                      <p:tavLst>
                                        <p:tav tm="0">
                                          <p:val>
                                            <p:fltVal val="0"/>
                                          </p:val>
                                        </p:tav>
                                        <p:tav tm="100000">
                                          <p:val>
                                            <p:strVal val="#ppt_h"/>
                                          </p:val>
                                        </p:tav>
                                      </p:tavLst>
                                    </p:anim>
                                  </p:childTnLst>
                                </p:cTn>
                              </p:par>
                            </p:childTnLst>
                          </p:cTn>
                        </p:par>
                        <p:par>
                          <p:cTn id="86" fill="hold">
                            <p:stCondLst>
                              <p:cond delay="16500"/>
                            </p:stCondLst>
                            <p:childTnLst>
                              <p:par>
                                <p:cTn id="87" nodeType="afterEffect" presetClass="entr" presetSubtype="32" presetID="23" grpId="19" fill="hold">
                                  <p:stCondLst>
                                    <p:cond delay="0"/>
                                  </p:stCondLst>
                                  <p:iterate type="el" backwards="0">
                                    <p:tmAbs val="0"/>
                                  </p:iterate>
                                  <p:childTnLst>
                                    <p:set>
                                      <p:cBhvr>
                                        <p:cTn id="88" fill="hold"/>
                                        <p:tgtEl>
                                          <p:spTgt spid="398"/>
                                        </p:tgtEl>
                                        <p:attrNameLst>
                                          <p:attrName>style.visibility</p:attrName>
                                        </p:attrNameLst>
                                      </p:cBhvr>
                                      <p:to>
                                        <p:strVal val="visible"/>
                                      </p:to>
                                    </p:set>
                                    <p:anim calcmode="lin" valueType="num">
                                      <p:cBhvr>
                                        <p:cTn id="89" dur="1000" fill="hold"/>
                                        <p:tgtEl>
                                          <p:spTgt spid="398"/>
                                        </p:tgtEl>
                                        <p:attrNameLst>
                                          <p:attrName>ppt_w</p:attrName>
                                        </p:attrNameLst>
                                      </p:cBhvr>
                                      <p:tavLst>
                                        <p:tav tm="0">
                                          <p:val>
                                            <p:fltVal val="0"/>
                                          </p:val>
                                        </p:tav>
                                        <p:tav tm="100000">
                                          <p:val>
                                            <p:strVal val="#ppt_w"/>
                                          </p:val>
                                        </p:tav>
                                      </p:tavLst>
                                    </p:anim>
                                    <p:anim calcmode="lin" valueType="num">
                                      <p:cBhvr>
                                        <p:cTn id="90" dur="1000" fill="hold"/>
                                        <p:tgtEl>
                                          <p:spTgt spid="398"/>
                                        </p:tgtEl>
                                        <p:attrNameLst>
                                          <p:attrName>ppt_h</p:attrName>
                                        </p:attrNameLst>
                                      </p:cBhvr>
                                      <p:tavLst>
                                        <p:tav tm="0">
                                          <p:val>
                                            <p:fltVal val="0"/>
                                          </p:val>
                                        </p:tav>
                                        <p:tav tm="100000">
                                          <p:val>
                                            <p:strVal val="#ppt_h"/>
                                          </p:val>
                                        </p:tav>
                                      </p:tavLst>
                                    </p:anim>
                                  </p:childTnLst>
                                </p:cTn>
                              </p:par>
                            </p:childTnLst>
                          </p:cTn>
                        </p:par>
                        <p:par>
                          <p:cTn id="91" fill="hold">
                            <p:stCondLst>
                              <p:cond delay="17500"/>
                            </p:stCondLst>
                            <p:childTnLst>
                              <p:par>
                                <p:cTn id="92" nodeType="afterEffect" presetClass="entr" presetSubtype="8" presetID="22" grpId="20" fill="hold">
                                  <p:stCondLst>
                                    <p:cond delay="0"/>
                                  </p:stCondLst>
                                  <p:iterate type="el" backwards="0">
                                    <p:tmAbs val="0"/>
                                  </p:iterate>
                                  <p:childTnLst>
                                    <p:set>
                                      <p:cBhvr>
                                        <p:cTn id="93" fill="hold"/>
                                        <p:tgtEl>
                                          <p:spTgt spid="399"/>
                                        </p:tgtEl>
                                        <p:attrNameLst>
                                          <p:attrName>style.visibility</p:attrName>
                                        </p:attrNameLst>
                                      </p:cBhvr>
                                      <p:to>
                                        <p:strVal val="visible"/>
                                      </p:to>
                                    </p:set>
                                    <p:animEffect filter="wipe(left)" transition="in">
                                      <p:cBhvr>
                                        <p:cTn id="94" dur="2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8" grpId="19"/>
      <p:bldP build="whole" bldLvl="1" animBg="1" rev="0" advAuto="0" spid="373" grpId="14"/>
      <p:bldP build="whole" bldLvl="1" animBg="1" rev="0" advAuto="0" spid="366" grpId="11"/>
      <p:bldP build="whole" bldLvl="1" animBg="1" rev="0" advAuto="0" spid="374" grpId="2"/>
      <p:bldP build="whole" bldLvl="1" animBg="1" rev="0" advAuto="0" spid="372" grpId="15"/>
      <p:bldP build="whole" bldLvl="1" animBg="1" rev="0" advAuto="0" spid="367" grpId="13"/>
      <p:bldP build="whole" bldLvl="1" animBg="1" rev="0" advAuto="0" spid="375" grpId="3"/>
      <p:bldP build="whole" bldLvl="1" animBg="1" rev="0" advAuto="0" spid="201" grpId="6"/>
      <p:bldP build="whole" bldLvl="1" animBg="1" rev="0" advAuto="0" spid="200" grpId="5"/>
      <p:bldP build="whole" bldLvl="1" animBg="1" rev="0" advAuto="0" spid="196" grpId="1"/>
      <p:bldP build="whole" bldLvl="1" animBg="1" rev="0" advAuto="0" spid="361" grpId="10"/>
      <p:bldP build="whole" bldLvl="1" animBg="1" rev="0" advAuto="0" spid="384" grpId="16"/>
      <p:bldP build="whole" bldLvl="1" animBg="1" rev="0" advAuto="0" spid="244" grpId="7"/>
      <p:bldP build="whole" bldLvl="1" animBg="1" rev="0" advAuto="0" spid="383" grpId="17"/>
      <p:bldP build="whole" bldLvl="1" animBg="1" rev="0" advAuto="0" spid="399" grpId="20"/>
      <p:bldP build="whole" bldLvl="1" animBg="1" rev="0" advAuto="0" spid="360" grpId="9"/>
      <p:bldP build="whole" bldLvl="1" animBg="1" rev="0" advAuto="0" spid="391" grpId="18"/>
      <p:bldP build="whole" bldLvl="1" animBg="1" rev="0" advAuto="0" spid="245" grpId="8"/>
      <p:bldP build="whole" bldLvl="1" animBg="1" rev="0" advAuto="0" spid="368" grpId="12"/>
      <p:bldP build="whole" bldLvl="1" animBg="1" rev="0" advAuto="0" spid="376" grpId="4"/>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1"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402" name="Shape 402"/>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Warum in andere Länder gehen? </a:t>
            </a:r>
          </a:p>
        </p:txBody>
      </p:sp>
      <p:sp>
        <p:nvSpPr>
          <p:cNvPr id="403" name="Shape 403"/>
          <p:cNvSpPr/>
          <p:nvPr>
            <p:ph type="body" idx="1"/>
          </p:nvPr>
        </p:nvSpPr>
        <p:spPr>
          <a:xfrm>
            <a:off x="518864" y="1196751"/>
            <a:ext cx="8229601" cy="4824538"/>
          </a:xfrm>
          <a:prstGeom prst="rect">
            <a:avLst/>
          </a:prstGeom>
        </p:spPr>
        <p:txBody>
          <a:bodyPr lIns="0" tIns="0" rIns="0" bIns="0">
            <a:normAutofit fontScale="100000" lnSpcReduction="0"/>
          </a:bodyPr>
          <a:lstStyle/>
          <a:p>
            <a:pPr lvl="0" marL="0" indent="0">
              <a:spcBef>
                <a:spcPts val="400"/>
              </a:spcBef>
              <a:buSzTx/>
              <a:buNone/>
              <a:defRPr sz="1800"/>
            </a:pPr>
            <a:r>
              <a:rPr sz="2000">
                <a:latin typeface="Arial Bold"/>
                <a:ea typeface="Arial Bold"/>
                <a:cs typeface="Arial Bold"/>
                <a:sym typeface="Arial Bold"/>
              </a:rPr>
              <a:t>Für eine sogenannte Auslagerung (von Teilen) </a:t>
            </a:r>
            <a:br>
              <a:rPr sz="2000">
                <a:latin typeface="Arial Bold"/>
                <a:ea typeface="Arial Bold"/>
                <a:cs typeface="Arial Bold"/>
                <a:sym typeface="Arial Bold"/>
              </a:rPr>
            </a:br>
            <a:r>
              <a:rPr sz="2000">
                <a:latin typeface="Arial Bold"/>
                <a:ea typeface="Arial Bold"/>
                <a:cs typeface="Arial Bold"/>
                <a:sym typeface="Arial Bold"/>
              </a:rPr>
              <a:t>der Produktion kann es verschiedene Gründe geben: </a:t>
            </a:r>
            <a:br>
              <a:rPr sz="2000">
                <a:latin typeface="Arial Bold"/>
                <a:ea typeface="Arial Bold"/>
                <a:cs typeface="Arial Bold"/>
                <a:sym typeface="Arial Bold"/>
              </a:rPr>
            </a:br>
            <a:endParaRPr sz="2000"/>
          </a:p>
          <a:p>
            <a:pPr lvl="0" marL="214312" indent="-214312">
              <a:spcBef>
                <a:spcPts val="400"/>
              </a:spcBef>
              <a:defRPr sz="1800"/>
            </a:pPr>
            <a:r>
              <a:rPr sz="2000"/>
              <a:t>In manchen Ländern sind Arbeitskräfte oder Rohstoffe leichter zugänglich bzw. billiger.</a:t>
            </a:r>
            <a:endParaRPr sz="2000"/>
          </a:p>
          <a:p>
            <a:pPr lvl="0" marL="214312" indent="-214312">
              <a:spcBef>
                <a:spcPts val="400"/>
              </a:spcBef>
              <a:defRPr sz="1800"/>
            </a:pPr>
            <a:r>
              <a:rPr sz="2000"/>
              <a:t>Manche Staaten unterstützen ausländische Firmen, </a:t>
            </a:r>
            <a:br>
              <a:rPr sz="2000"/>
            </a:br>
            <a:r>
              <a:rPr sz="2000"/>
              <a:t>weil sie Arbeitsplätze schaffen. </a:t>
            </a:r>
            <a:endParaRPr sz="2000"/>
          </a:p>
          <a:p>
            <a:pPr lvl="0" marL="214312" indent="-214312">
              <a:spcBef>
                <a:spcPts val="400"/>
              </a:spcBef>
              <a:defRPr sz="1800"/>
            </a:pPr>
            <a:r>
              <a:rPr sz="2000"/>
              <a:t>Manche Länder haben einen besseren Standort für den </a:t>
            </a:r>
            <a:br>
              <a:rPr sz="2000"/>
            </a:br>
            <a:r>
              <a:rPr sz="2000"/>
              <a:t>Handel als andere.</a:t>
            </a:r>
            <a:endParaRPr sz="2000"/>
          </a:p>
          <a:p>
            <a:pPr lvl="0" marL="214312" indent="-214312">
              <a:spcBef>
                <a:spcPts val="400"/>
              </a:spcBef>
              <a:defRPr sz="1800"/>
            </a:pPr>
            <a:r>
              <a:rPr sz="2000"/>
              <a:t>Oft ist es einfacher, das Wissen einer anderen Firma </a:t>
            </a:r>
            <a:br>
              <a:rPr sz="2000"/>
            </a:br>
            <a:r>
              <a:rPr sz="2000"/>
              <a:t>zu nutzen, als alles selbst zu entwickeln.</a:t>
            </a:r>
            <a:endParaRPr sz="2000"/>
          </a:p>
          <a:p>
            <a:pPr lvl="0" marL="214312" indent="-214312">
              <a:spcBef>
                <a:spcPts val="400"/>
              </a:spcBef>
              <a:defRPr sz="1800"/>
            </a:pPr>
            <a:r>
              <a:rPr sz="2000"/>
              <a:t>In vielen Ländern müssen weniger Steuern gezahlt werden.</a:t>
            </a:r>
            <a:endParaRPr sz="2000"/>
          </a:p>
          <a:p>
            <a:pPr lvl="0">
              <a:defRPr sz="1800"/>
            </a:pPr>
            <a:endParaRPr sz="1200"/>
          </a:p>
          <a:p>
            <a:pPr lvl="0">
              <a:spcBef>
                <a:spcPts val="400"/>
              </a:spcBef>
              <a:buSzTx/>
              <a:buNone/>
              <a:defRPr sz="1800"/>
            </a:pPr>
            <a:r>
              <a:rPr sz="2000">
                <a:latin typeface="Arial Bold"/>
                <a:ea typeface="Arial Bold"/>
                <a:cs typeface="Arial Bold"/>
                <a:sym typeface="Arial Bold"/>
              </a:rPr>
              <a:t>Ziel: möglichst viele Waren für möglichst wenig Geld erzeugen. </a:t>
            </a:r>
          </a:p>
        </p:txBody>
      </p:sp>
    </p:spTree>
  </p:cSld>
  <p:clrMapOvr>
    <a:masterClrMapping/>
  </p:clrMapOvr>
  <p:transition spd="med" advClick="1">
    <p:fade thruBlk="1"/>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5" name="Shape 405"/>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Überlege:</a:t>
            </a:r>
          </a:p>
        </p:txBody>
      </p:sp>
      <p:sp>
        <p:nvSpPr>
          <p:cNvPr id="406" name="Shape 406"/>
          <p:cNvSpPr/>
          <p:nvPr>
            <p:ph type="body" idx="1"/>
          </p:nvPr>
        </p:nvSpPr>
        <p:spPr>
          <a:xfrm>
            <a:off x="395536" y="1268412"/>
            <a:ext cx="6840760" cy="1728542"/>
          </a:xfrm>
          <a:prstGeom prst="rect">
            <a:avLst/>
          </a:prstGeom>
        </p:spPr>
        <p:txBody>
          <a:bodyPr lIns="0" tIns="0" rIns="0" bIns="0">
            <a:normAutofit fontScale="100000" lnSpcReduction="0"/>
          </a:bodyPr>
          <a:lstStyle/>
          <a:p>
            <a:pPr lvl="0" marL="257175" indent="-257175">
              <a:spcBef>
                <a:spcPts val="600"/>
              </a:spcBef>
              <a:defRPr sz="1800"/>
            </a:pPr>
            <a:r>
              <a:rPr sz="2400">
                <a:solidFill>
                  <a:srgbClr val="A50021"/>
                </a:solidFill>
                <a:latin typeface="Arial Bold"/>
                <a:ea typeface="Arial Bold"/>
                <a:cs typeface="Arial Bold"/>
                <a:sym typeface="Arial Bold"/>
              </a:rPr>
              <a:t>Welches Obst und Gemüse isst du gerne?</a:t>
            </a:r>
            <a:endParaRPr sz="2400">
              <a:latin typeface="Arial Bold"/>
              <a:ea typeface="Arial Bold"/>
              <a:cs typeface="Arial Bold"/>
              <a:sym typeface="Arial Bold"/>
            </a:endParaRPr>
          </a:p>
          <a:p>
            <a:pPr lvl="1" marL="0" indent="363538" defTabSz="1430337">
              <a:spcBef>
                <a:spcPts val="600"/>
              </a:spcBef>
              <a:buSzTx/>
              <a:buNone/>
              <a:defRPr sz="1800"/>
            </a:pPr>
            <a:r>
              <a:rPr sz="2000"/>
              <a:t>Überlege, woher es kommt?</a:t>
            </a:r>
            <a:br>
              <a:rPr sz="2000"/>
            </a:br>
            <a:r>
              <a:rPr sz="2000"/>
              <a:t>Ändert sich das während des Jahres?</a:t>
            </a:r>
            <a:br>
              <a:rPr sz="2000"/>
            </a:br>
            <a:r>
              <a:rPr sz="2000"/>
              <a:t>Warum?</a:t>
            </a:r>
          </a:p>
        </p:txBody>
      </p:sp>
      <p:pic>
        <p:nvPicPr>
          <p:cNvPr id="407" name="image20.jpg" descr="C:\Users\Franz\Pictures\0-BILDARCHIV\HINTERGRUND+STIMMUNG\marktstand-ausschnitt.jpg"/>
          <p:cNvPicPr/>
          <p:nvPr/>
        </p:nvPicPr>
        <p:blipFill>
          <a:blip r:embed="rId2">
            <a:extLst/>
          </a:blip>
          <a:stretch>
            <a:fillRect/>
          </a:stretch>
        </p:blipFill>
        <p:spPr>
          <a:xfrm>
            <a:off x="827583" y="2767160"/>
            <a:ext cx="5401057" cy="3758184"/>
          </a:xfrm>
          <a:prstGeom prst="rect">
            <a:avLst/>
          </a:prstGeom>
          <a:ln w="12700">
            <a:miter lim="400000"/>
          </a:ln>
        </p:spPr>
      </p:pic>
      <p:sp>
        <p:nvSpPr>
          <p:cNvPr id="408" name="Shape 408"/>
          <p:cNvSpPr/>
          <p:nvPr/>
        </p:nvSpPr>
        <p:spPr>
          <a:xfrm>
            <a:off x="789483" y="6525924"/>
            <a:ext cx="2880322"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Frisches Gemüse; Foto: (c) Franz Stürmer</a:t>
            </a:r>
          </a:p>
        </p:txBody>
      </p:sp>
    </p:spTree>
  </p:cSld>
  <p:clrMapOvr>
    <a:masterClrMapping/>
  </p:clrMapOvr>
  <p:transition spd="med" advClick="1">
    <p:fade thruBlk="1"/>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p:nvPr>
        </p:nvSpPr>
        <p:spPr>
          <a:xfrm>
            <a:off x="611187" y="2428874"/>
            <a:ext cx="8281294" cy="1884365"/>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Schattenseiten der Globalisierung</a:t>
            </a:r>
          </a:p>
        </p:txBody>
      </p:sp>
    </p:spTree>
  </p:cSld>
  <p:clrMapOvr>
    <a:masterClrMapping/>
  </p:clrMapOvr>
  <p:transition spd="med" advClick="1">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2"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413" name="Shape 413"/>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Möglichst billige Arbeitskräfte</a:t>
            </a:r>
          </a:p>
        </p:txBody>
      </p:sp>
      <p:sp>
        <p:nvSpPr>
          <p:cNvPr id="414" name="Shape 414"/>
          <p:cNvSpPr/>
          <p:nvPr/>
        </p:nvSpPr>
        <p:spPr>
          <a:xfrm>
            <a:off x="395535" y="1412775"/>
            <a:ext cx="8568954" cy="56552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Arbeitsmigration: </a:t>
            </a:r>
            <a:r>
              <a:rPr sz="2000"/>
              <a:t> viele Menschen wandern in Regionen und</a:t>
            </a:r>
            <a:br>
              <a:rPr sz="2000"/>
            </a:br>
            <a:r>
              <a:rPr sz="2000"/>
              <a:t>Länder mit hohem Wirtschaftswachstum, um dort arbeiten </a:t>
            </a:r>
            <a:br>
              <a:rPr sz="2000"/>
            </a:br>
            <a:r>
              <a:rPr sz="2000"/>
              <a:t>zu können.</a:t>
            </a:r>
            <a:endParaRPr sz="2000"/>
          </a:p>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Ausbeutung und Gesundheitsgefährdung</a:t>
            </a:r>
            <a:br>
              <a:rPr sz="2000">
                <a:latin typeface="Arial Bold"/>
                <a:ea typeface="Arial Bold"/>
                <a:cs typeface="Arial Bold"/>
                <a:sym typeface="Arial Bold"/>
              </a:rPr>
            </a:br>
            <a:r>
              <a:rPr sz="2000"/>
              <a:t>Oft werden diese Arbeitssuchenden ausgenutzt, müssen </a:t>
            </a:r>
            <a:br>
              <a:rPr sz="2000"/>
            </a:br>
            <a:r>
              <a:rPr sz="2000"/>
              <a:t>für Billiglöhne schwer und lange – manchmal sogar unter </a:t>
            </a:r>
            <a:br>
              <a:rPr sz="2000"/>
            </a:br>
            <a:r>
              <a:rPr sz="2000"/>
              <a:t>Bedingungen, die krank machen – arbeiten.</a:t>
            </a:r>
            <a:endParaRPr sz="2000"/>
          </a:p>
          <a:p>
            <a:pPr lvl="0" marL="381000" indent="-381000">
              <a:spcBef>
                <a:spcPts val="500"/>
              </a:spcBef>
              <a:buClr>
                <a:srgbClr val="A50021"/>
              </a:buClr>
              <a:buSzPct val="100000"/>
              <a:buFont typeface="Webdings"/>
              <a:buChar char=""/>
            </a:pPr>
            <a:r>
              <a:rPr sz="2000">
                <a:latin typeface="Arial Bold"/>
                <a:ea typeface="Arial Bold"/>
                <a:cs typeface="Arial Bold"/>
                <a:sym typeface="Arial Bold"/>
              </a:rPr>
              <a:t>Kinderarbeit</a:t>
            </a:r>
            <a:br>
              <a:rPr sz="2000">
                <a:latin typeface="Arial Bold"/>
                <a:ea typeface="Arial Bold"/>
                <a:cs typeface="Arial Bold"/>
                <a:sym typeface="Arial Bold"/>
              </a:rPr>
            </a:br>
            <a:r>
              <a:rPr sz="2000"/>
              <a:t>Um möglichst billig produzieren zu können, werden oft Standorte für Fabriken in ärmeren Ländern gewählt. Als Arbeitskräfte werden dabei auch Kinder herangezogen, denen man noch weniger als Erwachsenen zahlen muss!</a:t>
            </a:r>
            <a:br>
              <a:rPr sz="2000"/>
            </a:br>
            <a:br>
              <a:rPr sz="2000"/>
            </a:br>
            <a:r>
              <a:rPr sz="2000">
                <a:solidFill>
                  <a:srgbClr val="A50021"/>
                </a:solidFill>
                <a:latin typeface="Arial Bold"/>
                <a:ea typeface="Arial Bold"/>
                <a:cs typeface="Arial Bold"/>
                <a:sym typeface="Arial Bold"/>
              </a:rPr>
              <a:t>Wir können das aber an der Kleidung im Verkaufsregal oder </a:t>
            </a:r>
            <a:br>
              <a:rPr sz="2000">
                <a:solidFill>
                  <a:srgbClr val="A50021"/>
                </a:solidFill>
                <a:latin typeface="Arial Bold"/>
                <a:ea typeface="Arial Bold"/>
                <a:cs typeface="Arial Bold"/>
                <a:sym typeface="Arial Bold"/>
              </a:rPr>
            </a:br>
            <a:r>
              <a:rPr sz="2000">
                <a:solidFill>
                  <a:srgbClr val="A50021"/>
                </a:solidFill>
                <a:latin typeface="Arial Bold"/>
                <a:ea typeface="Arial Bold"/>
                <a:cs typeface="Arial Bold"/>
                <a:sym typeface="Arial Bold"/>
              </a:rPr>
              <a:t>an den Spielwaren im Geschäft nicht erkennen!</a:t>
            </a:r>
            <a:br>
              <a:rPr sz="2000">
                <a:solidFill>
                  <a:srgbClr val="A50021"/>
                </a:solidFill>
                <a:latin typeface="Arial Bold"/>
                <a:ea typeface="Arial Bold"/>
                <a:cs typeface="Arial Bold"/>
                <a:sym typeface="Arial Bold"/>
              </a:rPr>
            </a:br>
            <a:br>
              <a:rPr sz="2000">
                <a:solidFill>
                  <a:srgbClr val="A50021"/>
                </a:solidFill>
                <a:latin typeface="Arial Bold"/>
                <a:ea typeface="Arial Bold"/>
                <a:cs typeface="Arial Bold"/>
                <a:sym typeface="Arial Bold"/>
              </a:rPr>
            </a:br>
            <a:endParaRPr sz="2400"/>
          </a:p>
        </p:txBody>
      </p:sp>
    </p:spTree>
  </p:cSld>
  <p:clrMapOvr>
    <a:masterClrMapping/>
  </p:clrMapOvr>
  <p:transition spd="med" advClick="1">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611188" y="2428874"/>
            <a:ext cx="7777161" cy="1884365"/>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Globali-was???</a:t>
            </a:r>
          </a:p>
        </p:txBody>
      </p:sp>
    </p:spTree>
  </p:cSld>
  <p:clrMapOvr>
    <a:masterClrMapping/>
  </p:clrMapOvr>
  <p:transition spd="med" advClick="1">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6"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417" name="Shape 417"/>
          <p:cNvSpPr/>
          <p:nvPr>
            <p:ph type="body" idx="1"/>
          </p:nvPr>
        </p:nvSpPr>
        <p:spPr>
          <a:xfrm>
            <a:off x="539551" y="1158527"/>
            <a:ext cx="7920882" cy="4070674"/>
          </a:xfrm>
          <a:prstGeom prst="rect">
            <a:avLst/>
          </a:prstGeom>
        </p:spPr>
        <p:txBody>
          <a:bodyPr lIns="0" tIns="0" rIns="0" bIns="0">
            <a:normAutofit fontScale="100000" lnSpcReduction="0"/>
          </a:bodyPr>
          <a:lstStyle/>
          <a:p>
            <a:pPr lvl="0" marL="0" indent="0">
              <a:spcBef>
                <a:spcPts val="400"/>
              </a:spcBef>
              <a:buSzTx/>
              <a:buNone/>
              <a:defRPr sz="1800"/>
            </a:pPr>
            <a:r>
              <a:rPr sz="2000"/>
              <a:t>Immer stärker werden uns durch Filme, TV-Serien, </a:t>
            </a:r>
            <a:br>
              <a:rPr sz="2000"/>
            </a:br>
            <a:r>
              <a:rPr sz="2000"/>
              <a:t>Internetblogs, mediale Werbung etc. Bilder vermittelt, wie </a:t>
            </a:r>
            <a:br>
              <a:rPr sz="2000"/>
            </a:br>
            <a:r>
              <a:rPr sz="2000"/>
              <a:t>unser Leben auszusehen hat. Das beeinflusst unsere Werte</a:t>
            </a:r>
            <a:br>
              <a:rPr sz="2000"/>
            </a:br>
            <a:r>
              <a:rPr sz="2000"/>
              <a:t>oft, ohne dass wir es merken.</a:t>
            </a:r>
            <a:br>
              <a:rPr sz="2000"/>
            </a:b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Was muss ich anziehen, um „in“ zu sein?</a:t>
            </a:r>
            <a:br>
              <a:rPr sz="2000">
                <a:latin typeface="Arial Bold"/>
                <a:ea typeface="Arial Bold"/>
                <a:cs typeface="Arial Bold"/>
                <a:sym typeface="Arial Bold"/>
              </a:rPr>
            </a:b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Was „brauche“ ich, um angesehen zu sein?</a:t>
            </a:r>
            <a:br>
              <a:rPr sz="2000">
                <a:latin typeface="Arial Bold"/>
                <a:ea typeface="Arial Bold"/>
                <a:cs typeface="Arial Bold"/>
                <a:sym typeface="Arial Bold"/>
              </a:rPr>
            </a:br>
            <a:r>
              <a:rPr sz="2000">
                <a:latin typeface="Arial Bold"/>
                <a:ea typeface="Arial Bold"/>
                <a:cs typeface="Arial Bold"/>
                <a:sym typeface="Arial Bold"/>
              </a:rPr>
              <a:t> </a:t>
            </a: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Sind „ewig jung“, „makellos schön“ oder „geschäftlich erfolgreich“ erstrebenswerte Ziele?</a:t>
            </a:r>
          </a:p>
        </p:txBody>
      </p:sp>
      <p:sp>
        <p:nvSpPr>
          <p:cNvPr id="418" name="Shape 418"/>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Das Bild des „idealen Lebens“</a:t>
            </a:r>
          </a:p>
        </p:txBody>
      </p:sp>
    </p:spTree>
  </p:cSld>
  <p:clrMapOvr>
    <a:masterClrMapping/>
  </p:clrMapOvr>
  <p:transition spd="med" advClick="1">
    <p:fade thruBlk="1"/>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0"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421" name="Shape 421"/>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Verlust von Regionalität und Identität</a:t>
            </a:r>
          </a:p>
        </p:txBody>
      </p:sp>
      <p:sp>
        <p:nvSpPr>
          <p:cNvPr id="422" name="Shape 422"/>
          <p:cNvSpPr/>
          <p:nvPr>
            <p:ph type="body" idx="1"/>
          </p:nvPr>
        </p:nvSpPr>
        <p:spPr>
          <a:xfrm>
            <a:off x="518864" y="1196751"/>
            <a:ext cx="7509520" cy="5040562"/>
          </a:xfrm>
          <a:prstGeom prst="rect">
            <a:avLst/>
          </a:prstGeom>
        </p:spPr>
        <p:txBody>
          <a:bodyPr lIns="0" tIns="0" rIns="0" bIns="0">
            <a:normAutofit fontScale="100000" lnSpcReduction="0"/>
          </a:bodyPr>
          <a:lstStyle/>
          <a:p>
            <a:pPr lvl="0" marL="0" indent="0" defTabSz="877823">
              <a:spcBef>
                <a:spcPts val="400"/>
              </a:spcBef>
              <a:buSzTx/>
              <a:buNone/>
              <a:defRPr sz="1800"/>
            </a:pPr>
            <a:r>
              <a:rPr sz="1919">
                <a:latin typeface="Arial Bold"/>
                <a:ea typeface="Arial Bold"/>
                <a:cs typeface="Arial Bold"/>
                <a:sym typeface="Arial Bold"/>
              </a:rPr>
              <a:t>Verlust der regionalen Sprache</a:t>
            </a:r>
            <a:endParaRPr sz="1919"/>
          </a:p>
          <a:p>
            <a:pPr lvl="0" marL="205739" indent="-205739" defTabSz="877823">
              <a:spcBef>
                <a:spcPts val="400"/>
              </a:spcBef>
              <a:defRPr sz="1800"/>
            </a:pPr>
            <a:r>
              <a:rPr sz="1919">
                <a:latin typeface="Arial Bold"/>
                <a:ea typeface="Arial Bold"/>
                <a:cs typeface="Arial Bold"/>
                <a:sym typeface="Arial Bold"/>
              </a:rPr>
              <a:t>Die deutsche Sprache wird zunehmend vereinheitlicht</a:t>
            </a:r>
            <a:br>
              <a:rPr sz="1919">
                <a:latin typeface="Arial Bold"/>
                <a:ea typeface="Arial Bold"/>
                <a:cs typeface="Arial Bold"/>
                <a:sym typeface="Arial Bold"/>
              </a:rPr>
            </a:br>
            <a:r>
              <a:rPr sz="1919"/>
              <a:t>Regionale Begriffe verschwinden auf Kosten einer allgemeinen Verständlichkeit:</a:t>
            </a:r>
            <a:br>
              <a:rPr sz="1919"/>
            </a:br>
            <a:r>
              <a:rPr sz="1919"/>
              <a:t>   Paradeiser </a:t>
            </a:r>
            <a:r>
              <a:rPr sz="1919">
                <a:latin typeface="Wingdings"/>
                <a:ea typeface="Wingdings"/>
                <a:cs typeface="Wingdings"/>
                <a:sym typeface="Wingdings"/>
              </a:rPr>
              <a:t>➔ </a:t>
            </a:r>
            <a:r>
              <a:rPr sz="1919"/>
              <a:t>Tomate</a:t>
            </a:r>
            <a:br>
              <a:rPr sz="1919"/>
            </a:br>
            <a:r>
              <a:rPr sz="1919"/>
              <a:t>   Erdapfel </a:t>
            </a:r>
            <a:r>
              <a:rPr sz="1919">
                <a:latin typeface="Wingdings"/>
                <a:ea typeface="Wingdings"/>
                <a:cs typeface="Wingdings"/>
                <a:sym typeface="Wingdings"/>
              </a:rPr>
              <a:t>➔ </a:t>
            </a:r>
            <a:r>
              <a:rPr sz="1919"/>
              <a:t>Kartoffel</a:t>
            </a:r>
            <a:br>
              <a:rPr sz="1919"/>
            </a:br>
            <a:r>
              <a:rPr sz="1919"/>
              <a:t>   Marille </a:t>
            </a:r>
            <a:r>
              <a:rPr sz="1919">
                <a:latin typeface="Wingdings"/>
                <a:ea typeface="Wingdings"/>
                <a:cs typeface="Wingdings"/>
                <a:sym typeface="Wingdings"/>
              </a:rPr>
              <a:t>➔ </a:t>
            </a:r>
            <a:r>
              <a:rPr sz="1919"/>
              <a:t>Aprikose</a:t>
            </a:r>
            <a:br>
              <a:rPr sz="1919"/>
            </a:br>
            <a:r>
              <a:rPr sz="1919"/>
              <a:t>   Schlagobers </a:t>
            </a:r>
            <a:r>
              <a:rPr sz="1919">
                <a:latin typeface="Wingdings"/>
                <a:ea typeface="Wingdings"/>
                <a:cs typeface="Wingdings"/>
                <a:sym typeface="Wingdings"/>
              </a:rPr>
              <a:t>➔ </a:t>
            </a:r>
            <a:r>
              <a:rPr sz="1919"/>
              <a:t>Schlagsahne </a:t>
            </a:r>
            <a:br>
              <a:rPr sz="1919"/>
            </a:br>
            <a:r>
              <a:rPr sz="1919"/>
              <a:t> </a:t>
            </a:r>
            <a:endParaRPr sz="1919"/>
          </a:p>
          <a:p>
            <a:pPr lvl="0" marL="205739" indent="-205739" defTabSz="877823">
              <a:spcBef>
                <a:spcPts val="400"/>
              </a:spcBef>
              <a:defRPr sz="1800"/>
            </a:pPr>
            <a:r>
              <a:rPr sz="1919">
                <a:latin typeface="Arial Bold"/>
                <a:ea typeface="Arial Bold"/>
                <a:cs typeface="Arial Bold"/>
                <a:sym typeface="Arial Bold"/>
              </a:rPr>
              <a:t>Neue Begriffe halten Einzug</a:t>
            </a:r>
            <a:br>
              <a:rPr sz="1919">
                <a:latin typeface="Arial Bold"/>
                <a:ea typeface="Arial Bold"/>
                <a:cs typeface="Arial Bold"/>
                <a:sym typeface="Arial Bold"/>
              </a:rPr>
            </a:br>
            <a:r>
              <a:rPr sz="1919"/>
              <a:t>„Ich hab´s gegoogelt, downgeloadet </a:t>
            </a:r>
            <a:br>
              <a:rPr sz="1919"/>
            </a:br>
            <a:r>
              <a:rPr sz="1919"/>
              <a:t>und jetzt smse ich es dir“. </a:t>
            </a:r>
            <a:br>
              <a:rPr sz="1919"/>
            </a:br>
            <a:r>
              <a:rPr sz="1919"/>
              <a:t>Wir verwenden mittlerweile viele englische </a:t>
            </a:r>
            <a:br>
              <a:rPr sz="1919"/>
            </a:br>
            <a:r>
              <a:rPr sz="1919"/>
              <a:t>Wörter aus der Computerfachsprache, </a:t>
            </a:r>
            <a:br>
              <a:rPr sz="1919"/>
            </a:br>
            <a:r>
              <a:rPr sz="1919"/>
              <a:t>indem wir sie einfach in die </a:t>
            </a:r>
            <a:br>
              <a:rPr sz="1919"/>
            </a:br>
            <a:r>
              <a:rPr sz="1919"/>
              <a:t>deutsche Grammatik einbetten.</a:t>
            </a:r>
            <a:br>
              <a:rPr sz="1919"/>
            </a:br>
          </a:p>
        </p:txBody>
      </p:sp>
      <p:grpSp>
        <p:nvGrpSpPr>
          <p:cNvPr id="425" name="Group 425"/>
          <p:cNvGrpSpPr/>
          <p:nvPr/>
        </p:nvGrpSpPr>
        <p:grpSpPr>
          <a:xfrm>
            <a:off x="5580112" y="2996951"/>
            <a:ext cx="3312369" cy="3172325"/>
            <a:chOff x="0" y="0"/>
            <a:chExt cx="3312367" cy="3172323"/>
          </a:xfrm>
        </p:grpSpPr>
        <p:sp>
          <p:nvSpPr>
            <p:cNvPr id="423" name="Shape 423"/>
            <p:cNvSpPr/>
            <p:nvPr/>
          </p:nvSpPr>
          <p:spPr>
            <a:xfrm>
              <a:off x="0" y="0"/>
              <a:ext cx="3312368" cy="2808312"/>
            </a:xfrm>
            <a:prstGeom prst="wedgeEllipseCallout">
              <a:avLst>
                <a:gd name="adj1" fmla="val 27260"/>
                <a:gd name="adj2" fmla="val -71444"/>
              </a:avLst>
            </a:prstGeom>
            <a:solidFill>
              <a:srgbClr val="FFFFFF"/>
            </a:solidFill>
            <a:ln w="25400" cap="flat">
              <a:solidFill>
                <a:srgbClr val="0099FF"/>
              </a:solidFill>
              <a:prstDash val="solid"/>
              <a:bevel/>
            </a:ln>
            <a:effectLst/>
          </p:spPr>
          <p:txBody>
            <a:bodyPr wrap="square" lIns="0" tIns="0" rIns="0" bIns="0" numCol="1" anchor="ctr">
              <a:noAutofit/>
            </a:bodyPr>
            <a:lstStyle/>
            <a:p>
              <a:pPr lvl="0" algn="ctr">
                <a:defRPr>
                  <a:solidFill>
                    <a:srgbClr val="FFFFFF"/>
                  </a:solidFill>
                </a:defRPr>
              </a:pPr>
            </a:p>
          </p:txBody>
        </p:sp>
        <p:sp>
          <p:nvSpPr>
            <p:cNvPr id="424" name="Shape 424"/>
            <p:cNvSpPr/>
            <p:nvPr/>
          </p:nvSpPr>
          <p:spPr>
            <a:xfrm>
              <a:off x="329993" y="253029"/>
              <a:ext cx="2738915" cy="29192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t>Sagst du</a:t>
              </a:r>
              <a:br>
                <a:rPr sz="2000"/>
              </a:br>
              <a:r>
                <a:rPr sz="2000"/>
                <a:t>„Es ist lecker“ oder</a:t>
              </a:r>
              <a:br>
                <a:rPr sz="2000"/>
              </a:br>
              <a:r>
                <a:rPr sz="2000"/>
                <a:t>„das schmeckt gut“?</a:t>
              </a:r>
              <a:br>
                <a:rPr sz="2000"/>
              </a:br>
              <a:r>
                <a:rPr sz="2000"/>
                <a:t>Das Wort „lecker“ wurde vor 20 Jahren in Österreich nicht verwendet!</a:t>
              </a:r>
              <a:endParaRPr sz="2000"/>
            </a:p>
            <a:p>
              <a:pPr lvl="0" algn="ctr">
                <a:spcBef>
                  <a:spcPts val="400"/>
                </a:spcBef>
              </a:pPr>
              <a:endParaRPr sz="2000"/>
            </a:p>
          </p:txBody>
        </p:sp>
      </p:gr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425"/>
                                        </p:tgtEl>
                                        <p:attrNameLst>
                                          <p:attrName>style.visibility</p:attrName>
                                        </p:attrNameLst>
                                      </p:cBhvr>
                                      <p:to>
                                        <p:strVal val="visible"/>
                                      </p:to>
                                    </p:set>
                                    <p:anim calcmode="lin" valueType="num">
                                      <p:cBhvr>
                                        <p:cTn id="7" dur="1000" fill="hold"/>
                                        <p:tgtEl>
                                          <p:spTgt spid="425"/>
                                        </p:tgtEl>
                                        <p:attrNameLst>
                                          <p:attrName>ppt_w</p:attrName>
                                        </p:attrNameLst>
                                      </p:cBhvr>
                                      <p:tavLst>
                                        <p:tav tm="0">
                                          <p:val>
                                            <p:fltVal val="0"/>
                                          </p:val>
                                        </p:tav>
                                        <p:tav tm="100000">
                                          <p:val>
                                            <p:strVal val="#ppt_w"/>
                                          </p:val>
                                        </p:tav>
                                      </p:tavLst>
                                    </p:anim>
                                    <p:anim calcmode="lin" valueType="num">
                                      <p:cBhvr>
                                        <p:cTn id="8" dur="1000" fill="hold"/>
                                        <p:tgtEl>
                                          <p:spTgt spid="4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5"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7"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428" name="Shape 428"/>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Blinde Passagiere</a:t>
            </a:r>
          </a:p>
        </p:txBody>
      </p:sp>
      <p:sp>
        <p:nvSpPr>
          <p:cNvPr id="429" name="Shape 429"/>
          <p:cNvSpPr/>
          <p:nvPr/>
        </p:nvSpPr>
        <p:spPr>
          <a:xfrm>
            <a:off x="395535" y="1412775"/>
            <a:ext cx="8568954" cy="44868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pPr>
            <a:r>
              <a:rPr sz="2000">
                <a:latin typeface="Arial Bold"/>
                <a:ea typeface="Arial Bold"/>
                <a:cs typeface="Arial Bold"/>
                <a:sym typeface="Arial Bold"/>
              </a:rPr>
              <a:t>Der internationale Handel öffnet den Weg </a:t>
            </a:r>
            <a:br>
              <a:rPr sz="2000">
                <a:latin typeface="Arial Bold"/>
                <a:ea typeface="Arial Bold"/>
                <a:cs typeface="Arial Bold"/>
                <a:sym typeface="Arial Bold"/>
              </a:rPr>
            </a:br>
            <a:r>
              <a:rPr sz="2000">
                <a:latin typeface="Arial Bold"/>
                <a:ea typeface="Arial Bold"/>
                <a:cs typeface="Arial Bold"/>
                <a:sym typeface="Arial Bold"/>
              </a:rPr>
              <a:t>für viele Pflanzen und Tiere.  </a:t>
            </a:r>
            <a:endParaRPr sz="2000"/>
          </a:p>
          <a:p>
            <a:pPr lvl="0" marL="381000" indent="-381000">
              <a:spcBef>
                <a:spcPts val="400"/>
              </a:spcBef>
              <a:buClr>
                <a:srgbClr val="A50021"/>
              </a:buClr>
              <a:buSzPct val="100000"/>
              <a:buFont typeface="Webdings"/>
              <a:buChar char=""/>
            </a:pPr>
            <a:r>
              <a:rPr sz="2000"/>
              <a:t>Manche wurden </a:t>
            </a:r>
            <a:r>
              <a:rPr sz="2000">
                <a:latin typeface="Arial Bold"/>
                <a:ea typeface="Arial Bold"/>
                <a:cs typeface="Arial Bold"/>
                <a:sym typeface="Arial Bold"/>
              </a:rPr>
              <a:t>bewusst als Zier- &amp; Nutzpflanzen </a:t>
            </a:r>
            <a:r>
              <a:rPr sz="2000"/>
              <a:t>und </a:t>
            </a:r>
            <a:r>
              <a:rPr sz="2000">
                <a:latin typeface="Arial Bold"/>
                <a:ea typeface="Arial Bold"/>
                <a:cs typeface="Arial Bold"/>
                <a:sym typeface="Arial Bold"/>
              </a:rPr>
              <a:t>-tiere </a:t>
            </a:r>
            <a:br>
              <a:rPr sz="2000">
                <a:latin typeface="Arial Bold"/>
                <a:ea typeface="Arial Bold"/>
                <a:cs typeface="Arial Bold"/>
                <a:sym typeface="Arial Bold"/>
              </a:rPr>
            </a:br>
            <a:r>
              <a:rPr sz="2000"/>
              <a:t>eingeführt. Verwildert können sie in der heimischen Natur beträchtlichen Schaden anrichten, da sie meist keine </a:t>
            </a:r>
            <a:br>
              <a:rPr sz="2000"/>
            </a:br>
            <a:r>
              <a:rPr sz="2000"/>
              <a:t>natürlichen Feinde haben. </a:t>
            </a:r>
            <a:endParaRPr sz="2000"/>
          </a:p>
          <a:p>
            <a:pPr lvl="0" marL="381000" indent="-381000">
              <a:spcBef>
                <a:spcPts val="500"/>
              </a:spcBef>
              <a:buClr>
                <a:srgbClr val="A50021"/>
              </a:buClr>
              <a:buSzPct val="100000"/>
              <a:buFont typeface="Webdings"/>
              <a:buChar char=""/>
            </a:pPr>
            <a:r>
              <a:rPr sz="2000"/>
              <a:t>Andere reisen als </a:t>
            </a:r>
            <a:r>
              <a:rPr sz="2000">
                <a:latin typeface="Arial Bold"/>
                <a:ea typeface="Arial Bold"/>
                <a:cs typeface="Arial Bold"/>
                <a:sym typeface="Arial Bold"/>
              </a:rPr>
              <a:t>„Blinde Passagiere“</a:t>
            </a:r>
            <a:r>
              <a:rPr sz="2000"/>
              <a:t>.</a:t>
            </a:r>
            <a:r>
              <a:rPr sz="2000">
                <a:latin typeface="Arial Bold"/>
                <a:ea typeface="Arial Bold"/>
                <a:cs typeface="Arial Bold"/>
                <a:sym typeface="Arial Bold"/>
              </a:rPr>
              <a:t> </a:t>
            </a:r>
            <a:br>
              <a:rPr sz="2000">
                <a:latin typeface="Arial Bold"/>
                <a:ea typeface="Arial Bold"/>
                <a:cs typeface="Arial Bold"/>
                <a:sym typeface="Arial Bold"/>
              </a:rPr>
            </a:br>
            <a:r>
              <a:rPr sz="2000"/>
              <a:t>Das sind meist Samen, Eier, </a:t>
            </a:r>
            <a:br>
              <a:rPr sz="2000"/>
            </a:br>
            <a:r>
              <a:rPr sz="2000"/>
              <a:t>Sporen oder Kleinstlebewesen, </a:t>
            </a:r>
            <a:br>
              <a:rPr sz="2000"/>
            </a:br>
            <a:r>
              <a:rPr sz="2000"/>
              <a:t>die bei uns ebenso für Probleme </a:t>
            </a:r>
            <a:br>
              <a:rPr sz="2000"/>
            </a:br>
            <a:r>
              <a:rPr sz="2000"/>
              <a:t>sorgen können. </a:t>
            </a:r>
            <a:br>
              <a:rPr sz="2000"/>
            </a:br>
            <a:br>
              <a:rPr sz="2000"/>
            </a:br>
            <a:endParaRPr sz="2400"/>
          </a:p>
        </p:txBody>
      </p:sp>
      <p:sp>
        <p:nvSpPr>
          <p:cNvPr id="430" name="Shape 430"/>
          <p:cNvSpPr/>
          <p:nvPr/>
        </p:nvSpPr>
        <p:spPr>
          <a:xfrm>
            <a:off x="7164288" y="5229199"/>
            <a:ext cx="1512169"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Allergiepflanze Ragweed;  </a:t>
            </a:r>
            <a:br>
              <a:rPr sz="800">
                <a:solidFill>
                  <a:srgbClr val="606060"/>
                </a:solidFill>
              </a:rPr>
            </a:br>
            <a:r>
              <a:rPr sz="800">
                <a:solidFill>
                  <a:srgbClr val="606060"/>
                </a:solidFill>
              </a:rPr>
              <a:t>Foto: (c) Franz Stürmer </a:t>
            </a:r>
          </a:p>
        </p:txBody>
      </p:sp>
      <p:pic>
        <p:nvPicPr>
          <p:cNvPr id="431" name="image21.jpg" descr="C:\Users\Franz\Pictures\0-BILDARCHIV\01-Pflanzen-Tiere\02-PFLANZENarten\08-RUDERAL\traubenkraut\traubenkraut-05.jpg"/>
          <p:cNvPicPr/>
          <p:nvPr/>
        </p:nvPicPr>
        <p:blipFill>
          <a:blip r:embed="rId3">
            <a:extLst/>
          </a:blip>
          <a:srcRect l="10809" t="7799" r="0" b="12502"/>
          <a:stretch>
            <a:fillRect/>
          </a:stretch>
        </p:blipFill>
        <p:spPr>
          <a:xfrm>
            <a:off x="4788024" y="3733974"/>
            <a:ext cx="2376265" cy="2935385"/>
          </a:xfrm>
          <a:prstGeom prst="rect">
            <a:avLst/>
          </a:prstGeom>
          <a:ln w="12700">
            <a:miter lim="400000"/>
          </a:ln>
        </p:spPr>
      </p:pic>
    </p:spTree>
  </p:cSld>
  <p:clrMapOvr>
    <a:masterClrMapping/>
  </p:clrMapOvr>
  <p:transition spd="med" advClick="1">
    <p:fade thruBlk="1"/>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3"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434" name="Shape 434"/>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Neue Bräuche gegen alte Traditionen</a:t>
            </a:r>
          </a:p>
        </p:txBody>
      </p:sp>
      <p:sp>
        <p:nvSpPr>
          <p:cNvPr id="435" name="Shape 435"/>
          <p:cNvSpPr/>
          <p:nvPr/>
        </p:nvSpPr>
        <p:spPr>
          <a:xfrm>
            <a:off x="4731389" y="6606532"/>
            <a:ext cx="2425827"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Halloween-Kürbis; Fotos: (c) Franz Stürmer</a:t>
            </a:r>
          </a:p>
        </p:txBody>
      </p:sp>
      <p:sp>
        <p:nvSpPr>
          <p:cNvPr id="436" name="Shape 436"/>
          <p:cNvSpPr/>
          <p:nvPr>
            <p:ph type="body" idx="1"/>
          </p:nvPr>
        </p:nvSpPr>
        <p:spPr>
          <a:xfrm>
            <a:off x="518864" y="1196751"/>
            <a:ext cx="8229601" cy="4824538"/>
          </a:xfrm>
          <a:prstGeom prst="rect">
            <a:avLst/>
          </a:prstGeom>
        </p:spPr>
        <p:txBody>
          <a:bodyPr lIns="0" tIns="0" rIns="0" bIns="0">
            <a:normAutofit fontScale="100000" lnSpcReduction="0"/>
          </a:bodyPr>
          <a:lstStyle/>
          <a:p>
            <a:pPr lvl="0" marL="0" indent="0">
              <a:spcBef>
                <a:spcPts val="400"/>
              </a:spcBef>
              <a:buSzTx/>
              <a:buNone/>
              <a:defRPr sz="1800"/>
            </a:pPr>
            <a:r>
              <a:rPr sz="2000"/>
              <a:t>Die Globalisierung brachte auch – unterstützt durch Werbung </a:t>
            </a:r>
            <a:br>
              <a:rPr sz="2000"/>
            </a:br>
            <a:r>
              <a:rPr sz="2000"/>
              <a:t>und internationale Medien – neue (fremde) Bräuche zu uns. </a:t>
            </a:r>
            <a:br>
              <a:rPr sz="2000"/>
            </a:br>
            <a:r>
              <a:rPr sz="2000"/>
              <a:t>Alte Traditionen drohen unterzugehen. </a:t>
            </a:r>
            <a:br>
              <a:rPr sz="2000"/>
            </a:br>
            <a:endParaRPr sz="800"/>
          </a:p>
          <a:p>
            <a:pPr lvl="0" marL="214312" indent="-214312">
              <a:spcBef>
                <a:spcPts val="400"/>
              </a:spcBef>
              <a:defRPr sz="1800"/>
            </a:pPr>
            <a:r>
              <a:rPr sz="2000"/>
              <a:t>Wir höhlen zu </a:t>
            </a:r>
            <a:r>
              <a:rPr sz="2000">
                <a:latin typeface="Arial Bold"/>
                <a:ea typeface="Arial Bold"/>
                <a:cs typeface="Arial Bold"/>
                <a:sym typeface="Arial Bold"/>
              </a:rPr>
              <a:t>Halloween</a:t>
            </a:r>
            <a:r>
              <a:rPr sz="2000"/>
              <a:t> Kürbisse aus und verlangen</a:t>
            </a:r>
            <a:br>
              <a:rPr sz="2000"/>
            </a:br>
            <a:r>
              <a:rPr sz="2000"/>
              <a:t>gruselig verkleidet „Süßes oder Saures“.</a:t>
            </a:r>
            <a:br>
              <a:rPr sz="2000"/>
            </a:br>
            <a:r>
              <a:rPr sz="2000"/>
              <a:t>Warum machen wir das?</a:t>
            </a:r>
            <a:endParaRPr sz="2000"/>
          </a:p>
          <a:p>
            <a:pPr lvl="0" marL="214312" indent="-214312">
              <a:spcBef>
                <a:spcPts val="400"/>
              </a:spcBef>
              <a:defRPr sz="1800"/>
            </a:pPr>
            <a:r>
              <a:rPr sz="2000"/>
              <a:t>Es ist alte Tradition, wenn die Glocken vor Ostern </a:t>
            </a:r>
            <a:br>
              <a:rPr sz="2000"/>
            </a:br>
            <a:r>
              <a:rPr sz="2000"/>
              <a:t>schweigen, dass </a:t>
            </a:r>
            <a:r>
              <a:rPr sz="2000">
                <a:latin typeface="Arial Bold"/>
                <a:ea typeface="Arial Bold"/>
                <a:cs typeface="Arial Bold"/>
                <a:sym typeface="Arial Bold"/>
              </a:rPr>
              <a:t>Ratscherbuben und -mädchen </a:t>
            </a:r>
            <a:r>
              <a:rPr sz="2000"/>
              <a:t>durch </a:t>
            </a:r>
            <a:br>
              <a:rPr sz="2000"/>
            </a:br>
            <a:r>
              <a:rPr sz="2000"/>
              <a:t>den Ort ziehen, um das Glockengeläute zu ersetzen. </a:t>
            </a:r>
            <a:br>
              <a:rPr sz="2000"/>
            </a:br>
            <a:r>
              <a:rPr sz="2000"/>
              <a:t>Wo passiert das heute noch?  </a:t>
            </a:r>
          </a:p>
        </p:txBody>
      </p:sp>
      <p:pic>
        <p:nvPicPr>
          <p:cNvPr id="437" name="image22.jpg" descr="C:\Users\Franz\Pictures\0-BILDARCHIV\HINTERGRUND+STIMMUNG\kürbis-2011-02.jpg"/>
          <p:cNvPicPr/>
          <p:nvPr/>
        </p:nvPicPr>
        <p:blipFill>
          <a:blip r:embed="rId3">
            <a:extLst/>
          </a:blip>
          <a:srcRect l="25140" t="4600" r="4679" b="3822"/>
          <a:stretch>
            <a:fillRect/>
          </a:stretch>
        </p:blipFill>
        <p:spPr>
          <a:xfrm>
            <a:off x="4790388" y="4509120"/>
            <a:ext cx="2409500" cy="2088233"/>
          </a:xfrm>
          <a:prstGeom prst="rect">
            <a:avLst/>
          </a:prstGeom>
          <a:ln w="12700">
            <a:miter lim="400000"/>
          </a:ln>
        </p:spPr>
      </p:pic>
      <p:pic>
        <p:nvPicPr>
          <p:cNvPr id="438" name="image23.jpg" descr="C:\Users\Franz\Pictures\0-BILDARCHIV\2011-Hannah\2011-04-21-hannah-03-nonndorf-ratschen-001.jpg"/>
          <p:cNvPicPr/>
          <p:nvPr/>
        </p:nvPicPr>
        <p:blipFill>
          <a:blip r:embed="rId4">
            <a:extLst/>
          </a:blip>
          <a:srcRect l="16925" t="25101" r="16138" b="15616"/>
          <a:stretch>
            <a:fillRect/>
          </a:stretch>
        </p:blipFill>
        <p:spPr>
          <a:xfrm>
            <a:off x="527490" y="4515470"/>
            <a:ext cx="3528392" cy="2075526"/>
          </a:xfrm>
          <a:prstGeom prst="rect">
            <a:avLst/>
          </a:prstGeom>
          <a:ln w="12700">
            <a:miter lim="400000"/>
          </a:ln>
        </p:spPr>
      </p:pic>
      <p:sp>
        <p:nvSpPr>
          <p:cNvPr id="439" name="Shape 439"/>
          <p:cNvSpPr/>
          <p:nvPr/>
        </p:nvSpPr>
        <p:spPr>
          <a:xfrm>
            <a:off x="468384" y="6593016"/>
            <a:ext cx="2409429" cy="2024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
                <a:solidFill>
                  <a:srgbClr val="606060"/>
                </a:solidFill>
              </a:defRPr>
            </a:lvl1pPr>
          </a:lstStyle>
          <a:p>
            <a:pPr lvl="0">
              <a:defRPr sz="1800">
                <a:solidFill>
                  <a:srgbClr val="000000"/>
                </a:solidFill>
              </a:defRPr>
            </a:pPr>
            <a:r>
              <a:rPr sz="800">
                <a:solidFill>
                  <a:srgbClr val="606060"/>
                </a:solidFill>
              </a:rPr>
              <a:t>Ratschen im Waldviertel, Fotos: (c) Franz Stürmer</a:t>
            </a:r>
          </a:p>
        </p:txBody>
      </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437"/>
                                        </p:tgtEl>
                                        <p:attrNameLst>
                                          <p:attrName>style.visibility</p:attrName>
                                        </p:attrNameLst>
                                      </p:cBhvr>
                                      <p:to>
                                        <p:strVal val="visible"/>
                                      </p:to>
                                    </p:set>
                                    <p:animEffect filter="fade" transition="in">
                                      <p:cBhvr>
                                        <p:cTn id="7" dur="1000"/>
                                        <p:tgtEl>
                                          <p:spTgt spid="437"/>
                                        </p:tgtEl>
                                      </p:cBhvr>
                                    </p:animEffect>
                                  </p:childTnLst>
                                </p:cTn>
                              </p:par>
                            </p:childTnLst>
                          </p:cTn>
                        </p:par>
                        <p:par>
                          <p:cTn id="8" fill="hold">
                            <p:stCondLst>
                              <p:cond delay="1000"/>
                            </p:stCondLst>
                            <p:childTnLst>
                              <p:par>
                                <p:cTn id="9" nodeType="afterEffect" presetClass="entr" presetSubtype="32" presetID="23" grpId="2" fill="hold">
                                  <p:stCondLst>
                                    <p:cond delay="0"/>
                                  </p:stCondLst>
                                  <p:iterate type="el" backwards="0">
                                    <p:tmAbs val="0"/>
                                  </p:iterate>
                                  <p:childTnLst>
                                    <p:set>
                                      <p:cBhvr>
                                        <p:cTn id="10" fill="hold"/>
                                        <p:tgtEl>
                                          <p:spTgt spid="435"/>
                                        </p:tgtEl>
                                        <p:attrNameLst>
                                          <p:attrName>style.visibility</p:attrName>
                                        </p:attrNameLst>
                                      </p:cBhvr>
                                      <p:to>
                                        <p:strVal val="visible"/>
                                      </p:to>
                                    </p:set>
                                    <p:anim calcmode="lin" valueType="num">
                                      <p:cBhvr>
                                        <p:cTn id="11" dur="1000" fill="hold"/>
                                        <p:tgtEl>
                                          <p:spTgt spid="435"/>
                                        </p:tgtEl>
                                        <p:attrNameLst>
                                          <p:attrName>ppt_w</p:attrName>
                                        </p:attrNameLst>
                                      </p:cBhvr>
                                      <p:tavLst>
                                        <p:tav tm="0">
                                          <p:val>
                                            <p:fltVal val="0"/>
                                          </p:val>
                                        </p:tav>
                                        <p:tav tm="100000">
                                          <p:val>
                                            <p:strVal val="#ppt_w"/>
                                          </p:val>
                                        </p:tav>
                                      </p:tavLst>
                                    </p:anim>
                                    <p:anim calcmode="lin" valueType="num">
                                      <p:cBhvr>
                                        <p:cTn id="12" dur="1000" fill="hold"/>
                                        <p:tgtEl>
                                          <p:spTgt spid="43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nodeType="afterEffect" presetClass="entr" presetSubtype="32" presetID="23" grpId="3" fill="hold">
                                  <p:stCondLst>
                                    <p:cond delay="0"/>
                                  </p:stCondLst>
                                  <p:iterate type="el" backwards="0">
                                    <p:tmAbs val="0"/>
                                  </p:iterate>
                                  <p:childTnLst>
                                    <p:set>
                                      <p:cBhvr>
                                        <p:cTn id="15" fill="hold"/>
                                        <p:tgtEl>
                                          <p:spTgt spid="439"/>
                                        </p:tgtEl>
                                        <p:attrNameLst>
                                          <p:attrName>style.visibility</p:attrName>
                                        </p:attrNameLst>
                                      </p:cBhvr>
                                      <p:to>
                                        <p:strVal val="visible"/>
                                      </p:to>
                                    </p:set>
                                    <p:anim calcmode="lin" valueType="num">
                                      <p:cBhvr>
                                        <p:cTn id="16" dur="1000" fill="hold"/>
                                        <p:tgtEl>
                                          <p:spTgt spid="439"/>
                                        </p:tgtEl>
                                        <p:attrNameLst>
                                          <p:attrName>ppt_w</p:attrName>
                                        </p:attrNameLst>
                                      </p:cBhvr>
                                      <p:tavLst>
                                        <p:tav tm="0">
                                          <p:val>
                                            <p:fltVal val="0"/>
                                          </p:val>
                                        </p:tav>
                                        <p:tav tm="100000">
                                          <p:val>
                                            <p:strVal val="#ppt_w"/>
                                          </p:val>
                                        </p:tav>
                                      </p:tavLst>
                                    </p:anim>
                                    <p:anim calcmode="lin" valueType="num">
                                      <p:cBhvr>
                                        <p:cTn id="17" dur="1000" fill="hold"/>
                                        <p:tgtEl>
                                          <p:spTgt spid="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7" grpId="1"/>
      <p:bldP build="whole" bldLvl="1" animBg="1" rev="0" advAuto="0" spid="439" grpId="3"/>
      <p:bldP build="whole" bldLvl="1" animBg="1" rev="0" advAuto="0" spid="435"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1"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442" name="Shape 442"/>
          <p:cNvSpPr/>
          <p:nvPr>
            <p:ph type="body" idx="1"/>
          </p:nvPr>
        </p:nvSpPr>
        <p:spPr>
          <a:xfrm>
            <a:off x="539551" y="1158527"/>
            <a:ext cx="7920882" cy="4286698"/>
          </a:xfrm>
          <a:prstGeom prst="rect">
            <a:avLst/>
          </a:prstGeom>
        </p:spPr>
        <p:txBody>
          <a:bodyPr lIns="0" tIns="0" rIns="0" bIns="0">
            <a:normAutofit fontScale="100000" lnSpcReduction="0"/>
          </a:bodyPr>
          <a:lstStyle/>
          <a:p>
            <a:pPr lvl="0" marL="214312" indent="-214312">
              <a:spcBef>
                <a:spcPts val="400"/>
              </a:spcBef>
              <a:defRPr sz="1800"/>
            </a:pPr>
            <a:r>
              <a:rPr sz="2000">
                <a:latin typeface="Arial Bold"/>
                <a:ea typeface="Arial Bold"/>
                <a:cs typeface="Arial Bold"/>
                <a:sym typeface="Arial Bold"/>
              </a:rPr>
              <a:t>Mehr Produkte brauchen mehr Rohstoffe</a:t>
            </a:r>
            <a:br>
              <a:rPr sz="2000">
                <a:latin typeface="Arial Bold"/>
                <a:ea typeface="Arial Bold"/>
                <a:cs typeface="Arial Bold"/>
                <a:sym typeface="Arial Bold"/>
              </a:rPr>
            </a:br>
            <a:r>
              <a:rPr sz="2000"/>
              <a:t>Der Abbau von Rohstoffen verursacht meist nicht wieder </a:t>
            </a:r>
            <a:br>
              <a:rPr sz="2000"/>
            </a:br>
            <a:r>
              <a:rPr sz="2000"/>
              <a:t>gut zu machende Schäden in der Natur.</a:t>
            </a:r>
            <a:endParaRPr sz="2000"/>
          </a:p>
          <a:p>
            <a:pPr lvl="0" marL="214312" indent="-214312">
              <a:spcBef>
                <a:spcPts val="400"/>
              </a:spcBef>
              <a:defRPr sz="1800"/>
            </a:pPr>
            <a:r>
              <a:rPr sz="2000"/>
              <a:t>Die nicht kontrollierte (chemische) Säuberung der </a:t>
            </a:r>
            <a:br>
              <a:rPr sz="2000"/>
            </a:br>
            <a:r>
              <a:rPr sz="2000"/>
              <a:t>Rohmaterialen verseucht ganze Flusssysteme.</a:t>
            </a:r>
            <a:endParaRPr sz="2000"/>
          </a:p>
          <a:p>
            <a:pPr lvl="0" marL="225226" indent="-225226">
              <a:spcBef>
                <a:spcPts val="400"/>
              </a:spcBef>
              <a:defRPr sz="1800"/>
            </a:pPr>
            <a:r>
              <a:rPr sz="2000"/>
              <a:t>Die Herstellung verbraucht viel Energie und gibt (ohne Umweltschutzmaßnahmen) Schadstoffe in die Umgebung ab.</a:t>
            </a:r>
            <a:endParaRPr sz="2000"/>
          </a:p>
          <a:p>
            <a:pPr lvl="0" marL="0" indent="0">
              <a:spcBef>
                <a:spcPts val="400"/>
              </a:spcBef>
              <a:buSzTx/>
              <a:buNone/>
              <a:defRPr sz="1800"/>
            </a:pPr>
            <a:br>
              <a:rPr sz="2000"/>
            </a:br>
            <a:r>
              <a:rPr sz="2000"/>
              <a:t>Hast du dir schon einmal überlegt, </a:t>
            </a:r>
            <a:br>
              <a:rPr sz="2000"/>
            </a:br>
            <a:r>
              <a:rPr sz="2000"/>
              <a:t>welche Materialien für dein Handy </a:t>
            </a:r>
            <a:br>
              <a:rPr sz="2000"/>
            </a:br>
            <a:r>
              <a:rPr sz="2000"/>
              <a:t>oder deinen I-pod verwendet werden </a:t>
            </a:r>
            <a:br>
              <a:rPr sz="2000"/>
            </a:br>
            <a:r>
              <a:rPr sz="2000"/>
              <a:t>und wie sie gewonnen werden?</a:t>
            </a:r>
          </a:p>
        </p:txBody>
      </p:sp>
      <p:sp>
        <p:nvSpPr>
          <p:cNvPr id="443" name="Shape 443"/>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Ausbeutung der Umwelt</a:t>
            </a:r>
          </a:p>
        </p:txBody>
      </p:sp>
      <p:sp>
        <p:nvSpPr>
          <p:cNvPr id="444" name="Shape 444"/>
          <p:cNvSpPr/>
          <p:nvPr/>
        </p:nvSpPr>
        <p:spPr>
          <a:xfrm>
            <a:off x="3635895" y="6381327"/>
            <a:ext cx="2880321"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PC-Chips; Foto: (c) Franz Stürmer</a:t>
            </a:r>
          </a:p>
        </p:txBody>
      </p:sp>
      <p:pic>
        <p:nvPicPr>
          <p:cNvPr id="445" name="image24.png" descr="C:\Users\Franz\Pictures\fotos-global-franz\computer-innenteile-pc-chips.jpg"/>
          <p:cNvPicPr/>
          <p:nvPr/>
        </p:nvPicPr>
        <p:blipFill>
          <a:blip r:embed="rId3">
            <a:extLst/>
          </a:blip>
          <a:srcRect l="19927" t="5001" r="18078" b="3323"/>
          <a:stretch>
            <a:fillRect/>
          </a:stretch>
        </p:blipFill>
        <p:spPr>
          <a:xfrm>
            <a:off x="4571999" y="4029114"/>
            <a:ext cx="2880321" cy="2828886"/>
          </a:xfrm>
          <a:prstGeom prst="rect">
            <a:avLst/>
          </a:prstGeom>
          <a:ln w="12700">
            <a:miter lim="400000"/>
          </a:ln>
        </p:spPr>
      </p:pic>
    </p:spTree>
  </p:cSld>
  <p:clrMapOvr>
    <a:masterClrMapping/>
  </p:clrMapOvr>
  <p:transition spd="med" advClick="1">
    <p:fade thruBlk="1"/>
  </p:transition>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7"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448" name="Shape 448"/>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Monokulturen für Massenproduktion</a:t>
            </a:r>
          </a:p>
        </p:txBody>
      </p:sp>
      <p:sp>
        <p:nvSpPr>
          <p:cNvPr id="449" name="Shape 449"/>
          <p:cNvSpPr/>
          <p:nvPr>
            <p:ph type="body" idx="1"/>
          </p:nvPr>
        </p:nvSpPr>
        <p:spPr>
          <a:xfrm>
            <a:off x="518864" y="1196751"/>
            <a:ext cx="7509520" cy="5040562"/>
          </a:xfrm>
          <a:prstGeom prst="rect">
            <a:avLst/>
          </a:prstGeom>
        </p:spPr>
        <p:txBody>
          <a:bodyPr lIns="0" tIns="0" rIns="0" bIns="0">
            <a:normAutofit fontScale="100000" lnSpcReduction="0"/>
          </a:bodyPr>
          <a:lstStyle/>
          <a:p>
            <a:pPr lvl="0" marL="214312" indent="-214312">
              <a:spcBef>
                <a:spcPts val="400"/>
              </a:spcBef>
              <a:defRPr sz="1800"/>
            </a:pPr>
            <a:r>
              <a:rPr sz="2000">
                <a:latin typeface="Arial Bold"/>
                <a:ea typeface="Arial Bold"/>
                <a:cs typeface="Arial Bold"/>
                <a:sym typeface="Arial Bold"/>
              </a:rPr>
              <a:t>Monokultur: flächenhafter Anbau einer Nutzpflanze</a:t>
            </a:r>
            <a:br>
              <a:rPr sz="2000">
                <a:latin typeface="Arial Bold"/>
                <a:ea typeface="Arial Bold"/>
                <a:cs typeface="Arial Bold"/>
                <a:sym typeface="Arial Bold"/>
              </a:rPr>
            </a:br>
            <a:r>
              <a:rPr sz="2000"/>
              <a:t>Anbau einer Nutzpflanze auf riesigen Feldern unter Verwendung von Spritzmitteln und Kunstdünger schädigt Boden und Grundwasser nachhaltig.  </a:t>
            </a:r>
            <a:br>
              <a:rPr sz="2000"/>
            </a:br>
            <a:r>
              <a:rPr sz="2000"/>
              <a:t> </a:t>
            </a:r>
            <a:endParaRPr sz="2000"/>
          </a:p>
          <a:p>
            <a:pPr lvl="0" marL="214312" indent="-214312">
              <a:spcBef>
                <a:spcPts val="400"/>
              </a:spcBef>
              <a:defRPr sz="1800"/>
            </a:pPr>
            <a:r>
              <a:rPr sz="2000">
                <a:latin typeface="Arial Bold"/>
                <a:ea typeface="Arial Bold"/>
                <a:cs typeface="Arial Bold"/>
                <a:sym typeface="Arial Bold"/>
              </a:rPr>
              <a:t>Rodung, Entwässerung und Flurbegradigung</a:t>
            </a:r>
            <a:br>
              <a:rPr sz="2000">
                <a:latin typeface="Arial Bold"/>
                <a:ea typeface="Arial Bold"/>
                <a:cs typeface="Arial Bold"/>
                <a:sym typeface="Arial Bold"/>
              </a:rPr>
            </a:br>
            <a:r>
              <a:rPr sz="2000"/>
              <a:t>Das Abholzen von (Ur)Wäldern, die Trocken-</a:t>
            </a:r>
            <a:br>
              <a:rPr sz="2000"/>
            </a:br>
            <a:r>
              <a:rPr sz="2000"/>
              <a:t>legung und das Entfernen „störender“ </a:t>
            </a:r>
            <a:br>
              <a:rPr sz="2000"/>
            </a:br>
            <a:r>
              <a:rPr sz="2000"/>
              <a:t>Gebüsche und Einebnung von Ackerflächen</a:t>
            </a:r>
            <a:br>
              <a:rPr sz="2000"/>
            </a:br>
            <a:r>
              <a:rPr sz="2000"/>
              <a:t>verändert Wasserhaushalt und Klima und </a:t>
            </a:r>
            <a:br>
              <a:rPr sz="2000"/>
            </a:br>
            <a:r>
              <a:rPr sz="2000"/>
              <a:t>fördert die Bodenabtragung durch Wind.</a:t>
            </a:r>
          </a:p>
        </p:txBody>
      </p:sp>
      <p:sp>
        <p:nvSpPr>
          <p:cNvPr id="450" name="Shape 450"/>
          <p:cNvSpPr/>
          <p:nvPr/>
        </p:nvSpPr>
        <p:spPr>
          <a:xfrm>
            <a:off x="848791" y="6525344"/>
            <a:ext cx="2808314"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Intensiv bewirtschafteter Boden, Foto: (c) Franz Stürmer</a:t>
            </a:r>
          </a:p>
        </p:txBody>
      </p:sp>
      <p:grpSp>
        <p:nvGrpSpPr>
          <p:cNvPr id="453" name="Group 453"/>
          <p:cNvGrpSpPr/>
          <p:nvPr/>
        </p:nvGrpSpPr>
        <p:grpSpPr>
          <a:xfrm>
            <a:off x="5940152" y="3009651"/>
            <a:ext cx="2952329" cy="3172325"/>
            <a:chOff x="0" y="0"/>
            <a:chExt cx="2952327" cy="3172323"/>
          </a:xfrm>
        </p:grpSpPr>
        <p:sp>
          <p:nvSpPr>
            <p:cNvPr id="451" name="Shape 451"/>
            <p:cNvSpPr/>
            <p:nvPr/>
          </p:nvSpPr>
          <p:spPr>
            <a:xfrm>
              <a:off x="0" y="0"/>
              <a:ext cx="2952328" cy="2808312"/>
            </a:xfrm>
            <a:prstGeom prst="wedgeEllipseCallout">
              <a:avLst>
                <a:gd name="adj1" fmla="val 27260"/>
                <a:gd name="adj2" fmla="val -71444"/>
              </a:avLst>
            </a:prstGeom>
            <a:solidFill>
              <a:srgbClr val="FFFFFF"/>
            </a:solidFill>
            <a:ln w="25400" cap="flat">
              <a:solidFill>
                <a:srgbClr val="0099FF"/>
              </a:solidFill>
              <a:prstDash val="solid"/>
              <a:bevel/>
            </a:ln>
            <a:effectLst/>
          </p:spPr>
          <p:txBody>
            <a:bodyPr wrap="square" lIns="0" tIns="0" rIns="0" bIns="0" numCol="1" anchor="ctr">
              <a:noAutofit/>
            </a:bodyPr>
            <a:lstStyle/>
            <a:p>
              <a:pPr lvl="0" algn="ctr">
                <a:defRPr>
                  <a:solidFill>
                    <a:srgbClr val="FFFFFF"/>
                  </a:solidFill>
                </a:defRPr>
              </a:pPr>
            </a:p>
          </p:txBody>
        </p:sp>
        <p:sp>
          <p:nvSpPr>
            <p:cNvPr id="452" name="Shape 452"/>
            <p:cNvSpPr/>
            <p:nvPr/>
          </p:nvSpPr>
          <p:spPr>
            <a:xfrm>
              <a:off x="294124" y="253029"/>
              <a:ext cx="2441207" cy="29192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r>
                <a:rPr sz="2000"/>
                <a:t>Hast du gewusst, dass in China die Obstbäume von Menschen bestäubt werden, weil es dort keine Bienen </a:t>
              </a:r>
              <a:br>
                <a:rPr sz="2000"/>
              </a:br>
              <a:r>
                <a:rPr sz="2000"/>
                <a:t>mehr gibt?</a:t>
              </a:r>
              <a:endParaRPr sz="2000"/>
            </a:p>
            <a:p>
              <a:pPr lvl="0" algn="ctr">
                <a:spcBef>
                  <a:spcPts val="400"/>
                </a:spcBef>
              </a:pPr>
              <a:endParaRPr sz="2000"/>
            </a:p>
          </p:txBody>
        </p:sp>
      </p:grpSp>
      <p:pic>
        <p:nvPicPr>
          <p:cNvPr id="454" name="image25.jpeg" descr="C:\Users\Franz\Pictures\0-BILDARCHIV\HINTERGRUND+STIMMUNG\ACKER+co\ackerfurchen.jpg"/>
          <p:cNvPicPr/>
          <p:nvPr/>
        </p:nvPicPr>
        <p:blipFill>
          <a:blip r:embed="rId3">
            <a:extLst/>
          </a:blip>
          <a:srcRect l="0" t="12291" r="0" b="0"/>
          <a:stretch>
            <a:fillRect/>
          </a:stretch>
        </p:blipFill>
        <p:spPr>
          <a:xfrm>
            <a:off x="899591" y="4725144"/>
            <a:ext cx="4824538" cy="1772816"/>
          </a:xfrm>
          <a:prstGeom prst="rect">
            <a:avLst/>
          </a:prstGeom>
          <a:ln w="12700">
            <a:miter lim="400000"/>
          </a:ln>
        </p:spPr>
      </p:pic>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453"/>
                                        </p:tgtEl>
                                        <p:attrNameLst>
                                          <p:attrName>style.visibility</p:attrName>
                                        </p:attrNameLst>
                                      </p:cBhvr>
                                      <p:to>
                                        <p:strVal val="visible"/>
                                      </p:to>
                                    </p:set>
                                    <p:anim calcmode="lin" valueType="num">
                                      <p:cBhvr>
                                        <p:cTn id="7" dur="1000" fill="hold"/>
                                        <p:tgtEl>
                                          <p:spTgt spid="453"/>
                                        </p:tgtEl>
                                        <p:attrNameLst>
                                          <p:attrName>ppt_w</p:attrName>
                                        </p:attrNameLst>
                                      </p:cBhvr>
                                      <p:tavLst>
                                        <p:tav tm="0">
                                          <p:val>
                                            <p:fltVal val="0"/>
                                          </p:val>
                                        </p:tav>
                                        <p:tav tm="100000">
                                          <p:val>
                                            <p:strVal val="#ppt_w"/>
                                          </p:val>
                                        </p:tav>
                                      </p:tavLst>
                                    </p:anim>
                                    <p:anim calcmode="lin" valueType="num">
                                      <p:cBhvr>
                                        <p:cTn id="8" dur="1000" fill="hold"/>
                                        <p:tgtEl>
                                          <p:spTgt spid="4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3"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56" name="image16.jpg" descr="BG_GREEN"/>
          <p:cNvPicPr/>
          <p:nvPr/>
        </p:nvPicPr>
        <p:blipFill>
          <a:blip r:embed="rId2">
            <a:extLst/>
          </a:blip>
          <a:stretch>
            <a:fillRect/>
          </a:stretch>
        </p:blipFill>
        <p:spPr>
          <a:xfrm>
            <a:off x="0" y="0"/>
            <a:ext cx="9144000" cy="6858000"/>
          </a:xfrm>
          <a:prstGeom prst="rect">
            <a:avLst/>
          </a:prstGeom>
          <a:ln w="12700">
            <a:miter lim="400000"/>
          </a:ln>
        </p:spPr>
      </p:pic>
      <p:sp>
        <p:nvSpPr>
          <p:cNvPr id="457" name="Shape 457"/>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Massentourismus – erstrebtes Ziel? </a:t>
            </a:r>
          </a:p>
        </p:txBody>
      </p:sp>
      <p:sp>
        <p:nvSpPr>
          <p:cNvPr id="458" name="Shape 458"/>
          <p:cNvSpPr/>
          <p:nvPr/>
        </p:nvSpPr>
        <p:spPr>
          <a:xfrm>
            <a:off x="3326056" y="6390527"/>
            <a:ext cx="1584177" cy="3167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Plastikmüll am Roten Meer; </a:t>
            </a:r>
            <a:br>
              <a:rPr sz="800">
                <a:solidFill>
                  <a:srgbClr val="606060"/>
                </a:solidFill>
              </a:rPr>
            </a:br>
            <a:r>
              <a:rPr sz="800">
                <a:solidFill>
                  <a:srgbClr val="606060"/>
                </a:solidFill>
              </a:rPr>
              <a:t>Foto CC Vberger / Wikimedia</a:t>
            </a:r>
          </a:p>
        </p:txBody>
      </p:sp>
      <p:sp>
        <p:nvSpPr>
          <p:cNvPr id="459" name="Shape 459"/>
          <p:cNvSpPr/>
          <p:nvPr>
            <p:ph type="body" idx="1"/>
          </p:nvPr>
        </p:nvSpPr>
        <p:spPr>
          <a:xfrm>
            <a:off x="518864" y="1196751"/>
            <a:ext cx="8229601" cy="3888433"/>
          </a:xfrm>
          <a:prstGeom prst="rect">
            <a:avLst/>
          </a:prstGeom>
        </p:spPr>
        <p:txBody>
          <a:bodyPr lIns="0" tIns="0" rIns="0" bIns="0">
            <a:normAutofit fontScale="100000" lnSpcReduction="0"/>
          </a:bodyPr>
          <a:lstStyle/>
          <a:p>
            <a:pPr lvl="0" marL="0" indent="0">
              <a:spcBef>
                <a:spcPts val="400"/>
              </a:spcBef>
              <a:buSzTx/>
              <a:buNone/>
              <a:defRPr sz="1800"/>
            </a:pPr>
            <a:r>
              <a:rPr sz="2000"/>
              <a:t>Viele Menschen brauchen viel Platz und machen viel Mist.</a:t>
            </a:r>
            <a:br>
              <a:rPr sz="2000"/>
            </a:br>
            <a:r>
              <a:rPr sz="2000"/>
              <a:t>Aber sie bringen Geld!</a:t>
            </a:r>
            <a:endParaRPr sz="2000"/>
          </a:p>
          <a:p>
            <a:pPr lvl="0" marL="214312" indent="-214312">
              <a:spcBef>
                <a:spcPts val="400"/>
              </a:spcBef>
              <a:defRPr sz="1800"/>
            </a:pPr>
            <a:r>
              <a:rPr sz="2000"/>
              <a:t>Um den Gästen den Urlaub angenehm zu machen, wurden ganze Landstriche mit Hotels und Freizeiteinrichtungen zugepflastert.</a:t>
            </a:r>
            <a:br>
              <a:rPr sz="2000"/>
            </a:br>
            <a:r>
              <a:rPr sz="2000"/>
              <a:t>Die ursprüngliche Naturlandschaft wich Großbauten.</a:t>
            </a:r>
            <a:endParaRPr sz="2000"/>
          </a:p>
          <a:p>
            <a:pPr lvl="0" marL="214312" indent="-214312">
              <a:spcBef>
                <a:spcPts val="400"/>
              </a:spcBef>
              <a:defRPr sz="1800"/>
            </a:pPr>
            <a:r>
              <a:rPr sz="2000"/>
              <a:t>Die Entsorgung der Abfälle der vielen Touristen in vielen Urlaubszielen wurde oft vernachlässigt. </a:t>
            </a:r>
            <a:endParaRPr sz="2000"/>
          </a:p>
          <a:p>
            <a:pPr lvl="0" marL="214312" indent="-214312">
              <a:spcBef>
                <a:spcPts val="400"/>
              </a:spcBef>
              <a:defRPr sz="1800"/>
            </a:pPr>
            <a:r>
              <a:rPr sz="2000"/>
              <a:t>Das rächt sich jetzt mit </a:t>
            </a:r>
            <a:br>
              <a:rPr sz="2000"/>
            </a:br>
            <a:r>
              <a:rPr sz="2000"/>
              <a:t>verschmutzten Meeresbereichen </a:t>
            </a:r>
            <a:br>
              <a:rPr sz="2000"/>
            </a:br>
            <a:r>
              <a:rPr sz="2000"/>
              <a:t>an Urlaubsstränden oder mit </a:t>
            </a:r>
            <a:br>
              <a:rPr sz="2000"/>
            </a:br>
            <a:r>
              <a:rPr sz="2000"/>
              <a:t>Schipisten, die im Sommer nicht</a:t>
            </a:r>
            <a:br>
              <a:rPr sz="2000"/>
            </a:br>
            <a:r>
              <a:rPr sz="2000"/>
              <a:t>mehr als Almen dienen können.</a:t>
            </a:r>
          </a:p>
        </p:txBody>
      </p:sp>
      <p:pic>
        <p:nvPicPr>
          <p:cNvPr id="460" name="image26.jpg" descr="C:\Users\Franz\Documents\03-Heidi\webwerkstatt\Thema-global\Thema Globalisierung_Fotos\CCs\Plastikmüll Rotes Meer, Foto cc Wikimedia Vberger.jpg"/>
          <p:cNvPicPr/>
          <p:nvPr/>
        </p:nvPicPr>
        <p:blipFill>
          <a:blip r:embed="rId3">
            <a:extLst/>
          </a:blip>
          <a:srcRect l="11111" t="6250" r="0" b="10416"/>
          <a:stretch>
            <a:fillRect/>
          </a:stretch>
        </p:blipFill>
        <p:spPr>
          <a:xfrm>
            <a:off x="4788024" y="3609020"/>
            <a:ext cx="2448273" cy="3060340"/>
          </a:xfrm>
          <a:prstGeom prst="rect">
            <a:avLst/>
          </a:prstGeom>
          <a:ln w="12700">
            <a:miter lim="400000"/>
          </a:ln>
        </p:spPr>
      </p:pic>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458"/>
                                        </p:tgtEl>
                                        <p:attrNameLst>
                                          <p:attrName>style.visibility</p:attrName>
                                        </p:attrNameLst>
                                      </p:cBhvr>
                                      <p:to>
                                        <p:strVal val="visible"/>
                                      </p:to>
                                    </p:set>
                                    <p:anim calcmode="lin" valueType="num">
                                      <p:cBhvr>
                                        <p:cTn id="7" dur="1000" fill="hold"/>
                                        <p:tgtEl>
                                          <p:spTgt spid="458"/>
                                        </p:tgtEl>
                                        <p:attrNameLst>
                                          <p:attrName>ppt_w</p:attrName>
                                        </p:attrNameLst>
                                      </p:cBhvr>
                                      <p:tavLst>
                                        <p:tav tm="0">
                                          <p:val>
                                            <p:fltVal val="0"/>
                                          </p:val>
                                        </p:tav>
                                        <p:tav tm="100000">
                                          <p:val>
                                            <p:strVal val="#ppt_w"/>
                                          </p:val>
                                        </p:tav>
                                      </p:tavLst>
                                    </p:anim>
                                    <p:anim calcmode="lin" valueType="num">
                                      <p:cBhvr>
                                        <p:cTn id="8" dur="1000" fill="hold"/>
                                        <p:tgtEl>
                                          <p:spTgt spid="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8"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Shape 462"/>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Überlege und diskutiere:</a:t>
            </a:r>
          </a:p>
        </p:txBody>
      </p:sp>
      <p:sp>
        <p:nvSpPr>
          <p:cNvPr id="463" name="Shape 463"/>
          <p:cNvSpPr/>
          <p:nvPr>
            <p:ph type="body" idx="1"/>
          </p:nvPr>
        </p:nvSpPr>
        <p:spPr>
          <a:xfrm>
            <a:off x="395535" y="1268412"/>
            <a:ext cx="8568954" cy="1152476"/>
          </a:xfrm>
          <a:prstGeom prst="rect">
            <a:avLst/>
          </a:prstGeom>
        </p:spPr>
        <p:txBody>
          <a:bodyPr lIns="0" tIns="0" rIns="0" bIns="0">
            <a:normAutofit fontScale="100000" lnSpcReduction="0"/>
          </a:bodyPr>
          <a:lstStyle/>
          <a:p>
            <a:pPr lvl="0" marL="257175" indent="-257175">
              <a:spcBef>
                <a:spcPts val="600"/>
              </a:spcBef>
              <a:defRPr sz="1800"/>
            </a:pPr>
            <a:r>
              <a:rPr sz="2400">
                <a:solidFill>
                  <a:srgbClr val="A50021"/>
                </a:solidFill>
                <a:latin typeface="Arial Bold"/>
                <a:ea typeface="Arial Bold"/>
                <a:cs typeface="Arial Bold"/>
                <a:sym typeface="Arial Bold"/>
              </a:rPr>
              <a:t>Erstelle eine Liste:</a:t>
            </a:r>
            <a:br>
              <a:rPr sz="2400">
                <a:solidFill>
                  <a:srgbClr val="A50021"/>
                </a:solidFill>
                <a:latin typeface="Arial Bold"/>
                <a:ea typeface="Arial Bold"/>
                <a:cs typeface="Arial Bold"/>
                <a:sym typeface="Arial Bold"/>
              </a:rPr>
            </a:br>
            <a:r>
              <a:rPr sz="2400">
                <a:solidFill>
                  <a:srgbClr val="A50021"/>
                </a:solidFill>
                <a:latin typeface="Arial Bold"/>
                <a:ea typeface="Arial Bold"/>
                <a:cs typeface="Arial Bold"/>
                <a:sym typeface="Arial Bold"/>
              </a:rPr>
              <a:t>Vor- und Nachteile der Globalisierung</a:t>
            </a:r>
          </a:p>
        </p:txBody>
      </p:sp>
      <p:grpSp>
        <p:nvGrpSpPr>
          <p:cNvPr id="467" name="Group 467"/>
          <p:cNvGrpSpPr/>
          <p:nvPr/>
        </p:nvGrpSpPr>
        <p:grpSpPr>
          <a:xfrm>
            <a:off x="2267743" y="2492896"/>
            <a:ext cx="4392489" cy="3672409"/>
            <a:chOff x="0" y="0"/>
            <a:chExt cx="4392488" cy="3672408"/>
          </a:xfrm>
        </p:grpSpPr>
        <p:sp>
          <p:nvSpPr>
            <p:cNvPr id="464" name="Shape 464"/>
            <p:cNvSpPr/>
            <p:nvPr/>
          </p:nvSpPr>
          <p:spPr>
            <a:xfrm>
              <a:off x="-1" y="-1"/>
              <a:ext cx="4392490" cy="3672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000"/>
                  </a:lnTo>
                  <a:lnTo>
                    <a:pt x="18590" y="21600"/>
                  </a:lnTo>
                  <a:lnTo>
                    <a:pt x="0" y="21600"/>
                  </a:lnTo>
                  <a:close/>
                </a:path>
              </a:pathLst>
            </a:custGeom>
            <a:solidFill>
              <a:srgbClr val="FFFFCC"/>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65" name="Shape 465"/>
            <p:cNvSpPr/>
            <p:nvPr/>
          </p:nvSpPr>
          <p:spPr>
            <a:xfrm>
              <a:off x="3780408" y="3060328"/>
              <a:ext cx="612081" cy="6120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4320" y="4320"/>
                  </a:lnTo>
                  <a:lnTo>
                    <a:pt x="21600" y="0"/>
                  </a:ln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defRPr>
                  <a:solidFill>
                    <a:srgbClr val="FFFFFF"/>
                  </a:solidFill>
                </a:defRPr>
              </a:pPr>
            </a:p>
          </p:txBody>
        </p:sp>
        <p:sp>
          <p:nvSpPr>
            <p:cNvPr id="466" name="Shape 466"/>
            <p:cNvSpPr/>
            <p:nvPr/>
          </p:nvSpPr>
          <p:spPr>
            <a:xfrm>
              <a:off x="-1" y="-1"/>
              <a:ext cx="4392490" cy="36724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90" y="21600"/>
                  </a:moveTo>
                  <a:lnTo>
                    <a:pt x="19192" y="18720"/>
                  </a:lnTo>
                  <a:lnTo>
                    <a:pt x="21600" y="18000"/>
                  </a:lnTo>
                  <a:lnTo>
                    <a:pt x="18590" y="21600"/>
                  </a:lnTo>
                  <a:lnTo>
                    <a:pt x="0" y="21600"/>
                  </a:lnTo>
                  <a:lnTo>
                    <a:pt x="0" y="0"/>
                  </a:lnTo>
                  <a:lnTo>
                    <a:pt x="21600" y="0"/>
                  </a:lnTo>
                  <a:lnTo>
                    <a:pt x="21600" y="18000"/>
                  </a:lnTo>
                </a:path>
              </a:pathLst>
            </a:custGeom>
            <a:noFill/>
            <a:ln w="25400" cap="flat">
              <a:solidFill>
                <a:srgbClr val="FFCC99"/>
              </a:solidFill>
              <a:prstDash val="solid"/>
              <a:bevel/>
            </a:ln>
            <a:effectLst/>
          </p:spPr>
          <p:txBody>
            <a:bodyPr wrap="square" lIns="0" tIns="0" rIns="0" bIns="0" numCol="1" anchor="ctr">
              <a:noAutofit/>
            </a:bodyPr>
            <a:lstStyle/>
            <a:p>
              <a:pPr lvl="0" algn="ctr">
                <a:defRPr>
                  <a:solidFill>
                    <a:srgbClr val="FFFFFF"/>
                  </a:solidFill>
                </a:defRPr>
              </a:pPr>
            </a:p>
          </p:txBody>
        </p:sp>
      </p:grpSp>
      <p:sp>
        <p:nvSpPr>
          <p:cNvPr id="468" name="Shape 468"/>
          <p:cNvSpPr/>
          <p:nvPr/>
        </p:nvSpPr>
        <p:spPr>
          <a:xfrm>
            <a:off x="2771800" y="3140967"/>
            <a:ext cx="3240361" cy="1"/>
          </a:xfrm>
          <a:prstGeom prst="line">
            <a:avLst/>
          </a:prstGeom>
          <a:ln w="19050">
            <a:solidFill>
              <a:srgbClr val="0000F1"/>
            </a:solidFill>
          </a:ln>
        </p:spPr>
        <p:txBody>
          <a:bodyPr lIns="0" tIns="0" rIns="0" bIns="0"/>
          <a:lstStyle/>
          <a:p>
            <a:pPr lvl="0" defTabSz="457200">
              <a:defRPr sz="1200">
                <a:latin typeface="+mn-lt"/>
                <a:ea typeface="+mn-ea"/>
                <a:cs typeface="+mn-cs"/>
                <a:sym typeface="Helvetica"/>
              </a:defRPr>
            </a:pPr>
          </a:p>
        </p:txBody>
      </p:sp>
      <p:sp>
        <p:nvSpPr>
          <p:cNvPr id="469" name="Shape 469"/>
          <p:cNvSpPr/>
          <p:nvPr/>
        </p:nvSpPr>
        <p:spPr>
          <a:xfrm flipH="1">
            <a:off x="4427983" y="2636911"/>
            <a:ext cx="1" cy="3168353"/>
          </a:xfrm>
          <a:prstGeom prst="line">
            <a:avLst/>
          </a:prstGeom>
          <a:ln w="19050">
            <a:solidFill>
              <a:srgbClr val="0000F1"/>
            </a:solidFill>
          </a:ln>
        </p:spPr>
        <p:txBody>
          <a:bodyPr lIns="0" tIns="0" rIns="0" bIns="0"/>
          <a:lstStyle/>
          <a:p>
            <a:pPr lvl="0" defTabSz="457200">
              <a:defRPr sz="1200">
                <a:latin typeface="+mn-lt"/>
                <a:ea typeface="+mn-ea"/>
                <a:cs typeface="+mn-cs"/>
                <a:sym typeface="Helvetica"/>
              </a:defRPr>
            </a:pPr>
          </a:p>
        </p:txBody>
      </p:sp>
      <p:sp>
        <p:nvSpPr>
          <p:cNvPr id="470" name="Shape 470"/>
          <p:cNvSpPr/>
          <p:nvPr/>
        </p:nvSpPr>
        <p:spPr>
          <a:xfrm>
            <a:off x="2987823" y="2780927"/>
            <a:ext cx="309634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lvl="0"/>
            <a:r>
              <a:t>plus                  minus</a:t>
            </a:r>
          </a:p>
        </p:txBody>
      </p:sp>
    </p:spTree>
  </p:cSld>
  <p:clrMapOvr>
    <a:masterClrMapping/>
  </p:clrMapOvr>
  <p:transition spd="med" advClick="1">
    <p:fade thruBlk="1"/>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2" name="Shape 472"/>
          <p:cNvSpPr/>
          <p:nvPr>
            <p:ph type="title"/>
          </p:nvPr>
        </p:nvSpPr>
        <p:spPr>
          <a:xfrm>
            <a:off x="611187" y="2428874"/>
            <a:ext cx="8281294" cy="1884365"/>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Think global – act local</a:t>
            </a:r>
          </a:p>
        </p:txBody>
      </p:sp>
    </p:spTree>
  </p:cSld>
  <p:clrMapOvr>
    <a:masterClrMapping/>
  </p:clrMapOvr>
  <p:transition spd="med" advClick="1">
    <p:fade thruBlk="1"/>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4"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475" name="Shape 475"/>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Denke global, handle vor Ort!</a:t>
            </a:r>
          </a:p>
        </p:txBody>
      </p:sp>
      <p:sp>
        <p:nvSpPr>
          <p:cNvPr id="476" name="Shape 476"/>
          <p:cNvSpPr/>
          <p:nvPr/>
        </p:nvSpPr>
        <p:spPr>
          <a:xfrm>
            <a:off x="395535" y="1412775"/>
            <a:ext cx="8568954" cy="36715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400"/>
              </a:spcBef>
            </a:pPr>
            <a:r>
              <a:rPr sz="2000">
                <a:latin typeface="Arial Bold"/>
                <a:ea typeface="Arial Bold"/>
                <a:cs typeface="Arial Bold"/>
                <a:sym typeface="Arial Bold"/>
              </a:rPr>
              <a:t>Das Motto „think global – act local“ soll wegweisend für die </a:t>
            </a:r>
            <a:endParaRPr sz="2000">
              <a:latin typeface="Arial Bold"/>
              <a:ea typeface="Arial Bold"/>
              <a:cs typeface="Arial Bold"/>
              <a:sym typeface="Arial Bold"/>
            </a:endParaRPr>
          </a:p>
          <a:p>
            <a:pPr lvl="0">
              <a:spcBef>
                <a:spcPts val="400"/>
              </a:spcBef>
            </a:pPr>
            <a:r>
              <a:rPr sz="2000">
                <a:latin typeface="Arial Bold"/>
                <a:ea typeface="Arial Bold"/>
                <a:cs typeface="Arial Bold"/>
                <a:sym typeface="Arial Bold"/>
              </a:rPr>
              <a:t>Zukunft der Globalisierung sein</a:t>
            </a:r>
            <a:br>
              <a:rPr sz="2000">
                <a:latin typeface="Arial Bold"/>
                <a:ea typeface="Arial Bold"/>
                <a:cs typeface="Arial Bold"/>
                <a:sym typeface="Arial Bold"/>
              </a:rPr>
            </a:br>
            <a:endParaRPr sz="2000"/>
          </a:p>
          <a:p>
            <a:pPr lvl="0" marL="381000" indent="-381000">
              <a:spcBef>
                <a:spcPts val="400"/>
              </a:spcBef>
              <a:buClr>
                <a:srgbClr val="A50021"/>
              </a:buClr>
              <a:buSzPct val="100000"/>
              <a:buFont typeface="Webdings"/>
              <a:buChar char=""/>
            </a:pPr>
            <a:r>
              <a:rPr sz="2000">
                <a:latin typeface="Arial Bold"/>
                <a:ea typeface="Arial Bold"/>
                <a:cs typeface="Arial Bold"/>
                <a:sym typeface="Arial Bold"/>
              </a:rPr>
              <a:t>think global – </a:t>
            </a:r>
            <a:r>
              <a:rPr sz="2000"/>
              <a:t>das Handeln soll auf das weltweite Wohl </a:t>
            </a:r>
            <a:br>
              <a:rPr sz="2000"/>
            </a:br>
            <a:r>
              <a:rPr sz="2000"/>
              <a:t>ausgerichtet sein …</a:t>
            </a:r>
            <a:br>
              <a:rPr sz="2000"/>
            </a:br>
            <a:endParaRPr sz="2000"/>
          </a:p>
          <a:p>
            <a:pPr lvl="0" marL="381000" indent="-381000">
              <a:spcBef>
                <a:spcPts val="500"/>
              </a:spcBef>
              <a:buClr>
                <a:srgbClr val="A50021"/>
              </a:buClr>
              <a:buSzPct val="100000"/>
              <a:buFont typeface="Webdings"/>
              <a:buChar char=""/>
            </a:pPr>
            <a:r>
              <a:rPr sz="2000">
                <a:latin typeface="Arial Bold"/>
                <a:ea typeface="Arial Bold"/>
                <a:cs typeface="Arial Bold"/>
                <a:sym typeface="Arial Bold"/>
              </a:rPr>
              <a:t>act local – </a:t>
            </a:r>
            <a:r>
              <a:rPr sz="2000"/>
              <a:t>doch kann man selbst im eigenen Umfeld </a:t>
            </a:r>
            <a:br>
              <a:rPr sz="2000"/>
            </a:br>
            <a:r>
              <a:rPr sz="2000"/>
              <a:t>einiges bewirken.</a:t>
            </a:r>
            <a:br>
              <a:rPr sz="2000"/>
            </a:br>
            <a:br>
              <a:rPr sz="2000"/>
            </a:br>
            <a:endParaRPr sz="2400"/>
          </a:p>
        </p:txBody>
      </p:sp>
      <p:sp>
        <p:nvSpPr>
          <p:cNvPr id="477" name="Shape 477"/>
          <p:cNvSpPr/>
          <p:nvPr/>
        </p:nvSpPr>
        <p:spPr>
          <a:xfrm>
            <a:off x="539552" y="4725144"/>
            <a:ext cx="7056784"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Was du wo kaufst, beeinflusst den weltweiten Markt. </a:t>
            </a:r>
            <a:br/>
            <a:r>
              <a:t>Damit können wir alle auch die Globalisierung steuern.</a:t>
            </a:r>
            <a:br/>
            <a:r>
              <a:t>Stell dir vor, wir kaufen alle nur noch heimische (Bio)Fruchtsäfte </a:t>
            </a:r>
            <a:br/>
            <a:r>
              <a:t>als Getränke – was würde passieren?</a:t>
            </a:r>
          </a:p>
        </p:txBody>
      </p:sp>
    </p:spTree>
  </p:cSld>
  <p:clrMapOvr>
    <a:masterClrMapping/>
  </p:clrMapOvr>
  <p:transition spd="med" advClick="1">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1"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62" name="Shape 62"/>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Was heißt Globalisierung?</a:t>
            </a:r>
          </a:p>
        </p:txBody>
      </p:sp>
      <p:sp>
        <p:nvSpPr>
          <p:cNvPr id="63" name="Shape 63"/>
          <p:cNvSpPr/>
          <p:nvPr/>
        </p:nvSpPr>
        <p:spPr>
          <a:xfrm>
            <a:off x="395536" y="1340767"/>
            <a:ext cx="8229601" cy="26986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57200" indent="-457200">
              <a:spcBef>
                <a:spcPts val="500"/>
              </a:spcBef>
              <a:buClr>
                <a:srgbClr val="A50021"/>
              </a:buClr>
              <a:buSzPct val="100000"/>
              <a:buFont typeface="Webdings"/>
              <a:buChar char=""/>
            </a:pPr>
            <a:r>
              <a:rPr sz="2400"/>
              <a:t>Globalisierung: kommt vom Wort </a:t>
            </a:r>
            <a:br>
              <a:rPr sz="2400"/>
            </a:br>
            <a:r>
              <a:rPr sz="2400"/>
              <a:t>„global“ = „die ganze Welt betreffend“ oder „weltweit“ </a:t>
            </a:r>
            <a:endParaRPr sz="2400"/>
          </a:p>
          <a:p>
            <a:pPr lvl="0" marL="457200" indent="-457200">
              <a:spcBef>
                <a:spcPts val="500"/>
              </a:spcBef>
              <a:buClr>
                <a:srgbClr val="A50021"/>
              </a:buClr>
              <a:buSzPct val="100000"/>
              <a:buFont typeface="Webdings"/>
              <a:buChar char=""/>
            </a:pPr>
            <a:r>
              <a:rPr sz="2400"/>
              <a:t>Ableitung vom lateinischen Wort </a:t>
            </a:r>
            <a:br>
              <a:rPr sz="2400"/>
            </a:br>
            <a:r>
              <a:rPr sz="2400"/>
              <a:t>„globus“ = „Kugel“ (später: Erdkugel)</a:t>
            </a:r>
            <a:br>
              <a:rPr sz="2400"/>
            </a:br>
            <a:br>
              <a:rPr sz="2400"/>
            </a:br>
            <a:endParaRPr sz="2400"/>
          </a:p>
        </p:txBody>
      </p:sp>
      <p:sp>
        <p:nvSpPr>
          <p:cNvPr id="64" name="Shape 64"/>
          <p:cNvSpPr/>
          <p:nvPr/>
        </p:nvSpPr>
        <p:spPr>
          <a:xfrm>
            <a:off x="3911227" y="6461719"/>
            <a:ext cx="2880321"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Historischer Globus, 17. Jhdt.; Foto: CC Shakko / Wikimedia</a:t>
            </a:r>
          </a:p>
        </p:txBody>
      </p:sp>
      <p:pic>
        <p:nvPicPr>
          <p:cNvPr id="65" name="image6.jpg" descr="C:\Users\Franz\Documents\03-Heidi\webwerkstatt\Thema-global\Globe_Blaeu_Moscow-wikimedia, Shakko.jpg"/>
          <p:cNvPicPr/>
          <p:nvPr/>
        </p:nvPicPr>
        <p:blipFill>
          <a:blip r:embed="rId3">
            <a:extLst/>
          </a:blip>
          <a:srcRect l="6243" t="8081" r="0" b="12720"/>
          <a:stretch>
            <a:fillRect/>
          </a:stretch>
        </p:blipFill>
        <p:spPr>
          <a:xfrm>
            <a:off x="611559" y="3068959"/>
            <a:ext cx="3244331" cy="3528393"/>
          </a:xfrm>
          <a:prstGeom prst="rect">
            <a:avLst/>
          </a:prstGeom>
          <a:ln w="12700">
            <a:miter lim="400000"/>
          </a:ln>
        </p:spPr>
      </p:pic>
    </p:spTree>
  </p:cSld>
  <p:clrMapOvr>
    <a:masterClrMapping/>
  </p:clrMapOvr>
  <p:transition spd="med" advClick="1">
    <p:fade thruBlk="1"/>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9"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480" name="Shape 480"/>
          <p:cNvSpPr/>
          <p:nvPr>
            <p:ph type="body" idx="1"/>
          </p:nvPr>
        </p:nvSpPr>
        <p:spPr>
          <a:xfrm>
            <a:off x="539551" y="1158527"/>
            <a:ext cx="7920882" cy="4070674"/>
          </a:xfrm>
          <a:prstGeom prst="rect">
            <a:avLst/>
          </a:prstGeom>
        </p:spPr>
        <p:txBody>
          <a:bodyPr lIns="0" tIns="0" rIns="0" bIns="0">
            <a:normAutofit fontScale="100000" lnSpcReduction="0"/>
          </a:bodyPr>
          <a:lstStyle/>
          <a:p>
            <a:pPr lvl="0" marL="0" indent="0">
              <a:spcBef>
                <a:spcPts val="400"/>
              </a:spcBef>
              <a:buSzTx/>
              <a:buNone/>
              <a:defRPr sz="1800"/>
            </a:pPr>
            <a:r>
              <a:rPr sz="2000"/>
              <a:t>Internationale Institutionen haben die „Schattenseiten“ der Globalisierung wahrgenommen und arbeiten an Lösungen</a:t>
            </a:r>
            <a:br>
              <a:rPr sz="2000"/>
            </a:b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UNO – Millenniums-Entwicklungsziele </a:t>
            </a:r>
            <a:br>
              <a:rPr sz="2000">
                <a:latin typeface="Arial Bold"/>
                <a:ea typeface="Arial Bold"/>
                <a:cs typeface="Arial Bold"/>
                <a:sym typeface="Arial Bold"/>
              </a:rPr>
            </a:br>
            <a:r>
              <a:rPr sz="2000"/>
              <a:t>siehe: Thema „Die UNO“ </a:t>
            </a:r>
            <a:br>
              <a:rPr sz="2000"/>
            </a:br>
            <a:r>
              <a:rPr sz="1400">
                <a:hlinkClick r:id="rId3" invalidUrl="" action="" tgtFrame="" tooltip="" history="1" highlightClick="0" endSnd="0"/>
              </a:rPr>
              <a:t>http://www.demokratiewebstatt.at/thema/uno/was-will-die-uno-ziele-und-vorstellungen</a:t>
            </a:r>
            <a:r>
              <a:rPr sz="1400">
                <a:hlinkClick r:id="rId3" invalidUrl="" action="" tgtFrame="" tooltip="" history="1" highlightClick="0" endSnd="0"/>
              </a:rPr>
              <a:t>/</a:t>
            </a:r>
            <a:endParaRPr sz="1400"/>
          </a:p>
          <a:p>
            <a:pPr lvl="0">
              <a:defRPr sz="1800"/>
            </a:pP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EU – EuropeAid</a:t>
            </a:r>
            <a:br>
              <a:rPr sz="2000">
                <a:latin typeface="Arial Bold"/>
                <a:ea typeface="Arial Bold"/>
                <a:cs typeface="Arial Bold"/>
                <a:sym typeface="Arial Bold"/>
              </a:rPr>
            </a:br>
            <a:r>
              <a:rPr sz="2000"/>
              <a:t> Programme der EU zur Entwicklungshilfe </a:t>
            </a:r>
            <a:endParaRPr sz="2000"/>
          </a:p>
          <a:p>
            <a:pPr lvl="0">
              <a:defRPr sz="1800"/>
            </a:pPr>
            <a:endParaRPr sz="2000">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Österreich – OEZA </a:t>
            </a:r>
            <a:br>
              <a:rPr sz="2000">
                <a:latin typeface="Arial Bold"/>
                <a:ea typeface="Arial Bold"/>
                <a:cs typeface="Arial Bold"/>
                <a:sym typeface="Arial Bold"/>
              </a:rPr>
            </a:br>
            <a:r>
              <a:rPr sz="2000"/>
              <a:t>Österreichische Entwicklungszusammenarbeit</a:t>
            </a:r>
          </a:p>
        </p:txBody>
      </p:sp>
      <p:sp>
        <p:nvSpPr>
          <p:cNvPr id="481" name="Shape 481"/>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Gemeinsam Lösungen finden!</a:t>
            </a:r>
          </a:p>
        </p:txBody>
      </p:sp>
    </p:spTree>
  </p:cSld>
  <p:clrMapOvr>
    <a:masterClrMapping/>
  </p:clrMapOvr>
  <p:transition spd="med" advClick="1">
    <p:fade thruBlk="1"/>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3"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484" name="Shape 484"/>
          <p:cNvSpPr/>
          <p:nvPr>
            <p:ph type="title"/>
          </p:nvPr>
        </p:nvSpPr>
        <p:spPr>
          <a:xfrm>
            <a:off x="541089" y="116632"/>
            <a:ext cx="8207376" cy="1152526"/>
          </a:xfrm>
          <a:prstGeom prst="rect">
            <a:avLst/>
          </a:prstGeom>
        </p:spPr>
        <p:txBody>
          <a:bodyPr lIns="0" tIns="0" rIns="0" bIns="0">
            <a:normAutofit fontScale="100000" lnSpcReduction="0"/>
          </a:bodyPr>
          <a:lstStyle/>
          <a:p>
            <a:pPr lvl="0">
              <a:tabLst>
                <a:tab pos="8597900" algn="l"/>
              </a:tabLst>
              <a:defRPr sz="1800">
                <a:solidFill>
                  <a:srgbClr val="000000"/>
                </a:solidFill>
              </a:defRPr>
            </a:pPr>
            <a:r>
              <a:rPr sz="3200">
                <a:solidFill>
                  <a:srgbClr val="00B2D6"/>
                </a:solidFill>
              </a:rPr>
              <a:t>KämpferInnen gegen die Nachteile </a:t>
            </a:r>
            <a:br>
              <a:rPr sz="3200">
                <a:solidFill>
                  <a:srgbClr val="00B2D6"/>
                </a:solidFill>
              </a:rPr>
            </a:br>
            <a:r>
              <a:rPr sz="3200">
                <a:solidFill>
                  <a:srgbClr val="00B2D6"/>
                </a:solidFill>
              </a:rPr>
              <a:t>der Globalisierung</a:t>
            </a:r>
          </a:p>
        </p:txBody>
      </p:sp>
      <p:sp>
        <p:nvSpPr>
          <p:cNvPr id="485" name="Shape 485"/>
          <p:cNvSpPr/>
          <p:nvPr>
            <p:ph type="body" idx="1"/>
          </p:nvPr>
        </p:nvSpPr>
        <p:spPr>
          <a:xfrm>
            <a:off x="518864" y="1196751"/>
            <a:ext cx="7509520" cy="4536506"/>
          </a:xfrm>
          <a:prstGeom prst="rect">
            <a:avLst/>
          </a:prstGeom>
        </p:spPr>
        <p:txBody>
          <a:bodyPr lIns="0" tIns="0" rIns="0" bIns="0">
            <a:normAutofit fontScale="100000" lnSpcReduction="0"/>
          </a:bodyPr>
          <a:lstStyle/>
          <a:p>
            <a:pPr lvl="0" marL="0" indent="0">
              <a:spcBef>
                <a:spcPts val="400"/>
              </a:spcBef>
              <a:buSzTx/>
              <a:buNone/>
              <a:defRPr sz="1800"/>
            </a:pPr>
            <a:r>
              <a:rPr sz="2000">
                <a:latin typeface="Arial Bold"/>
                <a:ea typeface="Arial Bold"/>
                <a:cs typeface="Arial Bold"/>
                <a:sym typeface="Arial Bold"/>
              </a:rPr>
              <a:t>Vereine und Institutionen organisieren sich zunehmend gegen die negativen Auswirkungen der Globalisierung. </a:t>
            </a:r>
            <a:br>
              <a:rPr sz="2000">
                <a:latin typeface="Arial Bold"/>
                <a:ea typeface="Arial Bold"/>
                <a:cs typeface="Arial Bold"/>
                <a:sym typeface="Arial Bold"/>
              </a:rPr>
            </a:br>
            <a:r>
              <a:rPr sz="2000">
                <a:latin typeface="Arial Bold"/>
                <a:ea typeface="Arial Bold"/>
                <a:cs typeface="Arial Bold"/>
                <a:sym typeface="Arial Bold"/>
              </a:rPr>
              <a:t>Einige Beispiele</a:t>
            </a:r>
            <a:br>
              <a:rPr sz="2000">
                <a:latin typeface="Arial Bold"/>
                <a:ea typeface="Arial Bold"/>
                <a:cs typeface="Arial Bold"/>
                <a:sym typeface="Arial Bold"/>
              </a:rPr>
            </a:br>
            <a:r>
              <a:rPr sz="2000"/>
              <a:t> </a:t>
            </a:r>
            <a:endParaRPr sz="2000"/>
          </a:p>
          <a:p>
            <a:pPr lvl="0" marL="214312" indent="-214312">
              <a:spcBef>
                <a:spcPts val="400"/>
              </a:spcBef>
              <a:defRPr sz="1800"/>
            </a:pPr>
            <a:r>
              <a:rPr sz="2000">
                <a:latin typeface="Arial Bold"/>
                <a:ea typeface="Arial Bold"/>
                <a:cs typeface="Arial Bold"/>
                <a:sym typeface="Arial Bold"/>
              </a:rPr>
              <a:t>FAIRTRADE Österreich</a:t>
            </a:r>
            <a:r>
              <a:rPr sz="2000"/>
              <a:t> </a:t>
            </a:r>
            <a:br>
              <a:rPr sz="2000"/>
            </a:br>
            <a:r>
              <a:rPr sz="2000"/>
              <a:t>setzt sich für gerechten Handel ein. </a:t>
            </a:r>
            <a:br>
              <a:rPr sz="2000"/>
            </a:br>
            <a:r>
              <a:rPr sz="2000"/>
              <a:t>Das FAIRTRADE-Zeichen garantiert </a:t>
            </a:r>
            <a:br>
              <a:rPr sz="2000"/>
            </a:br>
            <a:r>
              <a:rPr sz="2000"/>
              <a:t>ArbeiterInnen und LieferantInnen einen </a:t>
            </a:r>
            <a:br>
              <a:rPr sz="2000"/>
            </a:br>
            <a:r>
              <a:rPr sz="2000"/>
              <a:t>fairen Lohn für dieses Produkt.</a:t>
            </a:r>
            <a:endParaRPr sz="2000"/>
          </a:p>
          <a:p>
            <a:pPr lvl="0">
              <a:buSzTx/>
              <a:buNone/>
              <a:defRPr sz="1800"/>
            </a:pPr>
            <a:endParaRPr sz="2000"/>
          </a:p>
          <a:p>
            <a:pPr lvl="0" marL="214312" indent="-214312">
              <a:spcBef>
                <a:spcPts val="400"/>
              </a:spcBef>
              <a:defRPr sz="1800"/>
            </a:pPr>
            <a:r>
              <a:rPr sz="2000">
                <a:latin typeface="Arial Bold"/>
                <a:ea typeface="Arial Bold"/>
                <a:cs typeface="Arial Bold"/>
                <a:sym typeface="Arial Bold"/>
              </a:rPr>
              <a:t>Südwind</a:t>
            </a:r>
            <a:r>
              <a:rPr sz="2000"/>
              <a:t> </a:t>
            </a:r>
            <a:br>
              <a:rPr sz="2000"/>
            </a:br>
            <a:r>
              <a:rPr sz="2000"/>
              <a:t>organisiert Bildungsprogramme und Aktionen, die auf wirtschaftliche und gesellschaftliche Ungerechtigkeiten hinweisen. </a:t>
            </a:r>
          </a:p>
        </p:txBody>
      </p:sp>
      <p:sp>
        <p:nvSpPr>
          <p:cNvPr id="486" name="Shape 486"/>
          <p:cNvSpPr/>
          <p:nvPr/>
        </p:nvSpPr>
        <p:spPr>
          <a:xfrm>
            <a:off x="5580112" y="3717032"/>
            <a:ext cx="1440161"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FAIRTRADE-Gütesiegel, </a:t>
            </a:r>
            <a:br>
              <a:rPr sz="800">
                <a:solidFill>
                  <a:srgbClr val="606060"/>
                </a:solidFill>
              </a:rPr>
            </a:br>
            <a:r>
              <a:rPr sz="800">
                <a:solidFill>
                  <a:srgbClr val="606060"/>
                </a:solidFill>
              </a:rPr>
              <a:t>(c) FAIRTRADE Österreich</a:t>
            </a:r>
          </a:p>
        </p:txBody>
      </p:sp>
      <p:pic>
        <p:nvPicPr>
          <p:cNvPr id="487" name="image27.jpeg" descr="C:\Users\Franz\Documents\03-Heidi\webwerkstatt\Thema-global\Thema Globalisierung_Fotos\FAIRTRADE-Gütesiegel, c FAIRTRADE Österreich.jpg"/>
          <p:cNvPicPr/>
          <p:nvPr/>
        </p:nvPicPr>
        <p:blipFill>
          <a:blip r:embed="rId3">
            <a:extLst/>
          </a:blip>
          <a:stretch>
            <a:fillRect/>
          </a:stretch>
        </p:blipFill>
        <p:spPr>
          <a:xfrm>
            <a:off x="5652120" y="2636911"/>
            <a:ext cx="1057579" cy="1080001"/>
          </a:xfrm>
          <a:prstGeom prst="rect">
            <a:avLst/>
          </a:prstGeom>
          <a:ln w="12700">
            <a:miter lim="400000"/>
          </a:ln>
        </p:spPr>
      </p:pic>
    </p:spTree>
  </p:cSld>
  <p:clrMapOvr>
    <a:masterClrMapping/>
  </p:clrMapOvr>
  <p:transition spd="med" advClick="1">
    <p:fade thruBlk="1"/>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9"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490" name="Shape 490"/>
          <p:cNvSpPr/>
          <p:nvPr>
            <p:ph type="title"/>
          </p:nvPr>
        </p:nvSpPr>
        <p:spPr>
          <a:xfrm>
            <a:off x="541089" y="116632"/>
            <a:ext cx="8207376" cy="1152526"/>
          </a:xfrm>
          <a:prstGeom prst="rect">
            <a:avLst/>
          </a:prstGeom>
        </p:spPr>
        <p:txBody>
          <a:bodyPr lIns="0" tIns="0" rIns="0" bIns="0">
            <a:normAutofit fontScale="100000" lnSpcReduction="0"/>
          </a:bodyPr>
          <a:lstStyle/>
          <a:p>
            <a:pPr lvl="0">
              <a:tabLst>
                <a:tab pos="8597900" algn="l"/>
              </a:tabLst>
              <a:defRPr sz="1800">
                <a:solidFill>
                  <a:srgbClr val="000000"/>
                </a:solidFill>
              </a:defRPr>
            </a:pPr>
            <a:r>
              <a:rPr sz="3200">
                <a:solidFill>
                  <a:srgbClr val="00B2D6"/>
                </a:solidFill>
              </a:rPr>
              <a:t>KämpferInnen gegen die Nachteile </a:t>
            </a:r>
            <a:br>
              <a:rPr sz="3200">
                <a:solidFill>
                  <a:srgbClr val="00B2D6"/>
                </a:solidFill>
              </a:rPr>
            </a:br>
            <a:r>
              <a:rPr sz="3200">
                <a:solidFill>
                  <a:srgbClr val="00B2D6"/>
                </a:solidFill>
              </a:rPr>
              <a:t>der Globalisierung</a:t>
            </a:r>
          </a:p>
        </p:txBody>
      </p:sp>
      <p:sp>
        <p:nvSpPr>
          <p:cNvPr id="491" name="Shape 491"/>
          <p:cNvSpPr/>
          <p:nvPr>
            <p:ph type="body" idx="1"/>
          </p:nvPr>
        </p:nvSpPr>
        <p:spPr>
          <a:xfrm>
            <a:off x="518864" y="1196751"/>
            <a:ext cx="8157593" cy="5256586"/>
          </a:xfrm>
          <a:prstGeom prst="rect">
            <a:avLst/>
          </a:prstGeom>
        </p:spPr>
        <p:txBody>
          <a:bodyPr lIns="0" tIns="0" rIns="0" bIns="0">
            <a:normAutofit fontScale="100000" lnSpcReduction="0"/>
          </a:bodyPr>
          <a:lstStyle/>
          <a:p>
            <a:pPr lvl="0" marL="0" indent="0">
              <a:spcBef>
                <a:spcPts val="400"/>
              </a:spcBef>
              <a:buSzTx/>
              <a:buNone/>
              <a:defRPr sz="1800"/>
            </a:pPr>
            <a:r>
              <a:rPr sz="2000"/>
              <a:t> </a:t>
            </a:r>
            <a:endParaRPr sz="2000"/>
          </a:p>
          <a:p>
            <a:pPr lvl="0" marL="214312" indent="-214312">
              <a:spcBef>
                <a:spcPts val="400"/>
              </a:spcBef>
              <a:defRPr sz="1800"/>
            </a:pPr>
            <a:r>
              <a:rPr sz="2000">
                <a:latin typeface="Arial Bold"/>
                <a:ea typeface="Arial Bold"/>
                <a:cs typeface="Arial Bold"/>
                <a:sym typeface="Arial Bold"/>
              </a:rPr>
              <a:t>Greenpeace</a:t>
            </a:r>
            <a:r>
              <a:rPr sz="2000"/>
              <a:t> </a:t>
            </a:r>
            <a:br>
              <a:rPr sz="2000"/>
            </a:br>
            <a:r>
              <a:rPr sz="2000"/>
              <a:t>ist eine weltweite Organisation, die sich für Umweltschutz </a:t>
            </a:r>
            <a:br>
              <a:rPr sz="2000"/>
            </a:br>
            <a:r>
              <a:rPr sz="2000"/>
              <a:t>einsetzt und die negativen Auswirkungen der Globalisierung </a:t>
            </a:r>
            <a:br>
              <a:rPr sz="2000"/>
            </a:br>
            <a:r>
              <a:rPr sz="2000"/>
              <a:t>auf die Umwelt kritisiert.</a:t>
            </a:r>
            <a:br>
              <a:rPr sz="2000"/>
            </a:br>
            <a:r>
              <a:rPr sz="2000"/>
              <a:t> </a:t>
            </a:r>
            <a:endParaRPr sz="2000"/>
          </a:p>
          <a:p>
            <a:pPr lvl="0" marL="214312" indent="-214312">
              <a:spcBef>
                <a:spcPts val="400"/>
              </a:spcBef>
              <a:defRPr sz="1800"/>
            </a:pPr>
            <a:r>
              <a:rPr sz="2000">
                <a:latin typeface="Arial Bold"/>
                <a:ea typeface="Arial Bold"/>
                <a:cs typeface="Arial Bold"/>
                <a:sym typeface="Arial Bold"/>
              </a:rPr>
              <a:t>Attac</a:t>
            </a:r>
            <a:r>
              <a:rPr sz="2000"/>
              <a:t> </a:t>
            </a:r>
            <a:br>
              <a:rPr sz="2000"/>
            </a:br>
            <a:r>
              <a:rPr sz="2000"/>
              <a:t>ist eine internationale Bewegung, die über wirtschaftliche und politische Ungerechtigkeiten informiert und kritische Aktionen ins Leben ruft. </a:t>
            </a:r>
            <a:br>
              <a:rPr sz="2000"/>
            </a:br>
            <a:endParaRPr sz="2000">
              <a:solidFill>
                <a:srgbClr val="A50021"/>
              </a:solidFill>
              <a:latin typeface="Arial Bold"/>
              <a:ea typeface="Arial Bold"/>
              <a:cs typeface="Arial Bold"/>
              <a:sym typeface="Arial Bold"/>
            </a:endParaRPr>
          </a:p>
          <a:p>
            <a:pPr lvl="0" marL="214312" indent="-214312">
              <a:spcBef>
                <a:spcPts val="400"/>
              </a:spcBef>
              <a:defRPr sz="1800"/>
            </a:pPr>
            <a:r>
              <a:rPr sz="2000">
                <a:latin typeface="Arial Bold"/>
                <a:ea typeface="Arial Bold"/>
                <a:cs typeface="Arial Bold"/>
                <a:sym typeface="Arial Bold"/>
              </a:rPr>
              <a:t>Weltsozialforum</a:t>
            </a:r>
            <a:r>
              <a:rPr sz="2000"/>
              <a:t> </a:t>
            </a:r>
            <a:br>
              <a:rPr sz="2000"/>
            </a:br>
            <a:r>
              <a:rPr sz="2000"/>
              <a:t>Jährliche Veranstaltung, bei der KritikerInnen der Globalisierung versuchen, eine andere Form der Weltwirtschaft zu erarbeiten, </a:t>
            </a:r>
            <a:br>
              <a:rPr sz="2000"/>
            </a:br>
            <a:r>
              <a:rPr sz="2000"/>
              <a:t>die allen gleiche Möglichkeiten gibt. </a:t>
            </a:r>
          </a:p>
        </p:txBody>
      </p:sp>
    </p:spTree>
  </p:cSld>
  <p:clrMapOvr>
    <a:masterClrMapping/>
  </p:clrMapOvr>
  <p:transition spd="med" advClick="1">
    <p:fade thruBlk="1"/>
  </p:transition>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Shape 493"/>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Überlege und diskutiere:</a:t>
            </a:r>
          </a:p>
        </p:txBody>
      </p:sp>
      <p:sp>
        <p:nvSpPr>
          <p:cNvPr id="494" name="Shape 494"/>
          <p:cNvSpPr/>
          <p:nvPr>
            <p:ph type="body" idx="1"/>
          </p:nvPr>
        </p:nvSpPr>
        <p:spPr>
          <a:xfrm>
            <a:off x="395535" y="1268412"/>
            <a:ext cx="8794306" cy="1728542"/>
          </a:xfrm>
          <a:prstGeom prst="rect">
            <a:avLst/>
          </a:prstGeom>
        </p:spPr>
        <p:txBody>
          <a:bodyPr lIns="0" tIns="0" rIns="0" bIns="0">
            <a:normAutofit fontScale="100000" lnSpcReduction="0"/>
          </a:bodyPr>
          <a:lstStyle>
            <a:lvl1pPr marL="257175" indent="-257175">
              <a:spcBef>
                <a:spcPts val="600"/>
              </a:spcBef>
              <a:defRPr sz="2400">
                <a:solidFill>
                  <a:srgbClr val="A50021"/>
                </a:solidFill>
                <a:latin typeface="Arial Bold"/>
                <a:ea typeface="Arial Bold"/>
                <a:cs typeface="Arial Bold"/>
                <a:sym typeface="Arial Bold"/>
              </a:defRPr>
            </a:lvl1pPr>
          </a:lstStyle>
          <a:p>
            <a:pPr lvl="0">
              <a:defRPr sz="1800">
                <a:solidFill>
                  <a:srgbClr val="000000"/>
                </a:solidFill>
              </a:defRPr>
            </a:pPr>
            <a:r>
              <a:rPr sz="2400">
                <a:solidFill>
                  <a:srgbClr val="A50021"/>
                </a:solidFill>
              </a:rPr>
              <a:t>Was können wir selbst tun?</a:t>
            </a:r>
          </a:p>
        </p:txBody>
      </p:sp>
    </p:spTree>
  </p:cSld>
  <p:clrMapOvr>
    <a:masterClrMapping/>
  </p:clrMapOvr>
  <p:transition spd="med" advClick="1">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 name="image7.jpg" descr="BG_GELB"/>
          <p:cNvPicPr/>
          <p:nvPr/>
        </p:nvPicPr>
        <p:blipFill>
          <a:blip r:embed="rId2">
            <a:extLst/>
          </a:blip>
          <a:stretch>
            <a:fillRect/>
          </a:stretch>
        </p:blipFill>
        <p:spPr>
          <a:xfrm>
            <a:off x="0" y="0"/>
            <a:ext cx="9144000" cy="6858000"/>
          </a:xfrm>
          <a:prstGeom prst="rect">
            <a:avLst/>
          </a:prstGeom>
          <a:ln w="12700">
            <a:miter lim="400000"/>
          </a:ln>
        </p:spPr>
      </p:pic>
      <p:sp>
        <p:nvSpPr>
          <p:cNvPr id="68" name="Shape 68"/>
          <p:cNvSpPr/>
          <p:nvPr>
            <p:ph type="body" idx="1"/>
          </p:nvPr>
        </p:nvSpPr>
        <p:spPr>
          <a:xfrm>
            <a:off x="539552" y="1158528"/>
            <a:ext cx="6840760" cy="1622401"/>
          </a:xfrm>
          <a:prstGeom prst="rect">
            <a:avLst/>
          </a:prstGeom>
        </p:spPr>
        <p:txBody>
          <a:bodyPr lIns="0" tIns="0" rIns="0" bIns="0">
            <a:normAutofit fontScale="100000" lnSpcReduction="0"/>
          </a:bodyPr>
          <a:lstStyle/>
          <a:p>
            <a:pPr lvl="0" marL="214312" indent="-214312">
              <a:spcBef>
                <a:spcPts val="1200"/>
              </a:spcBef>
              <a:defRPr sz="1800"/>
            </a:pPr>
            <a:r>
              <a:rPr sz="2000"/>
              <a:t>Die </a:t>
            </a:r>
            <a:r>
              <a:rPr sz="2000">
                <a:latin typeface="Arial Bold"/>
                <a:ea typeface="Arial Bold"/>
                <a:cs typeface="Arial Bold"/>
                <a:sym typeface="Arial Bold"/>
              </a:rPr>
              <a:t>Entwicklung</a:t>
            </a:r>
            <a:r>
              <a:rPr sz="2000"/>
              <a:t>, </a:t>
            </a:r>
            <a:r>
              <a:rPr sz="2000">
                <a:latin typeface="Arial Bold"/>
                <a:ea typeface="Arial Bold"/>
                <a:cs typeface="Arial Bold"/>
                <a:sym typeface="Arial Bold"/>
              </a:rPr>
              <a:t>bei der </a:t>
            </a:r>
            <a:r>
              <a:rPr sz="2000"/>
              <a:t>seit dem Ende des Zweiten Weltkriegs </a:t>
            </a:r>
            <a:r>
              <a:rPr sz="2000">
                <a:latin typeface="Arial Bold"/>
                <a:ea typeface="Arial Bold"/>
                <a:cs typeface="Arial Bold"/>
                <a:sym typeface="Arial Bold"/>
              </a:rPr>
              <a:t>die</a:t>
            </a:r>
            <a:r>
              <a:rPr sz="2000"/>
              <a:t> </a:t>
            </a:r>
            <a:r>
              <a:rPr sz="2000">
                <a:latin typeface="Arial Bold"/>
                <a:ea typeface="Arial Bold"/>
                <a:cs typeface="Arial Bold"/>
                <a:sym typeface="Arial Bold"/>
              </a:rPr>
              <a:t>weltweiten Verbindungen </a:t>
            </a:r>
            <a:r>
              <a:rPr sz="2000"/>
              <a:t>vor allem in den Bereichen von Wirtschaft, Politik, Kultur, Kommunikation und Umwelt </a:t>
            </a:r>
            <a:r>
              <a:rPr sz="2000">
                <a:latin typeface="Arial Bold"/>
                <a:ea typeface="Arial Bold"/>
                <a:cs typeface="Arial Bold"/>
                <a:sym typeface="Arial Bold"/>
              </a:rPr>
              <a:t>zunehmen</a:t>
            </a:r>
            <a:r>
              <a:rPr sz="2000"/>
              <a:t> und immer stärker werden.</a:t>
            </a:r>
          </a:p>
        </p:txBody>
      </p:sp>
      <p:sp>
        <p:nvSpPr>
          <p:cNvPr id="69" name="Shape 69"/>
          <p:cNvSpPr/>
          <p:nvPr>
            <p:ph type="title"/>
          </p:nvPr>
        </p:nvSpPr>
        <p:spPr>
          <a:xfrm>
            <a:off x="469081"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Globalisierung im heutigen Sinn</a:t>
            </a:r>
          </a:p>
        </p:txBody>
      </p:sp>
      <p:sp>
        <p:nvSpPr>
          <p:cNvPr id="70" name="Shape 70"/>
          <p:cNvSpPr/>
          <p:nvPr/>
        </p:nvSpPr>
        <p:spPr>
          <a:xfrm>
            <a:off x="1043607" y="5877271"/>
            <a:ext cx="2880322"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Riesenglobus im Wiener Prater; Foto: (c) Franz Stürmer</a:t>
            </a:r>
          </a:p>
        </p:txBody>
      </p:sp>
      <p:pic>
        <p:nvPicPr>
          <p:cNvPr id="71" name="image8.jpg" descr="C:\Users\Franz\Pictures\0-BILDARCHIV\2008-Hannah\2008-10-19-hannah-3-prater-004.jpg"/>
          <p:cNvPicPr/>
          <p:nvPr/>
        </p:nvPicPr>
        <p:blipFill>
          <a:blip r:embed="rId3">
            <a:extLst/>
          </a:blip>
          <a:stretch>
            <a:fillRect/>
          </a:stretch>
        </p:blipFill>
        <p:spPr>
          <a:xfrm>
            <a:off x="971599" y="3068959"/>
            <a:ext cx="4176466" cy="2795815"/>
          </a:xfrm>
          <a:prstGeom prst="rect">
            <a:avLst/>
          </a:prstGeom>
          <a:ln w="12700">
            <a:miter lim="400000"/>
          </a:ln>
        </p:spPr>
      </p:pic>
      <p:grpSp>
        <p:nvGrpSpPr>
          <p:cNvPr id="74" name="Group 74"/>
          <p:cNvGrpSpPr/>
          <p:nvPr/>
        </p:nvGrpSpPr>
        <p:grpSpPr>
          <a:xfrm>
            <a:off x="5220072" y="3140967"/>
            <a:ext cx="2592289" cy="2970092"/>
            <a:chOff x="0" y="0"/>
            <a:chExt cx="2592288" cy="2970090"/>
          </a:xfrm>
        </p:grpSpPr>
        <p:sp>
          <p:nvSpPr>
            <p:cNvPr id="72" name="Shape 72"/>
            <p:cNvSpPr/>
            <p:nvPr/>
          </p:nvSpPr>
          <p:spPr>
            <a:xfrm>
              <a:off x="0" y="0"/>
              <a:ext cx="2592289" cy="2160241"/>
            </a:xfrm>
            <a:prstGeom prst="wedgeEllipseCallout">
              <a:avLst>
                <a:gd name="adj1" fmla="val 51858"/>
                <a:gd name="adj2" fmla="val -60460"/>
              </a:avLst>
            </a:prstGeom>
            <a:solidFill>
              <a:srgbClr val="FFFFFF"/>
            </a:solidFill>
            <a:ln w="25400" cap="flat">
              <a:solidFill>
                <a:srgbClr val="0099FF"/>
              </a:solidFill>
              <a:prstDash val="solid"/>
              <a:bevel/>
            </a:ln>
            <a:effectLst/>
          </p:spPr>
          <p:txBody>
            <a:bodyPr wrap="square" lIns="0" tIns="0" rIns="0" bIns="0" numCol="1" anchor="ctr">
              <a:noAutofit/>
            </a:bodyPr>
            <a:lstStyle/>
            <a:p>
              <a:pPr lvl="0" algn="ctr">
                <a:defRPr>
                  <a:solidFill>
                    <a:srgbClr val="FFFFFF"/>
                  </a:solidFill>
                </a:defRPr>
              </a:pPr>
            </a:p>
          </p:txBody>
        </p:sp>
        <p:sp>
          <p:nvSpPr>
            <p:cNvPr id="73" name="Shape 73"/>
            <p:cNvSpPr/>
            <p:nvPr/>
          </p:nvSpPr>
          <p:spPr>
            <a:xfrm>
              <a:off x="72007" y="288032"/>
              <a:ext cx="2520282" cy="26820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spcBef>
                  <a:spcPts val="400"/>
                </a:spcBef>
              </a:pPr>
              <a:r>
                <a:rPr sz="2000"/>
                <a:t>Wir sagen oft, </a:t>
              </a:r>
              <a:br>
                <a:rPr sz="2000"/>
              </a:br>
              <a:r>
                <a:rPr sz="2000"/>
                <a:t>weil alles und jede/r erreichbar ist: </a:t>
              </a:r>
              <a:br>
                <a:rPr sz="2000"/>
              </a:br>
              <a:r>
                <a:rPr sz="2000"/>
                <a:t>„Die Welt ist klein geworden!“ </a:t>
              </a:r>
              <a:endParaRPr sz="2000"/>
            </a:p>
            <a:p>
              <a:pPr lvl="0" algn="ctr">
                <a:spcBef>
                  <a:spcPts val="400"/>
                </a:spcBef>
              </a:pPr>
              <a:endParaRPr sz="2000"/>
            </a:p>
            <a:p>
              <a:pPr lvl="0" algn="ctr">
                <a:spcBef>
                  <a:spcPts val="400"/>
                </a:spcBef>
              </a:pPr>
              <a:endParaRPr sz="2000"/>
            </a:p>
          </p:txBody>
        </p:sp>
      </p:grpSp>
    </p:spTree>
  </p:cSld>
  <p:clrMapOvr>
    <a:masterClrMapping/>
  </p:clrMapOvr>
  <p:transition spd="med" advClick="1">
    <p:fade thruBlk="1"/>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fltVal val="0"/>
                                          </p:val>
                                        </p:tav>
                                        <p:tav tm="100000">
                                          <p:val>
                                            <p:strVal val="#ppt_w"/>
                                          </p:val>
                                        </p:tav>
                                      </p:tavLst>
                                    </p:anim>
                                    <p:anim calcmode="lin" valueType="num">
                                      <p:cBhvr>
                                        <p:cTn id="8" dur="1000" fill="hold"/>
                                        <p:tgtEl>
                                          <p:spTgt spid="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image9.jpg" descr="BG_LILA"/>
          <p:cNvPicPr/>
          <p:nvPr/>
        </p:nvPicPr>
        <p:blipFill>
          <a:blip r:embed="rId2">
            <a:extLst/>
          </a:blip>
          <a:stretch>
            <a:fillRect/>
          </a:stretch>
        </p:blipFill>
        <p:spPr>
          <a:xfrm>
            <a:off x="0" y="0"/>
            <a:ext cx="9144000" cy="6858000"/>
          </a:xfrm>
          <a:prstGeom prst="rect">
            <a:avLst/>
          </a:prstGeom>
          <a:ln w="12700">
            <a:miter lim="400000"/>
          </a:ln>
        </p:spPr>
      </p:pic>
      <p:sp>
        <p:nvSpPr>
          <p:cNvPr id="77" name="Shape 77"/>
          <p:cNvSpPr/>
          <p:nvPr>
            <p:ph type="title"/>
          </p:nvPr>
        </p:nvSpPr>
        <p:spPr>
          <a:xfrm>
            <a:off x="541089"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Globalisierung wird möglich durch …</a:t>
            </a:r>
          </a:p>
        </p:txBody>
      </p:sp>
      <p:sp>
        <p:nvSpPr>
          <p:cNvPr id="78" name="Shape 78"/>
          <p:cNvSpPr/>
          <p:nvPr>
            <p:ph type="body" idx="1"/>
          </p:nvPr>
        </p:nvSpPr>
        <p:spPr>
          <a:xfrm>
            <a:off x="518864" y="1196751"/>
            <a:ext cx="8229601" cy="2952330"/>
          </a:xfrm>
          <a:prstGeom prst="rect">
            <a:avLst/>
          </a:prstGeom>
        </p:spPr>
        <p:txBody>
          <a:bodyPr lIns="0" tIns="0" rIns="0" bIns="0">
            <a:normAutofit fontScale="100000" lnSpcReduction="0"/>
          </a:bodyPr>
          <a:lstStyle/>
          <a:p>
            <a:pPr lvl="0" marL="214312" indent="-214312">
              <a:spcBef>
                <a:spcPts val="400"/>
              </a:spcBef>
              <a:defRPr sz="1800"/>
            </a:pPr>
            <a:r>
              <a:rPr sz="2000"/>
              <a:t>den technischen Fortschritt bei den Verkehrsmitteln – </a:t>
            </a:r>
            <a:br>
              <a:rPr sz="2000"/>
            </a:br>
            <a:r>
              <a:rPr sz="2000"/>
              <a:t>„schneller, weiter &amp; billiger“ </a:t>
            </a:r>
            <a:endParaRPr sz="2000"/>
          </a:p>
          <a:p>
            <a:pPr lvl="0" marL="214312" indent="-214312">
              <a:spcBef>
                <a:spcPts val="400"/>
              </a:spcBef>
              <a:defRPr sz="1800"/>
            </a:pPr>
            <a:r>
              <a:rPr sz="2000"/>
              <a:t>die weltweite Vereinheitlichung des Transportsystems – „Containerisierung“</a:t>
            </a:r>
            <a:endParaRPr sz="2000"/>
          </a:p>
          <a:p>
            <a:pPr lvl="0" marL="214312" indent="-214312">
              <a:spcBef>
                <a:spcPts val="400"/>
              </a:spcBef>
              <a:defRPr sz="1800"/>
            </a:pPr>
            <a:r>
              <a:rPr sz="2000"/>
              <a:t>die technische Revolution in der Kommunikation und den Medien – „www 4 every1“</a:t>
            </a:r>
            <a:endParaRPr sz="2000"/>
          </a:p>
          <a:p>
            <a:pPr lvl="0" marL="214312" indent="-214312">
              <a:spcBef>
                <a:spcPts val="400"/>
              </a:spcBef>
              <a:defRPr sz="1800"/>
            </a:pPr>
            <a:r>
              <a:rPr sz="2000"/>
              <a:t>den verstärkten Abbau von staatlichen Schranken für den Handel - "grenzenlos"</a:t>
            </a:r>
          </a:p>
        </p:txBody>
      </p:sp>
      <p:sp>
        <p:nvSpPr>
          <p:cNvPr id="79" name="Shape 79"/>
          <p:cNvSpPr/>
          <p:nvPr/>
        </p:nvSpPr>
        <p:spPr>
          <a:xfrm>
            <a:off x="611559" y="6160739"/>
            <a:ext cx="2808314"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Luxusliner; Foto: (c) Franz Stürmer</a:t>
            </a:r>
          </a:p>
        </p:txBody>
      </p:sp>
      <p:pic>
        <p:nvPicPr>
          <p:cNvPr id="80" name="image10.jpeg" descr="C:\Users\Franz\Pictures\0-WERKSTATT\2010-10-04d90\2010-10-venedig-091-kfs.jpg"/>
          <p:cNvPicPr/>
          <p:nvPr/>
        </p:nvPicPr>
        <p:blipFill>
          <a:blip r:embed="rId3">
            <a:extLst/>
          </a:blip>
          <a:srcRect l="3537" t="20359" r="8263" b="41699"/>
          <a:stretch>
            <a:fillRect/>
          </a:stretch>
        </p:blipFill>
        <p:spPr>
          <a:xfrm>
            <a:off x="539552" y="3856484"/>
            <a:ext cx="8064897" cy="2304257"/>
          </a:xfrm>
          <a:prstGeom prst="rect">
            <a:avLst/>
          </a:prstGeom>
          <a:ln w="12700">
            <a:miter lim="400000"/>
          </a:ln>
        </p:spPr>
      </p:pic>
    </p:spTree>
  </p:cSld>
  <p:clrMapOvr>
    <a:masterClrMapping/>
  </p:clrMapOvr>
  <p:transition spd="med" advClick="1">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429964" y="188639"/>
            <a:ext cx="8318501"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Überlege und diskutiere:</a:t>
            </a:r>
          </a:p>
        </p:txBody>
      </p:sp>
      <p:sp>
        <p:nvSpPr>
          <p:cNvPr id="83" name="Shape 83"/>
          <p:cNvSpPr/>
          <p:nvPr>
            <p:ph type="body" idx="1"/>
          </p:nvPr>
        </p:nvSpPr>
        <p:spPr>
          <a:xfrm>
            <a:off x="395535" y="1268412"/>
            <a:ext cx="8794306" cy="1728542"/>
          </a:xfrm>
          <a:prstGeom prst="rect">
            <a:avLst/>
          </a:prstGeom>
        </p:spPr>
        <p:txBody>
          <a:bodyPr lIns="0" tIns="0" rIns="0" bIns="0">
            <a:normAutofit fontScale="100000" lnSpcReduction="0"/>
          </a:bodyPr>
          <a:lstStyle>
            <a:lvl1pPr marL="257175" indent="-257175">
              <a:spcBef>
                <a:spcPts val="600"/>
              </a:spcBef>
              <a:defRPr sz="2400">
                <a:solidFill>
                  <a:srgbClr val="A50021"/>
                </a:solidFill>
                <a:latin typeface="Arial Bold"/>
                <a:ea typeface="Arial Bold"/>
                <a:cs typeface="Arial Bold"/>
                <a:sym typeface="Arial Bold"/>
              </a:defRPr>
            </a:lvl1pPr>
            <a:lvl2pPr marL="0" indent="363538" defTabSz="1430337">
              <a:spcBef>
                <a:spcPts val="600"/>
              </a:spcBef>
              <a:buSzTx/>
              <a:buNone/>
              <a:defRPr sz="2000"/>
            </a:lvl2pPr>
          </a:lstStyle>
          <a:p>
            <a:pPr lvl="0">
              <a:defRPr sz="1800">
                <a:solidFill>
                  <a:srgbClr val="000000"/>
                </a:solidFill>
              </a:defRPr>
            </a:pPr>
            <a:r>
              <a:rPr sz="2400">
                <a:solidFill>
                  <a:srgbClr val="A50021"/>
                </a:solidFill>
              </a:rPr>
              <a:t>Gab es früher schon so etwas wie eine weltweite Vernetzung und Handel (in der damals den Menschen bekannten „Welt“)?</a:t>
            </a:r>
            <a:endParaRPr sz="2400"/>
          </a:p>
          <a:p>
            <a:pPr lvl="1">
              <a:defRPr sz="1800"/>
            </a:pPr>
            <a:r>
              <a:rPr sz="2000"/>
              <a:t>Hier drei Bilder als Hilfestellung:</a:t>
            </a:r>
          </a:p>
        </p:txBody>
      </p:sp>
      <p:pic>
        <p:nvPicPr>
          <p:cNvPr id="84" name="image11.jpg" descr="C:\Users\Franz\Pictures\0-WERKSTATT\Carnuntum-2011-11-15\DSC_9104.JPG"/>
          <p:cNvPicPr/>
          <p:nvPr/>
        </p:nvPicPr>
        <p:blipFill>
          <a:blip r:embed="rId2">
            <a:extLst/>
          </a:blip>
          <a:srcRect l="9302" t="0" r="13953" b="0"/>
          <a:stretch>
            <a:fillRect/>
          </a:stretch>
        </p:blipFill>
        <p:spPr>
          <a:xfrm>
            <a:off x="179511" y="2996951"/>
            <a:ext cx="2371116" cy="2052001"/>
          </a:xfrm>
          <a:prstGeom prst="rect">
            <a:avLst/>
          </a:prstGeom>
          <a:ln w="12700">
            <a:miter lim="400000"/>
          </a:ln>
        </p:spPr>
      </p:pic>
      <p:pic>
        <p:nvPicPr>
          <p:cNvPr id="85" name="image12.jpg" descr="C:\Users\Franz\Pictures\0-BILDARCHIV\diverses-1\gewürze-türkei-01.jpg"/>
          <p:cNvPicPr/>
          <p:nvPr/>
        </p:nvPicPr>
        <p:blipFill>
          <a:blip r:embed="rId3">
            <a:extLst/>
          </a:blip>
          <a:srcRect l="6829" t="4945" r="7382" b="22730"/>
          <a:stretch>
            <a:fillRect/>
          </a:stretch>
        </p:blipFill>
        <p:spPr>
          <a:xfrm>
            <a:off x="2635498" y="2996951"/>
            <a:ext cx="3664695" cy="2052001"/>
          </a:xfrm>
          <a:prstGeom prst="rect">
            <a:avLst/>
          </a:prstGeom>
          <a:ln w="12700">
            <a:miter lim="400000"/>
          </a:ln>
        </p:spPr>
      </p:pic>
      <p:pic>
        <p:nvPicPr>
          <p:cNvPr id="86" name="image13.jpg" descr="C:\Users\Franz\Documents\03-Heidi\webwerkstatt\Thema-global\Thema Globalisierung_Fotos\CCs\Columbus_landing_on_Hispaniola_adj.jpg"/>
          <p:cNvPicPr/>
          <p:nvPr/>
        </p:nvPicPr>
        <p:blipFill>
          <a:blip r:embed="rId4">
            <a:extLst/>
          </a:blip>
          <a:srcRect l="0" t="0" r="5128" b="0"/>
          <a:stretch>
            <a:fillRect/>
          </a:stretch>
        </p:blipFill>
        <p:spPr>
          <a:xfrm>
            <a:off x="6372199" y="2636911"/>
            <a:ext cx="2694459" cy="2412001"/>
          </a:xfrm>
          <a:prstGeom prst="rect">
            <a:avLst/>
          </a:prstGeom>
          <a:ln w="12700">
            <a:miter lim="400000"/>
          </a:ln>
        </p:spPr>
      </p:pic>
      <p:sp>
        <p:nvSpPr>
          <p:cNvPr id="87" name="Shape 87"/>
          <p:cNvSpPr/>
          <p:nvPr/>
        </p:nvSpPr>
        <p:spPr>
          <a:xfrm>
            <a:off x="6372199" y="5034662"/>
            <a:ext cx="2088233"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Christoph Kolumbus landet in Amerika; </a:t>
            </a:r>
            <a:br>
              <a:rPr sz="800">
                <a:solidFill>
                  <a:srgbClr val="606060"/>
                </a:solidFill>
              </a:rPr>
            </a:br>
            <a:r>
              <a:rPr sz="800">
                <a:solidFill>
                  <a:srgbClr val="606060"/>
                </a:solidFill>
              </a:rPr>
              <a:t>Foto: CC0 Public Domain</a:t>
            </a:r>
          </a:p>
        </p:txBody>
      </p:sp>
      <p:sp>
        <p:nvSpPr>
          <p:cNvPr id="88" name="Shape 88"/>
          <p:cNvSpPr/>
          <p:nvPr/>
        </p:nvSpPr>
        <p:spPr>
          <a:xfrm>
            <a:off x="179511" y="5034662"/>
            <a:ext cx="1944218"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Römisches Heidentor bei Carnuntum; </a:t>
            </a:r>
            <a:br>
              <a:rPr sz="800">
                <a:solidFill>
                  <a:srgbClr val="606060"/>
                </a:solidFill>
              </a:rPr>
            </a:br>
            <a:r>
              <a:rPr sz="800">
                <a:solidFill>
                  <a:srgbClr val="606060"/>
                </a:solidFill>
              </a:rPr>
              <a:t>Foto: (c) Franz Stürmer</a:t>
            </a:r>
          </a:p>
        </p:txBody>
      </p:sp>
      <p:sp>
        <p:nvSpPr>
          <p:cNvPr id="89" name="Shape 89"/>
          <p:cNvSpPr/>
          <p:nvPr/>
        </p:nvSpPr>
        <p:spPr>
          <a:xfrm>
            <a:off x="2627783" y="5034662"/>
            <a:ext cx="1944217" cy="3167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800">
                <a:solidFill>
                  <a:srgbClr val="606060"/>
                </a:solidFill>
              </a:rPr>
              <a:t>Exotische Gewürze; </a:t>
            </a:r>
            <a:br>
              <a:rPr sz="800">
                <a:solidFill>
                  <a:srgbClr val="606060"/>
                </a:solidFill>
              </a:rPr>
            </a:br>
            <a:r>
              <a:rPr sz="800">
                <a:solidFill>
                  <a:srgbClr val="606060"/>
                </a:solidFill>
              </a:rPr>
              <a:t>Foto: (c) Franz Stürmer</a:t>
            </a:r>
          </a:p>
        </p:txBody>
      </p:sp>
    </p:spTree>
  </p:cSld>
  <p:clrMapOvr>
    <a:masterClrMapping/>
  </p:clrMapOvr>
  <p:transition spd="med" advClick="1">
    <p:fade thruBlk="1"/>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611188" y="2428874"/>
            <a:ext cx="7777161" cy="1884365"/>
          </a:xfrm>
          <a:prstGeom prst="rect">
            <a:avLst/>
          </a:prstGeom>
        </p:spPr>
        <p:txBody>
          <a:bodyPr lIns="0" tIns="0" rIns="0" bIns="0">
            <a:normAutofit fontScale="100000" lnSpcReduction="0"/>
          </a:bodyPr>
          <a:lstStyle/>
          <a:p>
            <a:pPr lvl="0">
              <a:tabLst>
                <a:tab pos="8331200" algn="l"/>
              </a:tabLst>
              <a:defRPr sz="1800">
                <a:solidFill>
                  <a:srgbClr val="000000"/>
                </a:solidFill>
              </a:defRPr>
            </a:pPr>
            <a:br>
              <a:rPr sz="4400">
                <a:solidFill>
                  <a:srgbClr val="00B2D6"/>
                </a:solidFill>
              </a:rPr>
            </a:br>
            <a:r>
              <a:rPr sz="4000">
                <a:solidFill>
                  <a:srgbClr val="00B2D6"/>
                </a:solidFill>
              </a:rPr>
              <a:t>Weltweit gemeinsam (er)leben</a:t>
            </a:r>
          </a:p>
        </p:txBody>
      </p:sp>
    </p:spTree>
  </p:cSld>
  <p:clrMapOvr>
    <a:masterClrMapping/>
  </p:clrMapOvr>
  <p:transition spd="med" advClick="1">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image5.jpg" descr="BG_BLUE"/>
          <p:cNvPicPr/>
          <p:nvPr/>
        </p:nvPicPr>
        <p:blipFill>
          <a:blip r:embed="rId2">
            <a:extLst/>
          </a:blip>
          <a:stretch>
            <a:fillRect/>
          </a:stretch>
        </p:blipFill>
        <p:spPr>
          <a:xfrm>
            <a:off x="0" y="0"/>
            <a:ext cx="9144000" cy="6858000"/>
          </a:xfrm>
          <a:prstGeom prst="rect">
            <a:avLst/>
          </a:prstGeom>
          <a:ln w="12700">
            <a:miter lim="400000"/>
          </a:ln>
        </p:spPr>
      </p:pic>
      <p:sp>
        <p:nvSpPr>
          <p:cNvPr id="94" name="Shape 94"/>
          <p:cNvSpPr/>
          <p:nvPr>
            <p:ph type="title" idx="4294967295"/>
          </p:nvPr>
        </p:nvSpPr>
        <p:spPr>
          <a:xfrm>
            <a:off x="468312" y="116632"/>
            <a:ext cx="8207376" cy="1152526"/>
          </a:xfrm>
          <a:prstGeom prst="rect">
            <a:avLst/>
          </a:prstGeom>
        </p:spPr>
        <p:txBody>
          <a:bodyPr lIns="0" tIns="0" rIns="0" bIns="0">
            <a:normAutofit fontScale="100000" lnSpcReduction="0"/>
          </a:bodyPr>
          <a:lstStyle>
            <a:lvl1pPr>
              <a:tabLst>
                <a:tab pos="8597900" algn="l"/>
              </a:tabLst>
              <a:defRPr sz="3200"/>
            </a:lvl1pPr>
          </a:lstStyle>
          <a:p>
            <a:pPr lvl="0">
              <a:defRPr sz="1800">
                <a:solidFill>
                  <a:srgbClr val="000000"/>
                </a:solidFill>
              </a:defRPr>
            </a:pPr>
            <a:r>
              <a:rPr sz="3200">
                <a:solidFill>
                  <a:srgbClr val="00B2D6"/>
                </a:solidFill>
              </a:rPr>
              <a:t>Die Welt ins Wohnzimmer geholt</a:t>
            </a:r>
          </a:p>
        </p:txBody>
      </p:sp>
      <p:sp>
        <p:nvSpPr>
          <p:cNvPr id="95" name="Shape 95"/>
          <p:cNvSpPr/>
          <p:nvPr/>
        </p:nvSpPr>
        <p:spPr>
          <a:xfrm>
            <a:off x="395536" y="1628800"/>
            <a:ext cx="8229601" cy="3200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spcBef>
                <a:spcPts val="500"/>
              </a:spcBef>
            </a:pPr>
            <a:r>
              <a:rPr sz="2400">
                <a:latin typeface="Arial Bold"/>
                <a:ea typeface="Arial Bold"/>
                <a:cs typeface="Arial Bold"/>
                <a:sym typeface="Arial Bold"/>
              </a:rPr>
              <a:t>Moderne Technik macht es möglich! </a:t>
            </a:r>
            <a:endParaRPr sz="2400">
              <a:latin typeface="Arial Bold"/>
              <a:ea typeface="Arial Bold"/>
              <a:cs typeface="Arial Bold"/>
              <a:sym typeface="Arial Bold"/>
            </a:endParaRPr>
          </a:p>
          <a:p>
            <a:pPr lvl="0" marL="457200" indent="-457200">
              <a:spcBef>
                <a:spcPts val="500"/>
              </a:spcBef>
              <a:buClr>
                <a:srgbClr val="A50021"/>
              </a:buClr>
              <a:buSzPct val="100000"/>
              <a:buFont typeface="Webdings"/>
              <a:buChar char=""/>
            </a:pPr>
            <a:r>
              <a:rPr sz="2400"/>
              <a:t>wir sind überall erreichbar </a:t>
            </a:r>
            <a:endParaRPr sz="2400"/>
          </a:p>
          <a:p>
            <a:pPr lvl="0" marL="457200" indent="-457200">
              <a:spcBef>
                <a:spcPts val="500"/>
              </a:spcBef>
              <a:buClr>
                <a:srgbClr val="A50021"/>
              </a:buClr>
              <a:buSzPct val="100000"/>
              <a:buFont typeface="Webdings"/>
              <a:buChar char=""/>
            </a:pPr>
            <a:r>
              <a:rPr sz="2400"/>
              <a:t>wir können TV-Sendungen aus aller Welt sehen</a:t>
            </a:r>
            <a:endParaRPr sz="2400"/>
          </a:p>
          <a:p>
            <a:pPr lvl="0" marL="457200" indent="-457200">
              <a:spcBef>
                <a:spcPts val="500"/>
              </a:spcBef>
              <a:buClr>
                <a:srgbClr val="A50021"/>
              </a:buClr>
              <a:buSzPct val="100000"/>
              <a:buFont typeface="Webdings"/>
              <a:buChar char=""/>
            </a:pPr>
            <a:r>
              <a:rPr sz="2400"/>
              <a:t>wir können über Kontinente hinweg </a:t>
            </a:r>
            <a:br>
              <a:rPr sz="2400"/>
            </a:br>
            <a:r>
              <a:rPr sz="2400"/>
              <a:t>kommunizieren und miteinander arbeiten</a:t>
            </a:r>
            <a:br>
              <a:rPr sz="2400"/>
            </a:br>
            <a:br>
              <a:rPr sz="2400"/>
            </a:br>
            <a:endParaRPr sz="2400"/>
          </a:p>
        </p:txBody>
      </p:sp>
      <p:pic>
        <p:nvPicPr>
          <p:cNvPr id="96" name="image14.jpg" descr="C:\Users\Franz\Pictures\0-BILDARCHIV\2012-Hannah\2012-05-27-hannah-01-drosendorf-w-097.jpg"/>
          <p:cNvPicPr/>
          <p:nvPr/>
        </p:nvPicPr>
        <p:blipFill>
          <a:blip r:embed="rId3">
            <a:extLst/>
          </a:blip>
          <a:srcRect l="25588" t="26287" r="8263" b="8502"/>
          <a:stretch>
            <a:fillRect/>
          </a:stretch>
        </p:blipFill>
        <p:spPr>
          <a:xfrm>
            <a:off x="3347863" y="4221088"/>
            <a:ext cx="3744418" cy="2451702"/>
          </a:xfrm>
          <a:prstGeom prst="rect">
            <a:avLst/>
          </a:prstGeom>
          <a:ln w="12700">
            <a:miter lim="400000"/>
          </a:ln>
        </p:spPr>
      </p:pic>
      <p:sp>
        <p:nvSpPr>
          <p:cNvPr id="97" name="Shape 97"/>
          <p:cNvSpPr/>
          <p:nvPr/>
        </p:nvSpPr>
        <p:spPr>
          <a:xfrm>
            <a:off x="1619671" y="6516835"/>
            <a:ext cx="2880322" cy="20241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solidFill>
                  <a:srgbClr val="606060"/>
                </a:solidFill>
              </a:defRPr>
            </a:lvl1pPr>
          </a:lstStyle>
          <a:p>
            <a:pPr lvl="0">
              <a:defRPr sz="1800">
                <a:solidFill>
                  <a:srgbClr val="000000"/>
                </a:solidFill>
              </a:defRPr>
            </a:pPr>
            <a:r>
              <a:rPr sz="800">
                <a:solidFill>
                  <a:srgbClr val="606060"/>
                </a:solidFill>
              </a:rPr>
              <a:t>Im Internet; Foto: (c) Franz Stürmer</a:t>
            </a:r>
          </a:p>
        </p:txBody>
      </p:sp>
    </p:spTree>
  </p:cSld>
  <p:clrMapOvr>
    <a:masterClrMapping/>
  </p:clrMapOvr>
  <p:transition spd="med" advClick="1">
    <p:fade thruBlk="1"/>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CCCCFF"/>
      </a:accent1>
      <a:accent2>
        <a:srgbClr val="D9D8EC"/>
      </a:accent2>
      <a:accent3>
        <a:srgbClr val="8F8F8F"/>
      </a:accent3>
      <a:accent4>
        <a:srgbClr val="707070"/>
      </a:accent4>
      <a:accent5>
        <a:srgbClr val="E2E2FF"/>
      </a:accent5>
      <a:accent6>
        <a:srgbClr val="C4C4D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CCFF"/>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CCCC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CCCCFF"/>
      </a:accent1>
      <a:accent2>
        <a:srgbClr val="D9D8EC"/>
      </a:accent2>
      <a:accent3>
        <a:srgbClr val="8F8F8F"/>
      </a:accent3>
      <a:accent4>
        <a:srgbClr val="707070"/>
      </a:accent4>
      <a:accent5>
        <a:srgbClr val="E2E2FF"/>
      </a:accent5>
      <a:accent6>
        <a:srgbClr val="C4C4D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CCCCFF"/>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CCCCFF"/>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