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58" r:id="rId3"/>
    <p:sldId id="276" r:id="rId4"/>
    <p:sldId id="273" r:id="rId5"/>
    <p:sldId id="311" r:id="rId6"/>
    <p:sldId id="294" r:id="rId7"/>
    <p:sldId id="309" r:id="rId8"/>
    <p:sldId id="296" r:id="rId9"/>
    <p:sldId id="297" r:id="rId10"/>
    <p:sldId id="298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12" r:id="rId20"/>
    <p:sldId id="278" r:id="rId21"/>
    <p:sldId id="283" r:id="rId22"/>
    <p:sldId id="308" r:id="rId23"/>
    <p:sldId id="285" r:id="rId24"/>
    <p:sldId id="292" r:id="rId25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20" autoAdjust="0"/>
  </p:normalViewPr>
  <p:slideViewPr>
    <p:cSldViewPr snapToGrid="0" snapToObjects="1">
      <p:cViewPr varScale="1">
        <p:scale>
          <a:sx n="139" d="100"/>
          <a:sy n="139" d="100"/>
        </p:scale>
        <p:origin x="126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71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kinder.univie.ac.at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konzentrations-und-vernichtungslager-in-oesterreich-und-europ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hyperlink" Target="http://www.demokratiewebstatt.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8.jpg"/><Relationship Id="rId4" Type="http://schemas.openxmlformats.org/officeDocument/2006/relationships/hyperlink" Target="https://www.demokratiewebstatt.at/thema/thema-holocaust-shoah/widerstand-hoffnung-zufluch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widerstand-hoffnung-zufluch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9.jpg"/><Relationship Id="rId4" Type="http://schemas.openxmlformats.org/officeDocument/2006/relationships/hyperlink" Target="https://www.demokratiewebstatt.at/thema/thema-holocaust-shoah/lernen-aus-der-geschichte-gedenken-und-erinnern-heut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lernen-aus-der-geschichte-gedenken-und-erinnern-heute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thema-holocaust-shoah/shoah-holocaust-churban-was-ist-damit-gemei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g"/><Relationship Id="rId4" Type="http://schemas.openxmlformats.org/officeDocument/2006/relationships/hyperlink" Target="https://www.demokratiewebstatt.at/thema/thema-holocaust-shoah/shoah-holocaust-churban-was-ist-damit-gemei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thema-holocaust-shoah/shoah-holocaust-churban-was-ist-damit-gemei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thema-holocaust-shoah/shoah-holocaust-churban-was-ist-damit-gemeint/#c123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thema-holocaust-shoah/shoah-holocaust-churban-was-ist-damit-gemeint/#c123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thema-holocaust-shoah/die-geschichte-der-shoah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holocaust-shoah/die-geschichte-der-shoah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Holocaust – </a:t>
            </a:r>
            <a:r>
              <a:rPr lang="de-DE" sz="3600" dirty="0" err="1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Shoah</a:t>
            </a:r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solidFill>
                  <a:srgbClr val="2190AB"/>
                </a:solidFill>
              </a:rPr>
              <a:t>Geschichte </a:t>
            </a:r>
            <a:r>
              <a:rPr lang="de-DE" sz="2000" smtClean="0">
                <a:solidFill>
                  <a:srgbClr val="2190AB"/>
                </a:solidFill>
              </a:rPr>
              <a:t>kennen – Erinnerung bewahren</a:t>
            </a:r>
            <a:endParaRPr lang="de-DE" sz="16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Viele Feindbilder der </a:t>
            </a:r>
            <a:r>
              <a:rPr lang="de-DE" sz="2400" dirty="0" err="1" smtClean="0">
                <a:solidFill>
                  <a:srgbClr val="2190AB"/>
                </a:solidFill>
                <a:hlinkClick r:id="rId3"/>
              </a:rPr>
              <a:t>NationalsozialistInnen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 err="1" smtClean="0"/>
              <a:t>NationalsozialistInnen</a:t>
            </a:r>
            <a:r>
              <a:rPr lang="de-DE" sz="1600" dirty="0" smtClean="0"/>
              <a:t>: unterschieden zwischen </a:t>
            </a:r>
            <a:r>
              <a:rPr lang="de-DE" sz="1600" dirty="0"/>
              <a:t>„wir“ </a:t>
            </a:r>
            <a:r>
              <a:rPr lang="de-DE" sz="1600" dirty="0" smtClean="0"/>
              <a:t>(= </a:t>
            </a:r>
            <a:r>
              <a:rPr lang="de-DE" sz="1600" dirty="0"/>
              <a:t>das deutsche </a:t>
            </a:r>
            <a:r>
              <a:rPr lang="de-DE" sz="1600" dirty="0" smtClean="0"/>
              <a:t>Volk) </a:t>
            </a:r>
            <a:r>
              <a:rPr lang="de-DE" sz="1600" dirty="0"/>
              <a:t>und „die anderen“. </a:t>
            </a:r>
            <a:endParaRPr lang="de-DE" sz="1600" dirty="0" smtClean="0"/>
          </a:p>
          <a:p>
            <a:r>
              <a:rPr lang="de-DE" sz="1600" dirty="0" smtClean="0"/>
              <a:t>Juden </a:t>
            </a:r>
            <a:r>
              <a:rPr lang="de-DE" sz="1600" dirty="0"/>
              <a:t>und Jüdinnen wurden als die größten Feinde des deutschen Volkes </a:t>
            </a:r>
            <a:r>
              <a:rPr lang="de-DE" sz="1600" dirty="0" smtClean="0"/>
              <a:t>angesehen. Sie wurden </a:t>
            </a:r>
            <a:r>
              <a:rPr lang="de-DE" sz="1600" dirty="0"/>
              <a:t>sie für alles Unheil und alle Probleme des Landes verantwortlich gemacht. </a:t>
            </a:r>
            <a:endParaRPr lang="de-DE" sz="1600" dirty="0" smtClean="0"/>
          </a:p>
          <a:p>
            <a:r>
              <a:rPr lang="de-DE" sz="1600" dirty="0" smtClean="0"/>
              <a:t>Als </a:t>
            </a:r>
            <a:r>
              <a:rPr lang="de-DE" sz="1600" dirty="0"/>
              <a:t>„Volksfeinde“ galten </a:t>
            </a:r>
            <a:r>
              <a:rPr lang="de-DE" sz="1600" dirty="0" smtClean="0"/>
              <a:t>außerdem Roma </a:t>
            </a:r>
            <a:r>
              <a:rPr lang="de-DE" sz="1600" dirty="0"/>
              <a:t>und Sinti, politische </a:t>
            </a:r>
            <a:r>
              <a:rPr lang="de-DE" sz="1600" dirty="0" err="1"/>
              <a:t>GegnerInnen</a:t>
            </a:r>
            <a:r>
              <a:rPr lang="de-DE" sz="1600" dirty="0"/>
              <a:t> wie </a:t>
            </a:r>
            <a:r>
              <a:rPr lang="de-DE" sz="1600" dirty="0" err="1"/>
              <a:t>KommunistInnen</a:t>
            </a:r>
            <a:r>
              <a:rPr lang="de-DE" sz="1600" dirty="0"/>
              <a:t>, </a:t>
            </a:r>
            <a:r>
              <a:rPr lang="de-DE" sz="1600" dirty="0" err="1"/>
              <a:t>SozialistInnen</a:t>
            </a:r>
            <a:r>
              <a:rPr lang="de-DE" sz="1600" dirty="0"/>
              <a:t>, </a:t>
            </a:r>
            <a:r>
              <a:rPr lang="de-DE" sz="1600" dirty="0" err="1"/>
              <a:t>PazifistInnen</a:t>
            </a:r>
            <a:r>
              <a:rPr lang="de-DE" sz="1600" dirty="0"/>
              <a:t>, Zeugen </a:t>
            </a:r>
            <a:r>
              <a:rPr lang="de-DE" sz="1600" dirty="0" smtClean="0"/>
              <a:t>Jehovas, Menschen</a:t>
            </a:r>
            <a:r>
              <a:rPr lang="de-DE" sz="1600" dirty="0"/>
              <a:t>, die sich gegen den Nationalsozialismus gewehrt und Widerstand geleistet </a:t>
            </a:r>
            <a:r>
              <a:rPr lang="de-DE" sz="1600" dirty="0" smtClean="0"/>
              <a:t>haben</a:t>
            </a:r>
            <a:r>
              <a:rPr lang="de-DE" sz="1600" dirty="0"/>
              <a:t>,</a:t>
            </a:r>
            <a:r>
              <a:rPr lang="de-DE" sz="1600" dirty="0" smtClean="0"/>
              <a:t> </a:t>
            </a:r>
            <a:r>
              <a:rPr lang="de-DE" sz="1600" dirty="0"/>
              <a:t>Homosexuelle, Menschen mit körperlichen und geistigen Behinderungen, Obdachlose und </a:t>
            </a:r>
            <a:r>
              <a:rPr lang="de-DE" sz="1600" dirty="0" smtClean="0"/>
              <a:t>Alkoholkranke sowie angeblich „sozial unangepasste Menschen“.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4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Ausgrenzung, Isolation und Vertreibung der jüdischen Bevölkerung 1933-1938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424354"/>
            <a:ext cx="7848000" cy="2752512"/>
          </a:xfrm>
        </p:spPr>
        <p:txBody>
          <a:bodyPr/>
          <a:lstStyle/>
          <a:p>
            <a:r>
              <a:rPr lang="de-DE" sz="1600" dirty="0" smtClean="0"/>
              <a:t>Machtübernahme der </a:t>
            </a:r>
            <a:r>
              <a:rPr lang="de-DE" sz="1600" dirty="0" err="1" smtClean="0"/>
              <a:t>NationalsozialistInnen</a:t>
            </a:r>
            <a:r>
              <a:rPr lang="de-DE" sz="1600" dirty="0" smtClean="0"/>
              <a:t> 1933: Ausgrenzung </a:t>
            </a:r>
            <a:r>
              <a:rPr lang="de-DE" sz="1600" dirty="0"/>
              <a:t>und </a:t>
            </a:r>
            <a:r>
              <a:rPr lang="de-DE" sz="1600" dirty="0" smtClean="0"/>
              <a:t>Schikane </a:t>
            </a:r>
            <a:r>
              <a:rPr lang="de-DE" sz="1600" dirty="0"/>
              <a:t>von Jüdinnen und </a:t>
            </a:r>
            <a:r>
              <a:rPr lang="de-DE" sz="1600" dirty="0" smtClean="0"/>
              <a:t>Juden</a:t>
            </a:r>
            <a:r>
              <a:rPr lang="de-DE" sz="1600" dirty="0"/>
              <a:t> </a:t>
            </a:r>
            <a:r>
              <a:rPr lang="de-DE" sz="1600" dirty="0" smtClean="0"/>
              <a:t>beginnt sofort.</a:t>
            </a:r>
          </a:p>
          <a:p>
            <a:pPr lvl="1"/>
            <a:r>
              <a:rPr lang="de-DE" sz="1600" dirty="0" smtClean="0"/>
              <a:t>Boykott von Geschäften, </a:t>
            </a:r>
            <a:r>
              <a:rPr lang="de-DE" sz="1600" dirty="0"/>
              <a:t>die im Besitz von </a:t>
            </a:r>
            <a:r>
              <a:rPr lang="de-DE" sz="1600" dirty="0" smtClean="0"/>
              <a:t>Jüdinnen und Juden </a:t>
            </a:r>
            <a:r>
              <a:rPr lang="de-DE" sz="1600" dirty="0" smtClean="0"/>
              <a:t>waren.</a:t>
            </a:r>
            <a:endParaRPr lang="de-AT" sz="1600" dirty="0"/>
          </a:p>
          <a:p>
            <a:pPr lvl="1"/>
            <a:r>
              <a:rPr lang="de-DE" sz="1600" dirty="0" smtClean="0"/>
              <a:t>Quote für jüdische </a:t>
            </a:r>
            <a:r>
              <a:rPr lang="de-DE" sz="1600" dirty="0"/>
              <a:t>Kinder </a:t>
            </a:r>
            <a:r>
              <a:rPr lang="de-DE" sz="1600" dirty="0" smtClean="0"/>
              <a:t>an Schulen festgelegt. </a:t>
            </a:r>
            <a:endParaRPr lang="de-DE" sz="1600" dirty="0" smtClean="0"/>
          </a:p>
          <a:p>
            <a:pPr lvl="1"/>
            <a:r>
              <a:rPr lang="de-DE" sz="1600" dirty="0" smtClean="0"/>
              <a:t>Plünderungen </a:t>
            </a:r>
            <a:r>
              <a:rPr lang="de-DE" sz="1600" dirty="0"/>
              <a:t>und (auch körperliche) Übergriffe gegen jüdische </a:t>
            </a:r>
            <a:r>
              <a:rPr lang="de-DE" sz="1600" dirty="0" err="1" smtClean="0"/>
              <a:t>BürgerInnen</a:t>
            </a:r>
            <a:r>
              <a:rPr lang="de-DE" sz="1600" dirty="0" smtClean="0"/>
              <a:t>.</a:t>
            </a:r>
            <a:endParaRPr lang="de-DE" sz="1600" dirty="0"/>
          </a:p>
          <a:p>
            <a:r>
              <a:rPr lang="de-DE" sz="1600" dirty="0" smtClean="0"/>
              <a:t>Zunächst war </a:t>
            </a:r>
            <a:r>
              <a:rPr lang="de-DE" sz="1600" dirty="0" smtClean="0"/>
              <a:t>es das Ziel </a:t>
            </a:r>
            <a:r>
              <a:rPr lang="de-DE" sz="1600" dirty="0" smtClean="0"/>
              <a:t>des NS-Regimes, die </a:t>
            </a:r>
            <a:r>
              <a:rPr lang="de-DE" sz="1600" dirty="0"/>
              <a:t>jüdische Bevölkerung </a:t>
            </a:r>
            <a:r>
              <a:rPr lang="de-DE" sz="1600" dirty="0" smtClean="0"/>
              <a:t>zu vertreiben</a:t>
            </a:r>
            <a:r>
              <a:rPr lang="de-DE" sz="1600" dirty="0" smtClean="0"/>
              <a:t>; tatsächlich verließen viele Juden </a:t>
            </a:r>
            <a:r>
              <a:rPr lang="de-DE" sz="1600" dirty="0"/>
              <a:t>und Jüdinnen </a:t>
            </a:r>
            <a:r>
              <a:rPr lang="de-DE" sz="1600" dirty="0" smtClean="0"/>
              <a:t>gezwungenermaßen das Land.</a:t>
            </a: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Diskriminierende Gesetze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 smtClean="0"/>
              <a:t>Arbeitsverbot für </a:t>
            </a:r>
            <a:r>
              <a:rPr lang="de-DE" sz="1600" dirty="0" err="1" smtClean="0"/>
              <a:t>JüdInnen</a:t>
            </a:r>
            <a:r>
              <a:rPr lang="de-DE" sz="1600" dirty="0" smtClean="0"/>
              <a:t> und </a:t>
            </a:r>
            <a:r>
              <a:rPr lang="de-DE" sz="1600" dirty="0" smtClean="0"/>
              <a:t>Juden und politische Gegner des NS-Regimes als </a:t>
            </a:r>
            <a:r>
              <a:rPr lang="de-DE" sz="1600" dirty="0" err="1" smtClean="0"/>
              <a:t>BeamtInnen</a:t>
            </a:r>
            <a:r>
              <a:rPr lang="de-DE" sz="1600" dirty="0" smtClean="0"/>
              <a:t>. </a:t>
            </a:r>
            <a:endParaRPr lang="de-DE" sz="1600" dirty="0"/>
          </a:p>
          <a:p>
            <a:r>
              <a:rPr lang="de-DE" sz="1600" dirty="0" smtClean="0"/>
              <a:t>„</a:t>
            </a:r>
            <a:r>
              <a:rPr lang="de-DE" sz="1600" dirty="0" err="1" smtClean="0"/>
              <a:t>Ariernachweis</a:t>
            </a:r>
            <a:r>
              <a:rPr lang="de-DE" sz="1600" dirty="0" smtClean="0"/>
              <a:t>“</a:t>
            </a:r>
          </a:p>
          <a:p>
            <a:r>
              <a:rPr lang="de-DE" sz="1600" dirty="0" smtClean="0"/>
              <a:t>Nürnberger Gesetze</a:t>
            </a:r>
          </a:p>
          <a:p>
            <a:pPr lvl="1"/>
            <a:r>
              <a:rPr lang="de-DE" sz="1600" dirty="0" smtClean="0"/>
              <a:t>Reichsbürgergesetz</a:t>
            </a:r>
            <a:endParaRPr lang="de-AT" sz="1600" dirty="0"/>
          </a:p>
          <a:p>
            <a:pPr lvl="1"/>
            <a:r>
              <a:rPr lang="de-DE" sz="1600" dirty="0"/>
              <a:t>„</a:t>
            </a:r>
            <a:r>
              <a:rPr lang="de-DE" sz="1600" dirty="0" smtClean="0"/>
              <a:t>Blutschutzgesetz“</a:t>
            </a:r>
            <a:endParaRPr lang="de-AT" sz="1600" dirty="0"/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3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07834"/>
            <a:ext cx="7128000" cy="612000"/>
          </a:xfrm>
        </p:spPr>
        <p:txBody>
          <a:bodyPr/>
          <a:lstStyle/>
          <a:p>
            <a:r>
              <a:rPr lang="de-DE" sz="2350" u="sng" dirty="0" smtClean="0">
                <a:solidFill>
                  <a:srgbClr val="2190AB"/>
                </a:solidFill>
                <a:hlinkClick r:id="rId3"/>
              </a:rPr>
              <a:t>1938-1941: Weitere Ausgrenzungen, </a:t>
            </a:r>
            <a:r>
              <a:rPr lang="de-DE" sz="2350" u="sng" dirty="0" smtClean="0">
                <a:solidFill>
                  <a:srgbClr val="2190AB"/>
                </a:solidFill>
                <a:hlinkClick r:id="rId3"/>
              </a:rPr>
              <a:t>Novemberpogrom</a:t>
            </a:r>
            <a:r>
              <a:rPr lang="de-DE" sz="2350" u="sng" dirty="0" smtClean="0">
                <a:solidFill>
                  <a:srgbClr val="2190AB"/>
                </a:solidFill>
              </a:rPr>
              <a:t> und Deportationen</a:t>
            </a:r>
            <a:r>
              <a:rPr lang="de-DE" sz="2350" dirty="0" smtClean="0">
                <a:solidFill>
                  <a:srgbClr val="2190AB"/>
                </a:solidFill>
              </a:rPr>
              <a:t/>
            </a:r>
            <a:br>
              <a:rPr lang="de-DE" sz="2350" dirty="0" smtClean="0">
                <a:solidFill>
                  <a:srgbClr val="2190AB"/>
                </a:solidFill>
              </a:rPr>
            </a:br>
            <a:endParaRPr lang="de-DE" sz="23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 err="1" smtClean="0"/>
              <a:t>JüdInnen</a:t>
            </a:r>
            <a:r>
              <a:rPr lang="de-DE" sz="1600" dirty="0" smtClean="0"/>
              <a:t> und Juden wurden veranlasst, ihre Geschäfte zu verkaufen.</a:t>
            </a:r>
            <a:endParaRPr lang="de-AT" sz="1600" dirty="0" smtClean="0"/>
          </a:p>
          <a:p>
            <a:r>
              <a:rPr lang="de-DE" sz="1600" dirty="0" err="1" smtClean="0"/>
              <a:t>JüdInnen</a:t>
            </a:r>
            <a:r>
              <a:rPr lang="de-DE" sz="1600" dirty="0" smtClean="0"/>
              <a:t> </a:t>
            </a:r>
            <a:r>
              <a:rPr lang="de-DE" sz="1600" dirty="0" smtClean="0"/>
              <a:t>und Juden </a:t>
            </a:r>
            <a:r>
              <a:rPr lang="de-DE" sz="1600" dirty="0" smtClean="0"/>
              <a:t>wurden aus ihren Häuser </a:t>
            </a:r>
            <a:r>
              <a:rPr lang="de-DE" sz="1600" dirty="0" smtClean="0"/>
              <a:t>und Wohnungen </a:t>
            </a:r>
            <a:r>
              <a:rPr lang="de-DE" sz="1600" dirty="0" smtClean="0"/>
              <a:t>vertrieben.</a:t>
            </a:r>
            <a:endParaRPr lang="de-AT" sz="1600" dirty="0" smtClean="0"/>
          </a:p>
          <a:p>
            <a:r>
              <a:rPr lang="de-DE" sz="1600" dirty="0" smtClean="0"/>
              <a:t>Ab 1939 mussten Jüdinnen un</a:t>
            </a:r>
            <a:r>
              <a:rPr lang="de-DE" sz="1600" dirty="0" smtClean="0"/>
              <a:t>d Juden </a:t>
            </a:r>
            <a:r>
              <a:rPr lang="de-DE" sz="1600" dirty="0" smtClean="0"/>
              <a:t>Zwangsarbeit verrichten.</a:t>
            </a:r>
            <a:endParaRPr lang="de-DE" sz="1600" dirty="0" smtClean="0"/>
          </a:p>
          <a:p>
            <a:r>
              <a:rPr lang="de-DE" sz="1600" dirty="0" smtClean="0"/>
              <a:t>Jüdische Kinder durften nicht mehr am Schulunterricht teilnehmen.</a:t>
            </a:r>
            <a:endParaRPr lang="de-DE" sz="1600" dirty="0" smtClean="0"/>
          </a:p>
          <a:p>
            <a:r>
              <a:rPr lang="de-DE" sz="1600" dirty="0" smtClean="0"/>
              <a:t>Kennzeichnung </a:t>
            </a:r>
            <a:r>
              <a:rPr lang="de-DE" sz="1600" dirty="0" smtClean="0"/>
              <a:t>der Pässe, Zwangsnamen </a:t>
            </a:r>
            <a:r>
              <a:rPr lang="de-DE" sz="1600" dirty="0"/>
              <a:t>(Sarah, </a:t>
            </a:r>
            <a:r>
              <a:rPr lang="de-DE" sz="1600" dirty="0" smtClean="0"/>
              <a:t>Israel), gelber </a:t>
            </a:r>
            <a:r>
              <a:rPr lang="de-DE" sz="1600" dirty="0"/>
              <a:t>Stern („Judenstern“)</a:t>
            </a:r>
            <a:endParaRPr lang="de-AT" sz="1600" dirty="0"/>
          </a:p>
          <a:p>
            <a:r>
              <a:rPr lang="de-DE" sz="1600" dirty="0" smtClean="0"/>
              <a:t>9./10</a:t>
            </a:r>
            <a:r>
              <a:rPr lang="de-DE" sz="1600" dirty="0"/>
              <a:t>. November </a:t>
            </a:r>
            <a:r>
              <a:rPr lang="de-DE" sz="1600" dirty="0" smtClean="0"/>
              <a:t>1938: </a:t>
            </a:r>
            <a:r>
              <a:rPr lang="de-DE" sz="1600" dirty="0"/>
              <a:t>Novemberpogrom; </a:t>
            </a:r>
            <a:r>
              <a:rPr lang="de-AT" sz="1600" dirty="0"/>
              <a:t>In Wien wurden 42 Synagogen und Bethäuser in Brand gesteckt und verwüstet. Jüdische Geschäfte und Wohnungen wurden geplündert. 6547 Wiener </a:t>
            </a:r>
            <a:r>
              <a:rPr lang="de-AT" sz="1600" dirty="0" err="1" smtClean="0"/>
              <a:t>JüdInnen</a:t>
            </a:r>
            <a:r>
              <a:rPr lang="de-AT" sz="1600" dirty="0" smtClean="0"/>
              <a:t> und Juden </a:t>
            </a:r>
            <a:r>
              <a:rPr lang="de-AT" sz="1600" dirty="0"/>
              <a:t>kamen in </a:t>
            </a:r>
            <a:r>
              <a:rPr lang="de-AT" sz="1600" dirty="0" smtClean="0"/>
              <a:t>Haft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Auswanderung und Kindertransporte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smtClean="0"/>
              <a:t>Nach dem Novemberpogrom: </a:t>
            </a:r>
          </a:p>
          <a:p>
            <a:r>
              <a:rPr lang="de-DE" sz="1600" dirty="0" smtClean="0"/>
              <a:t>Geschäfte </a:t>
            </a:r>
            <a:r>
              <a:rPr lang="de-DE" sz="1600" dirty="0"/>
              <a:t>und Grundbesitz der jüdischen Bevölkerung „arisiert“ (zwangsenteignet</a:t>
            </a:r>
            <a:r>
              <a:rPr lang="de-DE" sz="1600" dirty="0" smtClean="0"/>
              <a:t>).</a:t>
            </a:r>
            <a:endParaRPr lang="de-AT" sz="1600" dirty="0"/>
          </a:p>
          <a:p>
            <a:r>
              <a:rPr lang="de-DE" sz="1600" dirty="0" smtClean="0"/>
              <a:t>Zahlreiche Juden und Jüdinnen </a:t>
            </a:r>
            <a:r>
              <a:rPr lang="de-DE" sz="1600" dirty="0" smtClean="0"/>
              <a:t>werden vertrieben und wandern </a:t>
            </a:r>
            <a:r>
              <a:rPr lang="de-DE" sz="1600" dirty="0" smtClean="0"/>
              <a:t>aus; müssen „Reichsfluchtsteuer“ zahlen.</a:t>
            </a:r>
          </a:p>
          <a:p>
            <a:r>
              <a:rPr lang="de-DE" sz="1600" dirty="0" smtClean="0"/>
              <a:t>Kindertransporte nach Großbritannien, Niederlande, Belgien, Frankreich, Schweiz, Schweden</a:t>
            </a:r>
          </a:p>
          <a:p>
            <a:r>
              <a:rPr lang="de-DE" sz="1600" dirty="0" smtClean="0"/>
              <a:t>Ab 1941: </a:t>
            </a:r>
            <a:r>
              <a:rPr lang="de-DE" sz="1600" dirty="0" smtClean="0"/>
              <a:t>Auswanderungsverbot</a:t>
            </a:r>
          </a:p>
          <a:p>
            <a:r>
              <a:rPr lang="de-AT" sz="1600" dirty="0"/>
              <a:t>Die meisten jener Jüdinnen und Juden, denen es nicht gelang, das Land </a:t>
            </a:r>
            <a:r>
              <a:rPr lang="de-AT" sz="1600" dirty="0" smtClean="0"/>
              <a:t>zu</a:t>
            </a:r>
            <a:br>
              <a:rPr lang="de-AT" sz="1600" dirty="0" smtClean="0"/>
            </a:br>
            <a:r>
              <a:rPr lang="de-AT" sz="1600" dirty="0" smtClean="0"/>
              <a:t> verlassen, fielen </a:t>
            </a:r>
            <a:r>
              <a:rPr lang="de-AT" sz="1600" dirty="0"/>
              <a:t>später dem Massenmord des Holocaust zum Opfer.</a:t>
            </a:r>
            <a:endParaRPr lang="de-DE" sz="1600" dirty="0"/>
          </a:p>
          <a:p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Deportationen von Jüdinnen und Juden nach Osteuropa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600" dirty="0"/>
              <a:t>Die Deportationen aus Wien begannen im Februar 1941, einige Zeit vor den Deportationen aus </a:t>
            </a:r>
            <a:r>
              <a:rPr lang="de-AT" sz="1600" dirty="0" smtClean="0"/>
              <a:t>dem </a:t>
            </a:r>
            <a:r>
              <a:rPr lang="de-AT" sz="1600" dirty="0"/>
              <a:t>übrigen </a:t>
            </a:r>
            <a:r>
              <a:rPr lang="de-AT" sz="1600" dirty="0" smtClean="0"/>
              <a:t>Reichsgebiet.</a:t>
            </a:r>
            <a:endParaRPr lang="de-DE" sz="1600" dirty="0" smtClean="0"/>
          </a:p>
          <a:p>
            <a:r>
              <a:rPr lang="de-AT" sz="1600" dirty="0"/>
              <a:t>In mehreren Transporten zu je rund 1000 Menschen wurden Jüdinnen und Juden in Gettos </a:t>
            </a:r>
            <a:r>
              <a:rPr lang="de-AT" sz="1600" dirty="0" smtClean="0"/>
              <a:t>ins </a:t>
            </a:r>
            <a:r>
              <a:rPr lang="de-AT" sz="1600" dirty="0"/>
              <a:t>besetzten </a:t>
            </a:r>
            <a:r>
              <a:rPr lang="de-AT" sz="1600" dirty="0" smtClean="0"/>
              <a:t>Polen </a:t>
            </a:r>
            <a:r>
              <a:rPr lang="de-AT" sz="1600" dirty="0"/>
              <a:t>transportiert, wo sie unter schrecklichen Bedingungen auf engstem Raum leben mussten.</a:t>
            </a:r>
            <a:endParaRPr lang="de-DE" sz="1600" dirty="0" smtClean="0"/>
          </a:p>
          <a:p>
            <a:r>
              <a:rPr lang="de-DE" sz="1600" dirty="0" smtClean="0"/>
              <a:t>Vermögen </a:t>
            </a:r>
            <a:r>
              <a:rPr lang="de-DE" sz="1600" dirty="0"/>
              <a:t>der Deportierten und Emigrierten ging an den deutschen </a:t>
            </a:r>
            <a:r>
              <a:rPr lang="de-DE" sz="1600" dirty="0" smtClean="0"/>
              <a:t>Staat</a:t>
            </a:r>
            <a:r>
              <a:rPr lang="de-DE" sz="1600" dirty="0" smtClean="0"/>
              <a:t>.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7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Ab 1940: Errichtung von Ghettos (Polen)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/>
              <a:t>J</a:t>
            </a:r>
            <a:r>
              <a:rPr lang="de-DE" sz="1600" dirty="0" smtClean="0"/>
              <a:t>üdische </a:t>
            </a:r>
            <a:r>
              <a:rPr lang="de-DE" sz="1600" dirty="0"/>
              <a:t>Bevölkerung </a:t>
            </a:r>
            <a:r>
              <a:rPr lang="de-DE" sz="1600" dirty="0" smtClean="0"/>
              <a:t>wurde in eigenen Straßen </a:t>
            </a:r>
            <a:r>
              <a:rPr lang="de-DE" sz="1600" dirty="0"/>
              <a:t>bzw. </a:t>
            </a:r>
            <a:r>
              <a:rPr lang="de-DE" sz="1600" dirty="0" smtClean="0"/>
              <a:t>Stadtvierteln („</a:t>
            </a:r>
            <a:r>
              <a:rPr lang="de-DE" sz="1600" dirty="0"/>
              <a:t>Ghettos“ </a:t>
            </a:r>
            <a:r>
              <a:rPr lang="de-DE" sz="1600" dirty="0" smtClean="0"/>
              <a:t>) „konzentriert</a:t>
            </a:r>
            <a:r>
              <a:rPr lang="de-DE" sz="1600" dirty="0"/>
              <a:t>“ (</a:t>
            </a:r>
            <a:r>
              <a:rPr lang="de-DE" sz="1600" dirty="0" smtClean="0"/>
              <a:t>zusammengedrängt</a:t>
            </a:r>
            <a:r>
              <a:rPr lang="de-DE" sz="1600" dirty="0" smtClean="0"/>
              <a:t>).</a:t>
            </a:r>
          </a:p>
          <a:p>
            <a:r>
              <a:rPr lang="de-DE" sz="1600" dirty="0" smtClean="0"/>
              <a:t>Ghettos: mit </a:t>
            </a:r>
            <a:r>
              <a:rPr lang="de-DE" sz="1600" dirty="0"/>
              <a:t>einer Mauer, Stacheldraht </a:t>
            </a:r>
            <a:r>
              <a:rPr lang="de-DE" sz="1600" dirty="0" smtClean="0"/>
              <a:t>o.ä. umgeben</a:t>
            </a:r>
            <a:r>
              <a:rPr lang="de-DE" sz="1600" dirty="0"/>
              <a:t>;</a:t>
            </a:r>
            <a:r>
              <a:rPr lang="de-DE" sz="1600" dirty="0" smtClean="0"/>
              <a:t> wurden bewacht; durften von </a:t>
            </a:r>
            <a:r>
              <a:rPr lang="de-DE" sz="1600" dirty="0"/>
              <a:t>den </a:t>
            </a:r>
            <a:r>
              <a:rPr lang="de-DE" sz="1600" dirty="0" err="1"/>
              <a:t>BewohnerInnen</a:t>
            </a:r>
            <a:r>
              <a:rPr lang="de-DE" sz="1600" dirty="0"/>
              <a:t> nicht verlassen </a:t>
            </a:r>
            <a:r>
              <a:rPr lang="de-DE" sz="1600" dirty="0" smtClean="0"/>
              <a:t>werden.</a:t>
            </a:r>
            <a:endParaRPr lang="de-DE" sz="1600" dirty="0"/>
          </a:p>
          <a:p>
            <a:r>
              <a:rPr lang="de-DE" sz="1600" dirty="0" smtClean="0"/>
              <a:t>katastrophale </a:t>
            </a:r>
            <a:r>
              <a:rPr lang="de-DE" sz="1600" dirty="0"/>
              <a:t>Lebensbedingungen: Extremer Platzmangel, Hunger, </a:t>
            </a:r>
            <a:r>
              <a:rPr lang="de-DE" sz="1600" dirty="0" smtClean="0"/>
              <a:t>Seuchen, Zwangsarbeit</a:t>
            </a:r>
          </a:p>
          <a:p>
            <a:r>
              <a:rPr lang="de-DE" sz="1600" dirty="0" smtClean="0"/>
              <a:t>eigene </a:t>
            </a:r>
            <a:r>
              <a:rPr lang="de-DE" sz="1600" dirty="0"/>
              <a:t>„</a:t>
            </a:r>
            <a:r>
              <a:rPr lang="de-DE" sz="1600" dirty="0" smtClean="0"/>
              <a:t>Judenräte“ </a:t>
            </a:r>
            <a:r>
              <a:rPr lang="de-DE" sz="1600" dirty="0"/>
              <a:t>sollen in Ghettos für </a:t>
            </a:r>
            <a:r>
              <a:rPr lang="de-DE" sz="1600" dirty="0" smtClean="0"/>
              <a:t>„Ordnung sorgen“; mussten Deportationslisten erstellen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73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Massenerschießungen, Vernichtungslager und Wannseekonferenz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219286"/>
            <a:ext cx="7848000" cy="3078866"/>
          </a:xfrm>
        </p:spPr>
        <p:txBody>
          <a:bodyPr/>
          <a:lstStyle/>
          <a:p>
            <a:r>
              <a:rPr lang="de-DE" sz="1600" dirty="0" smtClean="0"/>
              <a:t>Ab 1941: Krieg Deutschlands gegen die Sowjetunion</a:t>
            </a:r>
          </a:p>
          <a:p>
            <a:r>
              <a:rPr lang="de-DE" sz="1600" dirty="0" smtClean="0"/>
              <a:t>Einsatzgruppen </a:t>
            </a:r>
            <a:r>
              <a:rPr lang="de-DE" sz="1600" dirty="0" smtClean="0"/>
              <a:t>sollten </a:t>
            </a:r>
            <a:r>
              <a:rPr lang="de-DE" sz="1600" dirty="0" smtClean="0"/>
              <a:t>gemeinsam mit Wehrmacht eroberte Gebiete „judenfrei“ machen.</a:t>
            </a:r>
          </a:p>
          <a:p>
            <a:r>
              <a:rPr lang="de-AT" sz="1600" dirty="0" smtClean="0"/>
              <a:t>Sie ermordeten mehr als zwei Millionen Menschen (vor </a:t>
            </a:r>
            <a:r>
              <a:rPr lang="de-AT" sz="1600" dirty="0"/>
              <a:t>allem Jüdinnen und Juden, kommunistische Funktionäre und tatsächliche oder angebliche Partisanen) </a:t>
            </a:r>
            <a:endParaRPr lang="de-AT" sz="1600" dirty="0" smtClean="0"/>
          </a:p>
          <a:p>
            <a:r>
              <a:rPr lang="de-DE" sz="1600" dirty="0" smtClean="0"/>
              <a:t>„</a:t>
            </a:r>
            <a:r>
              <a:rPr lang="de-DE" sz="1600" dirty="0" smtClean="0"/>
              <a:t>Aktion Reinhardt“, Vernichtungslager </a:t>
            </a:r>
            <a:r>
              <a:rPr lang="de-DE" sz="1600" dirty="0" err="1"/>
              <a:t>Belzec</a:t>
            </a:r>
            <a:r>
              <a:rPr lang="de-DE" sz="1600" dirty="0"/>
              <a:t>, </a:t>
            </a:r>
            <a:r>
              <a:rPr lang="de-DE" sz="1600" dirty="0" err="1"/>
              <a:t>Sobibór</a:t>
            </a:r>
            <a:r>
              <a:rPr lang="de-DE" sz="1600" dirty="0"/>
              <a:t> und </a:t>
            </a:r>
            <a:r>
              <a:rPr lang="de-DE" sz="1600" dirty="0" smtClean="0"/>
              <a:t>Treblinka</a:t>
            </a:r>
          </a:p>
          <a:p>
            <a:r>
              <a:rPr lang="de-DE" sz="1600" dirty="0"/>
              <a:t>1942: Konferenz in Berlin am </a:t>
            </a:r>
            <a:r>
              <a:rPr lang="de-DE" sz="1600" dirty="0" smtClean="0"/>
              <a:t>Wannsee: „Endlösung der Judenfrage“</a:t>
            </a:r>
          </a:p>
          <a:p>
            <a:pPr lvl="1"/>
            <a:r>
              <a:rPr lang="de-DE" sz="1600" dirty="0" smtClean="0"/>
              <a:t>Deportation </a:t>
            </a:r>
            <a:r>
              <a:rPr lang="de-DE" sz="1600" dirty="0"/>
              <a:t>und Ermordung aller europäischer Jüdinnen und Juden </a:t>
            </a:r>
            <a:r>
              <a:rPr lang="de-DE" sz="1600" dirty="0" smtClean="0"/>
              <a:t>sollte systematisch umgesetzt werden.</a:t>
            </a:r>
            <a:endParaRPr lang="de-DE" sz="1600" dirty="0"/>
          </a:p>
          <a:p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Konzentrations- und Vernichtungslager in Österreich und </a:t>
            </a:r>
            <a:r>
              <a:rPr lang="de-DE" sz="2400" dirty="0" smtClean="0">
                <a:solidFill>
                  <a:srgbClr val="2190AB"/>
                </a:solidFill>
                <a:hlinkClick r:id="rId3"/>
              </a:rPr>
              <a:t>Europa</a:t>
            </a:r>
            <a:r>
              <a:rPr lang="de-DE" sz="2400" dirty="0" smtClean="0">
                <a:solidFill>
                  <a:srgbClr val="2190AB"/>
                </a:solidFill>
              </a:rPr>
              <a:t> (1)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219286"/>
            <a:ext cx="7848000" cy="3078866"/>
          </a:xfrm>
        </p:spPr>
        <p:txBody>
          <a:bodyPr/>
          <a:lstStyle/>
          <a:p>
            <a:r>
              <a:rPr lang="de-DE" sz="1600" dirty="0" smtClean="0"/>
              <a:t>Konzentrations- </a:t>
            </a:r>
            <a:r>
              <a:rPr lang="de-DE" sz="1600" dirty="0"/>
              <a:t>und Vernichtungslager </a:t>
            </a:r>
            <a:r>
              <a:rPr lang="de-DE" sz="1600" dirty="0" smtClean="0"/>
              <a:t>nehmen im Holocaust „zentrale Rolle“ ein</a:t>
            </a:r>
            <a:r>
              <a:rPr lang="de-DE" sz="1600" dirty="0"/>
              <a:t>;</a:t>
            </a:r>
            <a:r>
              <a:rPr lang="de-DE" sz="1600" dirty="0" smtClean="0"/>
              <a:t> wurden im </a:t>
            </a:r>
            <a:r>
              <a:rPr lang="de-DE" sz="1600" dirty="0"/>
              <a:t>nationalsozialistischen Deutschen Reich und den besetzten Gebieten Osteuropas </a:t>
            </a:r>
            <a:r>
              <a:rPr lang="de-DE" sz="1600" dirty="0" smtClean="0"/>
              <a:t>errichtet.</a:t>
            </a:r>
            <a:endParaRPr lang="de-DE" sz="1600" dirty="0" smtClean="0"/>
          </a:p>
          <a:p>
            <a:r>
              <a:rPr lang="de-DE" sz="1600" dirty="0" smtClean="0"/>
              <a:t>Erstes </a:t>
            </a:r>
            <a:r>
              <a:rPr lang="de-DE" sz="1600" dirty="0" smtClean="0"/>
              <a:t>Konzentrationslager 1933 in Dachau (bei München); </a:t>
            </a:r>
            <a:r>
              <a:rPr lang="de-DE" sz="1600" dirty="0" smtClean="0"/>
              <a:t>KZ </a:t>
            </a:r>
            <a:r>
              <a:rPr lang="de-DE" sz="1600" dirty="0" smtClean="0"/>
              <a:t>Mauthausen (Österreich) </a:t>
            </a:r>
            <a:r>
              <a:rPr lang="de-DE" sz="1600" dirty="0" smtClean="0"/>
              <a:t>galt </a:t>
            </a:r>
            <a:r>
              <a:rPr lang="de-DE" sz="1600" dirty="0"/>
              <a:t>als Lager mit den härtesten </a:t>
            </a:r>
            <a:r>
              <a:rPr lang="de-DE" sz="1600" dirty="0" smtClean="0"/>
              <a:t>Haftbedingungen, denen mindestens </a:t>
            </a:r>
            <a:r>
              <a:rPr lang="de-DE" sz="1600" dirty="0"/>
              <a:t>90.000 der insgesamt dort eingesperrten 190.000 Häftlinge zum </a:t>
            </a:r>
            <a:r>
              <a:rPr lang="de-DE" sz="1600" dirty="0" smtClean="0"/>
              <a:t>Opfer fielen.</a:t>
            </a:r>
            <a:endParaRPr lang="de-DE" sz="1600" dirty="0" smtClean="0"/>
          </a:p>
          <a:p>
            <a:r>
              <a:rPr lang="de-DE" sz="1600" dirty="0" smtClean="0"/>
              <a:t>Ab </a:t>
            </a:r>
            <a:r>
              <a:rPr lang="de-DE" sz="1600" dirty="0" smtClean="0"/>
              <a:t>1942: Deportationen von Jüdinnen und Juden sowie anderen „Volksfeinden“</a:t>
            </a:r>
          </a:p>
          <a:p>
            <a:r>
              <a:rPr lang="de-DE" sz="1600" dirty="0" smtClean="0"/>
              <a:t>In den KZs: Platzmangel, Hunger, Mangel an Hygiene, Hitze, Kälte, Zwangsarbeit, Misshandlungen, Demütigungen</a:t>
            </a:r>
            <a:r>
              <a:rPr lang="de-DE" sz="1600" dirty="0" smtClean="0"/>
              <a:t>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</a:t>
            </a:r>
            <a:r>
              <a:rPr lang="de-DE" sz="1200" dirty="0" smtClean="0">
                <a:solidFill>
                  <a:srgbClr val="2190AB"/>
                </a:solidFill>
                <a:hlinkClick r:id="rId5"/>
              </a:rPr>
              <a:t>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1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Konzentrations- und Vernichtungslager in Österreich und </a:t>
            </a:r>
            <a:r>
              <a:rPr lang="de-DE" sz="2400" dirty="0" smtClean="0">
                <a:solidFill>
                  <a:srgbClr val="2190AB"/>
                </a:solidFill>
                <a:hlinkClick r:id="rId3"/>
              </a:rPr>
              <a:t>Europa</a:t>
            </a:r>
            <a:r>
              <a:rPr lang="de-DE" sz="2400" dirty="0" smtClean="0">
                <a:solidFill>
                  <a:srgbClr val="2190AB"/>
                </a:solidFill>
              </a:rPr>
              <a:t> (2)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219286"/>
            <a:ext cx="7848000" cy="3078866"/>
          </a:xfrm>
        </p:spPr>
        <p:txBody>
          <a:bodyPr/>
          <a:lstStyle/>
          <a:p>
            <a:r>
              <a:rPr lang="de-DE" sz="1600" dirty="0"/>
              <a:t>Sklavenähnlichen Bedingungen: Zwangsarbeit im Steinbruch, im Straßenbau, in Rüstungsfabriken, im Flugzeug- und Raketenbau. </a:t>
            </a:r>
            <a:r>
              <a:rPr lang="de-DE" sz="1600" dirty="0" smtClean="0"/>
              <a:t>NS-Regime wollte Gefangene </a:t>
            </a:r>
            <a:r>
              <a:rPr lang="de-DE" sz="1600" dirty="0"/>
              <a:t>durch </a:t>
            </a:r>
            <a:r>
              <a:rPr lang="de-DE" sz="1600" dirty="0" smtClean="0"/>
              <a:t>Arbeit </a:t>
            </a:r>
            <a:r>
              <a:rPr lang="de-DE" sz="1600" dirty="0"/>
              <a:t>„vernichten</a:t>
            </a:r>
            <a:r>
              <a:rPr lang="de-DE" sz="1600" dirty="0" smtClean="0"/>
              <a:t>“. </a:t>
            </a:r>
            <a:endParaRPr lang="de-DE" sz="1600" dirty="0"/>
          </a:p>
          <a:p>
            <a:r>
              <a:rPr lang="de-DE" sz="1600" dirty="0"/>
              <a:t>Vernichtungslager: </a:t>
            </a:r>
            <a:r>
              <a:rPr lang="de-DE" sz="1600" dirty="0" smtClean="0"/>
              <a:t>dienten dem industriellen </a:t>
            </a:r>
            <a:r>
              <a:rPr lang="de-DE" sz="1600" dirty="0"/>
              <a:t>Massenmord an Jüdinnen und Juden, aber </a:t>
            </a:r>
            <a:r>
              <a:rPr lang="de-DE" sz="1600" dirty="0" smtClean="0"/>
              <a:t>– </a:t>
            </a:r>
            <a:br>
              <a:rPr lang="de-DE" sz="1600" dirty="0" smtClean="0"/>
            </a:br>
            <a:r>
              <a:rPr lang="de-DE" sz="1600" dirty="0" smtClean="0"/>
              <a:t>in </a:t>
            </a:r>
            <a:r>
              <a:rPr lang="de-DE" sz="1600" dirty="0"/>
              <a:t>manchen Fällen - auch an Roma und </a:t>
            </a:r>
            <a:r>
              <a:rPr lang="de-DE" sz="1600" dirty="0" smtClean="0"/>
              <a:t>Sinti.</a:t>
            </a:r>
          </a:p>
          <a:p>
            <a:r>
              <a:rPr lang="de-DE" sz="1600" dirty="0"/>
              <a:t>Die Vernichtungslager waren regelrechte </a:t>
            </a:r>
            <a:r>
              <a:rPr lang="de-DE" sz="1600" dirty="0" smtClean="0"/>
              <a:t>Tötungsfabriken; deportierte Menschen wurden in Gaskammern durch Kohlenmonoxid </a:t>
            </a:r>
            <a:r>
              <a:rPr lang="de-DE" sz="1600" dirty="0"/>
              <a:t>oder </a:t>
            </a:r>
            <a:r>
              <a:rPr lang="de-DE" sz="1600" dirty="0" smtClean="0"/>
              <a:t>Giftgas ermordet.</a:t>
            </a:r>
          </a:p>
          <a:p>
            <a:r>
              <a:rPr lang="de-DE" sz="1600" dirty="0"/>
              <a:t>Insgesamt fielen mindestens 110.000 Menschen aus Österreich der nationalsozialistischen Verfolgung zum </a:t>
            </a:r>
            <a:r>
              <a:rPr lang="de-DE" sz="1600" dirty="0" smtClean="0"/>
              <a:t>Opfer.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</a:t>
            </a:r>
            <a:r>
              <a:rPr lang="de-DE" sz="1200" dirty="0" smtClean="0">
                <a:solidFill>
                  <a:srgbClr val="2190AB"/>
                </a:solidFill>
                <a:hlinkClick r:id="rId5"/>
              </a:rPr>
              <a:t>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0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000" y="422031"/>
            <a:ext cx="4406400" cy="37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Widerstand, Hoffnung und Zuflucht</a:t>
            </a: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808000" y="1883846"/>
            <a:ext cx="2796400" cy="2813923"/>
            <a:chOff x="2808000" y="1883846"/>
            <a:chExt cx="2796400" cy="2813923"/>
          </a:xfrm>
        </p:grpSpPr>
        <p:sp>
          <p:nvSpPr>
            <p:cNvPr id="8" name="Rechteck 7"/>
            <p:cNvSpPr/>
            <p:nvPr/>
          </p:nvSpPr>
          <p:spPr>
            <a:xfrm>
              <a:off x="2819599" y="4420770"/>
              <a:ext cx="27848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de-DE" sz="1200" dirty="0">
                  <a:solidFill>
                    <a:srgbClr val="2190AB"/>
                  </a:solidFill>
                  <a:hlinkClick r:id="rId4"/>
                </a:rPr>
                <a:t>Zum Kapitel auf der </a:t>
              </a:r>
              <a:r>
                <a:rPr lang="de-DE" sz="1200" dirty="0" err="1">
                  <a:solidFill>
                    <a:srgbClr val="2190AB"/>
                  </a:solidFill>
                  <a:hlinkClick r:id="rId4"/>
                </a:rPr>
                <a:t>DemokratieWEBstatt</a:t>
              </a:r>
              <a:r>
                <a:rPr lang="de-DE" sz="1200" dirty="0">
                  <a:solidFill>
                    <a:srgbClr val="2190AB"/>
                  </a:solidFill>
                  <a:hlinkClick r:id="rId4"/>
                </a:rPr>
                <a:t> </a:t>
              </a:r>
              <a:endParaRPr lang="de-DE" sz="1200" dirty="0">
                <a:solidFill>
                  <a:srgbClr val="00A3DB"/>
                </a:solidFill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00" y="1883846"/>
              <a:ext cx="2784000" cy="2088000"/>
            </a:xfrm>
            <a:prstGeom prst="rect">
              <a:avLst/>
            </a:prstGeom>
          </p:spPr>
        </p:pic>
      </p:grpSp>
      <p:sp>
        <p:nvSpPr>
          <p:cNvPr id="3" name="Rechteck 2"/>
          <p:cNvSpPr/>
          <p:nvPr/>
        </p:nvSpPr>
        <p:spPr>
          <a:xfrm>
            <a:off x="3306000" y="40412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 smtClean="0"/>
              <a:t>© Parlamentsdirektion / Franz Stürmer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Formen des Widerstandes gegen das NS-Regime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pPr>
              <a:buClr>
                <a:srgbClr val="2190AB"/>
              </a:buClr>
            </a:pPr>
            <a:r>
              <a:rPr lang="de-AT" sz="1600" dirty="0" smtClean="0"/>
              <a:t>Widerstand war lebensgefährlich!</a:t>
            </a:r>
          </a:p>
          <a:p>
            <a:pPr>
              <a:buClr>
                <a:srgbClr val="2190AB"/>
              </a:buClr>
            </a:pPr>
            <a:r>
              <a:rPr lang="de-DE" sz="1600" dirty="0" smtClean="0"/>
              <a:t>Widerstandsgruppen, z.B. Weiße Rose; </a:t>
            </a:r>
            <a:r>
              <a:rPr lang="de-DE" sz="1600" dirty="0" err="1" smtClean="0"/>
              <a:t>PartisanInnen</a:t>
            </a:r>
            <a:endParaRPr lang="de-DE" sz="1600" dirty="0" smtClean="0"/>
          </a:p>
          <a:p>
            <a:pPr>
              <a:buClr>
                <a:srgbClr val="2190AB"/>
              </a:buClr>
            </a:pPr>
            <a:r>
              <a:rPr lang="de-DE" sz="1600" dirty="0" smtClean="0"/>
              <a:t>Widerstand in Ghettos, Konzentrations- und Vernichtungslagern</a:t>
            </a:r>
          </a:p>
          <a:p>
            <a:pPr>
              <a:buClr>
                <a:srgbClr val="2190AB"/>
              </a:buClr>
            </a:pPr>
            <a:r>
              <a:rPr lang="de-DE" sz="1600" dirty="0" smtClean="0"/>
              <a:t>Jüdische Freiwillige in </a:t>
            </a:r>
            <a:r>
              <a:rPr lang="de-DE" sz="1600" dirty="0" smtClean="0"/>
              <a:t>den Armeen der Alliierten</a:t>
            </a:r>
            <a:endParaRPr lang="de-DE" sz="1600" dirty="0" smtClean="0"/>
          </a:p>
          <a:p>
            <a:pPr>
              <a:buClr>
                <a:srgbClr val="2190AB"/>
              </a:buClr>
            </a:pPr>
            <a:r>
              <a:rPr lang="de-DE" sz="1600" dirty="0" smtClean="0"/>
              <a:t>Regierungen der besetzten Länder, die nicht mit dem NS-Regime kooperierten.</a:t>
            </a:r>
          </a:p>
          <a:p>
            <a:pPr>
              <a:buClr>
                <a:srgbClr val="2190AB"/>
              </a:buClr>
            </a:pPr>
            <a:r>
              <a:rPr lang="de-DE" sz="1600" dirty="0" smtClean="0"/>
              <a:t>Widerstand innerhalb </a:t>
            </a:r>
            <a:r>
              <a:rPr lang="de-DE" sz="1600" dirty="0" smtClean="0"/>
              <a:t>der </a:t>
            </a:r>
            <a:r>
              <a:rPr lang="de-DE" sz="1600" dirty="0" smtClean="0"/>
              <a:t>Militärs (z.B. Attentate auf Hitler)</a:t>
            </a:r>
          </a:p>
          <a:p>
            <a:pPr>
              <a:buClr>
                <a:srgbClr val="2190AB"/>
              </a:buClr>
            </a:pPr>
            <a:r>
              <a:rPr lang="de-DE" sz="1600" dirty="0" smtClean="0"/>
              <a:t>Schutz </a:t>
            </a:r>
            <a:r>
              <a:rPr lang="de-DE" sz="1600" dirty="0" smtClean="0"/>
              <a:t>von </a:t>
            </a:r>
            <a:r>
              <a:rPr lang="de-DE" sz="1600" dirty="0" err="1" smtClean="0"/>
              <a:t>ZwangsarbeiterInnen</a:t>
            </a:r>
            <a:r>
              <a:rPr lang="de-DE" sz="1600" dirty="0" smtClean="0"/>
              <a:t> (z.B</a:t>
            </a:r>
            <a:r>
              <a:rPr lang="de-DE" sz="1600" dirty="0" smtClean="0"/>
              <a:t>. durch Unternehmer Oskar Schindler)</a:t>
            </a:r>
            <a:endParaRPr lang="de-AT" sz="1600" dirty="0"/>
          </a:p>
          <a:p>
            <a:pPr lvl="1"/>
            <a:endParaRPr lang="de-AT" sz="1600" dirty="0" smtClean="0"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028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Lernen aus der Geschichte</a:t>
            </a: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681999" y="1855897"/>
            <a:ext cx="3060000" cy="2808000"/>
            <a:chOff x="2681999" y="1855897"/>
            <a:chExt cx="3060000" cy="2841872"/>
          </a:xfrm>
        </p:grpSpPr>
        <p:sp>
          <p:nvSpPr>
            <p:cNvPr id="8" name="Rechteck 7"/>
            <p:cNvSpPr/>
            <p:nvPr/>
          </p:nvSpPr>
          <p:spPr>
            <a:xfrm>
              <a:off x="2819599" y="4420770"/>
              <a:ext cx="27848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de-DE" sz="1200" dirty="0">
                  <a:solidFill>
                    <a:srgbClr val="2190AB"/>
                  </a:solidFill>
                  <a:hlinkClick r:id="rId4"/>
                </a:rPr>
                <a:t>Zum Kapitel auf der </a:t>
              </a:r>
              <a:r>
                <a:rPr lang="de-DE" sz="1200" dirty="0" err="1">
                  <a:solidFill>
                    <a:srgbClr val="2190AB"/>
                  </a:solidFill>
                  <a:hlinkClick r:id="rId4"/>
                </a:rPr>
                <a:t>DemokratieWEBstatt</a:t>
              </a:r>
              <a:r>
                <a:rPr lang="de-DE" sz="1200" dirty="0">
                  <a:solidFill>
                    <a:srgbClr val="2190AB"/>
                  </a:solidFill>
                  <a:hlinkClick r:id="rId4"/>
                </a:rPr>
                <a:t> </a:t>
              </a:r>
              <a:endParaRPr lang="de-DE" sz="1200" dirty="0">
                <a:solidFill>
                  <a:srgbClr val="00A3DB"/>
                </a:solidFill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999" y="1855897"/>
              <a:ext cx="3060000" cy="2115949"/>
            </a:xfrm>
            <a:prstGeom prst="rect">
              <a:avLst/>
            </a:prstGeom>
          </p:spPr>
        </p:pic>
      </p:grpSp>
      <p:sp>
        <p:nvSpPr>
          <p:cNvPr id="2" name="Rechteck 1"/>
          <p:cNvSpPr/>
          <p:nvPr/>
        </p:nvSpPr>
        <p:spPr>
          <a:xfrm>
            <a:off x="3399780" y="3946626"/>
            <a:ext cx="27947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© </a:t>
            </a:r>
            <a:r>
              <a:rPr lang="de-DE" sz="800" dirty="0" err="1"/>
              <a:t>Yvonnes_photos</a:t>
            </a:r>
            <a:r>
              <a:rPr lang="de-DE" sz="800" dirty="0"/>
              <a:t> </a:t>
            </a:r>
            <a:r>
              <a:rPr lang="de-DE" sz="800" dirty="0" smtClean="0"/>
              <a:t>fotocase.com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3879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Erinnern und Gedenken heute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pPr>
              <a:buClr>
                <a:srgbClr val="2190AB"/>
              </a:buClr>
            </a:pPr>
            <a:r>
              <a:rPr lang="de-DE" sz="1600" dirty="0" smtClean="0"/>
              <a:t>Nationalsozialismus und Holocaust waren nach 1945 Tabuthemen.</a:t>
            </a:r>
          </a:p>
          <a:p>
            <a:pPr>
              <a:buClr>
                <a:srgbClr val="2190AB"/>
              </a:buClr>
            </a:pPr>
            <a:r>
              <a:rPr lang="de-DE" sz="1600" dirty="0" smtClean="0"/>
              <a:t>Österreich gestand in den 1990er-Jahren die Mitverantwortung am NS-Terror ein und traf Regelungen zur Entschädigung der Opfer.</a:t>
            </a:r>
          </a:p>
          <a:p>
            <a:pPr>
              <a:buClr>
                <a:srgbClr val="2190AB"/>
              </a:buClr>
            </a:pPr>
            <a:r>
              <a:rPr lang="de-DE" sz="1600" dirty="0" smtClean="0"/>
              <a:t>Heute gibt es viele Formen des Erinnerns und Gedenkens</a:t>
            </a:r>
          </a:p>
          <a:p>
            <a:pPr lvl="1">
              <a:buClr>
                <a:srgbClr val="2190AB"/>
              </a:buClr>
            </a:pPr>
            <a:r>
              <a:rPr lang="de-DE" sz="1600" dirty="0" smtClean="0"/>
              <a:t>Ausstellungen, Veranstaltungen, Workshops für Schulklassen, Interviews mit </a:t>
            </a:r>
            <a:r>
              <a:rPr lang="de-DE" sz="1600" dirty="0" err="1" smtClean="0"/>
              <a:t>ZeitzeugInnen</a:t>
            </a:r>
            <a:endParaRPr lang="de-AT" sz="1600" dirty="0"/>
          </a:p>
          <a:p>
            <a:pPr lvl="1">
              <a:buClr>
                <a:srgbClr val="2190AB"/>
              </a:buClr>
            </a:pPr>
            <a:r>
              <a:rPr lang="de-DE" sz="1600" dirty="0" smtClean="0"/>
              <a:t>Gedenkstätten und Denkmäler, Erinnerungsorte</a:t>
            </a:r>
          </a:p>
          <a:p>
            <a:pPr lvl="1">
              <a:buClr>
                <a:srgbClr val="2190AB"/>
              </a:buClr>
            </a:pPr>
            <a:r>
              <a:rPr lang="de-DE" sz="1600" dirty="0" smtClean="0"/>
              <a:t>Gedenk- und Jahrestage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38344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6232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20980"/>
            <a:ext cx="7128000" cy="612000"/>
          </a:xfrm>
        </p:spPr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Diskussionsfragen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229852"/>
            <a:ext cx="7848000" cy="3078866"/>
          </a:xfrm>
        </p:spPr>
        <p:txBody>
          <a:bodyPr/>
          <a:lstStyle/>
          <a:p>
            <a:r>
              <a:rPr lang="de-DE" sz="1600" dirty="0"/>
              <a:t>Was hat dazu beigetragen, dass der Holocaust – die </a:t>
            </a:r>
            <a:r>
              <a:rPr lang="de-DE" sz="1600" dirty="0" err="1"/>
              <a:t>Shoah</a:t>
            </a:r>
            <a:r>
              <a:rPr lang="de-DE" sz="1600" dirty="0"/>
              <a:t> durchgeführt werden konnte?</a:t>
            </a:r>
          </a:p>
          <a:p>
            <a:r>
              <a:rPr lang="de-DE" sz="1600" dirty="0"/>
              <a:t>Wie sollte mit den Orten, an denen der Holocaust – die </a:t>
            </a:r>
            <a:r>
              <a:rPr lang="de-DE" sz="1600" dirty="0" err="1"/>
              <a:t>Shoah</a:t>
            </a:r>
            <a:r>
              <a:rPr lang="de-DE" sz="1600" dirty="0"/>
              <a:t> stattgefunden hat (z.B. ehemalige Lager) heute umgegangen werden?</a:t>
            </a:r>
          </a:p>
          <a:p>
            <a:r>
              <a:rPr lang="de-DE" sz="1600" dirty="0"/>
              <a:t>Warum ist es wichtig, etwas über den Holocaust – die </a:t>
            </a:r>
            <a:r>
              <a:rPr lang="de-DE" sz="1600" dirty="0" err="1"/>
              <a:t>Shoah</a:t>
            </a:r>
            <a:r>
              <a:rPr lang="de-DE" sz="1600" dirty="0"/>
              <a:t> zu erfahren? Was ist daran noch „aktuell“?</a:t>
            </a:r>
          </a:p>
          <a:p>
            <a:r>
              <a:rPr lang="de-AT" sz="1600" dirty="0"/>
              <a:t>In der Datenbank der internationalen Holocaust-Gedenkstätte </a:t>
            </a:r>
            <a:r>
              <a:rPr lang="de-AT" sz="1600" dirty="0" err="1"/>
              <a:t>Yad</a:t>
            </a:r>
            <a:r>
              <a:rPr lang="de-AT" sz="1600" dirty="0"/>
              <a:t> </a:t>
            </a:r>
            <a:r>
              <a:rPr lang="de-AT" sz="1600" dirty="0" err="1"/>
              <a:t>Vashem</a:t>
            </a:r>
            <a:r>
              <a:rPr lang="de-AT" sz="1600" dirty="0"/>
              <a:t> wird versucht, die Namen und möglichst auch die Lebensgeschichte eines jeden einzelnen Holocaust-Opfers zu sammeln (bisher über 4,7 Millionen Namen aufgenommen).</a:t>
            </a:r>
            <a:br>
              <a:rPr lang="de-AT" sz="1600" dirty="0"/>
            </a:br>
            <a:r>
              <a:rPr lang="de-AT" sz="1600" dirty="0"/>
              <a:t>Inwiefern ist das deiner Meinung nach von Bedeutung?</a:t>
            </a:r>
            <a:endParaRPr lang="de-DE" sz="1600" dirty="0"/>
          </a:p>
          <a:p>
            <a:endParaRPr lang="de-AT" sz="1600" dirty="0" smtClean="0"/>
          </a:p>
          <a:p>
            <a:endParaRPr lang="de-AT" sz="1600" dirty="0" smtClean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 smtClean="0">
                <a:solidFill>
                  <a:srgbClr val="2190AB"/>
                </a:solidFill>
                <a:cs typeface="Arial" panose="020B0604020202020204" pitchFamily="34" charset="0"/>
              </a:rPr>
              <a:t>Hinweis 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In dieser </a:t>
            </a:r>
            <a:r>
              <a:rPr lang="de-DE" sz="1400" dirty="0" err="1" smtClean="0"/>
              <a:t>PowerPointPräsentation</a:t>
            </a:r>
            <a:r>
              <a:rPr lang="de-DE" sz="1400" dirty="0" smtClean="0"/>
              <a:t> finden sich die wichtigsten Inhalte des Schwerpunktthemas „Holocaust – </a:t>
            </a:r>
            <a:r>
              <a:rPr lang="de-DE" sz="1400" dirty="0" err="1" smtClean="0"/>
              <a:t>Shoah</a:t>
            </a:r>
            <a:r>
              <a:rPr lang="de-DE" sz="1400" dirty="0" smtClean="0"/>
              <a:t>“ in stark gekürzter Version.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Um zu den Hintergrundinformationen in den jeweiligen Kapiteln auf der </a:t>
            </a:r>
            <a:r>
              <a:rPr lang="de-DE" sz="1400" dirty="0" err="1" smtClean="0"/>
              <a:t>DemokratieWEBstatt</a:t>
            </a:r>
            <a:r>
              <a:rPr lang="de-DE" sz="1400" dirty="0"/>
              <a:t> </a:t>
            </a:r>
            <a:r>
              <a:rPr lang="de-DE" sz="1400" dirty="0" smtClean="0"/>
              <a:t>zu gelangen, nutzen Sie bitte die Verlinkungen.</a:t>
            </a: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Bsp. </a:t>
            </a:r>
            <a:r>
              <a:rPr lang="de-DE" sz="1400" dirty="0" smtClean="0">
                <a:hlinkClick r:id="rId4"/>
              </a:rPr>
              <a:t>„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Zum </a:t>
            </a:r>
            <a:r>
              <a:rPr lang="de-DE" sz="1400" dirty="0">
                <a:solidFill>
                  <a:srgbClr val="2190AB"/>
                </a:solidFill>
                <a:hlinkClick r:id="rId4"/>
              </a:rPr>
              <a:t>Kapitel auf der </a:t>
            </a:r>
            <a:r>
              <a:rPr lang="de-DE" sz="14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r>
              <a:rPr lang="de-DE" sz="1400" dirty="0" smtClean="0">
                <a:solidFill>
                  <a:srgbClr val="2190AB"/>
                </a:solidFill>
              </a:rPr>
              <a:t>“</a:t>
            </a:r>
            <a:endParaRPr lang="de-DE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i="1" dirty="0" smtClean="0"/>
              <a:t>(Überschrift) 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„Holocaust</a:t>
            </a:r>
            <a:r>
              <a:rPr lang="de-DE" sz="1400" dirty="0">
                <a:solidFill>
                  <a:srgbClr val="2190AB"/>
                </a:solidFill>
                <a:hlinkClick r:id="rId4"/>
              </a:rPr>
              <a:t>“ und „</a:t>
            </a:r>
            <a:r>
              <a:rPr lang="de-DE" sz="1400" dirty="0" err="1">
                <a:solidFill>
                  <a:srgbClr val="2190AB"/>
                </a:solidFill>
                <a:hlinkClick r:id="rId4"/>
              </a:rPr>
              <a:t>Shoah</a:t>
            </a:r>
            <a:r>
              <a:rPr lang="de-DE" sz="1400" dirty="0">
                <a:solidFill>
                  <a:srgbClr val="2190AB"/>
                </a:solidFill>
                <a:hlinkClick r:id="rId4"/>
              </a:rPr>
              <a:t>“ </a:t>
            </a:r>
            <a:endParaRPr lang="de-DE" sz="1400" dirty="0" smtClean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endParaRPr lang="de-DE" sz="1400" dirty="0" smtClean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1294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err="1" smtClean="0">
                <a:solidFill>
                  <a:srgbClr val="2190AB"/>
                </a:solidFill>
                <a:latin typeface="+mj-lt"/>
              </a:rPr>
              <a:t>Shoah</a:t>
            </a:r>
            <a:r>
              <a:rPr lang="de-DE" sz="2800" b="1" dirty="0">
                <a:solidFill>
                  <a:srgbClr val="2190AB"/>
                </a:solidFill>
                <a:latin typeface="+mj-lt"/>
              </a:rPr>
              <a:t>, Holocaust, </a:t>
            </a:r>
            <a:r>
              <a:rPr lang="de-DE" sz="2800" b="1" dirty="0" err="1">
                <a:solidFill>
                  <a:srgbClr val="2190AB"/>
                </a:solidFill>
                <a:latin typeface="+mj-lt"/>
              </a:rPr>
              <a:t>Churban</a:t>
            </a:r>
            <a:r>
              <a:rPr lang="de-DE" sz="2800" b="1" dirty="0">
                <a:solidFill>
                  <a:srgbClr val="2190AB"/>
                </a:solidFill>
                <a:latin typeface="+mj-lt"/>
              </a:rPr>
              <a:t> – Was ist damit gemeint</a:t>
            </a:r>
            <a:r>
              <a:rPr lang="de-DE" sz="2800" b="1" dirty="0" smtClean="0">
                <a:solidFill>
                  <a:srgbClr val="2190AB"/>
                </a:solidFill>
                <a:latin typeface="+mj-lt"/>
              </a:rPr>
              <a:t>?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20686" y="3969833"/>
            <a:ext cx="3293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© Parlamentsdirektion / Kinderbüro Universität Wien</a:t>
            </a:r>
            <a:endParaRPr lang="de-DE" sz="8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700000" y="2126741"/>
            <a:ext cx="2936676" cy="2585412"/>
            <a:chOff x="2772000" y="1420472"/>
            <a:chExt cx="2936676" cy="3181014"/>
          </a:xfrm>
        </p:grpSpPr>
        <p:sp>
          <p:nvSpPr>
            <p:cNvPr id="2" name="Rechteck 1"/>
            <p:cNvSpPr/>
            <p:nvPr/>
          </p:nvSpPr>
          <p:spPr>
            <a:xfrm>
              <a:off x="2842327" y="4324487"/>
              <a:ext cx="27960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1200" dirty="0">
                  <a:solidFill>
                    <a:srgbClr val="2190AB"/>
                  </a:solidFill>
                  <a:hlinkClick r:id="rId4"/>
                </a:rPr>
                <a:t>Zum Kapitel auf der </a:t>
              </a:r>
              <a:r>
                <a:rPr lang="de-DE" sz="1200" dirty="0" err="1" smtClean="0">
                  <a:solidFill>
                    <a:srgbClr val="2190AB"/>
                  </a:solidFill>
                  <a:hlinkClick r:id="rId4"/>
                </a:rPr>
                <a:t>DemokratieWEBstatt</a:t>
              </a:r>
              <a:endParaRPr lang="de-DE" sz="1200" dirty="0">
                <a:solidFill>
                  <a:srgbClr val="2190AB"/>
                </a:solidFill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000" y="1420472"/>
              <a:ext cx="2936676" cy="2549361"/>
            </a:xfrm>
            <a:prstGeom prst="rect">
              <a:avLst/>
            </a:prstGeom>
          </p:spPr>
        </p:pic>
      </p:grpSp>
      <p:sp>
        <p:nvSpPr>
          <p:cNvPr id="3" name="Rechteck 2"/>
          <p:cNvSpPr/>
          <p:nvPr/>
        </p:nvSpPr>
        <p:spPr>
          <a:xfrm>
            <a:off x="3798541" y="4185277"/>
            <a:ext cx="5534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© DÖW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4"/>
              </a:rPr>
              <a:t>„Holocaust“ und „</a:t>
            </a:r>
            <a:r>
              <a:rPr lang="de-DE" sz="2400" dirty="0" err="1" smtClean="0">
                <a:solidFill>
                  <a:srgbClr val="2190AB"/>
                </a:solidFill>
                <a:hlinkClick r:id="rId4"/>
              </a:rPr>
              <a:t>Shoah</a:t>
            </a:r>
            <a:r>
              <a:rPr lang="de-DE" sz="2400" dirty="0" smtClean="0">
                <a:solidFill>
                  <a:srgbClr val="2190AB"/>
                </a:solidFill>
                <a:hlinkClick r:id="rId4"/>
              </a:rPr>
              <a:t>“ </a:t>
            </a:r>
            <a:endParaRPr lang="de-DE" sz="12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AT" sz="1600" dirty="0" smtClean="0"/>
              <a:t>Begriff </a:t>
            </a:r>
            <a:r>
              <a:rPr lang="de-AT" sz="1600" b="1" dirty="0" smtClean="0"/>
              <a:t>„Holocaust“</a:t>
            </a:r>
            <a:r>
              <a:rPr lang="de-AT" sz="1600" dirty="0" smtClean="0"/>
              <a:t> für Massenmord an europäischen Juden und Jüdinnen seit den 1</a:t>
            </a:r>
            <a:r>
              <a:rPr lang="de-DE" sz="1600" dirty="0" smtClean="0"/>
              <a:t>970er-Jahren </a:t>
            </a:r>
            <a:r>
              <a:rPr lang="de-DE" sz="1600" dirty="0"/>
              <a:t>international </a:t>
            </a:r>
            <a:r>
              <a:rPr lang="de-DE" sz="1600" dirty="0" smtClean="0"/>
              <a:t>gebräuchlich.</a:t>
            </a:r>
            <a:r>
              <a:rPr lang="de-DE" sz="1600" dirty="0"/>
              <a:t> </a:t>
            </a:r>
            <a:r>
              <a:rPr lang="de-DE" sz="1600" dirty="0" smtClean="0"/>
              <a:t>(Holocaust: griechisch für: „Brandopfer</a:t>
            </a:r>
            <a:r>
              <a:rPr lang="de-DE" sz="1600" dirty="0"/>
              <a:t>“ oder „vollständig verbrannt</a:t>
            </a:r>
            <a:r>
              <a:rPr lang="de-DE" sz="1600" dirty="0" smtClean="0"/>
              <a:t>“.) 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Der </a:t>
            </a:r>
            <a:r>
              <a:rPr lang="de-DE" sz="1600" dirty="0"/>
              <a:t>Holocaust im Nationalsozialismus war </a:t>
            </a:r>
            <a:r>
              <a:rPr lang="de-DE" sz="1600" dirty="0" smtClean="0"/>
              <a:t>aber </a:t>
            </a:r>
            <a:r>
              <a:rPr lang="de-DE" sz="1600" dirty="0"/>
              <a:t>ein systematischer </a:t>
            </a:r>
            <a:r>
              <a:rPr lang="de-DE" sz="1600" dirty="0" smtClean="0"/>
              <a:t>Massenmord</a:t>
            </a:r>
            <a:r>
              <a:rPr lang="de-DE" sz="1600" dirty="0"/>
              <a:t>!</a:t>
            </a:r>
            <a:r>
              <a:rPr lang="de-DE" sz="1600" dirty="0" smtClean="0"/>
              <a:t> 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Viele </a:t>
            </a:r>
            <a:r>
              <a:rPr lang="de-DE" sz="1600" dirty="0"/>
              <a:t>Jüdinnen und Juden </a:t>
            </a:r>
            <a:r>
              <a:rPr lang="de-DE" sz="1600" dirty="0" smtClean="0"/>
              <a:t>verwenden deshalb </a:t>
            </a:r>
            <a:r>
              <a:rPr lang="de-DE" sz="1600" dirty="0"/>
              <a:t>das Wort </a:t>
            </a:r>
            <a:r>
              <a:rPr lang="de-DE" sz="1600" b="1" dirty="0"/>
              <a:t>„</a:t>
            </a:r>
            <a:r>
              <a:rPr lang="de-DE" sz="1600" b="1" dirty="0" err="1"/>
              <a:t>Shoah</a:t>
            </a:r>
            <a:r>
              <a:rPr lang="de-DE" sz="1600" b="1" dirty="0"/>
              <a:t>“ </a:t>
            </a:r>
            <a:r>
              <a:rPr lang="de-DE" sz="1600" dirty="0"/>
              <a:t>(sprich: </a:t>
            </a:r>
            <a:r>
              <a:rPr lang="de-DE" sz="1600" dirty="0" err="1" smtClean="0"/>
              <a:t>Scho´ah</a:t>
            </a:r>
            <a:r>
              <a:rPr lang="de-DE" sz="1600" dirty="0" smtClean="0"/>
              <a:t>). (Hebräisch für: </a:t>
            </a:r>
            <a:r>
              <a:rPr lang="de-DE" sz="1600" dirty="0"/>
              <a:t>„Untergang“, „Katastrophe</a:t>
            </a:r>
            <a:r>
              <a:rPr lang="de-DE" sz="1600" dirty="0" smtClean="0"/>
              <a:t>“)</a:t>
            </a:r>
            <a:endParaRPr lang="de-DE" sz="1600" dirty="0"/>
          </a:p>
          <a:p>
            <a:r>
              <a:rPr lang="de-DE" sz="1600" dirty="0" smtClean="0"/>
              <a:t>Der </a:t>
            </a:r>
            <a:r>
              <a:rPr lang="de-DE" sz="1600" dirty="0"/>
              <a:t>Begriff </a:t>
            </a:r>
            <a:r>
              <a:rPr lang="de-DE" sz="1600" dirty="0" err="1"/>
              <a:t>Shoah</a:t>
            </a:r>
            <a:r>
              <a:rPr lang="de-DE" sz="1600" dirty="0"/>
              <a:t> bezieht sich vor allen auf die jüdischen Ermordeten. </a:t>
            </a:r>
            <a:endParaRPr lang="de-DE" sz="1600" dirty="0" smtClean="0"/>
          </a:p>
          <a:p>
            <a:r>
              <a:rPr lang="de-DE" sz="1600" dirty="0" smtClean="0"/>
              <a:t>Der </a:t>
            </a:r>
            <a:r>
              <a:rPr lang="de-DE" sz="1600" dirty="0"/>
              <a:t>Holocaust betraf aber </a:t>
            </a:r>
            <a:r>
              <a:rPr lang="de-DE" sz="1600" dirty="0" smtClean="0"/>
              <a:t>auch </a:t>
            </a:r>
            <a:r>
              <a:rPr lang="de-DE" sz="1600" dirty="0"/>
              <a:t>Roma und Sinti, und politische Gefangene.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Deshalb wird der Begriff </a:t>
            </a:r>
            <a:r>
              <a:rPr lang="de-DE" sz="1600" dirty="0" smtClean="0"/>
              <a:t>von diesen Gruppen teilweise </a:t>
            </a:r>
            <a:r>
              <a:rPr lang="de-DE" sz="1600" dirty="0"/>
              <a:t>abgelehnt.</a:t>
            </a:r>
            <a:endParaRPr lang="de-AT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4"/>
              </a:rPr>
              <a:t>„</a:t>
            </a:r>
            <a:r>
              <a:rPr lang="de-DE" sz="2400" dirty="0" err="1" smtClean="0">
                <a:solidFill>
                  <a:srgbClr val="2190AB"/>
                </a:solidFill>
                <a:hlinkClick r:id="rId4"/>
              </a:rPr>
              <a:t>Churban</a:t>
            </a:r>
            <a:r>
              <a:rPr lang="de-DE" sz="2400" dirty="0" smtClean="0">
                <a:solidFill>
                  <a:srgbClr val="2190AB"/>
                </a:solidFill>
                <a:hlinkClick r:id="rId4"/>
              </a:rPr>
              <a:t>“</a:t>
            </a:r>
            <a:endParaRPr lang="de-DE" sz="12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b="1" dirty="0" err="1" smtClean="0"/>
              <a:t>Churban</a:t>
            </a:r>
            <a:r>
              <a:rPr lang="de-DE" sz="1600" dirty="0" smtClean="0"/>
              <a:t>: hebräisches Wort</a:t>
            </a:r>
            <a:r>
              <a:rPr lang="de-DE" sz="1600" dirty="0"/>
              <a:t> </a:t>
            </a:r>
            <a:r>
              <a:rPr lang="de-DE" sz="1600" dirty="0" smtClean="0"/>
              <a:t>für „Verwüstung“ oder „Vernichtung“; bezeichnet </a:t>
            </a:r>
            <a:r>
              <a:rPr lang="de-DE" sz="1600" dirty="0"/>
              <a:t>große historische, von Menschen gemachte Katastrophen. </a:t>
            </a:r>
            <a:endParaRPr lang="de-DE" sz="1600" dirty="0" smtClean="0"/>
          </a:p>
          <a:p>
            <a:r>
              <a:rPr lang="de-DE" sz="1600" dirty="0" smtClean="0"/>
              <a:t>Mit </a:t>
            </a:r>
            <a:r>
              <a:rPr lang="de-DE" sz="1600" dirty="0"/>
              <a:t>dem Begriff wird betont, dass sich die Verfolgung von Jüdinnen und Juden in der Geschichte </a:t>
            </a:r>
            <a:r>
              <a:rPr lang="de-DE" sz="1600" dirty="0" smtClean="0"/>
              <a:t>wiederholt.</a:t>
            </a:r>
            <a:endParaRPr lang="de-DE" sz="1600" dirty="0"/>
          </a:p>
          <a:p>
            <a:pPr marL="0" indent="0">
              <a:buNone/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4095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4"/>
              </a:rPr>
              <a:t>„</a:t>
            </a:r>
            <a:r>
              <a:rPr lang="de-DE" sz="2400" dirty="0" err="1" smtClean="0">
                <a:solidFill>
                  <a:srgbClr val="2190AB"/>
                </a:solidFill>
                <a:hlinkClick r:id="rId4"/>
              </a:rPr>
              <a:t>Porjamos</a:t>
            </a:r>
            <a:r>
              <a:rPr lang="de-DE" sz="2400" dirty="0" smtClean="0">
                <a:solidFill>
                  <a:srgbClr val="2190AB"/>
                </a:solidFill>
                <a:hlinkClick r:id="rId4"/>
              </a:rPr>
              <a:t>“</a:t>
            </a:r>
            <a:endParaRPr lang="de-DE" sz="12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/>
              <a:t>Das </a:t>
            </a:r>
            <a:r>
              <a:rPr lang="de-DE" sz="1600" dirty="0" err="1"/>
              <a:t>Romanes</a:t>
            </a:r>
            <a:r>
              <a:rPr lang="de-DE" sz="1600" dirty="0"/>
              <a:t>-Wort </a:t>
            </a:r>
            <a:r>
              <a:rPr lang="de-DE" sz="1600" dirty="0" smtClean="0"/>
              <a:t>„</a:t>
            </a:r>
            <a:r>
              <a:rPr lang="de-DE" sz="1600" b="1" dirty="0" err="1" smtClean="0"/>
              <a:t>Porjamos</a:t>
            </a:r>
            <a:r>
              <a:rPr lang="de-DE" sz="1600" b="1" dirty="0" smtClean="0"/>
              <a:t>“</a:t>
            </a:r>
            <a:r>
              <a:rPr lang="de-DE" sz="1600" dirty="0" smtClean="0"/>
              <a:t> </a:t>
            </a:r>
            <a:r>
              <a:rPr lang="de-DE" sz="1600" dirty="0"/>
              <a:t>bedeutet in etwa „das Verschlingen“.  Es wird als Begriff für die Ermordung der Roma und Sinti durch das NS-Regime verwendet. </a:t>
            </a:r>
          </a:p>
          <a:p>
            <a:r>
              <a:rPr lang="de-DE" sz="1600" dirty="0"/>
              <a:t>Roma und Sinti sind nach der jüdischen Bevölkerung die größte Opfergruppe des NS-Regimes (etwa eine halbe Million ermordete Roma und Sinti).</a:t>
            </a:r>
          </a:p>
          <a:p>
            <a:pPr marL="0" indent="0">
              <a:buNone/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1294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</a:rPr>
              <a:t>Die Geschichte des Holocaust / der </a:t>
            </a:r>
            <a:r>
              <a:rPr lang="de-DE" sz="2800" b="1" dirty="0" err="1" smtClean="0">
                <a:solidFill>
                  <a:srgbClr val="2190AB"/>
                </a:solidFill>
                <a:latin typeface="+mj-lt"/>
              </a:rPr>
              <a:t>Shoah</a:t>
            </a:r>
            <a:endParaRPr lang="de-DE" sz="2800" b="1" dirty="0" smtClean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16349" y="3906766"/>
            <a:ext cx="538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© ÖNB</a:t>
            </a:r>
            <a:endParaRPr lang="de-DE" sz="8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786400" y="1771650"/>
            <a:ext cx="2823610" cy="2864243"/>
            <a:chOff x="2786400" y="1771650"/>
            <a:chExt cx="2823610" cy="2864243"/>
          </a:xfrm>
        </p:grpSpPr>
        <p:sp>
          <p:nvSpPr>
            <p:cNvPr id="2" name="Rechteck 1"/>
            <p:cNvSpPr/>
            <p:nvPr/>
          </p:nvSpPr>
          <p:spPr>
            <a:xfrm>
              <a:off x="2786400" y="4358894"/>
              <a:ext cx="28236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1200" dirty="0">
                  <a:solidFill>
                    <a:srgbClr val="2190AB"/>
                  </a:solidFill>
                  <a:hlinkClick r:id="rId4"/>
                </a:rPr>
                <a:t>Zum Kapitel auf der </a:t>
              </a:r>
              <a:r>
                <a:rPr lang="de-DE" sz="1200" dirty="0" err="1" smtClean="0">
                  <a:solidFill>
                    <a:srgbClr val="2190AB"/>
                  </a:solidFill>
                  <a:hlinkClick r:id="rId4"/>
                </a:rPr>
                <a:t>DemokratieWEBstatt</a:t>
              </a:r>
              <a:endParaRPr lang="de-DE" sz="1200" dirty="0">
                <a:solidFill>
                  <a:srgbClr val="2190AB"/>
                </a:solidFill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400" y="1771650"/>
              <a:ext cx="2736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91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Hitler und die nationalsozialistische Ideologie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/>
              <a:t>Der rassistisch-völkische Antisemitismus </a:t>
            </a:r>
            <a:r>
              <a:rPr lang="de-DE" sz="1600" dirty="0" smtClean="0"/>
              <a:t>bildete </a:t>
            </a:r>
            <a:r>
              <a:rPr lang="de-DE" sz="1600" dirty="0"/>
              <a:t>den Grundstein für die schrecklichen Verbrechen </a:t>
            </a:r>
            <a:r>
              <a:rPr lang="de-DE" sz="1600" dirty="0" smtClean="0"/>
              <a:t>des nationalsozialistischen Regimes, </a:t>
            </a:r>
            <a:r>
              <a:rPr lang="de-DE" sz="1600" dirty="0"/>
              <a:t>die zum Holocaust führten.</a:t>
            </a:r>
            <a:endParaRPr lang="de-AT" sz="1600" dirty="0"/>
          </a:p>
          <a:p>
            <a:r>
              <a:rPr lang="de-DE" sz="1600" dirty="0" smtClean="0"/>
              <a:t>Hitler </a:t>
            </a:r>
            <a:r>
              <a:rPr lang="de-DE" sz="1600" dirty="0"/>
              <a:t>war </a:t>
            </a:r>
            <a:r>
              <a:rPr lang="de-DE" sz="1600" dirty="0" smtClean="0"/>
              <a:t>davon </a:t>
            </a:r>
            <a:r>
              <a:rPr lang="de-DE" sz="1600" dirty="0"/>
              <a:t>überzeugt, </a:t>
            </a:r>
            <a:r>
              <a:rPr lang="de-DE" sz="1600" dirty="0" smtClean="0"/>
              <a:t>es gäbe „wertvolle“ Menschenrassen, wie z.B. die </a:t>
            </a:r>
            <a:r>
              <a:rPr lang="de-DE" sz="1600" dirty="0"/>
              <a:t>nordische, „arische“ Rasse (Arier), und „</a:t>
            </a:r>
            <a:r>
              <a:rPr lang="de-DE" sz="1600" dirty="0" smtClean="0"/>
              <a:t>minderwertige“, wie z.B. Juden und Jüdinnen.</a:t>
            </a:r>
          </a:p>
          <a:p>
            <a:r>
              <a:rPr lang="de-DE" sz="1600" dirty="0" smtClean="0"/>
              <a:t>Die Rassen sollten sich nicht miteinander vermischen, das „deutsche Blut“ sollte „reingehalten“ </a:t>
            </a:r>
            <a:r>
              <a:rPr lang="de-DE" sz="1600" dirty="0" smtClean="0"/>
              <a:t>werden.</a:t>
            </a:r>
            <a:endParaRPr lang="de-DE" sz="1600" dirty="0" smtClean="0"/>
          </a:p>
          <a:p>
            <a:r>
              <a:rPr lang="de-DE" sz="1600" dirty="0" smtClean="0"/>
              <a:t>Das „überlegene“ </a:t>
            </a:r>
            <a:r>
              <a:rPr lang="de-DE" sz="1600" dirty="0"/>
              <a:t>deutsche Volk sollte sich vermehren und als „Herrenrasse“ über die anderen Völker herrschen. 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1540</Words>
  <Application>Microsoft Office PowerPoint</Application>
  <PresentationFormat>Bildschirmpräsentation (16:9)</PresentationFormat>
  <Paragraphs>147</Paragraphs>
  <Slides>24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„Holocaust“ und „Shoah“ </vt:lpstr>
      <vt:lpstr>„Churban“</vt:lpstr>
      <vt:lpstr>„Porjamos“</vt:lpstr>
      <vt:lpstr>PowerPoint-Präsentation</vt:lpstr>
      <vt:lpstr>Hitler und die nationalsozialistische Ideologie</vt:lpstr>
      <vt:lpstr>Viele Feindbilder der NationalsozialistInnen</vt:lpstr>
      <vt:lpstr>Ausgrenzung, Isolation und Vertreibung der jüdischen Bevölkerung 1933-1938</vt:lpstr>
      <vt:lpstr>Diskriminierende Gesetze</vt:lpstr>
      <vt:lpstr>1938-1941: Weitere Ausgrenzungen, Novemberpogrom und Deportationen </vt:lpstr>
      <vt:lpstr>Auswanderung und Kindertransporte</vt:lpstr>
      <vt:lpstr>Deportationen von Jüdinnen und Juden nach Osteuropa</vt:lpstr>
      <vt:lpstr>Ab 1940: Errichtung von Ghettos (Polen)</vt:lpstr>
      <vt:lpstr>Massenerschießungen, Vernichtungslager und Wannseekonferenz</vt:lpstr>
      <vt:lpstr>Konzentrations- und Vernichtungslager in Österreich und Europa (1)</vt:lpstr>
      <vt:lpstr>Konzentrations- und Vernichtungslager in Österreich und Europa (2)</vt:lpstr>
      <vt:lpstr>PowerPoint-Präsentation</vt:lpstr>
      <vt:lpstr>Formen des Widerstandes gegen das NS-Regime</vt:lpstr>
      <vt:lpstr>PowerPoint-Präsentation</vt:lpstr>
      <vt:lpstr>Erinnern und Gedenken heute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Harald Prosch</cp:lastModifiedBy>
  <cp:revision>149</cp:revision>
  <dcterms:created xsi:type="dcterms:W3CDTF">2019-11-13T13:23:08Z</dcterms:created>
  <dcterms:modified xsi:type="dcterms:W3CDTF">2020-02-27T14:44:28Z</dcterms:modified>
</cp:coreProperties>
</file>