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4" r:id="rId2"/>
    <p:sldId id="345" r:id="rId3"/>
    <p:sldId id="276" r:id="rId4"/>
    <p:sldId id="273" r:id="rId5"/>
    <p:sldId id="311" r:id="rId6"/>
    <p:sldId id="339" r:id="rId7"/>
    <p:sldId id="362" r:id="rId8"/>
    <p:sldId id="316" r:id="rId9"/>
    <p:sldId id="340" r:id="rId10"/>
    <p:sldId id="363" r:id="rId11"/>
    <p:sldId id="359" r:id="rId12"/>
    <p:sldId id="366" r:id="rId13"/>
    <p:sldId id="368" r:id="rId14"/>
    <p:sldId id="367" r:id="rId15"/>
    <p:sldId id="297" r:id="rId16"/>
    <p:sldId id="338" r:id="rId17"/>
    <p:sldId id="371" r:id="rId18"/>
    <p:sldId id="369" r:id="rId19"/>
    <p:sldId id="370" r:id="rId20"/>
    <p:sldId id="278" r:id="rId21"/>
    <p:sldId id="343" r:id="rId22"/>
    <p:sldId id="292" r:id="rId23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89" d="100"/>
          <a:sy n="89" d="100"/>
        </p:scale>
        <p:origin x="75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20.07.2023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20.07.2023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21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8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8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417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87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44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9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82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37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63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75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6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demokratiewebstatt.at/thema/menschen/thema-junge-menschen-dieser-wel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png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0.png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png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menschen/thema-junge-menschen-dieser-welt/generation-z-bis-alpha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mokratiewebstatt.at/demokratie/lexikon/eu" TargetMode="External"/><Relationship Id="rId3" Type="http://schemas.openxmlformats.org/officeDocument/2006/relationships/hyperlink" Target="https://www.demokratiewebstatt.at/thema/menschen/thema-junge-menschen-dieser-welt/generation-z-bis-alpha/gemeinsam-stark" TargetMode="External"/><Relationship Id="rId7" Type="http://schemas.openxmlformats.org/officeDocument/2006/relationships/hyperlink" Target="https://erasmus-plus.ec.europa.eu/de" TargetMode="External"/><Relationship Id="rId12" Type="http://schemas.openxmlformats.org/officeDocument/2006/relationships/hyperlink" Target="http://www.demokratiewebstatt.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ugenddialog.at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www.europarl.europa.eu/germany/de/jugend-schulen/jugendforen" TargetMode="External"/><Relationship Id="rId10" Type="http://schemas.openxmlformats.org/officeDocument/2006/relationships/hyperlink" Target="https://jugendumwelt.at/" TargetMode="External"/><Relationship Id="rId4" Type="http://schemas.openxmlformats.org/officeDocument/2006/relationships/hyperlink" Target="https://bjv.at/ueber-die-bjv/" TargetMode="External"/><Relationship Id="rId9" Type="http://schemas.openxmlformats.org/officeDocument/2006/relationships/hyperlink" Target="https://www.freiwilligenweb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4.jpg"/><Relationship Id="rId4" Type="http://schemas.openxmlformats.org/officeDocument/2006/relationships/hyperlink" Target="https://www.demokratiewebstatt.at/thema/menschen/thema-junge-menschen-dieser-welt/young-rebel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menschen/thema-junge-menschen-dieser-welt/aufwachsen-frueher-und-heu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menschen/thema-junge-menschen-dieser-welt/die-welt-junger-menschen-in-zahl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2190AB"/>
                </a:solidFill>
                <a:latin typeface="+mj-lt"/>
                <a:cs typeface="Arial" panose="020B0604020202020204" pitchFamily="34" charset="0"/>
                <a:hlinkClick r:id="rId2"/>
              </a:rPr>
              <a:t>Junge Menschen dieser Welt</a:t>
            </a:r>
            <a:endParaRPr lang="de-DE" sz="28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071786" y="1809447"/>
            <a:ext cx="6790186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2190AB"/>
                </a:solidFill>
                <a:cs typeface="Arial" panose="020B0604020202020204" pitchFamily="34" charset="0"/>
              </a:rPr>
              <a:t>Unterschiedliche Lebenswelten, gemeinsame Träume und Wünsche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Kinder und Jugendliche auf der Welt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14" y="1038225"/>
            <a:ext cx="4317999" cy="32385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284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Schule und Bildung weltweit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34" y="1058394"/>
            <a:ext cx="3936999" cy="2952750"/>
          </a:xfrm>
        </p:spPr>
      </p:pic>
    </p:spTree>
    <p:extLst>
      <p:ext uri="{BB962C8B-B14F-4D97-AF65-F5344CB8AC3E}">
        <p14:creationId xmlns:p14="http://schemas.microsoft.com/office/powerpoint/2010/main" val="239796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Schule und Bildung weltweit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738" y="793345"/>
            <a:ext cx="6156960" cy="3626094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92919" y="1097693"/>
            <a:ext cx="1209501" cy="17758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61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Kinderarbeit weltweit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78631" y="918892"/>
            <a:ext cx="7848000" cy="2952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400" dirty="0"/>
              <a:t>Insgesamt ist die Kinderarbeit in den vergangenen Jahren zurückgegangen, allerdings nimmt die Zahl von arbeitenden Kindern in den afrikanischen Ländern südlich der Sahara seit 2012 weiter zu.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519" y="1396623"/>
            <a:ext cx="4167670" cy="30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Kinder auf der Flucht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94" y="1014612"/>
            <a:ext cx="4300175" cy="3225132"/>
          </a:xfrm>
        </p:spPr>
      </p:pic>
    </p:spTree>
    <p:extLst>
      <p:ext uri="{BB962C8B-B14F-4D97-AF65-F5344CB8AC3E}">
        <p14:creationId xmlns:p14="http://schemas.microsoft.com/office/powerpoint/2010/main" val="30487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4320000" cy="720000"/>
          </a:xfrm>
        </p:spPr>
        <p:txBody>
          <a:bodyPr/>
          <a:lstStyle/>
          <a:p>
            <a:pPr algn="ctr" hangingPunct="0"/>
            <a:r>
              <a:rPr lang="de-AT" sz="2600" dirty="0">
                <a:solidFill>
                  <a:srgbClr val="2190AB"/>
                </a:solidFill>
              </a:rPr>
              <a:t> </a:t>
            </a:r>
            <a:r>
              <a:rPr lang="de-AT" sz="2600" dirty="0">
                <a:solidFill>
                  <a:srgbClr val="2190AB"/>
                </a:solidFill>
                <a:hlinkClick r:id="rId3"/>
              </a:rPr>
              <a:t>Generation Z bis Alpha</a:t>
            </a:r>
            <a:endParaRPr lang="de-DE" sz="2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0000" y="4320000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4420" y="3717930"/>
            <a:ext cx="2100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© </a:t>
            </a:r>
            <a:r>
              <a:rPr lang="de-AT" sz="1050" dirty="0" err="1"/>
              <a:t>iStock</a:t>
            </a:r>
            <a:r>
              <a:rPr lang="de-AT" sz="1050"/>
              <a:t>/marchmeena29 </a:t>
            </a:r>
            <a:endParaRPr lang="de-AT" sz="105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02" y="1491762"/>
            <a:ext cx="2644995" cy="19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Wer ist mit Generation Z und Generation Alpha gemeint?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	</a:t>
            </a:r>
          </a:p>
          <a:p>
            <a:r>
              <a:rPr lang="de-DE" sz="1600" dirty="0"/>
              <a:t>Als </a:t>
            </a:r>
            <a:r>
              <a:rPr lang="de-DE" sz="1600" b="1" dirty="0"/>
              <a:t>Generation Z</a:t>
            </a:r>
            <a:r>
              <a:rPr lang="de-DE" sz="1600" dirty="0"/>
              <a:t> werden Menschen bezeichnet deren Geburtsdatum </a:t>
            </a:r>
          </a:p>
          <a:p>
            <a:pPr marL="0" indent="0">
              <a:buNone/>
            </a:pPr>
            <a:r>
              <a:rPr lang="de-DE" sz="1600" dirty="0"/>
              <a:t>	zwischen </a:t>
            </a:r>
            <a:r>
              <a:rPr lang="de-DE" sz="1600" b="1" dirty="0"/>
              <a:t>1994-2010</a:t>
            </a:r>
            <a:r>
              <a:rPr lang="de-DE" sz="1600" dirty="0"/>
              <a:t> liegt. </a:t>
            </a:r>
          </a:p>
          <a:p>
            <a:r>
              <a:rPr lang="de-DE" sz="1600" dirty="0"/>
              <a:t>Die </a:t>
            </a:r>
            <a:r>
              <a:rPr lang="de-DE" sz="1600" b="1" dirty="0"/>
              <a:t>Generation Alpha </a:t>
            </a:r>
            <a:r>
              <a:rPr lang="de-DE" sz="1600" dirty="0"/>
              <a:t>versammelt Menschen, </a:t>
            </a:r>
          </a:p>
          <a:p>
            <a:pPr marL="0" indent="0">
              <a:buNone/>
            </a:pPr>
            <a:r>
              <a:rPr lang="de-DE" sz="1600" dirty="0"/>
              <a:t>	die </a:t>
            </a:r>
            <a:r>
              <a:rPr lang="de-DE" sz="1600" b="1" dirty="0"/>
              <a:t>2010 oder später </a:t>
            </a:r>
            <a:r>
              <a:rPr lang="de-DE" sz="1600" dirty="0"/>
              <a:t>geboren wurden.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9048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Junge Menschen in Österreich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r>
              <a:rPr lang="de-DE" sz="1600" dirty="0"/>
              <a:t>Auszug aus dem Elternhaus: </a:t>
            </a:r>
            <a:r>
              <a:rPr lang="de-DE" sz="1600" b="1" dirty="0"/>
              <a:t>25,3 Jahren </a:t>
            </a:r>
            <a:r>
              <a:rPr lang="de-DE" sz="1600" dirty="0"/>
              <a:t>(Europaweit: 26,4 Jahre). </a:t>
            </a:r>
          </a:p>
          <a:p>
            <a:pPr lvl="0"/>
            <a:r>
              <a:rPr lang="de-DE" sz="1600" dirty="0"/>
              <a:t>Anteil </a:t>
            </a:r>
            <a:r>
              <a:rPr lang="de-DE" sz="1600" dirty="0" err="1"/>
              <a:t>Raucher:innen</a:t>
            </a:r>
            <a:r>
              <a:rPr lang="de-DE" sz="1600" dirty="0"/>
              <a:t> in der Gruppe der 15-29jährigen in Österreich </a:t>
            </a:r>
            <a:r>
              <a:rPr lang="de-DE" sz="1600" b="1" dirty="0"/>
              <a:t>2019: 21,2 Prozent </a:t>
            </a:r>
            <a:r>
              <a:rPr lang="de-DE" sz="1600" dirty="0"/>
              <a:t>(2014: 29,9 Prozent).</a:t>
            </a:r>
          </a:p>
          <a:p>
            <a:pPr lvl="0"/>
            <a:r>
              <a:rPr lang="de-DE" sz="1600" b="1" dirty="0"/>
              <a:t>Freizeitaktivitäten</a:t>
            </a:r>
            <a:r>
              <a:rPr lang="de-DE" sz="1600" dirty="0"/>
              <a:t>: </a:t>
            </a:r>
            <a:r>
              <a:rPr lang="de-DE" sz="1600" b="1" dirty="0"/>
              <a:t>69 Prozent </a:t>
            </a:r>
            <a:r>
              <a:rPr lang="de-DE" sz="1600" dirty="0"/>
              <a:t>treffen sich am liebsten mit </a:t>
            </a:r>
            <a:r>
              <a:rPr lang="de-DE" sz="1600" dirty="0" err="1"/>
              <a:t>Freund:innen</a:t>
            </a:r>
            <a:r>
              <a:rPr lang="de-DE" sz="1600" dirty="0"/>
              <a:t>. </a:t>
            </a:r>
            <a:r>
              <a:rPr lang="de-DE" sz="1600" b="1" dirty="0"/>
              <a:t>67 Prozent </a:t>
            </a:r>
            <a:r>
              <a:rPr lang="de-DE" sz="1600" dirty="0"/>
              <a:t>mögen am liebsten Tätigkeiten an Computer, Tablet oder Handy, </a:t>
            </a:r>
            <a:r>
              <a:rPr lang="de-DE" sz="1600" b="1" dirty="0"/>
              <a:t>63 Prozent </a:t>
            </a:r>
            <a:r>
              <a:rPr lang="de-DE" sz="1600" dirty="0"/>
              <a:t>mögen Videospiele.</a:t>
            </a:r>
          </a:p>
          <a:p>
            <a:pPr lvl="0"/>
            <a:r>
              <a:rPr lang="de-DE" sz="1600" b="1" dirty="0"/>
              <a:t>26 Prozent </a:t>
            </a:r>
            <a:r>
              <a:rPr lang="de-DE" sz="1600" dirty="0"/>
              <a:t>der 15-35-Jährigen haben eine </a:t>
            </a:r>
            <a:r>
              <a:rPr lang="de-DE" sz="1600" b="1" dirty="0"/>
              <a:t>hohe Motivation für ein nachhaltiges Leben</a:t>
            </a:r>
            <a:r>
              <a:rPr lang="de-DE" sz="1600" dirty="0"/>
              <a:t>. (Europaweit liegt die Motivation auf Umwelt und Klima zu achten bei 19 Prozent).</a:t>
            </a:r>
          </a:p>
          <a:p>
            <a:r>
              <a:rPr lang="de-DE" sz="1600" b="1" dirty="0"/>
              <a:t>10,4 Prozent </a:t>
            </a:r>
            <a:r>
              <a:rPr lang="de-DE" sz="1600" dirty="0"/>
              <a:t>der Jugendlichen und jungen Erwachsenen ernähren sich </a:t>
            </a:r>
            <a:r>
              <a:rPr lang="de-DE" sz="1600" b="1" dirty="0"/>
              <a:t>vegetarisch</a:t>
            </a:r>
            <a:r>
              <a:rPr lang="de-DE" sz="1600" dirty="0"/>
              <a:t> und </a:t>
            </a:r>
            <a:r>
              <a:rPr lang="de-DE" sz="1600" b="1" dirty="0"/>
              <a:t>2,3 Prozent vegan</a:t>
            </a:r>
            <a:r>
              <a:rPr lang="de-DE" sz="1600" dirty="0"/>
              <a:t>. </a:t>
            </a:r>
          </a:p>
          <a:p>
            <a:pPr lvl="0"/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201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4064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</a:rPr>
              <a:t>Youth Goals – 11 Ziele für die Jugend in Europa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dirty="0"/>
              <a:t>Die EU mit der Jugend zusammenbringen. 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Gleichheit aller Geschlechter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Inklusive Gesellschaften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Information und konstruktiver Dialog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Psychische Gesundheit und Wohlbefinden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Jugend im ländlichen Raum voranbringen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Gute Arbeit für alle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Gutes Lernen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Räume und Beteiligung für alle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Ein nachhaltiges, grünes Europa</a:t>
            </a:r>
          </a:p>
          <a:p>
            <a:pPr>
              <a:lnSpc>
                <a:spcPct val="100000"/>
              </a:lnSpc>
            </a:pPr>
            <a:r>
              <a:rPr lang="de-DE" sz="1400" dirty="0"/>
              <a:t>Jugendorganisationen und europäische Jugendprogramme</a:t>
            </a:r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1362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200000" cy="720000"/>
          </a:xfrm>
        </p:spPr>
        <p:txBody>
          <a:bodyPr/>
          <a:lstStyle/>
          <a:p>
            <a:pPr lvl="0" hangingPunct="0"/>
            <a:r>
              <a:rPr lang="de-DE" sz="2000" dirty="0">
                <a:solidFill>
                  <a:srgbClr val="2190AB"/>
                </a:solidFill>
                <a:hlinkClick r:id="rId3"/>
              </a:rPr>
              <a:t>Gemeinsam stark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dirty="0"/>
              <a:t>Der </a:t>
            </a:r>
            <a:r>
              <a:rPr lang="de-DE" sz="1600" b="1" dirty="0"/>
              <a:t>Einsatz und das Engagement </a:t>
            </a:r>
            <a:r>
              <a:rPr lang="de-DE" sz="1600" dirty="0"/>
              <a:t>für Menschen, Klima und Umwelt zeichnet die junge Generation von heute aus. Wer sich </a:t>
            </a:r>
            <a:r>
              <a:rPr lang="de-DE" sz="1600" b="1" dirty="0"/>
              <a:t>beteiligen</a:t>
            </a:r>
            <a:r>
              <a:rPr lang="de-DE" sz="1600" dirty="0"/>
              <a:t> möchte, kann das bei </a:t>
            </a:r>
            <a:r>
              <a:rPr lang="de-DE" sz="1600" b="1" dirty="0"/>
              <a:t>zahlreichen Initiativen, Vereinen und Organisationen </a:t>
            </a:r>
            <a:r>
              <a:rPr lang="de-DE" sz="1600" dirty="0"/>
              <a:t>tun:</a:t>
            </a:r>
            <a:endParaRPr lang="de-AT" sz="1600" dirty="0"/>
          </a:p>
          <a:p>
            <a:pPr>
              <a:lnSpc>
                <a:spcPct val="100000"/>
              </a:lnSpc>
            </a:pPr>
            <a:r>
              <a:rPr lang="de-DE" sz="1400" dirty="0">
                <a:hlinkClick r:id="rId4"/>
              </a:rPr>
              <a:t>Bundesjugendvertretung</a:t>
            </a:r>
            <a:r>
              <a:rPr lang="de-DE" sz="1400" dirty="0"/>
              <a:t> Interessensvertretung aller Kinder und Jugendlicher in Österreich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hlinkClick r:id="rId5"/>
              </a:rPr>
              <a:t>Europäisches Jugendforum</a:t>
            </a:r>
            <a:r>
              <a:rPr lang="de-DE" sz="1400" dirty="0"/>
              <a:t> Plattform der nationalen Jugendvertretungen und internationalen NGO Jugendorganisationen in Europa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hlinkClick r:id="rId6"/>
              </a:rPr>
              <a:t>Europäischer Jugenddialog</a:t>
            </a:r>
            <a:r>
              <a:rPr lang="de-DE" sz="1400" dirty="0"/>
              <a:t>: Der Jugenddialog ermöglicht jungen Menschen politische Beteiligung in Österreich und ganz Europa.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hlinkClick r:id="rId7"/>
              </a:rPr>
              <a:t>Erasmus plus</a:t>
            </a:r>
            <a:r>
              <a:rPr lang="de-DE" sz="1400" dirty="0"/>
              <a:t>: </a:t>
            </a:r>
            <a:r>
              <a:rPr lang="de-DE" sz="1400" i="1" dirty="0">
                <a:hlinkClick r:id="rId8"/>
              </a:rPr>
              <a:t>EU</a:t>
            </a:r>
            <a:r>
              <a:rPr lang="de-DE" sz="1400" dirty="0"/>
              <a:t>-weites Programm für Bildung, Ausbildung, Jugend und Sport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hlinkClick r:id="rId9"/>
              </a:rPr>
              <a:t>Freiwilligenweb</a:t>
            </a:r>
            <a:r>
              <a:rPr lang="de-DE" sz="1400" dirty="0"/>
              <a:t>: Informationen und Einsatzstellen für das freiwillige Sozialjahr in Österreich und anderswo</a:t>
            </a:r>
          </a:p>
          <a:p>
            <a:pPr>
              <a:lnSpc>
                <a:spcPct val="100000"/>
              </a:lnSpc>
            </a:pPr>
            <a:r>
              <a:rPr lang="de-DE" sz="1400" dirty="0">
                <a:hlinkClick r:id="rId10"/>
              </a:rPr>
              <a:t>Jugend Umwelt Plattform JUMP</a:t>
            </a:r>
            <a:r>
              <a:rPr lang="de-DE" sz="1400" dirty="0"/>
              <a:t>: Beteiligung bei Umweltthemen sowie Infos über das freiwillige Umweltjahr</a:t>
            </a:r>
          </a:p>
          <a:p>
            <a:endParaRPr lang="de-AT" sz="1400" dirty="0"/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12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322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156" y="700815"/>
            <a:ext cx="4648136" cy="36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2160000" y="720000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>
                <a:solidFill>
                  <a:srgbClr val="00A3DB"/>
                </a:solidFill>
                <a:latin typeface="+mj-lt"/>
                <a:cs typeface="Arial" panose="020B0604020202020204" pitchFamily="34" charset="0"/>
                <a:hlinkClick r:id="rId4"/>
              </a:rPr>
              <a:t>Young </a:t>
            </a:r>
            <a:r>
              <a:rPr lang="de-DE" sz="2400" b="1" dirty="0" err="1">
                <a:solidFill>
                  <a:srgbClr val="00A3DB"/>
                </a:solidFill>
                <a:latin typeface="+mj-lt"/>
                <a:cs typeface="Arial" panose="020B0604020202020204" pitchFamily="34" charset="0"/>
                <a:hlinkClick r:id="rId4"/>
              </a:rPr>
              <a:t>Rebels</a:t>
            </a: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25896" y="3392617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Wikimedia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00" y="1575982"/>
            <a:ext cx="23876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(Alltags-) </a:t>
            </a:r>
            <a:r>
              <a:rPr lang="de-DE" sz="2000" dirty="0" err="1">
                <a:solidFill>
                  <a:srgbClr val="2190AB"/>
                </a:solidFill>
              </a:rPr>
              <a:t>Held:innen</a:t>
            </a:r>
            <a:r>
              <a:rPr lang="de-DE" sz="2000" dirty="0">
                <a:solidFill>
                  <a:srgbClr val="2190AB"/>
                </a:solidFill>
              </a:rPr>
              <a:t> und ihre Visionen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0" y="1079999"/>
            <a:ext cx="7920000" cy="32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b="1" dirty="0"/>
              <a:t>Greta </a:t>
            </a:r>
            <a:r>
              <a:rPr lang="de-DE" sz="1400" b="1" dirty="0" err="1"/>
              <a:t>Thunberg</a:t>
            </a:r>
            <a:r>
              <a:rPr lang="de-DE" sz="1400" b="1" dirty="0"/>
              <a:t>:</a:t>
            </a:r>
            <a:r>
              <a:rPr lang="de-DE" sz="1400" dirty="0"/>
              <a:t> </a:t>
            </a:r>
            <a:r>
              <a:rPr lang="de-DE" sz="1200" dirty="0"/>
              <a:t>Klima-Aktivistin und Initiatorin der weltweiten Klimabewegung „</a:t>
            </a:r>
            <a:r>
              <a:rPr lang="de-DE" sz="1200" dirty="0" err="1"/>
              <a:t>Fridays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Future“ </a:t>
            </a:r>
          </a:p>
          <a:p>
            <a:pPr>
              <a:lnSpc>
                <a:spcPct val="100000"/>
              </a:lnSpc>
            </a:pPr>
            <a:r>
              <a:rPr lang="de-DE" sz="1400" b="1" dirty="0"/>
              <a:t>Claudette </a:t>
            </a:r>
            <a:r>
              <a:rPr lang="de-DE" sz="1400" b="1" dirty="0" err="1"/>
              <a:t>Colvin</a:t>
            </a:r>
            <a:r>
              <a:rPr lang="de-DE" sz="1400" b="1" dirty="0"/>
              <a:t>: </a:t>
            </a:r>
            <a:r>
              <a:rPr lang="de-DE" sz="1200" dirty="0"/>
              <a:t>Amerikanische Bürgerrechts-Aktivistin. Widersetzte sich in den 1950er Jahren der damaligen Rassentrennung im öffentlichen Raum</a:t>
            </a:r>
          </a:p>
          <a:p>
            <a:pPr>
              <a:lnSpc>
                <a:spcPct val="100000"/>
              </a:lnSpc>
            </a:pPr>
            <a:r>
              <a:rPr lang="de-DE" sz="1400" b="1" dirty="0" err="1"/>
              <a:t>Rayouf</a:t>
            </a:r>
            <a:r>
              <a:rPr lang="de-DE" sz="1400" b="1" dirty="0"/>
              <a:t> </a:t>
            </a:r>
            <a:r>
              <a:rPr lang="de-DE" sz="1400" b="1" dirty="0" err="1"/>
              <a:t>Alhumedhi</a:t>
            </a:r>
            <a:r>
              <a:rPr lang="de-DE" sz="1400" b="1" dirty="0"/>
              <a:t>: </a:t>
            </a:r>
            <a:r>
              <a:rPr lang="de-DE" sz="1200" dirty="0"/>
              <a:t>Setzte ein </a:t>
            </a:r>
            <a:r>
              <a:rPr lang="de-DE" sz="1200" dirty="0" err="1"/>
              <a:t>Hidschab</a:t>
            </a:r>
            <a:r>
              <a:rPr lang="de-DE" sz="1200" dirty="0"/>
              <a:t> Emoji durch</a:t>
            </a:r>
          </a:p>
          <a:p>
            <a:pPr>
              <a:lnSpc>
                <a:spcPct val="100000"/>
              </a:lnSpc>
            </a:pPr>
            <a:r>
              <a:rPr lang="de-DE" sz="1400" b="1" dirty="0"/>
              <a:t>Grace Dolan-</a:t>
            </a:r>
            <a:r>
              <a:rPr lang="de-DE" sz="1400" b="1" dirty="0" err="1"/>
              <a:t>Sandrino</a:t>
            </a:r>
            <a:r>
              <a:rPr lang="de-DE" sz="1400" b="1" dirty="0"/>
              <a:t>: </a:t>
            </a:r>
            <a:r>
              <a:rPr lang="de-DE" sz="1200" dirty="0"/>
              <a:t>Jugend-Aktivistin, gründete die Plattform „Team Mag“, um LGBTQIA+ Jugendlichen zu helfen, ihre Geschichten zu erzählen</a:t>
            </a:r>
          </a:p>
          <a:p>
            <a:pPr>
              <a:lnSpc>
                <a:spcPct val="100000"/>
              </a:lnSpc>
            </a:pPr>
            <a:r>
              <a:rPr lang="de-DE" sz="1400" b="1" dirty="0" err="1"/>
              <a:t>Karolína</a:t>
            </a:r>
            <a:r>
              <a:rPr lang="de-DE" sz="1400" b="1" dirty="0"/>
              <a:t> </a:t>
            </a:r>
            <a:r>
              <a:rPr lang="de-DE" sz="1400" b="1" dirty="0" err="1"/>
              <a:t>Farská</a:t>
            </a:r>
            <a:r>
              <a:rPr lang="de-DE" sz="1400" b="1" dirty="0"/>
              <a:t>: </a:t>
            </a:r>
            <a:r>
              <a:rPr lang="de-DE" sz="1200" dirty="0"/>
              <a:t>Kämpft gegen Korruption und machte als Schülerin ihren Ärger über korrupte </a:t>
            </a:r>
            <a:r>
              <a:rPr lang="de-DE" sz="1200" dirty="0" err="1"/>
              <a:t>Politiker:innen</a:t>
            </a:r>
            <a:r>
              <a:rPr lang="de-DE" sz="1200" dirty="0"/>
              <a:t> öffentlich</a:t>
            </a:r>
          </a:p>
          <a:p>
            <a:pPr>
              <a:lnSpc>
                <a:spcPct val="100000"/>
              </a:lnSpc>
            </a:pPr>
            <a:r>
              <a:rPr lang="de-DE" sz="1400" b="1" dirty="0"/>
              <a:t>Iqbal </a:t>
            </a:r>
            <a:r>
              <a:rPr lang="de-DE" sz="1400" b="1" dirty="0" err="1"/>
              <a:t>Masih</a:t>
            </a:r>
            <a:r>
              <a:rPr lang="de-DE" sz="1400" b="1" dirty="0"/>
              <a:t>: </a:t>
            </a:r>
            <a:r>
              <a:rPr lang="de-DE" sz="1200" dirty="0"/>
              <a:t>Kinderrechtsaktivist, kämpft gegen Kinderarbeit und Sklaverei</a:t>
            </a:r>
          </a:p>
          <a:p>
            <a:pPr>
              <a:lnSpc>
                <a:spcPct val="100000"/>
              </a:lnSpc>
            </a:pPr>
            <a:r>
              <a:rPr lang="de-DE" sz="1400" b="1" dirty="0" err="1"/>
              <a:t>Thandiwe</a:t>
            </a:r>
            <a:r>
              <a:rPr lang="de-DE" sz="1400" b="1" dirty="0"/>
              <a:t> </a:t>
            </a:r>
            <a:r>
              <a:rPr lang="de-DE" sz="1400" b="1" dirty="0" err="1"/>
              <a:t>Chama</a:t>
            </a:r>
            <a:r>
              <a:rPr lang="de-DE" sz="1400" b="1" dirty="0"/>
              <a:t>: </a:t>
            </a:r>
            <a:r>
              <a:rPr lang="de-DE" sz="1200" dirty="0"/>
              <a:t>Kinderfriedensnobelpreisträgerin und Bildungs-Aktivistin</a:t>
            </a:r>
          </a:p>
          <a:p>
            <a:pPr>
              <a:lnSpc>
                <a:spcPct val="100000"/>
              </a:lnSpc>
            </a:pPr>
            <a:r>
              <a:rPr lang="de-DE" sz="1400" b="1" dirty="0" err="1"/>
              <a:t>Loujain</a:t>
            </a:r>
            <a:r>
              <a:rPr lang="de-DE" sz="1400" b="1" dirty="0"/>
              <a:t> al-</a:t>
            </a:r>
            <a:r>
              <a:rPr lang="de-DE" sz="1400" b="1" dirty="0" err="1"/>
              <a:t>Hathloul</a:t>
            </a:r>
            <a:r>
              <a:rPr lang="de-DE" sz="1400" b="1" dirty="0"/>
              <a:t>: </a:t>
            </a:r>
            <a:r>
              <a:rPr lang="de-DE" sz="1200" dirty="0"/>
              <a:t>Frauenrechtsaktivistin, setzt sich für die Gleichstellung von Frauen in Saudi-Arabien ein</a:t>
            </a:r>
          </a:p>
          <a:p>
            <a:pPr>
              <a:lnSpc>
                <a:spcPct val="100000"/>
              </a:lnSpc>
            </a:pPr>
            <a:r>
              <a:rPr lang="de-DE" sz="1400" b="1" dirty="0" err="1"/>
              <a:t>Melati</a:t>
            </a:r>
            <a:r>
              <a:rPr lang="de-DE" sz="1400" b="1" dirty="0"/>
              <a:t> </a:t>
            </a:r>
            <a:r>
              <a:rPr lang="de-DE" sz="1400" b="1" dirty="0" err="1"/>
              <a:t>and</a:t>
            </a:r>
            <a:r>
              <a:rPr lang="de-DE" sz="1400" b="1" dirty="0"/>
              <a:t> Isabel </a:t>
            </a:r>
            <a:r>
              <a:rPr lang="de-DE" sz="1400" b="1" dirty="0" err="1"/>
              <a:t>Wijsen</a:t>
            </a:r>
            <a:r>
              <a:rPr lang="de-DE" sz="1400" b="1" dirty="0"/>
              <a:t>: </a:t>
            </a:r>
            <a:r>
              <a:rPr lang="de-DE" sz="1200" dirty="0"/>
              <a:t>Umweltaktivistinnen und Gründerinnen der Initiative „Bye </a:t>
            </a:r>
            <a:r>
              <a:rPr lang="de-DE" sz="1200" dirty="0" err="1"/>
              <a:t>Bye</a:t>
            </a:r>
            <a:r>
              <a:rPr lang="de-DE" sz="1200" dirty="0"/>
              <a:t> </a:t>
            </a:r>
            <a:r>
              <a:rPr lang="de-DE" sz="1200" dirty="0" err="1"/>
              <a:t>PlasticBags</a:t>
            </a:r>
            <a:r>
              <a:rPr lang="de-DE" sz="1200" dirty="0"/>
              <a:t>“</a:t>
            </a:r>
          </a:p>
          <a:p>
            <a:pPr>
              <a:lnSpc>
                <a:spcPct val="100000"/>
              </a:lnSpc>
            </a:pPr>
            <a:r>
              <a:rPr lang="de-DE" sz="1400" b="1" dirty="0"/>
              <a:t>Louis Braille: </a:t>
            </a:r>
            <a:r>
              <a:rPr lang="de-DE" sz="1200" dirty="0"/>
              <a:t>Erfinder der Blindenschrift</a:t>
            </a:r>
          </a:p>
          <a:p>
            <a:pPr>
              <a:lnSpc>
                <a:spcPct val="100000"/>
              </a:lnSpc>
            </a:pPr>
            <a:endParaRPr lang="de-DE" sz="1200" dirty="0"/>
          </a:p>
          <a:p>
            <a:pPr marL="0" lvl="1" indent="0">
              <a:lnSpc>
                <a:spcPts val="2600"/>
              </a:lnSpc>
              <a:buClr>
                <a:schemeClr val="tx2"/>
              </a:buClr>
              <a:buNone/>
            </a:pPr>
            <a:endParaRPr lang="de-AT" sz="1200" dirty="0"/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AT" sz="1800" i="1" dirty="0">
              <a:solidFill>
                <a:srgbClr val="2190AB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528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Diskussionsfrage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85477" y="1082884"/>
            <a:ext cx="7920000" cy="324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i="1" dirty="0">
                <a:solidFill>
                  <a:srgbClr val="2190AB"/>
                </a:solidFill>
                <a:ea typeface="+mj-ea"/>
                <a:cs typeface="+mj-cs"/>
              </a:rPr>
              <a:t>Junge Menschen haben überall auf der Welt ähnliche Wünsche, Träume und Vorstellungen vom Leben trotz vielfältiger Herkunft und unterschiedlicher Lebensumstände. Die Jugendziele der EU fassen einige davon zusammen</a:t>
            </a:r>
            <a:r>
              <a:rPr lang="de-AT" sz="1800" i="1" dirty="0">
                <a:solidFill>
                  <a:srgbClr val="2190AB"/>
                </a:solidFill>
                <a:ea typeface="+mj-ea"/>
                <a:cs typeface="+mj-cs"/>
              </a:rPr>
              <a:t>. Schaut euch nochmals die 11 Youth Goals an. Welche Ziele sind euch besonders wichtig, welche weniger. Gibt es Ziele, die fehlen?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i="1" dirty="0">
                <a:solidFill>
                  <a:srgbClr val="2190AB"/>
                </a:solidFill>
                <a:ea typeface="+mj-ea"/>
                <a:cs typeface="+mj-cs"/>
              </a:rPr>
              <a:t>Macht anschließend ein Ranking der Ziele und ergänzt </a:t>
            </a:r>
            <a:r>
              <a:rPr lang="de-AT" sz="1800" i="1">
                <a:solidFill>
                  <a:srgbClr val="2190AB"/>
                </a:solidFill>
                <a:ea typeface="+mj-ea"/>
                <a:cs typeface="+mj-cs"/>
              </a:rPr>
              <a:t>die Liste.</a:t>
            </a:r>
            <a:endParaRPr lang="de-AT" sz="1800" i="1" dirty="0">
              <a:solidFill>
                <a:srgbClr val="2190AB"/>
              </a:solidFill>
              <a:ea typeface="+mj-ea"/>
              <a:cs typeface="+mj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err="1"/>
              <a:t>PowerPointPräsentation</a:t>
            </a:r>
            <a:r>
              <a:rPr lang="de-DE" sz="1400" dirty="0"/>
              <a:t> finden sich die wichtigsten Inhalte des Schwerpunktthemas </a:t>
            </a:r>
            <a:br>
              <a:rPr lang="de-DE" sz="1400" dirty="0"/>
            </a:br>
            <a:r>
              <a:rPr lang="de-DE" sz="1400" dirty="0"/>
              <a:t>„Menschenrechte“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DemokratieWEBstatt zu gelangen, nutzen Sie bitte die </a:t>
            </a:r>
            <a:r>
              <a:rPr lang="de-DE" sz="1400" u="sng" dirty="0"/>
              <a:t>Verlinkungen</a:t>
            </a:r>
            <a:r>
              <a:rPr lang="de-DE" sz="1400" dirty="0"/>
              <a:t> (z.B. in den Überschriften).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80000" y="720000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>
                <a:solidFill>
                  <a:srgbClr val="2190AB"/>
                </a:solidFill>
                <a:latin typeface="+mj-lt"/>
                <a:hlinkClick r:id="rId4"/>
              </a:rPr>
              <a:t>Aufwachsen früher und heute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80000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72282" y="3257527"/>
            <a:ext cx="16970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           ©  </a:t>
            </a:r>
            <a:r>
              <a:rPr lang="en-US" sz="1050" dirty="0"/>
              <a:t>Franz </a:t>
            </a:r>
            <a:r>
              <a:rPr lang="en-US" sz="1050" dirty="0" err="1"/>
              <a:t>Stürmer</a:t>
            </a:r>
            <a:r>
              <a:rPr lang="de-AT" sz="1050" dirty="0"/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86" y="1620695"/>
            <a:ext cx="2069487" cy="15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Wer ist „Kind“ und wer ist „jugendlich“?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endParaRPr lang="de-DE" sz="1600" dirty="0"/>
          </a:p>
          <a:p>
            <a:r>
              <a:rPr lang="de-DE" sz="1600" dirty="0"/>
              <a:t>Menschen im Alter von der Geburt bis zum vollendeten 14. Lebensjahr werden als </a:t>
            </a:r>
            <a:r>
              <a:rPr lang="de-DE" sz="1600" b="1" dirty="0"/>
              <a:t>Kinder</a:t>
            </a:r>
            <a:r>
              <a:rPr lang="de-DE" sz="1600" dirty="0"/>
              <a:t> bezeichnet.</a:t>
            </a:r>
          </a:p>
          <a:p>
            <a:r>
              <a:rPr lang="de-DE" sz="1600" dirty="0"/>
              <a:t>ab 13 Jahren wird man als „Teenager“ (13- bis 19-Jährige) bezeichnet.</a:t>
            </a:r>
          </a:p>
          <a:p>
            <a:r>
              <a:rPr lang="de-DE" sz="1600" dirty="0"/>
              <a:t>Die Jugendphase kann je nach Auslegung bis ins Alter von 30 Jahren reichen.</a:t>
            </a:r>
          </a:p>
          <a:p>
            <a:r>
              <a:rPr lang="de-DE" sz="1600" dirty="0"/>
              <a:t>Im juristischen Sinn volljährig und damit gleichsam „erwachsen“ gilt man in Österreich mit 18 Jahren.</a:t>
            </a:r>
          </a:p>
          <a:p>
            <a:pPr marL="0" indent="0">
              <a:buNone/>
            </a:pPr>
            <a:br>
              <a:rPr lang="de-DE" dirty="0"/>
            </a:b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Kindheit im Wandel der Zeit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marL="0" indent="0" algn="just">
              <a:buNone/>
            </a:pPr>
            <a:r>
              <a:rPr lang="de-DE" sz="1600" b="1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Früher:</a:t>
            </a:r>
            <a:endParaRPr lang="de-DE" sz="1600" dirty="0"/>
          </a:p>
          <a:p>
            <a:pPr algn="just"/>
            <a:r>
              <a:rPr lang="de-DE" sz="1400" dirty="0"/>
              <a:t>Kinder hatten keine Rechte, gingen meist nicht oder nur unregelmäßig zur Schule.</a:t>
            </a:r>
          </a:p>
          <a:p>
            <a:pPr algn="just"/>
            <a:r>
              <a:rPr lang="de-DE" sz="1400" dirty="0"/>
              <a:t>Kinder mussten arbeiten.</a:t>
            </a:r>
          </a:p>
          <a:p>
            <a:pPr algn="just"/>
            <a:r>
              <a:rPr lang="de-DE" sz="1400" dirty="0"/>
              <a:t>Kinder galten als „junge Erwachsene“</a:t>
            </a:r>
          </a:p>
          <a:p>
            <a:pPr marL="0" indent="0" algn="just">
              <a:buNone/>
            </a:pPr>
            <a:r>
              <a:rPr lang="de-DE" sz="1600" b="1" dirty="0">
                <a:solidFill>
                  <a:srgbClr val="2190AB"/>
                </a:solidFill>
              </a:rPr>
              <a:t>Heute:</a:t>
            </a:r>
            <a:endParaRPr lang="de-DE" sz="1400" dirty="0"/>
          </a:p>
          <a:p>
            <a:pPr algn="just"/>
            <a:r>
              <a:rPr lang="de-DE" sz="1400" dirty="0"/>
              <a:t>In Österreich und in vielen Staaten sind die Rechte von Kindern besonders geschützt, Schul- bzw. Unterrichtspflicht sichern die Ausbildung.</a:t>
            </a:r>
          </a:p>
          <a:p>
            <a:pPr algn="just"/>
            <a:r>
              <a:rPr lang="de-DE" sz="1400" dirty="0"/>
              <a:t>Kinderarbeit ist verboten. Dennoch gibt es sie, vor allem in Schwellen- und Entwicklungsländern</a:t>
            </a:r>
          </a:p>
          <a:p>
            <a:pPr algn="just"/>
            <a:r>
              <a:rPr lang="de-DE" sz="1400" dirty="0"/>
              <a:t>Kindheit ist als wichtige Entwicklungsphase anerkannt</a:t>
            </a:r>
            <a:r>
              <a:rPr lang="de-DE" sz="1600" dirty="0"/>
              <a:t>.</a:t>
            </a:r>
          </a:p>
          <a:p>
            <a:pPr marL="0" indent="0" algn="just">
              <a:buNone/>
            </a:pPr>
            <a:endParaRPr lang="de-DE" sz="1600" dirty="0"/>
          </a:p>
          <a:p>
            <a:pPr marL="0" indent="0" algn="just">
              <a:buNone/>
            </a:pPr>
            <a:endParaRPr lang="de-AT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250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576000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Jugendschutzgesetz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920000" cy="324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sz="1600" dirty="0"/>
              <a:t>	Mit dem Jugendschutzgesetz werden Maßnahmen und Schutzbestimmungen für Kinder 	und Jugendliche geregelt, dazu zählen: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de-DE" sz="1600" dirty="0"/>
          </a:p>
          <a:p>
            <a:pPr lvl="1" algn="just">
              <a:lnSpc>
                <a:spcPct val="100000"/>
              </a:lnSpc>
            </a:pPr>
            <a:r>
              <a:rPr lang="de-DE" sz="1400" dirty="0"/>
              <a:t>Ausgehzeiten, </a:t>
            </a:r>
          </a:p>
          <a:p>
            <a:pPr lvl="1" algn="just">
              <a:lnSpc>
                <a:spcPct val="100000"/>
              </a:lnSpc>
            </a:pPr>
            <a:r>
              <a:rPr lang="de-DE" sz="1400" dirty="0"/>
              <a:t>Der Konsum und Kauf von Tabak und Alkohol</a:t>
            </a:r>
          </a:p>
          <a:p>
            <a:pPr lvl="1" algn="just">
              <a:lnSpc>
                <a:spcPct val="100000"/>
              </a:lnSpc>
            </a:pPr>
            <a:r>
              <a:rPr lang="de-DE" sz="1400" dirty="0"/>
              <a:t>das Reisen allein oder mit </a:t>
            </a:r>
            <a:r>
              <a:rPr lang="de-DE" sz="1400" dirty="0" err="1"/>
              <a:t>Freund:innen</a:t>
            </a:r>
            <a:r>
              <a:rPr lang="de-DE" sz="1400" dirty="0"/>
              <a:t> </a:t>
            </a:r>
          </a:p>
          <a:p>
            <a:pPr lvl="1" algn="just">
              <a:lnSpc>
                <a:spcPct val="100000"/>
              </a:lnSpc>
            </a:pPr>
            <a:r>
              <a:rPr lang="de-DE" sz="1400" dirty="0"/>
              <a:t>Der Schutz vor bestimmten Medieninhalten.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de-DE" sz="1400" dirty="0"/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de-DE" sz="1600" i="1" dirty="0"/>
              <a:t>In Österreich fällt der Jugendschutz in die Zuständigkeit der Bundesländer.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de-DE" sz="1600" i="1" dirty="0"/>
              <a:t>Seit 2019 gelten jedoch in ganz Österreich dieselben Bestimmungen – mit wenigen Ausnahmen bei den Ausgehzeiten. </a:t>
            </a:r>
            <a:endParaRPr lang="de-AT" sz="1600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  <a:hlinkClick r:id="rId6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78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043813" y="956161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  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18041" y="3467309"/>
            <a:ext cx="2215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50" dirty="0"/>
              <a:t> © </a:t>
            </a:r>
            <a:r>
              <a:rPr lang="de-AT" sz="1050" dirty="0" err="1"/>
              <a:t>DemokratieWEBstatt</a:t>
            </a:r>
            <a:r>
              <a:rPr lang="de-AT" sz="105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15302" y="4320000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45153" y="720000"/>
            <a:ext cx="4565694" cy="97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2190AB"/>
                </a:solidFill>
                <a:latin typeface="+mj-lt"/>
                <a:hlinkClick r:id="rId3"/>
              </a:rPr>
              <a:t>Die Welt junger Menschen in Zahlen</a:t>
            </a:r>
            <a:endParaRPr lang="de-DE" b="1" dirty="0">
              <a:solidFill>
                <a:srgbClr val="2190AB"/>
              </a:solidFill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46" y="1477474"/>
            <a:ext cx="2473481" cy="18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2850" y="485692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Kinder und Jugendliche weltweit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712" y="1037475"/>
            <a:ext cx="7920000" cy="3240000"/>
          </a:xfrm>
        </p:spPr>
        <p:txBody>
          <a:bodyPr/>
          <a:lstStyle/>
          <a:p>
            <a:r>
              <a:rPr lang="de-DE" sz="1800" b="1" dirty="0"/>
              <a:t>2,4 Milliarden Menschen </a:t>
            </a:r>
            <a:r>
              <a:rPr lang="de-DE" sz="1800" dirty="0"/>
              <a:t>auf der Welt, also </a:t>
            </a:r>
            <a:r>
              <a:rPr lang="de-DE" sz="1800" b="1" dirty="0"/>
              <a:t>rund 30 Prozent</a:t>
            </a:r>
            <a:r>
              <a:rPr lang="de-DE" sz="1800" dirty="0"/>
              <a:t>, sind jünger als 17 Jahre.</a:t>
            </a:r>
          </a:p>
          <a:p>
            <a:r>
              <a:rPr lang="de-DE" sz="1800" b="1" dirty="0"/>
              <a:t>1968</a:t>
            </a:r>
            <a:r>
              <a:rPr lang="de-DE" sz="1800" dirty="0"/>
              <a:t> betrug der Bevölkerungsanteil junger Menschen noch </a:t>
            </a:r>
            <a:r>
              <a:rPr lang="de-DE" sz="1800" b="1" dirty="0"/>
              <a:t>rund 44 Prozent</a:t>
            </a:r>
            <a:r>
              <a:rPr lang="de-DE" sz="1800" dirty="0"/>
              <a:t>. </a:t>
            </a:r>
          </a:p>
          <a:p>
            <a:r>
              <a:rPr lang="de-DE" sz="1800" dirty="0"/>
              <a:t>Im Jahr </a:t>
            </a:r>
            <a:r>
              <a:rPr lang="de-DE" sz="1800" b="1" dirty="0"/>
              <a:t>2100</a:t>
            </a:r>
            <a:r>
              <a:rPr lang="de-DE" sz="1800" dirty="0"/>
              <a:t> wird dieser Bevölkerungsanteil laut Prognosen der Vereinten Nationen bei etwa </a:t>
            </a:r>
            <a:r>
              <a:rPr lang="de-DE" sz="1800" b="1" dirty="0"/>
              <a:t>19,9 Prozent </a:t>
            </a:r>
            <a:r>
              <a:rPr lang="de-DE" sz="1800" dirty="0"/>
              <a:t>liegen. </a:t>
            </a:r>
          </a:p>
          <a:p>
            <a:r>
              <a:rPr lang="de-DE" sz="1800" dirty="0"/>
              <a:t>Am meisten Kinder und Jugendliche leben in Asien und Afrika, deutlich weniger dagegen in Nordamerika und Europa. </a:t>
            </a:r>
          </a:p>
          <a:p>
            <a:r>
              <a:rPr lang="de-DE" sz="1800" b="1" dirty="0"/>
              <a:t>Fast 50 Prozent </a:t>
            </a:r>
            <a:r>
              <a:rPr lang="de-DE" sz="1800" dirty="0"/>
              <a:t>aller Menschen </a:t>
            </a:r>
            <a:r>
              <a:rPr lang="de-DE" sz="1800" b="1" dirty="0"/>
              <a:t>in Afrika </a:t>
            </a:r>
            <a:r>
              <a:rPr lang="de-DE" sz="1800" dirty="0"/>
              <a:t>sind </a:t>
            </a:r>
            <a:r>
              <a:rPr lang="de-DE" sz="1800" b="1" dirty="0"/>
              <a:t>jünger als 17 Jahre</a:t>
            </a:r>
            <a:r>
              <a:rPr lang="de-AT" sz="1800" dirty="0"/>
              <a:t>, </a:t>
            </a:r>
            <a:r>
              <a:rPr lang="de-AT" sz="1800" b="1" dirty="0"/>
              <a:t>i</a:t>
            </a:r>
            <a:r>
              <a:rPr lang="de-DE" sz="1800" b="1" dirty="0"/>
              <a:t>n Europa </a:t>
            </a:r>
            <a:r>
              <a:rPr lang="de-DE" sz="1800" dirty="0"/>
              <a:t>sind rund </a:t>
            </a:r>
            <a:r>
              <a:rPr lang="de-DE" sz="1800" b="1" dirty="0"/>
              <a:t>18,9 Prozent der Gesamtbevölkerung </a:t>
            </a:r>
            <a:r>
              <a:rPr lang="de-DE" sz="1800" dirty="0"/>
              <a:t>Kinder und Jugendliche.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1219</Words>
  <Application>Microsoft Office PowerPoint</Application>
  <PresentationFormat>Bildschirmpräsentation (16:9)</PresentationFormat>
  <Paragraphs>156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Wer ist „Kind“ und wer ist „jugendlich“?</vt:lpstr>
      <vt:lpstr>Kindheit im Wandel der Zeit</vt:lpstr>
      <vt:lpstr>Jugendschutzgesetz</vt:lpstr>
      <vt:lpstr>PowerPoint-Präsentation</vt:lpstr>
      <vt:lpstr>Kinder und Jugendliche weltweit </vt:lpstr>
      <vt:lpstr>Kinder und Jugendliche auf der Welt</vt:lpstr>
      <vt:lpstr>Schule und Bildung weltweit</vt:lpstr>
      <vt:lpstr>Schule und Bildung weltweit</vt:lpstr>
      <vt:lpstr>Kinderarbeit weltweit</vt:lpstr>
      <vt:lpstr>Kinder auf der Flucht</vt:lpstr>
      <vt:lpstr> Generation Z bis Alpha</vt:lpstr>
      <vt:lpstr>Wer ist mit Generation Z und Generation Alpha gemeint?</vt:lpstr>
      <vt:lpstr>Junge Menschen in Österreich</vt:lpstr>
      <vt:lpstr>Youth Goals – 11 Ziele für die Jugend in Europa</vt:lpstr>
      <vt:lpstr>Gemeinsam stark</vt:lpstr>
      <vt:lpstr>PowerPoint-Präsentation</vt:lpstr>
      <vt:lpstr>(Alltags-) Held:innen und ihre Visionen</vt:lpstr>
      <vt:lpstr>Diskussionsfrage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Gustav Test</cp:lastModifiedBy>
  <cp:revision>626</cp:revision>
  <dcterms:created xsi:type="dcterms:W3CDTF">2019-11-13T13:23:08Z</dcterms:created>
  <dcterms:modified xsi:type="dcterms:W3CDTF">2023-07-20T12:01:54Z</dcterms:modified>
</cp:coreProperties>
</file>