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34" r:id="rId2"/>
    <p:sldId id="345" r:id="rId3"/>
    <p:sldId id="276" r:id="rId4"/>
    <p:sldId id="273" r:id="rId5"/>
    <p:sldId id="311" r:id="rId6"/>
    <p:sldId id="367" r:id="rId7"/>
    <p:sldId id="369" r:id="rId8"/>
    <p:sldId id="370" r:id="rId9"/>
    <p:sldId id="371" r:id="rId10"/>
    <p:sldId id="316" r:id="rId11"/>
    <p:sldId id="340" r:id="rId12"/>
    <p:sldId id="363" r:id="rId13"/>
    <p:sldId id="297" r:id="rId14"/>
    <p:sldId id="359" r:id="rId15"/>
    <p:sldId id="374" r:id="rId16"/>
    <p:sldId id="338" r:id="rId17"/>
    <p:sldId id="368" r:id="rId18"/>
    <p:sldId id="372" r:id="rId19"/>
    <p:sldId id="278" r:id="rId20"/>
    <p:sldId id="343" r:id="rId21"/>
    <p:sldId id="365" r:id="rId22"/>
    <p:sldId id="373" r:id="rId23"/>
    <p:sldId id="292" r:id="rId24"/>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2190AB"/>
    <a:srgbClr val="4A828F"/>
    <a:srgbClr val="0091B2"/>
    <a:srgbClr val="3F8493"/>
    <a:srgbClr val="0A94B3"/>
    <a:srgbClr val="19C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89" d="100"/>
          <a:sy n="89" d="100"/>
        </p:scale>
        <p:origin x="752"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16.07.2024</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16.07.2024</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348531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104411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324241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159102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22</a:t>
            </a:fld>
            <a:endParaRPr lang="de-DE"/>
          </a:p>
        </p:txBody>
      </p:sp>
    </p:spTree>
    <p:extLst>
      <p:ext uri="{BB962C8B-B14F-4D97-AF65-F5344CB8AC3E}">
        <p14:creationId xmlns:p14="http://schemas.microsoft.com/office/powerpoint/2010/main" val="109339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124259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390656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127393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250185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243837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501635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lebensbereiche/koerper-geschlecht-und-politik"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emokratiewebstatt.at/thema/lebensbereiche/koerper-geschlecht-und-politik/identitaet-sexualitaet-und-geschlechtervielfalt"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emokratiewebstatt.at/thema/lebensbereiche/koerper-geschlecht-und-politik/dein-koerper-dein-recht" TargetMode="Externa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9.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image" Target="../media/image10.jpg"/><Relationship Id="rId4" Type="http://schemas.openxmlformats.org/officeDocument/2006/relationships/hyperlink" Target="https://www.demokratiewebstatt.at/thema/lebensbereiche/koerper-geschlecht-und-politik/me-my-body-and-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lebensbereiche/koerper-geschlecht-und-politik/was-haben-koerper-und-geschlecht-mit-politik-zu-tu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latin typeface="+mj-lt"/>
                <a:cs typeface="Arial" panose="020B0604020202020204" pitchFamily="34" charset="0"/>
                <a:hlinkClick r:id="rId2"/>
              </a:rPr>
              <a:t>Körper, Geschlecht und Politik</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Vielfalt leben, Grenzen kennen</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2844232" y="3316733"/>
            <a:ext cx="2215289" cy="253916"/>
          </a:xfrm>
          <a:prstGeom prst="rect">
            <a:avLst/>
          </a:prstGeom>
          <a:noFill/>
        </p:spPr>
        <p:txBody>
          <a:bodyPr wrap="square" rtlCol="0">
            <a:spAutoFit/>
          </a:bodyPr>
          <a:lstStyle/>
          <a:p>
            <a:pPr algn="ctr"/>
            <a:r>
              <a:rPr lang="de-AT" sz="1050" dirty="0"/>
              <a:t> © iStock/</a:t>
            </a:r>
            <a:r>
              <a:rPr lang="de-AT" sz="1050" dirty="0" err="1"/>
              <a:t>BalkansCat</a:t>
            </a:r>
            <a:r>
              <a:rPr lang="de-AT" sz="1050" dirty="0">
                <a:highlight>
                  <a:srgbClr val="FFFF00"/>
                </a:highlight>
              </a:rPr>
              <a:t> </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3"/>
              </a:rPr>
              <a:t>Identität, Sexualität und Geschlechtervielfalt</a:t>
            </a:r>
            <a:endParaRPr lang="de-DE" b="1" dirty="0">
              <a:solidFill>
                <a:srgbClr val="2190AB"/>
              </a:solidFill>
              <a:latin typeface="+mj-lt"/>
            </a:endParaRPr>
          </a:p>
        </p:txBody>
      </p:sp>
      <p:pic>
        <p:nvPicPr>
          <p:cNvPr id="8" name="Grafik 7">
            <a:extLst>
              <a:ext uri="{FF2B5EF4-FFF2-40B4-BE49-F238E27FC236}">
                <a16:creationId xmlns:a16="http://schemas.microsoft.com/office/drawing/2014/main" id="{60CCAE94-92E1-BA1F-4F15-574A59215C0D}"/>
              </a:ext>
            </a:extLst>
          </p:cNvPr>
          <p:cNvPicPr>
            <a:picLocks noChangeAspect="1"/>
          </p:cNvPicPr>
          <p:nvPr/>
        </p:nvPicPr>
        <p:blipFill>
          <a:blip r:embed="rId4"/>
          <a:stretch>
            <a:fillRect/>
          </a:stretch>
        </p:blipFill>
        <p:spPr>
          <a:xfrm>
            <a:off x="2940371" y="1754384"/>
            <a:ext cx="2023012" cy="1398891"/>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Geschlechterformen</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07000"/>
              </a:lnSpc>
              <a:spcAft>
                <a:spcPts val="800"/>
              </a:spcAft>
            </a:pPr>
            <a:r>
              <a:rPr lang="de-DE" sz="1400" u="sng" kern="100" dirty="0">
                <a:effectLst/>
                <a:latin typeface="Calibri" panose="020F0502020204030204" pitchFamily="34" charset="0"/>
                <a:ea typeface="Calibri" panose="020F0502020204030204" pitchFamily="34" charset="0"/>
                <a:cs typeface="Calibri" panose="020F0502020204030204" pitchFamily="34" charset="0"/>
              </a:rPr>
              <a:t>Biologisches Geschlecht:</a:t>
            </a:r>
            <a:r>
              <a:rPr lang="de-DE" sz="1400" kern="100" dirty="0">
                <a:effectLst/>
                <a:latin typeface="Calibri" panose="020F0502020204030204" pitchFamily="34" charset="0"/>
                <a:ea typeface="Calibri" panose="020F0502020204030204" pitchFamily="34" charset="0"/>
                <a:cs typeface="Calibri" panose="020F0502020204030204" pitchFamily="34" charset="0"/>
              </a:rPr>
              <a:t> In Medizin und Biologie wird Geschlecht meist in die Gruppen „weiblich“ und „männlich“ beziehungsweise „intergeschlechtlich“ unterteilt.</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u="sng" kern="100" dirty="0">
                <a:effectLst/>
                <a:latin typeface="Calibri" panose="020F0502020204030204" pitchFamily="34" charset="0"/>
                <a:ea typeface="Calibri" panose="020F0502020204030204" pitchFamily="34" charset="0"/>
                <a:cs typeface="Calibri" panose="020F0502020204030204" pitchFamily="34" charset="0"/>
              </a:rPr>
              <a:t>Soziales Geschlecht:</a:t>
            </a:r>
            <a:r>
              <a:rPr lang="de-DE" sz="1400" kern="100" dirty="0">
                <a:effectLst/>
                <a:latin typeface="Calibri" panose="020F0502020204030204" pitchFamily="34" charset="0"/>
                <a:ea typeface="Calibri" panose="020F0502020204030204" pitchFamily="34" charset="0"/>
                <a:cs typeface="Calibri" panose="020F0502020204030204" pitchFamily="34" charset="0"/>
              </a:rPr>
              <a:t> Darunter fallen Rollenzuschreibungen und Verhaltensweisen, die von der Gesellschaft vorgelebt werden. Auch Erwartungen von Familie und Freunden prägen die Vorstellung von Geschlecht.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u="sng" kern="100" dirty="0">
                <a:effectLst/>
                <a:latin typeface="Calibri" panose="020F0502020204030204" pitchFamily="34" charset="0"/>
                <a:ea typeface="Calibri" panose="020F0502020204030204" pitchFamily="34" charset="0"/>
                <a:cs typeface="Calibri" panose="020F0502020204030204" pitchFamily="34" charset="0"/>
              </a:rPr>
              <a:t>Psychisches Geschlecht:</a:t>
            </a:r>
            <a:r>
              <a:rPr lang="de-DE" sz="1400" kern="100" dirty="0">
                <a:effectLst/>
                <a:latin typeface="Calibri" panose="020F0502020204030204" pitchFamily="34" charset="0"/>
                <a:ea typeface="Calibri" panose="020F0502020204030204" pitchFamily="34" charset="0"/>
                <a:cs typeface="Calibri" panose="020F0502020204030204" pitchFamily="34" charset="0"/>
              </a:rPr>
              <a:t> Beschreibt das Geschlecht, dass sich richtig anfühlt. Welchem Geschlecht fühlen wir uns zugehörig oder möchten wir uns keinem Geschlecht zuordnen?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u="sng" kern="100" dirty="0">
                <a:effectLst/>
                <a:latin typeface="Calibri" panose="020F0502020204030204" pitchFamily="34" charset="0"/>
                <a:ea typeface="Calibri" panose="020F0502020204030204" pitchFamily="34" charset="0"/>
                <a:cs typeface="Calibri" panose="020F0502020204030204" pitchFamily="34" charset="0"/>
              </a:rPr>
              <a:t>Juristisches Geschlecht: </a:t>
            </a:r>
            <a:r>
              <a:rPr lang="de-DE" sz="1400" kern="100" dirty="0">
                <a:effectLst/>
                <a:latin typeface="Calibri" panose="020F0502020204030204" pitchFamily="34" charset="0"/>
                <a:ea typeface="Calibri" panose="020F0502020204030204" pitchFamily="34" charset="0"/>
                <a:cs typeface="Calibri" panose="020F0502020204030204" pitchFamily="34" charset="0"/>
              </a:rPr>
              <a:t>Seit 2018 gibt es drei juristische Geschlechter: weiblich, männlich und divers. Für den Reisepass gibt es den Eintrag „x“ für unbestimmt.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u="sng" kern="100" dirty="0">
                <a:effectLst/>
                <a:latin typeface="Calibri" panose="020F0502020204030204" pitchFamily="34" charset="0"/>
                <a:ea typeface="Calibri" panose="020F0502020204030204" pitchFamily="34" charset="0"/>
                <a:cs typeface="Calibri" panose="020F0502020204030204" pitchFamily="34" charset="0"/>
              </a:rPr>
              <a:t>Sexuelle Orientierung:</a:t>
            </a:r>
            <a:r>
              <a:rPr lang="de-DE" sz="1400" kern="100" dirty="0">
                <a:effectLst/>
                <a:latin typeface="Calibri" panose="020F0502020204030204" pitchFamily="34" charset="0"/>
                <a:ea typeface="Calibri" panose="020F0502020204030204" pitchFamily="34" charset="0"/>
                <a:cs typeface="Calibri" panose="020F0502020204030204" pitchFamily="34" charset="0"/>
              </a:rPr>
              <a:t> Von wem fühlen wir uns angezogen? Von einem, keinem oder von allen Geschlechtern?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Was bedeutet LGTQIA+?</a:t>
            </a:r>
            <a:endParaRPr lang="de-DE" sz="1100" dirty="0">
              <a:solidFill>
                <a:srgbClr val="2190AB"/>
              </a:solidFill>
            </a:endParaRPr>
          </a:p>
        </p:txBody>
      </p:sp>
      <p:sp>
        <p:nvSpPr>
          <p:cNvPr id="4" name="Inhaltsplatzhalter 3"/>
          <p:cNvSpPr>
            <a:spLocks noGrp="1"/>
          </p:cNvSpPr>
          <p:nvPr>
            <p:ph idx="1"/>
          </p:nvPr>
        </p:nvSpPr>
        <p:spPr>
          <a:xfrm>
            <a:off x="489712" y="914627"/>
            <a:ext cx="7920000" cy="3240000"/>
          </a:xfrm>
        </p:spPr>
        <p:txBody>
          <a:bodyPr/>
          <a:lstStyle/>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L: steht für lesbisch und bedeutet Frauen, die Frauen mögen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G: steht für das englische Wort „gay“ für schwul und bedeutet Männer, die Männer mögen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B: steht für bi und bedeutet man fühlt sich von Männern und Frauen angezogen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T: steht für trans und bedeutet transsexuell oder transgender. Damit ist gemeint, dass Menschen sich nicht in dem Geschlecht, dass ihnen bei der Geburt zugeschrieben wurde, wiederfinden.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Q: bedeutet queer und meint Menschen, die sich nicht als heterosexuell bezeichnen und sich keinem der Begriffe eindeutig zuordnen lassen möchten.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I: steht für </a:t>
            </a:r>
            <a:r>
              <a:rPr lang="de-DE" sz="1400" kern="100" dirty="0" err="1">
                <a:effectLst/>
                <a:latin typeface="Calibri" panose="020F0502020204030204" pitchFamily="34" charset="0"/>
                <a:ea typeface="Calibri" panose="020F0502020204030204" pitchFamily="34" charset="0"/>
                <a:cs typeface="Calibri" panose="020F0502020204030204" pitchFamily="34" charset="0"/>
              </a:rPr>
              <a:t>inter</a:t>
            </a:r>
            <a:r>
              <a:rPr lang="de-DE" sz="1400" kern="100" dirty="0">
                <a:effectLst/>
                <a:latin typeface="Calibri" panose="020F0502020204030204" pitchFamily="34" charset="0"/>
                <a:ea typeface="Calibri" panose="020F0502020204030204" pitchFamily="34" charset="0"/>
                <a:cs typeface="Calibri" panose="020F0502020204030204" pitchFamily="34" charset="0"/>
              </a:rPr>
              <a:t> und bezeichnet Menschen, deren biologisches Geschlecht nicht eindeutig zugeordnet ist.</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A: steht für asexuell und meint Menschen, die sich nur selten oder gar nicht für sexuelle Kontakte interessieren.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 Plus oder Sternchen bedeuten, dass Begriffe nicht ausreichen, um alle Menschen mit all ihren </a:t>
            </a:r>
            <a:r>
              <a:rPr lang="de-DE" sz="1400" kern="100" dirty="0" err="1">
                <a:effectLst/>
                <a:latin typeface="Calibri" panose="020F0502020204030204" pitchFamily="34" charset="0"/>
                <a:ea typeface="Calibri" panose="020F0502020204030204" pitchFamily="34" charset="0"/>
                <a:cs typeface="Calibri" panose="020F0502020204030204" pitchFamily="34" charset="0"/>
              </a:rPr>
              <a:t>ihren</a:t>
            </a:r>
            <a:r>
              <a:rPr lang="de-DE" sz="1400" kern="100" dirty="0">
                <a:effectLst/>
                <a:latin typeface="Calibri" panose="020F0502020204030204" pitchFamily="34" charset="0"/>
                <a:ea typeface="Calibri" panose="020F0502020204030204" pitchFamily="34" charset="0"/>
                <a:cs typeface="Calibri" panose="020F0502020204030204" pitchFamily="34" charset="0"/>
              </a:rPr>
              <a:t> Vorlieben und Geschlechterzugehörigkeiten abzubilden.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de-AT" sz="1800" b="1"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607735"/>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6284191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Dein Körper, dein Recht</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166696"/>
            <a:ext cx="2100694" cy="253916"/>
          </a:xfrm>
          <a:prstGeom prst="rect">
            <a:avLst/>
          </a:prstGeom>
          <a:noFill/>
        </p:spPr>
        <p:txBody>
          <a:bodyPr wrap="square" rtlCol="0">
            <a:spAutoFit/>
          </a:bodyPr>
          <a:lstStyle/>
          <a:p>
            <a:pPr algn="ctr"/>
            <a:r>
              <a:rPr lang="de-AT" sz="1050" dirty="0"/>
              <a:t>©iStock/Rawpixel</a:t>
            </a:r>
            <a:r>
              <a:rPr lang="de-AT" sz="1050" dirty="0">
                <a:highlight>
                  <a:srgbClr val="FFFF00"/>
                </a:highlight>
              </a:rPr>
              <a:t> </a:t>
            </a:r>
          </a:p>
        </p:txBody>
      </p:sp>
      <p:pic>
        <p:nvPicPr>
          <p:cNvPr id="6" name="Grafik 5">
            <a:extLst>
              <a:ext uri="{FF2B5EF4-FFF2-40B4-BE49-F238E27FC236}">
                <a16:creationId xmlns:a16="http://schemas.microsoft.com/office/drawing/2014/main" id="{06CBE79B-F938-9C85-5CF4-D5E70FCDB176}"/>
              </a:ext>
            </a:extLst>
          </p:cNvPr>
          <p:cNvPicPr>
            <a:picLocks noChangeAspect="1"/>
          </p:cNvPicPr>
          <p:nvPr/>
        </p:nvPicPr>
        <p:blipFill>
          <a:blip r:embed="rId5"/>
          <a:stretch>
            <a:fillRect/>
          </a:stretch>
        </p:blipFill>
        <p:spPr>
          <a:xfrm>
            <a:off x="3182825" y="1440000"/>
            <a:ext cx="2143884" cy="1482473"/>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Soziale Bewegungen für mehr Selbstbestimmung, gegen Gewalt und Diskriminierung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97692"/>
            <a:ext cx="7848000" cy="2952000"/>
          </a:xfrm>
        </p:spPr>
        <p:txBody>
          <a:bodyPr/>
          <a:lstStyle/>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Calibri" panose="020F0502020204030204" pitchFamily="34" charset="0"/>
              </a:rPr>
              <a:t>Frauenbewegung</a:t>
            </a:r>
            <a:r>
              <a:rPr lang="de-DE" sz="1600" kern="100" dirty="0">
                <a:effectLst/>
                <a:latin typeface="Calibri" panose="020F0502020204030204" pitchFamily="34" charset="0"/>
                <a:ea typeface="Calibri" panose="020F0502020204030204" pitchFamily="34" charset="0"/>
                <a:cs typeface="Calibri" panose="020F0502020204030204" pitchFamily="34" charset="0"/>
              </a:rPr>
              <a:t>: Setzen sich dafür ein, die Ungleichbehandlung von Frauen in Beruf, Alltag und Gesundheitswesen zu beenden und fordern den Schutz vor häuslicher und sexueller Gewalt. </a:t>
            </a:r>
          </a:p>
          <a:p>
            <a:pPr>
              <a:lnSpc>
                <a:spcPct val="107000"/>
              </a:lnSpc>
              <a:spcAft>
                <a:spcPts val="800"/>
              </a:spcAft>
            </a:pPr>
            <a:r>
              <a:rPr lang="de-DE" sz="1600" b="1" kern="100" dirty="0">
                <a:latin typeface="Calibri" panose="020F0502020204030204" pitchFamily="34" charset="0"/>
                <a:ea typeface="Calibri" panose="020F0502020204030204" pitchFamily="34" charset="0"/>
                <a:cs typeface="Calibri" panose="020F0502020204030204" pitchFamily="34" charset="0"/>
              </a:rPr>
              <a:t>Pride:</a:t>
            </a:r>
            <a:r>
              <a:rPr lang="de-DE" sz="1600" kern="100" dirty="0">
                <a:latin typeface="Calibri" panose="020F0502020204030204" pitchFamily="34" charset="0"/>
                <a:ea typeface="Calibri" panose="020F0502020204030204" pitchFamily="34" charset="0"/>
                <a:cs typeface="Calibri" panose="020F0502020204030204" pitchFamily="34" charset="0"/>
              </a:rPr>
              <a:t> Die Pride-Bewegung ist über den gesamten Globus verbreitet. Sie kämpft für LGBTQIA+-Anliegen und feiert eine offene Gesellschaft. In Österreich fand die erste Pride (englisch für Parade) unter dem Namen „Regenbogenparade“ im Jahr 1996 statt.</a:t>
            </a:r>
          </a:p>
          <a:p>
            <a:pPr>
              <a:lnSpc>
                <a:spcPct val="107000"/>
              </a:lnSpc>
              <a:spcAft>
                <a:spcPts val="800"/>
              </a:spcAft>
            </a:pPr>
            <a:r>
              <a:rPr lang="de-DE" sz="1800" b="1" dirty="0">
                <a:effectLst/>
                <a:latin typeface="Calibri" panose="020F0502020204030204" pitchFamily="34" charset="0"/>
                <a:ea typeface="Calibri" panose="020F0502020204030204" pitchFamily="34" charset="0"/>
              </a:rPr>
              <a:t>#</a:t>
            </a:r>
            <a:r>
              <a:rPr lang="de-DE" sz="1600" b="1" kern="100" dirty="0">
                <a:effectLst/>
                <a:latin typeface="Calibri" panose="020F0502020204030204" pitchFamily="34" charset="0"/>
                <a:ea typeface="Calibri" panose="020F0502020204030204" pitchFamily="34" charset="0"/>
                <a:cs typeface="Calibri" panose="020F0502020204030204" pitchFamily="34" charset="0"/>
              </a:rPr>
              <a:t>Metoo-Bewegung</a:t>
            </a:r>
            <a:r>
              <a:rPr lang="de-DE" sz="1600" kern="100" dirty="0">
                <a:effectLst/>
                <a:latin typeface="Calibri" panose="020F0502020204030204" pitchFamily="34" charset="0"/>
                <a:ea typeface="Calibri" panose="020F0502020204030204" pitchFamily="34" charset="0"/>
                <a:cs typeface="Calibri" panose="020F0502020204030204" pitchFamily="34" charset="0"/>
              </a:rPr>
              <a:t>: Die Bewegung ist seit 2017 in sozialen Medien aktiv und möchte Frauen ermutigten, auf das Ausmaß sexueller Übergriffe aufmerksam zu machen</a:t>
            </a:r>
          </a:p>
          <a:p>
            <a:pPr>
              <a:lnSpc>
                <a:spcPct val="107000"/>
              </a:lnSpc>
              <a:spcAft>
                <a:spcPts val="800"/>
              </a:spcAft>
            </a:pPr>
            <a:r>
              <a:rPr lang="de-DE" sz="1600" b="1" kern="100" dirty="0">
                <a:latin typeface="Calibri" panose="020F0502020204030204" pitchFamily="34" charset="0"/>
                <a:ea typeface="Calibri" panose="020F0502020204030204" pitchFamily="34" charset="0"/>
                <a:cs typeface="Calibri" panose="020F0502020204030204" pitchFamily="34" charset="0"/>
              </a:rPr>
              <a:t>Intersex-Bewegung</a:t>
            </a:r>
            <a:r>
              <a:rPr lang="de-DE" sz="1600" kern="100" dirty="0">
                <a:latin typeface="Calibri" panose="020F0502020204030204" pitchFamily="34" charset="0"/>
                <a:ea typeface="Calibri" panose="020F0502020204030204" pitchFamily="34" charset="0"/>
                <a:cs typeface="Calibri" panose="020F0502020204030204" pitchFamily="34" charset="0"/>
              </a:rPr>
              <a:t>: Setzt sich für die Rechte intergeschlechtlicher Menschen ein.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Recht auf Selbstbestimmung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Calibri" panose="020F0502020204030204" pitchFamily="34" charset="0"/>
              </a:rPr>
              <a:t>Eltern haben die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Aufsichts- und Fürsorgepflicht </a:t>
            </a:r>
            <a:r>
              <a:rPr lang="de-DE" sz="1600" kern="100" dirty="0">
                <a:effectLst/>
                <a:latin typeface="Calibri" panose="020F0502020204030204" pitchFamily="34" charset="0"/>
                <a:ea typeface="Calibri" panose="020F0502020204030204" pitchFamily="34" charset="0"/>
                <a:cs typeface="Calibri" panose="020F0502020204030204" pitchFamily="34" charset="0"/>
              </a:rPr>
              <a:t>für ihre minderjährigen Kinder. Das heißt, sie müssen dafür sorgen, dass es ihnen gut geht und sie nicht zu Schaden kommen. </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Calibri" panose="020F0502020204030204" pitchFamily="34" charset="0"/>
              </a:rPr>
              <a:t>Wenn es um die Gesundheit geht, können Jugendliche schon ab 14, jedenfalls aber ab dem Alter von 16 Jahren, über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medizinische Behandlungen weitgehend eigenständig </a:t>
            </a:r>
            <a:r>
              <a:rPr lang="de-DE" sz="1600" kern="100" dirty="0">
                <a:effectLst/>
                <a:latin typeface="Calibri" panose="020F0502020204030204" pitchFamily="34" charset="0"/>
                <a:ea typeface="Calibri" panose="020F0502020204030204" pitchFamily="34" charset="0"/>
                <a:cs typeface="Calibri" panose="020F0502020204030204" pitchFamily="34" charset="0"/>
              </a:rPr>
              <a:t>entscheiden. </a:t>
            </a:r>
          </a:p>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Calibri" panose="020F0502020204030204" pitchFamily="34" charset="0"/>
              </a:rPr>
              <a:t>Über </a:t>
            </a:r>
            <a:r>
              <a:rPr lang="de-DE" sz="1600" kern="100" dirty="0" err="1">
                <a:effectLst/>
                <a:latin typeface="Calibri" panose="020F0502020204030204" pitchFamily="34" charset="0"/>
                <a:ea typeface="Calibri" panose="020F0502020204030204" pitchFamily="34" charset="0"/>
                <a:cs typeface="Calibri" panose="020F0502020204030204" pitchFamily="34" charset="0"/>
              </a:rPr>
              <a:t>Make</a:t>
            </a:r>
            <a:r>
              <a:rPr lang="de-DE" sz="1600" kern="100" dirty="0">
                <a:effectLst/>
                <a:latin typeface="Calibri" panose="020F0502020204030204" pitchFamily="34" charset="0"/>
                <a:ea typeface="Calibri" panose="020F0502020204030204" pitchFamily="34" charset="0"/>
                <a:cs typeface="Calibri" panose="020F0502020204030204" pitchFamily="34" charset="0"/>
              </a:rPr>
              <a:t> </a:t>
            </a:r>
            <a:r>
              <a:rPr lang="de-DE" sz="1600" kern="100" dirty="0" err="1">
                <a:effectLst/>
                <a:latin typeface="Calibri" panose="020F0502020204030204" pitchFamily="34" charset="0"/>
                <a:ea typeface="Calibri" panose="020F0502020204030204" pitchFamily="34" charset="0"/>
                <a:cs typeface="Calibri" panose="020F0502020204030204" pitchFamily="34" charset="0"/>
              </a:rPr>
              <a:t>up</a:t>
            </a:r>
            <a:r>
              <a:rPr lang="de-DE" sz="1600" kern="100" dirty="0">
                <a:effectLst/>
                <a:latin typeface="Calibri" panose="020F0502020204030204" pitchFamily="34" charset="0"/>
                <a:ea typeface="Calibri" panose="020F0502020204030204" pitchFamily="34" charset="0"/>
                <a:cs typeface="Calibri" panose="020F0502020204030204" pitchFamily="34" charset="0"/>
              </a:rPr>
              <a:t>, Haarschnitt und Kleidung dürfen Jugendliche weitgehend selbst bestimmen. Für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dauerhafte Veränderungen</a:t>
            </a:r>
            <a:r>
              <a:rPr lang="de-DE" sz="1600" kern="100" dirty="0">
                <a:effectLst/>
                <a:latin typeface="Calibri" panose="020F0502020204030204" pitchFamily="34" charset="0"/>
                <a:ea typeface="Calibri" panose="020F0502020204030204" pitchFamily="34" charset="0"/>
                <a:cs typeface="Calibri" panose="020F0502020204030204" pitchFamily="34" charset="0"/>
              </a:rPr>
              <a:t>, wie ein Piercing, Ohrlöcher oder Tattoos braucht es bis zur </a:t>
            </a:r>
            <a:r>
              <a:rPr lang="de-DE" sz="1600" b="1" kern="100" dirty="0">
                <a:effectLst/>
                <a:latin typeface="Calibri" panose="020F0502020204030204" pitchFamily="34" charset="0"/>
                <a:ea typeface="Calibri" panose="020F0502020204030204" pitchFamily="34" charset="0"/>
                <a:cs typeface="Calibri" panose="020F0502020204030204" pitchFamily="34" charset="0"/>
              </a:rPr>
              <a:t>Volljährigkeit</a:t>
            </a:r>
            <a:r>
              <a:rPr lang="de-DE" sz="1600" kern="100" dirty="0">
                <a:effectLst/>
                <a:latin typeface="Calibri" panose="020F0502020204030204" pitchFamily="34" charset="0"/>
                <a:ea typeface="Calibri" panose="020F0502020204030204" pitchFamily="34" charset="0"/>
                <a:cs typeface="Calibri" panose="020F0502020204030204" pitchFamily="34" charset="0"/>
              </a:rPr>
              <a:t> (ab dem 18. Lebensjahr) das Einverständnis der Eltern. </a:t>
            </a:r>
          </a:p>
          <a:p>
            <a:pPr>
              <a:lnSpc>
                <a:spcPct val="107000"/>
              </a:lnSpc>
              <a:spcAft>
                <a:spcPts val="800"/>
              </a:spcAft>
            </a:pPr>
            <a:r>
              <a:rPr lang="de-DE" sz="1600" b="1" kern="100" dirty="0">
                <a:effectLst/>
                <a:latin typeface="Calibri" panose="020F0502020204030204" pitchFamily="34" charset="0"/>
                <a:ea typeface="Calibri" panose="020F0502020204030204" pitchFamily="34" charset="0"/>
                <a:cs typeface="Calibri" panose="020F0502020204030204" pitchFamily="34" charset="0"/>
              </a:rPr>
              <a:t>Kinder unter 14 Jahren </a:t>
            </a:r>
            <a:r>
              <a:rPr lang="de-DE" sz="1600" kern="100" dirty="0">
                <a:effectLst/>
                <a:latin typeface="Calibri" panose="020F0502020204030204" pitchFamily="34" charset="0"/>
                <a:ea typeface="Calibri" panose="020F0502020204030204" pitchFamily="34" charset="0"/>
                <a:cs typeface="Calibri" panose="020F0502020204030204" pitchFamily="34" charset="0"/>
              </a:rPr>
              <a:t>dürfen nicht tätowiert oder gepierct werden. Das Ohrlochstechen ist davon ausgenommen.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7511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Keine Chance der Gewalt </a:t>
            </a:r>
          </a:p>
        </p:txBody>
      </p:sp>
      <p:sp>
        <p:nvSpPr>
          <p:cNvPr id="4" name="Inhaltsplatzhalter 3"/>
          <p:cNvSpPr>
            <a:spLocks noGrp="1"/>
          </p:cNvSpPr>
          <p:nvPr>
            <p:ph idx="1"/>
          </p:nvPr>
        </p:nvSpPr>
        <p:spPr>
          <a:xfrm>
            <a:off x="720000" y="1079999"/>
            <a:ext cx="7920000" cy="3240000"/>
          </a:xfrm>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Calibri" panose="020F0502020204030204" pitchFamily="34" charset="0"/>
              </a:rPr>
              <a:t>Das Recht auf Leben ist ein universales Menschenrecht. Jede Form von mutwilliger </a:t>
            </a:r>
            <a:r>
              <a:rPr lang="de-DE" sz="1800" b="1" kern="100" dirty="0">
                <a:effectLst/>
                <a:latin typeface="Calibri" panose="020F0502020204030204" pitchFamily="34" charset="0"/>
                <a:ea typeface="Calibri" panose="020F0502020204030204" pitchFamily="34" charset="0"/>
                <a:cs typeface="Calibri" panose="020F0502020204030204" pitchFamily="34" charset="0"/>
              </a:rPr>
              <a:t>Gewalt missachtet dieses Menschenrecht</a:t>
            </a:r>
            <a:r>
              <a:rPr lang="de-DE" sz="1800" kern="100" dirty="0">
                <a:effectLst/>
                <a:latin typeface="Calibri" panose="020F0502020204030204" pitchFamily="34" charset="0"/>
                <a:ea typeface="Calibri" panose="020F0502020204030204" pitchFamily="34" charset="0"/>
                <a:cs typeface="Calibri" panose="020F0502020204030204" pitchFamily="34" charset="0"/>
              </a:rPr>
              <a:t>, egal ob es sich dabei um körperliche oder seelische Gewalt handelt.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Calibri" panose="020F0502020204030204" pitchFamily="34" charset="0"/>
              </a:rPr>
              <a:t>Auch die </a:t>
            </a:r>
            <a:r>
              <a:rPr lang="de-DE" sz="1800" b="1" kern="100" dirty="0">
                <a:effectLst/>
                <a:latin typeface="Calibri" panose="020F0502020204030204" pitchFamily="34" charset="0"/>
                <a:ea typeface="Calibri" panose="020F0502020204030204" pitchFamily="34" charset="0"/>
                <a:cs typeface="Calibri" panose="020F0502020204030204" pitchFamily="34" charset="0"/>
              </a:rPr>
              <a:t>Androhung von Gewalt </a:t>
            </a:r>
            <a:r>
              <a:rPr lang="de-DE" sz="1800" kern="100" dirty="0">
                <a:effectLst/>
                <a:latin typeface="Calibri" panose="020F0502020204030204" pitchFamily="34" charset="0"/>
                <a:ea typeface="Calibri" panose="020F0502020204030204" pitchFamily="34" charset="0"/>
                <a:cs typeface="Calibri" panose="020F0502020204030204" pitchFamily="34" charset="0"/>
              </a:rPr>
              <a:t>ist ein </a:t>
            </a:r>
            <a:r>
              <a:rPr lang="de-DE" sz="1800" b="1" kern="100" dirty="0">
                <a:effectLst/>
                <a:latin typeface="Calibri" panose="020F0502020204030204" pitchFamily="34" charset="0"/>
                <a:ea typeface="Calibri" panose="020F0502020204030204" pitchFamily="34" charset="0"/>
                <a:cs typeface="Calibri" panose="020F0502020204030204" pitchFamily="34" charset="0"/>
              </a:rPr>
              <a:t>Straftatbestand</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Calibri" panose="020F0502020204030204" pitchFamily="34" charset="0"/>
              </a:rPr>
              <a:t>Jede Handlung, die die </a:t>
            </a:r>
            <a:r>
              <a:rPr lang="de-DE" sz="1800" b="1" kern="100" dirty="0">
                <a:effectLst/>
                <a:latin typeface="Calibri" panose="020F0502020204030204" pitchFamily="34" charset="0"/>
                <a:ea typeface="Calibri" panose="020F0502020204030204" pitchFamily="34" charset="0"/>
                <a:cs typeface="Calibri" panose="020F0502020204030204" pitchFamily="34" charset="0"/>
              </a:rPr>
              <a:t>Würde eines Menschen </a:t>
            </a:r>
            <a:r>
              <a:rPr lang="de-DE" sz="1800" kern="100" dirty="0">
                <a:effectLst/>
                <a:latin typeface="Calibri" panose="020F0502020204030204" pitchFamily="34" charset="0"/>
                <a:ea typeface="Calibri" panose="020F0502020204030204" pitchFamily="34" charset="0"/>
                <a:cs typeface="Calibri" panose="020F0502020204030204" pitchFamily="34" charset="0"/>
              </a:rPr>
              <a:t>verletzt, egal ob durch Worte oder Taten, ist ebenfalls verboten.</a:t>
            </a: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Sexualisierte Gewalt oder geschlechtsspezifische Gewalt drückt aus, dass eine </a:t>
            </a:r>
            <a:r>
              <a:rPr lang="de-DE" sz="1800" b="1" dirty="0">
                <a:effectLst/>
                <a:latin typeface="Calibri" panose="020F0502020204030204" pitchFamily="34" charset="0"/>
                <a:ea typeface="Calibri" panose="020F0502020204030204" pitchFamily="34" charset="0"/>
              </a:rPr>
              <a:t>Gewalttat aufgrund des Geschlechts des Opfers </a:t>
            </a:r>
            <a:r>
              <a:rPr lang="de-DE" sz="1800" dirty="0">
                <a:effectLst/>
                <a:latin typeface="Calibri" panose="020F0502020204030204" pitchFamily="34" charset="0"/>
                <a:ea typeface="Calibri" panose="020F0502020204030204" pitchFamily="34" charset="0"/>
              </a:rPr>
              <a:t>verübt wird.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Gewaltschutzgesetz</a:t>
            </a:r>
          </a:p>
        </p:txBody>
      </p:sp>
      <p:sp>
        <p:nvSpPr>
          <p:cNvPr id="4" name="Inhaltsplatzhalter 3"/>
          <p:cNvSpPr>
            <a:spLocks noGrp="1"/>
          </p:cNvSpPr>
          <p:nvPr>
            <p:ph idx="1"/>
          </p:nvPr>
        </p:nvSpPr>
        <p:spPr>
          <a:xfrm>
            <a:off x="720000" y="1069298"/>
            <a:ext cx="7920000" cy="3240000"/>
          </a:xfrm>
        </p:spPr>
        <p:txBody>
          <a:bodyPr/>
          <a:lstStyle/>
          <a:p>
            <a:r>
              <a:rPr lang="de-DE" sz="1600" dirty="0"/>
              <a:t>Gewaltschutz beginnt am besten bevor Gewalt überhaupt passiert. Nicht immer ist Gewalt auf den ersten Blick sichtbar, weil sie im häuslichen Umfeld passiert. Mit dem Gewaltschutzgesetz </a:t>
            </a:r>
            <a:r>
              <a:rPr lang="de-DE" sz="1600"/>
              <a:t>sollen in </a:t>
            </a:r>
            <a:r>
              <a:rPr lang="de-DE" sz="1600" dirty="0"/>
              <a:t>Österreich Menschen vor Gewalt in der Familie besser geschützt werden. </a:t>
            </a:r>
          </a:p>
          <a:p>
            <a:r>
              <a:rPr lang="de-DE" sz="1600" dirty="0"/>
              <a:t>Die 3 Säulen des Gewaltschutzgesetzes </a:t>
            </a:r>
          </a:p>
          <a:p>
            <a:pPr lvl="1"/>
            <a:r>
              <a:rPr lang="de-DE" sz="1400" b="1" dirty="0"/>
              <a:t>Polizeiliche Wegweisung </a:t>
            </a:r>
            <a:r>
              <a:rPr lang="de-DE" sz="1400" dirty="0"/>
              <a:t>und </a:t>
            </a:r>
            <a:r>
              <a:rPr lang="de-DE" sz="1400" b="1" dirty="0"/>
              <a:t>Betretungsverbot</a:t>
            </a:r>
            <a:r>
              <a:rPr lang="de-DE" sz="1400" dirty="0"/>
              <a:t> (damit verbunden ist ein Waffenverbot)</a:t>
            </a:r>
          </a:p>
          <a:p>
            <a:pPr lvl="1"/>
            <a:r>
              <a:rPr lang="de-DE" sz="1400" dirty="0"/>
              <a:t>Gerichtliche </a:t>
            </a:r>
            <a:r>
              <a:rPr lang="de-DE" sz="1400" b="1" dirty="0"/>
              <a:t>einstweilige Verfügung</a:t>
            </a:r>
            <a:r>
              <a:rPr lang="de-DE" sz="1400" dirty="0"/>
              <a:t>, um </a:t>
            </a:r>
            <a:r>
              <a:rPr lang="de-DE" sz="1400" dirty="0" err="1"/>
              <a:t>Gefährder:innen</a:t>
            </a:r>
            <a:r>
              <a:rPr lang="de-DE" sz="1400" dirty="0"/>
              <a:t> bis zu einem Jahr von der gefährdeten Person fernhalten zu können </a:t>
            </a:r>
          </a:p>
          <a:p>
            <a:pPr lvl="1"/>
            <a:r>
              <a:rPr lang="de-DE" sz="1400" b="1" dirty="0"/>
              <a:t>Unterstützung</a:t>
            </a:r>
            <a:r>
              <a:rPr lang="de-DE" sz="1400" dirty="0"/>
              <a:t> der von Gewalt betroffenen Menschen. </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34475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Hier gibt es Hilfe</a:t>
            </a:r>
          </a:p>
        </p:txBody>
      </p:sp>
      <p:sp>
        <p:nvSpPr>
          <p:cNvPr id="4" name="Inhaltsplatzhalter 3"/>
          <p:cNvSpPr>
            <a:spLocks noGrp="1"/>
          </p:cNvSpPr>
          <p:nvPr>
            <p:ph idx="1"/>
          </p:nvPr>
        </p:nvSpPr>
        <p:spPr>
          <a:xfrm>
            <a:off x="720000" y="1069298"/>
            <a:ext cx="7920000" cy="3240000"/>
          </a:xfrm>
        </p:spPr>
        <p:txBody>
          <a:bodyPr/>
          <a:lstStyle/>
          <a:p>
            <a:pPr marL="0" indent="0">
              <a:buNone/>
            </a:pPr>
            <a:endParaRPr lang="de-DE"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b="1" kern="100" dirty="0">
                <a:effectLst/>
                <a:latin typeface="Calibri" panose="020F0502020204030204" pitchFamily="34" charset="0"/>
                <a:ea typeface="Calibri" panose="020F0502020204030204" pitchFamily="34" charset="0"/>
                <a:cs typeface="Calibri" panose="020F0502020204030204" pitchFamily="34" charset="0"/>
              </a:rPr>
              <a:t>Kinderschutzzentren</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r>
              <a:rPr lang="de-DE" sz="1800" u="sng" kern="100" dirty="0">
                <a:effectLst/>
                <a:latin typeface="Calibri" panose="020F0502020204030204" pitchFamily="34" charset="0"/>
                <a:ea typeface="Calibri" panose="020F0502020204030204" pitchFamily="34" charset="0"/>
                <a:cs typeface="Calibri" panose="020F0502020204030204" pitchFamily="34" charset="0"/>
              </a:rPr>
              <a:t>www.oe-kinderschutzzentren.at</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b="1" kern="100" dirty="0">
                <a:effectLst/>
                <a:latin typeface="Calibri" panose="020F0502020204030204" pitchFamily="34" charset="0"/>
                <a:ea typeface="Calibri" panose="020F0502020204030204" pitchFamily="34" charset="0"/>
                <a:cs typeface="Calibri" panose="020F0502020204030204" pitchFamily="34" charset="0"/>
              </a:rPr>
              <a:t>Kinder- und </a:t>
            </a:r>
            <a:r>
              <a:rPr lang="de-DE" sz="1800" b="1" kern="100" dirty="0" err="1">
                <a:effectLst/>
                <a:latin typeface="Calibri" panose="020F0502020204030204" pitchFamily="34" charset="0"/>
                <a:ea typeface="Calibri" panose="020F0502020204030204" pitchFamily="34" charset="0"/>
                <a:cs typeface="Calibri" panose="020F0502020204030204" pitchFamily="34" charset="0"/>
              </a:rPr>
              <a:t>Jugendanwaltschaften</a:t>
            </a:r>
            <a:r>
              <a:rPr lang="de-DE" sz="1800" b="1" kern="100" dirty="0">
                <a:effectLst/>
                <a:latin typeface="Calibri" panose="020F0502020204030204" pitchFamily="34" charset="0"/>
                <a:ea typeface="Calibri" panose="020F0502020204030204" pitchFamily="34" charset="0"/>
                <a:cs typeface="Calibri" panose="020F0502020204030204" pitchFamily="34" charset="0"/>
              </a:rPr>
              <a:t> </a:t>
            </a:r>
            <a:r>
              <a:rPr lang="de-DE" sz="1800" kern="100" dirty="0">
                <a:effectLst/>
                <a:latin typeface="Calibri" panose="020F0502020204030204" pitchFamily="34" charset="0"/>
                <a:ea typeface="Calibri" panose="020F0502020204030204" pitchFamily="34" charset="0"/>
                <a:cs typeface="Calibri" panose="020F0502020204030204" pitchFamily="34" charset="0"/>
              </a:rPr>
              <a:t>(</a:t>
            </a:r>
            <a:r>
              <a:rPr lang="de-DE" sz="1800" u="sng" kern="100" dirty="0">
                <a:effectLst/>
                <a:latin typeface="Calibri" panose="020F0502020204030204" pitchFamily="34" charset="0"/>
                <a:ea typeface="Calibri" panose="020F0502020204030204" pitchFamily="34" charset="0"/>
                <a:cs typeface="Calibri" panose="020F0502020204030204" pitchFamily="34" charset="0"/>
              </a:rPr>
              <a:t>kija.at</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b="1" kern="100" dirty="0">
                <a:effectLst/>
                <a:latin typeface="Calibri" panose="020F0502020204030204" pitchFamily="34" charset="0"/>
                <a:ea typeface="Calibri" panose="020F0502020204030204" pitchFamily="34" charset="0"/>
                <a:cs typeface="Calibri" panose="020F0502020204030204" pitchFamily="34" charset="0"/>
              </a:rPr>
              <a:t>Frauen- und </a:t>
            </a:r>
            <a:r>
              <a:rPr lang="de-DE" sz="1800" b="1" kern="100" dirty="0" err="1">
                <a:effectLst/>
                <a:latin typeface="Calibri" panose="020F0502020204030204" pitchFamily="34" charset="0"/>
                <a:ea typeface="Calibri" panose="020F0502020204030204" pitchFamily="34" charset="0"/>
                <a:cs typeface="Calibri" panose="020F0502020204030204" pitchFamily="34" charset="0"/>
              </a:rPr>
              <a:t>Mädchenhelpline</a:t>
            </a:r>
            <a:r>
              <a:rPr lang="de-DE" sz="1800" b="1" kern="100" dirty="0">
                <a:effectLst/>
                <a:latin typeface="Calibri" panose="020F0502020204030204" pitchFamily="34" charset="0"/>
                <a:ea typeface="Calibri" panose="020F0502020204030204" pitchFamily="34" charset="0"/>
                <a:cs typeface="Calibri" panose="020F0502020204030204" pitchFamily="34" charset="0"/>
              </a:rPr>
              <a:t> </a:t>
            </a:r>
            <a:r>
              <a:rPr lang="de-DE" sz="1800" kern="100" dirty="0">
                <a:effectLst/>
                <a:latin typeface="Calibri" panose="020F0502020204030204" pitchFamily="34" charset="0"/>
                <a:ea typeface="Calibri" panose="020F0502020204030204" pitchFamily="34" charset="0"/>
                <a:cs typeface="Calibri" panose="020F0502020204030204" pitchFamily="34" charset="0"/>
              </a:rPr>
              <a:t>gegen Gewalt </a:t>
            </a:r>
            <a:r>
              <a:rPr lang="de-DE" sz="1800" b="1" kern="100" dirty="0">
                <a:effectLst/>
                <a:latin typeface="Calibri" panose="020F0502020204030204" pitchFamily="34" charset="0"/>
                <a:ea typeface="Calibri" panose="020F0502020204030204" pitchFamily="34" charset="0"/>
                <a:cs typeface="Calibri" panose="020F0502020204030204" pitchFamily="34" charset="0"/>
              </a:rPr>
              <a:t>0800 222 555</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b="1" kern="100" dirty="0">
                <a:effectLst/>
                <a:latin typeface="Calibri" panose="020F0502020204030204" pitchFamily="34" charset="0"/>
                <a:ea typeface="Calibri" panose="020F0502020204030204" pitchFamily="34" charset="0"/>
                <a:cs typeface="Calibri" panose="020F0502020204030204" pitchFamily="34" charset="0"/>
              </a:rPr>
              <a:t>Männerberatungsstellen</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r>
              <a:rPr lang="de-DE" sz="1800" u="sng" kern="100" dirty="0">
                <a:latin typeface="Calibri" panose="020F0502020204030204" pitchFamily="34" charset="0"/>
                <a:ea typeface="Calibri" panose="020F0502020204030204" pitchFamily="34" charset="0"/>
                <a:cs typeface="Calibri" panose="020F0502020204030204" pitchFamily="34" charset="0"/>
              </a:rPr>
              <a:t>www.maennerinfo.at</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800" b="1" kern="100" dirty="0">
                <a:effectLst/>
                <a:latin typeface="Calibri" panose="020F0502020204030204" pitchFamily="34" charset="0"/>
                <a:ea typeface="Calibri" panose="020F0502020204030204" pitchFamily="34" charset="0"/>
                <a:cs typeface="Calibri" panose="020F0502020204030204" pitchFamily="34" charset="0"/>
              </a:rPr>
              <a:t>Weißer Ring </a:t>
            </a:r>
            <a:r>
              <a:rPr lang="de-DE" sz="1800" kern="100" dirty="0">
                <a:effectLst/>
                <a:latin typeface="Calibri" panose="020F0502020204030204" pitchFamily="34" charset="0"/>
                <a:ea typeface="Calibri" panose="020F0502020204030204" pitchFamily="34" charset="0"/>
                <a:cs typeface="Calibri" panose="020F0502020204030204" pitchFamily="34" charset="0"/>
              </a:rPr>
              <a:t>– Opferunterstützungs-Einrichtung (</a:t>
            </a:r>
            <a:r>
              <a:rPr lang="de-DE" sz="1800" u="sng" kern="100" dirty="0">
                <a:effectLst/>
                <a:latin typeface="Calibri" panose="020F0502020204030204" pitchFamily="34" charset="0"/>
                <a:ea typeface="Calibri" panose="020F0502020204030204" pitchFamily="34" charset="0"/>
                <a:cs typeface="Calibri" panose="020F0502020204030204" pitchFamily="34" charset="0"/>
              </a:rPr>
              <a:t>www.weisser-ring.at</a:t>
            </a:r>
            <a:r>
              <a:rPr lang="de-DE" sz="1800" kern="100" dirty="0">
                <a:effectLst/>
                <a:latin typeface="Calibri" panose="020F0502020204030204" pitchFamily="34" charset="0"/>
                <a:ea typeface="Calibri" panose="020F0502020204030204" pitchFamily="34" charset="0"/>
                <a:cs typeface="Calibri" panose="020F0502020204030204" pitchFamily="34"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09294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Me, My Body and Media</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253200" y="3700207"/>
            <a:ext cx="2133600" cy="253916"/>
          </a:xfrm>
          <a:prstGeom prst="rect">
            <a:avLst/>
          </a:prstGeom>
          <a:noFill/>
        </p:spPr>
        <p:txBody>
          <a:bodyPr wrap="square" rtlCol="0">
            <a:spAutoFit/>
          </a:bodyPr>
          <a:lstStyle/>
          <a:p>
            <a:pPr algn="ctr"/>
            <a:r>
              <a:rPr lang="de-AT" sz="1050" dirty="0"/>
              <a:t> ©iStock/</a:t>
            </a:r>
            <a:r>
              <a:rPr lang="de-AT" sz="1050" dirty="0" err="1"/>
              <a:t>PeopleImages</a:t>
            </a:r>
            <a:endParaRPr lang="de-AT" sz="1050" dirty="0">
              <a:highlight>
                <a:srgbClr val="FFFF00"/>
              </a:highlight>
            </a:endParaRPr>
          </a:p>
        </p:txBody>
      </p:sp>
      <p:pic>
        <p:nvPicPr>
          <p:cNvPr id="3" name="Grafik 2">
            <a:extLst>
              <a:ext uri="{FF2B5EF4-FFF2-40B4-BE49-F238E27FC236}">
                <a16:creationId xmlns:a16="http://schemas.microsoft.com/office/drawing/2014/main" id="{7BFE28DA-13C2-97E2-87FD-D9AD77CB7465}"/>
              </a:ext>
            </a:extLst>
          </p:cNvPr>
          <p:cNvPicPr>
            <a:picLocks noChangeAspect="1"/>
          </p:cNvPicPr>
          <p:nvPr/>
        </p:nvPicPr>
        <p:blipFill>
          <a:blip r:embed="rId5"/>
          <a:stretch>
            <a:fillRect/>
          </a:stretch>
        </p:blipFill>
        <p:spPr>
          <a:xfrm>
            <a:off x="2880000" y="1452738"/>
            <a:ext cx="2669476" cy="1881592"/>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4" name="Grafik 3">
            <a:extLst>
              <a:ext uri="{FF2B5EF4-FFF2-40B4-BE49-F238E27FC236}">
                <a16:creationId xmlns:a16="http://schemas.microsoft.com/office/drawing/2014/main" id="{37D10289-1CD7-89D7-056E-BC921993C8F7}"/>
              </a:ext>
            </a:extLst>
          </p:cNvPr>
          <p:cNvPicPr>
            <a:picLocks noChangeAspect="1"/>
          </p:cNvPicPr>
          <p:nvPr/>
        </p:nvPicPr>
        <p:blipFill>
          <a:blip r:embed="rId5"/>
          <a:stretch>
            <a:fillRect/>
          </a:stretch>
        </p:blipFill>
        <p:spPr>
          <a:xfrm>
            <a:off x="2011077" y="276999"/>
            <a:ext cx="4516004" cy="3971846"/>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Body </a:t>
            </a:r>
            <a:r>
              <a:rPr lang="de-DE" sz="2000" dirty="0" err="1">
                <a:solidFill>
                  <a:srgbClr val="2190AB"/>
                </a:solidFill>
              </a:rPr>
              <a:t>Positivity</a:t>
            </a:r>
            <a:r>
              <a:rPr lang="de-DE" sz="2000" dirty="0">
                <a:solidFill>
                  <a:srgbClr val="2190AB"/>
                </a:solidFill>
              </a:rPr>
              <a:t>, Body Shaming und Body </a:t>
            </a:r>
            <a:r>
              <a:rPr lang="de-DE" sz="2000" dirty="0" err="1">
                <a:solidFill>
                  <a:srgbClr val="2190AB"/>
                </a:solidFill>
              </a:rPr>
              <a:t>Neutrality</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pPr marL="342900" lvl="0" indent="-342900">
              <a:lnSpc>
                <a:spcPct val="115000"/>
              </a:lnSpc>
              <a:buFont typeface="Symbol" panose="05050102010706020507" pitchFamily="18" charset="2"/>
              <a:buChar char=""/>
            </a:pPr>
            <a:r>
              <a:rPr lang="de-DE" sz="1600" dirty="0">
                <a:latin typeface="Calibri" panose="020F0502020204030204" pitchFamily="34" charset="0"/>
                <a:ea typeface="Calibri" panose="020F0502020204030204" pitchFamily="34" charset="0"/>
                <a:cs typeface="Calibri" panose="020F0502020204030204" pitchFamily="34" charset="0"/>
              </a:rPr>
              <a:t>Mit </a:t>
            </a:r>
            <a:r>
              <a:rPr lang="de-DE" sz="1600" b="1" dirty="0">
                <a:latin typeface="Calibri" panose="020F0502020204030204" pitchFamily="34" charset="0"/>
                <a:ea typeface="Calibri" panose="020F0502020204030204" pitchFamily="34" charset="0"/>
                <a:cs typeface="Calibri" panose="020F0502020204030204" pitchFamily="34" charset="0"/>
              </a:rPr>
              <a:t>Body Shaming </a:t>
            </a:r>
            <a:r>
              <a:rPr lang="de-DE" sz="1600" dirty="0">
                <a:latin typeface="Calibri" panose="020F0502020204030204" pitchFamily="34" charset="0"/>
                <a:ea typeface="Calibri" panose="020F0502020204030204" pitchFamily="34" charset="0"/>
                <a:cs typeface="Calibri" panose="020F0502020204030204" pitchFamily="34" charset="0"/>
              </a:rPr>
              <a:t>ist das Abwerten von körperlichen Merkmalen bei sich oder anderen gemeint. </a:t>
            </a:r>
          </a:p>
          <a:p>
            <a:pPr marL="342900" lvl="0" indent="-342900">
              <a:lnSpc>
                <a:spcPct val="115000"/>
              </a:lnSpc>
              <a:buFont typeface="Symbol" panose="05050102010706020507" pitchFamily="18" charset="2"/>
              <a:buChar char=""/>
            </a:pPr>
            <a:r>
              <a:rPr lang="de-DE" sz="1600" dirty="0">
                <a:latin typeface="Calibri" panose="020F0502020204030204" pitchFamily="34" charset="0"/>
                <a:ea typeface="Calibri" panose="020F0502020204030204" pitchFamily="34" charset="0"/>
                <a:cs typeface="Calibri" panose="020F0502020204030204" pitchFamily="34" charset="0"/>
              </a:rPr>
              <a:t>Die online-Bewegung </a:t>
            </a:r>
            <a:r>
              <a:rPr lang="de-DE" sz="1600" b="1" dirty="0">
                <a:latin typeface="Calibri" panose="020F0502020204030204" pitchFamily="34" charset="0"/>
                <a:ea typeface="Calibri" panose="020F0502020204030204" pitchFamily="34" charset="0"/>
                <a:cs typeface="Calibri" panose="020F0502020204030204" pitchFamily="34" charset="0"/>
              </a:rPr>
              <a:t>Body </a:t>
            </a:r>
            <a:r>
              <a:rPr lang="de-DE" sz="1600" b="1" dirty="0" err="1">
                <a:latin typeface="Calibri" panose="020F0502020204030204" pitchFamily="34" charset="0"/>
                <a:ea typeface="Calibri" panose="020F0502020204030204" pitchFamily="34" charset="0"/>
                <a:cs typeface="Calibri" panose="020F0502020204030204" pitchFamily="34" charset="0"/>
              </a:rPr>
              <a:t>Positivity</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dirty="0">
                <a:latin typeface="Calibri" panose="020F0502020204030204" pitchFamily="34" charset="0"/>
                <a:ea typeface="Calibri" panose="020F0502020204030204" pitchFamily="34" charset="0"/>
                <a:cs typeface="Calibri" panose="020F0502020204030204" pitchFamily="34" charset="0"/>
              </a:rPr>
              <a:t>möchte dem Schönheitsdruck durch Medien ein positives Selbstbild entgegensetzen. Casting Shows und Werbekampagnen, die unter diesen Slogans laufen, prägen aber weiterhin die Vorstellung, dass Schönheit in unserer Gesellschaft besonders wichtig ist. </a:t>
            </a:r>
          </a:p>
          <a:p>
            <a:pPr marL="342900" lvl="0" indent="-342900">
              <a:lnSpc>
                <a:spcPct val="115000"/>
              </a:lnSpc>
              <a:buFont typeface="Symbol" panose="05050102010706020507" pitchFamily="18" charset="2"/>
              <a:buChar char=""/>
            </a:pPr>
            <a:r>
              <a:rPr lang="de-DE" sz="1600" dirty="0">
                <a:latin typeface="Calibri" panose="020F0502020204030204" pitchFamily="34" charset="0"/>
                <a:ea typeface="Calibri" panose="020F0502020204030204" pitchFamily="34" charset="0"/>
                <a:cs typeface="Calibri" panose="020F0502020204030204" pitchFamily="34" charset="0"/>
              </a:rPr>
              <a:t>Die Bewegung </a:t>
            </a:r>
            <a:r>
              <a:rPr lang="de-DE" sz="1600" b="1" dirty="0">
                <a:latin typeface="Calibri" panose="020F0502020204030204" pitchFamily="34" charset="0"/>
                <a:ea typeface="Calibri" panose="020F0502020204030204" pitchFamily="34" charset="0"/>
                <a:cs typeface="Calibri" panose="020F0502020204030204" pitchFamily="34" charset="0"/>
              </a:rPr>
              <a:t>Body </a:t>
            </a:r>
            <a:r>
              <a:rPr lang="de-DE" sz="1600" b="1" dirty="0" err="1">
                <a:latin typeface="Calibri" panose="020F0502020204030204" pitchFamily="34" charset="0"/>
                <a:ea typeface="Calibri" panose="020F0502020204030204" pitchFamily="34" charset="0"/>
                <a:cs typeface="Calibri" panose="020F0502020204030204" pitchFamily="34" charset="0"/>
              </a:rPr>
              <a:t>Neutrality</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dirty="0">
                <a:latin typeface="Calibri" panose="020F0502020204030204" pitchFamily="34" charset="0"/>
                <a:ea typeface="Calibri" panose="020F0502020204030204" pitchFamily="34" charset="0"/>
                <a:cs typeface="Calibri" panose="020F0502020204030204" pitchFamily="34" charset="0"/>
              </a:rPr>
              <a:t>möchte darauf aufmerksam machen, dass das Aussehen keine geeignete Kategorie ist, um Menschen zu bewerten und Schönheit nicht alles ist.</a:t>
            </a:r>
            <a:endParaRPr lang="de-AT" sz="1800" dirty="0"/>
          </a:p>
          <a:p>
            <a:pPr marL="285750" lvl="1" indent="-285750">
              <a:lnSpc>
                <a:spcPts val="2600"/>
              </a:lnSpc>
              <a:buClr>
                <a:schemeClr val="tx2"/>
              </a:buClr>
              <a:buFont typeface="Arial" panose="020B0604020202020204" pitchFamily="34" charset="0"/>
              <a:buChar char="•"/>
            </a:pP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Schönheitsdruck durch Soziale Medien</a:t>
            </a:r>
          </a:p>
        </p:txBody>
      </p:sp>
      <p:sp>
        <p:nvSpPr>
          <p:cNvPr id="4" name="Inhaltsplatzhalter 3"/>
          <p:cNvSpPr>
            <a:spLocks noGrp="1"/>
          </p:cNvSpPr>
          <p:nvPr>
            <p:ph idx="1"/>
          </p:nvPr>
        </p:nvSpPr>
        <p:spPr>
          <a:xfrm>
            <a:off x="720000" y="1079999"/>
            <a:ext cx="7920000" cy="3240000"/>
          </a:xfrm>
        </p:spPr>
        <p:txBody>
          <a:bodyPr/>
          <a:lstStyle/>
          <a:p>
            <a:r>
              <a:rPr lang="de-DE" sz="1600" dirty="0"/>
              <a:t>Beim Blick auf Instagram, </a:t>
            </a:r>
            <a:r>
              <a:rPr lang="de-DE" sz="1600" dirty="0" err="1"/>
              <a:t>Tiktok</a:t>
            </a:r>
            <a:r>
              <a:rPr lang="de-DE" sz="1600" dirty="0"/>
              <a:t> und Co. vergessen wir oft, dass digitale Kanäle unser </a:t>
            </a:r>
            <a:r>
              <a:rPr lang="de-DE" sz="1600" b="1" dirty="0"/>
              <a:t>Körperbild </a:t>
            </a:r>
            <a:r>
              <a:rPr lang="de-DE" sz="1600" dirty="0"/>
              <a:t>schnell </a:t>
            </a:r>
            <a:r>
              <a:rPr lang="de-DE" sz="1600" b="1" dirty="0"/>
              <a:t>verzerren</a:t>
            </a:r>
            <a:r>
              <a:rPr lang="de-DE" sz="1600" dirty="0"/>
              <a:t> können. </a:t>
            </a:r>
          </a:p>
          <a:p>
            <a:r>
              <a:rPr lang="de-DE" sz="1600" dirty="0"/>
              <a:t>In der digitalen Welt können Fotos leicht </a:t>
            </a:r>
            <a:r>
              <a:rPr lang="de-DE" sz="1600" b="1" dirty="0"/>
              <a:t>bearbeitet</a:t>
            </a:r>
            <a:r>
              <a:rPr lang="de-DE" sz="1600" dirty="0"/>
              <a:t> werden. </a:t>
            </a:r>
          </a:p>
          <a:p>
            <a:r>
              <a:rPr lang="de-DE" sz="1600" dirty="0"/>
              <a:t>Außerdem bestimmen </a:t>
            </a:r>
            <a:r>
              <a:rPr lang="de-DE" sz="1600" b="1" dirty="0"/>
              <a:t>Algorithmen</a:t>
            </a:r>
            <a:r>
              <a:rPr lang="de-DE" sz="1600" dirty="0"/>
              <a:t>, welche Fotos wir besonders oft zu Gesicht bekommen. Was wir sehen, spiegelt also nicht die Realität wider, sondern bloß den von Unternehmen eingestellten </a:t>
            </a:r>
            <a:r>
              <a:rPr lang="de-DE" sz="1600" b="1" dirty="0"/>
              <a:t>Anzeigenfilter</a:t>
            </a:r>
            <a:r>
              <a:rPr lang="de-DE" sz="1600" dirty="0"/>
              <a:t>.</a:t>
            </a:r>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87949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Sexualität im Netz</a:t>
            </a:r>
          </a:p>
        </p:txBody>
      </p:sp>
      <p:sp>
        <p:nvSpPr>
          <p:cNvPr id="4" name="Inhaltsplatzhalter 3"/>
          <p:cNvSpPr>
            <a:spLocks noGrp="1"/>
          </p:cNvSpPr>
          <p:nvPr>
            <p:ph idx="1"/>
          </p:nvPr>
        </p:nvSpPr>
        <p:spPr>
          <a:xfrm>
            <a:off x="720000" y="1079999"/>
            <a:ext cx="7920000" cy="3240000"/>
          </a:xfrm>
        </p:spPr>
        <p:txBody>
          <a:bodyPr/>
          <a:lstStyle/>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Grooming: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Werden Kinder und Jugendliche von Erwachsenen im Internet aus sexuellen Gründen kontaktiert, ist das strafbar</a:t>
            </a:r>
            <a:r>
              <a:rPr lang="de-DE" sz="1400" kern="100" dirty="0">
                <a:effectLst/>
                <a:latin typeface="Calibri" panose="020F0502020204030204" pitchFamily="34" charset="0"/>
                <a:ea typeface="Calibri" panose="020F0502020204030204" pitchFamily="34" charset="0"/>
                <a:cs typeface="Calibri" panose="020F0502020204030204" pitchFamily="34" charset="0"/>
              </a:rPr>
              <a:t>! Wenn du solche Anfragen von Erwachsenen bekommst, hol dir sofort Hilfe!</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Sexting: Das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Verschicken und Teilen von Nachrichten mit sexuellen Inhalten</a:t>
            </a:r>
            <a:r>
              <a:rPr lang="de-DE" sz="1400" kern="100" dirty="0">
                <a:effectLst/>
                <a:latin typeface="Calibri" panose="020F0502020204030204" pitchFamily="34" charset="0"/>
                <a:ea typeface="Calibri" panose="020F0502020204030204" pitchFamily="34" charset="0"/>
                <a:cs typeface="Calibri" panose="020F0502020204030204" pitchFamily="34" charset="0"/>
              </a:rPr>
              <a:t>. Auch wenn Sexting unter Jugendlichen sehr beliebt ist, solltest du über die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Risiken</a:t>
            </a:r>
            <a:r>
              <a:rPr lang="de-DE" sz="1400" kern="100" dirty="0">
                <a:effectLst/>
                <a:latin typeface="Calibri" panose="020F0502020204030204" pitchFamily="34" charset="0"/>
                <a:ea typeface="Calibri" panose="020F0502020204030204" pitchFamily="34" charset="0"/>
                <a:cs typeface="Calibri" panose="020F0502020204030204" pitchFamily="34" charset="0"/>
              </a:rPr>
              <a:t> Bescheid wissen. Denn über jeden Inhalt, denn du weitergibst, hast du keine Kontrolle mehr! Der Besitz und die Weitergabe von pornografischen Aufnahmen, auf denen Minderjährige zu sehen sind, ist strafbar. </a:t>
            </a:r>
          </a:p>
          <a:p>
            <a:pPr>
              <a:lnSpc>
                <a:spcPct val="107000"/>
              </a:lnSpc>
              <a:spcAft>
                <a:spcPts val="800"/>
              </a:spcAft>
            </a:pPr>
            <a:r>
              <a:rPr lang="de-DE" sz="1400" b="1" kern="100" dirty="0">
                <a:effectLst/>
                <a:latin typeface="Calibri" panose="020F0502020204030204" pitchFamily="34" charset="0"/>
                <a:ea typeface="Calibri" panose="020F0502020204030204" pitchFamily="34" charset="0"/>
                <a:cs typeface="Calibri" panose="020F0502020204030204" pitchFamily="34" charset="0"/>
              </a:rPr>
              <a:t>Altersfreigabe</a:t>
            </a:r>
            <a:r>
              <a:rPr lang="de-DE" sz="1400" kern="100" dirty="0">
                <a:effectLst/>
                <a:latin typeface="Calibri" panose="020F0502020204030204" pitchFamily="34" charset="0"/>
                <a:ea typeface="Calibri" panose="020F0502020204030204" pitchFamily="34" charset="0"/>
                <a:cs typeface="Calibri" panose="020F0502020204030204" pitchFamily="34" charset="0"/>
              </a:rPr>
              <a:t>: Sind Filme mit einer Altersbeschränkung versehen, dürfen diese auch mit einer erwachsenen Begleitperson nicht angesehen werden.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kern="100" dirty="0">
                <a:effectLst/>
                <a:latin typeface="Calibri" panose="020F0502020204030204" pitchFamily="34" charset="0"/>
                <a:ea typeface="Calibri" panose="020F0502020204030204" pitchFamily="34" charset="0"/>
                <a:cs typeface="Calibri" panose="020F0502020204030204" pitchFamily="34" charset="0"/>
              </a:rPr>
              <a:t>Kinder- und Jugendgefährdende Medien</a:t>
            </a:r>
            <a:r>
              <a:rPr lang="de-DE" sz="1400" kern="100" dirty="0">
                <a:effectLst/>
                <a:latin typeface="Calibri" panose="020F0502020204030204" pitchFamily="34" charset="0"/>
                <a:ea typeface="Calibri" panose="020F0502020204030204" pitchFamily="34" charset="0"/>
                <a:cs typeface="Calibri" panose="020F0502020204030204" pitchFamily="34" charset="0"/>
              </a:rPr>
              <a:t>: Filme, Computerspiele und andere Medien wie Websites oder Plattformen sowie Gegenstände und Dienstleistungen, die junge Menschen in ihrer Entwicklung gefährden können, müssen von Minderjährigen ferngehalten werden.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74219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Diskussionsfrage</a:t>
            </a:r>
          </a:p>
        </p:txBody>
      </p:sp>
      <p:sp>
        <p:nvSpPr>
          <p:cNvPr id="4" name="Inhaltsplatzhalter 3"/>
          <p:cNvSpPr>
            <a:spLocks noGrp="1"/>
          </p:cNvSpPr>
          <p:nvPr>
            <p:ph idx="1"/>
          </p:nvPr>
        </p:nvSpPr>
        <p:spPr>
          <a:xfrm>
            <a:off x="585477" y="1082884"/>
            <a:ext cx="7920000" cy="3240000"/>
          </a:xfrm>
        </p:spPr>
        <p:txBody>
          <a:bodyPr/>
          <a:lstStyle/>
          <a:p>
            <a:pPr marL="0" indent="0">
              <a:lnSpc>
                <a:spcPct val="107000"/>
              </a:lnSpc>
              <a:spcAft>
                <a:spcPts val="800"/>
              </a:spcAft>
              <a:buNone/>
            </a:pPr>
            <a:r>
              <a:rPr lang="de-AT" sz="1800" dirty="0">
                <a:solidFill>
                  <a:srgbClr val="00A3DB"/>
                </a:solidFill>
                <a:latin typeface="+mj-lt"/>
                <a:ea typeface="+mj-ea"/>
                <a:cs typeface="+mj-cs"/>
              </a:rPr>
              <a:t>Unsere Verhaltensweisen werden gerne in die Schubladen „typisch männlich“ und „typisch weiblich“ eingeordnet. </a:t>
            </a:r>
            <a:r>
              <a:rPr lang="de-DE" sz="1800" dirty="0">
                <a:solidFill>
                  <a:srgbClr val="00A3DB"/>
                </a:solidFill>
                <a:latin typeface="+mj-lt"/>
                <a:ea typeface="+mj-ea"/>
                <a:cs typeface="+mj-cs"/>
              </a:rPr>
              <a:t>Viele Menschen sehen in diesen Zuordnungen ein großes Problem, da sie uns einschränken können. Sogar die Berufswahl kann davon beeinflusst werden. </a:t>
            </a:r>
          </a:p>
          <a:p>
            <a:pPr lvl="1">
              <a:lnSpc>
                <a:spcPct val="107000"/>
              </a:lnSpc>
              <a:spcAft>
                <a:spcPts val="800"/>
              </a:spcAft>
            </a:pPr>
            <a:r>
              <a:rPr lang="de-DE" sz="1800" dirty="0">
                <a:solidFill>
                  <a:srgbClr val="00A3DB"/>
                </a:solidFill>
                <a:latin typeface="+mj-lt"/>
                <a:ea typeface="+mj-ea"/>
                <a:cs typeface="+mj-cs"/>
              </a:rPr>
              <a:t>Macht eine Liste mit allen Berufen, die euch einfallen. </a:t>
            </a:r>
          </a:p>
          <a:p>
            <a:pPr lvl="1">
              <a:lnSpc>
                <a:spcPct val="107000"/>
              </a:lnSpc>
              <a:spcAft>
                <a:spcPts val="800"/>
              </a:spcAft>
            </a:pPr>
            <a:r>
              <a:rPr lang="de-DE" sz="1800" dirty="0">
                <a:solidFill>
                  <a:srgbClr val="00A3DB"/>
                </a:solidFill>
                <a:latin typeface="+mj-lt"/>
                <a:ea typeface="+mj-ea"/>
                <a:cs typeface="+mj-cs"/>
              </a:rPr>
              <a:t>Gibt es Berufe, die ihr einem Geschlecht (vielleicht sogar in der Wahl des bestimmten Artikels) zuordnet?</a:t>
            </a:r>
          </a:p>
          <a:p>
            <a:pPr lvl="1">
              <a:lnSpc>
                <a:spcPct val="107000"/>
              </a:lnSpc>
              <a:spcAft>
                <a:spcPts val="800"/>
              </a:spcAft>
            </a:pPr>
            <a:r>
              <a:rPr lang="de-DE" sz="1800" dirty="0">
                <a:solidFill>
                  <a:srgbClr val="00A3DB"/>
                </a:solidFill>
                <a:latin typeface="+mj-lt"/>
                <a:ea typeface="+mj-ea"/>
                <a:cs typeface="+mj-cs"/>
              </a:rPr>
              <a:t>Diskutiert eure Ergebnisse in der Klasse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„Literatur und Politik“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Was haben Körper und Geschlecht mit Politik zu tun? </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3584697" y="3145647"/>
            <a:ext cx="1415995" cy="253916"/>
          </a:xfrm>
          <a:prstGeom prst="rect">
            <a:avLst/>
          </a:prstGeom>
          <a:noFill/>
        </p:spPr>
        <p:txBody>
          <a:bodyPr wrap="square" rtlCol="0">
            <a:spAutoFit/>
          </a:bodyPr>
          <a:lstStyle/>
          <a:p>
            <a:r>
              <a:rPr lang="de-AT" sz="1050" dirty="0"/>
              <a:t>© </a:t>
            </a:r>
            <a:r>
              <a:rPr lang="de-DE" sz="1050" dirty="0"/>
              <a:t>iStock/Adrian Vidal</a:t>
            </a:r>
            <a:endParaRPr lang="de-AT" sz="1050" dirty="0"/>
          </a:p>
        </p:txBody>
      </p:sp>
      <p:pic>
        <p:nvPicPr>
          <p:cNvPr id="8" name="Grafik 7">
            <a:extLst>
              <a:ext uri="{FF2B5EF4-FFF2-40B4-BE49-F238E27FC236}">
                <a16:creationId xmlns:a16="http://schemas.microsoft.com/office/drawing/2014/main" id="{D0469DC2-76E6-4D23-ADC2-53DD2871A08F}"/>
              </a:ext>
            </a:extLst>
          </p:cNvPr>
          <p:cNvPicPr>
            <a:picLocks noChangeAspect="1"/>
          </p:cNvPicPr>
          <p:nvPr/>
        </p:nvPicPr>
        <p:blipFill>
          <a:blip r:embed="rId5"/>
          <a:stretch>
            <a:fillRect/>
          </a:stretch>
        </p:blipFill>
        <p:spPr>
          <a:xfrm>
            <a:off x="3225924" y="1616029"/>
            <a:ext cx="2133543" cy="1475322"/>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Was bedeutet Diskriminierung?</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a:buFont typeface="Arial" panose="020B0604020202020204" pitchFamily="34" charset="0"/>
              <a:buChar char="•"/>
            </a:pPr>
            <a:r>
              <a:rPr lang="de-DE" sz="1400" dirty="0"/>
              <a:t>Diskriminierung Ist die </a:t>
            </a:r>
            <a:r>
              <a:rPr lang="de-DE" sz="1400" b="1" dirty="0"/>
              <a:t>Benachteiligung, Abwertung, Anfeindung </a:t>
            </a:r>
            <a:r>
              <a:rPr lang="de-DE" sz="1400" dirty="0"/>
              <a:t>oder </a:t>
            </a:r>
            <a:r>
              <a:rPr lang="de-DE" sz="1400" b="1" dirty="0"/>
              <a:t>Ungleichbehandlung</a:t>
            </a:r>
            <a:r>
              <a:rPr lang="de-DE" sz="1400" dirty="0"/>
              <a:t> einer Person oder einer Gruppe von Menschen. </a:t>
            </a:r>
          </a:p>
          <a:p>
            <a:pPr>
              <a:buFont typeface="Arial" panose="020B0604020202020204" pitchFamily="34" charset="0"/>
              <a:buChar char="•"/>
            </a:pPr>
            <a:r>
              <a:rPr lang="de-DE" sz="1400" dirty="0"/>
              <a:t>Werden Menschen aufgrund ihrer Hautfarbe diskriminiert, spricht man von </a:t>
            </a:r>
            <a:r>
              <a:rPr lang="de-DE" sz="1400" b="1" dirty="0"/>
              <a:t>Rassismus</a:t>
            </a:r>
            <a:r>
              <a:rPr lang="de-DE" sz="1400" dirty="0"/>
              <a:t>. Werden Menschen aufgrund einer körperlichen oder psychischen Beeinträchtigung benachteiligt, spricht man von </a:t>
            </a:r>
            <a:r>
              <a:rPr lang="de-DE" sz="1400" b="1" dirty="0"/>
              <a:t>Ableismus</a:t>
            </a:r>
            <a:r>
              <a:rPr lang="de-DE" sz="1400" dirty="0"/>
              <a:t>. Werden Menschen aufgrund ihres Geschlechts oder ihrer sexuellen Orientierung diskriminiert, spricht man von </a:t>
            </a:r>
            <a:r>
              <a:rPr lang="de-DE" sz="1400" b="1" dirty="0"/>
              <a:t>Sexismus</a:t>
            </a:r>
            <a:r>
              <a:rPr lang="de-DE" sz="1400" dirty="0"/>
              <a:t>. Treffen mehrere Diskriminierungsformen zusammen spricht man von </a:t>
            </a:r>
            <a:r>
              <a:rPr lang="de-DE" sz="1400" b="1" dirty="0"/>
              <a:t>Intersektionalität</a:t>
            </a:r>
            <a:r>
              <a:rPr lang="de-DE" sz="1400" dirty="0"/>
              <a:t>.</a:t>
            </a:r>
          </a:p>
          <a:p>
            <a:pPr>
              <a:buFont typeface="Arial" panose="020B0604020202020204" pitchFamily="34" charset="0"/>
              <a:buChar char="•"/>
            </a:pPr>
            <a:r>
              <a:rPr lang="de-DE" sz="1400" dirty="0"/>
              <a:t>Diskriminierungen beinhalten oftmals die </a:t>
            </a:r>
            <a:r>
              <a:rPr lang="de-DE" sz="1400" b="1" dirty="0"/>
              <a:t>Vorstellung einer hierarchischen Ordnung</a:t>
            </a:r>
            <a:r>
              <a:rPr lang="de-DE" sz="1400" dirty="0"/>
              <a:t>. Eine Gruppe von Menschen fühlt sich anderen überlegen oder glaubt über andere Menschen                                   bestimmen zu dürfen.</a:t>
            </a:r>
          </a:p>
          <a:p>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Wichtige Schritte zur rechtlichen Gleichstellung, Selbstbestimmung und Antidiskriminierung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endParaRPr lang="de-AT" sz="1800" dirty="0"/>
          </a:p>
          <a:p>
            <a:pPr marL="0" indent="0">
              <a:lnSpc>
                <a:spcPct val="107000"/>
              </a:lnSpc>
              <a:spcAft>
                <a:spcPts val="800"/>
              </a:spcAft>
              <a:buNone/>
            </a:pP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r>
              <a:rPr lang="de-DE" sz="1600" b="1" u="sng" dirty="0">
                <a:solidFill>
                  <a:srgbClr val="2190AB"/>
                </a:solidFill>
                <a:latin typeface="+mj-lt"/>
                <a:ea typeface="+mj-ea"/>
                <a:cs typeface="+mj-cs"/>
              </a:rPr>
              <a:t>1970er Jahre</a:t>
            </a:r>
            <a:endParaRPr lang="de-DE" sz="1600" u="sng"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400" kern="100" dirty="0">
                <a:latin typeface="Calibri" panose="020F0502020204030204" pitchFamily="34" charset="0"/>
                <a:ea typeface="Calibri" panose="020F0502020204030204" pitchFamily="34" charset="0"/>
                <a:cs typeface="Calibri" panose="020F0502020204030204" pitchFamily="34" charset="0"/>
              </a:rPr>
              <a:t>N</a:t>
            </a:r>
            <a:r>
              <a:rPr lang="de-DE" sz="1400" kern="100" dirty="0">
                <a:effectLst/>
                <a:latin typeface="Calibri" panose="020F0502020204030204" pitchFamily="34" charset="0"/>
                <a:ea typeface="Calibri" panose="020F0502020204030204" pitchFamily="34" charset="0"/>
                <a:cs typeface="Calibri" panose="020F0502020204030204" pitchFamily="34" charset="0"/>
              </a:rPr>
              <a:t>ovember 1970: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Grundsatzerlass Sexualerziehung</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Die Sexualerziehung wird Teil des Schulunterrichts.</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16. August 1971: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Streichung</a:t>
            </a:r>
            <a:r>
              <a:rPr lang="de-DE" sz="1400" kern="100" dirty="0">
                <a:effectLst/>
                <a:latin typeface="Calibri" panose="020F0502020204030204" pitchFamily="34" charset="0"/>
                <a:ea typeface="Calibri" panose="020F0502020204030204" pitchFamily="34" charset="0"/>
                <a:cs typeface="Calibri" panose="020F0502020204030204" pitchFamily="34" charset="0"/>
              </a:rPr>
              <a:t> des Paragraphen, der gleichgeschlechtliche Beziehungen verbietet.</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1975: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Familienrechtsreform</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Das partnerschaftliche Prinzip in einer Ehe wird eingeführt: Beide Ehepartner sind zu Haushaltsführung und Kindererziehung verpflichtet.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kern="100" dirty="0">
                <a:effectLst/>
                <a:latin typeface="Calibri" panose="020F0502020204030204" pitchFamily="34" charset="0"/>
                <a:ea typeface="Calibri" panose="020F0502020204030204" pitchFamily="34" charset="0"/>
                <a:cs typeface="Calibri" panose="020F0502020204030204" pitchFamily="34" charset="0"/>
              </a:rPr>
              <a:t>1975: Fristenlösung.</a:t>
            </a:r>
            <a:r>
              <a:rPr lang="de-DE" sz="1400" kern="100" dirty="0">
                <a:effectLst/>
                <a:latin typeface="Calibri" panose="020F0502020204030204" pitchFamily="34" charset="0"/>
                <a:ea typeface="Calibri" panose="020F0502020204030204" pitchFamily="34" charset="0"/>
                <a:cs typeface="Calibri" panose="020F0502020204030204" pitchFamily="34" charset="0"/>
              </a:rPr>
              <a:t> Der Schwangerschaftsabbruch in Österreich wird gesetzlich geregelt. Eine Schwangerschaft kann innerhalb der ersten drei Schwangerschaftsmonate legal abgebrochen werden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1979: Das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Gleichbehandlungsgesetz</a:t>
            </a:r>
            <a:r>
              <a:rPr lang="de-DE" sz="1400" kern="100" dirty="0">
                <a:effectLst/>
                <a:latin typeface="Calibri" panose="020F0502020204030204" pitchFamily="34" charset="0"/>
                <a:ea typeface="Calibri" panose="020F0502020204030204" pitchFamily="34" charset="0"/>
                <a:cs typeface="Calibri" panose="020F0502020204030204" pitchFamily="34" charset="0"/>
              </a:rPr>
              <a:t> verbietet Ungleichbehandlung im Berufsleben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6550497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Wichtige Schritte zur rechtlichen Gleichstellung, Selbstbestimmung und Antidiskriminierung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endParaRPr lang="de-AT" sz="1800" dirty="0"/>
          </a:p>
          <a:p>
            <a:pPr marL="0" indent="0">
              <a:lnSpc>
                <a:spcPct val="107000"/>
              </a:lnSpc>
              <a:spcAft>
                <a:spcPts val="800"/>
              </a:spcAft>
              <a:buNone/>
            </a:pP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r>
              <a:rPr lang="de-DE" sz="1600" b="1" u="sng" dirty="0">
                <a:solidFill>
                  <a:srgbClr val="2190AB"/>
                </a:solidFill>
                <a:latin typeface="+mj-lt"/>
                <a:ea typeface="+mj-ea"/>
                <a:cs typeface="+mj-cs"/>
              </a:rPr>
              <a:t>1980er und 1990er Jahre</a:t>
            </a:r>
            <a:endParaRPr lang="de-DE" sz="1600" u="sng"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1989: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Vergewaltigung in der Ehe“</a:t>
            </a:r>
            <a:r>
              <a:rPr lang="de-DE" sz="1400" kern="100" dirty="0">
                <a:effectLst/>
                <a:latin typeface="Calibri" panose="020F0502020204030204" pitchFamily="34" charset="0"/>
                <a:ea typeface="Calibri" panose="020F0502020204030204" pitchFamily="34" charset="0"/>
                <a:cs typeface="Calibri" panose="020F0502020204030204" pitchFamily="34" charset="0"/>
              </a:rPr>
              <a:t> wird ein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Strafdelikt.</a:t>
            </a: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1989: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Verbot der Gewalt an Kindern</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Im Allgemeinen Bürgerlichen Gesetzbuch wird festgehalten, „ … dass „die Zufügung körperlichen und seelischen Leids“ verboten ist. </a:t>
            </a: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Mai 1997: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Gewaltschutzgesetz</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r>
              <a:rPr lang="de-DE" sz="1400" kern="100" dirty="0" err="1">
                <a:effectLst/>
                <a:latin typeface="Calibri" panose="020F0502020204030204" pitchFamily="34" charset="0"/>
                <a:ea typeface="Calibri" panose="020F0502020204030204" pitchFamily="34" charset="0"/>
                <a:cs typeface="Calibri" panose="020F0502020204030204" pitchFamily="34" charset="0"/>
              </a:rPr>
              <a:t>Gewalttäter:innen</a:t>
            </a:r>
            <a:r>
              <a:rPr lang="de-DE" sz="1400" kern="100" dirty="0">
                <a:effectLst/>
                <a:latin typeface="Calibri" panose="020F0502020204030204" pitchFamily="34" charset="0"/>
                <a:ea typeface="Calibri" panose="020F0502020204030204" pitchFamily="34" charset="0"/>
                <a:cs typeface="Calibri" panose="020F0502020204030204" pitchFamily="34" charset="0"/>
              </a:rPr>
              <a:t> können von der Polizei aus der Wohnung verwiesen werden.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90424840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Wichtige Schritte zur rechtlichen Gleichstellung, Selbstbestimmung und Antidiskriminierung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endParaRPr lang="de-AT" sz="1800" dirty="0"/>
          </a:p>
          <a:p>
            <a:pPr marL="0" indent="0">
              <a:lnSpc>
                <a:spcPct val="107000"/>
              </a:lnSpc>
              <a:spcAft>
                <a:spcPts val="800"/>
              </a:spcAft>
              <a:buNone/>
            </a:pP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r>
              <a:rPr lang="de-DE" sz="1600" b="1" u="sng" kern="100" dirty="0">
                <a:solidFill>
                  <a:srgbClr val="2190AB"/>
                </a:solidFill>
                <a:effectLst/>
                <a:latin typeface="+mj-lt"/>
                <a:ea typeface="+mj-ea"/>
                <a:cs typeface="+mj-cs"/>
              </a:rPr>
              <a:t>2000</a:t>
            </a:r>
            <a:r>
              <a:rPr lang="de-DE" sz="1600" b="1" u="sng" dirty="0">
                <a:solidFill>
                  <a:srgbClr val="2190AB"/>
                </a:solidFill>
                <a:latin typeface="+mj-lt"/>
                <a:ea typeface="+mj-ea"/>
                <a:cs typeface="+mj-cs"/>
              </a:rPr>
              <a:t>er Jahre</a:t>
            </a:r>
            <a:endParaRPr lang="de-DE" sz="1600" u="sng"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2002: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Abschaffung</a:t>
            </a:r>
            <a:r>
              <a:rPr lang="de-DE" sz="1400" kern="100" dirty="0">
                <a:effectLst/>
                <a:latin typeface="Calibri" panose="020F0502020204030204" pitchFamily="34" charset="0"/>
                <a:ea typeface="Calibri" panose="020F0502020204030204" pitchFamily="34" charset="0"/>
                <a:cs typeface="Calibri" panose="020F0502020204030204" pitchFamily="34" charset="0"/>
              </a:rPr>
              <a:t> der letzten strafrechtlichen Bestimmungen gegen homosexuelle Männer</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2004: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Antidiskriminierungsgesetz</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Das Gleichbehandlungsgesetz wird um die Diskriminierungsgründe der ethnischen Zugehörigkeit, der Religion, des Alters und der sexuellen Orientierung erweitert.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Juli 2006: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Anti-Stalking-Straftatbestand</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Das „beharrliche Verfolgen“ einer Person wird unter Strafe gestellt.</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2006: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Opferfürsorgegesetz</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Wegen ihrer Homosexualität verfolgte NS-Opfer werden anerkannt und rehabilitiert. Sie haben damit einen Rechtsanspruch auf Entschädigung.</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kern="100" dirty="0">
                <a:effectLst/>
                <a:latin typeface="Calibri" panose="020F0502020204030204" pitchFamily="34" charset="0"/>
                <a:ea typeface="Calibri" panose="020F0502020204030204" pitchFamily="34" charset="0"/>
                <a:cs typeface="Calibri" panose="020F0502020204030204" pitchFamily="34" charset="0"/>
              </a:rPr>
              <a:t>Februar 2009:</a:t>
            </a: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Personenstandsänderungen</a:t>
            </a:r>
            <a:r>
              <a:rPr lang="de-DE" sz="1400" kern="100" dirty="0">
                <a:effectLst/>
                <a:latin typeface="Calibri" panose="020F0502020204030204" pitchFamily="34" charset="0"/>
                <a:ea typeface="Calibri" panose="020F0502020204030204" pitchFamily="34" charset="0"/>
                <a:cs typeface="Calibri" panose="020F0502020204030204" pitchFamily="34" charset="0"/>
              </a:rPr>
              <a:t> sind auch ohne geschlechtsangleichende                Operationen möglich.</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61083829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Wichtige Schritte zur rechtlichen Gleichstellung, Selbstbestimmung und Antidiskriminierung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endParaRPr lang="de-AT" sz="1800" dirty="0"/>
          </a:p>
          <a:p>
            <a:pPr marL="0" indent="0">
              <a:lnSpc>
                <a:spcPct val="107000"/>
              </a:lnSpc>
              <a:spcAft>
                <a:spcPts val="800"/>
              </a:spcAft>
              <a:buNone/>
            </a:pPr>
            <a:r>
              <a:rPr lang="de-DE" sz="1400" kern="100" dirty="0">
                <a:effectLst/>
                <a:latin typeface="Calibri" panose="020F0502020204030204" pitchFamily="34" charset="0"/>
                <a:ea typeface="Calibri" panose="020F0502020204030204" pitchFamily="34" charset="0"/>
                <a:cs typeface="Calibri" panose="020F0502020204030204" pitchFamily="34" charset="0"/>
              </a:rPr>
              <a:t>	</a:t>
            </a:r>
            <a:r>
              <a:rPr lang="de-DE" sz="1600" b="1" u="sng" kern="100" dirty="0">
                <a:solidFill>
                  <a:srgbClr val="2190AB"/>
                </a:solidFill>
                <a:effectLst/>
                <a:latin typeface="+mj-lt"/>
                <a:ea typeface="+mj-ea"/>
                <a:cs typeface="+mj-cs"/>
              </a:rPr>
              <a:t>2010</a:t>
            </a:r>
            <a:r>
              <a:rPr lang="de-DE" sz="1600" b="1" u="sng" dirty="0">
                <a:solidFill>
                  <a:srgbClr val="2190AB"/>
                </a:solidFill>
                <a:latin typeface="+mj-lt"/>
                <a:ea typeface="+mj-ea"/>
                <a:cs typeface="+mj-cs"/>
              </a:rPr>
              <a:t>er Jahre bis heute</a:t>
            </a:r>
            <a:endParaRPr lang="de-DE" sz="1600" u="sng"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2016: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Nein ist Nein</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Sexuelle Belästigungen sind auch dann strafbar, wenn es zu keinen geschlechtlichen Handlungen kommt.</a:t>
            </a: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2019: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Ehe für alle</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Gleichgeschlechtliche Ehen sind möglich, das österreichische Eherecht gilt ab sofort für alle Ehen.</a:t>
            </a:r>
          </a:p>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2021: </a:t>
            </a:r>
            <a:r>
              <a:rPr lang="de-DE" sz="1400" b="1" kern="100" dirty="0">
                <a:effectLst/>
                <a:latin typeface="Calibri" panose="020F0502020204030204" pitchFamily="34" charset="0"/>
                <a:ea typeface="Calibri" panose="020F0502020204030204" pitchFamily="34" charset="0"/>
                <a:cs typeface="Calibri" panose="020F0502020204030204" pitchFamily="34" charset="0"/>
              </a:rPr>
              <a:t>Verbot der Konversionstherapie bei Kindern und Jugendlichen</a:t>
            </a:r>
            <a:r>
              <a:rPr lang="de-DE" sz="1400" b="1" kern="100" dirty="0">
                <a:latin typeface="Calibri" panose="020F0502020204030204" pitchFamily="34" charset="0"/>
                <a:ea typeface="Calibri" panose="020F0502020204030204" pitchFamily="34" charset="0"/>
                <a:cs typeface="Calibri" panose="020F0502020204030204" pitchFamily="34" charset="0"/>
              </a:rPr>
              <a:t>.</a:t>
            </a:r>
            <a:r>
              <a:rPr lang="de-DE" sz="1400" kern="100" dirty="0">
                <a:effectLst/>
                <a:latin typeface="Calibri" panose="020F0502020204030204" pitchFamily="34" charset="0"/>
                <a:ea typeface="Calibri" panose="020F0502020204030204" pitchFamily="34" charset="0"/>
                <a:cs typeface="Calibri" panose="020F0502020204030204" pitchFamily="34" charset="0"/>
              </a:rPr>
              <a:t> Gesetz zum Verbot von Maßnahmen zur Veränderung der sexuellen Orientierung bei Minderjährigen. </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48416995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1941</Words>
  <Application>Microsoft Office PowerPoint</Application>
  <PresentationFormat>Bildschirmpräsentation (16:9)</PresentationFormat>
  <Paragraphs>166</Paragraphs>
  <Slides>23</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Lucida Grande</vt:lpstr>
      <vt:lpstr>Symbol</vt:lpstr>
      <vt:lpstr>Times New Roman</vt:lpstr>
      <vt:lpstr>Office-Design</vt:lpstr>
      <vt:lpstr>PowerPoint-Präsentation</vt:lpstr>
      <vt:lpstr>PowerPoint-Präsentation</vt:lpstr>
      <vt:lpstr>Hinweis zur Nutzung der PowerPointPräsentation </vt:lpstr>
      <vt:lpstr>PowerPoint-Präsentation</vt:lpstr>
      <vt:lpstr>Was bedeutet Diskriminierung?</vt:lpstr>
      <vt:lpstr>Wichtige Schritte zur rechtlichen Gleichstellung, Selbstbestimmung und Antidiskriminierung in Österreich</vt:lpstr>
      <vt:lpstr>Wichtige Schritte zur rechtlichen Gleichstellung, Selbstbestimmung und Antidiskriminierung in Österreich</vt:lpstr>
      <vt:lpstr>Wichtige Schritte zur rechtlichen Gleichstellung, Selbstbestimmung und Antidiskriminierung in Österreich</vt:lpstr>
      <vt:lpstr>Wichtige Schritte zur rechtlichen Gleichstellung, Selbstbestimmung und Antidiskriminierung in Österreich</vt:lpstr>
      <vt:lpstr>PowerPoint-Präsentation</vt:lpstr>
      <vt:lpstr>Geschlechterformen</vt:lpstr>
      <vt:lpstr>Was bedeutet LGTQIA+?</vt:lpstr>
      <vt:lpstr>Dein Körper, dein Recht</vt:lpstr>
      <vt:lpstr>Soziale Bewegungen für mehr Selbstbestimmung, gegen Gewalt und Diskriminierung </vt:lpstr>
      <vt:lpstr>Recht auf Selbstbestimmung </vt:lpstr>
      <vt:lpstr>Keine Chance der Gewalt </vt:lpstr>
      <vt:lpstr>Gewaltschutzgesetz</vt:lpstr>
      <vt:lpstr>Hier gibt es Hilfe</vt:lpstr>
      <vt:lpstr>PowerPoint-Präsentation</vt:lpstr>
      <vt:lpstr>Body Positivity, Body Shaming und Body Neutrality</vt:lpstr>
      <vt:lpstr>Schönheitsdruck durch Soziale Medien</vt:lpstr>
      <vt:lpstr>Sexualität im Netz</vt:lpstr>
      <vt:lpstr>Diskussionsfrage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Gustav Test</cp:lastModifiedBy>
  <cp:revision>630</cp:revision>
  <dcterms:created xsi:type="dcterms:W3CDTF">2019-11-13T13:23:08Z</dcterms:created>
  <dcterms:modified xsi:type="dcterms:W3CDTF">2024-07-16T11:13:02Z</dcterms:modified>
</cp:coreProperties>
</file>