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4" r:id="rId2"/>
    <p:sldId id="345" r:id="rId3"/>
    <p:sldId id="276" r:id="rId4"/>
    <p:sldId id="273" r:id="rId5"/>
    <p:sldId id="311" r:id="rId6"/>
    <p:sldId id="374" r:id="rId7"/>
    <p:sldId id="377" r:id="rId8"/>
    <p:sldId id="316" r:id="rId9"/>
    <p:sldId id="340" r:id="rId10"/>
    <p:sldId id="369" r:id="rId11"/>
    <p:sldId id="378" r:id="rId12"/>
    <p:sldId id="375" r:id="rId13"/>
    <p:sldId id="297" r:id="rId14"/>
    <p:sldId id="359" r:id="rId15"/>
    <p:sldId id="379" r:id="rId16"/>
    <p:sldId id="338" r:id="rId17"/>
    <p:sldId id="380" r:id="rId18"/>
    <p:sldId id="278" r:id="rId19"/>
    <p:sldId id="343" r:id="rId20"/>
    <p:sldId id="371" r:id="rId21"/>
    <p:sldId id="365" r:id="rId22"/>
    <p:sldId id="381" r:id="rId23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/>
  <p:cmAuthor id="2" name="Tucek Paul" initials="Tucek" lastIdx="8" clrIdx="1">
    <p:extLst>
      <p:ext uri="{19B8F6BF-5375-455C-9EA6-DF929625EA0E}">
        <p15:presenceInfo xmlns:p15="http://schemas.microsoft.com/office/powerpoint/2012/main" userId="Tucek Paul" providerId="None"/>
      </p:ext>
    </p:extLst>
  </p:cmAuthor>
  <p:cmAuthor id="3" name="Poller Elisabeth" initials="PE" lastIdx="5" clrIdx="2">
    <p:extLst>
      <p:ext uri="{19B8F6BF-5375-455C-9EA6-DF929625EA0E}">
        <p15:presenceInfo xmlns:p15="http://schemas.microsoft.com/office/powerpoint/2012/main" userId="S-1-5-21-561662108-942168681-891584314-18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DB"/>
    <a:srgbClr val="2190AB"/>
    <a:srgbClr val="4A828F"/>
    <a:srgbClr val="0091B2"/>
    <a:srgbClr val="3F8493"/>
    <a:srgbClr val="0A94B3"/>
    <a:srgbClr val="19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6283" autoAdjust="0"/>
  </p:normalViewPr>
  <p:slideViewPr>
    <p:cSldViewPr snapToGrid="0" snapToObjects="1">
      <p:cViewPr varScale="1">
        <p:scale>
          <a:sx n="101" d="100"/>
          <a:sy n="101" d="100"/>
        </p:scale>
        <p:origin x="84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40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24.01.2025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24.01.2025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8CAAD-AA62-37D5-EF44-A772914F3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C7235C5-51C5-5EBE-84A4-EA5EFDF69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DA1F8C6-E037-D9EC-D4F5-6BA4CE6FD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BB58F1-32B3-B0B1-14DF-8E264B44F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92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8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C843F-7FE4-B1DA-C58A-24715910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C4CC5B-5510-736D-CA88-7E36B8A51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D23DAE6-6195-8201-F09F-63BD4E34F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5858D5-3003-2B07-D5D5-1F800A161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028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44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34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02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11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35817-DA1C-435D-3E21-A41408A5B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FF4E85-7A38-B8AA-1318-6EE20A230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DCC5D48-A530-821E-C0A6-B4B1276AF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A6B304-7A26-6AFD-DE18-C40BE5B26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48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82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05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24089-AA52-7F54-45E8-9CB9E66C3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8079E93-258F-448D-7C3C-89342EF8E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00C84F-66D6-88B0-FC22-22C188277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1FDFF6-FE1B-B448-5A14-A23A3C957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77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20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63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demokratiewebstatt.at/thema/lebensbereiche/thema-lehre-und-beru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lehre-und-beruf/meine-lehre-mein-beruf-meine-zukunft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jpg"/><Relationship Id="rId4" Type="http://schemas.openxmlformats.org/officeDocument/2006/relationships/hyperlink" Target="https://www.demokratiewebstatt.at/thema/lebensbereiche/thema-lehre-und-beruf/der-erste-tag-im-jo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hyperlink" Target="https://www.demokratiewebstatt.at/thema/lebensbereiche/thema-lehre-und-beruf/berufsleben-gestern-heute-morgen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demokratiewebstatt.at/thema/lebensbereiche/thema-lehre-und-beruf/lehre-und-beruf-in-oesterrei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demokratiewebstatt.a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jpeg"/><Relationship Id="rId5" Type="http://schemas.openxmlformats.org/officeDocument/2006/relationships/hyperlink" Target="https://www.girls-day.de/bundeslaender-vertretungen/girls-day-international/oesterreich" TargetMode="External"/><Relationship Id="rId4" Type="http://schemas.openxmlformats.org/officeDocument/2006/relationships/hyperlink" Target="https://www.boysday.a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lehre-und-beruf/berufsleben-gestern-heute-morge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2190AB"/>
                </a:solidFill>
                <a:latin typeface="+mj-lt"/>
                <a:cs typeface="Arial" panose="020B0604020202020204" pitchFamily="34" charset="0"/>
                <a:hlinkClick r:id="rId2"/>
              </a:rPr>
              <a:t>Lehre und Beruf</a:t>
            </a:r>
            <a:endParaRPr lang="de-DE" sz="32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071786" y="1809447"/>
            <a:ext cx="6790186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>
                <a:solidFill>
                  <a:srgbClr val="2190AB"/>
                </a:solidFill>
                <a:cs typeface="Arial" panose="020B0604020202020204" pitchFamily="34" charset="0"/>
              </a:rPr>
              <a:t>Mein Job – meine Zukunft</a:t>
            </a:r>
            <a:endParaRPr lang="de-DE" sz="14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4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Berufsleben heute: Gewerbe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951750"/>
            <a:ext cx="7920000" cy="32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/>
              <a:t>Für Tätigkeiten, die regelmäßig und zu Erwerbszwecken ausgeführt werden, gibt es </a:t>
            </a:r>
            <a:r>
              <a:rPr lang="de-DE" sz="1400" dirty="0" err="1"/>
              <a:t>großteils</a:t>
            </a:r>
            <a:r>
              <a:rPr lang="de-DE" sz="1400" dirty="0"/>
              <a:t> bestimmte Regelungen. Man unterscheidet </a:t>
            </a:r>
            <a:r>
              <a:rPr lang="de-DE" sz="1400" b="1" dirty="0"/>
              <a:t>drei Arten von Gewerbe</a:t>
            </a:r>
            <a:r>
              <a:rPr lang="de-DE" sz="1400" dirty="0"/>
              <a:t>:</a:t>
            </a:r>
          </a:p>
          <a:p>
            <a:pPr lvl="1">
              <a:lnSpc>
                <a:spcPct val="150000"/>
              </a:lnSpc>
            </a:pPr>
            <a:r>
              <a:rPr lang="de-DE" sz="1400" b="1" dirty="0"/>
              <a:t>Freie Gewerbe</a:t>
            </a:r>
            <a:r>
              <a:rPr lang="de-DE" sz="1400" dirty="0"/>
              <a:t>: Das sind Tätigkeiten, für die keine festgelegte Ausbildung oder Zulassung erforderlich ist. Sie erfordern nur eine Gewerbeanmeldung. </a:t>
            </a:r>
          </a:p>
          <a:p>
            <a:pPr lvl="1">
              <a:lnSpc>
                <a:spcPct val="150000"/>
              </a:lnSpc>
            </a:pPr>
            <a:r>
              <a:rPr lang="de-DE" sz="1400" b="1" dirty="0"/>
              <a:t>Reglementierte Gewerbe</a:t>
            </a:r>
            <a:r>
              <a:rPr lang="de-DE" sz="1400" dirty="0"/>
              <a:t>: Bei reglementierten Gewerben müssen neben Voraussetzungen wie etwa Alter, eine EU/EWR- oder Schweizer Staatsbürgerschaft auch noch besondere Befähigungsnachweise erfüllt sein.</a:t>
            </a:r>
          </a:p>
          <a:p>
            <a:pPr lvl="1">
              <a:lnSpc>
                <a:spcPct val="150000"/>
              </a:lnSpc>
            </a:pPr>
            <a:r>
              <a:rPr lang="de-DE" sz="1400" b="1" dirty="0"/>
              <a:t>Zuverlässigkeitsgewerbe</a:t>
            </a:r>
            <a:r>
              <a:rPr lang="de-DE" sz="1400" dirty="0"/>
              <a:t>: Für diese Gewerbeart braucht es besondere Zulassungen und Genehmigungen.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5031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EDB411D-E4CD-A4FF-BEDF-8CED99C80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78238E-B869-1F95-0E11-7AD3CDAE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Berufsleben heute: Fachkräfte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681B04-EFDC-0DE1-E656-3A9D045D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/>
              <a:t>Als Fachkräfte werden Menschen bezeichnet, die für die Ausübung ihres Berufes alle nötigen </a:t>
            </a:r>
            <a:r>
              <a:rPr lang="de-DE" sz="1400" b="1" dirty="0"/>
              <a:t>Kenntnisse</a:t>
            </a:r>
            <a:r>
              <a:rPr lang="de-DE" sz="1400" dirty="0"/>
              <a:t>, </a:t>
            </a:r>
            <a:r>
              <a:rPr lang="de-DE" sz="1400" b="1" dirty="0"/>
              <a:t>Fertigkeiten und Befähigungen </a:t>
            </a:r>
            <a:r>
              <a:rPr lang="de-DE" sz="1400" dirty="0"/>
              <a:t>mitbringen.</a:t>
            </a:r>
          </a:p>
          <a:p>
            <a:pPr>
              <a:lnSpc>
                <a:spcPct val="150000"/>
              </a:lnSpc>
            </a:pPr>
            <a:r>
              <a:rPr lang="de-DE" sz="1400" b="1" dirty="0"/>
              <a:t>Fachkräftemangel</a:t>
            </a:r>
            <a:r>
              <a:rPr lang="de-DE" sz="1400" dirty="0"/>
              <a:t> bedeutet, dass gut ausgebildete Arbeitskräfte in bestimmten Arbeitsbereichen fehlen.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Man unterscheidet den „vorübergehenden“ und den „echten“ Fachkräftemangel.</a:t>
            </a:r>
          </a:p>
          <a:p>
            <a:pPr lvl="1">
              <a:lnSpc>
                <a:spcPct val="150000"/>
              </a:lnSpc>
            </a:pPr>
            <a:r>
              <a:rPr lang="de-DE" sz="1400" u="sng" dirty="0"/>
              <a:t>Vorübergehender Fachkräftemangel: </a:t>
            </a:r>
            <a:r>
              <a:rPr lang="de-DE" sz="1400" dirty="0"/>
              <a:t>auf bestimmte Regionen und einzelne Kenntnisse beschränkt.</a:t>
            </a:r>
          </a:p>
          <a:p>
            <a:pPr lvl="1">
              <a:lnSpc>
                <a:spcPct val="150000"/>
              </a:lnSpc>
            </a:pPr>
            <a:r>
              <a:rPr lang="de-DE" sz="1400" u="sng" dirty="0"/>
              <a:t>Echter Fachkräftemangel: </a:t>
            </a:r>
            <a:r>
              <a:rPr lang="de-DE" sz="1400" dirty="0"/>
              <a:t>In einer Berufsgruppe gibt es über einen längeren Zeitraum hinweg bundesweit zu wenig Arbeitssuchende und es gibt auch zu wenige Menschen, die eine Ausbildung in diesem Berufsbereichen beginnen.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07A05C-2404-B44F-0B67-063F3DE57F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0C0F9A5-6CEE-53D2-40A0-236CB2BF391A}"/>
              </a:ext>
            </a:extLst>
          </p:cNvPr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2544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97566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Berufsleben morgen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800" b="1" dirty="0"/>
              <a:t>Veränderungen im Arbeitsleben durch:</a:t>
            </a: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600" dirty="0"/>
              <a:t>Digitalisierung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Künstliche Intelligenz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„Green </a:t>
            </a:r>
            <a:r>
              <a:rPr lang="de-DE" sz="1600" dirty="0" err="1"/>
              <a:t>skills</a:t>
            </a:r>
            <a:r>
              <a:rPr lang="de-DE" sz="1600" dirty="0"/>
              <a:t>“-Anforderungen, wie Nachhaltigkeit, Klimaschutz und Ressourcenschonung</a:t>
            </a:r>
          </a:p>
          <a:p>
            <a:pPr>
              <a:lnSpc>
                <a:spcPct val="150000"/>
              </a:lnSpc>
            </a:pPr>
            <a:endParaRPr lang="de-DE" sz="1600" dirty="0"/>
          </a:p>
          <a:p>
            <a:pPr marL="0" indent="0">
              <a:lnSpc>
                <a:spcPct val="150000"/>
              </a:lnSpc>
              <a:buNone/>
            </a:pPr>
            <a:endParaRPr lang="de-DE" sz="18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1118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4320000" cy="720000"/>
          </a:xfrm>
        </p:spPr>
        <p:txBody>
          <a:bodyPr/>
          <a:lstStyle/>
          <a:p>
            <a:pPr algn="ctr" hangingPunct="0"/>
            <a:r>
              <a:rPr lang="de-AT" sz="2600" dirty="0">
                <a:solidFill>
                  <a:srgbClr val="2190AB"/>
                </a:solidFill>
                <a:hlinkClick r:id="rId3"/>
              </a:rPr>
              <a:t>Meine Lehre, mein Beruf, meine Zukunft</a:t>
            </a:r>
            <a:endParaRPr lang="de-DE" sz="2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80000" y="4320000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38429" y="3396636"/>
            <a:ext cx="2100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© </a:t>
            </a:r>
            <a:r>
              <a:rPr lang="de-DE" sz="1050" dirty="0"/>
              <a:t>iStock / </a:t>
            </a:r>
            <a:r>
              <a:rPr lang="de-DE" sz="1050" dirty="0" err="1"/>
              <a:t>AndreyPopov</a:t>
            </a:r>
            <a:r>
              <a:rPr lang="de-AT" sz="1050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EDAF3D-72B8-EBD7-9E1D-EDBFB7F31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429" y="1809345"/>
            <a:ext cx="2033758" cy="14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Lehrausbildung: Duale Ausbildung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D19627-2C93-3461-584C-4B97256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96" y="1009183"/>
            <a:ext cx="7848000" cy="2952000"/>
          </a:xfrm>
        </p:spPr>
        <p:txBody>
          <a:bodyPr/>
          <a:lstStyle/>
          <a:p>
            <a:r>
              <a:rPr lang="de-DE" sz="1600" b="1" dirty="0"/>
              <a:t>Dauer</a:t>
            </a:r>
            <a:r>
              <a:rPr lang="de-DE" sz="1600" dirty="0"/>
              <a:t>: zwei bis vier Jahre</a:t>
            </a:r>
          </a:p>
          <a:p>
            <a:r>
              <a:rPr lang="de-DE" sz="1600" dirty="0"/>
              <a:t>Bestehend aus: Arbeit im </a:t>
            </a:r>
            <a:r>
              <a:rPr lang="de-DE" sz="1600" b="1" dirty="0"/>
              <a:t>Lehrbetrieb </a:t>
            </a:r>
            <a:r>
              <a:rPr lang="de-DE" sz="1600" dirty="0"/>
              <a:t>sowie Besuch der </a:t>
            </a:r>
            <a:r>
              <a:rPr lang="de-DE" sz="1600" b="1" dirty="0"/>
              <a:t>Berufsschule</a:t>
            </a:r>
            <a:r>
              <a:rPr lang="de-DE" sz="1600" dirty="0"/>
              <a:t>. </a:t>
            </a:r>
          </a:p>
          <a:p>
            <a:pPr lvl="1"/>
            <a:r>
              <a:rPr lang="de-DE" sz="1600" dirty="0"/>
              <a:t>Die meiste Zeit, nämlich circa 4/5 der Ausbildungszeit, wird im Lehrbetrieb verbracht, etwa 1/5 in der Berufsschule.</a:t>
            </a:r>
          </a:p>
          <a:p>
            <a:r>
              <a:rPr lang="de-DE" sz="1600" dirty="0"/>
              <a:t>Am Ende der Lehrzeit kann eine </a:t>
            </a:r>
            <a:r>
              <a:rPr lang="de-DE" sz="1600" b="1" dirty="0"/>
              <a:t>Lehrabschlussprüfung </a:t>
            </a:r>
            <a:r>
              <a:rPr lang="de-DE" sz="1600" dirty="0"/>
              <a:t>absolviert werden.</a:t>
            </a:r>
          </a:p>
        </p:txBody>
      </p:sp>
    </p:spTree>
    <p:extLst>
      <p:ext uri="{BB962C8B-B14F-4D97-AF65-F5344CB8AC3E}">
        <p14:creationId xmlns:p14="http://schemas.microsoft.com/office/powerpoint/2010/main" val="239796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6063CFB-AC97-88F7-9B39-8CE430BD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05075FF-FC0D-598A-3D9B-02DC8708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Lehrausbildung: Modulare Ausbildung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2CFEAE-19EA-D5D1-AAD7-4AEB982F9C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39AE03E-06D4-0AA9-5F86-2BEAFB4F0F03}"/>
              </a:ext>
            </a:extLst>
          </p:cNvPr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EE0A95-7CED-AE8B-E541-565518637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96" y="1009183"/>
            <a:ext cx="7848000" cy="2952000"/>
          </a:xfrm>
        </p:spPr>
        <p:txBody>
          <a:bodyPr/>
          <a:lstStyle/>
          <a:p>
            <a:r>
              <a:rPr lang="de-DE" sz="1600" b="1" dirty="0"/>
              <a:t>Dauer</a:t>
            </a:r>
            <a:r>
              <a:rPr lang="de-DE" sz="1600" dirty="0"/>
              <a:t>: max. 4 Jahre </a:t>
            </a:r>
          </a:p>
          <a:p>
            <a:r>
              <a:rPr lang="de-DE" sz="1600" dirty="0"/>
              <a:t>Bestehend aus: </a:t>
            </a:r>
          </a:p>
          <a:p>
            <a:pPr lvl="1"/>
            <a:r>
              <a:rPr lang="de-DE" sz="1600" b="1" dirty="0"/>
              <a:t>Grundmodul</a:t>
            </a:r>
            <a:r>
              <a:rPr lang="de-DE" sz="1600" dirty="0"/>
              <a:t> (2 Jahre) </a:t>
            </a:r>
          </a:p>
          <a:p>
            <a:pPr lvl="1"/>
            <a:r>
              <a:rPr lang="de-DE" sz="1600" b="1" dirty="0"/>
              <a:t>Hauptmodule</a:t>
            </a:r>
            <a:r>
              <a:rPr lang="de-DE" sz="1600" dirty="0"/>
              <a:t> (1-2 Jahre)</a:t>
            </a:r>
          </a:p>
          <a:p>
            <a:pPr lvl="1"/>
            <a:r>
              <a:rPr lang="de-DE" sz="1600" b="1" dirty="0"/>
              <a:t>Spezialmodule</a:t>
            </a:r>
            <a:r>
              <a:rPr lang="de-DE" sz="1600" dirty="0"/>
              <a:t> (max. 1 Jahr)</a:t>
            </a:r>
          </a:p>
          <a:p>
            <a:r>
              <a:rPr lang="de-DE" sz="1600" dirty="0"/>
              <a:t>Die Auswahl der verschiedenen Module erfolgt in Absprache mit dem </a:t>
            </a:r>
            <a:r>
              <a:rPr lang="de-DE" sz="1600" b="1" dirty="0"/>
              <a:t>Lehrberechtigten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8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Weitere Lehrausbildungsmöglichkeiten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DE" sz="1600" b="1" dirty="0"/>
              <a:t>Lehre mit Matura</a:t>
            </a:r>
            <a:r>
              <a:rPr lang="de-DE" sz="1600" dirty="0"/>
              <a:t>: Lehrlinge können die Berufsreifeprüfung („Matura“) parallel zur Lehre oder auch nach der Lehrlingsausbildung absolvieren. Die Berufsreifeprüfung besteht aus vier Teilprüfungen (zum Fachbereich, Deutsch, Mathematik und einer Fremdsprache).</a:t>
            </a:r>
          </a:p>
          <a:p>
            <a:r>
              <a:rPr lang="de-DE" sz="1600" b="1" dirty="0"/>
              <a:t>Lehre nach Matura</a:t>
            </a:r>
            <a:r>
              <a:rPr lang="de-DE" sz="1600" dirty="0"/>
              <a:t>: Für </a:t>
            </a:r>
            <a:r>
              <a:rPr lang="de-DE" sz="1600" dirty="0" err="1"/>
              <a:t>Maturant:innen</a:t>
            </a:r>
            <a:r>
              <a:rPr lang="de-DE" sz="1600" dirty="0"/>
              <a:t> werden in einer angepassten Lehr-Ausbildung, der sogenannten „Dualen Akademie“, zusätzliche Kompetenzen gefördert. Weiters gibt es teilweise eigene Berufsschulklassen und ein berufsbezogenes Auslandspraktikum. </a:t>
            </a:r>
          </a:p>
          <a:p>
            <a:r>
              <a:rPr lang="de-DE" sz="1600" b="1" dirty="0"/>
              <a:t>Überbetriebliche Lehrausbildung:</a:t>
            </a:r>
            <a:r>
              <a:rPr lang="de-DE" sz="1600" dirty="0"/>
              <a:t> Falls keine Ausbildung in einem Lehrbetrieb möglich ist, gibt es die Möglichkeit der überbetrieblichen Lehrausbildung. Statt eines Lehrvertrages wird ein Ausbildungsvertrag abgeschlossen.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9048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51509AA-B89D-017F-EBFA-2CB157172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05BBF09-7B55-72FD-812A-9D86FF28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Weitere Berufsschulausbildungsmöglichkeiten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6019C0-9B82-EE97-9682-2D80D631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DE" sz="1600" dirty="0"/>
              <a:t>Mittlere berufsbildende Schulen</a:t>
            </a:r>
          </a:p>
          <a:p>
            <a:pPr lvl="1"/>
            <a:r>
              <a:rPr lang="de-DE" sz="1600" dirty="0"/>
              <a:t>Handelsschulen </a:t>
            </a:r>
          </a:p>
          <a:p>
            <a:pPr lvl="1"/>
            <a:r>
              <a:rPr lang="de-DE" sz="1600" dirty="0"/>
              <a:t>technische und gewerbliche Fachschulen</a:t>
            </a:r>
          </a:p>
          <a:p>
            <a:pPr lvl="1"/>
            <a:r>
              <a:rPr lang="de-DE" sz="1600" dirty="0"/>
              <a:t>Schulen für wirtschaftliche Berufe etc.</a:t>
            </a:r>
          </a:p>
          <a:p>
            <a:r>
              <a:rPr lang="de-DE" sz="1600" dirty="0"/>
              <a:t>Höhere berufsbildende Schulen</a:t>
            </a:r>
            <a:endParaRPr lang="de-AT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28B99C-93F6-7838-2C02-5EAA5D7C2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74A3CCB-1E60-12B5-DBAF-1C68C78CE5C4}"/>
              </a:ext>
            </a:extLst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5951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2160000" y="720000"/>
            <a:ext cx="43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b="1" dirty="0">
                <a:solidFill>
                  <a:srgbClr val="00A3DB"/>
                </a:solidFill>
                <a:latin typeface="+mj-lt"/>
                <a:cs typeface="Arial" panose="020B0604020202020204" pitchFamily="34" charset="0"/>
                <a:hlinkClick r:id="rId4"/>
              </a:rPr>
              <a:t>Der erste Tag im Job</a:t>
            </a: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25896" y="3112023"/>
            <a:ext cx="213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</a:t>
            </a:r>
            <a:r>
              <a:rPr lang="de-DE" sz="1050" dirty="0"/>
              <a:t>iStock / </a:t>
            </a:r>
            <a:r>
              <a:rPr lang="de-DE" sz="1050" dirty="0" err="1"/>
              <a:t>choochart-choochaikrupt</a:t>
            </a:r>
            <a:endParaRPr lang="de-AT" sz="105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8D2F4B-625C-2CF9-E8D0-33DC8B3ED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200" y="1440000"/>
            <a:ext cx="2133600" cy="14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403682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Häufige Beschäftigungs- und Vertragsformen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8807" y="1041005"/>
            <a:ext cx="7920000" cy="32400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Lehre</a:t>
            </a:r>
          </a:p>
          <a:p>
            <a:pPr marL="855000"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Übliche Vertragsform: Lehrvertrag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Volontariat, Ferialjob, Praktikum</a:t>
            </a:r>
          </a:p>
          <a:p>
            <a:pPr marL="855000"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Übliche Vertragsformen: Praktikumsvertrag, Ausbildungsvertrag, Arbeitsvertrag, freier Dienstvertrag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Vollzeit, Teilzeit</a:t>
            </a:r>
          </a:p>
          <a:p>
            <a:pPr marL="855000"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Übliche Vertragsform: Arbeitsvertrag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Geringfügige Beschäftigung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Freier Dienstvertrag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Werkvertrag</a:t>
            </a:r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1800" i="1" dirty="0">
              <a:solidFill>
                <a:srgbClr val="2190AB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528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31D4D4-3550-BF58-4290-EB971CC5D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922" y="445731"/>
            <a:ext cx="4921890" cy="42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Arbeitsschutzgesetze für Jugendliche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8807" y="1179439"/>
            <a:ext cx="7920000" cy="32400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Für Jugendliche gelten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besondere Bestimmungen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um sie vor Überlastung zu schützen. Sie sind geregelt durch:</a:t>
            </a:r>
          </a:p>
          <a:p>
            <a:pPr marL="855000"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Kinder- und Jugendlichen-Beschäftigungsgesetz </a:t>
            </a:r>
          </a:p>
          <a:p>
            <a:pPr marL="855000"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Verordnung über Beschäftigungsverbote und -beschränkungen für Jugendliche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Jugendliche ab 15 Jahren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können einer Beschäftigung nachgehen.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 Ende der Schulpflicht darf eine Beschäftigung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 zum 18. Lebensjahr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 gemeinsam mit einer weiterführenden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(Aus-) Bildung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aufgenommen werden.</a:t>
            </a:r>
          </a:p>
          <a:p>
            <a:pPr marL="0" indent="0">
              <a:buNone/>
            </a:pPr>
            <a:endParaRPr lang="de-DE" sz="1600" dirty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7027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Arbeitszeitregelungen für Jugendliche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Nicht mehr als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fünf Tage in der Woche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Nicht über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acht Stunden pro Tag </a:t>
            </a: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(Ausnahmen bei Gastronomie und Landwirtschaft)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Maximal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Stunden pro Woche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Arbeitszeiten</a:t>
            </a: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zwischen 6 und 20 Uhr (auch hier gibt es Ausnahmeregelungen)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Ausreichend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Pausen</a:t>
            </a: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(bei mehr als 6 Stunden müssen 60 Minuten Pausenzeit eingeplant sein)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Keine Arbeit an Samstagen, Sonntagen und Feiertagen (bis auf wenige Ausnahmen)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Unter 16-Jährige haben 30 Werktage </a:t>
            </a:r>
            <a:r>
              <a:rPr lang="de-DE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Urlaubsanspruch </a:t>
            </a: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Jahr, unter 17- Jährige 27 Werktage.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Keine reguläre Arbeitszeit an Berufsschultagen oder an Prüfungstagen.</a:t>
            </a:r>
            <a:endParaRPr lang="de-D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79498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B90C525-2A93-63D8-90A0-E2DC77B4F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447FF58-8063-E4A6-2871-2C59178B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Diskussionsfrage: Was zeichnet einen guten Job aus?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A18015-1BF5-04F9-258F-2F3642EC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76" y="1082883"/>
            <a:ext cx="8139423" cy="350714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i="1" dirty="0">
                <a:solidFill>
                  <a:srgbClr val="2190AB"/>
                </a:solidFill>
                <a:ea typeface="+mj-ea"/>
                <a:cs typeface="+mj-cs"/>
              </a:rPr>
              <a:t>Erstellt eine Reihenfolge der untenstehenden Aufstellung! (Ihr könnt die Liste mit weiteren Forderungen ergänzen.)	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de-DE" sz="1400" i="1" dirty="0">
                <a:solidFill>
                  <a:srgbClr val="2190AB"/>
                </a:solidFill>
                <a:ea typeface="+mj-ea"/>
                <a:cs typeface="+mj-cs"/>
              </a:rPr>
              <a:t>		</a:t>
            </a:r>
            <a:r>
              <a:rPr lang="de-DE" sz="1400" i="1" dirty="0" smtClean="0">
                <a:solidFill>
                  <a:srgbClr val="2190AB"/>
                </a:solidFill>
                <a:ea typeface="+mj-ea"/>
                <a:cs typeface="+mj-cs"/>
              </a:rPr>
              <a:t>	Gute Ausbildung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de-DE" sz="1400" i="1" dirty="0" smtClean="0">
                <a:solidFill>
                  <a:srgbClr val="2190AB"/>
                </a:solidFill>
                <a:ea typeface="+mj-ea"/>
                <a:cs typeface="+mj-cs"/>
              </a:rPr>
              <a:t>			Sicherer Arbeitsplatz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de-DE" sz="1400" i="1" dirty="0" smtClean="0">
                <a:solidFill>
                  <a:srgbClr val="2190AB"/>
                </a:solidFill>
                <a:ea typeface="+mj-ea"/>
                <a:cs typeface="+mj-cs"/>
              </a:rPr>
              <a:t>			Gutes Einkommen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de-DE" sz="1400" i="1" dirty="0" smtClean="0">
                <a:solidFill>
                  <a:srgbClr val="2190AB"/>
                </a:solidFill>
                <a:ea typeface="+mj-ea"/>
                <a:cs typeface="+mj-cs"/>
              </a:rPr>
              <a:t>			Gesunde Arbeitsbedingungen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de-DE" sz="1400" i="1" dirty="0" smtClean="0">
                <a:solidFill>
                  <a:srgbClr val="2190AB"/>
                </a:solidFill>
                <a:ea typeface="+mj-ea"/>
                <a:cs typeface="+mj-cs"/>
              </a:rPr>
              <a:t>			Flexible Arbeitszeiten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de-DE" sz="1400" i="1" dirty="0" smtClean="0">
                <a:solidFill>
                  <a:srgbClr val="2190AB"/>
                </a:solidFill>
                <a:ea typeface="+mj-ea"/>
                <a:cs typeface="+mj-cs"/>
              </a:rPr>
              <a:t>			Sinnstiftende Tätigkeit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de-DE" sz="1400" i="1" dirty="0" smtClean="0">
                <a:solidFill>
                  <a:srgbClr val="2190AB"/>
                </a:solidFill>
                <a:ea typeface="+mj-ea"/>
                <a:cs typeface="+mj-cs"/>
              </a:rPr>
              <a:t>			Freundliches Arbeitsklima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i="1" dirty="0" smtClean="0">
                <a:solidFill>
                  <a:srgbClr val="2190AB"/>
                </a:solidFill>
                <a:ea typeface="+mj-ea"/>
                <a:cs typeface="+mj-cs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i="1" dirty="0">
                <a:solidFill>
                  <a:srgbClr val="2190AB"/>
                </a:solidFill>
                <a:ea typeface="+mj-ea"/>
                <a:cs typeface="+mj-cs"/>
              </a:rPr>
              <a:t>	</a:t>
            </a:r>
            <a:endParaRPr lang="de-AT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89E4F5-D5FB-479B-1B2F-C6E1C998F3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91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5798597-EA7A-0AAE-4248-342794682E4F}"/>
              </a:ext>
            </a:extLst>
          </p:cNvPr>
          <p:cNvSpPr/>
          <p:nvPr/>
        </p:nvSpPr>
        <p:spPr>
          <a:xfrm>
            <a:off x="3225544" y="459003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2115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Hinweis 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In dieser </a:t>
            </a:r>
            <a:r>
              <a:rPr lang="de-DE" sz="1400" dirty="0" err="1"/>
              <a:t>PowerPointPräsentation</a:t>
            </a:r>
            <a:r>
              <a:rPr lang="de-DE" sz="1400" dirty="0"/>
              <a:t> finden sich die wichtigsten Inhalte des Schwerpunktthemas </a:t>
            </a:r>
            <a:br>
              <a:rPr lang="de-DE" sz="1400" dirty="0"/>
            </a:br>
            <a:r>
              <a:rPr lang="de-DE" sz="1400" dirty="0"/>
              <a:t>„Lehre und Beruf“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Um zu den Hintergrundinformationen in den jeweiligen Kapiteln auf der DemokratieWEBstatt zu gelangen, nutzen Sie bitte die </a:t>
            </a:r>
            <a:r>
              <a:rPr lang="de-DE" sz="1400" u="sng" dirty="0"/>
              <a:t>Verlinkungen</a:t>
            </a:r>
            <a:r>
              <a:rPr lang="de-DE" sz="1400" dirty="0"/>
              <a:t> (z.B. in den Überschriften).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80000" y="720000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>
                <a:solidFill>
                  <a:srgbClr val="2190AB"/>
                </a:solidFill>
                <a:latin typeface="+mj-lt"/>
                <a:hlinkClick r:id="rId4"/>
              </a:rPr>
              <a:t>Lehre und Beruf in Österreich 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43073" y="3844888"/>
            <a:ext cx="1895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© </a:t>
            </a:r>
            <a:r>
              <a:rPr lang="de-AT" sz="1050" dirty="0" err="1"/>
              <a:t>DemokratieWEBstatt</a:t>
            </a:r>
            <a:endParaRPr lang="de-AT" sz="105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AB6C1F-9AE6-1F59-F43B-1FAB97AA5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265" y="1282062"/>
            <a:ext cx="3775710" cy="283178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976423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6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6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Lehre und Beruf in Zahlen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DE" sz="1600" dirty="0" smtClean="0"/>
              <a:t>1.735 </a:t>
            </a:r>
            <a:r>
              <a:rPr lang="de-DE" sz="1600" dirty="0"/>
              <a:t>Berufe kennt das österreichische Berufslexikon  </a:t>
            </a:r>
          </a:p>
          <a:p>
            <a:r>
              <a:rPr lang="de-DE" sz="1600" dirty="0"/>
              <a:t>Die meisten Beschäftigten in Österreich arbeiten im Dienstleistungsbereich. </a:t>
            </a:r>
          </a:p>
          <a:p>
            <a:r>
              <a:rPr lang="de-DE" sz="1600" dirty="0"/>
              <a:t>150.000 Handwerksbetriebe gibt es in Österreich</a:t>
            </a:r>
          </a:p>
          <a:p>
            <a:r>
              <a:rPr lang="de-DE" sz="1600" dirty="0"/>
              <a:t>420.000 Menschen arbeiten in der Landwirtschaft</a:t>
            </a:r>
          </a:p>
          <a:p>
            <a:r>
              <a:rPr lang="de-DE" sz="1600" dirty="0"/>
              <a:t>Über 100.000 Lehrlinge gibt es in Österreich</a:t>
            </a:r>
          </a:p>
          <a:p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394157" y="413697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Was ist eine Lehre?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pPr marL="16158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15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Lehre ist ein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praxisorientierter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Ausbildungsweg.</a:t>
            </a:r>
          </a:p>
          <a:p>
            <a:pPr marL="1615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Während der Ausbildungszeit werden alle nötigen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fachlichen Kenntnisse 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den späteren Beruf erworben. </a:t>
            </a:r>
          </a:p>
          <a:p>
            <a:pPr marL="1615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Lehre schließt zumeist nach zwei oder drei Ausbildungsjahren mit der Berufsfähigkeit ab, außerdem kann eine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Lehrabschlussprüfung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absolviert werden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3088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18CC474-569E-1D17-709A-B14C7139A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52558A-1210-FC6B-F6C9-2EF98EC4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Typisch weiblich, typisch männlich?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2B6399-2A96-4EE0-076E-D60C15D55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DE" sz="1600" dirty="0"/>
              <a:t>Die Top 3 Liste der beliebtesten Lehrberufe hat sich in den letzten 20 Jahren kaum verändert. </a:t>
            </a:r>
          </a:p>
          <a:p>
            <a:r>
              <a:rPr lang="de-DE" sz="1600" dirty="0"/>
              <a:t>Mädchen wählen als Lehrberufe vor allem Friseurin, Einzelhandels- oder Bürokauffrau. Bei jungen Männern lauten die beliebtesten Lehrberufe Elektro- und Kraftfahrzeugtechnik sowie Lehrberufe im Bereich Metalltechnik.</a:t>
            </a:r>
          </a:p>
          <a:p>
            <a:r>
              <a:rPr lang="de-AT" sz="1600" dirty="0"/>
              <a:t>Mittlerweile hat sich aber viel getan. Immer mehr Mädchen und Burschen entscheiden sich für Berufsmöglichkeiten über Geschlechtergrenzen und Vorurteile hinweg.</a:t>
            </a:r>
          </a:p>
          <a:p>
            <a:r>
              <a:rPr lang="de-AT" sz="1600" dirty="0"/>
              <a:t>Beim </a:t>
            </a:r>
            <a:r>
              <a:rPr lang="de-AT" sz="1600" dirty="0">
                <a:hlinkClick r:id="rId4"/>
              </a:rPr>
              <a:t>Boys Day </a:t>
            </a:r>
            <a:r>
              <a:rPr lang="de-AT" sz="1600" dirty="0"/>
              <a:t>und </a:t>
            </a:r>
            <a:r>
              <a:rPr lang="de-AT" sz="1600" dirty="0">
                <a:hlinkClick r:id="rId5"/>
              </a:rPr>
              <a:t>Girls Day</a:t>
            </a:r>
            <a:r>
              <a:rPr lang="de-AT" sz="1600" dirty="0"/>
              <a:t> gibt es Infos dazu.</a:t>
            </a:r>
            <a:endParaRPr lang="de-AT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C7F824-7985-E618-FFE4-5A0C9FC04E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FA12746-9644-1830-2CC0-4260019C2285}"/>
              </a:ext>
            </a:extLst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7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8113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43813" y="956161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>
                <a:solidFill>
                  <a:srgbClr val="2190AB"/>
                </a:solidFill>
              </a:rPr>
              <a:t>  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79490" y="3117959"/>
            <a:ext cx="16970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</a:t>
            </a:r>
            <a:r>
              <a:rPr lang="de-DE" sz="1050" dirty="0"/>
              <a:t>iStock </a:t>
            </a:r>
            <a:r>
              <a:rPr lang="de-DE" sz="1050" dirty="0" err="1"/>
              <a:t>Eakarat-Boanoi</a:t>
            </a:r>
            <a:endParaRPr lang="de-AT" sz="1050" dirty="0"/>
          </a:p>
        </p:txBody>
      </p:sp>
      <p:sp>
        <p:nvSpPr>
          <p:cNvPr id="3" name="Textfeld 2"/>
          <p:cNvSpPr txBox="1"/>
          <p:nvPr/>
        </p:nvSpPr>
        <p:spPr>
          <a:xfrm>
            <a:off x="2615302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45153" y="720000"/>
            <a:ext cx="4565694" cy="97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>
                <a:solidFill>
                  <a:srgbClr val="2190AB"/>
                </a:solidFill>
                <a:latin typeface="+mj-lt"/>
                <a:hlinkClick r:id="rId3"/>
              </a:rPr>
              <a:t>Berufsleben gestern, heute, morgen</a:t>
            </a:r>
            <a:endParaRPr lang="de-DE" b="1" dirty="0">
              <a:solidFill>
                <a:srgbClr val="2190AB"/>
              </a:solidFill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881695-05F3-DAFB-DE42-F9FFEA6A5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197" y="1358905"/>
            <a:ext cx="23876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Berufsleben gestern: Die Zünfte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2000" y="914769"/>
            <a:ext cx="7920000" cy="32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/>
              <a:t>Das Wort „Zunft“ stammt aus dem mittelhochdeutschen und bedeutet „ziemen“.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Im Mittelalter schlossen sich Berufsgruppen zu „Zünften“ zusammen.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Diese </a:t>
            </a:r>
            <a:r>
              <a:rPr lang="de-DE" sz="1800" b="1" dirty="0"/>
              <a:t>Standesvertretungen</a:t>
            </a:r>
            <a:r>
              <a:rPr lang="de-DE" sz="1800" dirty="0"/>
              <a:t> legten Regelungen fest, die sowohl die Ausübung als auch die Ausbildung ihres Berufsstandes betrafen.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Die Dreiteilung </a:t>
            </a:r>
            <a:r>
              <a:rPr lang="de-DE" sz="1800" b="1" dirty="0"/>
              <a:t>„Lehrling“, „Geselle/Gesellin“ </a:t>
            </a:r>
            <a:r>
              <a:rPr lang="de-DE" sz="1800" dirty="0"/>
              <a:t>und</a:t>
            </a:r>
            <a:r>
              <a:rPr lang="de-DE" sz="1800" b="1" dirty="0"/>
              <a:t> </a:t>
            </a:r>
            <a:r>
              <a:rPr lang="de-DE" sz="1800" b="1" dirty="0" err="1"/>
              <a:t>Meister:in</a:t>
            </a:r>
            <a:r>
              <a:rPr lang="de-DE" sz="1800" b="1" dirty="0"/>
              <a:t> </a:t>
            </a:r>
            <a:r>
              <a:rPr lang="de-DE" sz="1800" dirty="0"/>
              <a:t>zur Bezeichnung der Ausbildungsstufen wurde im Rahmen der Zünfte festgelegt.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800" dirty="0"/>
              <a:t> </a:t>
            </a: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78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1181</Words>
  <Application>Microsoft Office PowerPoint</Application>
  <PresentationFormat>Bildschirmpräsentation (16:9)</PresentationFormat>
  <Paragraphs>167</Paragraphs>
  <Slides>22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Lucida Grande</vt:lpstr>
      <vt:lpstr>Symbol</vt:lpstr>
      <vt:lpstr>Times New Roman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Lehre und Beruf in Zahlen</vt:lpstr>
      <vt:lpstr>Was ist eine Lehre?</vt:lpstr>
      <vt:lpstr>Typisch weiblich, typisch männlich? </vt:lpstr>
      <vt:lpstr>PowerPoint-Präsentation</vt:lpstr>
      <vt:lpstr>Berufsleben gestern: Die Zünfte</vt:lpstr>
      <vt:lpstr>Berufsleben heute: Gewerbe</vt:lpstr>
      <vt:lpstr>Berufsleben heute: Fachkräfte</vt:lpstr>
      <vt:lpstr>Berufsleben morgen</vt:lpstr>
      <vt:lpstr>Meine Lehre, mein Beruf, meine Zukunft</vt:lpstr>
      <vt:lpstr>Lehrausbildung: Duale Ausbildung</vt:lpstr>
      <vt:lpstr>Lehrausbildung: Modulare Ausbildung</vt:lpstr>
      <vt:lpstr>Weitere Lehrausbildungsmöglichkeiten </vt:lpstr>
      <vt:lpstr>Weitere Berufsschulausbildungsmöglichkeiten </vt:lpstr>
      <vt:lpstr>PowerPoint-Präsentation</vt:lpstr>
      <vt:lpstr>Häufige Beschäftigungs- und Vertragsformen</vt:lpstr>
      <vt:lpstr>Arbeitsschutzgesetze für Jugendliche</vt:lpstr>
      <vt:lpstr>Arbeitszeitregelungen für Jugendliche</vt:lpstr>
      <vt:lpstr>Diskussionsfrage: Was zeichnet einen guten Job aus?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Tucek Paul</cp:lastModifiedBy>
  <cp:revision>667</cp:revision>
  <dcterms:created xsi:type="dcterms:W3CDTF">2019-11-13T13:23:08Z</dcterms:created>
  <dcterms:modified xsi:type="dcterms:W3CDTF">2025-01-24T11:03:01Z</dcterms:modified>
</cp:coreProperties>
</file>