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notesSlides/notesSlide5.xml" ContentType="application/vnd.openxmlformats-officedocument.presentationml.notesSlide+xml"/>
  <Override PartName="/ppt/theme/themeOverride8.xml" ContentType="application/vnd.openxmlformats-officedocument.themeOverride+xml"/>
  <Override PartName="/ppt/notesSlides/notesSlide6.xml" ContentType="application/vnd.openxmlformats-officedocument.presentationml.notesSl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34" r:id="rId2"/>
    <p:sldId id="345" r:id="rId3"/>
    <p:sldId id="276" r:id="rId4"/>
    <p:sldId id="273" r:id="rId5"/>
    <p:sldId id="311" r:id="rId6"/>
    <p:sldId id="367" r:id="rId7"/>
    <p:sldId id="339" r:id="rId8"/>
    <p:sldId id="362" r:id="rId9"/>
    <p:sldId id="316" r:id="rId10"/>
    <p:sldId id="340" r:id="rId11"/>
    <p:sldId id="363" r:id="rId12"/>
    <p:sldId id="297" r:id="rId13"/>
    <p:sldId id="359" r:id="rId14"/>
    <p:sldId id="338" r:id="rId15"/>
    <p:sldId id="368" r:id="rId16"/>
    <p:sldId id="278" r:id="rId17"/>
    <p:sldId id="343" r:id="rId18"/>
    <p:sldId id="365" r:id="rId19"/>
    <p:sldId id="292" r:id="rId20"/>
  </p:sldIdLst>
  <p:sldSz cx="9144000" cy="5143500" type="screen16x9"/>
  <p:notesSz cx="7099300"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a Kamelger" initials="K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DB"/>
    <a:srgbClr val="2190AB"/>
    <a:srgbClr val="4A828F"/>
    <a:srgbClr val="0091B2"/>
    <a:srgbClr val="3F8493"/>
    <a:srgbClr val="0A94B3"/>
    <a:srgbClr val="19C3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autoAdjust="0"/>
    <p:restoredTop sz="94720" autoAdjust="0"/>
  </p:normalViewPr>
  <p:slideViewPr>
    <p:cSldViewPr snapToGrid="0" snapToObjects="1">
      <p:cViewPr varScale="1">
        <p:scale>
          <a:sx n="151" d="100"/>
          <a:sy n="151" d="100"/>
        </p:scale>
        <p:origin x="678"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6" d="100"/>
          <a:sy n="76" d="100"/>
        </p:scale>
        <p:origin x="246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50B6B79-8AEE-6D4B-BAF2-A3E2557ED5FB}" type="datetimeFigureOut">
              <a:rPr lang="de-DE" smtClean="0"/>
              <a:pPr/>
              <a:t>15.05.2024</a:t>
            </a:fld>
            <a:endParaRPr lang="de-DE"/>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F830AC73-18F7-9644-9595-28FC9FCB06A0}" type="slidenum">
              <a:rPr lang="de-DE" smtClean="0"/>
              <a:pPr/>
              <a:t>‹Nr.›</a:t>
            </a:fld>
            <a:endParaRPr lang="de-DE"/>
          </a:p>
        </p:txBody>
      </p:sp>
    </p:spTree>
    <p:extLst>
      <p:ext uri="{BB962C8B-B14F-4D97-AF65-F5344CB8AC3E}">
        <p14:creationId xmlns:p14="http://schemas.microsoft.com/office/powerpoint/2010/main" val="1924677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51985D2-3BEB-444C-BCD2-07EEBCCA7FBB}" type="datetimeFigureOut">
              <a:rPr lang="de-DE" smtClean="0"/>
              <a:pPr/>
              <a:t>15.05.2024</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C62EE26-8F8E-0241-BA93-EBDD1D230968}" type="slidenum">
              <a:rPr lang="de-DE" smtClean="0"/>
              <a:pPr/>
              <a:t>‹Nr.›</a:t>
            </a:fld>
            <a:endParaRPr lang="de-DE"/>
          </a:p>
        </p:txBody>
      </p:sp>
    </p:spTree>
    <p:extLst>
      <p:ext uri="{BB962C8B-B14F-4D97-AF65-F5344CB8AC3E}">
        <p14:creationId xmlns:p14="http://schemas.microsoft.com/office/powerpoint/2010/main" val="19671852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3</a:t>
            </a:fld>
            <a:endParaRPr lang="de-DE"/>
          </a:p>
        </p:txBody>
      </p:sp>
    </p:spTree>
    <p:extLst>
      <p:ext uri="{BB962C8B-B14F-4D97-AF65-F5344CB8AC3E}">
        <p14:creationId xmlns:p14="http://schemas.microsoft.com/office/powerpoint/2010/main" val="169125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15</a:t>
            </a:fld>
            <a:endParaRPr lang="de-DE"/>
          </a:p>
        </p:txBody>
      </p:sp>
    </p:spTree>
    <p:extLst>
      <p:ext uri="{BB962C8B-B14F-4D97-AF65-F5344CB8AC3E}">
        <p14:creationId xmlns:p14="http://schemas.microsoft.com/office/powerpoint/2010/main" val="1044119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17</a:t>
            </a:fld>
            <a:endParaRPr lang="de-DE"/>
          </a:p>
        </p:txBody>
      </p:sp>
    </p:spTree>
    <p:extLst>
      <p:ext uri="{BB962C8B-B14F-4D97-AF65-F5344CB8AC3E}">
        <p14:creationId xmlns:p14="http://schemas.microsoft.com/office/powerpoint/2010/main" val="963443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18</a:t>
            </a:fld>
            <a:endParaRPr lang="de-DE"/>
          </a:p>
        </p:txBody>
      </p:sp>
    </p:spTree>
    <p:extLst>
      <p:ext uri="{BB962C8B-B14F-4D97-AF65-F5344CB8AC3E}">
        <p14:creationId xmlns:p14="http://schemas.microsoft.com/office/powerpoint/2010/main" val="159102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5</a:t>
            </a:fld>
            <a:endParaRPr lang="de-DE"/>
          </a:p>
        </p:txBody>
      </p:sp>
    </p:spTree>
    <p:extLst>
      <p:ext uri="{BB962C8B-B14F-4D97-AF65-F5344CB8AC3E}">
        <p14:creationId xmlns:p14="http://schemas.microsoft.com/office/powerpoint/2010/main" val="157507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6</a:t>
            </a:fld>
            <a:endParaRPr lang="de-DE"/>
          </a:p>
        </p:txBody>
      </p:sp>
    </p:spTree>
    <p:extLst>
      <p:ext uri="{BB962C8B-B14F-4D97-AF65-F5344CB8AC3E}">
        <p14:creationId xmlns:p14="http://schemas.microsoft.com/office/powerpoint/2010/main" val="1242595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7</a:t>
            </a:fld>
            <a:endParaRPr lang="de-DE"/>
          </a:p>
        </p:txBody>
      </p:sp>
    </p:spTree>
    <p:extLst>
      <p:ext uri="{BB962C8B-B14F-4D97-AF65-F5344CB8AC3E}">
        <p14:creationId xmlns:p14="http://schemas.microsoft.com/office/powerpoint/2010/main" val="4223817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8</a:t>
            </a:fld>
            <a:endParaRPr lang="de-DE"/>
          </a:p>
        </p:txBody>
      </p:sp>
    </p:spTree>
    <p:extLst>
      <p:ext uri="{BB962C8B-B14F-4D97-AF65-F5344CB8AC3E}">
        <p14:creationId xmlns:p14="http://schemas.microsoft.com/office/powerpoint/2010/main" val="868291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10</a:t>
            </a:fld>
            <a:endParaRPr lang="de-DE"/>
          </a:p>
        </p:txBody>
      </p:sp>
    </p:spTree>
    <p:extLst>
      <p:ext uri="{BB962C8B-B14F-4D97-AF65-F5344CB8AC3E}">
        <p14:creationId xmlns:p14="http://schemas.microsoft.com/office/powerpoint/2010/main" val="3706827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11</a:t>
            </a:fld>
            <a:endParaRPr lang="de-DE"/>
          </a:p>
        </p:txBody>
      </p:sp>
    </p:spTree>
    <p:extLst>
      <p:ext uri="{BB962C8B-B14F-4D97-AF65-F5344CB8AC3E}">
        <p14:creationId xmlns:p14="http://schemas.microsoft.com/office/powerpoint/2010/main" val="2438379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13</a:t>
            </a:fld>
            <a:endParaRPr lang="de-DE"/>
          </a:p>
        </p:txBody>
      </p:sp>
    </p:spTree>
    <p:extLst>
      <p:ext uri="{BB962C8B-B14F-4D97-AF65-F5344CB8AC3E}">
        <p14:creationId xmlns:p14="http://schemas.microsoft.com/office/powerpoint/2010/main" val="501635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14</a:t>
            </a:fld>
            <a:endParaRPr lang="de-DE"/>
          </a:p>
        </p:txBody>
      </p:sp>
    </p:spTree>
    <p:extLst>
      <p:ext uri="{BB962C8B-B14F-4D97-AF65-F5344CB8AC3E}">
        <p14:creationId xmlns:p14="http://schemas.microsoft.com/office/powerpoint/2010/main" val="3353288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290B3F4-8C57-2A4A-96A6-A3A84C64250A}"/>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17"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413368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chluss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1822BB6-6A6F-6644-9FF9-868E8EB3D0B1}"/>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E1CF1D1D-0E9A-F245-9A9A-3210B720178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65474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chluss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29F0F61-BBE8-554B-BC5B-170156AACA8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79C7ABB9-48A9-CC43-88C3-738024B9DDF8}"/>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50784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7416AA2-BB5B-2541-A983-7F1970AF2901}"/>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9"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348027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Allgemein - 1">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A37BD9C-EE7A-554E-9D1C-ABF8A875E15E}"/>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5" name="Fußzeilenplatzhalter 4"/>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200"/>
            </a:lvl1pPr>
            <a:lvl2pPr marL="800100" indent="-342900">
              <a:buClr>
                <a:schemeClr val="tx1"/>
              </a:buClr>
              <a:buFont typeface="Lucida Grande"/>
              <a:buChar char="›"/>
              <a:defRPr sz="2200"/>
            </a:lvl2pPr>
            <a:lvl3pPr>
              <a:defRPr sz="2200"/>
            </a:lvl3pPr>
            <a:lvl4pPr marL="1371600" indent="0">
              <a:buNone/>
              <a:defRPr sz="2200"/>
            </a:lvl4pPr>
            <a:lvl5pPr>
              <a:defRPr sz="2200"/>
            </a:lvl5pPr>
          </a:lstStyle>
          <a:p>
            <a:pPr lvl="0"/>
            <a:r>
              <a:rPr lang="de-DE"/>
              <a:t>Formatvorlagen des Textmasters bearbeiten</a:t>
            </a:r>
          </a:p>
          <a:p>
            <a:pPr lvl="1"/>
            <a:r>
              <a:rPr lang="de-DE"/>
              <a:t>Zweite Ebene</a:t>
            </a:r>
          </a:p>
        </p:txBody>
      </p:sp>
    </p:spTree>
    <p:extLst>
      <p:ext uri="{BB962C8B-B14F-4D97-AF65-F5344CB8AC3E}">
        <p14:creationId xmlns:p14="http://schemas.microsoft.com/office/powerpoint/2010/main" val="185456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lgemei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3FF3794-2EB3-164E-B1E3-EA2575C39F0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5472000" cy="2952000"/>
          </a:xfrm>
        </p:spPr>
        <p:txBody>
          <a:bodyPr/>
          <a:lstStyle>
            <a:lvl1pPr marL="0" indent="0">
              <a:lnSpc>
                <a:spcPts val="2700"/>
              </a:lnSpc>
              <a:spcBef>
                <a:spcPts val="600"/>
              </a:spcBef>
              <a:buFontTx/>
              <a:buNone/>
              <a:defRPr lang="de-DE" sz="2200" b="1" i="0" u="none" strike="noStrike" baseline="0" smtClean="0"/>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24" name="Textplatzhalter 23"/>
          <p:cNvSpPr>
            <a:spLocks noGrp="1"/>
          </p:cNvSpPr>
          <p:nvPr>
            <p:ph type="body" sz="quarter" idx="13" hasCustomPrompt="1"/>
          </p:nvPr>
        </p:nvSpPr>
        <p:spPr>
          <a:xfrm>
            <a:off x="6246000" y="1638000"/>
            <a:ext cx="2682000" cy="2880000"/>
          </a:xfrm>
        </p:spPr>
        <p:txBody>
          <a:bodyPr/>
          <a:lstStyle>
            <a:lvl1pPr marL="0" indent="0">
              <a:lnSpc>
                <a:spcPts val="1700"/>
              </a:lnSpc>
              <a:spcBef>
                <a:spcPts val="0"/>
              </a:spcBef>
              <a:buFontTx/>
              <a:buNone/>
              <a:defRPr sz="1400" b="1" i="1">
                <a:solidFill>
                  <a:srgbClr val="00A3DB"/>
                </a:solidFill>
              </a:defRPr>
            </a:lvl1pPr>
          </a:lstStyle>
          <a:p>
            <a:r>
              <a:rPr lang="de-DE" dirty="0"/>
              <a:t>„Text...“</a:t>
            </a:r>
          </a:p>
          <a:p>
            <a:pPr marL="126000" indent="-126000">
              <a:buClr>
                <a:schemeClr val="tx1"/>
              </a:buClr>
              <a:buFont typeface="Symbol" charset="2"/>
              <a:buChar char="-"/>
            </a:pPr>
            <a:r>
              <a:rPr lang="de-DE" b="0" i="0" dirty="0">
                <a:solidFill>
                  <a:schemeClr val="tx1"/>
                </a:solidFill>
              </a:rPr>
              <a:t>Text</a:t>
            </a:r>
          </a:p>
        </p:txBody>
      </p:sp>
      <p:sp>
        <p:nvSpPr>
          <p:cNvPr id="9" name="Fußzeilenplatzhalter 4">
            <a:extLst>
              <a:ext uri="{FF2B5EF4-FFF2-40B4-BE49-F238E27FC236}">
                <a16:creationId xmlns:a16="http://schemas.microsoft.com/office/drawing/2014/main" id="{5BB168FF-726D-7443-93E7-C33C6CCDB050}"/>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42854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lgemein - 3">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76976AC-8A0A-284E-8E59-68955132073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6192000" cy="2952000"/>
          </a:xfrm>
        </p:spPr>
        <p:txBody>
          <a:bodyPr/>
          <a:lstStyle>
            <a:lvl1pPr marL="288000" indent="-288000">
              <a:lnSpc>
                <a:spcPts val="2800"/>
              </a:lnSpc>
              <a:spcBef>
                <a:spcPts val="1000"/>
              </a:spcBef>
              <a:buFont typeface="Arial"/>
              <a:buChar char="•"/>
              <a:defRPr lang="de-DE" sz="2600" b="1" i="0" smtClean="0">
                <a:solidFill>
                  <a:srgbClr val="00A3DB"/>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Bildplatzhalter 12"/>
          <p:cNvSpPr>
            <a:spLocks noGrp="1"/>
          </p:cNvSpPr>
          <p:nvPr>
            <p:ph type="pic" sz="quarter" idx="13"/>
          </p:nvPr>
        </p:nvSpPr>
        <p:spPr>
          <a:xfrm>
            <a:off x="6966000" y="1620000"/>
            <a:ext cx="1710000" cy="1296000"/>
          </a:xfrm>
        </p:spPr>
        <p:txBody>
          <a:bodyPr/>
          <a:lstStyle/>
          <a:p>
            <a:r>
              <a:rPr lang="de-DE"/>
              <a:t>Bild durch Klicken auf Symbol hinzufügen</a:t>
            </a:r>
          </a:p>
        </p:txBody>
      </p:sp>
      <p:sp>
        <p:nvSpPr>
          <p:cNvPr id="11" name="Bildplatzhalter 12"/>
          <p:cNvSpPr>
            <a:spLocks noGrp="1"/>
          </p:cNvSpPr>
          <p:nvPr>
            <p:ph type="pic" sz="quarter" idx="14"/>
          </p:nvPr>
        </p:nvSpPr>
        <p:spPr>
          <a:xfrm>
            <a:off x="6966000" y="3096000"/>
            <a:ext cx="1710000" cy="1296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3371AACC-C8CB-0E42-9BEA-8E8BB7B79B2F}"/>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10377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lgemein - 4">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4F97CFA-0AFE-D642-8C92-1049BCE9CD0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4716000"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3CE1A890-988B-A64B-A225-1F8D2993B43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55497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pressionen -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C1B5345-82FF-9147-97EC-D993A1E920D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647999"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5166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5166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8D152646-C646-C244-BA6D-4CEE0153DD9B}"/>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9548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pressione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0A583D1-BBB5-974B-9A49-8CB63EF7A68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2862000"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648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648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2479F9A6-2EA0-E141-8AC1-25A60F4FA8F5}"/>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82107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nk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5FEC6E7-42ED-DF4A-8073-27F8FEBE63FA}"/>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746049"/>
            <a:ext cx="7848000" cy="1440000"/>
          </a:xfrm>
        </p:spPr>
        <p:txBody>
          <a:bodyPr/>
          <a:lstStyle>
            <a:lvl1pPr marL="0" indent="0">
              <a:lnSpc>
                <a:spcPts val="3000"/>
              </a:lnSpc>
              <a:spcBef>
                <a:spcPts val="0"/>
              </a:spcBef>
              <a:buFontTx/>
              <a:buNone/>
              <a:defRPr lang="de-DE" sz="2600" b="0" i="1"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648000" y="3520800"/>
            <a:ext cx="7848000" cy="504000"/>
          </a:xfrm>
        </p:spPr>
        <p:txBody>
          <a:bodyPr/>
          <a:lstStyle>
            <a:lvl1pPr marL="0" indent="0">
              <a:lnSpc>
                <a:spcPts val="3000"/>
              </a:lnSpc>
              <a:spcBef>
                <a:spcPts val="0"/>
              </a:spcBef>
              <a:buFontTx/>
              <a:buNone/>
              <a:defRPr lang="de-DE" sz="2200" b="1" i="0" smtClean="0">
                <a:solidFill>
                  <a:schemeClr val="tx1"/>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pic>
        <p:nvPicPr>
          <p:cNvPr id="4" name="Bild 3"/>
          <p:cNvPicPr>
            <a:picLocks noChangeAspect="1"/>
          </p:cNvPicPr>
          <p:nvPr userDrawn="1"/>
        </p:nvPicPr>
        <p:blipFill>
          <a:blip r:embed="rId3"/>
          <a:stretch>
            <a:fillRect/>
          </a:stretch>
        </p:blipFill>
        <p:spPr>
          <a:xfrm>
            <a:off x="648000" y="3420000"/>
            <a:ext cx="7721600" cy="50800"/>
          </a:xfrm>
          <a:prstGeom prst="rect">
            <a:avLst/>
          </a:prstGeom>
        </p:spPr>
      </p:pic>
      <p:pic>
        <p:nvPicPr>
          <p:cNvPr id="11" name="Bild 10"/>
          <p:cNvPicPr>
            <a:picLocks noChangeAspect="1"/>
          </p:cNvPicPr>
          <p:nvPr userDrawn="1"/>
        </p:nvPicPr>
        <p:blipFill>
          <a:blip r:embed="rId3"/>
          <a:stretch>
            <a:fillRect/>
          </a:stretch>
        </p:blipFill>
        <p:spPr>
          <a:xfrm>
            <a:off x="647600" y="4068000"/>
            <a:ext cx="7721600" cy="50800"/>
          </a:xfrm>
          <a:prstGeom prst="rect">
            <a:avLst/>
          </a:prstGeom>
        </p:spPr>
      </p:pic>
      <p:sp>
        <p:nvSpPr>
          <p:cNvPr id="12" name="Fußzeilenplatzhalter 4">
            <a:extLst>
              <a:ext uri="{FF2B5EF4-FFF2-40B4-BE49-F238E27FC236}">
                <a16:creationId xmlns:a16="http://schemas.microsoft.com/office/drawing/2014/main" id="{800F7413-78DD-9E48-903C-38FACD148C4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35990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48000" y="486000"/>
            <a:ext cx="7128000" cy="612000"/>
          </a:xfrm>
          <a:prstGeom prst="rect">
            <a:avLst/>
          </a:prstGeom>
        </p:spPr>
        <p:txBody>
          <a:bodyPr vert="horz" lIns="0" tIns="0" rIns="0" bIns="0" rtlCol="0" anchor="t" anchorCtr="0">
            <a:noAutofit/>
          </a:bodyPr>
          <a:lstStyle/>
          <a:p>
            <a:r>
              <a:rPr lang="de-AT" dirty="0"/>
              <a:t>Mastertitelformat bearbeiten</a:t>
            </a:r>
            <a:endParaRPr lang="de-DE" dirty="0"/>
          </a:p>
        </p:txBody>
      </p:sp>
      <p:sp>
        <p:nvSpPr>
          <p:cNvPr id="3" name="Textplatzhalter 2"/>
          <p:cNvSpPr>
            <a:spLocks noGrp="1"/>
          </p:cNvSpPr>
          <p:nvPr>
            <p:ph type="body" idx="1"/>
          </p:nvPr>
        </p:nvSpPr>
        <p:spPr>
          <a:xfrm>
            <a:off x="648000" y="1548000"/>
            <a:ext cx="7848000" cy="2952000"/>
          </a:xfrm>
          <a:prstGeom prst="rect">
            <a:avLst/>
          </a:prstGeom>
        </p:spPr>
        <p:txBody>
          <a:bodyPr vert="horz" lIns="0" tIns="0" rIns="0" bIns="0" rtlCol="0">
            <a:noAutofit/>
          </a:bodyPr>
          <a:lstStyle/>
          <a:p>
            <a:pPr lvl="0"/>
            <a:r>
              <a:rPr lang="de-AT" dirty="0"/>
              <a:t>Mastertextformat bearbeiten</a:t>
            </a:r>
          </a:p>
          <a:p>
            <a:pPr lvl="1"/>
            <a:endParaRPr lang="de-AT" dirty="0"/>
          </a:p>
        </p:txBody>
      </p:sp>
      <p:sp>
        <p:nvSpPr>
          <p:cNvPr id="5" name="Fußzeilenplatzhalter 4"/>
          <p:cNvSpPr>
            <a:spLocks noGrp="1"/>
          </p:cNvSpPr>
          <p:nvPr>
            <p:ph type="ftr" sz="quarter" idx="3"/>
          </p:nvPr>
        </p:nvSpPr>
        <p:spPr>
          <a:xfrm>
            <a:off x="7254000" y="4446000"/>
            <a:ext cx="1440000" cy="360000"/>
          </a:xfrm>
          <a:prstGeom prst="rect">
            <a:avLst/>
          </a:prstGeom>
        </p:spPr>
        <p:txBody>
          <a:bodyPr vert="horz" lIns="0" tIns="0" rIns="0" bIns="0" rtlCol="0" anchor="b" anchorCtr="0"/>
          <a:lstStyle>
            <a:lvl1pPr algn="r">
              <a:defRPr sz="1000" b="1" i="0">
                <a:solidFill>
                  <a:schemeClr val="tx2"/>
                </a:solidFill>
              </a:defRPr>
            </a:lvl1pPr>
          </a:lstStyle>
          <a:p>
            <a:r>
              <a:rPr lang="de-DE"/>
              <a:t>http://kinderbuero-uniwien.at</a:t>
            </a:r>
            <a:endParaRPr lang="de-DE" dirty="0"/>
          </a:p>
        </p:txBody>
      </p:sp>
    </p:spTree>
    <p:extLst>
      <p:ext uri="{BB962C8B-B14F-4D97-AF65-F5344CB8AC3E}">
        <p14:creationId xmlns:p14="http://schemas.microsoft.com/office/powerpoint/2010/main" val="197484772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9" r:id="rId5"/>
    <p:sldLayoutId id="2147483660" r:id="rId6"/>
    <p:sldLayoutId id="2147483652" r:id="rId7"/>
    <p:sldLayoutId id="2147483658" r:id="rId8"/>
    <p:sldLayoutId id="2147483661" r:id="rId9"/>
    <p:sldLayoutId id="2147483655" r:id="rId10"/>
    <p:sldLayoutId id="2147483662" r:id="rId11"/>
  </p:sldLayoutIdLst>
  <p:hf sldNum="0" hdr="0" ftr="0" dt="0"/>
  <p:txStyles>
    <p:titleStyle>
      <a:lvl1pPr algn="l" defTabSz="457200" rtl="0" eaLnBrk="1" latinLnBrk="0" hangingPunct="1">
        <a:spcBef>
          <a:spcPct val="0"/>
        </a:spcBef>
        <a:buNone/>
        <a:defRPr sz="3800" b="1" kern="1200">
          <a:solidFill>
            <a:schemeClr val="bg1"/>
          </a:solidFill>
          <a:latin typeface="+mj-lt"/>
          <a:ea typeface="+mj-ea"/>
          <a:cs typeface="+mj-cs"/>
        </a:defRPr>
      </a:lvl1pPr>
    </p:titleStyle>
    <p:body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576000" indent="-2880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demokratiewebstatt.at/thema/lebensbereiche/thema-literatur-und-politik" TargetMode="External"/><Relationship Id="rId1" Type="http://schemas.openxmlformats.org/officeDocument/2006/relationships/slideLayout" Target="../slideLayouts/slideLayout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8.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9.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hyperlink" Target="https://www.demokratiewebstatt.at/thema/lebensbereiche/thema-literatur-und-politik/orte-des-lesens" TargetMode="External"/><Relationship Id="rId2" Type="http://schemas.openxmlformats.org/officeDocument/2006/relationships/slideLayout" Target="../slideLayouts/slideLayout3.xml"/><Relationship Id="rId1" Type="http://schemas.openxmlformats.org/officeDocument/2006/relationships/themeOverride" Target="../theme/themeOverride10.xml"/><Relationship Id="rId5" Type="http://schemas.openxmlformats.org/officeDocument/2006/relationships/image" Target="../media/image9.jp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11.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hyperlink" Target="/www.obvsg.a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hyperlink" Target="https://bibliothek.parlament.gv.at/primo-explore/search?vid=PAR&amp;search_scope=default_scop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2.xml"/><Relationship Id="rId5" Type="http://schemas.openxmlformats.org/officeDocument/2006/relationships/image" Target="../media/image10.jpg"/><Relationship Id="rId4" Type="http://schemas.openxmlformats.org/officeDocument/2006/relationships/hyperlink" Target="https://www.demokratiewebstatt.at/thema/lebensbereiche/thema-literatur-und-politik/von-gutenberg-zu-google-literatur-im-digitalen-zeitalt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3.xml"/><Relationship Id="rId4" Type="http://schemas.openxmlformats.org/officeDocument/2006/relationships/hyperlink" Target="http://www.demokratiewebstatt.a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hyperlink" Target="http://www.demokratiewebstatt.at/"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3.xml"/><Relationship Id="rId6" Type="http://schemas.openxmlformats.org/officeDocument/2006/relationships/image" Target="../media/image7.jpg"/><Relationship Id="rId5" Type="http://schemas.openxmlformats.org/officeDocument/2006/relationships/hyperlink" Target="https://www.demokratiewebstatt.at/thema/lebensbereiche/thema-literatur-und-politik/literatur-macht-politik" TargetMode="External"/><Relationship Id="rId4" Type="http://schemas.openxmlformats.org/officeDocument/2006/relationships/hyperlink" Target="https://www.demokratiewebstatt.at/thema/geschichte-und-weltgeschehen/thema-der-beginn-des-parlamentarismus-1848-1918/erstes-aufflackern-des-parlamentarismus-die-revolution-1848-und-ihre-folgen"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4.xml"/><Relationship Id="rId6" Type="http://schemas.openxmlformats.org/officeDocument/2006/relationships/hyperlink" Target="http://www.demokratiewebstatt.at/" TargetMode="External"/><Relationship Id="rId5" Type="http://schemas.openxmlformats.org/officeDocument/2006/relationships/hyperlink" Target="https://www.demokratiewebstatt.at/thema/lebensbereiche/thema-ernaehrung/was-wir-essen"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5.xml"/><Relationship Id="rId6" Type="http://schemas.openxmlformats.org/officeDocument/2006/relationships/hyperlink" Target="http://www.demokratiewebstatt.at/" TargetMode="External"/><Relationship Id="rId5" Type="http://schemas.openxmlformats.org/officeDocument/2006/relationships/hyperlink" Target="https://www.demokratiewebstatt.at/thema/lebensbereiche/thema-ernaehrung/was-wir-essen"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6.xml"/><Relationship Id="rId6" Type="http://schemas.openxmlformats.org/officeDocument/2006/relationships/hyperlink" Target="http://www.demokratiewebstatt.at/" TargetMode="External"/><Relationship Id="rId5" Type="http://schemas.openxmlformats.org/officeDocument/2006/relationships/hyperlink" Target="https://www.demokratiewebstatt.at/thema/lebensbereiche/thema-ernaehrung/was-wir-essen"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7.xml"/><Relationship Id="rId6" Type="http://schemas.openxmlformats.org/officeDocument/2006/relationships/hyperlink" Target="http://www.demokratiewebstatt.at/" TargetMode="External"/><Relationship Id="rId5" Type="http://schemas.openxmlformats.org/officeDocument/2006/relationships/hyperlink" Target="https://www.demokratiewebstatt.at/thema/lebensbereiche/thema-ernaehrung/was-wir-essen"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s://www.demokratiewebstatt.at/thema/lebensbereiche/thema-literatur-und-politik/literatur-in-oesterreich" TargetMode="External"/><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157759" y="1019572"/>
            <a:ext cx="6618240" cy="540000"/>
          </a:xfrm>
        </p:spPr>
        <p:txBody>
          <a:bodyPr/>
          <a:lstStyle/>
          <a:p>
            <a:pPr algn="ctr"/>
            <a:r>
              <a:rPr lang="de-DE" sz="3200" dirty="0">
                <a:solidFill>
                  <a:srgbClr val="2190AB"/>
                </a:solidFill>
                <a:latin typeface="+mj-lt"/>
                <a:cs typeface="Arial" panose="020B0604020202020204" pitchFamily="34" charset="0"/>
                <a:hlinkClick r:id="rId2"/>
              </a:rPr>
              <a:t>Literatur und Politik</a:t>
            </a:r>
            <a:endParaRPr lang="de-DE" sz="3200" dirty="0">
              <a:solidFill>
                <a:srgbClr val="2190AB"/>
              </a:solidFill>
              <a:latin typeface="+mj-lt"/>
              <a:cs typeface="Arial" panose="020B0604020202020204" pitchFamily="34" charset="0"/>
            </a:endParaRPr>
          </a:p>
        </p:txBody>
      </p:sp>
      <p:pic>
        <p:nvPicPr>
          <p:cNvPr id="5" name="Grafik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24506" y="3602514"/>
            <a:ext cx="2137108" cy="1264518"/>
          </a:xfrm>
          <a:prstGeom prst="rect">
            <a:avLst/>
          </a:prstGeom>
        </p:spPr>
      </p:pic>
      <p:sp>
        <p:nvSpPr>
          <p:cNvPr id="6" name="Titel 1"/>
          <p:cNvSpPr txBox="1">
            <a:spLocks/>
          </p:cNvSpPr>
          <p:nvPr/>
        </p:nvSpPr>
        <p:spPr>
          <a:xfrm>
            <a:off x="648000" y="855447"/>
            <a:ext cx="7128000" cy="612000"/>
          </a:xfrm>
          <a:prstGeom prst="rect">
            <a:avLst/>
          </a:prstGeom>
        </p:spPr>
        <p:txBody>
          <a:bodyPr vert="horz" lIns="0" tIns="0" rIns="0" bIns="0" rtlCol="0" anchor="t" anchorCtr="0">
            <a:noAutofit/>
          </a:bodyPr>
          <a:lstStyle>
            <a:lvl1pPr algn="l" defTabSz="457200" rtl="0" eaLnBrk="1" latinLnBrk="0" hangingPunct="1">
              <a:lnSpc>
                <a:spcPts val="4300"/>
              </a:lnSpc>
              <a:spcBef>
                <a:spcPct val="0"/>
              </a:spcBef>
              <a:buNone/>
              <a:defRPr lang="de-DE" sz="4800" b="1" i="0" u="none" strike="noStrike" kern="1200" baseline="0" smtClean="0">
                <a:solidFill>
                  <a:schemeClr val="bg1"/>
                </a:solidFill>
                <a:latin typeface="+mj-lt"/>
                <a:ea typeface="+mj-ea"/>
                <a:cs typeface="+mj-cs"/>
              </a:defRPr>
            </a:lvl1pPr>
          </a:lstStyle>
          <a:p>
            <a:r>
              <a:rPr lang="de-DE" dirty="0"/>
              <a:t>er</a:t>
            </a:r>
          </a:p>
        </p:txBody>
      </p:sp>
      <p:sp>
        <p:nvSpPr>
          <p:cNvPr id="7" name="Untertitel 2"/>
          <p:cNvSpPr txBox="1">
            <a:spLocks/>
          </p:cNvSpPr>
          <p:nvPr/>
        </p:nvSpPr>
        <p:spPr>
          <a:xfrm>
            <a:off x="1071786" y="1809447"/>
            <a:ext cx="6790186" cy="54000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Clr>
                <a:schemeClr val="tx2"/>
              </a:buClr>
              <a:buFont typeface="Arial"/>
              <a:buNone/>
              <a:defRPr lang="de-DE" sz="2400" b="1" i="0" u="none" strike="noStrike" kern="1200" baseline="0" smtClean="0">
                <a:solidFill>
                  <a:schemeClr val="tx1"/>
                </a:solidFill>
                <a:latin typeface="+mn-lt"/>
                <a:ea typeface="+mn-ea"/>
                <a:cs typeface="+mn-cs"/>
              </a:defRPr>
            </a:lvl1pPr>
            <a:lvl2pPr marL="457200" indent="0" algn="ctr" defTabSz="457200" rtl="0" eaLnBrk="1" latinLnBrk="0" hangingPunct="1">
              <a:lnSpc>
                <a:spcPts val="2400"/>
              </a:lnSpc>
              <a:spcBef>
                <a:spcPts val="500"/>
              </a:spcBef>
              <a:buClr>
                <a:schemeClr val="tx1"/>
              </a:buClr>
              <a:buSzPct val="100000"/>
              <a:buFont typeface="Lucida Grande"/>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Lucida Grande"/>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de-AT" sz="2000" dirty="0">
                <a:solidFill>
                  <a:srgbClr val="2190AB"/>
                </a:solidFill>
                <a:cs typeface="Arial" panose="020B0604020202020204" pitchFamily="34" charset="0"/>
              </a:rPr>
              <a:t>Wie Buch und Stift die Welt verändern können</a:t>
            </a:r>
            <a:endParaRPr lang="de-DE" sz="1400" dirty="0">
              <a:solidFill>
                <a:srgbClr val="2190AB"/>
              </a:solidFill>
              <a:cs typeface="Arial" panose="020B0604020202020204" pitchFamily="34" charset="0"/>
            </a:endParaRPr>
          </a:p>
        </p:txBody>
      </p:sp>
      <p:sp>
        <p:nvSpPr>
          <p:cNvPr id="8" name="Rechteck 7"/>
          <p:cNvSpPr/>
          <p:nvPr/>
        </p:nvSpPr>
        <p:spPr>
          <a:xfrm>
            <a:off x="2286000" y="2710379"/>
            <a:ext cx="4572000" cy="584775"/>
          </a:xfrm>
          <a:prstGeom prst="rect">
            <a:avLst/>
          </a:prstGeom>
        </p:spPr>
        <p:txBody>
          <a:bodyPr>
            <a:spAutoFit/>
          </a:bodyPr>
          <a:lstStyle/>
          <a:p>
            <a:pPr algn="ctr"/>
            <a:r>
              <a:rPr lang="de-DE" sz="1600" dirty="0"/>
              <a:t>Materialien zur Politischen Bildung von Kindern und Jugendlichen</a:t>
            </a:r>
            <a:endParaRPr lang="de-AT" sz="1600" dirty="0"/>
          </a:p>
        </p:txBody>
      </p:sp>
      <p:sp>
        <p:nvSpPr>
          <p:cNvPr id="9" name="Rechteck 8"/>
          <p:cNvSpPr/>
          <p:nvPr/>
        </p:nvSpPr>
        <p:spPr>
          <a:xfrm>
            <a:off x="3035334" y="3971961"/>
            <a:ext cx="2863091" cy="369332"/>
          </a:xfrm>
          <a:prstGeom prst="rect">
            <a:avLst/>
          </a:prstGeom>
        </p:spPr>
        <p:txBody>
          <a:bodyPr wrap="none">
            <a:spAutoFit/>
          </a:bodyPr>
          <a:lstStyle/>
          <a:p>
            <a:r>
              <a:rPr lang="de-DE" dirty="0">
                <a:solidFill>
                  <a:srgbClr val="00A3DB"/>
                </a:solidFill>
                <a:hlinkClick r:id="rId4"/>
              </a:rPr>
              <a:t>www.demokratiewebstatt.at</a:t>
            </a:r>
            <a:endParaRPr lang="de-DE" dirty="0">
              <a:solidFill>
                <a:srgbClr val="00A3DB"/>
              </a:solidFill>
            </a:endParaRPr>
          </a:p>
        </p:txBody>
      </p:sp>
    </p:spTree>
    <p:extLst>
      <p:ext uri="{BB962C8B-B14F-4D97-AF65-F5344CB8AC3E}">
        <p14:creationId xmlns:p14="http://schemas.microsoft.com/office/powerpoint/2010/main" val="324304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3 Preisgekrönte </a:t>
            </a:r>
            <a:r>
              <a:rPr lang="de-DE" sz="2000" dirty="0" err="1">
                <a:solidFill>
                  <a:srgbClr val="2190AB"/>
                </a:solidFill>
              </a:rPr>
              <a:t>Literat:innen</a:t>
            </a:r>
            <a:r>
              <a:rPr lang="de-DE" sz="2000" dirty="0">
                <a:solidFill>
                  <a:srgbClr val="2190AB"/>
                </a:solidFill>
              </a:rPr>
              <a:t> aus Österreich:</a:t>
            </a:r>
            <a:endParaRPr lang="de-DE" sz="1100" dirty="0">
              <a:solidFill>
                <a:srgbClr val="2190AB"/>
              </a:solidFill>
            </a:endParaRPr>
          </a:p>
        </p:txBody>
      </p:sp>
      <p:sp>
        <p:nvSpPr>
          <p:cNvPr id="4" name="Inhaltsplatzhalter 3"/>
          <p:cNvSpPr>
            <a:spLocks noGrp="1"/>
          </p:cNvSpPr>
          <p:nvPr>
            <p:ph idx="1"/>
          </p:nvPr>
        </p:nvSpPr>
        <p:spPr>
          <a:xfrm>
            <a:off x="489712" y="1037475"/>
            <a:ext cx="7920000" cy="3240000"/>
          </a:xfrm>
        </p:spPr>
        <p:txBody>
          <a:bodyPr/>
          <a:lstStyle/>
          <a:p>
            <a:pPr>
              <a:lnSpc>
                <a:spcPct val="150000"/>
              </a:lnSpc>
            </a:pPr>
            <a:r>
              <a:rPr lang="de-AT" sz="1800" dirty="0"/>
              <a:t>Elfriede Jelinek: Nobelpreis für Literatur 2004</a:t>
            </a:r>
          </a:p>
          <a:p>
            <a:pPr>
              <a:lnSpc>
                <a:spcPct val="150000"/>
              </a:lnSpc>
            </a:pPr>
            <a:r>
              <a:rPr lang="de-AT" sz="1800" dirty="0"/>
              <a:t>Peter Handke: Nobelpreis für Literatur 2019 </a:t>
            </a:r>
          </a:p>
          <a:p>
            <a:pPr>
              <a:lnSpc>
                <a:spcPct val="150000"/>
              </a:lnSpc>
            </a:pPr>
            <a:r>
              <a:rPr lang="de-AT" sz="1800" dirty="0"/>
              <a:t>Heinz Janisch: Hans Christian Andersen Preis 2024 (gilt als Nobelpreis für Kinder- und Jugendliteratur)</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678221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Wichtige Preise und Auszeichnungen aus Österreich</a:t>
            </a:r>
            <a:endParaRPr lang="de-DE" sz="1100" dirty="0">
              <a:solidFill>
                <a:srgbClr val="2190AB"/>
              </a:solidFill>
            </a:endParaRPr>
          </a:p>
        </p:txBody>
      </p:sp>
      <p:sp>
        <p:nvSpPr>
          <p:cNvPr id="4" name="Inhaltsplatzhalter 3"/>
          <p:cNvSpPr>
            <a:spLocks noGrp="1"/>
          </p:cNvSpPr>
          <p:nvPr>
            <p:ph idx="1"/>
          </p:nvPr>
        </p:nvSpPr>
        <p:spPr>
          <a:xfrm>
            <a:off x="489712" y="1037475"/>
            <a:ext cx="7920000" cy="3240000"/>
          </a:xfrm>
        </p:spPr>
        <p:txBody>
          <a:bodyPr/>
          <a:lstStyle/>
          <a:p>
            <a:pPr>
              <a:lnSpc>
                <a:spcPct val="150000"/>
              </a:lnSpc>
            </a:pPr>
            <a:r>
              <a:rPr lang="de-AT" sz="1800" dirty="0"/>
              <a:t>Österreichischer Kinder- und Jugendbuchpreis</a:t>
            </a:r>
          </a:p>
          <a:p>
            <a:pPr>
              <a:lnSpc>
                <a:spcPct val="150000"/>
              </a:lnSpc>
            </a:pPr>
            <a:r>
              <a:rPr lang="de-AT" sz="1800" dirty="0"/>
              <a:t>Österreichischer Staatspreis für Kinderlyrik</a:t>
            </a:r>
          </a:p>
          <a:p>
            <a:pPr>
              <a:lnSpc>
                <a:spcPct val="150000"/>
              </a:lnSpc>
            </a:pPr>
            <a:r>
              <a:rPr lang="de-AT" sz="1800" dirty="0"/>
              <a:t>Großer Österreichische Staatspreis</a:t>
            </a:r>
          </a:p>
          <a:p>
            <a:pPr>
              <a:lnSpc>
                <a:spcPct val="150000"/>
              </a:lnSpc>
            </a:pPr>
            <a:r>
              <a:rPr lang="de-DE" sz="1800" dirty="0"/>
              <a:t>Österreichischer Staatspreis für Europäische Literatur</a:t>
            </a:r>
          </a:p>
          <a:p>
            <a:pPr>
              <a:lnSpc>
                <a:spcPct val="150000"/>
              </a:lnSpc>
            </a:pPr>
            <a:endParaRPr lang="de-AT" sz="1800" b="1"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26284191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2160000" y="720000"/>
            <a:ext cx="4320000" cy="720000"/>
          </a:xfrm>
        </p:spPr>
        <p:txBody>
          <a:bodyPr/>
          <a:lstStyle/>
          <a:p>
            <a:pPr algn="ctr" hangingPunct="0"/>
            <a:r>
              <a:rPr lang="de-AT" sz="2600" dirty="0">
                <a:solidFill>
                  <a:srgbClr val="2190AB"/>
                </a:solidFill>
                <a:hlinkClick r:id="rId3"/>
              </a:rPr>
              <a:t>Orte des Lesens</a:t>
            </a:r>
            <a:endParaRPr lang="de-DE" sz="2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2880000" y="4320000"/>
            <a:ext cx="2749535" cy="276999"/>
          </a:xfrm>
          <a:prstGeom prst="rect">
            <a:avLst/>
          </a:prstGeom>
        </p:spPr>
        <p:txBody>
          <a:bodyPr wrap="none">
            <a:spAutoFit/>
          </a:bodyPr>
          <a:lstStyle/>
          <a:p>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Textfeld 6"/>
          <p:cNvSpPr txBox="1"/>
          <p:nvPr/>
        </p:nvSpPr>
        <p:spPr>
          <a:xfrm>
            <a:off x="3204420" y="3166696"/>
            <a:ext cx="2100694" cy="253916"/>
          </a:xfrm>
          <a:prstGeom prst="rect">
            <a:avLst/>
          </a:prstGeom>
          <a:noFill/>
        </p:spPr>
        <p:txBody>
          <a:bodyPr wrap="square" rtlCol="0">
            <a:spAutoFit/>
          </a:bodyPr>
          <a:lstStyle/>
          <a:p>
            <a:pPr algn="ctr"/>
            <a:r>
              <a:rPr lang="de-AT" sz="1050" dirty="0"/>
              <a:t>© ÖNB </a:t>
            </a:r>
          </a:p>
        </p:txBody>
      </p:sp>
      <p:pic>
        <p:nvPicPr>
          <p:cNvPr id="8" name="Grafik 7">
            <a:extLst>
              <a:ext uri="{FF2B5EF4-FFF2-40B4-BE49-F238E27FC236}">
                <a16:creationId xmlns:a16="http://schemas.microsoft.com/office/drawing/2014/main" id="{48B91DB9-5EE2-DD3C-1410-7CF7F69FA7F2}"/>
              </a:ext>
            </a:extLst>
          </p:cNvPr>
          <p:cNvPicPr>
            <a:picLocks noChangeAspect="1"/>
          </p:cNvPicPr>
          <p:nvPr/>
        </p:nvPicPr>
        <p:blipFill>
          <a:blip r:embed="rId5"/>
          <a:stretch>
            <a:fillRect/>
          </a:stretch>
        </p:blipFill>
        <p:spPr>
          <a:xfrm>
            <a:off x="3204420" y="1460224"/>
            <a:ext cx="2303082" cy="1592556"/>
          </a:xfrm>
          <a:prstGeom prst="rect">
            <a:avLst/>
          </a:prstGeom>
        </p:spPr>
      </p:pic>
    </p:spTree>
    <p:extLst>
      <p:ext uri="{BB962C8B-B14F-4D97-AF65-F5344CB8AC3E}">
        <p14:creationId xmlns:p14="http://schemas.microsoft.com/office/powerpoint/2010/main" val="222925692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Bibliotheken und Büchereien in Österreich </a:t>
            </a:r>
            <a:endParaRPr lang="de-DE" sz="1100" dirty="0">
              <a:solidFill>
                <a:srgbClr val="2190AB"/>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8" name="Textfeld 7">
            <a:extLst>
              <a:ext uri="{FF2B5EF4-FFF2-40B4-BE49-F238E27FC236}">
                <a16:creationId xmlns:a16="http://schemas.microsoft.com/office/drawing/2014/main" id="{98792937-1C85-B54B-B91C-0D00FA5CA8F0}"/>
              </a:ext>
            </a:extLst>
          </p:cNvPr>
          <p:cNvSpPr txBox="1"/>
          <p:nvPr/>
        </p:nvSpPr>
        <p:spPr>
          <a:xfrm flipH="1">
            <a:off x="6572125" y="4002472"/>
            <a:ext cx="1218725" cy="253916"/>
          </a:xfrm>
          <a:prstGeom prst="rect">
            <a:avLst/>
          </a:prstGeom>
          <a:noFill/>
        </p:spPr>
        <p:txBody>
          <a:bodyPr wrap="square" rtlCol="0">
            <a:spAutoFit/>
          </a:bodyPr>
          <a:lstStyle/>
          <a:p>
            <a:r>
              <a:rPr lang="de-AT" sz="1050" dirty="0"/>
              <a:t>© BMK</a:t>
            </a:r>
          </a:p>
        </p:txBody>
      </p:sp>
      <p:sp>
        <p:nvSpPr>
          <p:cNvPr id="6" name="Inhaltsplatzhalter 5">
            <a:extLst>
              <a:ext uri="{FF2B5EF4-FFF2-40B4-BE49-F238E27FC236}">
                <a16:creationId xmlns:a16="http://schemas.microsoft.com/office/drawing/2014/main" id="{ABD19627-2C93-3461-584C-4B97256CA6A4}"/>
              </a:ext>
            </a:extLst>
          </p:cNvPr>
          <p:cNvSpPr>
            <a:spLocks noGrp="1"/>
          </p:cNvSpPr>
          <p:nvPr>
            <p:ph idx="1"/>
          </p:nvPr>
        </p:nvSpPr>
        <p:spPr>
          <a:xfrm>
            <a:off x="519413" y="1063719"/>
            <a:ext cx="7848000" cy="2952000"/>
          </a:xfrm>
        </p:spPr>
        <p:txBody>
          <a:bodyPr/>
          <a:lstStyle/>
          <a:p>
            <a:pPr marL="0" indent="0">
              <a:buNone/>
            </a:pPr>
            <a:r>
              <a:rPr lang="de-DE" sz="1800" dirty="0"/>
              <a:t>In Österreich gibt es 1.359 öffentliche Bibliotheken und Büchereien, die allen Menschen zur Verfügung stehen.</a:t>
            </a:r>
          </a:p>
          <a:p>
            <a:r>
              <a:rPr lang="de-DE" sz="1800" dirty="0"/>
              <a:t>Ihre Aufgaben sind: </a:t>
            </a:r>
          </a:p>
          <a:p>
            <a:pPr lvl="1"/>
            <a:r>
              <a:rPr lang="de-DE" sz="1800" b="1" dirty="0"/>
              <a:t>Erschließen:</a:t>
            </a:r>
            <a:r>
              <a:rPr lang="de-DE" sz="1800" dirty="0"/>
              <a:t> Bibliotheken ordnen ihre Bestände, um sie auffindbar zu machen.</a:t>
            </a:r>
          </a:p>
          <a:p>
            <a:pPr lvl="1"/>
            <a:r>
              <a:rPr lang="de-DE" sz="1800" b="1" dirty="0"/>
              <a:t>Bewahren:</a:t>
            </a:r>
            <a:r>
              <a:rPr lang="de-DE" sz="1800" dirty="0"/>
              <a:t> Bibliotheken verwahren gedruckte oder gespeicherte Informationen.</a:t>
            </a:r>
          </a:p>
          <a:p>
            <a:pPr lvl="1"/>
            <a:r>
              <a:rPr lang="de-DE" sz="1800" b="1" dirty="0"/>
              <a:t>Zugänglich machen: </a:t>
            </a:r>
            <a:r>
              <a:rPr lang="de-DE" sz="1800" dirty="0"/>
              <a:t>Bibliotheken stellen ihre Bestände der Öffentlichkeit zur Verfügung.</a:t>
            </a:r>
          </a:p>
        </p:txBody>
      </p:sp>
    </p:spTree>
    <p:extLst>
      <p:ext uri="{BB962C8B-B14F-4D97-AF65-F5344CB8AC3E}">
        <p14:creationId xmlns:p14="http://schemas.microsoft.com/office/powerpoint/2010/main" val="239796082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rPr>
              <a:t>Auf der Suche nach Literatur für Schule und Studium:</a:t>
            </a:r>
          </a:p>
        </p:txBody>
      </p:sp>
      <p:sp>
        <p:nvSpPr>
          <p:cNvPr id="4" name="Inhaltsplatzhalter 3"/>
          <p:cNvSpPr>
            <a:spLocks noGrp="1"/>
          </p:cNvSpPr>
          <p:nvPr>
            <p:ph idx="1"/>
          </p:nvPr>
        </p:nvSpPr>
        <p:spPr>
          <a:xfrm>
            <a:off x="720000" y="1079999"/>
            <a:ext cx="7920000" cy="3240000"/>
          </a:xfrm>
        </p:spPr>
        <p:txBody>
          <a:bodyPr/>
          <a:lstStyle/>
          <a:p>
            <a:r>
              <a:rPr lang="de-AT" sz="1600" dirty="0"/>
              <a:t>Büchereien (in der Schule, in Gemeinden, in Städten in deiner Nähe)</a:t>
            </a:r>
          </a:p>
          <a:p>
            <a:r>
              <a:rPr lang="de-AT" sz="1600" dirty="0"/>
              <a:t>Universitätsbibliotheken</a:t>
            </a:r>
          </a:p>
          <a:p>
            <a:r>
              <a:rPr lang="de-AT" sz="1600" dirty="0"/>
              <a:t>Fachbibliotheken</a:t>
            </a:r>
          </a:p>
          <a:p>
            <a:r>
              <a:rPr lang="de-AT" sz="1600" dirty="0"/>
              <a:t>Parlamentsbibliothek</a:t>
            </a:r>
          </a:p>
          <a:p>
            <a:pPr marL="0" indent="0">
              <a:buNone/>
            </a:pPr>
            <a:r>
              <a:rPr lang="de-AT" sz="1600" dirty="0"/>
              <a:t>		</a:t>
            </a:r>
            <a:r>
              <a:rPr lang="de-AT" sz="1600" dirty="0">
                <a:hlinkClick r:id="rId3" action="ppaction://hlinkfile"/>
              </a:rPr>
              <a:t>Hier</a:t>
            </a:r>
            <a:r>
              <a:rPr lang="de-AT" sz="1600" dirty="0"/>
              <a:t> findest du eine Liste aller öffentlicher Bibliotheken in Österreich</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190481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rPr>
              <a:t>Wissenswertes zur Parlamentsbibliothek</a:t>
            </a:r>
          </a:p>
        </p:txBody>
      </p:sp>
      <p:sp>
        <p:nvSpPr>
          <p:cNvPr id="4" name="Inhaltsplatzhalter 3"/>
          <p:cNvSpPr>
            <a:spLocks noGrp="1"/>
          </p:cNvSpPr>
          <p:nvPr>
            <p:ph idx="1"/>
          </p:nvPr>
        </p:nvSpPr>
        <p:spPr>
          <a:xfrm>
            <a:off x="720000" y="1069298"/>
            <a:ext cx="7920000" cy="3240000"/>
          </a:xfrm>
        </p:spPr>
        <p:txBody>
          <a:bodyPr/>
          <a:lstStyle/>
          <a:p>
            <a:r>
              <a:rPr lang="de-AT" sz="1600" dirty="0"/>
              <a:t>Gegründet 1869</a:t>
            </a:r>
          </a:p>
          <a:p>
            <a:r>
              <a:rPr lang="de-AT" sz="1600" dirty="0"/>
              <a:t>Gemeinsam mit dem Parlamentsarchiv bildet es das </a:t>
            </a:r>
            <a:r>
              <a:rPr lang="de-AT" sz="1600" b="1" dirty="0"/>
              <a:t>Informationszentrum des Parlaments</a:t>
            </a:r>
            <a:r>
              <a:rPr lang="de-AT" sz="1600" dirty="0"/>
              <a:t>.</a:t>
            </a:r>
          </a:p>
          <a:p>
            <a:r>
              <a:rPr lang="de-AT" sz="1600" b="1" dirty="0"/>
              <a:t>Präsenz- und </a:t>
            </a:r>
            <a:r>
              <a:rPr lang="de-AT" sz="1600" b="1" dirty="0" err="1"/>
              <a:t>Entlehnbibliothek</a:t>
            </a:r>
            <a:r>
              <a:rPr lang="de-AT" sz="1600" b="1" dirty="0"/>
              <a:t> </a:t>
            </a:r>
            <a:r>
              <a:rPr lang="de-AT" sz="1600" dirty="0"/>
              <a:t>für </a:t>
            </a:r>
            <a:r>
              <a:rPr lang="de-AT" sz="1600" u="sng" dirty="0"/>
              <a:t>alle</a:t>
            </a:r>
            <a:r>
              <a:rPr lang="de-AT" sz="1600" dirty="0"/>
              <a:t> Interessierten.</a:t>
            </a:r>
          </a:p>
          <a:p>
            <a:r>
              <a:rPr lang="de-AT" sz="1600" dirty="0"/>
              <a:t>Bestände und Sammlungsschwerpunkte:</a:t>
            </a:r>
          </a:p>
          <a:p>
            <a:pPr lvl="1"/>
            <a:r>
              <a:rPr lang="de-AT" sz="1400" dirty="0"/>
              <a:t>Demokratie, Parlamentarismus, Politik, Recht</a:t>
            </a:r>
          </a:p>
          <a:p>
            <a:pPr lvl="1"/>
            <a:r>
              <a:rPr lang="de-AT" sz="1400" dirty="0"/>
              <a:t>Sitzungsprotokolle der Parlamentssitzungen</a:t>
            </a:r>
          </a:p>
          <a:p>
            <a:pPr lvl="1"/>
            <a:r>
              <a:rPr lang="de-AT" sz="1400" dirty="0"/>
              <a:t>Historisches Material zur Parlamentsgeschichte </a:t>
            </a:r>
          </a:p>
          <a:p>
            <a:pPr lvl="1"/>
            <a:r>
              <a:rPr lang="de-AT" sz="1400" dirty="0"/>
              <a:t>Zeitschriften, Zeitungen und Magazine zu Politik, Wirtschaft und Soziales</a:t>
            </a:r>
          </a:p>
          <a:p>
            <a:pPr lvl="1"/>
            <a:r>
              <a:rPr lang="de-AT" sz="1400" dirty="0">
                <a:hlinkClick r:id="rId3"/>
              </a:rPr>
              <a:t>Onlinekatalog</a:t>
            </a:r>
            <a:endParaRPr lang="de-AT" sz="14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344754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2160000" y="720000"/>
            <a:ext cx="4320000" cy="72000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400" b="1" dirty="0">
                <a:solidFill>
                  <a:srgbClr val="00A3DB"/>
                </a:solidFill>
                <a:latin typeface="+mj-lt"/>
                <a:cs typeface="Arial" panose="020B0604020202020204" pitchFamily="34" charset="0"/>
                <a:hlinkClick r:id="rId4"/>
              </a:rPr>
              <a:t>Von Gutenberg bis Google: Literatur im digitalen Zeitalter</a:t>
            </a:r>
            <a:endParaRPr lang="de-DE" sz="2400" b="1" dirty="0">
              <a:solidFill>
                <a:srgbClr val="00A3DB"/>
              </a:solidFill>
              <a:latin typeface="+mj-lt"/>
              <a:cs typeface="Arial" panose="020B0604020202020204" pitchFamily="34" charset="0"/>
            </a:endParaRPr>
          </a:p>
        </p:txBody>
      </p:sp>
      <p:sp>
        <p:nvSpPr>
          <p:cNvPr id="7" name="Textfeld 6"/>
          <p:cNvSpPr txBox="1"/>
          <p:nvPr/>
        </p:nvSpPr>
        <p:spPr>
          <a:xfrm>
            <a:off x="2880000" y="4320000"/>
            <a:ext cx="2825393" cy="276999"/>
          </a:xfrm>
          <a:prstGeom prst="rect">
            <a:avLst/>
          </a:prstGeom>
          <a:noFill/>
        </p:spPr>
        <p:txBody>
          <a:bodyPr wrap="square" rtlCol="0">
            <a:spAutoFit/>
          </a:bodyPr>
          <a:lstStyle/>
          <a:p>
            <a:pPr algn="ctr"/>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sp>
        <p:nvSpPr>
          <p:cNvPr id="9" name="Textfeld 8"/>
          <p:cNvSpPr txBox="1"/>
          <p:nvPr/>
        </p:nvSpPr>
        <p:spPr>
          <a:xfrm>
            <a:off x="3253200" y="3700207"/>
            <a:ext cx="2133600" cy="253916"/>
          </a:xfrm>
          <a:prstGeom prst="rect">
            <a:avLst/>
          </a:prstGeom>
          <a:noFill/>
        </p:spPr>
        <p:txBody>
          <a:bodyPr wrap="square" rtlCol="0">
            <a:spAutoFit/>
          </a:bodyPr>
          <a:lstStyle/>
          <a:p>
            <a:pPr algn="ctr"/>
            <a:r>
              <a:rPr lang="de-AT" sz="1050" dirty="0"/>
              <a:t> © Wikipedia</a:t>
            </a:r>
          </a:p>
        </p:txBody>
      </p:sp>
      <p:pic>
        <p:nvPicPr>
          <p:cNvPr id="4" name="Grafik 3">
            <a:extLst>
              <a:ext uri="{FF2B5EF4-FFF2-40B4-BE49-F238E27FC236}">
                <a16:creationId xmlns:a16="http://schemas.microsoft.com/office/drawing/2014/main" id="{E497FD8B-A4ED-F022-A02D-9480E7834FED}"/>
              </a:ext>
            </a:extLst>
          </p:cNvPr>
          <p:cNvPicPr>
            <a:picLocks noChangeAspect="1"/>
          </p:cNvPicPr>
          <p:nvPr/>
        </p:nvPicPr>
        <p:blipFill>
          <a:blip r:embed="rId5"/>
          <a:stretch>
            <a:fillRect/>
          </a:stretch>
        </p:blipFill>
        <p:spPr>
          <a:xfrm>
            <a:off x="3253200" y="1560564"/>
            <a:ext cx="2237767" cy="1547392"/>
          </a:xfrm>
          <a:prstGeom prst="rect">
            <a:avLst/>
          </a:prstGeom>
        </p:spPr>
      </p:pic>
    </p:spTree>
    <p:extLst>
      <p:ext uri="{BB962C8B-B14F-4D97-AF65-F5344CB8AC3E}">
        <p14:creationId xmlns:p14="http://schemas.microsoft.com/office/powerpoint/2010/main" val="152453032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Urheberrecht, Buchpreisbindung und Speichermedienabgabe</a:t>
            </a:r>
          </a:p>
        </p:txBody>
      </p:sp>
      <p:sp>
        <p:nvSpPr>
          <p:cNvPr id="4" name="Inhaltsplatzhalter 3"/>
          <p:cNvSpPr>
            <a:spLocks noGrp="1"/>
          </p:cNvSpPr>
          <p:nvPr>
            <p:ph idx="1"/>
          </p:nvPr>
        </p:nvSpPr>
        <p:spPr>
          <a:xfrm>
            <a:off x="720000" y="1079999"/>
            <a:ext cx="7920000" cy="3240000"/>
          </a:xfrm>
        </p:spPr>
        <p:txBody>
          <a:bodyPr/>
          <a:lstStyle/>
          <a:p>
            <a:pPr marL="342900" lvl="0" indent="-342900">
              <a:lnSpc>
                <a:spcPct val="115000"/>
              </a:lnSpc>
              <a:buFont typeface="Symbol" panose="05050102010706020507" pitchFamily="18" charset="2"/>
              <a:buChar char=""/>
            </a:pPr>
            <a:r>
              <a:rPr lang="de-AT" sz="1600" b="1" dirty="0">
                <a:latin typeface="Calibri" panose="020F0502020204030204" pitchFamily="34" charset="0"/>
                <a:ea typeface="Calibri" panose="020F0502020204030204" pitchFamily="34" charset="0"/>
                <a:cs typeface="Calibri" panose="020F0502020204030204" pitchFamily="34" charset="0"/>
              </a:rPr>
              <a:t>Urheberrecht</a:t>
            </a:r>
            <a:r>
              <a:rPr lang="de-AT" sz="1600" dirty="0">
                <a:effectLst/>
                <a:latin typeface="Calibri" panose="020F0502020204030204" pitchFamily="34" charset="0"/>
                <a:ea typeface="Calibri" panose="020F0502020204030204" pitchFamily="34" charset="0"/>
                <a:cs typeface="Calibri" panose="020F0502020204030204" pitchFamily="34" charset="0"/>
              </a:rPr>
              <a:t>: </a:t>
            </a:r>
            <a:r>
              <a:rPr lang="de-DE" sz="1600" dirty="0">
                <a:effectLst/>
                <a:latin typeface="Calibri" panose="020F0502020204030204" pitchFamily="34" charset="0"/>
                <a:ea typeface="Calibri" panose="020F0502020204030204" pitchFamily="34" charset="0"/>
                <a:cs typeface="Calibri" panose="020F0502020204030204" pitchFamily="34" charset="0"/>
              </a:rPr>
              <a:t>Das Urheberrecht schützt die geistige Schöpfung einer Person, die allein darüber entscheiden kann, wie ihr Werk verwendet wird</a:t>
            </a:r>
            <a:r>
              <a:rPr lang="de-AT" sz="1600" dirty="0">
                <a:effectLst/>
                <a:latin typeface="Calibri" panose="020F0502020204030204" pitchFamily="34" charset="0"/>
                <a:ea typeface="Calibri" panose="020F0502020204030204" pitchFamily="34" charset="0"/>
                <a:cs typeface="Calibri" panose="020F0502020204030204" pitchFamily="34" charset="0"/>
              </a:rPr>
              <a:t>.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de-AT" sz="1600" b="1" dirty="0">
                <a:latin typeface="Calibri" panose="020F0502020204030204" pitchFamily="34" charset="0"/>
                <a:ea typeface="Calibri" panose="020F0502020204030204" pitchFamily="34" charset="0"/>
                <a:cs typeface="Calibri" panose="020F0502020204030204" pitchFamily="34" charset="0"/>
              </a:rPr>
              <a:t>Speichermedienabgabe</a:t>
            </a:r>
            <a:r>
              <a:rPr lang="de-AT" sz="1600" dirty="0">
                <a:effectLst/>
                <a:latin typeface="Calibri" panose="020F0502020204030204" pitchFamily="34" charset="0"/>
                <a:ea typeface="Calibri" panose="020F0502020204030204" pitchFamily="34" charset="0"/>
                <a:cs typeface="Calibri" panose="020F0502020204030204" pitchFamily="34" charset="0"/>
              </a:rPr>
              <a:t>: </a:t>
            </a:r>
            <a:r>
              <a:rPr lang="de-DE" sz="1600" dirty="0">
                <a:effectLst/>
                <a:latin typeface="Calibri" panose="020F0502020204030204" pitchFamily="34" charset="0"/>
                <a:ea typeface="Calibri" panose="020F0502020204030204" pitchFamily="34" charset="0"/>
                <a:cs typeface="Calibri" panose="020F0502020204030204" pitchFamily="34" charset="0"/>
              </a:rPr>
              <a:t> Das Vervielfältigen und Kopieren von Werken ist gesetzlich geregelt, dazu gibt es eine Abgabe auf Speichermedien, die zur Aufzeichnung urheberrechtlich geschützter Werke genutzt werden.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de-AT" sz="1600" b="1" dirty="0">
                <a:latin typeface="Calibri" panose="020F0502020204030204" pitchFamily="34" charset="0"/>
                <a:ea typeface="Calibri" panose="020F0502020204030204" pitchFamily="34" charset="0"/>
                <a:cs typeface="Calibri" panose="020F0502020204030204" pitchFamily="34" charset="0"/>
              </a:rPr>
              <a:t>Buchpreisbindung</a:t>
            </a:r>
            <a:r>
              <a:rPr lang="de-AT" sz="1600" dirty="0">
                <a:effectLst/>
                <a:latin typeface="Calibri" panose="020F0502020204030204" pitchFamily="34" charset="0"/>
                <a:ea typeface="Calibri" panose="020F0502020204030204" pitchFamily="34" charset="0"/>
                <a:cs typeface="Calibri" panose="020F0502020204030204" pitchFamily="34" charset="0"/>
              </a:rPr>
              <a:t>: </a:t>
            </a:r>
            <a:r>
              <a:rPr lang="de-DE" sz="1600" dirty="0" err="1">
                <a:effectLst/>
                <a:latin typeface="Calibri" panose="020F0502020204030204" pitchFamily="34" charset="0"/>
                <a:ea typeface="Calibri" panose="020F0502020204030204" pitchFamily="34" charset="0"/>
                <a:cs typeface="Calibri" panose="020F0502020204030204" pitchFamily="34" charset="0"/>
              </a:rPr>
              <a:t>Verleger:innen</a:t>
            </a:r>
            <a:r>
              <a:rPr lang="de-DE" sz="1600" dirty="0">
                <a:effectLst/>
                <a:latin typeface="Calibri" panose="020F0502020204030204" pitchFamily="34" charset="0"/>
                <a:ea typeface="Calibri" panose="020F0502020204030204" pitchFamily="34" charset="0"/>
                <a:cs typeface="Calibri" panose="020F0502020204030204" pitchFamily="34" charset="0"/>
              </a:rPr>
              <a:t> verpflichten sich, einen Mindestpreis für einen Buchtitel festzulegen. Die österreichische Buchpreisbindung gilt für deutschsprachige Bücher und umfasst alle Vertriebswege vom Online-Shop bis zur Buchhandlung ums Eck.</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lvl="1" indent="0">
              <a:lnSpc>
                <a:spcPts val="2600"/>
              </a:lnSpc>
              <a:buClr>
                <a:schemeClr val="tx2"/>
              </a:buClr>
              <a:buNone/>
            </a:pPr>
            <a:endParaRPr lang="de-AT" sz="1800" dirty="0"/>
          </a:p>
          <a:p>
            <a:pPr marL="285750" lvl="1" indent="-285750">
              <a:lnSpc>
                <a:spcPts val="2600"/>
              </a:lnSpc>
              <a:buClr>
                <a:schemeClr val="tx2"/>
              </a:buClr>
              <a:buFont typeface="Arial" panose="020B0604020202020204" pitchFamily="34" charset="0"/>
              <a:buChar char="•"/>
            </a:pPr>
            <a:endParaRPr lang="de-AT" sz="1800" i="1" dirty="0">
              <a:solidFill>
                <a:srgbClr val="2190AB"/>
              </a:solidFill>
            </a:endParaRPr>
          </a:p>
          <a:p>
            <a:pPr marL="0" indent="0">
              <a:buNone/>
            </a:pPr>
            <a:endParaRPr lang="de-DE" sz="1600" dirty="0"/>
          </a:p>
          <a:p>
            <a:endParaRPr lang="de-DE" sz="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2275283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Tipps für den richtigen Umgang mit Chatbots</a:t>
            </a:r>
          </a:p>
        </p:txBody>
      </p:sp>
      <p:sp>
        <p:nvSpPr>
          <p:cNvPr id="4" name="Inhaltsplatzhalter 3"/>
          <p:cNvSpPr>
            <a:spLocks noGrp="1"/>
          </p:cNvSpPr>
          <p:nvPr>
            <p:ph idx="1"/>
          </p:nvPr>
        </p:nvSpPr>
        <p:spPr>
          <a:xfrm>
            <a:off x="720000" y="1079999"/>
            <a:ext cx="7920000" cy="3240000"/>
          </a:xfrm>
        </p:spPr>
        <p:txBody>
          <a:bodyPr/>
          <a:lstStyle/>
          <a:p>
            <a:r>
              <a:rPr lang="de-DE" sz="1600" b="1" dirty="0"/>
              <a:t>Erklären:</a:t>
            </a:r>
            <a:r>
              <a:rPr lang="de-DE" sz="1600" dirty="0"/>
              <a:t> Je ausführlicher die Frage, desto besser die Antwort. KI-Anwendungen lernen ständig dazu. Je mehr Informationen du selbst zur Verfügung stellst, desto bessere Antworten folgen. </a:t>
            </a:r>
          </a:p>
          <a:p>
            <a:r>
              <a:rPr lang="de-DE" sz="1600" b="1" dirty="0"/>
              <a:t>Konkretisieren: </a:t>
            </a:r>
            <a:r>
              <a:rPr lang="de-DE" sz="1600" dirty="0"/>
              <a:t>Durch Kontextinformationen, Beispiele und präzise Fragestellungen (Prompts) lassen sich Ergebnisse verbessern. Nutze KI spezifische Anweisungen, wie „Erkläre“, „Fasse zusammen“ etc.</a:t>
            </a:r>
          </a:p>
          <a:p>
            <a:r>
              <a:rPr lang="de-DE" sz="1600" b="1" dirty="0"/>
              <a:t>Hinterfragen: </a:t>
            </a:r>
            <a:r>
              <a:rPr lang="de-DE" sz="1600" dirty="0"/>
              <a:t>KIs können prinzipiell nicht zwischen wahr und falsch unterscheiden. Sie sind darauf ausgelegt, immer eine Antwort, wie unsinnig sie auch sein mag, zu geben. Sie können nur auf Basis der ihnen zur Verfügung stehenden Daten arbeiten.</a:t>
            </a:r>
            <a:endParaRPr lang="de-DE" sz="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879498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Diskussionsfragen</a:t>
            </a:r>
          </a:p>
        </p:txBody>
      </p:sp>
      <p:sp>
        <p:nvSpPr>
          <p:cNvPr id="4" name="Inhaltsplatzhalter 3"/>
          <p:cNvSpPr>
            <a:spLocks noGrp="1"/>
          </p:cNvSpPr>
          <p:nvPr>
            <p:ph idx="1"/>
          </p:nvPr>
        </p:nvSpPr>
        <p:spPr>
          <a:xfrm>
            <a:off x="585477" y="1082884"/>
            <a:ext cx="7920000" cy="3240000"/>
          </a:xfrm>
        </p:spPr>
        <p:txBody>
          <a:bodyPr/>
          <a:lstStyle/>
          <a:p>
            <a:pPr>
              <a:lnSpc>
                <a:spcPct val="107000"/>
              </a:lnSpc>
              <a:spcAft>
                <a:spcPts val="800"/>
              </a:spcAft>
            </a:pPr>
            <a:r>
              <a:rPr lang="de-AT" sz="1800" dirty="0">
                <a:solidFill>
                  <a:srgbClr val="00A3DB"/>
                </a:solidFill>
                <a:latin typeface="+mj-lt"/>
                <a:ea typeface="+mj-ea"/>
                <a:cs typeface="+mj-cs"/>
              </a:rPr>
              <a:t>Viele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a:solidFill>
                  <a:srgbClr val="00A3DB"/>
                </a:solidFill>
                <a:latin typeface="+mj-lt"/>
                <a:ea typeface="+mj-ea"/>
                <a:cs typeface="+mj-cs"/>
              </a:rPr>
              <a:t>Zitate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a:solidFill>
                  <a:srgbClr val="2190AB"/>
                </a:solidFill>
                <a:latin typeface="+mj-lt"/>
                <a:ea typeface="+mj-ea"/>
                <a:cs typeface="+mj-cs"/>
              </a:rPr>
              <a:t>und</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a:solidFill>
                  <a:srgbClr val="00A3DB"/>
                </a:solidFill>
                <a:latin typeface="+mj-lt"/>
                <a:ea typeface="+mj-ea"/>
                <a:cs typeface="+mj-cs"/>
              </a:rPr>
              <a:t>Aussprüche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a:solidFill>
                  <a:srgbClr val="00A3DB"/>
                </a:solidFill>
                <a:latin typeface="+mj-lt"/>
                <a:ea typeface="+mj-ea"/>
                <a:cs typeface="+mj-cs"/>
              </a:rPr>
              <a:t>beschäftigen</a:t>
            </a:r>
            <a:r>
              <a:rPr lang="de-AT" sz="1800" dirty="0">
                <a:solidFill>
                  <a:srgbClr val="00A3DB"/>
                </a:solidFill>
                <a:effectLst/>
                <a:latin typeface="Calibri" panose="020F0502020204030204" pitchFamily="34" charset="0"/>
                <a:ea typeface="Calibri" panose="020F0502020204030204" pitchFamily="34" charset="0"/>
                <a:cs typeface="Times New Roman" panose="02020603050405020304" pitchFamily="18" charset="0"/>
              </a:rPr>
              <a:t> sich mit dem Lesen un</a:t>
            </a:r>
            <a:r>
              <a:rPr lang="de-AT" sz="1800" dirty="0">
                <a:solidFill>
                  <a:srgbClr val="00A3DB"/>
                </a:solidFill>
                <a:latin typeface="Calibri" panose="020F0502020204030204" pitchFamily="34" charset="0"/>
                <a:ea typeface="Calibri" panose="020F0502020204030204" pitchFamily="34" charset="0"/>
                <a:cs typeface="Times New Roman" panose="02020603050405020304" pitchFamily="18" charset="0"/>
              </a:rPr>
              <a:t>d Schreiben. Diskutiert folgende Aussagen berühmter Persönlichkeiten, welches Zitat spricht euch am meisten an und warum?</a:t>
            </a:r>
          </a:p>
          <a:p>
            <a:pPr lvl="1">
              <a:lnSpc>
                <a:spcPct val="107000"/>
              </a:lnSpc>
              <a:spcAft>
                <a:spcPts val="800"/>
              </a:spcAft>
            </a:pPr>
            <a:r>
              <a:rPr lang="de-AT" sz="1800" i="1" dirty="0">
                <a:solidFill>
                  <a:srgbClr val="00A3DB"/>
                </a:solidFill>
                <a:effectLst/>
                <a:latin typeface="Calibri" panose="020F0502020204030204" pitchFamily="34" charset="0"/>
                <a:ea typeface="Calibri" panose="020F0502020204030204" pitchFamily="34" charset="0"/>
                <a:cs typeface="Times New Roman" panose="02020603050405020304" pitchFamily="18" charset="0"/>
              </a:rPr>
              <a:t>„Die </a:t>
            </a:r>
            <a:r>
              <a:rPr lang="de-AT" sz="1800" i="1" dirty="0">
                <a:solidFill>
                  <a:srgbClr val="00A3DB"/>
                </a:solidFill>
                <a:latin typeface="Calibri" panose="020F0502020204030204" pitchFamily="34" charset="0"/>
                <a:ea typeface="Calibri" panose="020F0502020204030204" pitchFamily="34" charset="0"/>
                <a:cs typeface="Times New Roman" panose="02020603050405020304" pitchFamily="18" charset="0"/>
              </a:rPr>
              <a:t>Wahrheit ist dem Menschen zumutbar“ (Ingeborg Bachmann)</a:t>
            </a:r>
          </a:p>
          <a:p>
            <a:pPr lvl="1">
              <a:lnSpc>
                <a:spcPct val="107000"/>
              </a:lnSpc>
              <a:spcAft>
                <a:spcPts val="800"/>
              </a:spcAft>
            </a:pPr>
            <a:r>
              <a:rPr lang="de-AT" sz="1800" i="1" dirty="0">
                <a:solidFill>
                  <a:srgbClr val="00A3DB"/>
                </a:solidFill>
                <a:effectLst/>
                <a:latin typeface="Calibri" panose="020F0502020204030204" pitchFamily="34" charset="0"/>
                <a:ea typeface="Calibri" panose="020F0502020204030204" pitchFamily="34" charset="0"/>
                <a:cs typeface="Times New Roman" panose="02020603050405020304" pitchFamily="18" charset="0"/>
              </a:rPr>
              <a:t>„Wisse</a:t>
            </a:r>
            <a:r>
              <a:rPr lang="de-AT" sz="1800" i="1" dirty="0">
                <a:solidFill>
                  <a:srgbClr val="00A3DB"/>
                </a:solidFill>
                <a:latin typeface="Calibri" panose="020F0502020204030204" pitchFamily="34" charset="0"/>
                <a:ea typeface="Calibri" panose="020F0502020204030204" pitchFamily="34" charset="0"/>
                <a:cs typeface="Times New Roman" panose="02020603050405020304" pitchFamily="18" charset="0"/>
              </a:rPr>
              <a:t>n ist Macht“ (Francis Bacon)</a:t>
            </a:r>
          </a:p>
          <a:p>
            <a:pPr lvl="1">
              <a:lnSpc>
                <a:spcPct val="107000"/>
              </a:lnSpc>
              <a:spcAft>
                <a:spcPts val="800"/>
              </a:spcAft>
            </a:pPr>
            <a:r>
              <a:rPr lang="de-AT" sz="1800" i="1" dirty="0">
                <a:solidFill>
                  <a:srgbClr val="00A3DB"/>
                </a:solidFill>
                <a:effectLst/>
                <a:latin typeface="Calibri" panose="020F0502020204030204" pitchFamily="34" charset="0"/>
                <a:ea typeface="Calibri" panose="020F0502020204030204" pitchFamily="34" charset="0"/>
                <a:cs typeface="Times New Roman" panose="02020603050405020304" pitchFamily="18" charset="0"/>
              </a:rPr>
              <a:t>„Die Feder ist mächtiger als das Schwert“ (Edward George Bulwer-Lytton)</a:t>
            </a:r>
          </a:p>
          <a:p>
            <a:pPr lvl="1">
              <a:lnSpc>
                <a:spcPct val="107000"/>
              </a:lnSpc>
              <a:spcAft>
                <a:spcPts val="800"/>
              </a:spcAft>
            </a:pPr>
            <a:r>
              <a:rPr lang="de-AT" sz="1800" i="1" kern="100" dirty="0">
                <a:solidFill>
                  <a:srgbClr val="00A3DB"/>
                </a:solidFill>
                <a:effectLst/>
                <a:latin typeface="Calibri" panose="020F0502020204030204" pitchFamily="34" charset="0"/>
                <a:ea typeface="Calibri" panose="020F0502020204030204" pitchFamily="34" charset="0"/>
                <a:cs typeface="Times New Roman" panose="02020603050405020304" pitchFamily="18" charset="0"/>
              </a:rPr>
              <a:t>"Wer zu lesen versteht, besitzt den Schlüssel zu großen Taten, zu </a:t>
            </a:r>
            <a:r>
              <a:rPr lang="de-AT" sz="1800" i="1" kern="100" dirty="0" err="1">
                <a:solidFill>
                  <a:srgbClr val="00A3DB"/>
                </a:solidFill>
                <a:effectLst/>
                <a:latin typeface="Calibri" panose="020F0502020204030204" pitchFamily="34" charset="0"/>
                <a:ea typeface="Calibri" panose="020F0502020204030204" pitchFamily="34" charset="0"/>
                <a:cs typeface="Times New Roman" panose="02020603050405020304" pitchFamily="18" charset="0"/>
              </a:rPr>
              <a:t>unerträumten</a:t>
            </a:r>
            <a:r>
              <a:rPr lang="de-AT" sz="1800" i="1" kern="100" dirty="0">
                <a:solidFill>
                  <a:srgbClr val="00A3DB"/>
                </a:solidFill>
                <a:effectLst/>
                <a:latin typeface="Calibri" panose="020F0502020204030204" pitchFamily="34" charset="0"/>
                <a:ea typeface="Calibri" panose="020F0502020204030204" pitchFamily="34" charset="0"/>
                <a:cs typeface="Times New Roman" panose="02020603050405020304" pitchFamily="18" charset="0"/>
              </a:rPr>
              <a:t> Möglichkeiten</a:t>
            </a:r>
            <a:r>
              <a:rPr lang="de-AT" sz="1800" i="1" dirty="0">
                <a:solidFill>
                  <a:srgbClr val="00A3DB"/>
                </a:solidFill>
                <a:effectLst/>
                <a:latin typeface="Calibri" panose="020F0502020204030204" pitchFamily="34" charset="0"/>
                <a:ea typeface="Calibri" panose="020F0502020204030204" pitchFamily="34" charset="0"/>
                <a:cs typeface="Times New Roman" panose="02020603050405020304" pitchFamily="18" charset="0"/>
              </a:rPr>
              <a:t>“</a:t>
            </a:r>
            <a:r>
              <a:rPr lang="de-AT" sz="1800" i="1" kern="100" dirty="0">
                <a:solidFill>
                  <a:srgbClr val="00A3DB"/>
                </a:solidFill>
                <a:latin typeface="Calibri" panose="020F0502020204030204" pitchFamily="34" charset="0"/>
                <a:ea typeface="Calibri" panose="020F0502020204030204" pitchFamily="34" charset="0"/>
                <a:cs typeface="Calibri" panose="020F0502020204030204" pitchFamily="34" charset="0"/>
              </a:rPr>
              <a:t> </a:t>
            </a:r>
            <a:r>
              <a:rPr lang="de-AT" sz="1800" i="1" kern="100" dirty="0">
                <a:solidFill>
                  <a:srgbClr val="00A3DB"/>
                </a:solidFill>
                <a:effectLst/>
                <a:latin typeface="Calibri" panose="020F0502020204030204" pitchFamily="34" charset="0"/>
                <a:ea typeface="Calibri" panose="020F0502020204030204" pitchFamily="34" charset="0"/>
                <a:cs typeface="Calibri" panose="020F0502020204030204" pitchFamily="34" charset="0"/>
              </a:rPr>
              <a:t>(Aldous Huxley) </a:t>
            </a:r>
          </a:p>
          <a:p>
            <a:pPr>
              <a:lnSpc>
                <a:spcPct val="107000"/>
              </a:lnSpc>
              <a:spcAft>
                <a:spcPts val="800"/>
              </a:spcAft>
            </a:pP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3291" y="3971846"/>
            <a:ext cx="1512916" cy="895186"/>
          </a:xfrm>
          <a:prstGeom prst="rect">
            <a:avLst/>
          </a:prstGeom>
        </p:spPr>
      </p:pic>
      <p:sp>
        <p:nvSpPr>
          <p:cNvPr id="2" name="Rechteck 1"/>
          <p:cNvSpPr/>
          <p:nvPr/>
        </p:nvSpPr>
        <p:spPr>
          <a:xfrm>
            <a:off x="3225544" y="4590033"/>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175389103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3" y="4420770"/>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solidFill>
                <a:srgbClr val="000000"/>
              </a:solidFill>
            </a:endParaRPr>
          </a:p>
        </p:txBody>
      </p:sp>
      <p:pic>
        <p:nvPicPr>
          <p:cNvPr id="6" name="Grafik 5">
            <a:extLst>
              <a:ext uri="{FF2B5EF4-FFF2-40B4-BE49-F238E27FC236}">
                <a16:creationId xmlns:a16="http://schemas.microsoft.com/office/drawing/2014/main" id="{F6A7B5B7-A5E3-D3E0-8D43-53B1E928DD3D}"/>
              </a:ext>
            </a:extLst>
          </p:cNvPr>
          <p:cNvPicPr>
            <a:picLocks noChangeAspect="1"/>
          </p:cNvPicPr>
          <p:nvPr/>
        </p:nvPicPr>
        <p:blipFill>
          <a:blip r:embed="rId5"/>
          <a:stretch>
            <a:fillRect/>
          </a:stretch>
        </p:blipFill>
        <p:spPr>
          <a:xfrm>
            <a:off x="1978917" y="422257"/>
            <a:ext cx="4564556" cy="3997182"/>
          </a:xfrm>
          <a:prstGeom prst="rect">
            <a:avLst/>
          </a:prstGeom>
        </p:spPr>
      </p:pic>
    </p:spTree>
    <p:extLst>
      <p:ext uri="{BB962C8B-B14F-4D97-AF65-F5344CB8AC3E}">
        <p14:creationId xmlns:p14="http://schemas.microsoft.com/office/powerpoint/2010/main" val="188243033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877156" y="995490"/>
            <a:ext cx="7128000" cy="612000"/>
          </a:xfrm>
        </p:spPr>
        <p:txBody>
          <a:bodyPr/>
          <a:lstStyle/>
          <a:p>
            <a:r>
              <a:rPr lang="de-DE" sz="1800" b="0" i="1" dirty="0">
                <a:solidFill>
                  <a:srgbClr val="2190AB"/>
                </a:solidFill>
                <a:cs typeface="Arial" panose="020B0604020202020204" pitchFamily="34" charset="0"/>
              </a:rPr>
              <a:t>Hinweis zur Nutzung der </a:t>
            </a:r>
            <a:r>
              <a:rPr lang="de-DE" sz="1800" b="0" i="1" dirty="0" err="1">
                <a:solidFill>
                  <a:srgbClr val="2190AB"/>
                </a:solidFill>
                <a:cs typeface="Arial" panose="020B0604020202020204" pitchFamily="34" charset="0"/>
              </a:rPr>
              <a:t>PowerPointPräsentation</a:t>
            </a:r>
            <a:r>
              <a:rPr lang="de-DE" sz="1800" b="0" i="1" dirty="0">
                <a:solidFill>
                  <a:srgbClr val="2190AB"/>
                </a:solidFill>
                <a:cs typeface="Arial" panose="020B0604020202020204" pitchFamily="34" charset="0"/>
              </a:rPr>
              <a:t/>
            </a:r>
            <a:br>
              <a:rPr lang="de-DE" sz="1800" b="0" i="1" dirty="0">
                <a:solidFill>
                  <a:srgbClr val="2190AB"/>
                </a:solidFill>
                <a:cs typeface="Arial" panose="020B0604020202020204" pitchFamily="34" charset="0"/>
              </a:rPr>
            </a:br>
            <a:endParaRPr lang="de-DE" sz="1050" dirty="0">
              <a:solidFill>
                <a:srgbClr val="2190AB"/>
              </a:solidFill>
            </a:endParaRPr>
          </a:p>
        </p:txBody>
      </p:sp>
      <p:sp>
        <p:nvSpPr>
          <p:cNvPr id="4" name="Inhaltsplatzhalter 3"/>
          <p:cNvSpPr>
            <a:spLocks noGrp="1"/>
          </p:cNvSpPr>
          <p:nvPr>
            <p:ph idx="1"/>
          </p:nvPr>
        </p:nvSpPr>
        <p:spPr>
          <a:xfrm>
            <a:off x="648000" y="995490"/>
            <a:ext cx="7848000" cy="3078866"/>
          </a:xfrm>
        </p:spPr>
        <p:txBody>
          <a:bodyPr/>
          <a:lstStyle/>
          <a:p>
            <a:pPr>
              <a:spcAft>
                <a:spcPts val="600"/>
              </a:spcAft>
              <a:buClr>
                <a:srgbClr val="2190AB"/>
              </a:buClr>
            </a:pPr>
            <a:endParaRPr lang="de-DE" sz="1600" dirty="0"/>
          </a:p>
          <a:p>
            <a:pPr>
              <a:spcAft>
                <a:spcPts val="600"/>
              </a:spcAft>
              <a:buClr>
                <a:srgbClr val="2190AB"/>
              </a:buClr>
            </a:pPr>
            <a:r>
              <a:rPr lang="de-DE" sz="1400" dirty="0"/>
              <a:t>In dieser </a:t>
            </a:r>
            <a:r>
              <a:rPr lang="de-DE" sz="1400" dirty="0" err="1"/>
              <a:t>PowerPointPräsentation</a:t>
            </a:r>
            <a:r>
              <a:rPr lang="de-DE" sz="1400" dirty="0"/>
              <a:t> finden sich die wichtigsten Inhalte des Schwerpunktthemas </a:t>
            </a:r>
            <a:br>
              <a:rPr lang="de-DE" sz="1400" dirty="0"/>
            </a:br>
            <a:r>
              <a:rPr lang="de-DE" sz="1400" dirty="0"/>
              <a:t>„Literatur und Politik“ in stark gekürzter Form.</a:t>
            </a:r>
          </a:p>
          <a:p>
            <a:pPr>
              <a:spcAft>
                <a:spcPts val="600"/>
              </a:spcAft>
              <a:buClr>
                <a:srgbClr val="2190AB"/>
              </a:buClr>
            </a:pPr>
            <a:r>
              <a:rPr lang="de-DE" sz="1400" dirty="0"/>
              <a:t>Um zu den Hintergrundinformationen in den jeweiligen Kapiteln auf der DemokratieWEBstatt zu gelangen, nutzen Sie bitte die </a:t>
            </a:r>
            <a:r>
              <a:rPr lang="de-DE" sz="1400" u="sng" dirty="0"/>
              <a:t>Verlinkungen</a:t>
            </a:r>
            <a:r>
              <a:rPr lang="de-DE" sz="1400" dirty="0"/>
              <a:t> (z.B. in den Überschriften).</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82925874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1080000" y="720000"/>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600" b="1" dirty="0">
                <a:solidFill>
                  <a:srgbClr val="2190AB"/>
                </a:solidFill>
                <a:latin typeface="+mj-lt"/>
                <a:hlinkClick r:id="rId4"/>
              </a:rPr>
              <a:t>Literatur, Macht, Politik </a:t>
            </a:r>
            <a:endParaRPr lang="de-DE" sz="2600" b="1" dirty="0">
              <a:solidFill>
                <a:srgbClr val="2190AB"/>
              </a:solidFill>
              <a:latin typeface="+mj-lt"/>
            </a:endParaRPr>
          </a:p>
        </p:txBody>
      </p:sp>
      <p:sp>
        <p:nvSpPr>
          <p:cNvPr id="3" name="Textfeld 2"/>
          <p:cNvSpPr txBox="1"/>
          <p:nvPr/>
        </p:nvSpPr>
        <p:spPr>
          <a:xfrm>
            <a:off x="2880000" y="4320000"/>
            <a:ext cx="2825393" cy="276999"/>
          </a:xfrm>
          <a:prstGeom prst="rect">
            <a:avLst/>
          </a:prstGeom>
          <a:noFill/>
        </p:spPr>
        <p:txBody>
          <a:bodyPr wrap="square" rtlCol="0">
            <a:spAutoFit/>
          </a:bodyPr>
          <a:lstStyle/>
          <a:p>
            <a:r>
              <a:rPr lang="de-AT" sz="1200" dirty="0">
                <a:solidFill>
                  <a:srgbClr val="2190AB"/>
                </a:solidFill>
                <a:hlinkClick r:id="rId5"/>
              </a:rPr>
              <a:t>Zum Kapitel auf der </a:t>
            </a:r>
            <a:r>
              <a:rPr lang="de-AT" sz="1200" dirty="0" err="1">
                <a:solidFill>
                  <a:srgbClr val="2190AB"/>
                </a:solidFill>
                <a:hlinkClick r:id="rId5"/>
              </a:rPr>
              <a:t>DemokratieWEBstatt</a:t>
            </a:r>
            <a:endParaRPr lang="de-AT" sz="1200" dirty="0">
              <a:solidFill>
                <a:srgbClr val="2190AB"/>
              </a:solidFill>
            </a:endParaRPr>
          </a:p>
        </p:txBody>
      </p:sp>
      <p:sp>
        <p:nvSpPr>
          <p:cNvPr id="2" name="Textfeld 1"/>
          <p:cNvSpPr txBox="1"/>
          <p:nvPr/>
        </p:nvSpPr>
        <p:spPr>
          <a:xfrm>
            <a:off x="3484504" y="3209887"/>
            <a:ext cx="1509028" cy="253916"/>
          </a:xfrm>
          <a:prstGeom prst="rect">
            <a:avLst/>
          </a:prstGeom>
          <a:noFill/>
        </p:spPr>
        <p:txBody>
          <a:bodyPr wrap="square" rtlCol="0">
            <a:spAutoFit/>
          </a:bodyPr>
          <a:lstStyle/>
          <a:p>
            <a:r>
              <a:rPr lang="de-AT" sz="1050" dirty="0"/>
              <a:t>© </a:t>
            </a:r>
            <a:r>
              <a:rPr lang="de-DE" sz="1050" dirty="0"/>
              <a:t>Wikipedia / CC-BY-SA</a:t>
            </a:r>
            <a:endParaRPr lang="de-AT" sz="1050" dirty="0"/>
          </a:p>
        </p:txBody>
      </p:sp>
      <p:pic>
        <p:nvPicPr>
          <p:cNvPr id="7" name="Grafik 6">
            <a:extLst>
              <a:ext uri="{FF2B5EF4-FFF2-40B4-BE49-F238E27FC236}">
                <a16:creationId xmlns:a16="http://schemas.microsoft.com/office/drawing/2014/main" id="{C54771E7-8570-78AB-63E7-BEC7C892FEB2}"/>
              </a:ext>
            </a:extLst>
          </p:cNvPr>
          <p:cNvPicPr>
            <a:picLocks noChangeAspect="1"/>
          </p:cNvPicPr>
          <p:nvPr/>
        </p:nvPicPr>
        <p:blipFill>
          <a:blip r:embed="rId6"/>
          <a:stretch>
            <a:fillRect/>
          </a:stretch>
        </p:blipFill>
        <p:spPr>
          <a:xfrm>
            <a:off x="3143572" y="1459233"/>
            <a:ext cx="2323372" cy="1606587"/>
          </a:xfrm>
          <a:prstGeom prst="rect">
            <a:avLst/>
          </a:prstGeom>
        </p:spPr>
      </p:pic>
    </p:spTree>
    <p:extLst>
      <p:ext uri="{BB962C8B-B14F-4D97-AF65-F5344CB8AC3E}">
        <p14:creationId xmlns:p14="http://schemas.microsoft.com/office/powerpoint/2010/main" val="291601609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Formen politischer Literatur (Auswahl):</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pPr>
              <a:buFont typeface="Arial" panose="020B0604020202020204" pitchFamily="34" charset="0"/>
              <a:buChar char="•"/>
            </a:pPr>
            <a:r>
              <a:rPr lang="de-DE" sz="1400" dirty="0"/>
              <a:t>Traktat (Abhandlung)</a:t>
            </a:r>
          </a:p>
          <a:p>
            <a:pPr>
              <a:buFont typeface="Arial" panose="020B0604020202020204" pitchFamily="34" charset="0"/>
              <a:buChar char="•"/>
            </a:pPr>
            <a:r>
              <a:rPr lang="de-DE" sz="1400" dirty="0"/>
              <a:t>Pamphlet (Schmähschrift, überspitzt formulierter Text)</a:t>
            </a:r>
          </a:p>
          <a:p>
            <a:pPr>
              <a:buFont typeface="Arial" panose="020B0604020202020204" pitchFamily="34" charset="0"/>
              <a:buChar char="•"/>
            </a:pPr>
            <a:r>
              <a:rPr lang="de-DE" sz="1400" dirty="0"/>
              <a:t>Kommentar (schriftlich verfasste Meinung)</a:t>
            </a:r>
          </a:p>
          <a:p>
            <a:pPr>
              <a:buFont typeface="Arial" panose="020B0604020202020204" pitchFamily="34" charset="0"/>
              <a:buChar char="•"/>
            </a:pPr>
            <a:r>
              <a:rPr lang="de-DE" sz="1400" dirty="0"/>
              <a:t>Reportage (anschaulicher Bericht über Orte, Ereignisse etc.)</a:t>
            </a:r>
          </a:p>
          <a:p>
            <a:pPr>
              <a:buFont typeface="Arial" panose="020B0604020202020204" pitchFamily="34" charset="0"/>
              <a:buChar char="•"/>
            </a:pPr>
            <a:r>
              <a:rPr lang="de-DE" sz="1400" dirty="0"/>
              <a:t>Lieder</a:t>
            </a:r>
          </a:p>
          <a:p>
            <a:endParaRPr lang="de-AT" sz="18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5"/>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158686693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Der moderne Buchdruck</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endParaRPr lang="de-AT" sz="1800" dirty="0"/>
          </a:p>
          <a:p>
            <a:r>
              <a:rPr lang="de-AT" sz="1800" dirty="0"/>
              <a:t>Der Goldschmied Johannes Gutenberg  gilt als Erfinder des modernen Buchdrucks im 15. Jahrhundert in Deutschland.</a:t>
            </a:r>
          </a:p>
          <a:p>
            <a:r>
              <a:rPr lang="de-DE" sz="1800" dirty="0"/>
              <a:t>Die Möglichkeit, Schriftstücke durch bewegliche Lettern (Buchstaben, Zahlen, Satzzeichen) in  großer Stückzahl vervielfältigen zu können, gilt als wichtiger Motor für Literatur, Bildung und Demokratie.</a:t>
            </a:r>
          </a:p>
          <a:p>
            <a:r>
              <a:rPr lang="de-DE" sz="1800" dirty="0"/>
              <a:t>Das geschriebene Wort war nicht mehr nur einigen wenigen vorbehalten, sondern konnte immer größere Bevölkerungsschichten erreichen.</a:t>
            </a:r>
            <a:endParaRPr lang="de-AT" sz="18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5"/>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65504977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Verfolgte </a:t>
            </a:r>
            <a:r>
              <a:rPr lang="de-DE" sz="2000" dirty="0" err="1">
                <a:solidFill>
                  <a:srgbClr val="2190AB"/>
                </a:solidFill>
              </a:rPr>
              <a:t>Literat:innen</a:t>
            </a:r>
            <a:r>
              <a:rPr lang="de-DE" sz="2000" dirty="0">
                <a:solidFill>
                  <a:srgbClr val="2190AB"/>
                </a:solidFill>
              </a:rPr>
              <a:t> im Nationalsozialismus </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pPr marL="0" indent="0">
              <a:buNone/>
            </a:pPr>
            <a:r>
              <a:rPr lang="de-DE" sz="1200" dirty="0"/>
              <a:t>„Dort wo man Bücher verbrennt, verbrennt man auch am Ende Menschen.“ (</a:t>
            </a:r>
            <a:r>
              <a:rPr lang="de-DE" sz="1200" i="1" dirty="0"/>
              <a:t>Heinrich Heine</a:t>
            </a:r>
            <a:r>
              <a:rPr lang="de-DE" sz="1200" dirty="0"/>
              <a:t>, 1823) </a:t>
            </a:r>
          </a:p>
          <a:p>
            <a:pPr marL="0" indent="0">
              <a:buNone/>
            </a:pPr>
            <a:r>
              <a:rPr lang="de-DE" sz="1200" dirty="0"/>
              <a:t>	Im Nationalsozialismus wurde unerwünschte Literatur bei Bücherverbrennungen öffentlich zerstört. Zehntausende 	Bücher wurden am Beginn der nationalsozialistischen Terrorherrschaft auf diese Weise vernichtet. </a:t>
            </a:r>
          </a:p>
          <a:p>
            <a:pPr marL="0" indent="0">
              <a:buNone/>
            </a:pPr>
            <a:r>
              <a:rPr lang="de-DE" sz="1200" dirty="0"/>
              <a:t>	Die brutale Verfolgung von </a:t>
            </a:r>
            <a:r>
              <a:rPr lang="de-DE" sz="1200" dirty="0" err="1"/>
              <a:t>Künstler:innen</a:t>
            </a:r>
            <a:r>
              <a:rPr lang="de-DE" sz="1200" dirty="0"/>
              <a:t> in dieser Zeit zwang zahlreiche </a:t>
            </a:r>
            <a:r>
              <a:rPr lang="de-DE" sz="1200" dirty="0" err="1"/>
              <a:t>Schriftsteller:innen</a:t>
            </a:r>
            <a:r>
              <a:rPr lang="de-DE" sz="1200" dirty="0"/>
              <a:t> ins Exil,                              	vor allem jüdische </a:t>
            </a:r>
            <a:r>
              <a:rPr lang="de-DE" sz="1200" dirty="0" err="1"/>
              <a:t>Literat:innen</a:t>
            </a:r>
            <a:r>
              <a:rPr lang="de-DE" sz="1200" dirty="0"/>
              <a:t> fielen dem Naziterror zum Opfer und wurden ermordet. </a:t>
            </a:r>
          </a:p>
          <a:p>
            <a:pPr marL="0" indent="0">
              <a:buNone/>
            </a:pPr>
            <a:r>
              <a:rPr lang="de-DE" sz="1200" dirty="0"/>
              <a:t>	Ihren Mut und ihre kreative Kraft haben viele </a:t>
            </a:r>
            <a:r>
              <a:rPr lang="de-DE" sz="1200" dirty="0" err="1"/>
              <a:t>Schriftsteller:innen</a:t>
            </a:r>
            <a:r>
              <a:rPr lang="de-DE" sz="1200" dirty="0"/>
              <a:t> dieser Zeit eingesetzt, um auf die furchtbaren 	Ereignisse aufmerksam zu machen und sie vor dem 	Vergessen und Verdrängen zu schützen.</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5"/>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18250058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Freiheit der Kunst in Österreich</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pPr marL="0" indent="0" algn="just">
              <a:buNone/>
            </a:pPr>
            <a:r>
              <a:rPr lang="de-AT" sz="1800" dirty="0"/>
              <a:t> Literatur und Kunst sind in Österreich geschützt:</a:t>
            </a:r>
          </a:p>
          <a:p>
            <a:pPr algn="just"/>
            <a:r>
              <a:rPr lang="de-DE" sz="1800" dirty="0"/>
              <a:t>Ein wichtiger Schritt erfolgte 1982, als die „</a:t>
            </a:r>
            <a:r>
              <a:rPr lang="de-DE" sz="1800" b="1" dirty="0"/>
              <a:t>Freiheit der Kunst</a:t>
            </a:r>
            <a:r>
              <a:rPr lang="de-DE" sz="1800" dirty="0"/>
              <a:t>“ in die österreichische Verfassung aufgenommen wurde. </a:t>
            </a:r>
          </a:p>
          <a:p>
            <a:pPr algn="just"/>
            <a:r>
              <a:rPr lang="de-DE" sz="1800" dirty="0"/>
              <a:t>Literatur und Kunst sind außerdem durch die </a:t>
            </a:r>
            <a:r>
              <a:rPr lang="de-DE" sz="1800" b="1" dirty="0"/>
              <a:t>Meinungsfreiheit</a:t>
            </a:r>
            <a:r>
              <a:rPr lang="de-DE" sz="1800" dirty="0"/>
              <a:t> geschützt, die im Artikel 19 der Allgemeinen Menschenrechte festgeschrieben ist.</a:t>
            </a:r>
            <a:endParaRPr lang="de-AT" sz="18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5"/>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94478598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1043813" y="956161"/>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AT" sz="2800" b="1" dirty="0">
                <a:solidFill>
                  <a:srgbClr val="2190AB"/>
                </a:solidFill>
              </a:rPr>
              <a:t>  </a:t>
            </a:r>
            <a:endParaRPr lang="de-DE" sz="2600" b="1" dirty="0">
              <a:solidFill>
                <a:srgbClr val="2190AB"/>
              </a:solidFill>
              <a:latin typeface="+mj-lt"/>
            </a:endParaRPr>
          </a:p>
        </p:txBody>
      </p:sp>
      <p:sp>
        <p:nvSpPr>
          <p:cNvPr id="2" name="Textfeld 1"/>
          <p:cNvSpPr txBox="1"/>
          <p:nvPr/>
        </p:nvSpPr>
        <p:spPr>
          <a:xfrm>
            <a:off x="2874986" y="3410634"/>
            <a:ext cx="2215289" cy="253916"/>
          </a:xfrm>
          <a:prstGeom prst="rect">
            <a:avLst/>
          </a:prstGeom>
          <a:noFill/>
        </p:spPr>
        <p:txBody>
          <a:bodyPr wrap="square" rtlCol="0">
            <a:spAutoFit/>
          </a:bodyPr>
          <a:lstStyle/>
          <a:p>
            <a:pPr algn="ctr"/>
            <a:r>
              <a:rPr lang="de-AT" sz="1050" dirty="0"/>
              <a:t> © Parlamentsdirektion Thomas Topf </a:t>
            </a:r>
          </a:p>
        </p:txBody>
      </p:sp>
      <p:sp>
        <p:nvSpPr>
          <p:cNvPr id="3" name="Textfeld 2"/>
          <p:cNvSpPr txBox="1"/>
          <p:nvPr/>
        </p:nvSpPr>
        <p:spPr>
          <a:xfrm>
            <a:off x="2615302" y="4320000"/>
            <a:ext cx="2825393" cy="276999"/>
          </a:xfrm>
          <a:prstGeom prst="rect">
            <a:avLst/>
          </a:prstGeom>
          <a:noFill/>
        </p:spPr>
        <p:txBody>
          <a:bodyPr wrap="square" rtlCol="0">
            <a:spAutoFit/>
          </a:bodyPr>
          <a:lstStyle/>
          <a:p>
            <a:pPr algn="ctr"/>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Untertitel 2"/>
          <p:cNvSpPr txBox="1">
            <a:spLocks/>
          </p:cNvSpPr>
          <p:nvPr/>
        </p:nvSpPr>
        <p:spPr>
          <a:xfrm>
            <a:off x="1745153" y="720000"/>
            <a:ext cx="4565694" cy="97981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b="1" dirty="0">
                <a:solidFill>
                  <a:srgbClr val="2190AB"/>
                </a:solidFill>
                <a:latin typeface="+mj-lt"/>
                <a:hlinkClick r:id="rId3"/>
              </a:rPr>
              <a:t>Literatur in Österreich</a:t>
            </a:r>
            <a:endParaRPr lang="de-DE" b="1" dirty="0">
              <a:solidFill>
                <a:srgbClr val="2190AB"/>
              </a:solidFill>
              <a:latin typeface="+mj-lt"/>
            </a:endParaRPr>
          </a:p>
        </p:txBody>
      </p:sp>
      <p:pic>
        <p:nvPicPr>
          <p:cNvPr id="9" name="Grafik 8">
            <a:extLst>
              <a:ext uri="{FF2B5EF4-FFF2-40B4-BE49-F238E27FC236}">
                <a16:creationId xmlns:a16="http://schemas.microsoft.com/office/drawing/2014/main" id="{E51325D7-7E32-BAFD-3469-26E68969DA93}"/>
              </a:ext>
            </a:extLst>
          </p:cNvPr>
          <p:cNvPicPr>
            <a:picLocks noChangeAspect="1"/>
          </p:cNvPicPr>
          <p:nvPr/>
        </p:nvPicPr>
        <p:blipFill>
          <a:blip r:embed="rId4"/>
          <a:stretch>
            <a:fillRect/>
          </a:stretch>
        </p:blipFill>
        <p:spPr>
          <a:xfrm>
            <a:off x="2819011" y="1410906"/>
            <a:ext cx="2417973" cy="1672003"/>
          </a:xfrm>
          <a:prstGeom prst="rect">
            <a:avLst/>
          </a:prstGeom>
        </p:spPr>
      </p:pic>
    </p:spTree>
    <p:extLst>
      <p:ext uri="{BB962C8B-B14F-4D97-AF65-F5344CB8AC3E}">
        <p14:creationId xmlns:p14="http://schemas.microsoft.com/office/powerpoint/2010/main" val="2304589107"/>
      </p:ext>
    </p:extLst>
  </p:cSld>
  <p:clrMapOvr>
    <a:masterClrMapping/>
  </p:clrMapOvr>
</p:sld>
</file>

<file path=ppt/theme/theme1.xml><?xml version="1.0" encoding="utf-8"?>
<a:theme xmlns:a="http://schemas.openxmlformats.org/drawingml/2006/main" name="Office-Design">
  <a:themeElements>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orlage PP Präsentation DWS.potx" id="{FA728592-9E29-4A12-B353-AD28F10C613C}" vid="{F8B80CD7-E2CF-490E-9533-A9E7768BEF49}"/>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0.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6.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7.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8.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9.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docProps/app.xml><?xml version="1.0" encoding="utf-8"?>
<Properties xmlns="http://schemas.openxmlformats.org/officeDocument/2006/extended-properties" xmlns:vt="http://schemas.openxmlformats.org/officeDocument/2006/docPropsVTypes">
  <Template/>
  <TotalTime>0</TotalTime>
  <Words>1006</Words>
  <Application>Microsoft Office PowerPoint</Application>
  <PresentationFormat>Bildschirmpräsentation (16:9)</PresentationFormat>
  <Paragraphs>128</Paragraphs>
  <Slides>19</Slides>
  <Notes>12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Lucida Grande</vt:lpstr>
      <vt:lpstr>Symbol</vt:lpstr>
      <vt:lpstr>Times New Roman</vt:lpstr>
      <vt:lpstr>Office-Design</vt:lpstr>
      <vt:lpstr>PowerPoint-Präsentation</vt:lpstr>
      <vt:lpstr>PowerPoint-Präsentation</vt:lpstr>
      <vt:lpstr>Hinweis zur Nutzung der PowerPointPräsentation </vt:lpstr>
      <vt:lpstr>PowerPoint-Präsentation</vt:lpstr>
      <vt:lpstr>Formen politischer Literatur (Auswahl):</vt:lpstr>
      <vt:lpstr>Der moderne Buchdruck</vt:lpstr>
      <vt:lpstr>Verfolgte Literat:innen im Nationalsozialismus </vt:lpstr>
      <vt:lpstr>Freiheit der Kunst in Österreich</vt:lpstr>
      <vt:lpstr>PowerPoint-Präsentation</vt:lpstr>
      <vt:lpstr>3 Preisgekrönte Literat:innen aus Österreich:</vt:lpstr>
      <vt:lpstr>Wichtige Preise und Auszeichnungen aus Österreich</vt:lpstr>
      <vt:lpstr>Orte des Lesens</vt:lpstr>
      <vt:lpstr>Bibliotheken und Büchereien in Österreich </vt:lpstr>
      <vt:lpstr>Auf der Suche nach Literatur für Schule und Studium:</vt:lpstr>
      <vt:lpstr>Wissenswertes zur Parlamentsbibliothek</vt:lpstr>
      <vt:lpstr>PowerPoint-Präsentation</vt:lpstr>
      <vt:lpstr>Urheberrecht, Buchpreisbindung und Speichermedienabgabe</vt:lpstr>
      <vt:lpstr>Tipps für den richtigen Umgang mit Chatbots</vt:lpstr>
      <vt:lpstr>Diskussionsfragen</vt:lpstr>
    </vt:vector>
  </TitlesOfParts>
  <Company>Universitaet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Überschrift</dc:title>
  <dc:creator>Harald Prosch</dc:creator>
  <cp:lastModifiedBy>Maria Veronika</cp:lastModifiedBy>
  <cp:revision>625</cp:revision>
  <dcterms:created xsi:type="dcterms:W3CDTF">2019-11-13T13:23:08Z</dcterms:created>
  <dcterms:modified xsi:type="dcterms:W3CDTF">2024-05-15T15:45:02Z</dcterms:modified>
</cp:coreProperties>
</file>