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34" r:id="rId2"/>
    <p:sldId id="345" r:id="rId3"/>
    <p:sldId id="276" r:id="rId4"/>
    <p:sldId id="273" r:id="rId5"/>
    <p:sldId id="311" r:id="rId6"/>
    <p:sldId id="339" r:id="rId7"/>
    <p:sldId id="346" r:id="rId8"/>
    <p:sldId id="347" r:id="rId9"/>
    <p:sldId id="352" r:id="rId10"/>
    <p:sldId id="316" r:id="rId11"/>
    <p:sldId id="340" r:id="rId12"/>
    <p:sldId id="297" r:id="rId13"/>
    <p:sldId id="338" r:id="rId14"/>
    <p:sldId id="351" r:id="rId15"/>
    <p:sldId id="353" r:id="rId16"/>
    <p:sldId id="354" r:id="rId17"/>
    <p:sldId id="355" r:id="rId18"/>
    <p:sldId id="278" r:id="rId19"/>
    <p:sldId id="343" r:id="rId20"/>
    <p:sldId id="357" r:id="rId21"/>
    <p:sldId id="356" r:id="rId22"/>
    <p:sldId id="292" r:id="rId23"/>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218" d="100"/>
          <a:sy n="218" d="100"/>
        </p:scale>
        <p:origin x="414"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24.11.2022</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24.11.2022</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221415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348419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339176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408174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215456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327019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411250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119286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2266264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politik-und-rechte/thema-menschenrechte/menschenrechte-heute-und-morgen"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emokratiewebstatt.at/thema/politik-und-rechte/geschichte-der-menschenrechte"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 TargetMode="Externa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menschenrechte-in-oesterrei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demokratiewebstatt.at/thema/politik-und-rechte/wer-schuetzt-die-menschenrecht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0.jpg"/><Relationship Id="rId4" Type="http://schemas.openxmlformats.org/officeDocument/2006/relationships/hyperlink" Target="https://www.demokratiewebstatt.at/thema/politik-und-rechte/thema-menschenrechte/menschenrechte-heute-und-morg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emokratiewebstatt.at/thema/politik-und-rechte/thema-menschenrechte/menschenrechte-heute-und-morg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politik-und-rechte/thema-menschenrechte/was-sind-menschenrecht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thema/politik-und-rechte/thema-menschenrechte/was-sind-menschenrechte"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cs typeface="Arial" panose="020B0604020202020204" pitchFamily="34" charset="0"/>
                <a:hlinkClick r:id="rId2"/>
              </a:rPr>
              <a:t>Menschenrechte</a:t>
            </a:r>
            <a:endParaRPr lang="de-DE" sz="28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rPr>
              <a:t>Rechte, die uns alle verbinden und die wir schützen müssen</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920355" y="3398304"/>
            <a:ext cx="2215289" cy="253916"/>
          </a:xfrm>
          <a:prstGeom prst="rect">
            <a:avLst/>
          </a:prstGeom>
          <a:noFill/>
        </p:spPr>
        <p:txBody>
          <a:bodyPr wrap="square" rtlCol="0">
            <a:spAutoFit/>
          </a:bodyPr>
          <a:lstStyle/>
          <a:p>
            <a:pPr algn="ctr"/>
            <a:r>
              <a:rPr lang="de-DE" sz="1050" dirty="0"/>
              <a:t>©</a:t>
            </a:r>
            <a:r>
              <a:rPr lang="de-AT" sz="1050" dirty="0"/>
              <a:t> ÖNB</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hlinkClick r:id="rId3"/>
              </a:rPr>
              <a:t>Geschichte der Menschenrechte</a:t>
            </a:r>
            <a:endParaRPr lang="de-DE" b="1" dirty="0">
              <a:solidFill>
                <a:srgbClr val="2190AB"/>
              </a:solidFill>
              <a:latin typeface="+mj-lt"/>
            </a:endParaRPr>
          </a:p>
        </p:txBody>
      </p:sp>
      <p:pic>
        <p:nvPicPr>
          <p:cNvPr id="9" name="Grafik 8">
            <a:extLst>
              <a:ext uri="{FF2B5EF4-FFF2-40B4-BE49-F238E27FC236}">
                <a16:creationId xmlns:a16="http://schemas.microsoft.com/office/drawing/2014/main" id="{3B0F56E0-B19B-DE6F-1F60-CBF6A551B262}"/>
              </a:ext>
            </a:extLst>
          </p:cNvPr>
          <p:cNvPicPr>
            <a:picLocks noChangeAspect="1"/>
          </p:cNvPicPr>
          <p:nvPr/>
        </p:nvPicPr>
        <p:blipFill>
          <a:blip r:embed="rId4"/>
          <a:stretch>
            <a:fillRect/>
          </a:stretch>
        </p:blipFill>
        <p:spPr>
          <a:xfrm>
            <a:off x="2880000" y="1585566"/>
            <a:ext cx="2387600" cy="1651000"/>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Meilensteine in der Geschichte der Menschenrechte </a:t>
            </a:r>
            <a:endParaRPr lang="de-DE" sz="1100" dirty="0">
              <a:solidFill>
                <a:srgbClr val="2190AB"/>
              </a:solidFill>
            </a:endParaRPr>
          </a:p>
        </p:txBody>
      </p:sp>
      <p:sp>
        <p:nvSpPr>
          <p:cNvPr id="4" name="Inhaltsplatzhalter 3"/>
          <p:cNvSpPr>
            <a:spLocks noGrp="1"/>
          </p:cNvSpPr>
          <p:nvPr>
            <p:ph idx="1"/>
          </p:nvPr>
        </p:nvSpPr>
        <p:spPr>
          <a:xfrm>
            <a:off x="841614" y="995490"/>
            <a:ext cx="7920000" cy="3240000"/>
          </a:xfrm>
        </p:spPr>
        <p:txBody>
          <a:bodyPr/>
          <a:lstStyle/>
          <a:p>
            <a:r>
              <a:rPr lang="de-AT" sz="1500" b="1" dirty="0"/>
              <a:t>1948</a:t>
            </a:r>
            <a:r>
              <a:rPr lang="de-AT" sz="1500" dirty="0"/>
              <a:t>: Die Vereinten Nationen beschließen die </a:t>
            </a:r>
            <a:r>
              <a:rPr lang="de-AT" sz="1500" u="sng" dirty="0"/>
              <a:t>Allgemeine Erklärung der Menschenrechte</a:t>
            </a:r>
            <a:r>
              <a:rPr lang="de-AT" sz="1500" dirty="0"/>
              <a:t>.</a:t>
            </a:r>
            <a:r>
              <a:rPr lang="de-AT" sz="1500" u="sng" dirty="0"/>
              <a:t> </a:t>
            </a:r>
          </a:p>
          <a:p>
            <a:r>
              <a:rPr lang="de-AT" sz="1500" b="1" dirty="0"/>
              <a:t>1960</a:t>
            </a:r>
            <a:r>
              <a:rPr lang="de-AT" sz="1500" dirty="0"/>
              <a:t>: Verabschiedung der </a:t>
            </a:r>
            <a:r>
              <a:rPr lang="de-AT" sz="1500" u="sng" dirty="0"/>
              <a:t>Europäischen Menschenrechtskonvention</a:t>
            </a:r>
            <a:r>
              <a:rPr lang="de-AT" sz="1500" dirty="0"/>
              <a:t> zum Schutz der Menschenrechte in allen Mitgliedsstaaten des Europarates.</a:t>
            </a:r>
          </a:p>
          <a:p>
            <a:r>
              <a:rPr lang="de-AT" sz="1500" b="1" dirty="0"/>
              <a:t>1966</a:t>
            </a:r>
            <a:r>
              <a:rPr lang="de-AT" sz="1500" dirty="0"/>
              <a:t>: Die </a:t>
            </a:r>
            <a:r>
              <a:rPr lang="de-AT" sz="1500" u="sng" dirty="0"/>
              <a:t>Charta der Menschenrechte</a:t>
            </a:r>
            <a:r>
              <a:rPr lang="de-AT" sz="1500" dirty="0"/>
              <a:t> zur Stärkung der Menschenrechte tritt in Kraft.</a:t>
            </a:r>
          </a:p>
          <a:p>
            <a:r>
              <a:rPr lang="de-AT" sz="1500" b="1" dirty="0"/>
              <a:t>1979</a:t>
            </a:r>
            <a:r>
              <a:rPr lang="de-AT" sz="1500" dirty="0"/>
              <a:t>: Mit der </a:t>
            </a:r>
            <a:r>
              <a:rPr lang="de-AT" sz="1500" u="sng" dirty="0"/>
              <a:t>Frauenrechtskonvention</a:t>
            </a:r>
            <a:r>
              <a:rPr lang="de-AT" sz="1500" dirty="0"/>
              <a:t> werden die Rechte von Frauen gestärkt.</a:t>
            </a:r>
          </a:p>
          <a:p>
            <a:r>
              <a:rPr lang="de-AT" sz="1500" b="1" dirty="0"/>
              <a:t>1989</a:t>
            </a:r>
            <a:r>
              <a:rPr lang="de-AT" sz="1500" dirty="0"/>
              <a:t>: Unterzeichnung der </a:t>
            </a:r>
            <a:r>
              <a:rPr lang="de-AT" sz="1500" u="sng" dirty="0"/>
              <a:t>UN-Kinderrechtskonvention</a:t>
            </a:r>
            <a:r>
              <a:rPr lang="de-AT" sz="1500" dirty="0"/>
              <a:t>.</a:t>
            </a:r>
          </a:p>
          <a:p>
            <a:r>
              <a:rPr lang="de-AT" sz="1500" b="1" dirty="0"/>
              <a:t>2000</a:t>
            </a:r>
            <a:r>
              <a:rPr lang="de-AT" sz="1500" dirty="0"/>
              <a:t>: </a:t>
            </a:r>
            <a:r>
              <a:rPr lang="de-AT" sz="1500" u="sng" dirty="0"/>
              <a:t>Charta der Grundrechte der EU</a:t>
            </a:r>
            <a:r>
              <a:rPr lang="de-AT" sz="1500" dirty="0"/>
              <a:t> zur Wahrung der grundlegenden Rechte von </a:t>
            </a:r>
            <a:r>
              <a:rPr lang="de-AT" sz="1500" dirty="0" err="1"/>
              <a:t>EU-Bürger:innen</a:t>
            </a:r>
            <a:r>
              <a:rPr lang="de-AT" sz="1500" dirty="0"/>
              <a:t>.</a:t>
            </a:r>
          </a:p>
          <a:p>
            <a:r>
              <a:rPr lang="de-AT" sz="1500" b="1" dirty="0"/>
              <a:t>2006</a:t>
            </a:r>
            <a:r>
              <a:rPr lang="de-AT" sz="1500" dirty="0"/>
              <a:t>: Die </a:t>
            </a:r>
            <a:r>
              <a:rPr lang="de-DE" sz="1500" u="sng" dirty="0"/>
              <a:t>Konvention über Rechte von Menschen mit Behinderungen</a:t>
            </a:r>
            <a:r>
              <a:rPr lang="de-DE" sz="1500" dirty="0"/>
              <a:t> wird                   verabschiedet.</a:t>
            </a:r>
            <a:endParaRPr lang="de-AT" sz="15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Wer schützt die Menschenrechte?</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475528"/>
            <a:ext cx="2100694" cy="253916"/>
          </a:xfrm>
          <a:prstGeom prst="rect">
            <a:avLst/>
          </a:prstGeom>
          <a:noFill/>
        </p:spPr>
        <p:txBody>
          <a:bodyPr wrap="square" rtlCol="0">
            <a:spAutoFit/>
          </a:bodyPr>
          <a:lstStyle/>
          <a:p>
            <a:pPr algn="ctr"/>
            <a:r>
              <a:rPr lang="de-DE" sz="1050" dirty="0"/>
              <a:t>Emblem der Vereinten Nationen</a:t>
            </a:r>
            <a:endParaRPr lang="de-AT" sz="1050" dirty="0"/>
          </a:p>
        </p:txBody>
      </p:sp>
      <p:pic>
        <p:nvPicPr>
          <p:cNvPr id="8" name="Grafik 7">
            <a:extLst>
              <a:ext uri="{FF2B5EF4-FFF2-40B4-BE49-F238E27FC236}">
                <a16:creationId xmlns:a16="http://schemas.microsoft.com/office/drawing/2014/main" id="{C64B48F6-624D-7BD7-16A8-B71D73ABA620}"/>
              </a:ext>
            </a:extLst>
          </p:cNvPr>
          <p:cNvPicPr>
            <a:picLocks noChangeAspect="1"/>
          </p:cNvPicPr>
          <p:nvPr/>
        </p:nvPicPr>
        <p:blipFill>
          <a:blip r:embed="rId5"/>
          <a:stretch>
            <a:fillRect/>
          </a:stretch>
        </p:blipFill>
        <p:spPr>
          <a:xfrm>
            <a:off x="3126200" y="1741804"/>
            <a:ext cx="2387600" cy="1651000"/>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hlinkClick r:id="rId3"/>
              </a:rPr>
              <a:t>Vier Ebenen zum Schutz der Menschenrechte</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pPr marL="0" indent="0">
              <a:buNone/>
            </a:pPr>
            <a:r>
              <a:rPr lang="de-DE" sz="1600" dirty="0"/>
              <a:t>Um den Schutz der Menschenrechte zu gewährleisten, wurden zahlreiche Initiativen und Organisationen auf vier verschiedenen Ebenen gegründet:</a:t>
            </a:r>
          </a:p>
          <a:p>
            <a:pPr lvl="0"/>
            <a:r>
              <a:rPr lang="de-AT" sz="1600" u="sng" dirty="0"/>
              <a:t>Internationale Ebene</a:t>
            </a:r>
            <a:r>
              <a:rPr lang="de-AT" sz="1600" dirty="0"/>
              <a:t>: Institutionen und Organisationen, die weltweit tätig sind. </a:t>
            </a:r>
            <a:endParaRPr lang="de-DE" sz="1600" dirty="0"/>
          </a:p>
          <a:p>
            <a:pPr lvl="0"/>
            <a:r>
              <a:rPr lang="de-AT" sz="1600" u="sng" dirty="0"/>
              <a:t>Europäische Ebene</a:t>
            </a:r>
            <a:r>
              <a:rPr lang="de-AT" sz="1600" dirty="0"/>
              <a:t>: Das heißt, sie sind in Europa aktiv. </a:t>
            </a:r>
            <a:endParaRPr lang="de-DE" sz="1600" dirty="0"/>
          </a:p>
          <a:p>
            <a:pPr lvl="0"/>
            <a:r>
              <a:rPr lang="de-AT" sz="1600" u="sng" dirty="0"/>
              <a:t>Nationale Ebene</a:t>
            </a:r>
            <a:r>
              <a:rPr lang="de-AT" sz="1600" dirty="0"/>
              <a:t>: Österreichische Institutionen und Organisationen.</a:t>
            </a:r>
          </a:p>
          <a:p>
            <a:pPr lvl="0"/>
            <a:r>
              <a:rPr lang="de-AT" sz="1600" u="sng" dirty="0"/>
              <a:t>Zusätzlich</a:t>
            </a:r>
            <a:r>
              <a:rPr lang="de-AT" sz="1600" dirty="0"/>
              <a:t>: Internationale Nicht-Regierungsorganisationen (NGOs), die sich weltweit für die Wahrung der Menschenrechte einsetzen.  </a:t>
            </a:r>
            <a:endParaRPr lang="de-DE" sz="1600" dirty="0"/>
          </a:p>
          <a:p>
            <a:pPr lvl="1">
              <a:buFont typeface="Arial" panose="020B0604020202020204" pitchFamily="34" charset="0"/>
              <a:buChar char="•"/>
            </a:pPr>
            <a:endParaRPr lang="de-AT" sz="1600" dirty="0">
              <a:solidFill>
                <a:srgbClr val="FF0000"/>
              </a:solidFill>
            </a:endParaRPr>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Internationale Ebene</a:t>
            </a:r>
          </a:p>
        </p:txBody>
      </p:sp>
      <p:sp>
        <p:nvSpPr>
          <p:cNvPr id="4" name="Inhaltsplatzhalter 3"/>
          <p:cNvSpPr>
            <a:spLocks noGrp="1"/>
          </p:cNvSpPr>
          <p:nvPr>
            <p:ph idx="1"/>
          </p:nvPr>
        </p:nvSpPr>
        <p:spPr>
          <a:xfrm>
            <a:off x="720000" y="1079999"/>
            <a:ext cx="7920000" cy="3240000"/>
          </a:xfrm>
        </p:spPr>
        <p:txBody>
          <a:bodyPr/>
          <a:lstStyle/>
          <a:p>
            <a:r>
              <a:rPr lang="de-AT" sz="1600" u="sng" dirty="0"/>
              <a:t>UN-Menschenrechtsrat</a:t>
            </a:r>
            <a:r>
              <a:rPr lang="de-AT" sz="1600" dirty="0"/>
              <a:t>: Überprüft, ob die Menschenrechte eingehalten </a:t>
            </a:r>
            <a:r>
              <a:rPr lang="de-AT" sz="1600" dirty="0" smtClean="0"/>
              <a:t>werden, </a:t>
            </a:r>
            <a:r>
              <a:rPr lang="de-AT" sz="1600" dirty="0"/>
              <a:t>und unterstützt bei der Umsetzung der Menschenrechte. </a:t>
            </a:r>
          </a:p>
          <a:p>
            <a:r>
              <a:rPr lang="de-AT" sz="1600" u="sng" dirty="0"/>
              <a:t>Hoher Kommissar der Vereinten Nationen für Menschenrechte</a:t>
            </a:r>
            <a:r>
              <a:rPr lang="de-AT" sz="1600" dirty="0"/>
              <a:t>: Schützt und fördert Menschenrechte weltweit.</a:t>
            </a:r>
          </a:p>
          <a:p>
            <a:r>
              <a:rPr lang="de-AT" sz="1600" u="sng" dirty="0"/>
              <a:t>Internationaler Strafgerichtshof</a:t>
            </a:r>
            <a:r>
              <a:rPr lang="de-AT" sz="1600" dirty="0"/>
              <a:t> mit Sitz in Den Haag: </a:t>
            </a:r>
            <a:r>
              <a:rPr lang="de-DE" sz="1600" dirty="0"/>
              <a:t>Hauptaufgabe ist die Strafverfolgung schwerster Verbrechen, die im Auftrag eines Staates begangen wurden</a:t>
            </a:r>
            <a:r>
              <a:rPr lang="de-AT" sz="1600" dirty="0"/>
              <a:t>.</a:t>
            </a:r>
          </a:p>
          <a:p>
            <a:pPr lvl="1">
              <a:buFont typeface="Wingdings" panose="05000000000000000000" pitchFamily="2" charset="2"/>
              <a:buChar char="Ø"/>
            </a:pPr>
            <a:r>
              <a:rPr lang="de-AT" sz="1400" i="1" dirty="0">
                <a:solidFill>
                  <a:srgbClr val="2190AB"/>
                </a:solidFill>
                <a:hlinkClick r:id="rId3"/>
              </a:rPr>
              <a:t>Mehr zum Schutz der Menschenrechte auf internationaler Ebene</a:t>
            </a:r>
            <a:endParaRPr lang="de-AT" sz="14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8124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Europäische Ebene</a:t>
            </a:r>
          </a:p>
        </p:txBody>
      </p:sp>
      <p:sp>
        <p:nvSpPr>
          <p:cNvPr id="4" name="Inhaltsplatzhalter 3"/>
          <p:cNvSpPr>
            <a:spLocks noGrp="1"/>
          </p:cNvSpPr>
          <p:nvPr>
            <p:ph idx="1"/>
          </p:nvPr>
        </p:nvSpPr>
        <p:spPr>
          <a:xfrm>
            <a:off x="720000" y="1079999"/>
            <a:ext cx="7920000" cy="3240000"/>
          </a:xfrm>
        </p:spPr>
        <p:txBody>
          <a:bodyPr/>
          <a:lstStyle/>
          <a:p>
            <a:r>
              <a:rPr lang="de-AT" sz="1600" u="sng" dirty="0"/>
              <a:t>Europarat</a:t>
            </a:r>
            <a:r>
              <a:rPr lang="de-AT" sz="1600" dirty="0"/>
              <a:t>: </a:t>
            </a:r>
            <a:r>
              <a:rPr lang="de-DE" sz="1600" dirty="0"/>
              <a:t>Trägt dazu bei, dass die Demokratie gestärkt wird und Menschenrechte in Europa eingehalten werden</a:t>
            </a:r>
            <a:r>
              <a:rPr lang="de-AT" sz="1600" dirty="0"/>
              <a:t>. Derzeit sind 46 europäische Länder Mitglied im Europarat.</a:t>
            </a:r>
          </a:p>
          <a:p>
            <a:r>
              <a:rPr lang="de-AT" sz="1600" u="sng" dirty="0"/>
              <a:t>Europäische Menschenrechtskonvention (EMRK)</a:t>
            </a:r>
            <a:r>
              <a:rPr lang="de-AT" sz="1600" dirty="0"/>
              <a:t>: Zur Wahrung der Menschenrechte in Europa. Österreich trat der EMRK 1958 bei.</a:t>
            </a:r>
          </a:p>
          <a:p>
            <a:r>
              <a:rPr lang="de-AT" sz="1600" u="sng" dirty="0"/>
              <a:t>Europäischer Gerichtshof für Menschenrechte</a:t>
            </a:r>
            <a:r>
              <a:rPr lang="de-AT" sz="1600" dirty="0"/>
              <a:t>: </a:t>
            </a:r>
            <a:r>
              <a:rPr lang="de-DE" sz="1600" dirty="0"/>
              <a:t>Überprüft, ob die Europäische Menschenrechtskonvention von den Mitgliedstaaten eingehalten wird</a:t>
            </a:r>
            <a:r>
              <a:rPr lang="de-AT" sz="1600" dirty="0"/>
              <a:t>.</a:t>
            </a:r>
          </a:p>
          <a:p>
            <a:r>
              <a:rPr lang="de-DE" sz="1600" u="sng" dirty="0"/>
              <a:t>Organisation für Sicherheit und Zusammenarbeit in Europa (OSZE)</a:t>
            </a:r>
            <a:r>
              <a:rPr lang="de-DE" sz="1600" dirty="0"/>
              <a:t>: Setzt sich dafür ein, den Frieden in der Welt zu sichern. </a:t>
            </a:r>
            <a:endParaRPr lang="de-AT" sz="1600" dirty="0"/>
          </a:p>
          <a:p>
            <a:pPr lvl="1">
              <a:buFont typeface="Wingdings" panose="05000000000000000000" pitchFamily="2" charset="2"/>
              <a:buChar char="Ø"/>
            </a:pPr>
            <a:r>
              <a:rPr lang="de-AT" sz="1400" i="1" dirty="0">
                <a:solidFill>
                  <a:srgbClr val="2190AB"/>
                </a:solidFill>
                <a:hlinkClick r:id="rId3"/>
              </a:rPr>
              <a:t>Mehr zum Schutz der Menschenrechte auf europäischer Ebene</a:t>
            </a:r>
            <a:endParaRPr lang="de-AT" sz="14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09832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Nationale Ebene</a:t>
            </a:r>
          </a:p>
        </p:txBody>
      </p:sp>
      <p:sp>
        <p:nvSpPr>
          <p:cNvPr id="4" name="Inhaltsplatzhalter 3"/>
          <p:cNvSpPr>
            <a:spLocks noGrp="1"/>
          </p:cNvSpPr>
          <p:nvPr>
            <p:ph idx="1"/>
          </p:nvPr>
        </p:nvSpPr>
        <p:spPr>
          <a:xfrm>
            <a:off x="720000" y="936000"/>
            <a:ext cx="7920000" cy="3240000"/>
          </a:xfrm>
        </p:spPr>
        <p:txBody>
          <a:bodyPr/>
          <a:lstStyle/>
          <a:p>
            <a:r>
              <a:rPr lang="de-DE" sz="1600" u="sng" dirty="0"/>
              <a:t>Österreichische Bundesverfassung</a:t>
            </a:r>
            <a:r>
              <a:rPr lang="de-DE" sz="1600" dirty="0"/>
              <a:t>: 1964 wurden die Rechte der Europäischen Menschenrechtskonvention in die Bundesverfassung aufgenommen</a:t>
            </a:r>
            <a:r>
              <a:rPr lang="de-AT" sz="1600" dirty="0"/>
              <a:t>.</a:t>
            </a:r>
          </a:p>
          <a:p>
            <a:r>
              <a:rPr lang="de-AT" sz="1600" u="sng" dirty="0"/>
              <a:t>Prüfung der Situation der Menschenrechte in Österreich</a:t>
            </a:r>
            <a:r>
              <a:rPr lang="de-AT" sz="1600" dirty="0"/>
              <a:t>: Alle vier</a:t>
            </a:r>
            <a:r>
              <a:rPr lang="de-DE" sz="1600" dirty="0"/>
              <a:t> Jahre wird Österreich vom Menschenrechtsrat der Vereinten Nationen überprüft</a:t>
            </a:r>
            <a:r>
              <a:rPr lang="de-AT" sz="1600" dirty="0"/>
              <a:t>.</a:t>
            </a:r>
          </a:p>
          <a:p>
            <a:r>
              <a:rPr lang="de-DE" sz="1600" u="sng" dirty="0"/>
              <a:t>Menschenrechtsausschuss des Nationalrates im Österreichischen Parlament</a:t>
            </a:r>
            <a:r>
              <a:rPr lang="de-DE" sz="1600" dirty="0"/>
              <a:t>: Behandelt Gesetzesvorlagen, Anträge und Berichte, in denen es um Grund- und Menschenrechte geht. </a:t>
            </a:r>
          </a:p>
          <a:p>
            <a:r>
              <a:rPr lang="de-DE" sz="1600" u="sng" dirty="0"/>
              <a:t>Volksanwaltschaft</a:t>
            </a:r>
            <a:r>
              <a:rPr lang="de-DE" sz="1600" dirty="0"/>
              <a:t>: Für den Schutz, die Überprüfung und die Förderung der Menschenrechte zuständig. </a:t>
            </a:r>
            <a:endParaRPr lang="de-AT" sz="1600" dirty="0"/>
          </a:p>
          <a:p>
            <a:pPr lvl="1">
              <a:buFont typeface="Wingdings" panose="05000000000000000000" pitchFamily="2" charset="2"/>
              <a:buChar char="Ø"/>
            </a:pPr>
            <a:r>
              <a:rPr lang="de-AT" sz="1400" i="1" dirty="0">
                <a:solidFill>
                  <a:srgbClr val="2190AB"/>
                </a:solidFill>
                <a:hlinkClick r:id="rId3"/>
              </a:rPr>
              <a:t>Mehr zum Schutz der Menschenrechte auf nationaler Ebene</a:t>
            </a:r>
            <a:endParaRPr lang="de-AT" sz="14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31367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Nichtregierungsorganisationen (NGOs)</a:t>
            </a:r>
          </a:p>
        </p:txBody>
      </p:sp>
      <p:sp>
        <p:nvSpPr>
          <p:cNvPr id="4" name="Inhaltsplatzhalter 3"/>
          <p:cNvSpPr>
            <a:spLocks noGrp="1"/>
          </p:cNvSpPr>
          <p:nvPr>
            <p:ph idx="1"/>
          </p:nvPr>
        </p:nvSpPr>
        <p:spPr>
          <a:xfrm>
            <a:off x="720000" y="1179439"/>
            <a:ext cx="7920000" cy="3240000"/>
          </a:xfrm>
        </p:spPr>
        <p:txBody>
          <a:bodyPr/>
          <a:lstStyle/>
          <a:p>
            <a:r>
              <a:rPr lang="de-DE" sz="1600" u="sng" dirty="0"/>
              <a:t>Amnesty International</a:t>
            </a:r>
            <a:r>
              <a:rPr lang="de-DE" sz="1600" dirty="0"/>
              <a:t>: Setzt sich seit 1961 weltweit für die Einhaltung der Menschenrechte ein</a:t>
            </a:r>
            <a:r>
              <a:rPr lang="de-AT" sz="1600" dirty="0"/>
              <a:t>. </a:t>
            </a:r>
            <a:r>
              <a:rPr lang="de-DE" sz="1600" dirty="0"/>
              <a:t>Im Mittelpunkt der Arbeit von Amnesty stehen das Recht auf Gedanken-, Gewissens- und Religionsfreiheit sowie das Recht auf Meinungsfreiheit. </a:t>
            </a:r>
            <a:endParaRPr lang="de-AT" sz="1600" dirty="0"/>
          </a:p>
          <a:p>
            <a:r>
              <a:rPr lang="de-AT" sz="1600" u="sng" dirty="0"/>
              <a:t>Human </a:t>
            </a:r>
            <a:r>
              <a:rPr lang="de-AT" sz="1600" u="sng" dirty="0" err="1"/>
              <a:t>Rights</a:t>
            </a:r>
            <a:r>
              <a:rPr lang="de-AT" sz="1600" u="sng" dirty="0"/>
              <a:t> Watch</a:t>
            </a:r>
            <a:r>
              <a:rPr lang="de-AT" sz="1600" dirty="0"/>
              <a:t>: </a:t>
            </a:r>
            <a:r>
              <a:rPr lang="de-DE" sz="1600" dirty="0"/>
              <a:t>Recherchiert und dokumentiert Menschenrechtsverletzungen weltweit und versucht, mit seinen Berichten die internationale Öffentlichkeit auf Menschenrechtsverletzungen aufmerksam zu machen. </a:t>
            </a:r>
            <a:endParaRPr lang="de-AT" sz="1600" dirty="0"/>
          </a:p>
          <a:p>
            <a:pPr lvl="1">
              <a:buFont typeface="Wingdings" panose="05000000000000000000" pitchFamily="2" charset="2"/>
              <a:buChar char="Ø"/>
            </a:pPr>
            <a:r>
              <a:rPr lang="de-AT" sz="1400" i="1" dirty="0">
                <a:solidFill>
                  <a:srgbClr val="2190AB"/>
                </a:solidFill>
                <a:hlinkClick r:id="rId3"/>
              </a:rPr>
              <a:t>Mehr zum Schutz der Menschenrechte durch NGOs</a:t>
            </a:r>
            <a:endParaRPr lang="de-AT" sz="1400" i="1"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55180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DE" sz="2600" b="1" dirty="0">
                <a:solidFill>
                  <a:srgbClr val="2190AB"/>
                </a:solidFill>
                <a:hlinkClick r:id="rId4"/>
              </a:rPr>
              <a:t>Menschenrechte heute und morgen</a:t>
            </a:r>
            <a:endParaRPr lang="de-DE" sz="2600"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178166" y="3457685"/>
            <a:ext cx="2133600" cy="253916"/>
          </a:xfrm>
          <a:prstGeom prst="rect">
            <a:avLst/>
          </a:prstGeom>
          <a:noFill/>
        </p:spPr>
        <p:txBody>
          <a:bodyPr wrap="square" rtlCol="0">
            <a:spAutoFit/>
          </a:bodyPr>
          <a:lstStyle/>
          <a:p>
            <a:pPr algn="ctr"/>
            <a:r>
              <a:rPr lang="de-DE" sz="1050" dirty="0"/>
              <a:t>© Clipdealer / </a:t>
            </a:r>
            <a:r>
              <a:rPr lang="de-DE" sz="1050" dirty="0" err="1"/>
              <a:t>halfpoint</a:t>
            </a:r>
            <a:endParaRPr lang="de-AT" sz="1050" dirty="0"/>
          </a:p>
        </p:txBody>
      </p:sp>
      <p:pic>
        <p:nvPicPr>
          <p:cNvPr id="4" name="Grafik 3">
            <a:extLst>
              <a:ext uri="{FF2B5EF4-FFF2-40B4-BE49-F238E27FC236}">
                <a16:creationId xmlns:a16="http://schemas.microsoft.com/office/drawing/2014/main" id="{E139317D-0CD3-C153-E1AB-E91FEDA21367}"/>
              </a:ext>
            </a:extLst>
          </p:cNvPr>
          <p:cNvPicPr>
            <a:picLocks noChangeAspect="1"/>
          </p:cNvPicPr>
          <p:nvPr/>
        </p:nvPicPr>
        <p:blipFill>
          <a:blip r:embed="rId5"/>
          <a:stretch>
            <a:fillRect/>
          </a:stretch>
        </p:blipFill>
        <p:spPr>
          <a:xfrm>
            <a:off x="3098896" y="1746250"/>
            <a:ext cx="2387600" cy="1651000"/>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Beispiel: </a:t>
            </a:r>
            <a:r>
              <a:rPr lang="de-DE" sz="2000" dirty="0" smtClean="0">
                <a:solidFill>
                  <a:srgbClr val="2190AB"/>
                </a:solidFill>
              </a:rPr>
              <a:t>COVID-19-PANDEMIE</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pPr marL="0" lvl="1" indent="0">
              <a:lnSpc>
                <a:spcPts val="2600"/>
              </a:lnSpc>
              <a:buClr>
                <a:schemeClr val="tx2"/>
              </a:buClr>
              <a:buNone/>
            </a:pPr>
            <a:r>
              <a:rPr lang="de-DE" sz="1600" dirty="0"/>
              <a:t>Um die Ausbreitung von </a:t>
            </a:r>
            <a:r>
              <a:rPr lang="de-DE" sz="1600" dirty="0" smtClean="0"/>
              <a:t>COVID 19 </a:t>
            </a:r>
            <a:r>
              <a:rPr lang="de-DE" sz="1600" dirty="0"/>
              <a:t>zu </a:t>
            </a:r>
            <a:r>
              <a:rPr lang="de-DE" sz="1600" dirty="0" smtClean="0"/>
              <a:t>verlangsamen </a:t>
            </a:r>
            <a:r>
              <a:rPr lang="de-DE" sz="1600" dirty="0"/>
              <a:t>und um das </a:t>
            </a:r>
            <a:r>
              <a:rPr lang="de-DE" sz="1600" u="sng" dirty="0"/>
              <a:t>Recht auf Gesundheit und Zugang zu gesundheitlicher Versorgung</a:t>
            </a:r>
            <a:r>
              <a:rPr lang="de-DE" sz="1600" dirty="0"/>
              <a:t> für alle Menschen garantieren zu können, wurden für einen bestimmten Zeitraum </a:t>
            </a:r>
            <a:r>
              <a:rPr lang="de-DE" sz="1600" dirty="0" smtClean="0"/>
              <a:t>manche </a:t>
            </a:r>
            <a:r>
              <a:rPr lang="de-DE" sz="1600" dirty="0"/>
              <a:t>Menschenrechte, wie das </a:t>
            </a:r>
            <a:r>
              <a:rPr lang="de-DE" sz="1600" u="sng" dirty="0"/>
              <a:t>Recht auf </a:t>
            </a:r>
            <a:r>
              <a:rPr lang="de-DE" sz="1600" u="sng" dirty="0" smtClean="0"/>
              <a:t>Bewegungsfreiheit</a:t>
            </a:r>
            <a:r>
              <a:rPr lang="de-DE" sz="1600" dirty="0" smtClean="0"/>
              <a:t>,</a:t>
            </a:r>
            <a:r>
              <a:rPr lang="de-DE" sz="1600" u="sng" dirty="0" smtClean="0"/>
              <a:t> </a:t>
            </a:r>
            <a:r>
              <a:rPr lang="de-DE" sz="1600" dirty="0"/>
              <a:t>eingeschränkt.</a:t>
            </a:r>
            <a:endParaRPr lang="de-AT" sz="1600" dirty="0"/>
          </a:p>
          <a:p>
            <a:pPr marL="0" indent="0">
              <a:buNone/>
            </a:pPr>
            <a:r>
              <a:rPr lang="de-AT" sz="1600" dirty="0"/>
              <a:t>Inzwischen darf man sich in Österreich längst wieder frei bewegen. Weltweit betrachtet hat sich die Menschenrechtslage durch die </a:t>
            </a:r>
            <a:r>
              <a:rPr lang="de-AT" sz="1600" dirty="0" smtClean="0"/>
              <a:t>COVID-19-Pandemie </a:t>
            </a:r>
            <a:r>
              <a:rPr lang="de-AT" sz="1600" dirty="0"/>
              <a:t>laut Menschenrechtsorganisationen jedoch verschlechtert.</a:t>
            </a:r>
          </a:p>
          <a:p>
            <a:pPr lvl="1">
              <a:buFont typeface="Wingdings" panose="05000000000000000000" pitchFamily="2" charset="2"/>
              <a:buChar char="Ø"/>
            </a:pPr>
            <a:r>
              <a:rPr lang="de-AT" sz="1400" i="1" dirty="0">
                <a:solidFill>
                  <a:srgbClr val="2190AB"/>
                </a:solidFill>
                <a:hlinkClick r:id="rId3"/>
              </a:rPr>
              <a:t>Mehr zum Thema Menschenrechte in Krisenzeiten </a:t>
            </a:r>
            <a:endParaRPr lang="de-AT" sz="14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a:extLst>
              <a:ext uri="{FF2B5EF4-FFF2-40B4-BE49-F238E27FC236}">
                <a16:creationId xmlns:a16="http://schemas.microsoft.com/office/drawing/2014/main" id="{F4246038-F9BF-8200-3A8D-3773C8B795AB}"/>
              </a:ext>
            </a:extLst>
          </p:cNvPr>
          <p:cNvPicPr>
            <a:picLocks noChangeAspect="1"/>
          </p:cNvPicPr>
          <p:nvPr/>
        </p:nvPicPr>
        <p:blipFill>
          <a:blip r:embed="rId5"/>
          <a:stretch>
            <a:fillRect/>
          </a:stretch>
        </p:blipFill>
        <p:spPr>
          <a:xfrm>
            <a:off x="1975609" y="445731"/>
            <a:ext cx="4508026" cy="3869093"/>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Beispiel: Klimawandel</a:t>
            </a:r>
          </a:p>
        </p:txBody>
      </p:sp>
      <p:sp>
        <p:nvSpPr>
          <p:cNvPr id="4" name="Inhaltsplatzhalter 3"/>
          <p:cNvSpPr>
            <a:spLocks noGrp="1"/>
          </p:cNvSpPr>
          <p:nvPr>
            <p:ph idx="1"/>
          </p:nvPr>
        </p:nvSpPr>
        <p:spPr>
          <a:xfrm>
            <a:off x="720000" y="1079999"/>
            <a:ext cx="7920000" cy="3240000"/>
          </a:xfrm>
        </p:spPr>
        <p:txBody>
          <a:bodyPr/>
          <a:lstStyle/>
          <a:p>
            <a:pPr marL="0" indent="0">
              <a:buNone/>
            </a:pPr>
            <a:r>
              <a:rPr lang="de-DE" sz="1600" dirty="0"/>
              <a:t>Die Folgen des Klimawandels sind unter anderem, dass Lebensräume von Menschen zerstört werden und sie gezwungen sind, ihre Heimat zu verlassen. Dadurch werden mehrere Menschenrechte verletzt, zum Beispiel das </a:t>
            </a:r>
            <a:r>
              <a:rPr lang="de-DE" sz="1600" u="sng" dirty="0"/>
              <a:t>Recht auf Wohnraum</a:t>
            </a:r>
            <a:r>
              <a:rPr lang="de-DE" sz="1600" dirty="0"/>
              <a:t>, </a:t>
            </a:r>
            <a:r>
              <a:rPr lang="de-DE" sz="1600" u="sng" dirty="0"/>
              <a:t>Recht auf Nahrung</a:t>
            </a:r>
            <a:r>
              <a:rPr lang="de-DE" sz="1600" dirty="0"/>
              <a:t> und Wasserversorgung oder das </a:t>
            </a:r>
            <a:r>
              <a:rPr lang="de-DE" sz="1600" u="sng" dirty="0"/>
              <a:t>Recht auf Gesundheit</a:t>
            </a:r>
            <a:r>
              <a:rPr lang="de-DE" sz="1600" dirty="0"/>
              <a:t>. Auch das </a:t>
            </a:r>
            <a:r>
              <a:rPr lang="de-DE" sz="1600" u="sng" dirty="0"/>
              <a:t>Recht auf Sicherheit</a:t>
            </a:r>
            <a:r>
              <a:rPr lang="de-DE" sz="1600" dirty="0"/>
              <a:t> und das </a:t>
            </a:r>
            <a:r>
              <a:rPr lang="de-DE" sz="1600" u="sng" dirty="0"/>
              <a:t>Recht auf Leben</a:t>
            </a:r>
            <a:r>
              <a:rPr lang="de-DE" sz="1600" dirty="0"/>
              <a:t> ist betroffen, wenn Menschen etwa durch Wirbelstürme und Überschwemmungen bedroht werden.</a:t>
            </a:r>
            <a:endParaRPr lang="de-AT" sz="1600" dirty="0"/>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9580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Beispiel: Digitalisierung</a:t>
            </a:r>
          </a:p>
        </p:txBody>
      </p:sp>
      <p:sp>
        <p:nvSpPr>
          <p:cNvPr id="4" name="Inhaltsplatzhalter 3"/>
          <p:cNvSpPr>
            <a:spLocks noGrp="1"/>
          </p:cNvSpPr>
          <p:nvPr>
            <p:ph idx="1"/>
          </p:nvPr>
        </p:nvSpPr>
        <p:spPr>
          <a:xfrm>
            <a:off x="708807" y="957262"/>
            <a:ext cx="7920000" cy="3240000"/>
          </a:xfrm>
        </p:spPr>
        <p:txBody>
          <a:bodyPr/>
          <a:lstStyle/>
          <a:p>
            <a:pPr marL="0" lvl="1" indent="0">
              <a:lnSpc>
                <a:spcPts val="2600"/>
              </a:lnSpc>
              <a:buClr>
                <a:schemeClr val="tx2"/>
              </a:buClr>
              <a:buNone/>
            </a:pPr>
            <a:r>
              <a:rPr lang="de-DE" sz="1600" b="1" dirty="0"/>
              <a:t>Negative Auswirkungen</a:t>
            </a:r>
            <a:r>
              <a:rPr lang="de-DE" sz="1600" dirty="0"/>
              <a:t>: Der Umgang mit neuen Technologien und digitalen Möglichkeiten bringt auch Herausforderungen für die Menschenrechte mit sich. Digitale Datensammlungen bedrohen das </a:t>
            </a:r>
            <a:r>
              <a:rPr lang="de-DE" sz="1600" u="sng" dirty="0"/>
              <a:t>Recht auf Privatsphäre</a:t>
            </a:r>
            <a:r>
              <a:rPr lang="de-DE" sz="1600" dirty="0"/>
              <a:t>, Algorithmen und der Einsatz Künstlicher Intelligenz gefährden </a:t>
            </a:r>
            <a:r>
              <a:rPr lang="de-DE" sz="1600" u="sng" dirty="0"/>
              <a:t>das Recht auf Meinungsfreiheit</a:t>
            </a:r>
            <a:r>
              <a:rPr lang="de-DE" sz="1600" dirty="0"/>
              <a:t> und stellen das </a:t>
            </a:r>
            <a:r>
              <a:rPr lang="de-DE" sz="1600" u="sng" dirty="0"/>
              <a:t>Verbot von Diskriminierung</a:t>
            </a:r>
            <a:r>
              <a:rPr lang="de-DE" sz="1600" dirty="0"/>
              <a:t> auf die Probe.</a:t>
            </a:r>
          </a:p>
          <a:p>
            <a:pPr marL="0" lvl="1" indent="0">
              <a:lnSpc>
                <a:spcPts val="2600"/>
              </a:lnSpc>
              <a:buClr>
                <a:schemeClr val="tx2"/>
              </a:buClr>
              <a:buNone/>
            </a:pPr>
            <a:r>
              <a:rPr lang="de-DE" sz="1600" b="1" dirty="0"/>
              <a:t>Positive Auswirkungen</a:t>
            </a:r>
            <a:r>
              <a:rPr lang="de-DE" sz="1600" dirty="0"/>
              <a:t>: Im digitalen Wandel stecken aber auch neue Möglichkeiten zum </a:t>
            </a:r>
            <a:r>
              <a:rPr lang="de-DE" sz="1600" u="sng" dirty="0"/>
              <a:t>Schutz der Menschenrechte</a:t>
            </a:r>
            <a:r>
              <a:rPr lang="de-DE" sz="1600" dirty="0"/>
              <a:t>, wenn etwa die Veröffentlichung von Menschenrechtsverletzungen durch digitale Plattformen und Netzwerke erleichtert wird. Durch digitale Auswertungsmöglichkeiten können ansteckende Krankheiten schneller erkannt und eingedämmt werden und so das </a:t>
            </a:r>
            <a:r>
              <a:rPr lang="de-DE" sz="1600" u="sng" dirty="0"/>
              <a:t>Recht auf Gesundheit</a:t>
            </a:r>
            <a:r>
              <a:rPr lang="de-DE" sz="1600" dirty="0"/>
              <a:t> besser geschützt werden. </a:t>
            </a:r>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61199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585477" y="1082884"/>
            <a:ext cx="7920000" cy="3240000"/>
          </a:xfrm>
        </p:spPr>
        <p:txBody>
          <a:bodyPr/>
          <a:lstStyle/>
          <a:p>
            <a:pPr marL="0" indent="0">
              <a:buNone/>
            </a:pPr>
            <a:r>
              <a:rPr lang="de-AT" sz="1400" dirty="0">
                <a:solidFill>
                  <a:srgbClr val="2190AB"/>
                </a:solidFill>
              </a:rPr>
              <a:t>Unser Alltag ist voller Menschenrechte: Vom Recht auf Bildung, bis zum Recht auf Freizeit und </a:t>
            </a:r>
            <a:r>
              <a:rPr lang="de-AT" sz="1400" dirty="0" smtClean="0">
                <a:solidFill>
                  <a:srgbClr val="2190AB"/>
                </a:solidFill>
              </a:rPr>
              <a:t>Erholung </a:t>
            </a:r>
            <a:r>
              <a:rPr lang="de-AT" sz="1400" dirty="0">
                <a:solidFill>
                  <a:srgbClr val="2190AB"/>
                </a:solidFill>
              </a:rPr>
              <a:t>oder dem Recht auf freie Meinungsäußerung: Menschenrechte sind in unserem täglichen Leben bedeutsam. Versucht Beispiele für einzelne Menschenrechte in eurer Umgebung (Orte, Situationen, Medien) zu finden. Welche dieser Menschenrechte sind eurer Meinung nach ausreichend geschützt und umgesetzt, bei welchen Menschenrechten würdet ihr euch Verbesserungen wünschen? </a:t>
            </a:r>
          </a:p>
          <a:p>
            <a:pPr lvl="1">
              <a:lnSpc>
                <a:spcPts val="1800"/>
              </a:lnSpc>
            </a:pPr>
            <a:endParaRPr lang="de-AT" sz="1400" dirty="0">
              <a:solidFill>
                <a:srgbClr val="2190AB"/>
              </a:solidFill>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„Menschenrechte“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Was sind Menschenrechte?</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124911" y="3811419"/>
            <a:ext cx="2445736" cy="253916"/>
          </a:xfrm>
          <a:prstGeom prst="rect">
            <a:avLst/>
          </a:prstGeom>
          <a:noFill/>
        </p:spPr>
        <p:txBody>
          <a:bodyPr wrap="square" rtlCol="0">
            <a:spAutoFit/>
          </a:bodyPr>
          <a:lstStyle/>
          <a:p>
            <a:r>
              <a:rPr lang="de-AT" sz="1050" dirty="0">
                <a:effectLst/>
              </a:rPr>
              <a:t>© Parlamentsdirektion / Johannes Zinner</a:t>
            </a:r>
            <a:endParaRPr lang="de-AT" sz="1050" dirty="0"/>
          </a:p>
        </p:txBody>
      </p:sp>
      <p:pic>
        <p:nvPicPr>
          <p:cNvPr id="8" name="Grafik 7">
            <a:extLst>
              <a:ext uri="{FF2B5EF4-FFF2-40B4-BE49-F238E27FC236}">
                <a16:creationId xmlns:a16="http://schemas.microsoft.com/office/drawing/2014/main" id="{FCC3992A-1F1C-274F-E6FD-B2D99A9A0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197" y="1403750"/>
            <a:ext cx="3564394" cy="2275271"/>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Menschenrechte sind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 grundlegende Rechte, die die Freiheit, Gleichheit und Würde aller Menschen gewährleisten.</a:t>
            </a:r>
          </a:p>
          <a:p>
            <a:r>
              <a:rPr lang="de-DE" sz="1600" dirty="0"/>
              <a:t>… Grundbedürfnisse, die alle Menschen zum Überleben und für ein friedliches Miteinander brauchen. </a:t>
            </a:r>
          </a:p>
          <a:p>
            <a:r>
              <a:rPr lang="de-DE" sz="1600" dirty="0"/>
              <a:t>… für </a:t>
            </a:r>
            <a:r>
              <a:rPr lang="de-DE" sz="1600" dirty="0" err="1"/>
              <a:t>jede:n</a:t>
            </a:r>
            <a:r>
              <a:rPr lang="de-DE" sz="1600" dirty="0"/>
              <a:t> </a:t>
            </a:r>
            <a:r>
              <a:rPr lang="de-DE" sz="1600" dirty="0" err="1"/>
              <a:t>Einzelne:n</a:t>
            </a:r>
            <a:r>
              <a:rPr lang="de-DE" sz="1600" dirty="0"/>
              <a:t> von Geburt an und zwar allumfassend, ausnahmslos und ohne Unterschiede gültig. </a:t>
            </a:r>
          </a:p>
          <a:p>
            <a:pPr marL="0" indent="0">
              <a:buNone/>
            </a:pPr>
            <a:r>
              <a:rPr lang="de-DE" dirty="0"/>
              <a:t/>
            </a:r>
            <a:br>
              <a:rPr lang="de-DE" dirty="0"/>
            </a:b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4"/>
              </a:rPr>
              <a:t>Die Allgemeine Erklärung der Menschenrechte</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b="1" dirty="0"/>
              <a:t>Am 10. Dezember 1948 </a:t>
            </a:r>
            <a:r>
              <a:rPr lang="de-DE" sz="1600" dirty="0"/>
              <a:t>beschloss die Generalversammlung der Vereinten Nationen die erste </a:t>
            </a:r>
            <a:r>
              <a:rPr lang="de-DE" sz="1600" b="1" dirty="0"/>
              <a:t>weltweit gültige Regelung von Menschenrechten</a:t>
            </a:r>
            <a:r>
              <a:rPr lang="de-DE" sz="1600" dirty="0"/>
              <a:t>. Sie enthält 30 Artikel und ist der meistübersetzte Text der Welt.</a:t>
            </a:r>
          </a:p>
          <a:p>
            <a:r>
              <a:rPr lang="de-DE" sz="1600" dirty="0"/>
              <a:t>Die Allgemeine Erklärung der Menschenrechte ist kein Gesetzestext, sondern ein Wertekatalog. Die meisten Staaten haben aber die Menschenrechte in ihrer Verfassung verankert. </a:t>
            </a:r>
            <a:r>
              <a:rPr lang="de-DE" sz="1600" b="1" dirty="0"/>
              <a:t>In Österreich sind sie als Grundrechte in der Bundesverfassung enthalten</a:t>
            </a:r>
            <a:r>
              <a:rPr lang="de-DE" sz="1600" dirty="0"/>
              <a:t>.</a:t>
            </a:r>
          </a:p>
          <a:p>
            <a:r>
              <a:rPr lang="de-DE" sz="1600" dirty="0"/>
              <a:t>Die Menschenrechte können in bürgerliche und politische sowie soziale, wirtschaftliche und kulturelle Rechte unterteilt werden.</a:t>
            </a:r>
          </a:p>
          <a:p>
            <a:endParaRPr lang="de-DE" sz="1600" dirty="0"/>
          </a:p>
          <a:p>
            <a:endParaRPr lang="de-AT" sz="14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Beispiele für bürgerliche und politische Rechte</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Recht auf Leben</a:t>
            </a:r>
          </a:p>
          <a:p>
            <a:r>
              <a:rPr lang="de-DE" sz="1600" dirty="0"/>
              <a:t>Recht auf Familie und Privatleben</a:t>
            </a:r>
          </a:p>
          <a:p>
            <a:r>
              <a:rPr lang="de-DE" sz="1600" dirty="0"/>
              <a:t>Verbot von Folter</a:t>
            </a:r>
          </a:p>
          <a:p>
            <a:r>
              <a:rPr lang="de-DE" sz="1600" dirty="0"/>
              <a:t>Recht auf freie Meinungsäußerung</a:t>
            </a:r>
          </a:p>
          <a:p>
            <a:r>
              <a:rPr lang="de-DE" sz="1600" dirty="0"/>
              <a:t>Versammlungsfreiheit</a:t>
            </a:r>
          </a:p>
          <a:p>
            <a:r>
              <a:rPr lang="de-DE" sz="1600" dirty="0"/>
              <a:t>Recht auf politische Mitbestimmung</a:t>
            </a:r>
          </a:p>
          <a:p>
            <a:r>
              <a:rPr lang="de-DE" sz="1600" dirty="0"/>
              <a:t>Verbot von Diskriminierung</a:t>
            </a:r>
          </a:p>
          <a:p>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7590700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Beispiele für soziale, wirtschaftliche und kulturelle Rechte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Recht auf Arbeit</a:t>
            </a:r>
          </a:p>
          <a:p>
            <a:r>
              <a:rPr lang="de-DE" sz="1600" dirty="0"/>
              <a:t>Recht auf Wohnung</a:t>
            </a:r>
          </a:p>
          <a:p>
            <a:r>
              <a:rPr lang="de-DE" sz="1600" dirty="0"/>
              <a:t>Recht auf Bildung</a:t>
            </a:r>
          </a:p>
          <a:p>
            <a:r>
              <a:rPr lang="de-DE" sz="1600" dirty="0"/>
              <a:t>Recht auf Gesundheit</a:t>
            </a:r>
          </a:p>
          <a:p>
            <a:r>
              <a:rPr lang="de-DE" sz="1600" dirty="0"/>
              <a:t>Recht auf Erholung und Freizeit</a:t>
            </a:r>
          </a:p>
          <a:p>
            <a:r>
              <a:rPr lang="de-DE" sz="1600" dirty="0"/>
              <a:t>Recht auf Teilhabe am kulturellen Leben</a:t>
            </a:r>
          </a:p>
          <a:p>
            <a:pPr marL="0" indent="0">
              <a:buNone/>
            </a:pP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8876961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Drei herausragende Merkmale der Menschenrechte </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buNone/>
            </a:pPr>
            <a:r>
              <a:rPr lang="de-DE" sz="1600" b="1" dirty="0">
                <a:latin typeface="+mj-lt"/>
                <a:ea typeface="+mj-ea"/>
                <a:cs typeface="+mj-cs"/>
              </a:rPr>
              <a:t>Sie</a:t>
            </a:r>
            <a:r>
              <a:rPr lang="de-DE" sz="1600" dirty="0"/>
              <a:t> </a:t>
            </a:r>
            <a:r>
              <a:rPr lang="de-DE" sz="1600" b="1" dirty="0">
                <a:latin typeface="+mj-lt"/>
                <a:ea typeface="+mj-ea"/>
                <a:cs typeface="+mj-cs"/>
              </a:rPr>
              <a:t>sind ...</a:t>
            </a:r>
          </a:p>
          <a:p>
            <a:r>
              <a:rPr lang="de-DE" sz="1600" b="1" dirty="0"/>
              <a:t>… universell</a:t>
            </a:r>
            <a:r>
              <a:rPr lang="de-DE" sz="1600" dirty="0"/>
              <a:t>: Die Menschenrechte gelten für alle Menschen, unabhängig von Alter, </a:t>
            </a:r>
            <a:r>
              <a:rPr lang="de-DE" sz="1600" dirty="0" smtClean="0"/>
              <a:t>Geschlecht</a:t>
            </a:r>
            <a:r>
              <a:rPr lang="de-DE" sz="1600" dirty="0"/>
              <a:t>, Religion oder Nationalität.</a:t>
            </a:r>
          </a:p>
          <a:p>
            <a:r>
              <a:rPr lang="de-DE" sz="1600" b="1" dirty="0"/>
              <a:t>… unveräußerlich</a:t>
            </a:r>
            <a:r>
              <a:rPr lang="de-DE" sz="1600" dirty="0"/>
              <a:t>: Niemandem kann eines der Rechte entzogen werden. </a:t>
            </a:r>
          </a:p>
          <a:p>
            <a:r>
              <a:rPr lang="de-DE" sz="1600" b="1" dirty="0"/>
              <a:t>… unteilbar</a:t>
            </a:r>
            <a:r>
              <a:rPr lang="de-DE" sz="1600" dirty="0"/>
              <a:t>: Die einzelnen Menschenrechte ergänzen sich und sind voneinander abhängig. </a:t>
            </a:r>
          </a:p>
          <a:p>
            <a:pPr marL="0" indent="0">
              <a:buNone/>
            </a:pP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92270252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1308</Words>
  <Application>Microsoft Office PowerPoint</Application>
  <PresentationFormat>Bildschirmpräsentation (16:9)</PresentationFormat>
  <Paragraphs>144</Paragraphs>
  <Slides>22</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Lucida Grande</vt:lpstr>
      <vt:lpstr>Symbol</vt:lpstr>
      <vt:lpstr>Wingdings</vt:lpstr>
      <vt:lpstr>Office-Design</vt:lpstr>
      <vt:lpstr>PowerPoint-Präsentation</vt:lpstr>
      <vt:lpstr>PowerPoint-Präsentation</vt:lpstr>
      <vt:lpstr>Hinweis zur Nutzung der PowerPointPräsentation </vt:lpstr>
      <vt:lpstr>PowerPoint-Präsentation</vt:lpstr>
      <vt:lpstr>Menschenrechte sind …</vt:lpstr>
      <vt:lpstr>Die Allgemeine Erklärung der Menschenrechte</vt:lpstr>
      <vt:lpstr>Beispiele für bürgerliche und politische Rechte</vt:lpstr>
      <vt:lpstr>Beispiele für soziale, wirtschaftliche und kulturelle Rechte </vt:lpstr>
      <vt:lpstr>Drei herausragende Merkmale der Menschenrechte </vt:lpstr>
      <vt:lpstr>PowerPoint-Präsentation</vt:lpstr>
      <vt:lpstr>Meilensteine in der Geschichte der Menschenrechte </vt:lpstr>
      <vt:lpstr>Wer schützt die Menschenrechte?</vt:lpstr>
      <vt:lpstr>Vier Ebenen zum Schutz der Menschenrechte</vt:lpstr>
      <vt:lpstr>Internationale Ebene</vt:lpstr>
      <vt:lpstr>Europäische Ebene</vt:lpstr>
      <vt:lpstr>Nationale Ebene</vt:lpstr>
      <vt:lpstr>Nichtregierungsorganisationen (NGOs)</vt:lpstr>
      <vt:lpstr>PowerPoint-Präsentation</vt:lpstr>
      <vt:lpstr>Beispiel: COVID-19-PANDEMIE</vt:lpstr>
      <vt:lpstr>Beispiel: Klimawandel</vt:lpstr>
      <vt:lpstr>Beispiel: Digitalisierung</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Brunner Harald, MSc</cp:lastModifiedBy>
  <cp:revision>603</cp:revision>
  <dcterms:created xsi:type="dcterms:W3CDTF">2019-11-13T13:23:08Z</dcterms:created>
  <dcterms:modified xsi:type="dcterms:W3CDTF">2022-11-24T17:17:47Z</dcterms:modified>
</cp:coreProperties>
</file>