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29"/>
  </p:notesMasterIdLst>
  <p:handoutMasterIdLst>
    <p:handoutMasterId r:id="rId30"/>
  </p:handoutMasterIdLst>
  <p:sldIdLst>
    <p:sldId id="270" r:id="rId2"/>
    <p:sldId id="551" r:id="rId3"/>
    <p:sldId id="578" r:id="rId4"/>
    <p:sldId id="595" r:id="rId5"/>
    <p:sldId id="622" r:id="rId6"/>
    <p:sldId id="691" r:id="rId7"/>
    <p:sldId id="690" r:id="rId8"/>
    <p:sldId id="715" r:id="rId9"/>
    <p:sldId id="693" r:id="rId10"/>
    <p:sldId id="692" r:id="rId11"/>
    <p:sldId id="716" r:id="rId12"/>
    <p:sldId id="719" r:id="rId13"/>
    <p:sldId id="718" r:id="rId14"/>
    <p:sldId id="600" r:id="rId15"/>
    <p:sldId id="680" r:id="rId16"/>
    <p:sldId id="567" r:id="rId17"/>
    <p:sldId id="698" r:id="rId18"/>
    <p:sldId id="711" r:id="rId19"/>
    <p:sldId id="714" r:id="rId20"/>
    <p:sldId id="683" r:id="rId21"/>
    <p:sldId id="569" r:id="rId22"/>
    <p:sldId id="657" r:id="rId23"/>
    <p:sldId id="685" r:id="rId24"/>
    <p:sldId id="710" r:id="rId25"/>
    <p:sldId id="720" r:id="rId26"/>
    <p:sldId id="721" r:id="rId27"/>
    <p:sldId id="670" r:id="rId28"/>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FF"/>
    <a:srgbClr val="DC5456"/>
    <a:srgbClr val="FF5050"/>
    <a:srgbClr val="000000"/>
    <a:srgbClr val="DC5355"/>
    <a:srgbClr val="33CC33"/>
    <a:srgbClr val="009999"/>
    <a:srgbClr val="FFDD4B"/>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55" autoAdjust="0"/>
    <p:restoredTop sz="99845" autoAdjust="0"/>
  </p:normalViewPr>
  <p:slideViewPr>
    <p:cSldViewPr>
      <p:cViewPr varScale="1">
        <p:scale>
          <a:sx n="112" d="100"/>
          <a:sy n="112" d="100"/>
        </p:scale>
        <p:origin x="1020" y="108"/>
      </p:cViewPr>
      <p:guideLst>
        <p:guide orient="horz" pos="2160"/>
        <p:guide pos="2880"/>
      </p:guideLst>
    </p:cSldViewPr>
  </p:slideViewPr>
  <p:outlineViewPr>
    <p:cViewPr>
      <p:scale>
        <a:sx n="33" d="100"/>
        <a:sy n="33" d="100"/>
      </p:scale>
      <p:origin x="48" y="8856"/>
    </p:cViewPr>
  </p:outlineViewPr>
  <p:notesTextViewPr>
    <p:cViewPr>
      <p:scale>
        <a:sx n="100" d="100"/>
        <a:sy n="100" d="100"/>
      </p:scale>
      <p:origin x="0" y="0"/>
    </p:cViewPr>
  </p:notesTextViewPr>
  <p:sorterViewPr>
    <p:cViewPr varScale="1">
      <p:scale>
        <a:sx n="1" d="1"/>
        <a:sy n="1" d="1"/>
      </p:scale>
      <p:origin x="0" y="-3192"/>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04.05.2018</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04.05.2018</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s://upload.wikimedia.org/wikipedia/commons/5/56/Austrian_Presidency_2006.sv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u2006.at/"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demokratiewebstatt.at/thema/thema-oesterreichischer-eu-ratsvorsitz/oesterreichischer-eu-ratsvorsitz-2006/uebersicht-ueber-eu-ratsvorsitzlaender-von-2006-2030/"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demokratiewebstatt.at/thema/thema-oesterreichischer-eu-ratsvorsitz/der-oesterreichische-eu-ratsvorsitz-2018/termine-und-konferenzen-des-eu-ratsvorsitzes/"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demokratiewebstatt.at/thema/thema-oesterreichischer-eu-ratsvorsitz"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683568" y="908721"/>
            <a:ext cx="7848872" cy="1409270"/>
          </a:xfrm>
        </p:spPr>
        <p:txBody>
          <a:bodyPr/>
          <a:lstStyle/>
          <a:p>
            <a:pPr algn="ctr" eaLnBrk="1" hangingPunct="1"/>
            <a:r>
              <a:rPr lang="de-DE" sz="4000" dirty="0"/>
              <a:t/>
            </a:r>
            <a:br>
              <a:rPr lang="de-DE" sz="4000" dirty="0"/>
            </a:br>
            <a:r>
              <a:rPr lang="de-DE" sz="4000" dirty="0"/>
              <a:t/>
            </a:r>
            <a:br>
              <a:rPr lang="de-DE" sz="4000" dirty="0"/>
            </a:br>
            <a:r>
              <a:rPr lang="de-DE" sz="3600" dirty="0" smtClean="0"/>
              <a:t>Österreichischer EU-Ratsvorsitz 2018</a:t>
            </a:r>
            <a:r>
              <a:rPr lang="de-DE" sz="2400" dirty="0" smtClean="0"/>
              <a:t/>
            </a:r>
            <a:br>
              <a:rPr lang="de-DE" sz="2400" dirty="0" smtClean="0"/>
            </a:br>
            <a:r>
              <a:rPr lang="de-DE" sz="2800" dirty="0" smtClean="0"/>
              <a:t>Aufgaben, Chancen, Herausforderungen</a:t>
            </a:r>
            <a:endParaRPr lang="de-DE" sz="24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Der Vertrag von Lissabon: </a:t>
            </a:r>
            <a:br>
              <a:rPr lang="de-DE" sz="2400" dirty="0" smtClean="0"/>
            </a:br>
            <a:r>
              <a:rPr lang="de-DE" sz="2400" dirty="0" smtClean="0"/>
              <a:t>Veränderung des EU-Ratsvorsitzes – I</a:t>
            </a:r>
            <a:endParaRPr lang="de-AT" sz="2000" dirty="0"/>
          </a:p>
        </p:txBody>
      </p:sp>
      <p:sp>
        <p:nvSpPr>
          <p:cNvPr id="7" name="Inhaltsplatzhalter 6"/>
          <p:cNvSpPr>
            <a:spLocks noGrp="1"/>
          </p:cNvSpPr>
          <p:nvPr>
            <p:ph idx="1"/>
          </p:nvPr>
        </p:nvSpPr>
        <p:spPr/>
        <p:txBody>
          <a:bodyPr/>
          <a:lstStyle/>
          <a:p>
            <a:pPr marL="0" indent="0">
              <a:buNone/>
            </a:pPr>
            <a:r>
              <a:rPr lang="de-DE" sz="1600" b="1" dirty="0" smtClean="0"/>
              <a:t>Reform der EU-Verträge</a:t>
            </a:r>
            <a:r>
              <a:rPr lang="de-DE" sz="1600" dirty="0" smtClean="0"/>
              <a:t>: 2007 entstand durch den Vertrag von Lissabon eine Art neue „Betriebsanleitung“ für die EU. Dadurch änderten sich auch die Aufgaben des EU-Ratsvorsitzes:</a:t>
            </a:r>
          </a:p>
          <a:p>
            <a:r>
              <a:rPr lang="de-AT" sz="1600" b="1" dirty="0" smtClean="0"/>
              <a:t>Gesetzgebung gemeinsam mit dem Europäischen Parlament (EP)</a:t>
            </a:r>
            <a:r>
              <a:rPr lang="de-AT" sz="1600" dirty="0" smtClean="0"/>
              <a:t>: Das EP ist </a:t>
            </a:r>
            <a:r>
              <a:rPr lang="de-AT" sz="1600" dirty="0"/>
              <a:t>nun neben dem Rat der wichtigste Gesetzgeber in der EU. </a:t>
            </a:r>
            <a:r>
              <a:rPr lang="de-AT" sz="1600" b="1" dirty="0"/>
              <a:t>Der Rat der EU</a:t>
            </a:r>
            <a:r>
              <a:rPr lang="de-AT" sz="1600" dirty="0"/>
              <a:t> (mit den </a:t>
            </a:r>
            <a:r>
              <a:rPr lang="de-AT" sz="1600" dirty="0" err="1"/>
              <a:t>MinisterInnen</a:t>
            </a:r>
            <a:r>
              <a:rPr lang="de-AT" sz="1600" dirty="0"/>
              <a:t> aller EU-Staaten) und das </a:t>
            </a:r>
            <a:r>
              <a:rPr lang="de-AT" sz="1600" b="1" dirty="0"/>
              <a:t>Europäisches Parlament</a:t>
            </a:r>
            <a:r>
              <a:rPr lang="de-AT" sz="1600" dirty="0"/>
              <a:t> (von den EU-</a:t>
            </a:r>
            <a:r>
              <a:rPr lang="de-AT" sz="1600" dirty="0" err="1"/>
              <a:t>BürgerInnen</a:t>
            </a:r>
            <a:r>
              <a:rPr lang="de-AT" sz="1600" dirty="0"/>
              <a:t> direkt gewählte Abgeordnete) beschließen 95% aller „EU-Gesetze“ </a:t>
            </a:r>
            <a:r>
              <a:rPr lang="de-AT" sz="1600" b="1" dirty="0"/>
              <a:t>gemeinsam</a:t>
            </a:r>
            <a:r>
              <a:rPr lang="de-AT" sz="1600" dirty="0"/>
              <a:t>.</a:t>
            </a:r>
          </a:p>
          <a:p>
            <a:r>
              <a:rPr lang="de-AT" sz="1600" b="1" dirty="0" smtClean="0"/>
              <a:t>Öffentliche Sitzungen</a:t>
            </a:r>
            <a:r>
              <a:rPr lang="de-AT" sz="1600" dirty="0" smtClean="0"/>
              <a:t>: Wenn </a:t>
            </a:r>
            <a:r>
              <a:rPr lang="de-AT" sz="1600" dirty="0"/>
              <a:t>der EU-Rat und das Europäischen Parlament über Gesetze abstimmen, dann sind diese Teile der </a:t>
            </a:r>
            <a:r>
              <a:rPr lang="de-AT" sz="1600" b="1" dirty="0"/>
              <a:t>Sitzungen öffentlich</a:t>
            </a:r>
            <a:r>
              <a:rPr lang="de-AT" sz="1600" dirty="0"/>
              <a:t>: Sie werden über Fernsehen oder Radio übertragen.</a:t>
            </a:r>
          </a:p>
          <a:p>
            <a:r>
              <a:rPr lang="de-AT" sz="1600" b="1" dirty="0" smtClean="0"/>
              <a:t>Präsident des Europäischen Rates</a:t>
            </a:r>
            <a:r>
              <a:rPr lang="de-AT" sz="1600" dirty="0" smtClean="0"/>
              <a:t>: Im </a:t>
            </a:r>
            <a:r>
              <a:rPr lang="de-AT" sz="1600" dirty="0"/>
              <a:t>Vertrag von Lissabon wurde entschieden, dass der Europäische Rat einen Präsidenten bekommt, der die Sitzungen des Europäischen Rates vorbereitet und leitet. Dieser Präsident wird jeweils für zweieinhalb Jahre gewählt. Der derzeitige </a:t>
            </a:r>
            <a:r>
              <a:rPr lang="de-AT" sz="1600" b="1" dirty="0"/>
              <a:t>Präsident des Europäischen Rates</a:t>
            </a:r>
            <a:r>
              <a:rPr lang="de-AT" sz="1600" dirty="0"/>
              <a:t> heißt Donald </a:t>
            </a:r>
            <a:r>
              <a:rPr lang="de-AT" sz="1600" dirty="0" err="1"/>
              <a:t>Tusk</a:t>
            </a:r>
            <a:r>
              <a:rPr lang="de-AT" sz="1600" dirty="0"/>
              <a:t> (Stand April 2018).</a:t>
            </a:r>
          </a:p>
          <a:p>
            <a:endParaRPr lang="de-DE" sz="1600" dirty="0" smtClean="0"/>
          </a:p>
          <a:p>
            <a:endParaRPr lang="de-DE" sz="1600" dirty="0" smtClean="0"/>
          </a:p>
        </p:txBody>
      </p:sp>
    </p:spTree>
    <p:extLst>
      <p:ext uri="{BB962C8B-B14F-4D97-AF65-F5344CB8AC3E}">
        <p14:creationId xmlns:p14="http://schemas.microsoft.com/office/powerpoint/2010/main" val="3098895211"/>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Der Vertrag von Lissabon: </a:t>
            </a:r>
            <a:br>
              <a:rPr lang="de-DE" sz="2400" dirty="0" smtClean="0"/>
            </a:br>
            <a:r>
              <a:rPr lang="de-DE" sz="2400" dirty="0" smtClean="0"/>
              <a:t>Veränderung des EU-Ratsvorsitzes – II</a:t>
            </a:r>
            <a:endParaRPr lang="de-AT" sz="2000" dirty="0"/>
          </a:p>
        </p:txBody>
      </p:sp>
      <p:sp>
        <p:nvSpPr>
          <p:cNvPr id="7" name="Inhaltsplatzhalter 6"/>
          <p:cNvSpPr>
            <a:spLocks noGrp="1"/>
          </p:cNvSpPr>
          <p:nvPr>
            <p:ph idx="1"/>
          </p:nvPr>
        </p:nvSpPr>
        <p:spPr/>
        <p:txBody>
          <a:bodyPr/>
          <a:lstStyle/>
          <a:p>
            <a:r>
              <a:rPr lang="de-AT" sz="1600" b="1" dirty="0" smtClean="0"/>
              <a:t>Hoher Vertreter / Hohe Vertreterin der EU:</a:t>
            </a:r>
          </a:p>
          <a:p>
            <a:pPr lvl="1"/>
            <a:r>
              <a:rPr lang="de-AT" sz="1600" dirty="0" smtClean="0"/>
              <a:t>Vor </a:t>
            </a:r>
            <a:r>
              <a:rPr lang="de-AT" sz="1600" dirty="0"/>
              <a:t>dem Vertrag von </a:t>
            </a:r>
            <a:r>
              <a:rPr lang="de-AT" sz="1600" dirty="0" smtClean="0"/>
              <a:t>Lissabon: EU-Rat </a:t>
            </a:r>
            <a:r>
              <a:rPr lang="de-AT" sz="1600" dirty="0"/>
              <a:t>und die Europäische </a:t>
            </a:r>
            <a:r>
              <a:rPr lang="de-AT" sz="1600" dirty="0" smtClean="0"/>
              <a:t>Kommission waren </a:t>
            </a:r>
            <a:r>
              <a:rPr lang="de-AT" sz="1600" dirty="0"/>
              <a:t>zuständig, wenn es um die Außenpolitik der EU ging. </a:t>
            </a:r>
            <a:endParaRPr lang="de-AT" sz="1600" dirty="0" smtClean="0"/>
          </a:p>
          <a:p>
            <a:pPr marL="457200" lvl="1" indent="0">
              <a:buNone/>
            </a:pPr>
            <a:endParaRPr lang="de-AT" sz="1600" dirty="0" smtClean="0"/>
          </a:p>
          <a:p>
            <a:pPr lvl="1"/>
            <a:r>
              <a:rPr lang="de-AT" sz="1600" dirty="0" smtClean="0"/>
              <a:t>Seit </a:t>
            </a:r>
            <a:r>
              <a:rPr lang="de-AT" sz="1600" dirty="0"/>
              <a:t>dem Vertrag gibt es so etwas wie einen „EU-Außenminister“ bzw. eine „EU-Außenministerin“. </a:t>
            </a:r>
            <a:r>
              <a:rPr lang="de-AT" sz="1600" b="1" dirty="0"/>
              <a:t>Der „Hohe Vertreter“ bzw. die „Hohe Vertreterin der EU“</a:t>
            </a:r>
            <a:r>
              <a:rPr lang="de-AT" sz="1600" dirty="0"/>
              <a:t> vertritt die Gemeinsame Außen- und Sicherheitspolitik der EU nach außen. Er oder sie leitet die Tagungen des Ministerrates für Auswärtige </a:t>
            </a:r>
            <a:r>
              <a:rPr lang="de-AT" sz="1600" dirty="0" smtClean="0"/>
              <a:t>Angelegenheiten. Gleichzeitig </a:t>
            </a:r>
            <a:r>
              <a:rPr lang="de-AT" sz="1600" dirty="0"/>
              <a:t>ist er/sie </a:t>
            </a:r>
            <a:r>
              <a:rPr lang="de-AT" sz="1600" dirty="0" smtClean="0"/>
              <a:t>Vizepräsident/Vizepräsidentin </a:t>
            </a:r>
            <a:r>
              <a:rPr lang="de-AT" sz="1600" dirty="0"/>
              <a:t>der Europäischen Kommission. Unterstützt wird der Hohe Vertreter/die Hohe Vertreterin vom </a:t>
            </a:r>
            <a:r>
              <a:rPr lang="de-AT" sz="1600" b="1" dirty="0"/>
              <a:t>Auswärtigen Dienst</a:t>
            </a:r>
            <a:r>
              <a:rPr lang="de-AT" sz="1600" dirty="0"/>
              <a:t> (diplomatischen Dienst) </a:t>
            </a:r>
            <a:r>
              <a:rPr lang="de-AT" sz="1600" b="1" dirty="0"/>
              <a:t>der EU (Europäischer Auswärtiger Dienst)</a:t>
            </a:r>
            <a:r>
              <a:rPr lang="de-AT" sz="1600" dirty="0"/>
              <a:t>. Die derzeitige Hohe Vertreterin der EU ist Federica </a:t>
            </a:r>
            <a:r>
              <a:rPr lang="de-AT" sz="1600" dirty="0" err="1"/>
              <a:t>Mogherini</a:t>
            </a:r>
            <a:r>
              <a:rPr lang="de-AT" sz="1600" dirty="0"/>
              <a:t> (Stand April 2018).</a:t>
            </a:r>
          </a:p>
          <a:p>
            <a:endParaRPr lang="de-DE" sz="1600" dirty="0" smtClean="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5250124"/>
            <a:ext cx="1512168" cy="1134126"/>
          </a:xfrm>
          <a:prstGeom prst="rect">
            <a:avLst/>
          </a:prstGeom>
        </p:spPr>
      </p:pic>
      <p:pic>
        <p:nvPicPr>
          <p:cNvPr id="4" name="Grafi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311767" y="5250124"/>
            <a:ext cx="1493315" cy="1120531"/>
          </a:xfrm>
          <a:prstGeom prst="rect">
            <a:avLst/>
          </a:prstGeom>
        </p:spPr>
      </p:pic>
      <p:sp>
        <p:nvSpPr>
          <p:cNvPr id="5" name="Textfeld 4"/>
          <p:cNvSpPr txBox="1"/>
          <p:nvPr/>
        </p:nvSpPr>
        <p:spPr>
          <a:xfrm>
            <a:off x="1115616" y="6484686"/>
            <a:ext cx="4104456" cy="276999"/>
          </a:xfrm>
          <a:prstGeom prst="rect">
            <a:avLst/>
          </a:prstGeom>
          <a:noFill/>
        </p:spPr>
        <p:txBody>
          <a:bodyPr wrap="square" rtlCol="0">
            <a:spAutoFit/>
          </a:bodyPr>
          <a:lstStyle/>
          <a:p>
            <a:r>
              <a:rPr lang="de-DE" sz="1200" dirty="0" smtClean="0"/>
              <a:t>Donald </a:t>
            </a:r>
            <a:r>
              <a:rPr lang="de-DE" sz="1200" dirty="0" err="1" smtClean="0"/>
              <a:t>Tusk</a:t>
            </a:r>
            <a:r>
              <a:rPr lang="de-DE" sz="1200" dirty="0" smtClean="0"/>
              <a:t>, Federica </a:t>
            </a:r>
            <a:r>
              <a:rPr lang="de-DE" sz="1200" dirty="0" err="1" smtClean="0"/>
              <a:t>Mogherini</a:t>
            </a:r>
            <a:r>
              <a:rPr lang="de-DE" sz="1200" dirty="0" smtClean="0"/>
              <a:t> </a:t>
            </a:r>
            <a:r>
              <a:rPr lang="de-DE" sz="1200" dirty="0"/>
              <a:t>© Clipdealer / </a:t>
            </a:r>
            <a:r>
              <a:rPr lang="de-DE" sz="1200" dirty="0" err="1"/>
              <a:t>palinchak</a:t>
            </a:r>
            <a:r>
              <a:rPr lang="de-DE" sz="1200" dirty="0"/>
              <a:t> </a:t>
            </a:r>
            <a:endParaRPr lang="de-AT" sz="1200" dirty="0"/>
          </a:p>
        </p:txBody>
      </p:sp>
    </p:spTree>
    <p:extLst>
      <p:ext uri="{BB962C8B-B14F-4D97-AF65-F5344CB8AC3E}">
        <p14:creationId xmlns:p14="http://schemas.microsoft.com/office/powerpoint/2010/main" val="3434609428"/>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Der Vertrag von Lissabon: </a:t>
            </a:r>
            <a:br>
              <a:rPr lang="de-DE" sz="2400" dirty="0" smtClean="0"/>
            </a:br>
            <a:r>
              <a:rPr lang="de-DE" sz="2400" dirty="0" smtClean="0"/>
              <a:t>Veränderung des EU-Ratsvorsitzes – III</a:t>
            </a:r>
            <a:endParaRPr lang="de-AT" sz="2000" dirty="0"/>
          </a:p>
        </p:txBody>
      </p:sp>
      <p:sp>
        <p:nvSpPr>
          <p:cNvPr id="7" name="Inhaltsplatzhalter 6"/>
          <p:cNvSpPr>
            <a:spLocks noGrp="1"/>
          </p:cNvSpPr>
          <p:nvPr>
            <p:ph idx="1"/>
          </p:nvPr>
        </p:nvSpPr>
        <p:spPr/>
        <p:txBody>
          <a:bodyPr/>
          <a:lstStyle/>
          <a:p>
            <a:r>
              <a:rPr lang="de-AT" sz="1600" dirty="0" smtClean="0"/>
              <a:t>Arbeiten im Trio: Der </a:t>
            </a:r>
            <a:r>
              <a:rPr lang="de-AT" sz="1600" dirty="0"/>
              <a:t>Vorsitz im Rat der EU wechselt jedes halbe Jahr. Allerdings gilt seit dem Vertrag von Lissabon, dass jeweils </a:t>
            </a:r>
            <a:r>
              <a:rPr lang="de-AT" sz="1600" b="1" dirty="0"/>
              <a:t>drei Mitgliedstaaten</a:t>
            </a:r>
            <a:r>
              <a:rPr lang="de-AT" sz="1600" dirty="0"/>
              <a:t> für 1½ Jahre in „Vorsitz-Teams“ </a:t>
            </a:r>
            <a:r>
              <a:rPr lang="de-AT" sz="1600" b="1" dirty="0"/>
              <a:t>zusammenarbeiten</a:t>
            </a:r>
            <a:r>
              <a:rPr lang="de-AT" sz="1600" dirty="0"/>
              <a:t>. Sie bilden als Dreiergruppe (Trio) den „</a:t>
            </a:r>
            <a:r>
              <a:rPr lang="de-AT" sz="1600" b="1" dirty="0"/>
              <a:t>Dreiervorsitz</a:t>
            </a:r>
            <a:r>
              <a:rPr lang="de-AT" sz="1600" dirty="0"/>
              <a:t>“ (Man spricht auch von der „Trio-Rats-Präsidentschaft</a:t>
            </a:r>
            <a:r>
              <a:rPr lang="de-AT" sz="1600" dirty="0" smtClean="0"/>
              <a:t>“.)</a:t>
            </a:r>
            <a:endParaRPr lang="de-AT" sz="1600" dirty="0"/>
          </a:p>
          <a:p>
            <a:pPr lvl="1"/>
            <a:r>
              <a:rPr lang="de-AT" sz="1400" dirty="0"/>
              <a:t>Beispiel: </a:t>
            </a:r>
            <a:r>
              <a:rPr lang="de-AT" sz="1400" b="1" dirty="0"/>
              <a:t>Österreich</a:t>
            </a:r>
            <a:r>
              <a:rPr lang="de-AT" sz="1400" dirty="0"/>
              <a:t> übernimmt ab Juli 2018 den Vorsitz im Rat der Europäischen Union. Im 1. Halbjahr 2018 hat(</a:t>
            </a:r>
            <a:r>
              <a:rPr lang="de-AT" sz="1400" dirty="0" err="1"/>
              <a:t>te</a:t>
            </a:r>
            <a:r>
              <a:rPr lang="de-AT" sz="1400" dirty="0"/>
              <a:t>) Bulgarien den Vorsitz. Vor </a:t>
            </a:r>
            <a:r>
              <a:rPr lang="de-AT" sz="1400" b="1" dirty="0"/>
              <a:t>Bulgarien</a:t>
            </a:r>
            <a:r>
              <a:rPr lang="de-AT" sz="1400" dirty="0"/>
              <a:t> wiederum war </a:t>
            </a:r>
            <a:r>
              <a:rPr lang="de-AT" sz="1400" b="1" dirty="0"/>
              <a:t>Estland</a:t>
            </a:r>
            <a:r>
              <a:rPr lang="de-AT" sz="1400" dirty="0"/>
              <a:t> das Vorsitz-Land im EU-Rat (2. Halbjahr 2017). Estland, Bulgarien und Österreich bilden zusammen den derzeitigen Dreiervorsitz im Rat der Europäischen Union</a:t>
            </a:r>
            <a:r>
              <a:rPr lang="de-AT" sz="1400" dirty="0" smtClean="0"/>
              <a:t>.</a:t>
            </a:r>
          </a:p>
          <a:p>
            <a:pPr marL="457200" lvl="1" indent="0">
              <a:buNone/>
            </a:pPr>
            <a:endParaRPr lang="de-AT" sz="1400" dirty="0"/>
          </a:p>
          <a:p>
            <a:r>
              <a:rPr lang="de-AT" sz="1600" dirty="0" smtClean="0"/>
              <a:t>Der </a:t>
            </a:r>
            <a:r>
              <a:rPr lang="de-AT" sz="1600" dirty="0"/>
              <a:t>Dreiervorsitz überlegt sich gemeinsame Ziele für die 18 Monate (3x6 Monate) und erarbeitet dann ein Programm, das </a:t>
            </a:r>
            <a:r>
              <a:rPr lang="de-AT" sz="1600" b="1" dirty="0"/>
              <a:t>18-Monatsprogramm des EU-Rates</a:t>
            </a:r>
            <a:r>
              <a:rPr lang="de-AT" sz="1600" dirty="0"/>
              <a:t>.</a:t>
            </a:r>
            <a:br>
              <a:rPr lang="de-AT" sz="1600" dirty="0"/>
            </a:br>
            <a:r>
              <a:rPr lang="de-AT" sz="1600" dirty="0"/>
              <a:t>Jedes der drei Länder erstellt aber auch ein eigenes </a:t>
            </a:r>
            <a:r>
              <a:rPr lang="de-AT" sz="1600" b="1" dirty="0"/>
              <a:t>6-Monatsprogramm</a:t>
            </a:r>
            <a:r>
              <a:rPr lang="de-AT" sz="1600" dirty="0"/>
              <a:t>, das zum gemeinsamen Programm </a:t>
            </a:r>
            <a:r>
              <a:rPr lang="de-AT" sz="1600" dirty="0" smtClean="0"/>
              <a:t>passt.</a:t>
            </a:r>
          </a:p>
          <a:p>
            <a:pPr marL="0" indent="0">
              <a:buNone/>
            </a:pPr>
            <a:endParaRPr lang="de-AT" sz="1600" dirty="0" smtClean="0"/>
          </a:p>
          <a:p>
            <a:r>
              <a:rPr lang="de-AT" sz="1600" dirty="0" smtClean="0"/>
              <a:t>Die </a:t>
            </a:r>
            <a:r>
              <a:rPr lang="de-AT" sz="1600" dirty="0"/>
              <a:t>Ziele, die vom Rat verfolgt werden, und die Aufgaben, die damit verbunden sind, erfordern oft mehr Zeit als nur sechs Monate. Der Dreiervorsitz soll bewirken, dass die Arbeit des Rates nicht bei jedem Vorsitz-Wechsel „unterbrochen“ wird, </a:t>
            </a:r>
            <a:r>
              <a:rPr lang="de-AT" sz="1600" dirty="0" smtClean="0"/>
              <a:t/>
            </a:r>
            <a:br>
              <a:rPr lang="de-AT" sz="1600" dirty="0" smtClean="0"/>
            </a:br>
            <a:r>
              <a:rPr lang="de-AT" sz="1600" dirty="0" smtClean="0"/>
              <a:t>sondern </a:t>
            </a:r>
            <a:r>
              <a:rPr lang="de-AT" sz="1600" dirty="0"/>
              <a:t>vom Nachfolge-Land fortgesetzt werden kann.</a:t>
            </a:r>
          </a:p>
          <a:p>
            <a:pPr marL="0" indent="0">
              <a:buNone/>
            </a:pPr>
            <a:endParaRPr lang="de-AT" sz="1600" dirty="0"/>
          </a:p>
          <a:p>
            <a:endParaRPr lang="de-DE" sz="1600" dirty="0" smtClean="0"/>
          </a:p>
          <a:p>
            <a:endParaRPr lang="de-DE" sz="1600" dirty="0" smtClean="0"/>
          </a:p>
        </p:txBody>
      </p:sp>
    </p:spTree>
    <p:extLst>
      <p:ext uri="{BB962C8B-B14F-4D97-AF65-F5344CB8AC3E}">
        <p14:creationId xmlns:p14="http://schemas.microsoft.com/office/powerpoint/2010/main" val="3252943088"/>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Der Vertrag von Lissabon: </a:t>
            </a:r>
            <a:br>
              <a:rPr lang="de-DE" sz="2400" dirty="0" smtClean="0"/>
            </a:br>
            <a:r>
              <a:rPr lang="de-DE" sz="2400" dirty="0" smtClean="0"/>
              <a:t>Veränderung des EU-Ratsvorsitzes – IV</a:t>
            </a:r>
            <a:endParaRPr lang="de-AT" sz="2000" dirty="0"/>
          </a:p>
        </p:txBody>
      </p:sp>
      <p:sp>
        <p:nvSpPr>
          <p:cNvPr id="7" name="Inhaltsplatzhalter 6"/>
          <p:cNvSpPr>
            <a:spLocks noGrp="1"/>
          </p:cNvSpPr>
          <p:nvPr>
            <p:ph idx="1"/>
          </p:nvPr>
        </p:nvSpPr>
        <p:spPr/>
        <p:txBody>
          <a:bodyPr/>
          <a:lstStyle/>
          <a:p>
            <a:pPr lvl="0"/>
            <a:r>
              <a:rPr lang="de-AT" sz="1600" b="1" dirty="0">
                <a:solidFill>
                  <a:srgbClr val="000000"/>
                </a:solidFill>
              </a:rPr>
              <a:t>Einfachere </a:t>
            </a:r>
            <a:r>
              <a:rPr lang="de-AT" sz="1600" b="1" dirty="0" smtClean="0">
                <a:solidFill>
                  <a:srgbClr val="000000"/>
                </a:solidFill>
              </a:rPr>
              <a:t>Entscheidungen: </a:t>
            </a:r>
            <a:r>
              <a:rPr lang="de-AT" sz="1600" dirty="0" smtClean="0">
                <a:solidFill>
                  <a:srgbClr val="000000"/>
                </a:solidFill>
              </a:rPr>
              <a:t>Im </a:t>
            </a:r>
            <a:r>
              <a:rPr lang="de-AT" sz="1600" dirty="0">
                <a:solidFill>
                  <a:srgbClr val="000000"/>
                </a:solidFill>
              </a:rPr>
              <a:t>Rat der EU müssen einige Entscheidungen einstimmig getroffen werden, d.h., alle 28 Mitglieder müssen zustimmen, damit etwas beschlossen werden kann. Es ist sehr schwierig, zu erreichen, dass alle „einer Meinung“ sind. Um die Entscheidungen einfacher zu machen, gibt es seit dem Vertrag von Lissabon mehr Politik-Bereiche (z.B. bei öffentlicher Gesundheit, Tourismus, Energiepolitik), wo der Rat </a:t>
            </a:r>
            <a:r>
              <a:rPr lang="de-AT" sz="1600" b="1" dirty="0">
                <a:solidFill>
                  <a:srgbClr val="000000"/>
                </a:solidFill>
              </a:rPr>
              <a:t>keine Einstimmigkeit</a:t>
            </a:r>
            <a:r>
              <a:rPr lang="de-AT" sz="1600" dirty="0">
                <a:solidFill>
                  <a:srgbClr val="000000"/>
                </a:solidFill>
              </a:rPr>
              <a:t> braucht, sondern wo eine </a:t>
            </a:r>
            <a:r>
              <a:rPr lang="de-AT" sz="1600" b="1" dirty="0">
                <a:solidFill>
                  <a:srgbClr val="000000"/>
                </a:solidFill>
              </a:rPr>
              <a:t>qualifizierte Mehrheit</a:t>
            </a:r>
            <a:r>
              <a:rPr lang="de-AT" sz="1600" dirty="0">
                <a:solidFill>
                  <a:srgbClr val="000000"/>
                </a:solidFill>
              </a:rPr>
              <a:t> </a:t>
            </a:r>
            <a:r>
              <a:rPr lang="de-AT" sz="1600" dirty="0" smtClean="0">
                <a:solidFill>
                  <a:srgbClr val="000000"/>
                </a:solidFill>
              </a:rPr>
              <a:t>ausreicht</a:t>
            </a:r>
            <a:r>
              <a:rPr lang="de-AT" sz="1600" dirty="0">
                <a:solidFill>
                  <a:srgbClr val="000000"/>
                </a:solidFill>
              </a:rPr>
              <a:t>, um etwas zu beschließen</a:t>
            </a:r>
            <a:r>
              <a:rPr lang="de-AT" sz="1600" dirty="0" smtClean="0">
                <a:solidFill>
                  <a:srgbClr val="000000"/>
                </a:solidFill>
              </a:rPr>
              <a:t>.</a:t>
            </a:r>
          </a:p>
          <a:p>
            <a:pPr marL="0" lvl="0" indent="0">
              <a:buNone/>
            </a:pPr>
            <a:endParaRPr lang="de-AT" sz="1600" dirty="0">
              <a:solidFill>
                <a:srgbClr val="000000"/>
              </a:solidFill>
            </a:endParaRPr>
          </a:p>
          <a:p>
            <a:pPr lvl="0"/>
            <a:r>
              <a:rPr lang="de-AT" sz="1600" b="1" dirty="0" smtClean="0">
                <a:solidFill>
                  <a:srgbClr val="000000"/>
                </a:solidFill>
              </a:rPr>
              <a:t>Austrittsklausel: </a:t>
            </a:r>
            <a:r>
              <a:rPr lang="de-AT" sz="1600" dirty="0" smtClean="0">
                <a:solidFill>
                  <a:srgbClr val="000000"/>
                </a:solidFill>
              </a:rPr>
              <a:t>Der </a:t>
            </a:r>
            <a:r>
              <a:rPr lang="de-AT" sz="1600" dirty="0">
                <a:solidFill>
                  <a:srgbClr val="000000"/>
                </a:solidFill>
              </a:rPr>
              <a:t>Vertrag von Lissabon regelt im Übrigen auch etwas, das den derzeitigen Ratsvorsitz zwar nicht verändert, aber beschäftigen wird, nämlich den freiwilligen </a:t>
            </a:r>
            <a:r>
              <a:rPr lang="de-AT" sz="1600" b="1" dirty="0">
                <a:solidFill>
                  <a:srgbClr val="000000"/>
                </a:solidFill>
              </a:rPr>
              <a:t>Austritt eines Landes aus der EU</a:t>
            </a:r>
            <a:r>
              <a:rPr lang="de-AT" sz="1600" dirty="0">
                <a:solidFill>
                  <a:srgbClr val="000000"/>
                </a:solidFill>
              </a:rPr>
              <a:t>: Mit den Verhandlungen über den anstehenden Austritt des Vereinigten Königreichs („</a:t>
            </a:r>
            <a:r>
              <a:rPr lang="de-AT" sz="1600" dirty="0" err="1">
                <a:solidFill>
                  <a:srgbClr val="000000"/>
                </a:solidFill>
              </a:rPr>
              <a:t>Brexit</a:t>
            </a:r>
            <a:r>
              <a:rPr lang="de-AT" sz="1600" dirty="0">
                <a:solidFill>
                  <a:srgbClr val="000000"/>
                </a:solidFill>
              </a:rPr>
              <a:t>“) wird dieses Thema auch Österreich während seines EU-Ratsvorsitzes </a:t>
            </a:r>
            <a:r>
              <a:rPr lang="de-AT" sz="1600" dirty="0" smtClean="0">
                <a:solidFill>
                  <a:srgbClr val="000000"/>
                </a:solidFill>
              </a:rPr>
              <a:t>beschäftigen.</a:t>
            </a:r>
            <a:r>
              <a:rPr lang="de-AT" sz="1600" dirty="0">
                <a:solidFill>
                  <a:srgbClr val="000000"/>
                </a:solidFill>
              </a:rPr>
              <a:t> </a:t>
            </a:r>
          </a:p>
          <a:p>
            <a:endParaRPr lang="de-DE" sz="1600" dirty="0" smtClean="0"/>
          </a:p>
          <a:p>
            <a:endParaRPr lang="de-DE" sz="1600" dirty="0" smtClean="0"/>
          </a:p>
        </p:txBody>
      </p:sp>
    </p:spTree>
    <p:extLst>
      <p:ext uri="{BB962C8B-B14F-4D97-AF65-F5344CB8AC3E}">
        <p14:creationId xmlns:p14="http://schemas.microsoft.com/office/powerpoint/2010/main" val="3016912864"/>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9050" y="3932"/>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smtClean="0"/>
              <a:t>Österreichischer EU-Ratsvorsitz 2006</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648366553"/>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221456" y="58309"/>
            <a:ext cx="8207375" cy="1152525"/>
          </a:xfrm>
        </p:spPr>
        <p:txBody>
          <a:bodyPr/>
          <a:lstStyle/>
          <a:p>
            <a:r>
              <a:rPr lang="de-DE" sz="2000" dirty="0" smtClean="0"/>
              <a:t>Rückblick: Situation in der EU 2006</a:t>
            </a:r>
            <a:endParaRPr lang="de-DE" sz="2000" dirty="0">
              <a:solidFill>
                <a:schemeClr val="accent1">
                  <a:lumMod val="50000"/>
                </a:schemeClr>
              </a:solidFill>
            </a:endParaRPr>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
        <p:nvSpPr>
          <p:cNvPr id="7" name="Inhaltsplatzhalter 6"/>
          <p:cNvSpPr>
            <a:spLocks noGrp="1"/>
          </p:cNvSpPr>
          <p:nvPr>
            <p:ph idx="1"/>
          </p:nvPr>
        </p:nvSpPr>
        <p:spPr>
          <a:xfrm>
            <a:off x="221456" y="980728"/>
            <a:ext cx="8229600" cy="4430712"/>
          </a:xfrm>
        </p:spPr>
        <p:txBody>
          <a:bodyPr/>
          <a:lstStyle/>
          <a:p>
            <a:r>
              <a:rPr lang="de-DE" sz="1600" dirty="0" smtClean="0"/>
              <a:t>Vor 2018 hatte Österreich das letzte Mal im 1. Halbjahr </a:t>
            </a:r>
            <a:r>
              <a:rPr lang="de-DE" sz="1600" b="1" dirty="0" smtClean="0"/>
              <a:t>2006</a:t>
            </a:r>
            <a:r>
              <a:rPr lang="de-DE" sz="1600" dirty="0" smtClean="0"/>
              <a:t> (1. Jänner bis 30. Juni 2006) den Vorsitz im Rat der EU.</a:t>
            </a:r>
          </a:p>
          <a:p>
            <a:r>
              <a:rPr lang="de-DE" sz="1600" dirty="0" smtClean="0"/>
              <a:t>Das damalige Motto des Vorsitzes lautete: </a:t>
            </a:r>
            <a:r>
              <a:rPr lang="de-DE" sz="1600" b="1" dirty="0" smtClean="0"/>
              <a:t>„Europa neuen Schwung geben!“</a:t>
            </a:r>
          </a:p>
          <a:p>
            <a:r>
              <a:rPr lang="de-DE" sz="1600" dirty="0" smtClean="0"/>
              <a:t>Die EU hatte damals </a:t>
            </a:r>
            <a:r>
              <a:rPr lang="de-DE" sz="1600" b="1" dirty="0" smtClean="0"/>
              <a:t>25</a:t>
            </a:r>
            <a:r>
              <a:rPr lang="de-DE" sz="1600" dirty="0" smtClean="0"/>
              <a:t> Mitgliedsländer.</a:t>
            </a:r>
          </a:p>
          <a:p>
            <a:r>
              <a:rPr lang="de-DE" sz="1600" dirty="0" smtClean="0"/>
              <a:t>2004 hatte die größte Erweiterung in der Geschichte der EU stattgefunden, 10 neue Mitgliedsstaaten waren hinzugekommen.</a:t>
            </a:r>
          </a:p>
          <a:p>
            <a:pPr marL="0" indent="0">
              <a:buNone/>
            </a:pPr>
            <a:endParaRPr lang="de-DE" sz="1000" dirty="0" smtClean="0"/>
          </a:p>
          <a:p>
            <a:r>
              <a:rPr lang="de-DE" sz="1600" dirty="0" smtClean="0"/>
              <a:t>Es kam zu Diskussionen um die Zukunft der EU: </a:t>
            </a:r>
          </a:p>
          <a:p>
            <a:pPr lvl="1"/>
            <a:r>
              <a:rPr lang="de-DE" sz="1400" dirty="0" smtClean="0"/>
              <a:t>Wie soll sie sich weiterentwickeln?</a:t>
            </a:r>
          </a:p>
          <a:p>
            <a:pPr lvl="1"/>
            <a:r>
              <a:rPr lang="de-DE" sz="1400" dirty="0" smtClean="0"/>
              <a:t>Sollen weitere Mitglieder aufgenommen werden?</a:t>
            </a:r>
          </a:p>
          <a:p>
            <a:pPr lvl="1"/>
            <a:r>
              <a:rPr lang="de-DE" sz="1400" dirty="0" smtClean="0"/>
              <a:t>Welche gemeinsamen Werte gelten in der EU?</a:t>
            </a:r>
          </a:p>
          <a:p>
            <a:pPr lvl="1"/>
            <a:r>
              <a:rPr lang="de-DE" sz="1400" dirty="0" smtClean="0"/>
              <a:t>Soll es eine Verfassung für die gesamte EU geben?</a:t>
            </a:r>
          </a:p>
          <a:p>
            <a:endParaRPr lang="de-DE" sz="1600" dirty="0" smtClean="0"/>
          </a:p>
          <a:p>
            <a:pPr marL="0" indent="0">
              <a:buNone/>
            </a:pPr>
            <a:endParaRPr lang="de-DE" sz="1600" dirty="0" smtClean="0"/>
          </a:p>
          <a:p>
            <a:pPr marL="0" indent="0">
              <a:buNone/>
            </a:pPr>
            <a:endParaRPr lang="de-AT" sz="1600" dirty="0"/>
          </a:p>
          <a:p>
            <a:endParaRPr lang="de-DE" sz="1600" dirty="0"/>
          </a:p>
          <a:p>
            <a:endParaRPr lang="de-AT" sz="2000" dirty="0">
              <a:solidFill>
                <a:schemeClr val="accent1">
                  <a:lumMod val="50000"/>
                </a:schemeClr>
              </a:solidFill>
            </a:endParaRPr>
          </a:p>
          <a:p>
            <a:endParaRPr lang="de-DE" sz="2000" dirty="0"/>
          </a:p>
          <a:p>
            <a:pPr marL="457200" lvl="1" indent="0">
              <a:buNone/>
            </a:pPr>
            <a:endParaRPr lang="de-DE" sz="1500" dirty="0" smtClean="0"/>
          </a:p>
          <a:p>
            <a:pPr marL="0" indent="0">
              <a:buNone/>
            </a:pPr>
            <a:endParaRPr lang="de-DE" sz="2000" dirty="0" smtClean="0"/>
          </a:p>
          <a:p>
            <a:endParaRPr lang="de-DE" sz="2000" dirty="0" smtClean="0"/>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7584" y="4143518"/>
            <a:ext cx="4644008" cy="2406365"/>
          </a:xfrm>
          <a:prstGeom prst="rect">
            <a:avLst/>
          </a:prstGeom>
        </p:spPr>
      </p:pic>
      <p:sp>
        <p:nvSpPr>
          <p:cNvPr id="3" name="Textfeld 2"/>
          <p:cNvSpPr txBox="1"/>
          <p:nvPr/>
        </p:nvSpPr>
        <p:spPr>
          <a:xfrm>
            <a:off x="701316" y="5897495"/>
            <a:ext cx="4896544" cy="461665"/>
          </a:xfrm>
          <a:prstGeom prst="rect">
            <a:avLst/>
          </a:prstGeom>
          <a:noFill/>
        </p:spPr>
        <p:txBody>
          <a:bodyPr wrap="square" rtlCol="0">
            <a:spAutoFit/>
          </a:bodyPr>
          <a:lstStyle/>
          <a:p>
            <a:r>
              <a:rPr lang="de-DE" sz="1200" dirty="0" smtClean="0">
                <a:hlinkClick r:id="rId4"/>
              </a:rPr>
              <a:t>Logo EU-Ratsvorsitz Österreichs 2006 © </a:t>
            </a:r>
            <a:r>
              <a:rPr lang="pt-BR" sz="1200" dirty="0">
                <a:hlinkClick r:id="rId4"/>
              </a:rPr>
              <a:t>Rem Koolhaas _ Irma Boom _eu2006.at _ Wikipedia CC</a:t>
            </a:r>
            <a:endParaRPr lang="de-AT" sz="1200" dirty="0"/>
          </a:p>
        </p:txBody>
      </p:sp>
    </p:spTree>
    <p:extLst>
      <p:ext uri="{BB962C8B-B14F-4D97-AF65-F5344CB8AC3E}">
        <p14:creationId xmlns:p14="http://schemas.microsoft.com/office/powerpoint/2010/main" val="2859551997"/>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Aufgaben des Ratsvorsitzes 2006?</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AT" sz="1600" dirty="0"/>
              <a:t>Den Vertrag von Lissabon gab es 2006 noch nicht. </a:t>
            </a:r>
            <a:r>
              <a:rPr lang="de-AT" sz="1600" dirty="0" smtClean="0"/>
              <a:t>Deshalb</a:t>
            </a:r>
            <a:endParaRPr lang="de-AT" sz="1600" dirty="0"/>
          </a:p>
          <a:p>
            <a:pPr lvl="0"/>
            <a:r>
              <a:rPr lang="de-AT" sz="1600" dirty="0"/>
              <a:t>übernahmen die Mitglieder der österreichischen Bundesregierung 2006 nicht nur bei den Tagungen des Rates der Europäischen Union den Vorsitz, sondern </a:t>
            </a:r>
            <a:r>
              <a:rPr lang="de-AT" sz="1600" b="1" dirty="0"/>
              <a:t>auch bei den Tagungen des Europäischen Rates</a:t>
            </a:r>
            <a:r>
              <a:rPr lang="de-AT" sz="1600" dirty="0"/>
              <a:t>: Diese wurden vom österreichischen Bundeskanzler (Dr. Wolfgang Schüssel) geleitet, und nicht vom Präsidenten des Europäischen Rates (derzeit Donald </a:t>
            </a:r>
            <a:r>
              <a:rPr lang="de-AT" sz="1600" dirty="0" err="1"/>
              <a:t>Tusk</a:t>
            </a:r>
            <a:r>
              <a:rPr lang="de-AT" sz="1600" dirty="0"/>
              <a:t>), denn dieses Amt wurde erst mit dem Vertrag von Lissabon geschaffen.</a:t>
            </a:r>
          </a:p>
          <a:p>
            <a:r>
              <a:rPr lang="de-AT" sz="1600" dirty="0" smtClean="0"/>
              <a:t>leitete </a:t>
            </a:r>
            <a:r>
              <a:rPr lang="de-AT" sz="1600" dirty="0"/>
              <a:t>nicht der Hohe Vertreter oder die Hohe Vertreterin der EU die Sitzungen des </a:t>
            </a:r>
            <a:r>
              <a:rPr lang="de-AT" sz="1600" b="1" dirty="0"/>
              <a:t>Rats „Auswärtige Angelegenheiten“</a:t>
            </a:r>
            <a:r>
              <a:rPr lang="de-AT" sz="1600" dirty="0"/>
              <a:t>, sondern dies war Aufgabe der damaligen</a:t>
            </a:r>
            <a:r>
              <a:rPr lang="de-AT" sz="1600" b="1" dirty="0"/>
              <a:t> österreichischen Außenministerin </a:t>
            </a:r>
            <a:r>
              <a:rPr lang="de-AT" sz="1600" dirty="0"/>
              <a:t>(Ursula </a:t>
            </a:r>
            <a:r>
              <a:rPr lang="de-AT" sz="1600" dirty="0" err="1"/>
              <a:t>Plassnik</a:t>
            </a:r>
            <a:r>
              <a:rPr lang="de-AT" sz="1600" dirty="0"/>
              <a:t>).</a:t>
            </a:r>
          </a:p>
          <a:p>
            <a:endParaRPr lang="de-DE" sz="1400" dirty="0"/>
          </a:p>
        </p:txBody>
      </p:sp>
    </p:spTree>
    <p:extLst>
      <p:ext uri="{BB962C8B-B14F-4D97-AF65-F5344CB8AC3E}">
        <p14:creationId xmlns:p14="http://schemas.microsoft.com/office/powerpoint/2010/main" val="1203759243"/>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Ziele und Themen 2006</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AT" sz="1600" dirty="0"/>
              <a:t>Der </a:t>
            </a:r>
            <a:r>
              <a:rPr lang="de-AT" sz="1600" b="1" dirty="0"/>
              <a:t>Europäische Rat</a:t>
            </a:r>
            <a:r>
              <a:rPr lang="de-AT" sz="1600" dirty="0"/>
              <a:t> hatte im </a:t>
            </a:r>
            <a:r>
              <a:rPr lang="de-AT" sz="1600" b="1" dirty="0"/>
              <a:t>„Mehrjährigen Strategieprogramm 2004 – 2006“ </a:t>
            </a:r>
            <a:r>
              <a:rPr lang="de-AT" sz="1600" dirty="0"/>
              <a:t>festgelegt, welche Ziele in der EU bis Ende 2006 erreicht werden sollen. Dieser Plan war die Grundlage für die Arbeitsprogramme der Länder, welche im Rat der EU von 2004 bis 2006 (Irland, Niederlande, Luxemburg, Vereinigtes Königreich, Österreich, Finnland) den Vorsitz hatten</a:t>
            </a:r>
            <a:r>
              <a:rPr lang="de-AT" sz="1600" dirty="0" smtClean="0"/>
              <a:t>. Gemeinsam </a:t>
            </a:r>
            <a:r>
              <a:rPr lang="de-AT" sz="1600" dirty="0"/>
              <a:t>mit Finnland, das im zweiten Halbjahr 2006 den Ratsvorsitz übernahm, erstellte Österreich für das Jahr 2006 ein Arbeitsprogramm</a:t>
            </a:r>
            <a:r>
              <a:rPr lang="de-AT" sz="1600" dirty="0" smtClean="0"/>
              <a:t>.</a:t>
            </a:r>
          </a:p>
          <a:p>
            <a:pPr marL="0" indent="0">
              <a:buNone/>
            </a:pPr>
            <a:endParaRPr lang="de-AT" sz="1600" dirty="0"/>
          </a:p>
          <a:p>
            <a:pPr marL="0" indent="0">
              <a:buNone/>
            </a:pPr>
            <a:r>
              <a:rPr lang="de-AT" sz="1600" b="1" dirty="0"/>
              <a:t>Schwerpunkte </a:t>
            </a:r>
            <a:r>
              <a:rPr lang="de-AT" sz="1600" dirty="0"/>
              <a:t>des österreichisch-finnischen Arbeitsprogrammes 2006 waren:</a:t>
            </a:r>
          </a:p>
          <a:p>
            <a:pPr lvl="0"/>
            <a:r>
              <a:rPr lang="de-AT" sz="1600" dirty="0"/>
              <a:t>Arbeitsplätze und Wachstum in der EU </a:t>
            </a:r>
            <a:r>
              <a:rPr lang="de-AT" sz="1600" dirty="0" smtClean="0"/>
              <a:t>schaffen.</a:t>
            </a:r>
            <a:endParaRPr lang="de-AT" sz="1600" dirty="0"/>
          </a:p>
          <a:p>
            <a:pPr lvl="0"/>
            <a:r>
              <a:rPr lang="de-AT" sz="1600" dirty="0"/>
              <a:t>Forschung und Technologie-Entwicklung </a:t>
            </a:r>
            <a:r>
              <a:rPr lang="de-AT" sz="1600" dirty="0" smtClean="0"/>
              <a:t>fördern.</a:t>
            </a:r>
            <a:endParaRPr lang="de-AT" sz="1600" dirty="0"/>
          </a:p>
          <a:p>
            <a:pPr lvl="0"/>
            <a:r>
              <a:rPr lang="de-AT" sz="1600" dirty="0"/>
              <a:t>Das spezifisch europäische Lebensmodell absichern und weiter </a:t>
            </a:r>
            <a:r>
              <a:rPr lang="de-AT" sz="1600" dirty="0" smtClean="0"/>
              <a:t>entwickeln.</a:t>
            </a:r>
            <a:endParaRPr lang="de-AT" sz="1600" dirty="0"/>
          </a:p>
          <a:p>
            <a:pPr lvl="0"/>
            <a:r>
              <a:rPr lang="de-AT" sz="1600" dirty="0"/>
              <a:t>Das Vertrauen der </a:t>
            </a:r>
            <a:r>
              <a:rPr lang="de-AT" sz="1600" dirty="0" err="1"/>
              <a:t>BürgerInnen</a:t>
            </a:r>
            <a:r>
              <a:rPr lang="de-AT" sz="1600" dirty="0"/>
              <a:t> in die Europäische Union </a:t>
            </a:r>
            <a:r>
              <a:rPr lang="de-AT" sz="1600" dirty="0" smtClean="0"/>
              <a:t>stärken.</a:t>
            </a:r>
            <a:endParaRPr lang="de-AT" sz="1600" dirty="0"/>
          </a:p>
          <a:p>
            <a:pPr lvl="0"/>
            <a:r>
              <a:rPr lang="de-AT" sz="1600" dirty="0"/>
              <a:t>Europa als starken und verlässlichen Partner in der Welt </a:t>
            </a:r>
            <a:r>
              <a:rPr lang="de-AT" sz="1600" dirty="0" smtClean="0"/>
              <a:t>beweisen.</a:t>
            </a:r>
            <a:endParaRPr lang="de-AT" sz="1600" dirty="0"/>
          </a:p>
          <a:p>
            <a:pPr marL="0" indent="0">
              <a:buNone/>
            </a:pPr>
            <a:r>
              <a:rPr lang="de-AT" sz="1600" dirty="0"/>
              <a:t> </a:t>
            </a:r>
          </a:p>
        </p:txBody>
      </p:sp>
    </p:spTree>
    <p:extLst>
      <p:ext uri="{BB962C8B-B14F-4D97-AF65-F5344CB8AC3E}">
        <p14:creationId xmlns:p14="http://schemas.microsoft.com/office/powerpoint/2010/main" val="2680408695"/>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Bilanz</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lvl="0"/>
            <a:r>
              <a:rPr lang="de-AT" sz="1600" dirty="0"/>
              <a:t>In die Vorbereitung und in die Durchführung des österreichischen Ratsvorsitzes waren rund </a:t>
            </a:r>
            <a:r>
              <a:rPr lang="de-AT" sz="1600" b="1" dirty="0"/>
              <a:t>10.000 Personen </a:t>
            </a:r>
            <a:r>
              <a:rPr lang="de-AT" sz="1600" dirty="0"/>
              <a:t>eingebunden.</a:t>
            </a:r>
          </a:p>
          <a:p>
            <a:pPr lvl="0"/>
            <a:r>
              <a:rPr lang="de-AT" sz="1600" dirty="0"/>
              <a:t>Von Bregenz bis Wien fanden </a:t>
            </a:r>
            <a:r>
              <a:rPr lang="de-AT" sz="1600" b="1" dirty="0"/>
              <a:t>in ganz Österreich Veranstaltungen </a:t>
            </a:r>
            <a:r>
              <a:rPr lang="de-AT" sz="1600" dirty="0"/>
              <a:t>statt (Bad Ischl, Bregenz, Eisenstadt, Graz, Innsbruck, Krems, Salzburg, St. Pölten, Villach, Wien).</a:t>
            </a:r>
          </a:p>
          <a:p>
            <a:pPr lvl="0"/>
            <a:r>
              <a:rPr lang="de-AT" sz="1600" dirty="0"/>
              <a:t>Insgesamt leiteten die </a:t>
            </a:r>
            <a:r>
              <a:rPr lang="de-AT" sz="1600" dirty="0" err="1"/>
              <a:t>ÖsterreicherInnen</a:t>
            </a:r>
            <a:r>
              <a:rPr lang="de-AT" sz="1600" dirty="0"/>
              <a:t> während dieser sechs Monate etwa </a:t>
            </a:r>
            <a:r>
              <a:rPr lang="de-AT" sz="1600" b="1" dirty="0"/>
              <a:t>2000 EU-Sitzungen</a:t>
            </a:r>
            <a:r>
              <a:rPr lang="de-AT" sz="1600" dirty="0"/>
              <a:t> – von den Sitzungen des Rates bis hin zu den Treffen der rund 250 Arbeitsgruppen und Ausschüsse.</a:t>
            </a:r>
          </a:p>
          <a:p>
            <a:pPr lvl="0"/>
            <a:r>
              <a:rPr lang="de-AT" sz="1600" dirty="0"/>
              <a:t>Österreich vertrat in dieser Zeit die EU nach außen, z.B. bei </a:t>
            </a:r>
            <a:r>
              <a:rPr lang="de-AT" sz="1600" b="1" dirty="0"/>
              <a:t>Gipfeltreffen und internationalen Konferenzen.</a:t>
            </a:r>
          </a:p>
          <a:p>
            <a:pPr lvl="0"/>
            <a:r>
              <a:rPr lang="de-AT" sz="1600" dirty="0"/>
              <a:t>Auf die eigens eingerichtete </a:t>
            </a:r>
            <a:r>
              <a:rPr lang="de-AT" sz="1600" dirty="0" smtClean="0">
                <a:hlinkClick r:id="rId3"/>
              </a:rPr>
              <a:t>Website</a:t>
            </a:r>
            <a:r>
              <a:rPr lang="de-AT" sz="1600" dirty="0"/>
              <a:t> </a:t>
            </a:r>
            <a:r>
              <a:rPr lang="de-AT" sz="1600" dirty="0" smtClean="0"/>
              <a:t>wurde </a:t>
            </a:r>
            <a:r>
              <a:rPr lang="de-AT" sz="1600" dirty="0"/>
              <a:t>rund </a:t>
            </a:r>
            <a:r>
              <a:rPr lang="de-AT" sz="1600" b="1" dirty="0"/>
              <a:t>4,4 Millionen Mal </a:t>
            </a:r>
            <a:r>
              <a:rPr lang="de-AT" sz="1600" dirty="0"/>
              <a:t>zugegriffen.</a:t>
            </a:r>
          </a:p>
        </p:txBody>
      </p:sp>
    </p:spTree>
    <p:extLst>
      <p:ext uri="{BB962C8B-B14F-4D97-AF65-F5344CB8AC3E}">
        <p14:creationId xmlns:p14="http://schemas.microsoft.com/office/powerpoint/2010/main" val="1785902534"/>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EU-Ratsvorsitz von 2006-2030</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lvl="0"/>
            <a:r>
              <a:rPr lang="de-AT" sz="1600" dirty="0"/>
              <a:t>Die Reihenfolge für den Vorsitz im Rat der Europäischen Union war ursprünglich </a:t>
            </a:r>
            <a:r>
              <a:rPr lang="de-AT" sz="1600" b="1" dirty="0"/>
              <a:t>alphabetisch</a:t>
            </a:r>
            <a:r>
              <a:rPr lang="de-AT" sz="1600" dirty="0"/>
              <a:t>. Seit Dezember 2004 wird versucht, dass es einen Wechsel zwischen kleinen und großen Staaten bzw. „alten“ und „neuen“ Mitgliedstaaten gibt (also Staaten, die schon länger der EU beigetreten sind, und Staaten, die noch nicht so lange in der EU sind).</a:t>
            </a:r>
          </a:p>
          <a:p>
            <a:r>
              <a:rPr lang="de-AT" sz="1600" dirty="0" smtClean="0"/>
              <a:t>Von </a:t>
            </a:r>
            <a:r>
              <a:rPr lang="de-AT" sz="1600" dirty="0"/>
              <a:t>den drei Staaten, die (seit dem Vertrag von Lissabon) als </a:t>
            </a:r>
            <a:r>
              <a:rPr lang="de-AT" sz="1600" b="1" dirty="0"/>
              <a:t>Dreier-Team</a:t>
            </a:r>
            <a:r>
              <a:rPr lang="de-AT" sz="1600" dirty="0"/>
              <a:t> den Ratsvorsitz übernehmen, ist durch diese Regelung immer auch </a:t>
            </a:r>
            <a:r>
              <a:rPr lang="de-AT" sz="1600" b="1" dirty="0"/>
              <a:t>zumindest ein größerer oder „älterer“ Mitgliedstaat</a:t>
            </a:r>
            <a:r>
              <a:rPr lang="de-AT" sz="1600" dirty="0"/>
              <a:t> im Team vertreten. (Von der derzeitigen Dreiergruppe im Ratsvorsitz Estland – Bulgarien – Österreich ist Österreich jener Staat, der am längsten Mitglied der EU ist.)</a:t>
            </a:r>
          </a:p>
          <a:p>
            <a:r>
              <a:rPr lang="de-AT" sz="1600" dirty="0" smtClean="0"/>
              <a:t>Eine </a:t>
            </a:r>
            <a:r>
              <a:rPr lang="de-AT" sz="1600" b="1" dirty="0"/>
              <a:t>Änderung</a:t>
            </a:r>
            <a:r>
              <a:rPr lang="de-AT" sz="1600" dirty="0"/>
              <a:t> kam außerdem </a:t>
            </a:r>
            <a:r>
              <a:rPr lang="de-AT" sz="1600" b="1" dirty="0"/>
              <a:t>durch das „</a:t>
            </a:r>
            <a:r>
              <a:rPr lang="de-AT" sz="1600" b="1" dirty="0" err="1"/>
              <a:t>Brexit</a:t>
            </a:r>
            <a:r>
              <a:rPr lang="de-AT" sz="1600" b="1" dirty="0"/>
              <a:t>-Referendum“</a:t>
            </a:r>
            <a:r>
              <a:rPr lang="de-AT" sz="1600" dirty="0"/>
              <a:t> vom 23.6.2016 zustande. Bei dieser Abstimmung stimmte die Mehrheit der britischen Bevölkerung für den Austritt des Vereinigten Königreichs (UK) aus der EU. Deshalb verzichtet die Regierung des Vereinigten Königreichs auf den Vorsitz im Rat der EU in der zweiten Hälfte 2017. Die weiteren EU-Ratsvorsitze verschoben sich deshalb um ein halbes Jahr nach vorne</a:t>
            </a:r>
            <a:r>
              <a:rPr lang="de-AT" sz="1600" dirty="0" smtClean="0"/>
              <a:t>.</a:t>
            </a:r>
          </a:p>
          <a:p>
            <a:r>
              <a:rPr lang="de-DE" sz="1600" u="sng" dirty="0" smtClean="0">
                <a:hlinkClick r:id="rId3"/>
              </a:rPr>
              <a:t>Übersicht über die EU-Ratsvorsitzländer 2006 bis 2030</a:t>
            </a:r>
            <a:endParaRPr lang="de-AT" sz="1600" dirty="0"/>
          </a:p>
        </p:txBody>
      </p:sp>
    </p:spTree>
    <p:extLst>
      <p:ext uri="{BB962C8B-B14F-4D97-AF65-F5344CB8AC3E}">
        <p14:creationId xmlns:p14="http://schemas.microsoft.com/office/powerpoint/2010/main" val="2958664442"/>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dirty="0"/>
              <a:t>Mehr </a:t>
            </a:r>
            <a:r>
              <a:rPr lang="de-DE" sz="2400" dirty="0" smtClean="0"/>
              <a:t>Information auf: </a:t>
            </a:r>
            <a:r>
              <a:rPr lang="de-DE" sz="2400" dirty="0" smtClean="0">
                <a:hlinkClick r:id="rId3"/>
              </a:rPr>
              <a:t>www.demokratiewebstatt.at</a:t>
            </a:r>
            <a:r>
              <a:rPr lang="de-DE" sz="2400" dirty="0" smtClean="0"/>
              <a:t> </a:t>
            </a:r>
            <a:endParaRPr lang="de-AT" sz="2400" dirty="0"/>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592" y="1307955"/>
            <a:ext cx="6174612" cy="5470489"/>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9050" y="188640"/>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smtClean="0"/>
              <a:t>Österreichischer EU-Ratsvorsitz 2018</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768442816"/>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62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Ausgangslage und Schwerpunkte</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In </a:t>
            </a:r>
            <a:r>
              <a:rPr lang="de-DE" sz="1600" dirty="0"/>
              <a:t>der Europäischen Union und ihren Institutionen gibt es langfristige Pläne und </a:t>
            </a:r>
            <a:r>
              <a:rPr lang="de-DE" sz="1600" dirty="0" smtClean="0"/>
              <a:t>Schwerpunkte.</a:t>
            </a:r>
          </a:p>
          <a:p>
            <a:endParaRPr lang="de-DE" sz="1600" dirty="0" smtClean="0"/>
          </a:p>
          <a:p>
            <a:pPr marL="0" indent="0">
              <a:buNone/>
            </a:pPr>
            <a:r>
              <a:rPr lang="de-DE" sz="1400" dirty="0" smtClean="0"/>
              <a:t>Beispiele: </a:t>
            </a:r>
          </a:p>
          <a:p>
            <a:pPr lvl="1"/>
            <a:r>
              <a:rPr lang="de-DE" sz="1400" dirty="0" smtClean="0"/>
              <a:t>„Strategische </a:t>
            </a:r>
            <a:r>
              <a:rPr lang="de-DE" sz="1400" dirty="0"/>
              <a:t>Agenda des Europäischen </a:t>
            </a:r>
            <a:r>
              <a:rPr lang="de-DE" sz="1400" dirty="0" smtClean="0"/>
              <a:t>Rates“</a:t>
            </a:r>
          </a:p>
          <a:p>
            <a:pPr lvl="1"/>
            <a:r>
              <a:rPr lang="de-DE" sz="1400" dirty="0"/>
              <a:t>J</a:t>
            </a:r>
            <a:r>
              <a:rPr lang="de-DE" sz="1400" dirty="0" smtClean="0"/>
              <a:t>ährliches </a:t>
            </a:r>
            <a:r>
              <a:rPr lang="de-DE" sz="1400" dirty="0"/>
              <a:t>Arbeitsprogramm der Europäischen Kommission </a:t>
            </a:r>
          </a:p>
          <a:p>
            <a:pPr lvl="1"/>
            <a:r>
              <a:rPr lang="de-DE" sz="1400" dirty="0" smtClean="0"/>
              <a:t>das </a:t>
            </a:r>
            <a:r>
              <a:rPr lang="de-DE" sz="1400" dirty="0"/>
              <a:t>18-Monatsprogramm des Rats der Europäischen Union („</a:t>
            </a:r>
            <a:r>
              <a:rPr lang="de-DE" sz="1400" dirty="0" smtClean="0"/>
              <a:t>Triopräsidentschaft“) </a:t>
            </a:r>
          </a:p>
          <a:p>
            <a:pPr marL="457200" lvl="1" indent="0">
              <a:buNone/>
            </a:pPr>
            <a:endParaRPr lang="de-DE" sz="1000" dirty="0" smtClean="0"/>
          </a:p>
          <a:p>
            <a:pPr marL="457200" lvl="1" indent="0">
              <a:buNone/>
            </a:pPr>
            <a:endParaRPr lang="de-DE" sz="1000" dirty="0" smtClean="0"/>
          </a:p>
          <a:p>
            <a:r>
              <a:rPr lang="de-DE" sz="1600" dirty="0" smtClean="0"/>
              <a:t>Wichtige </a:t>
            </a:r>
            <a:r>
              <a:rPr lang="de-DE" sz="1600" dirty="0"/>
              <a:t>Punkte des aktuellen </a:t>
            </a:r>
            <a:r>
              <a:rPr lang="de-DE" sz="1600" dirty="0" smtClean="0"/>
              <a:t>18-Monatsprogramms </a:t>
            </a:r>
            <a:r>
              <a:rPr lang="de-DE" sz="1600" dirty="0"/>
              <a:t>und des </a:t>
            </a:r>
            <a:r>
              <a:rPr lang="de-DE" sz="1600" dirty="0" smtClean="0"/>
              <a:t>Arbeitsprogramms</a:t>
            </a:r>
            <a:br>
              <a:rPr lang="de-DE" sz="1600" dirty="0" smtClean="0"/>
            </a:br>
            <a:r>
              <a:rPr lang="de-DE" sz="1600" dirty="0" smtClean="0"/>
              <a:t>der </a:t>
            </a:r>
            <a:r>
              <a:rPr lang="de-DE" sz="1600" dirty="0"/>
              <a:t>Europäischen Kommission sind </a:t>
            </a:r>
            <a:r>
              <a:rPr lang="de-DE" sz="1600" dirty="0" smtClean="0"/>
              <a:t>u.a.</a:t>
            </a:r>
          </a:p>
          <a:p>
            <a:pPr lvl="1"/>
            <a:r>
              <a:rPr lang="de-DE" sz="1400" dirty="0" smtClean="0"/>
              <a:t>der </a:t>
            </a:r>
            <a:r>
              <a:rPr lang="de-DE" sz="1400" dirty="0"/>
              <a:t>Kampf gegen illegale </a:t>
            </a:r>
            <a:r>
              <a:rPr lang="de-DE" sz="1400" dirty="0" smtClean="0"/>
              <a:t>Migration</a:t>
            </a:r>
          </a:p>
          <a:p>
            <a:pPr lvl="1"/>
            <a:r>
              <a:rPr lang="de-DE" sz="1400" dirty="0" smtClean="0"/>
              <a:t>der </a:t>
            </a:r>
            <a:r>
              <a:rPr lang="de-DE" sz="1400" dirty="0"/>
              <a:t>Ausbau des digitalen </a:t>
            </a:r>
            <a:r>
              <a:rPr lang="de-DE" sz="1400" dirty="0" smtClean="0"/>
              <a:t>Binnenmarktes</a:t>
            </a:r>
          </a:p>
          <a:p>
            <a:pPr lvl="1"/>
            <a:r>
              <a:rPr lang="de-DE" sz="1400" dirty="0" smtClean="0"/>
              <a:t>Maßnahmen </a:t>
            </a:r>
            <a:r>
              <a:rPr lang="de-DE" sz="1400" dirty="0"/>
              <a:t>zum Umweltschutz</a:t>
            </a:r>
            <a:r>
              <a:rPr lang="de-DE" sz="1400" dirty="0" smtClean="0"/>
              <a:t>.</a:t>
            </a:r>
            <a:endParaRPr lang="de-DE" sz="1600" dirty="0"/>
          </a:p>
          <a:p>
            <a:endParaRPr lang="de-DE" sz="1600" dirty="0" smtClean="0"/>
          </a:p>
          <a:p>
            <a:r>
              <a:rPr lang="de-DE" sz="1600" dirty="0" smtClean="0"/>
              <a:t>Der </a:t>
            </a:r>
            <a:r>
              <a:rPr lang="de-DE" sz="1600" dirty="0"/>
              <a:t>EU-Ratsvorsitz orientiert sich am 18-Monatsprogramm </a:t>
            </a:r>
            <a:r>
              <a:rPr lang="de-DE" sz="1600" dirty="0" smtClean="0"/>
              <a:t>und </a:t>
            </a:r>
            <a:r>
              <a:rPr lang="de-DE" sz="1600" dirty="0"/>
              <a:t>kann </a:t>
            </a:r>
            <a:r>
              <a:rPr lang="de-DE" sz="1600" dirty="0" smtClean="0"/>
              <a:t/>
            </a:r>
            <a:br>
              <a:rPr lang="de-DE" sz="1600" dirty="0" smtClean="0"/>
            </a:br>
            <a:r>
              <a:rPr lang="de-DE" sz="1600" dirty="0" smtClean="0"/>
              <a:t>darüber </a:t>
            </a:r>
            <a:r>
              <a:rPr lang="de-DE" sz="1600" dirty="0"/>
              <a:t>hinaus noch eigene Schwerpunkte setzen. </a:t>
            </a:r>
            <a:endParaRPr lang="de-AT" sz="1600" dirty="0"/>
          </a:p>
          <a:p>
            <a:pPr marL="0" indent="0">
              <a:buNone/>
            </a:pPr>
            <a:endParaRPr lang="de-AT" sz="1600" dirty="0"/>
          </a:p>
        </p:txBody>
      </p:sp>
    </p:spTree>
    <p:extLst>
      <p:ext uri="{BB962C8B-B14F-4D97-AF65-F5344CB8AC3E}">
        <p14:creationId xmlns:p14="http://schemas.microsoft.com/office/powerpoint/2010/main" val="1430578300"/>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Motto: „Ein Europa, das schützt“</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Dieser </a:t>
            </a:r>
            <a:r>
              <a:rPr lang="de-DE" sz="1600" dirty="0"/>
              <a:t>Schutz bezieht sich auf drei Bereiche</a:t>
            </a:r>
            <a:r>
              <a:rPr lang="de-DE" sz="1600" dirty="0" smtClean="0"/>
              <a:t>:</a:t>
            </a:r>
          </a:p>
          <a:p>
            <a:pPr marL="0" indent="0">
              <a:buNone/>
            </a:pPr>
            <a:endParaRPr lang="de-AT" sz="1600" dirty="0"/>
          </a:p>
          <a:p>
            <a:pPr lvl="0"/>
            <a:r>
              <a:rPr lang="de-DE" sz="1600" b="1" dirty="0"/>
              <a:t>Schutz vor „illegaler Migration</a:t>
            </a:r>
            <a:r>
              <a:rPr lang="de-DE" sz="1600" b="1" dirty="0" smtClean="0"/>
              <a:t>“: </a:t>
            </a:r>
            <a:endParaRPr lang="de-AT" sz="1600" b="1" dirty="0"/>
          </a:p>
          <a:p>
            <a:pPr marL="0" indent="0">
              <a:buNone/>
            </a:pPr>
            <a:r>
              <a:rPr lang="de-DE" sz="1600" dirty="0"/>
              <a:t>Dabei geht es vor allem darum, dass niemand illegal in die Europäische Union einreisen soll</a:t>
            </a:r>
            <a:r>
              <a:rPr lang="de-DE" sz="1600" dirty="0" smtClean="0"/>
              <a:t>.</a:t>
            </a:r>
          </a:p>
          <a:p>
            <a:pPr marL="0" indent="0">
              <a:buNone/>
            </a:pPr>
            <a:endParaRPr lang="de-AT" sz="1600" dirty="0"/>
          </a:p>
          <a:p>
            <a:r>
              <a:rPr lang="de-DE" sz="1600" b="1" dirty="0" smtClean="0"/>
              <a:t>Sicherung </a:t>
            </a:r>
            <a:r>
              <a:rPr lang="de-DE" sz="1600" b="1" dirty="0"/>
              <a:t>des Wohlstandes </a:t>
            </a:r>
            <a:r>
              <a:rPr lang="de-DE" sz="1600" b="1" dirty="0" smtClean="0"/>
              <a:t/>
            </a:r>
            <a:br>
              <a:rPr lang="de-DE" sz="1600" b="1" dirty="0" smtClean="0"/>
            </a:br>
            <a:r>
              <a:rPr lang="de-DE" sz="1600" b="1" dirty="0" smtClean="0"/>
              <a:t>und </a:t>
            </a:r>
            <a:r>
              <a:rPr lang="de-DE" sz="1600" b="1" dirty="0"/>
              <a:t>der </a:t>
            </a:r>
            <a:r>
              <a:rPr lang="de-DE" sz="1600" b="1" dirty="0" smtClean="0"/>
              <a:t>Wettbewerbsfähigkeit:</a:t>
            </a:r>
            <a:endParaRPr lang="de-AT" sz="1600" b="1" dirty="0"/>
          </a:p>
          <a:p>
            <a:pPr marL="0" indent="0">
              <a:buNone/>
            </a:pPr>
            <a:r>
              <a:rPr lang="de-DE" sz="1600" dirty="0"/>
              <a:t>Die Länder der Europäischen Union sollen </a:t>
            </a:r>
            <a:r>
              <a:rPr lang="de-DE" sz="1600" dirty="0" smtClean="0"/>
              <a:t/>
            </a:r>
            <a:br>
              <a:rPr lang="de-DE" sz="1600" dirty="0" smtClean="0"/>
            </a:br>
            <a:r>
              <a:rPr lang="de-DE" sz="1600" dirty="0" smtClean="0"/>
              <a:t>wirtschaftlich </a:t>
            </a:r>
            <a:r>
              <a:rPr lang="de-DE" sz="1600" dirty="0"/>
              <a:t>mit den weltweit führenden </a:t>
            </a:r>
            <a:r>
              <a:rPr lang="de-DE" sz="1600" dirty="0" smtClean="0"/>
              <a:t>Ländern</a:t>
            </a:r>
            <a:br>
              <a:rPr lang="de-DE" sz="1600" dirty="0" smtClean="0"/>
            </a:br>
            <a:r>
              <a:rPr lang="de-DE" sz="1600" dirty="0" smtClean="0"/>
              <a:t>mithalten </a:t>
            </a:r>
            <a:r>
              <a:rPr lang="de-DE" sz="1600" dirty="0"/>
              <a:t>können. Dazu sollen die Digitalisierung </a:t>
            </a:r>
            <a:r>
              <a:rPr lang="de-DE" sz="1600" dirty="0" smtClean="0"/>
              <a:t/>
            </a:r>
            <a:br>
              <a:rPr lang="de-DE" sz="1600" dirty="0" smtClean="0"/>
            </a:br>
            <a:r>
              <a:rPr lang="de-DE" sz="1600" dirty="0" smtClean="0"/>
              <a:t>ausgebaut </a:t>
            </a:r>
            <a:r>
              <a:rPr lang="de-DE" sz="1600" dirty="0"/>
              <a:t>und kleine und mittlere Unternehmen </a:t>
            </a:r>
            <a:r>
              <a:rPr lang="de-DE" sz="1600" dirty="0" smtClean="0"/>
              <a:t/>
            </a:r>
            <a:br>
              <a:rPr lang="de-DE" sz="1600" dirty="0" smtClean="0"/>
            </a:br>
            <a:r>
              <a:rPr lang="de-DE" sz="1600" dirty="0" smtClean="0"/>
              <a:t>gefördert </a:t>
            </a:r>
            <a:r>
              <a:rPr lang="de-DE" sz="1600" dirty="0"/>
              <a:t>werden. </a:t>
            </a:r>
            <a:endParaRPr lang="de-DE" sz="1600" dirty="0" smtClean="0"/>
          </a:p>
          <a:p>
            <a:pPr marL="0" indent="0">
              <a:buNone/>
            </a:pPr>
            <a:endParaRPr lang="de-AT" sz="1600" dirty="0"/>
          </a:p>
          <a:p>
            <a:r>
              <a:rPr lang="de-DE" sz="1600" b="1" dirty="0" smtClean="0"/>
              <a:t>Stabilisierung </a:t>
            </a:r>
            <a:r>
              <a:rPr lang="de-DE" sz="1600" b="1" dirty="0"/>
              <a:t>der Nachbarschaft</a:t>
            </a:r>
            <a:r>
              <a:rPr lang="de-DE" sz="1600" dirty="0"/>
              <a:t>: </a:t>
            </a:r>
            <a:endParaRPr lang="de-DE" sz="1600" dirty="0" smtClean="0"/>
          </a:p>
          <a:p>
            <a:pPr marL="0" indent="0">
              <a:buNone/>
            </a:pPr>
            <a:r>
              <a:rPr lang="de-DE" sz="1600" dirty="0" smtClean="0"/>
              <a:t>Die </a:t>
            </a:r>
            <a:r>
              <a:rPr lang="de-DE" sz="1600" dirty="0"/>
              <a:t>Länder des Westbalkans sollen an die Europäische Union herangeführt werden. </a:t>
            </a:r>
            <a:r>
              <a:rPr lang="de-DE" sz="1600" dirty="0" smtClean="0"/>
              <a:t>Dabei </a:t>
            </a:r>
            <a:r>
              <a:rPr lang="de-DE" sz="1600" dirty="0"/>
              <a:t>geht es vor allem um Montenegro, Albanien, Serbien und die ehemalige jugoslawische Republik Mazedonien. Diese Länder sind Kandidaten für </a:t>
            </a:r>
            <a:r>
              <a:rPr lang="de-DE" sz="1600" dirty="0" smtClean="0"/>
              <a:t>einen</a:t>
            </a:r>
            <a:br>
              <a:rPr lang="de-DE" sz="1600" dirty="0" smtClean="0"/>
            </a:br>
            <a:r>
              <a:rPr lang="de-DE" sz="1600" dirty="0" smtClean="0"/>
              <a:t>Beitritt </a:t>
            </a:r>
            <a:r>
              <a:rPr lang="de-DE" sz="1600" dirty="0"/>
              <a:t>zur Europäischen Union.</a:t>
            </a:r>
            <a:endParaRPr lang="de-AT" sz="1600"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8104" y="2714805"/>
            <a:ext cx="2795803" cy="2096852"/>
          </a:xfrm>
          <a:prstGeom prst="rect">
            <a:avLst/>
          </a:prstGeom>
        </p:spPr>
      </p:pic>
      <p:sp>
        <p:nvSpPr>
          <p:cNvPr id="8" name="Textfeld 7"/>
          <p:cNvSpPr txBox="1"/>
          <p:nvPr/>
        </p:nvSpPr>
        <p:spPr>
          <a:xfrm>
            <a:off x="5748930" y="4820889"/>
            <a:ext cx="2880320" cy="261610"/>
          </a:xfrm>
          <a:prstGeom prst="rect">
            <a:avLst/>
          </a:prstGeom>
          <a:noFill/>
        </p:spPr>
        <p:txBody>
          <a:bodyPr wrap="square" rtlCol="0">
            <a:spAutoFit/>
          </a:bodyPr>
          <a:lstStyle/>
          <a:p>
            <a:r>
              <a:rPr lang="de-AT" sz="1100" dirty="0"/>
              <a:t>© </a:t>
            </a:r>
            <a:r>
              <a:rPr lang="de-AT" sz="1100" dirty="0" err="1"/>
              <a:t>tanaonte</a:t>
            </a:r>
            <a:r>
              <a:rPr lang="de-AT" sz="1100" dirty="0"/>
              <a:t> </a:t>
            </a:r>
            <a:r>
              <a:rPr lang="de-AT" sz="1100" dirty="0" smtClean="0"/>
              <a:t>/ Clipdealer</a:t>
            </a:r>
            <a:endParaRPr lang="de-AT" sz="1100" dirty="0"/>
          </a:p>
        </p:txBody>
      </p:sp>
    </p:spTree>
    <p:extLst>
      <p:ext uri="{BB962C8B-B14F-4D97-AF65-F5344CB8AC3E}">
        <p14:creationId xmlns:p14="http://schemas.microsoft.com/office/powerpoint/2010/main" val="3551269102"/>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Subsidiaritätsprinzip</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Um die </a:t>
            </a:r>
            <a:r>
              <a:rPr lang="de-DE" sz="1600" dirty="0"/>
              <a:t>Ziele zu erreichen, soll das </a:t>
            </a:r>
            <a:r>
              <a:rPr lang="de-DE" sz="1600" b="1" dirty="0"/>
              <a:t>Subsidiaritätsprinzip</a:t>
            </a:r>
            <a:r>
              <a:rPr lang="de-DE" sz="1600" dirty="0"/>
              <a:t> verstärkt angewendet </a:t>
            </a:r>
            <a:r>
              <a:rPr lang="de-DE" sz="1600" dirty="0" smtClean="0"/>
              <a:t>werde, d.h.:</a:t>
            </a:r>
            <a:r>
              <a:rPr lang="de-DE" sz="1600" dirty="0"/>
              <a:t/>
            </a:r>
            <a:br>
              <a:rPr lang="de-DE" sz="1600" dirty="0"/>
            </a:br>
            <a:endParaRPr lang="de-DE" sz="1600" dirty="0" smtClean="0"/>
          </a:p>
          <a:p>
            <a:r>
              <a:rPr lang="de-DE" sz="1600" dirty="0" smtClean="0"/>
              <a:t>Gemeinden</a:t>
            </a:r>
            <a:r>
              <a:rPr lang="de-DE" sz="1600" dirty="0"/>
              <a:t>, Bundesländer und Nationalstaaten sollen mehr selbstständig entscheiden. Die Europäische Union soll nur in jenen Bereichen Vorschriften machen, wo eine gemeinsame Regelung Vorteile bringt</a:t>
            </a:r>
            <a:r>
              <a:rPr lang="de-DE" sz="1600" dirty="0" smtClean="0"/>
              <a:t>.</a:t>
            </a:r>
          </a:p>
          <a:p>
            <a:pPr marL="0" indent="0">
              <a:buNone/>
            </a:pPr>
            <a:endParaRPr lang="de-AT" sz="1600" dirty="0"/>
          </a:p>
          <a:p>
            <a:r>
              <a:rPr lang="de-DE" sz="1600" dirty="0" smtClean="0"/>
              <a:t>Ein </a:t>
            </a:r>
            <a:r>
              <a:rPr lang="de-DE" sz="1600" dirty="0"/>
              <a:t>Beispiel, wo jede Gemeinde am besten selber entscheiden kann, ist die Müllabfuhr. Wenn es dagegen um den Klimaschutz geht, ist eine gemeinsame europäische Regelung sinnvoller. Abgase machen schließlich nicht an den Landesgrenzen Halt. </a:t>
            </a:r>
            <a:endParaRPr lang="de-DE" sz="1600" dirty="0" smtClean="0"/>
          </a:p>
          <a:p>
            <a:pPr marL="0" indent="0">
              <a:buNone/>
            </a:pPr>
            <a:endParaRPr lang="de-AT" sz="1600" dirty="0"/>
          </a:p>
          <a:p>
            <a:pPr marL="0" indent="0">
              <a:buNone/>
            </a:pPr>
            <a:r>
              <a:rPr lang="de-DE" sz="1600" dirty="0" smtClean="0"/>
              <a:t>Die </a:t>
            </a:r>
            <a:r>
              <a:rPr lang="de-DE" sz="1600" dirty="0"/>
              <a:t>Mitgliedstaaten, Bundesländer und Gemeinden sollen die „kleinen“ Fragen selbst entscheiden. Die Europäische Union soll sich um die „großen“ Fragen kümmern. </a:t>
            </a:r>
            <a:endParaRPr lang="de-AT" sz="1600" dirty="0"/>
          </a:p>
          <a:p>
            <a:pPr marL="0" indent="0">
              <a:buNone/>
            </a:pPr>
            <a:endParaRPr lang="de-DE" sz="1600" dirty="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522989204"/>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a:t>Welche Institutionen sind am EU-Ratsvorsitz beteiligt? </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Die </a:t>
            </a:r>
            <a:r>
              <a:rPr lang="de-DE" sz="1600" dirty="0"/>
              <a:t>österreichische Bundesregierung, aber auch das österreichische Parlament, der Bundespräsident, die Bundesländer und die Sozialpartner sind am EU-Ratsvorsitz beteiligt. </a:t>
            </a:r>
          </a:p>
          <a:p>
            <a:pPr marL="0" indent="0">
              <a:buNone/>
            </a:pPr>
            <a:endParaRPr lang="de-AT" sz="1600" dirty="0"/>
          </a:p>
          <a:p>
            <a:r>
              <a:rPr lang="de-DE" sz="1600" dirty="0"/>
              <a:t>Das </a:t>
            </a:r>
            <a:r>
              <a:rPr lang="de-DE" sz="1600" b="1" dirty="0"/>
              <a:t>Bundeskanzleramt (BKA) </a:t>
            </a:r>
            <a:r>
              <a:rPr lang="de-DE" sz="1600" dirty="0"/>
              <a:t>um Bundesminister Gernot </a:t>
            </a:r>
            <a:r>
              <a:rPr lang="de-DE" sz="1600" dirty="0" err="1"/>
              <a:t>Blümel</a:t>
            </a:r>
            <a:r>
              <a:rPr lang="de-DE" sz="1600" dirty="0"/>
              <a:t> (Stand: April 2018) ist in der österreichischen Bundesregierung für die europäischen Angelegenheiten zuständig. Das Bundeskanzleramt bereitet den EU-Ratsvorsitz vor und koordiniert auch die österreichische Position während des Ratsvorsitzes. </a:t>
            </a:r>
            <a:endParaRPr lang="de-AT" sz="1600" dirty="0"/>
          </a:p>
          <a:p>
            <a:r>
              <a:rPr lang="de-DE" sz="1600" dirty="0"/>
              <a:t>Die </a:t>
            </a:r>
            <a:r>
              <a:rPr lang="de-DE" sz="1600" b="1" dirty="0" err="1"/>
              <a:t>MinisterInnen</a:t>
            </a:r>
            <a:r>
              <a:rPr lang="de-DE" sz="1600" b="1" dirty="0"/>
              <a:t> der Bundesregierung </a:t>
            </a:r>
            <a:r>
              <a:rPr lang="de-DE" sz="1600" dirty="0"/>
              <a:t>führen im jeweiligen Ministerrat den Vorsitz, z.B. Rat für Allgemeine Angelegenheiten (RAA) oder im Rat für Wirtschaft und Finanzen (ECOFIN). </a:t>
            </a:r>
            <a:r>
              <a:rPr lang="de-DE" sz="1600" dirty="0" smtClean="0"/>
              <a:t>Eine </a:t>
            </a:r>
            <a:r>
              <a:rPr lang="de-DE" sz="1600" dirty="0"/>
              <a:t>Ausnahme ist der Rat für Auswärtige Angelegenheiten, der </a:t>
            </a:r>
            <a:r>
              <a:rPr lang="de-DE" sz="1600" dirty="0" smtClean="0"/>
              <a:t>von </a:t>
            </a:r>
            <a:r>
              <a:rPr lang="de-DE" sz="1600" dirty="0"/>
              <a:t>der Hohen Vertreterin für Außen- und Sicherheitspolitik geleitet wird. </a:t>
            </a:r>
            <a:endParaRPr lang="de-AT" sz="1600" dirty="0"/>
          </a:p>
          <a:p>
            <a:r>
              <a:rPr lang="de-DE" sz="1600" dirty="0"/>
              <a:t>Im österreichischen Parlament finden während des EU-Ratsvorsitzes viele Konferenzen statt, bei denen sich Parlamentsabgeordnete und </a:t>
            </a:r>
            <a:r>
              <a:rPr lang="de-DE" sz="1600" dirty="0" err="1"/>
              <a:t>ParlamentspräsidentInnen</a:t>
            </a:r>
            <a:r>
              <a:rPr lang="de-DE" sz="1600" dirty="0"/>
              <a:t> aller EU-Mitgliedstaaten treffen. Ein Beispiel dafür ist das Treffen der Europaausschüsse der nationalen Parlamente (COSAC). </a:t>
            </a:r>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697019102"/>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Chancen des EU-Ratsvorsitzes für Österreich</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Für die </a:t>
            </a:r>
            <a:r>
              <a:rPr lang="de-DE" sz="1600" dirty="0"/>
              <a:t>Zeit </a:t>
            </a:r>
            <a:r>
              <a:rPr lang="de-DE" sz="1600" dirty="0" smtClean="0"/>
              <a:t>des österreichischen EU-Ratsvorsitzes hat </a:t>
            </a:r>
            <a:r>
              <a:rPr lang="de-DE" sz="1600" dirty="0"/>
              <a:t>der Rat der Europäischen Union so zu sagen ein „</a:t>
            </a:r>
            <a:r>
              <a:rPr lang="de-DE" sz="1600" b="1" dirty="0"/>
              <a:t>österreichisches Gesicht</a:t>
            </a:r>
            <a:r>
              <a:rPr lang="de-DE" sz="1600" dirty="0"/>
              <a:t>“: Die österreichischen </a:t>
            </a:r>
            <a:r>
              <a:rPr lang="de-DE" sz="1600" dirty="0" err="1"/>
              <a:t>BundesministerInnen</a:t>
            </a:r>
            <a:r>
              <a:rPr lang="de-DE" sz="1600" dirty="0"/>
              <a:t> leiten Sitzungen der Ministerräte, Österreich vertritt den Rat der Europäischen Union bei den Verhandlungen mit dem Europäischen Parlament</a:t>
            </a:r>
            <a:r>
              <a:rPr lang="de-AT" sz="1600" dirty="0" smtClean="0"/>
              <a:t>.</a:t>
            </a:r>
          </a:p>
          <a:p>
            <a:pPr marL="0" indent="0">
              <a:buNone/>
            </a:pPr>
            <a:endParaRPr lang="de-AT" sz="1600" dirty="0"/>
          </a:p>
          <a:p>
            <a:r>
              <a:rPr lang="de-DE" sz="1600" dirty="0"/>
              <a:t>Da viele informelle Treffen des Rats der Europäischen Union und des Europäischen Rats sowie die Treffen auf Ebene der Parlamente der Mitgliedstaaten in Österreich stattfinden, bekommt Österreich mehr </a:t>
            </a:r>
            <a:r>
              <a:rPr lang="de-DE" sz="1600" b="1" dirty="0"/>
              <a:t>Aufmerksamkeit</a:t>
            </a:r>
            <a:r>
              <a:rPr lang="de-DE" sz="1600" dirty="0"/>
              <a:t> in den </a:t>
            </a:r>
            <a:r>
              <a:rPr lang="de-DE" sz="1600" b="1" dirty="0"/>
              <a:t>Medien</a:t>
            </a:r>
            <a:r>
              <a:rPr lang="de-DE" sz="1600" dirty="0"/>
              <a:t> und kann sich von seiner „schönsten Seite“ zeigen. </a:t>
            </a:r>
            <a:endParaRPr lang="de-AT" sz="1600" dirty="0"/>
          </a:p>
          <a:p>
            <a:pPr marL="0" indent="0">
              <a:buNone/>
            </a:pPr>
            <a:endParaRPr lang="de-DE" sz="1600" dirty="0"/>
          </a:p>
          <a:p>
            <a:endParaRPr lang="de-AT" sz="2000" dirty="0" smtClean="0"/>
          </a:p>
        </p:txBody>
      </p:sp>
    </p:spTree>
    <p:extLst>
      <p:ext uri="{BB962C8B-B14F-4D97-AF65-F5344CB8AC3E}">
        <p14:creationId xmlns:p14="http://schemas.microsoft.com/office/powerpoint/2010/main" val="1600814364"/>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Herausforderungen des EU-Ratsvorsitzes für Österreich</a:t>
            </a:r>
            <a:br>
              <a:rPr lang="de-DE" sz="2400" dirty="0" smtClean="0"/>
            </a:b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945755"/>
            <a:ext cx="8172140" cy="4643486"/>
          </a:xfrm>
        </p:spPr>
        <p:txBody>
          <a:bodyPr/>
          <a:lstStyle/>
          <a:p>
            <a:pPr marL="0" indent="0">
              <a:buNone/>
            </a:pPr>
            <a:r>
              <a:rPr lang="de-DE" sz="1600" b="1" dirty="0" smtClean="0"/>
              <a:t>Inhalte </a:t>
            </a:r>
            <a:r>
              <a:rPr lang="de-DE" sz="1600" b="1" dirty="0"/>
              <a:t>und Themen </a:t>
            </a:r>
            <a:endParaRPr lang="de-DE" sz="1600" b="1" dirty="0" smtClean="0"/>
          </a:p>
          <a:p>
            <a:pPr marL="0" indent="0">
              <a:buNone/>
            </a:pPr>
            <a:r>
              <a:rPr lang="de-DE" sz="1600" dirty="0" smtClean="0"/>
              <a:t>Neben </a:t>
            </a:r>
            <a:r>
              <a:rPr lang="de-DE" sz="1600" dirty="0"/>
              <a:t>den Schwerpunkten des österreichischen EU-Ratsvorsitzes gibt es weitere Ereignisse, die in den nächsten Monaten auf europäischer Ebene anstehen:</a:t>
            </a:r>
            <a:endParaRPr lang="de-AT" sz="1600" dirty="0"/>
          </a:p>
          <a:p>
            <a:pPr lvl="0"/>
            <a:r>
              <a:rPr lang="de-DE" sz="1600" dirty="0"/>
              <a:t>Verhandlungen über den Austritt Großbritanniens aus der </a:t>
            </a:r>
            <a:r>
              <a:rPr lang="de-DE" sz="1600" dirty="0" smtClean="0"/>
              <a:t>EU </a:t>
            </a:r>
            <a:r>
              <a:rPr lang="de-DE" sz="1600" dirty="0"/>
              <a:t>(„</a:t>
            </a:r>
            <a:r>
              <a:rPr lang="de-DE" sz="1600" b="1" dirty="0" err="1"/>
              <a:t>Brexit</a:t>
            </a:r>
            <a:r>
              <a:rPr lang="de-DE" sz="1600" dirty="0" smtClean="0"/>
              <a:t>“).</a:t>
            </a:r>
            <a:endParaRPr lang="de-AT" sz="1600" dirty="0"/>
          </a:p>
          <a:p>
            <a:r>
              <a:rPr lang="de-DE" sz="1600" dirty="0" smtClean="0"/>
              <a:t>Verhandlungen </a:t>
            </a:r>
            <a:r>
              <a:rPr lang="de-DE" sz="1600" dirty="0"/>
              <a:t>über den „</a:t>
            </a:r>
            <a:r>
              <a:rPr lang="de-DE" sz="1600" b="1" dirty="0"/>
              <a:t>mehrjährigen Finanzrahmen</a:t>
            </a:r>
            <a:r>
              <a:rPr lang="de-DE" sz="1600" dirty="0" smtClean="0"/>
              <a:t>“.</a:t>
            </a:r>
            <a:endParaRPr lang="de-AT" sz="1600" dirty="0"/>
          </a:p>
          <a:p>
            <a:r>
              <a:rPr lang="de-DE" sz="1600" b="1" dirty="0" smtClean="0"/>
              <a:t>Ende </a:t>
            </a:r>
            <a:r>
              <a:rPr lang="de-DE" sz="1600" b="1" dirty="0"/>
              <a:t>der Legislaturperiode</a:t>
            </a:r>
            <a:r>
              <a:rPr lang="de-DE" sz="1600" dirty="0"/>
              <a:t> des Europäischen </a:t>
            </a:r>
            <a:r>
              <a:rPr lang="de-DE" sz="1600" dirty="0" smtClean="0"/>
              <a:t>Parlaments.</a:t>
            </a:r>
          </a:p>
          <a:p>
            <a:pPr marL="0" indent="0">
              <a:buNone/>
            </a:pPr>
            <a:endParaRPr lang="de-AT" sz="1400" dirty="0"/>
          </a:p>
          <a:p>
            <a:pPr marL="0" indent="0">
              <a:buNone/>
            </a:pPr>
            <a:r>
              <a:rPr lang="de-DE" sz="1600" b="1" dirty="0" smtClean="0"/>
              <a:t>Organisation </a:t>
            </a:r>
            <a:endParaRPr lang="de-AT" sz="1600" b="1" dirty="0"/>
          </a:p>
          <a:p>
            <a:r>
              <a:rPr lang="de-DE" sz="1600" dirty="0" smtClean="0"/>
              <a:t>Es braucht Räumlichkeiten </a:t>
            </a:r>
            <a:r>
              <a:rPr lang="de-DE" sz="1600" dirty="0"/>
              <a:t>und technische Ausstattung </a:t>
            </a:r>
            <a:r>
              <a:rPr lang="de-DE" sz="1600" dirty="0" smtClean="0"/>
              <a:t>für Konferenzen und Treffen während </a:t>
            </a:r>
            <a:r>
              <a:rPr lang="de-DE" sz="1600" dirty="0"/>
              <a:t>des </a:t>
            </a:r>
            <a:r>
              <a:rPr lang="de-DE" sz="1600" dirty="0" smtClean="0"/>
              <a:t>EU-Ratsvorsitzes, </a:t>
            </a:r>
            <a:r>
              <a:rPr lang="de-DE" sz="1600" dirty="0"/>
              <a:t>Unterkünfte und Verpflegung für die </a:t>
            </a:r>
            <a:r>
              <a:rPr lang="de-DE" sz="1600" dirty="0" err="1"/>
              <a:t>TeilnehmerInnen</a:t>
            </a:r>
            <a:r>
              <a:rPr lang="de-DE" sz="1600" dirty="0"/>
              <a:t> </a:t>
            </a:r>
            <a:r>
              <a:rPr lang="de-DE" sz="1600" dirty="0" smtClean="0"/>
              <a:t>sowie </a:t>
            </a:r>
            <a:r>
              <a:rPr lang="de-DE" sz="1600" dirty="0" err="1" smtClean="0"/>
              <a:t>DolmetscherInnen</a:t>
            </a:r>
            <a:r>
              <a:rPr lang="de-DE" sz="1600" dirty="0" smtClean="0"/>
              <a:t>.</a:t>
            </a:r>
            <a:endParaRPr lang="de-AT" sz="1600" dirty="0"/>
          </a:p>
          <a:p>
            <a:r>
              <a:rPr lang="de-DE" sz="1600" dirty="0" smtClean="0"/>
              <a:t>Strenge </a:t>
            </a:r>
            <a:r>
              <a:rPr lang="de-DE" sz="1600" dirty="0"/>
              <a:t>Sicherheitsmaßnahmen: In Wien sind </a:t>
            </a:r>
            <a:r>
              <a:rPr lang="de-DE" sz="1600" dirty="0" smtClean="0"/>
              <a:t>zwischen </a:t>
            </a:r>
            <a:r>
              <a:rPr lang="de-DE" sz="1600" dirty="0"/>
              <a:t>Juni und Dezember 2018 keine größeren Baustellen auf den Straßen geplant. </a:t>
            </a:r>
            <a:r>
              <a:rPr lang="de-DE" sz="1600" dirty="0" smtClean="0"/>
              <a:t>Auch </a:t>
            </a:r>
            <a:r>
              <a:rPr lang="de-DE" sz="1600" dirty="0"/>
              <a:t>für andere Baustellen, die sich in der Nähe der Konferenzräume befinden, gibt es strenge Regelungen. </a:t>
            </a:r>
            <a:r>
              <a:rPr lang="de-DE" sz="1600" dirty="0" smtClean="0"/>
              <a:t>Damit soll vor allem die </a:t>
            </a:r>
            <a:r>
              <a:rPr lang="de-DE" sz="1600" dirty="0"/>
              <a:t>Sicherheit der </a:t>
            </a:r>
            <a:r>
              <a:rPr lang="de-DE" sz="1600" dirty="0" err="1"/>
              <a:t>KonferenzteilnehmerInnen</a:t>
            </a:r>
            <a:r>
              <a:rPr lang="de-DE" sz="1600" dirty="0"/>
              <a:t> gewährleistet </a:t>
            </a:r>
            <a:r>
              <a:rPr lang="de-DE" sz="1600" dirty="0" smtClean="0"/>
              <a:t/>
            </a:r>
            <a:br>
              <a:rPr lang="de-DE" sz="1600" dirty="0" smtClean="0"/>
            </a:br>
            <a:r>
              <a:rPr lang="de-DE" sz="1600" dirty="0" smtClean="0"/>
              <a:t>werden.</a:t>
            </a:r>
          </a:p>
          <a:p>
            <a:pPr marL="0" indent="0">
              <a:buNone/>
            </a:pPr>
            <a:endParaRPr lang="de-DE" sz="1600" dirty="0" smtClean="0"/>
          </a:p>
          <a:p>
            <a:pPr marL="0" indent="0">
              <a:buNone/>
            </a:pPr>
            <a:r>
              <a:rPr lang="de-DE" sz="1600" dirty="0" smtClean="0"/>
              <a:t>Alle Termine und Konferenzen zum EU-Ratsvorsitz im zweiten Halbjahr 2018, </a:t>
            </a:r>
            <a:br>
              <a:rPr lang="de-DE" sz="1600" dirty="0" smtClean="0"/>
            </a:br>
            <a:r>
              <a:rPr lang="de-DE" sz="1600" dirty="0" smtClean="0"/>
              <a:t>die bisher feststehen, findest du im Kapitel </a:t>
            </a:r>
            <a:r>
              <a:rPr lang="de-DE" sz="1600" u="sng" dirty="0" smtClean="0">
                <a:hlinkClick r:id="rId3"/>
              </a:rPr>
              <a:t>„Termine und Konferenzen des</a:t>
            </a:r>
            <a:br>
              <a:rPr lang="de-DE" sz="1600" u="sng" dirty="0" smtClean="0">
                <a:hlinkClick r:id="rId3"/>
              </a:rPr>
            </a:br>
            <a:r>
              <a:rPr lang="de-DE" sz="1600" u="sng" dirty="0" smtClean="0">
                <a:hlinkClick r:id="rId3"/>
              </a:rPr>
              <a:t>EU-Ratsvorsitzes“ </a:t>
            </a:r>
            <a:r>
              <a:rPr lang="de-DE" sz="1600" dirty="0" smtClean="0"/>
              <a:t>auf der </a:t>
            </a:r>
            <a:r>
              <a:rPr lang="de-DE" sz="1600" dirty="0" err="1" smtClean="0"/>
              <a:t>DemokratieWEBstatt</a:t>
            </a:r>
            <a:r>
              <a:rPr lang="de-DE" sz="1600" dirty="0" smtClean="0"/>
              <a:t>.</a:t>
            </a:r>
            <a:endParaRPr lang="de-AT" sz="1600" dirty="0"/>
          </a:p>
          <a:p>
            <a:pPr marL="0" indent="0">
              <a:buNone/>
            </a:pPr>
            <a:endParaRPr lang="de-DE" sz="1600" dirty="0"/>
          </a:p>
          <a:p>
            <a:endParaRPr lang="de-AT" sz="2000" dirty="0" smtClean="0"/>
          </a:p>
        </p:txBody>
      </p:sp>
    </p:spTree>
    <p:extLst>
      <p:ext uri="{BB962C8B-B14F-4D97-AF65-F5344CB8AC3E}">
        <p14:creationId xmlns:p14="http://schemas.microsoft.com/office/powerpoint/2010/main" val="3727788228"/>
      </p:ext>
    </p:extLst>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490538" y="152239"/>
            <a:ext cx="8207375" cy="1152525"/>
          </a:xfrm>
        </p:spPr>
        <p:txBody>
          <a:bodyPr/>
          <a:lstStyle/>
          <a:p>
            <a:r>
              <a:rPr lang="de-DE" sz="2800" dirty="0" smtClean="0"/>
              <a:t>Diskussionsfragen zum Thema</a:t>
            </a:r>
            <a:endParaRPr lang="de-DE" sz="2800" dirty="0"/>
          </a:p>
        </p:txBody>
      </p:sp>
      <p:sp>
        <p:nvSpPr>
          <p:cNvPr id="2" name="Inhaltsplatzhalter 1"/>
          <p:cNvSpPr>
            <a:spLocks noGrp="1"/>
          </p:cNvSpPr>
          <p:nvPr>
            <p:ph idx="1"/>
          </p:nvPr>
        </p:nvSpPr>
        <p:spPr>
          <a:xfrm>
            <a:off x="490538" y="1196752"/>
            <a:ext cx="8229600" cy="4646711"/>
          </a:xfrm>
        </p:spPr>
        <p:txBody>
          <a:bodyPr/>
          <a:lstStyle/>
          <a:p>
            <a:r>
              <a:rPr lang="de-DE" sz="1600" b="1" dirty="0" smtClean="0"/>
              <a:t>Halbjährlicher Vorsitzwechsel im Rat der Europäischen Union</a:t>
            </a:r>
            <a:endParaRPr lang="de-AT" sz="1600" b="1" dirty="0" smtClean="0"/>
          </a:p>
          <a:p>
            <a:pPr marL="0" indent="0">
              <a:buNone/>
            </a:pPr>
            <a:r>
              <a:rPr lang="de-AT" sz="1600" dirty="0" smtClean="0"/>
              <a:t>Die </a:t>
            </a:r>
            <a:r>
              <a:rPr lang="de-AT" sz="1600" dirty="0"/>
              <a:t>EU-Länder wechseln einander im Vorsitz des Rates der EU </a:t>
            </a:r>
            <a:r>
              <a:rPr lang="de-AT" sz="1600" dirty="0" smtClean="0"/>
              <a:t>jedes </a:t>
            </a:r>
            <a:r>
              <a:rPr lang="de-AT" sz="1600" dirty="0"/>
              <a:t>halbe Jahr ab. Ebenso gibt es solche regelmäßigen </a:t>
            </a:r>
            <a:r>
              <a:rPr lang="de-AT" sz="1600" dirty="0" smtClean="0"/>
              <a:t>Wechsel </a:t>
            </a:r>
            <a:r>
              <a:rPr lang="de-AT" sz="1600" dirty="0"/>
              <a:t>bei anderen politischen Institutionen, z.B. </a:t>
            </a:r>
            <a:r>
              <a:rPr lang="de-AT" sz="1600" dirty="0" smtClean="0"/>
              <a:t>dem </a:t>
            </a:r>
            <a:r>
              <a:rPr lang="de-AT" sz="1600" dirty="0"/>
              <a:t>österreichischen Bundesrat.</a:t>
            </a:r>
            <a:br>
              <a:rPr lang="de-AT" sz="1600" dirty="0"/>
            </a:br>
            <a:r>
              <a:rPr lang="de-AT" sz="1600" dirty="0"/>
              <a:t>Welche Vorteile und welche Nachteile </a:t>
            </a:r>
            <a:r>
              <a:rPr lang="de-AT" sz="1600" dirty="0" smtClean="0"/>
              <a:t>haben </a:t>
            </a:r>
            <a:r>
              <a:rPr lang="de-AT" sz="1600" dirty="0"/>
              <a:t>diese Wechsel</a:t>
            </a:r>
            <a:r>
              <a:rPr lang="de-AT" sz="1600" dirty="0" smtClean="0"/>
              <a:t>?</a:t>
            </a:r>
          </a:p>
          <a:p>
            <a:pPr marL="0" indent="0">
              <a:buNone/>
            </a:pPr>
            <a:endParaRPr lang="de-AT" sz="1600" dirty="0" smtClean="0"/>
          </a:p>
          <a:p>
            <a:pPr marL="0" indent="0">
              <a:buNone/>
            </a:pPr>
            <a:endParaRPr lang="de-AT" sz="1600" dirty="0"/>
          </a:p>
          <a:p>
            <a:pPr lvl="0"/>
            <a:r>
              <a:rPr lang="de-DE" sz="1600" b="1" dirty="0" smtClean="0"/>
              <a:t>Subsidiaritätsprinzip</a:t>
            </a:r>
          </a:p>
          <a:p>
            <a:pPr marL="0" lvl="0" indent="0">
              <a:buNone/>
            </a:pPr>
            <a:r>
              <a:rPr lang="de-DE" sz="1600" dirty="0" smtClean="0"/>
              <a:t>Kennst </a:t>
            </a:r>
            <a:r>
              <a:rPr lang="de-DE" sz="1600" dirty="0"/>
              <a:t>du </a:t>
            </a:r>
            <a:r>
              <a:rPr lang="de-DE" sz="1600" dirty="0" smtClean="0"/>
              <a:t>Beispiele </a:t>
            </a:r>
            <a:r>
              <a:rPr lang="de-DE" sz="1600" dirty="0"/>
              <a:t>für gemeinsame europäische Regelungen? Was sind Vor- bzw. Nachteile im Vergleich zu Regelungen auf nationaler Ebene?</a:t>
            </a:r>
            <a:endParaRPr lang="de-AT" sz="1600" dirty="0"/>
          </a:p>
          <a:p>
            <a:pPr marL="0" lvl="1" indent="0">
              <a:buNone/>
            </a:pPr>
            <a:endParaRPr lang="de-DE" sz="1600" dirty="0" smtClean="0"/>
          </a:p>
          <a:p>
            <a:pPr marL="0" lvl="1" indent="0">
              <a:buNone/>
            </a:pPr>
            <a:endParaRPr lang="de-DE" sz="1600" dirty="0" smtClean="0"/>
          </a:p>
          <a:p>
            <a:pPr marL="0" lvl="1" indent="0">
              <a:buNone/>
            </a:pPr>
            <a:endParaRPr lang="de-DE" sz="1600" dirty="0"/>
          </a:p>
          <a:p>
            <a:pPr marL="0" lvl="1" indent="0">
              <a:buNone/>
            </a:pPr>
            <a:r>
              <a:rPr lang="de-DE" sz="1800" b="1" dirty="0" smtClean="0">
                <a:hlinkClick r:id="rId3"/>
              </a:rPr>
              <a:t>Weiterführende Informationen zum Thema findest du auf der </a:t>
            </a:r>
            <a:r>
              <a:rPr lang="de-DE" sz="1800" b="1" dirty="0" err="1" smtClean="0">
                <a:hlinkClick r:id="rId3"/>
              </a:rPr>
              <a:t>DemokratieWEBstatt</a:t>
            </a:r>
            <a:r>
              <a:rPr lang="de-DE" sz="1800" b="1" dirty="0" smtClean="0">
                <a:hlinkClick r:id="rId3"/>
              </a:rPr>
              <a:t>.</a:t>
            </a:r>
            <a:r>
              <a:rPr lang="de-DE" sz="1600" b="1" dirty="0" smtClean="0">
                <a:hlinkClick r:id="rId3"/>
              </a:rPr>
              <a:t> </a:t>
            </a:r>
            <a:endParaRPr lang="de-DE" sz="1600" b="1" dirty="0"/>
          </a:p>
          <a:p>
            <a:pPr marL="0" lvl="1" indent="0">
              <a:buNone/>
            </a:pPr>
            <a:endParaRPr lang="de-DE" sz="1600" dirty="0">
              <a:solidFill>
                <a:srgbClr val="FF0000"/>
              </a:solidFill>
            </a:endParaRPr>
          </a:p>
          <a:p>
            <a:pPr marL="457200" lvl="1" indent="0">
              <a:buNone/>
            </a:pPr>
            <a:endParaRPr lang="de-DE" sz="1500" dirty="0" smtClean="0"/>
          </a:p>
          <a:p>
            <a:pPr marL="457200" lvl="1" indent="0">
              <a:buNone/>
            </a:pPr>
            <a:endParaRPr lang="de-DE" sz="1500" dirty="0"/>
          </a:p>
          <a:p>
            <a:pPr marL="457200" lvl="1" indent="0">
              <a:buNone/>
            </a:pPr>
            <a:endParaRPr lang="de-DE" sz="1500" dirty="0"/>
          </a:p>
          <a:p>
            <a:pPr lvl="1"/>
            <a:endParaRPr lang="de-DE" sz="1500" dirty="0"/>
          </a:p>
          <a:p>
            <a:pPr marL="0" indent="0">
              <a:buNone/>
            </a:pPr>
            <a:endParaRPr lang="de-AT" sz="2000" dirty="0"/>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137598063"/>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Der Rat der Europäischen Union und der EU-Ratsvorsitz</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17140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Was ist der Rat der Europäischen Union (Ministerrat)?</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852556" cy="4824536"/>
          </a:xfrm>
        </p:spPr>
        <p:txBody>
          <a:bodyPr/>
          <a:lstStyle/>
          <a:p>
            <a:r>
              <a:rPr lang="de-DE" sz="1600" dirty="0" smtClean="0"/>
              <a:t>Der Rat der Europäischen Union ist ein wichtiges EU-Gremium.</a:t>
            </a:r>
          </a:p>
          <a:p>
            <a:r>
              <a:rPr lang="de-DE" sz="1600" dirty="0" smtClean="0"/>
              <a:t>Er </a:t>
            </a:r>
            <a:r>
              <a:rPr lang="de-DE" sz="1600" dirty="0"/>
              <a:t>wurde 1958 gegründet, als „Rat der Europäischen Wirtschaftsgemeinschaft“.</a:t>
            </a:r>
          </a:p>
          <a:p>
            <a:r>
              <a:rPr lang="de-DE" sz="1600" dirty="0" smtClean="0">
                <a:solidFill>
                  <a:srgbClr val="000000"/>
                </a:solidFill>
              </a:rPr>
              <a:t>Im Rat der Europäischen Union kommen die </a:t>
            </a:r>
            <a:r>
              <a:rPr lang="de-DE" sz="1600" dirty="0" err="1" smtClean="0">
                <a:solidFill>
                  <a:srgbClr val="000000"/>
                </a:solidFill>
              </a:rPr>
              <a:t>MinisterInnen</a:t>
            </a:r>
            <a:r>
              <a:rPr lang="de-DE" sz="1600" dirty="0" smtClean="0">
                <a:solidFill>
                  <a:srgbClr val="000000"/>
                </a:solidFill>
              </a:rPr>
              <a:t> der EU-Länder zusammen, um zu beraten</a:t>
            </a:r>
            <a:r>
              <a:rPr lang="de-DE" sz="1600" dirty="0" smtClean="0"/>
              <a:t>.</a:t>
            </a:r>
          </a:p>
          <a:p>
            <a:r>
              <a:rPr lang="de-DE" sz="1600" dirty="0" smtClean="0"/>
              <a:t>Es gibt keine festen Mitglieder. Je nach Politikbereich treffen sich die zuständigen </a:t>
            </a:r>
            <a:r>
              <a:rPr lang="de-DE" sz="1600" dirty="0" err="1" smtClean="0"/>
              <a:t>FachministerInnen</a:t>
            </a:r>
            <a:r>
              <a:rPr lang="de-DE" sz="1600" dirty="0" smtClean="0"/>
              <a:t> der derzeit 28 EU-Länder.</a:t>
            </a:r>
          </a:p>
          <a:p>
            <a:pPr lvl="1"/>
            <a:r>
              <a:rPr lang="de-DE" sz="1400" dirty="0" smtClean="0"/>
              <a:t>z.B. um Umweltthemen zu besprechen, treffen sich die </a:t>
            </a:r>
            <a:r>
              <a:rPr lang="de-DE" sz="1400" dirty="0" err="1" smtClean="0"/>
              <a:t>UmweltministerInnen</a:t>
            </a:r>
            <a:r>
              <a:rPr lang="de-DE" sz="1400" dirty="0" smtClean="0"/>
              <a:t>.</a:t>
            </a:r>
            <a:r>
              <a:rPr lang="de-DE" sz="1400" dirty="0" smtClean="0">
                <a:solidFill>
                  <a:srgbClr val="000000"/>
                </a:solidFill>
              </a:rPr>
              <a:t> </a:t>
            </a:r>
          </a:p>
          <a:p>
            <a:r>
              <a:rPr lang="de-DE" sz="1600" dirty="0" smtClean="0"/>
              <a:t>Insgesamt gibt es 10 Zusammensetzungen für den Rat der Europäischen Union (Ratsformationen):</a:t>
            </a:r>
            <a:endParaRPr lang="de-DE" sz="1100" dirty="0"/>
          </a:p>
          <a:p>
            <a:pPr lvl="1"/>
            <a:endParaRPr lang="de-DE" sz="1400" dirty="0" smtClean="0"/>
          </a:p>
          <a:p>
            <a:pPr marL="457200" lvl="1" indent="0">
              <a:buNone/>
            </a:pPr>
            <a:endParaRPr lang="de-DE" sz="1400" dirty="0" smtClean="0"/>
          </a:p>
          <a:p>
            <a:pPr lvl="1"/>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p:txBody>
      </p:sp>
      <p:graphicFrame>
        <p:nvGraphicFramePr>
          <p:cNvPr id="2" name="Tabelle 1"/>
          <p:cNvGraphicFramePr>
            <a:graphicFrameLocks noGrp="1"/>
          </p:cNvGraphicFramePr>
          <p:nvPr>
            <p:extLst>
              <p:ext uri="{D42A27DB-BD31-4B8C-83A1-F6EECF244321}">
                <p14:modId xmlns:p14="http://schemas.microsoft.com/office/powerpoint/2010/main" val="2501290561"/>
              </p:ext>
            </p:extLst>
          </p:nvPr>
        </p:nvGraphicFramePr>
        <p:xfrm>
          <a:off x="827584" y="3726815"/>
          <a:ext cx="6273800" cy="2404110"/>
        </p:xfrm>
        <a:graphic>
          <a:graphicData uri="http://schemas.openxmlformats.org/drawingml/2006/table">
            <a:tbl>
              <a:tblPr>
                <a:tableStyleId>{5C22544A-7EE6-4342-B048-85BDC9FD1C3A}</a:tableStyleId>
              </a:tblPr>
              <a:tblGrid>
                <a:gridCol w="761615">
                  <a:extLst>
                    <a:ext uri="{9D8B030D-6E8A-4147-A177-3AD203B41FA5}">
                      <a16:colId xmlns:a16="http://schemas.microsoft.com/office/drawing/2014/main" xmlns="" val="20000"/>
                    </a:ext>
                  </a:extLst>
                </a:gridCol>
                <a:gridCol w="4027037">
                  <a:extLst>
                    <a:ext uri="{9D8B030D-6E8A-4147-A177-3AD203B41FA5}">
                      <a16:colId xmlns:a16="http://schemas.microsoft.com/office/drawing/2014/main" xmlns="" val="20001"/>
                    </a:ext>
                  </a:extLst>
                </a:gridCol>
                <a:gridCol w="1485148">
                  <a:extLst>
                    <a:ext uri="{9D8B030D-6E8A-4147-A177-3AD203B41FA5}">
                      <a16:colId xmlns:a16="http://schemas.microsoft.com/office/drawing/2014/main" xmlns="" val="20002"/>
                    </a:ext>
                  </a:extLst>
                </a:gridCol>
              </a:tblGrid>
              <a:tr h="190500">
                <a:tc>
                  <a:txBody>
                    <a:bodyPr/>
                    <a:lstStyle/>
                    <a:p>
                      <a:pPr algn="l" fontAlgn="b"/>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e-AT" sz="1100" b="1" u="none" strike="noStrike" dirty="0" smtClean="0">
                          <a:effectLst/>
                        </a:rPr>
                        <a:t>Name</a:t>
                      </a:r>
                      <a:endParaRPr lang="de-AT"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e-AT" sz="1100" b="1" u="none" strike="noStrike" dirty="0" smtClean="0">
                          <a:effectLst/>
                        </a:rPr>
                        <a:t>trifft sich</a:t>
                      </a:r>
                      <a:br>
                        <a:rPr lang="de-AT" sz="1100" b="1" u="none" strike="noStrike" dirty="0" smtClean="0">
                          <a:effectLst/>
                        </a:rPr>
                      </a:br>
                      <a:r>
                        <a:rPr lang="de-AT" sz="1100" b="1" u="none" strike="noStrike" dirty="0" smtClean="0">
                          <a:effectLst/>
                        </a:rPr>
                        <a:t>normalerweise</a:t>
                      </a:r>
                      <a:endParaRPr lang="de-AT"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0"/>
                  </a:ext>
                </a:extLst>
              </a:tr>
              <a:tr h="190500">
                <a:tc>
                  <a:txBody>
                    <a:bodyPr/>
                    <a:lstStyle/>
                    <a:p>
                      <a:pPr algn="ctr" fontAlgn="b"/>
                      <a:r>
                        <a:rPr lang="de-AT" sz="1100" u="none" strike="noStrike">
                          <a:effectLst/>
                        </a:rPr>
                        <a:t>1.</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AT" sz="1100" u="none" strike="noStrike" dirty="0">
                          <a:effectLst/>
                        </a:rPr>
                        <a:t>Rat Landwirtschaft und Fischerei</a:t>
                      </a:r>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1x/Monat</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1"/>
                  </a:ext>
                </a:extLst>
              </a:tr>
              <a:tr h="190500">
                <a:tc>
                  <a:txBody>
                    <a:bodyPr/>
                    <a:lstStyle/>
                    <a:p>
                      <a:pPr algn="ctr" fontAlgn="b"/>
                      <a:r>
                        <a:rPr lang="de-AT" sz="1100" u="none" strike="noStrike">
                          <a:effectLst/>
                        </a:rPr>
                        <a:t>2.</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AT" sz="1100" u="none" strike="noStrike" dirty="0">
                          <a:effectLst/>
                        </a:rPr>
                        <a:t>Rat Wettbewerbsfähigkeit</a:t>
                      </a:r>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mind. 4x/Jahr</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2"/>
                  </a:ext>
                </a:extLst>
              </a:tr>
              <a:tr h="190500">
                <a:tc>
                  <a:txBody>
                    <a:bodyPr/>
                    <a:lstStyle/>
                    <a:p>
                      <a:pPr algn="ctr" fontAlgn="b"/>
                      <a:r>
                        <a:rPr lang="de-AT" sz="1100" u="none" strike="noStrike">
                          <a:effectLst/>
                        </a:rPr>
                        <a:t>3.</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DE" sz="1100" u="none" strike="noStrike" dirty="0">
                          <a:effectLst/>
                        </a:rPr>
                        <a:t>Rat Wirtschaft und Finanzen („ECOFIN“)</a:t>
                      </a:r>
                      <a:endParaRPr lang="de-D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1x/Monat</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3"/>
                  </a:ext>
                </a:extLst>
              </a:tr>
              <a:tr h="190500">
                <a:tc>
                  <a:txBody>
                    <a:bodyPr/>
                    <a:lstStyle/>
                    <a:p>
                      <a:pPr algn="ctr" fontAlgn="b"/>
                      <a:r>
                        <a:rPr lang="de-AT" sz="1100" u="none" strike="noStrike">
                          <a:effectLst/>
                        </a:rPr>
                        <a:t>4.</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AT" sz="1100" u="none" strike="noStrike" dirty="0">
                          <a:effectLst/>
                        </a:rPr>
                        <a:t>Rat Umwelt</a:t>
                      </a:r>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4x/Jahr</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4"/>
                  </a:ext>
                </a:extLst>
              </a:tr>
              <a:tr h="190500">
                <a:tc>
                  <a:txBody>
                    <a:bodyPr/>
                    <a:lstStyle/>
                    <a:p>
                      <a:pPr algn="ctr" fontAlgn="b"/>
                      <a:r>
                        <a:rPr lang="de-AT" sz="1100" u="none" strike="noStrike" dirty="0">
                          <a:effectLst/>
                        </a:rPr>
                        <a:t>5</a:t>
                      </a:r>
                      <a:r>
                        <a:rPr lang="de-AT" sz="1100" u="none" strike="noStrike" dirty="0" smtClean="0">
                          <a:effectLst/>
                        </a:rPr>
                        <a:t>.</a:t>
                      </a:r>
                      <a:br>
                        <a:rPr lang="de-AT" sz="1100" u="none" strike="noStrike" dirty="0" smtClean="0">
                          <a:effectLst/>
                        </a:rPr>
                      </a:br>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de-DE" sz="1100" u="none" strike="noStrike" dirty="0">
                          <a:effectLst/>
                        </a:rPr>
                        <a:t>Rat Beschäftigung, Sozialpolitik, Gesundheit und Verbraucherschutz – 4x/Jahr</a:t>
                      </a:r>
                      <a:endParaRPr lang="de-D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smtClean="0">
                          <a:effectLst/>
                        </a:rPr>
                        <a:t>4x/Jahr</a:t>
                      </a:r>
                      <a:br>
                        <a:rPr lang="de-AT" sz="1100" u="none" strike="noStrike" dirty="0" smtClean="0">
                          <a:effectLst/>
                        </a:rPr>
                      </a:b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5"/>
                  </a:ext>
                </a:extLst>
              </a:tr>
              <a:tr h="190500">
                <a:tc>
                  <a:txBody>
                    <a:bodyPr/>
                    <a:lstStyle/>
                    <a:p>
                      <a:pPr algn="ctr" fontAlgn="b"/>
                      <a:r>
                        <a:rPr lang="de-AT" sz="1100" u="none" strike="noStrike">
                          <a:effectLst/>
                        </a:rPr>
                        <a:t>6.</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DE" sz="1100" u="none" strike="noStrike" dirty="0">
                          <a:effectLst/>
                        </a:rPr>
                        <a:t>Rat Bildung, Jugend, Kultur und Sport</a:t>
                      </a:r>
                      <a:endParaRPr lang="de-D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 3 bis 4x/Jahr</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6"/>
                  </a:ext>
                </a:extLst>
              </a:tr>
              <a:tr h="190500">
                <a:tc>
                  <a:txBody>
                    <a:bodyPr/>
                    <a:lstStyle/>
                    <a:p>
                      <a:pPr algn="ctr" fontAlgn="b"/>
                      <a:r>
                        <a:rPr lang="de-AT" sz="1100" u="none" strike="noStrike">
                          <a:effectLst/>
                        </a:rPr>
                        <a:t>7.</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AT" sz="1100" u="none" strike="noStrike" dirty="0">
                          <a:effectLst/>
                        </a:rPr>
                        <a:t>Rat Auswärtige Angelegenheiten – 1x/Monat</a:t>
                      </a:r>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1x/Monat</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7"/>
                  </a:ext>
                </a:extLst>
              </a:tr>
              <a:tr h="190500">
                <a:tc>
                  <a:txBody>
                    <a:bodyPr/>
                    <a:lstStyle/>
                    <a:p>
                      <a:pPr algn="ctr" fontAlgn="b"/>
                      <a:r>
                        <a:rPr lang="de-AT" sz="1100" u="none" strike="noStrike">
                          <a:effectLst/>
                        </a:rPr>
                        <a:t>8.</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AT" sz="1100" u="none" strike="noStrike" dirty="0">
                          <a:effectLst/>
                        </a:rPr>
                        <a:t>Rat Allgemeine Angelegenheiten – 1x/Monat</a:t>
                      </a:r>
                      <a:endParaRPr lang="de-A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1x/Monat</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8"/>
                  </a:ext>
                </a:extLst>
              </a:tr>
              <a:tr h="190500">
                <a:tc>
                  <a:txBody>
                    <a:bodyPr/>
                    <a:lstStyle/>
                    <a:p>
                      <a:pPr algn="ctr" fontAlgn="b"/>
                      <a:r>
                        <a:rPr lang="de-AT" sz="1100" u="none" strike="noStrike">
                          <a:effectLst/>
                        </a:rPr>
                        <a:t>9.</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DE" sz="1100" u="none" strike="noStrike" dirty="0">
                          <a:effectLst/>
                        </a:rPr>
                        <a:t>Rat Justiz und Inneres – 4x/Jahr</a:t>
                      </a:r>
                      <a:endParaRPr lang="de-D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4x/Jahr</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9"/>
                  </a:ext>
                </a:extLst>
              </a:tr>
              <a:tr h="190500">
                <a:tc>
                  <a:txBody>
                    <a:bodyPr/>
                    <a:lstStyle/>
                    <a:p>
                      <a:pPr algn="ctr" fontAlgn="b"/>
                      <a:r>
                        <a:rPr lang="de-AT" sz="1100" u="none" strike="noStrike">
                          <a:effectLst/>
                        </a:rPr>
                        <a:t>10.</a:t>
                      </a:r>
                      <a:endParaRPr lang="de-AT"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de-DE" sz="1100" u="none" strike="noStrike" dirty="0">
                          <a:effectLst/>
                        </a:rPr>
                        <a:t>Rat Verkehr, Telekommunikation und Energie</a:t>
                      </a:r>
                      <a:endParaRPr lang="de-D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de-AT" sz="1100" u="none" strike="noStrike" dirty="0">
                          <a:effectLst/>
                        </a:rPr>
                        <a:t>2 bis 4x/Jahr</a:t>
                      </a:r>
                      <a:endParaRPr lang="de-A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4057654646"/>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Bezeichnungen für den Rat der Europäischen Union</a:t>
            </a:r>
            <a:endParaRPr lang="de-AT" sz="2400" dirty="0"/>
          </a:p>
        </p:txBody>
      </p:sp>
      <p:sp>
        <p:nvSpPr>
          <p:cNvPr id="7" name="Inhaltsplatzhalter 6"/>
          <p:cNvSpPr>
            <a:spLocks noGrp="1"/>
          </p:cNvSpPr>
          <p:nvPr>
            <p:ph idx="1"/>
          </p:nvPr>
        </p:nvSpPr>
        <p:spPr/>
        <p:txBody>
          <a:bodyPr/>
          <a:lstStyle/>
          <a:p>
            <a:pPr marL="0" indent="0">
              <a:buNone/>
            </a:pPr>
            <a:r>
              <a:rPr lang="de-DE" sz="1600" b="1" dirty="0" smtClean="0"/>
              <a:t>Richtig:</a:t>
            </a:r>
          </a:p>
          <a:p>
            <a:r>
              <a:rPr lang="de-DE" sz="1600" dirty="0" smtClean="0"/>
              <a:t>Rat der EU 	Ministerrat</a:t>
            </a:r>
            <a:r>
              <a:rPr lang="de-DE" sz="1600" dirty="0"/>
              <a:t>	</a:t>
            </a:r>
            <a:r>
              <a:rPr lang="de-DE" sz="1600" dirty="0" smtClean="0"/>
              <a:t>EU-Rat</a:t>
            </a:r>
            <a:r>
              <a:rPr lang="de-DE" sz="1600" dirty="0"/>
              <a:t>	</a:t>
            </a:r>
            <a:r>
              <a:rPr lang="de-DE" sz="1600" dirty="0" smtClean="0"/>
              <a:t>	EU-Ministerrat</a:t>
            </a:r>
            <a:r>
              <a:rPr lang="de-DE" sz="1600" dirty="0"/>
              <a:t>	</a:t>
            </a:r>
            <a:r>
              <a:rPr lang="de-DE" sz="1600" dirty="0" smtClean="0"/>
              <a:t>Rat</a:t>
            </a:r>
          </a:p>
          <a:p>
            <a:pPr marL="0" indent="0">
              <a:buNone/>
            </a:pPr>
            <a:endParaRPr lang="de-DE" sz="1600" dirty="0" smtClean="0"/>
          </a:p>
          <a:p>
            <a:pPr marL="0" indent="0">
              <a:buNone/>
            </a:pPr>
            <a:r>
              <a:rPr lang="de-DE" sz="1600" b="1" dirty="0" smtClean="0"/>
              <a:t>Falsch: </a:t>
            </a:r>
          </a:p>
          <a:p>
            <a:r>
              <a:rPr lang="de-AT" sz="1600" b="1" dirty="0"/>
              <a:t>Europäischer </a:t>
            </a:r>
            <a:r>
              <a:rPr lang="de-AT" sz="1600" b="1" dirty="0" smtClean="0"/>
              <a:t>Rat	Europarat</a:t>
            </a:r>
          </a:p>
          <a:p>
            <a:pPr marL="0" indent="0">
              <a:buNone/>
            </a:pPr>
            <a:r>
              <a:rPr lang="de-AT" sz="1600" dirty="0" smtClean="0"/>
              <a:t>sind </a:t>
            </a:r>
            <a:r>
              <a:rPr lang="de-AT" sz="1600" b="1" dirty="0"/>
              <a:t>NICHT </a:t>
            </a:r>
            <a:r>
              <a:rPr lang="de-AT" sz="1600" dirty="0"/>
              <a:t>andere Bezeichnungen für den Rat der Europäischen Union, sondern </a:t>
            </a:r>
            <a:r>
              <a:rPr lang="de-AT" sz="1600" b="1" dirty="0"/>
              <a:t>ganz andere </a:t>
            </a:r>
            <a:r>
              <a:rPr lang="de-AT" sz="1600" b="1" dirty="0" smtClean="0"/>
              <a:t>Gremien!</a:t>
            </a:r>
          </a:p>
          <a:p>
            <a:pPr marL="0" indent="0">
              <a:buNone/>
            </a:pPr>
            <a:endParaRPr lang="de-AT" sz="1600" b="1" dirty="0" smtClean="0"/>
          </a:p>
          <a:p>
            <a:r>
              <a:rPr lang="de-DE" sz="1400" b="1" dirty="0" smtClean="0"/>
              <a:t>Der Europäischer Rat </a:t>
            </a:r>
            <a:r>
              <a:rPr lang="de-AT" sz="1400" dirty="0" smtClean="0"/>
              <a:t>setzt </a:t>
            </a:r>
            <a:r>
              <a:rPr lang="de-AT" sz="1400" dirty="0"/>
              <a:t>sich aus den </a:t>
            </a:r>
            <a:r>
              <a:rPr lang="de-AT" sz="1400" b="1" dirty="0"/>
              <a:t>Staats- und Regierungschefs der </a:t>
            </a:r>
            <a:r>
              <a:rPr lang="de-AT" sz="1400" b="1" dirty="0" smtClean="0"/>
              <a:t>EU-Länder</a:t>
            </a:r>
            <a:r>
              <a:rPr lang="de-AT" sz="1400" dirty="0" smtClean="0"/>
              <a:t> </a:t>
            </a:r>
            <a:r>
              <a:rPr lang="de-AT" sz="1400" dirty="0"/>
              <a:t>zusammen (im Unterschied dazu: der Rat der Europäischen Union aus den </a:t>
            </a:r>
            <a:r>
              <a:rPr lang="de-AT" sz="1400" dirty="0" err="1" smtClean="0"/>
              <a:t>MinisterInnen</a:t>
            </a:r>
            <a:r>
              <a:rPr lang="de-AT" sz="1400" dirty="0"/>
              <a:t>).</a:t>
            </a:r>
            <a:br>
              <a:rPr lang="de-AT" sz="1400" dirty="0"/>
            </a:br>
            <a:r>
              <a:rPr lang="de-AT" sz="1400" dirty="0"/>
              <a:t>Dies sind je nach Land: Bundeskanzler (wie in Österreich) oder Bundeskanzlerinnen, </a:t>
            </a:r>
            <a:r>
              <a:rPr lang="de-AT" sz="1400" dirty="0" err="1"/>
              <a:t>PremierministerInnen</a:t>
            </a:r>
            <a:r>
              <a:rPr lang="de-AT" sz="1400" dirty="0"/>
              <a:t>, </a:t>
            </a:r>
            <a:r>
              <a:rPr lang="de-AT" sz="1400" dirty="0" err="1"/>
              <a:t>MinisterpräsidentInnen</a:t>
            </a:r>
            <a:r>
              <a:rPr lang="de-AT" sz="1400" dirty="0"/>
              <a:t>, </a:t>
            </a:r>
            <a:r>
              <a:rPr lang="de-AT" sz="1400" dirty="0" err="1"/>
              <a:t>PräsidentInnen</a:t>
            </a:r>
            <a:r>
              <a:rPr lang="de-AT" sz="1400" dirty="0"/>
              <a:t>. </a:t>
            </a:r>
          </a:p>
          <a:p>
            <a:pPr lvl="0"/>
            <a:r>
              <a:rPr lang="de-AT" sz="1400" b="1" dirty="0" smtClean="0"/>
              <a:t>Europarat: </a:t>
            </a:r>
            <a:r>
              <a:rPr lang="de-AT" sz="1400" dirty="0" smtClean="0"/>
              <a:t>Das ist </a:t>
            </a:r>
            <a:r>
              <a:rPr lang="de-AT" sz="1400" b="1" dirty="0"/>
              <a:t>gar keine Organisation der </a:t>
            </a:r>
            <a:r>
              <a:rPr lang="de-AT" sz="1400" b="1" dirty="0" smtClean="0"/>
              <a:t>EU</a:t>
            </a:r>
            <a:r>
              <a:rPr lang="de-AT" sz="1400" dirty="0" smtClean="0"/>
              <a:t>. </a:t>
            </a:r>
            <a:r>
              <a:rPr lang="de-AT" sz="1400" dirty="0" err="1"/>
              <a:t>VertreterInnen</a:t>
            </a:r>
            <a:r>
              <a:rPr lang="de-AT" sz="1400" dirty="0"/>
              <a:t> aus 47 Ländern setzen sich </a:t>
            </a:r>
            <a:r>
              <a:rPr lang="de-AT" sz="1400" dirty="0" smtClean="0"/>
              <a:t>im Europarat für </a:t>
            </a:r>
            <a:r>
              <a:rPr lang="de-AT" sz="1400" dirty="0"/>
              <a:t>die </a:t>
            </a:r>
            <a:r>
              <a:rPr lang="de-AT" sz="1400" dirty="0" smtClean="0"/>
              <a:t>Menschenrechte </a:t>
            </a:r>
            <a:r>
              <a:rPr lang="de-AT" sz="1400" dirty="0"/>
              <a:t>und die Sicherung demokratischer Grundsätze ein.</a:t>
            </a:r>
          </a:p>
          <a:p>
            <a:endParaRPr lang="de-DE" sz="1600" dirty="0" smtClean="0"/>
          </a:p>
          <a:p>
            <a:pPr marL="0" indent="0">
              <a:buNone/>
            </a:pPr>
            <a:endParaRPr lang="de-DE" sz="1600" dirty="0" smtClean="0"/>
          </a:p>
          <a:p>
            <a:pPr marL="0" indent="0">
              <a:buNone/>
            </a:pPr>
            <a:endParaRPr lang="de-DE" sz="1600" dirty="0"/>
          </a:p>
          <a:p>
            <a:pPr marL="0" indent="0">
              <a:buNone/>
            </a:pPr>
            <a:endParaRPr lang="de-DE" sz="1000" dirty="0" smtClean="0">
              <a:solidFill>
                <a:schemeClr val="bg1">
                  <a:lumMod val="65000"/>
                </a:schemeClr>
              </a:solidFill>
            </a:endParaRPr>
          </a:p>
          <a:p>
            <a:pPr marL="0" indent="0">
              <a:buNone/>
            </a:pPr>
            <a:endParaRPr lang="de-DE" sz="1600" dirty="0" smtClean="0"/>
          </a:p>
          <a:p>
            <a:pPr marL="0" indent="0">
              <a:buNone/>
            </a:pPr>
            <a:endParaRPr lang="de-AT" sz="1600" dirty="0"/>
          </a:p>
          <a:p>
            <a:pPr marL="457200" lvl="1" indent="0">
              <a:buNone/>
            </a:pPr>
            <a:endParaRPr lang="de-AT" sz="1200" dirty="0" smtClean="0"/>
          </a:p>
          <a:p>
            <a:endParaRPr lang="de-DE" sz="7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3529081868"/>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Was macht der Rat der Europäischen Union?</a:t>
            </a:r>
            <a:endParaRPr lang="de-AT" sz="2400" dirty="0"/>
          </a:p>
        </p:txBody>
      </p:sp>
      <p:sp>
        <p:nvSpPr>
          <p:cNvPr id="7" name="Inhaltsplatzhalter 6"/>
          <p:cNvSpPr>
            <a:spLocks noGrp="1"/>
          </p:cNvSpPr>
          <p:nvPr>
            <p:ph idx="1"/>
          </p:nvPr>
        </p:nvSpPr>
        <p:spPr>
          <a:xfrm>
            <a:off x="481680" y="1412776"/>
            <a:ext cx="8266784" cy="4824536"/>
          </a:xfrm>
        </p:spPr>
        <p:txBody>
          <a:bodyPr/>
          <a:lstStyle/>
          <a:p>
            <a:pPr marL="0" indent="0">
              <a:buNone/>
            </a:pPr>
            <a:endParaRPr lang="de-DE" sz="1600" b="1" dirty="0" smtClean="0"/>
          </a:p>
          <a:p>
            <a:r>
              <a:rPr lang="de-DE" sz="1600" b="1" dirty="0" smtClean="0"/>
              <a:t>Gesetzgebung</a:t>
            </a:r>
            <a:r>
              <a:rPr lang="de-DE" sz="1600" dirty="0" smtClean="0"/>
              <a:t>: EU-Rat und Europäisches Parlament entscheiden gemeinsam über die Rechtsvorschriften, die in der EU gelten</a:t>
            </a:r>
          </a:p>
          <a:p>
            <a:r>
              <a:rPr lang="de-DE" sz="1600" b="1" dirty="0" smtClean="0"/>
              <a:t>Koordination: </a:t>
            </a:r>
            <a:r>
              <a:rPr lang="de-DE" sz="1600" dirty="0" smtClean="0"/>
              <a:t>Der EU-Rat stimmt die politischen Maßnahmen der EU-Länder aufeinander ab.</a:t>
            </a:r>
          </a:p>
          <a:p>
            <a:r>
              <a:rPr lang="de-DE" sz="1600" b="1" dirty="0" smtClean="0"/>
              <a:t>Außen- und Sicherheitspolitik</a:t>
            </a:r>
            <a:r>
              <a:rPr lang="de-DE" sz="1600" dirty="0" smtClean="0"/>
              <a:t>: Die </a:t>
            </a:r>
            <a:r>
              <a:rPr lang="de-DE" sz="1600" dirty="0"/>
              <a:t>Richtlinien für die Außen- und Sicherheitspolitik gibt der Europäische Rat (!) </a:t>
            </a:r>
            <a:r>
              <a:rPr lang="de-DE" sz="1600" dirty="0" smtClean="0"/>
              <a:t>vor. Der </a:t>
            </a:r>
            <a:r>
              <a:rPr lang="de-DE" sz="1600" dirty="0"/>
              <a:t>Rat der </a:t>
            </a:r>
            <a:r>
              <a:rPr lang="de-DE" sz="1600" dirty="0" smtClean="0"/>
              <a:t>EU muss </a:t>
            </a:r>
            <a:r>
              <a:rPr lang="de-DE" sz="1600" dirty="0"/>
              <a:t>dafür sorgen, dass </a:t>
            </a:r>
            <a:r>
              <a:rPr lang="de-DE" sz="1600" dirty="0" smtClean="0"/>
              <a:t>diese </a:t>
            </a:r>
            <a:r>
              <a:rPr lang="de-DE" sz="1600" dirty="0"/>
              <a:t>Vorgaben umgesetzt werden</a:t>
            </a:r>
            <a:r>
              <a:rPr lang="de-DE" sz="1600" dirty="0" smtClean="0"/>
              <a:t>. Der Rat der EU ist gemeinsam </a:t>
            </a:r>
            <a:r>
              <a:rPr lang="de-DE" sz="1600" dirty="0"/>
              <a:t>mit dem Hohen </a:t>
            </a:r>
            <a:r>
              <a:rPr lang="de-DE" sz="1600" dirty="0" smtClean="0"/>
              <a:t>Vertreter / der </a:t>
            </a:r>
            <a:r>
              <a:rPr lang="de-DE" sz="1600" dirty="0"/>
              <a:t>Hohen Vertreterin der Union für Außen- und Sicherheitspolitik und </a:t>
            </a:r>
            <a:r>
              <a:rPr lang="de-DE" sz="1600" dirty="0" smtClean="0"/>
              <a:t>mit der </a:t>
            </a:r>
            <a:r>
              <a:rPr lang="de-DE" sz="1600" dirty="0"/>
              <a:t>Europäischen </a:t>
            </a:r>
            <a:r>
              <a:rPr lang="de-DE" sz="1600" dirty="0" smtClean="0"/>
              <a:t>Kommission dafür zuständig, dass in der Außen- und Sicherheitspolitik der EU alle Beteiligten „an einem Strang ziehen“.</a:t>
            </a:r>
            <a:endParaRPr lang="de-DE" sz="1600" dirty="0"/>
          </a:p>
          <a:p>
            <a:r>
              <a:rPr lang="de-DE" sz="1600" b="1" dirty="0" smtClean="0"/>
              <a:t>Internationale Abkommen</a:t>
            </a:r>
            <a:r>
              <a:rPr lang="de-DE" sz="1600" dirty="0" smtClean="0"/>
              <a:t>: Bei Verhandlungen der EU mit Nicht-EU-Ländern und internationalen Organisationen (z.B. der UNO) spielt der Rat eine wichtige Rolle.</a:t>
            </a:r>
          </a:p>
          <a:p>
            <a:r>
              <a:rPr lang="de-DE" sz="1600" b="1" dirty="0" smtClean="0"/>
              <a:t>Haushaltsplan der EU</a:t>
            </a:r>
            <a:r>
              <a:rPr lang="de-DE" sz="1600" dirty="0" smtClean="0"/>
              <a:t>: Der Haushaltsplan wird von der Europäischen Kommission erstellt. Der Rat der EU beschließt gemeinsam mit dem Europäischen Parlament den Haushaltsplan.</a:t>
            </a:r>
          </a:p>
          <a:p>
            <a:pPr marL="0" indent="0">
              <a:buNone/>
            </a:pPr>
            <a:endParaRPr lang="de-DE" sz="1600" b="1" dirty="0" smtClean="0"/>
          </a:p>
          <a:p>
            <a:endParaRPr lang="de-DE" sz="1600" dirty="0"/>
          </a:p>
          <a:p>
            <a:pPr marL="0" indent="0">
              <a:buNone/>
            </a:pPr>
            <a:endParaRPr lang="de-DE" sz="1600" b="1" dirty="0"/>
          </a:p>
          <a:p>
            <a:pPr marL="0" indent="0">
              <a:buNone/>
            </a:pPr>
            <a:endParaRPr lang="de-DE" sz="1600" u="sng" dirty="0" smtClean="0"/>
          </a:p>
          <a:p>
            <a:endParaRPr lang="de-DE" sz="1600" u="sng" dirty="0" smtClean="0"/>
          </a:p>
          <a:p>
            <a:pPr marL="0" indent="0">
              <a:buNone/>
            </a:pPr>
            <a:endParaRPr lang="de-AT" sz="1600" dirty="0"/>
          </a:p>
          <a:p>
            <a:pPr marL="457200" lvl="1" indent="0">
              <a:buNone/>
            </a:pPr>
            <a:endParaRPr lang="de-AT" sz="1200" dirty="0" smtClean="0"/>
          </a:p>
          <a:p>
            <a:endParaRPr lang="de-DE" sz="7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1802095110"/>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800" dirty="0" smtClean="0"/>
              <a:t>Vorsitz im Rat der Europäischen Union</a:t>
            </a:r>
            <a:r>
              <a:rPr lang="de-DE" sz="2800" dirty="0"/>
              <a:t/>
            </a:r>
            <a:br>
              <a:rPr lang="de-DE" sz="2800" dirty="0"/>
            </a:br>
            <a:endParaRPr lang="de-AT" sz="2400" dirty="0"/>
          </a:p>
        </p:txBody>
      </p:sp>
      <p:sp>
        <p:nvSpPr>
          <p:cNvPr id="7" name="Inhaltsplatzhalter 6"/>
          <p:cNvSpPr>
            <a:spLocks noGrp="1"/>
          </p:cNvSpPr>
          <p:nvPr>
            <p:ph idx="1"/>
          </p:nvPr>
        </p:nvSpPr>
        <p:spPr/>
        <p:txBody>
          <a:bodyPr/>
          <a:lstStyle/>
          <a:p>
            <a:r>
              <a:rPr lang="de-DE" sz="1600" b="1" dirty="0" smtClean="0"/>
              <a:t>Vorsitz </a:t>
            </a:r>
            <a:r>
              <a:rPr lang="de-DE" sz="1600" b="1" dirty="0"/>
              <a:t>im Rat der EU: </a:t>
            </a:r>
            <a:r>
              <a:rPr lang="de-DE" sz="1600" dirty="0"/>
              <a:t>keine bestimmte Person, sondern ein bestimmtes Land!</a:t>
            </a:r>
          </a:p>
          <a:p>
            <a:r>
              <a:rPr lang="de-DE" sz="1600" b="1" dirty="0" smtClean="0"/>
              <a:t>Wechsel</a:t>
            </a:r>
            <a:r>
              <a:rPr lang="de-DE" sz="1600" dirty="0" smtClean="0"/>
              <a:t>: Alle sechs Monate übernimmt ein anderer Mitgliedsstaat den Vorsitz</a:t>
            </a:r>
          </a:p>
          <a:p>
            <a:r>
              <a:rPr lang="de-DE" sz="1600" b="1" dirty="0" smtClean="0"/>
              <a:t>Reihenfolge: </a:t>
            </a:r>
            <a:r>
              <a:rPr lang="de-DE" sz="1600" dirty="0" smtClean="0"/>
              <a:t>Welches EU-Land wann den Vorsitz im Rat der EU übernimmt, ist bereits bis 2030 festgelegt.</a:t>
            </a:r>
            <a:endParaRPr lang="de-DE" sz="1600" dirty="0"/>
          </a:p>
          <a:p>
            <a:r>
              <a:rPr lang="de-DE" sz="1600" b="1" dirty="0" smtClean="0"/>
              <a:t>Arbeitsprogramm</a:t>
            </a:r>
            <a:r>
              <a:rPr lang="de-DE" sz="1600" dirty="0" smtClean="0"/>
              <a:t>: Jedes Vorsitzland präsentiert zu Beginn des Vorsitzes dem Europäischen Parlament (EP) sein Arbeitsprogramm.</a:t>
            </a:r>
          </a:p>
          <a:p>
            <a:r>
              <a:rPr lang="de-DE" sz="1600" b="1" dirty="0" smtClean="0"/>
              <a:t>Abschlussbericht</a:t>
            </a:r>
            <a:r>
              <a:rPr lang="de-DE" sz="1600" dirty="0" smtClean="0"/>
              <a:t>: Am Ende übergibt das Vorsitzland dem EP einen Bericht mit einem Rückblick auf die vergangenen sechs Monate.</a:t>
            </a:r>
          </a:p>
          <a:p>
            <a:r>
              <a:rPr lang="de-DE" sz="1600" b="1" dirty="0" smtClean="0"/>
              <a:t>Dreiervorsitz</a:t>
            </a:r>
            <a:r>
              <a:rPr lang="de-DE" sz="1600" dirty="0" smtClean="0"/>
              <a:t>: Immer drei Mitgliedsstaaten, die im Vorsitz aufeinanderfolgen, arbeiten eng zusammen und bilden für </a:t>
            </a:r>
            <a:r>
              <a:rPr lang="de-AT" sz="1600" dirty="0"/>
              <a:t>1 ½ </a:t>
            </a:r>
            <a:r>
              <a:rPr lang="de-DE" sz="1600" dirty="0" smtClean="0"/>
              <a:t>Jahre einen Dreiervorsitz. Die Arbeitsprogramme dieses Dreier-Teams werden aufeinander abgestimmt.</a:t>
            </a:r>
          </a:p>
          <a:p>
            <a:pPr marL="457200" lvl="1" indent="0">
              <a:buNone/>
            </a:pPr>
            <a:endParaRPr lang="de-AT" sz="900" dirty="0">
              <a:ea typeface="+mn-ea"/>
              <a:cs typeface="+mn-cs"/>
            </a:endParaRPr>
          </a:p>
          <a:p>
            <a:pPr marL="457200" lvl="1" indent="0">
              <a:buNone/>
            </a:pPr>
            <a:r>
              <a:rPr lang="de-DE" sz="1600" b="1" dirty="0" smtClean="0">
                <a:ea typeface="+mn-ea"/>
                <a:cs typeface="+mn-cs"/>
              </a:rPr>
              <a:t>Österreich </a:t>
            </a:r>
            <a:r>
              <a:rPr lang="de-DE" sz="1600" b="1" dirty="0">
                <a:ea typeface="+mn-ea"/>
                <a:cs typeface="+mn-cs"/>
              </a:rPr>
              <a:t>führte 1998 und 2006 </a:t>
            </a:r>
            <a:r>
              <a:rPr lang="de-DE" sz="1600" b="1" dirty="0" smtClean="0">
                <a:ea typeface="+mn-ea"/>
                <a:cs typeface="+mn-cs"/>
              </a:rPr>
              <a:t/>
            </a:r>
            <a:br>
              <a:rPr lang="de-DE" sz="1600" b="1" dirty="0" smtClean="0">
                <a:ea typeface="+mn-ea"/>
                <a:cs typeface="+mn-cs"/>
              </a:rPr>
            </a:br>
            <a:r>
              <a:rPr lang="de-DE" sz="1600" b="1" dirty="0" smtClean="0">
                <a:ea typeface="+mn-ea"/>
                <a:cs typeface="+mn-cs"/>
              </a:rPr>
              <a:t>den Vorsitz </a:t>
            </a:r>
            <a:r>
              <a:rPr lang="de-DE" sz="1600" b="1" dirty="0">
                <a:ea typeface="+mn-ea"/>
                <a:cs typeface="+mn-cs"/>
              </a:rPr>
              <a:t>im Rat der EU und </a:t>
            </a:r>
            <a:r>
              <a:rPr lang="de-DE" sz="1600" b="1" dirty="0" smtClean="0">
                <a:ea typeface="+mn-ea"/>
                <a:cs typeface="+mn-cs"/>
              </a:rPr>
              <a:t>ist</a:t>
            </a:r>
            <a:br>
              <a:rPr lang="de-DE" sz="1600" b="1" dirty="0" smtClean="0">
                <a:ea typeface="+mn-ea"/>
                <a:cs typeface="+mn-cs"/>
              </a:rPr>
            </a:br>
            <a:r>
              <a:rPr lang="de-DE" sz="1600" b="1" dirty="0" smtClean="0">
                <a:ea typeface="+mn-ea"/>
                <a:cs typeface="+mn-cs"/>
              </a:rPr>
              <a:t>ab </a:t>
            </a:r>
            <a:r>
              <a:rPr lang="de-DE" sz="1600" b="1" dirty="0">
                <a:ea typeface="+mn-ea"/>
                <a:cs typeface="+mn-cs"/>
              </a:rPr>
              <a:t>1. Juli 2018 </a:t>
            </a:r>
            <a:r>
              <a:rPr lang="de-DE" sz="1600" b="1" dirty="0" smtClean="0">
                <a:ea typeface="+mn-ea"/>
                <a:cs typeface="+mn-cs"/>
              </a:rPr>
              <a:t>wieder </a:t>
            </a:r>
            <a:r>
              <a:rPr lang="de-DE" sz="1600" b="1" dirty="0">
                <a:ea typeface="+mn-ea"/>
                <a:cs typeface="+mn-cs"/>
              </a:rPr>
              <a:t>an der Reihe!</a:t>
            </a:r>
            <a:endParaRPr lang="de-AT" sz="1600" b="1" dirty="0">
              <a:ea typeface="+mn-ea"/>
              <a:cs typeface="+mn-cs"/>
            </a:endParaRPr>
          </a:p>
          <a:p>
            <a:endParaRPr lang="de-DE" sz="700" dirty="0"/>
          </a:p>
          <a:p>
            <a:pPr marL="0" indent="0">
              <a:buNone/>
            </a:pPr>
            <a:endParaRPr lang="de-AT" sz="2000" dirty="0"/>
          </a:p>
          <a:p>
            <a:pPr marL="0" indent="0">
              <a:buNone/>
            </a:pPr>
            <a:endParaRPr lang="de-DE" sz="2000" dirty="0" smtClean="0">
              <a:solidFill>
                <a:schemeClr val="bg1">
                  <a:lumMod val="50000"/>
                </a:schemeClr>
              </a:solidFill>
            </a:endParaRP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4048" y="4880497"/>
            <a:ext cx="1977791" cy="1483967"/>
          </a:xfrm>
          <a:prstGeom prst="rect">
            <a:avLst/>
          </a:prstGeom>
        </p:spPr>
      </p:pic>
      <p:sp>
        <p:nvSpPr>
          <p:cNvPr id="4" name="Textfeld 3"/>
          <p:cNvSpPr txBox="1"/>
          <p:nvPr/>
        </p:nvSpPr>
        <p:spPr>
          <a:xfrm>
            <a:off x="4732803" y="6392399"/>
            <a:ext cx="2520280" cy="246221"/>
          </a:xfrm>
          <a:prstGeom prst="rect">
            <a:avLst/>
          </a:prstGeom>
          <a:noFill/>
        </p:spPr>
        <p:txBody>
          <a:bodyPr wrap="square" rtlCol="0">
            <a:spAutoFit/>
          </a:bodyPr>
          <a:lstStyle/>
          <a:p>
            <a:r>
              <a:rPr lang="de-DE" sz="1000" dirty="0" smtClean="0"/>
              <a:t>Staffelübergabe </a:t>
            </a:r>
            <a:r>
              <a:rPr lang="de-DE" sz="1000" dirty="0"/>
              <a:t>© </a:t>
            </a:r>
            <a:r>
              <a:rPr lang="de-DE" sz="1000" dirty="0" err="1" smtClean="0"/>
              <a:t>SeanPrior</a:t>
            </a:r>
            <a:r>
              <a:rPr lang="de-DE" sz="1000" dirty="0" smtClean="0"/>
              <a:t> / </a:t>
            </a:r>
            <a:r>
              <a:rPr lang="de-DE" sz="1000" dirty="0"/>
              <a:t>Clipdealer </a:t>
            </a:r>
            <a:endParaRPr lang="de-AT" sz="1000" dirty="0"/>
          </a:p>
        </p:txBody>
      </p:sp>
    </p:spTree>
    <p:extLst>
      <p:ext uri="{BB962C8B-B14F-4D97-AF65-F5344CB8AC3E}">
        <p14:creationId xmlns:p14="http://schemas.microsoft.com/office/powerpoint/2010/main" val="877534978"/>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Aufgaben des Vorsitzes des Rates der EU</a:t>
            </a:r>
            <a:endParaRPr lang="de-AT" sz="2000" dirty="0"/>
          </a:p>
        </p:txBody>
      </p:sp>
      <p:sp>
        <p:nvSpPr>
          <p:cNvPr id="7" name="Inhaltsplatzhalter 6"/>
          <p:cNvSpPr>
            <a:spLocks noGrp="1"/>
          </p:cNvSpPr>
          <p:nvPr>
            <p:ph idx="1"/>
          </p:nvPr>
        </p:nvSpPr>
        <p:spPr/>
        <p:txBody>
          <a:bodyPr/>
          <a:lstStyle/>
          <a:p>
            <a:r>
              <a:rPr lang="de-DE" sz="1600" dirty="0" smtClean="0"/>
              <a:t>Das Vorsitz-Land </a:t>
            </a:r>
            <a:r>
              <a:rPr lang="de-DE" sz="1600" b="1" dirty="0" smtClean="0"/>
              <a:t>leitet </a:t>
            </a:r>
            <a:r>
              <a:rPr lang="de-DE" sz="1600" dirty="0" smtClean="0"/>
              <a:t>die Sitzungen und Tagungen des Rates der EU sowie die Vorbereitungstreffen.</a:t>
            </a:r>
          </a:p>
          <a:p>
            <a:pPr lvl="1"/>
            <a:r>
              <a:rPr lang="de-DE" sz="1400" b="1" dirty="0" smtClean="0"/>
              <a:t>Ausnahme</a:t>
            </a:r>
            <a:r>
              <a:rPr lang="de-DE" sz="1400" dirty="0" smtClean="0"/>
              <a:t>: Den </a:t>
            </a:r>
            <a:r>
              <a:rPr lang="de-DE" sz="1400" b="1" dirty="0" smtClean="0"/>
              <a:t>Rat „Auswärtige Angelegenheiten</a:t>
            </a:r>
            <a:r>
              <a:rPr lang="de-DE" sz="1400" dirty="0" smtClean="0"/>
              <a:t>“ leitet der Hohe Vertreter / die Hohe Vertreterin für Außen- und Sicherheitspolitik.</a:t>
            </a:r>
            <a:endParaRPr lang="de-DE" sz="1400" b="1" dirty="0" smtClean="0"/>
          </a:p>
          <a:p>
            <a:r>
              <a:rPr lang="de-DE" sz="1600" dirty="0" smtClean="0"/>
              <a:t>Je nach Thema leitet </a:t>
            </a:r>
            <a:r>
              <a:rPr lang="de-DE" sz="1600" b="1" dirty="0" smtClean="0"/>
              <a:t>die zuständige Ministerin / der zuständige Minister </a:t>
            </a:r>
            <a:r>
              <a:rPr lang="de-DE" sz="1600" dirty="0" smtClean="0"/>
              <a:t>des Vorsitzlandes die Sitzung.</a:t>
            </a:r>
            <a:endParaRPr lang="de-DE" sz="1400" dirty="0" smtClean="0"/>
          </a:p>
          <a:p>
            <a:r>
              <a:rPr lang="de-DE" sz="1600" dirty="0" smtClean="0"/>
              <a:t>Das Vorsitz-Land bestimmt die </a:t>
            </a:r>
            <a:r>
              <a:rPr lang="de-DE" sz="1600" b="1" dirty="0" smtClean="0"/>
              <a:t>Themen</a:t>
            </a:r>
            <a:r>
              <a:rPr lang="de-DE" sz="1600" dirty="0" smtClean="0"/>
              <a:t> </a:t>
            </a:r>
            <a:r>
              <a:rPr lang="de-DE" sz="1600" b="1" dirty="0" smtClean="0"/>
              <a:t>und</a:t>
            </a:r>
            <a:r>
              <a:rPr lang="de-DE" sz="1600" dirty="0" smtClean="0"/>
              <a:t> erstellt die </a:t>
            </a:r>
            <a:r>
              <a:rPr lang="de-DE" sz="1600" b="1" dirty="0" smtClean="0"/>
              <a:t>Tagesordnungen</a:t>
            </a:r>
            <a:r>
              <a:rPr lang="de-DE" sz="1600" dirty="0" smtClean="0"/>
              <a:t> der Sitzungen des Rates der EU sowie für die Vorbereitungstreffen.</a:t>
            </a:r>
          </a:p>
          <a:p>
            <a:pPr lvl="1"/>
            <a:r>
              <a:rPr lang="de-DE" sz="1400" dirty="0" smtClean="0"/>
              <a:t>Es gibt über 150 spezialisierte Arbeitsgruppen und Ausschüsse, welche die Treffen des Rates vorbereiten!</a:t>
            </a:r>
          </a:p>
          <a:p>
            <a:r>
              <a:rPr lang="de-DE" sz="1600" dirty="0" smtClean="0"/>
              <a:t>Das Vorsitz-Land </a:t>
            </a:r>
            <a:r>
              <a:rPr lang="de-DE" sz="1600" b="1" dirty="0" smtClean="0"/>
              <a:t>vertritt</a:t>
            </a:r>
            <a:r>
              <a:rPr lang="de-DE" sz="1600" dirty="0" smtClean="0"/>
              <a:t> den Rat der EU </a:t>
            </a:r>
            <a:r>
              <a:rPr lang="de-DE" sz="1600" b="1" dirty="0" smtClean="0"/>
              <a:t>gegenüber anderen EU-Gremien</a:t>
            </a:r>
            <a:r>
              <a:rPr lang="de-DE" sz="1600" dirty="0" smtClean="0"/>
              <a:t>.</a:t>
            </a:r>
          </a:p>
          <a:p>
            <a:r>
              <a:rPr lang="de-DE" sz="1600" dirty="0" smtClean="0"/>
              <a:t>Vom Vorsitz wird erwartet, dass er bei Konflikten zwischen den EU-Mitgliedsstaaten </a:t>
            </a:r>
            <a:r>
              <a:rPr lang="de-DE" sz="1600" b="1" dirty="0" smtClean="0"/>
              <a:t>vermittelt</a:t>
            </a:r>
            <a:r>
              <a:rPr lang="de-DE" sz="1600" dirty="0" smtClean="0"/>
              <a:t> und </a:t>
            </a:r>
            <a:r>
              <a:rPr lang="de-DE" sz="1600" b="1" dirty="0" smtClean="0"/>
              <a:t>neutral</a:t>
            </a:r>
            <a:r>
              <a:rPr lang="de-DE" sz="1600" dirty="0" smtClean="0"/>
              <a:t> bleibt.</a:t>
            </a:r>
          </a:p>
        </p:txBody>
      </p:sp>
    </p:spTree>
    <p:extLst>
      <p:ext uri="{BB962C8B-B14F-4D97-AF65-F5344CB8AC3E}">
        <p14:creationId xmlns:p14="http://schemas.microsoft.com/office/powerpoint/2010/main" val="2404106545"/>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Beschluss im Rat der EU: Was ist eine „qualifizierte Mehrheit“?</a:t>
            </a:r>
            <a:endParaRPr lang="de-AT" sz="2400" dirty="0"/>
          </a:p>
        </p:txBody>
      </p:sp>
      <p:sp>
        <p:nvSpPr>
          <p:cNvPr id="7" name="Inhaltsplatzhalter 6"/>
          <p:cNvSpPr>
            <a:spLocks noGrp="1"/>
          </p:cNvSpPr>
          <p:nvPr>
            <p:ph idx="1"/>
          </p:nvPr>
        </p:nvSpPr>
        <p:spPr/>
        <p:txBody>
          <a:bodyPr/>
          <a:lstStyle/>
          <a:p>
            <a:pPr marL="0" indent="0">
              <a:buNone/>
            </a:pPr>
            <a:r>
              <a:rPr lang="de-AT" sz="1600" dirty="0"/>
              <a:t>Im Rat wird über Gesetzesvorschläge beraten und </a:t>
            </a:r>
            <a:r>
              <a:rPr lang="de-AT" sz="1600" dirty="0" smtClean="0"/>
              <a:t>abgestimmt. In </a:t>
            </a:r>
            <a:r>
              <a:rPr lang="de-AT" sz="1600" dirty="0"/>
              <a:t>der Regel braucht es eine </a:t>
            </a:r>
            <a:r>
              <a:rPr lang="de-AT" sz="1600" b="1" dirty="0"/>
              <a:t>„qualifizierte Mehrheit“,</a:t>
            </a:r>
            <a:r>
              <a:rPr lang="de-AT" sz="1600" dirty="0"/>
              <a:t> damit Beschlüsse angenommen werden. D.h., zustimmen müssen</a:t>
            </a:r>
          </a:p>
          <a:p>
            <a:pPr lvl="0"/>
            <a:r>
              <a:rPr lang="de-AT" sz="1600" dirty="0"/>
              <a:t>55% aller EU-Länder (das sind bei den derzeit 28 Mitgliedstaaten 16 Länder)</a:t>
            </a:r>
          </a:p>
          <a:p>
            <a:pPr lvl="0"/>
            <a:r>
              <a:rPr lang="de-AT" sz="1600" dirty="0"/>
              <a:t>die außerdem mindestens 65% (in manchen Fällen: 72%) der EU-Gesamtbevölkerung </a:t>
            </a:r>
            <a:r>
              <a:rPr lang="de-AT" sz="1600" dirty="0" smtClean="0"/>
              <a:t>repräsentieren</a:t>
            </a:r>
          </a:p>
          <a:p>
            <a:pPr lvl="1"/>
            <a:r>
              <a:rPr lang="de-AT" sz="1400" dirty="0" smtClean="0"/>
              <a:t>In </a:t>
            </a:r>
            <a:r>
              <a:rPr lang="de-AT" sz="1400" dirty="0"/>
              <a:t>Österreich leben übrigens 1,71% der Bevölkerung der EU </a:t>
            </a:r>
            <a:endParaRPr lang="de-AT" sz="1400" i="1" u="sng" dirty="0"/>
          </a:p>
          <a:p>
            <a:pPr marL="457200" lvl="1" indent="0">
              <a:buNone/>
            </a:pPr>
            <a:endParaRPr lang="de-AT" sz="1400" i="1" dirty="0"/>
          </a:p>
          <a:p>
            <a:r>
              <a:rPr lang="de-AT" sz="1600" dirty="0"/>
              <a:t>In einigen Fällen, wie z.B. in Verfahrensfragen, werden die Beschlüsse des Rates mit </a:t>
            </a:r>
            <a:r>
              <a:rPr lang="de-AT" sz="1600" b="1" dirty="0"/>
              <a:t>einfacher Mehrheit </a:t>
            </a:r>
            <a:r>
              <a:rPr lang="de-AT" sz="1600" dirty="0"/>
              <a:t>getroffen. Dafür müssen mindestens 15 Ratsmitglieder mit „Ja“ stimmen.</a:t>
            </a:r>
          </a:p>
          <a:p>
            <a:r>
              <a:rPr lang="de-AT" sz="1600" dirty="0"/>
              <a:t>Bei besonders sensiblen Themen, beispielsweise in der gemeinsamen Außen- und Sicherheitspolitik – ist ein </a:t>
            </a:r>
            <a:r>
              <a:rPr lang="de-AT" sz="1600" b="1" dirty="0"/>
              <a:t>einstimmiger Beschluss</a:t>
            </a:r>
            <a:r>
              <a:rPr lang="de-AT" sz="1600" dirty="0"/>
              <a:t> </a:t>
            </a:r>
            <a:r>
              <a:rPr lang="de-AT" sz="1600" dirty="0" smtClean="0"/>
              <a:t>erforderlich. (Alle müssen mit „Ja“ stimmen).</a:t>
            </a:r>
            <a:endParaRPr lang="de-AT" sz="1600" dirty="0"/>
          </a:p>
          <a:p>
            <a:pPr marL="0" indent="0">
              <a:buNone/>
            </a:pPr>
            <a:endParaRPr lang="de-DE" sz="1600" dirty="0" smtClean="0"/>
          </a:p>
          <a:p>
            <a:pPr marL="0" indent="0">
              <a:buNone/>
            </a:pPr>
            <a:endParaRPr lang="de-DE" sz="16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2625</Words>
  <Application>Microsoft Office PowerPoint</Application>
  <PresentationFormat>Bildschirmpräsentation (4:3)</PresentationFormat>
  <Paragraphs>258</Paragraphs>
  <Slides>27</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27</vt:i4>
      </vt:variant>
    </vt:vector>
  </HeadingPairs>
  <TitlesOfParts>
    <vt:vector size="31" baseType="lpstr">
      <vt:lpstr>Arial</vt:lpstr>
      <vt:lpstr>Calibri</vt:lpstr>
      <vt:lpstr>Wingdings</vt:lpstr>
      <vt:lpstr>1_Wasserzeichen</vt:lpstr>
      <vt:lpstr>  Österreichischer EU-Ratsvorsitz 2018 Aufgaben, Chancen, Herausforderungen</vt:lpstr>
      <vt:lpstr>Mehr Information auf: www.demokratiewebstatt.at </vt:lpstr>
      <vt:lpstr>Der Rat der Europäischen Union und der EU-Ratsvorsitz</vt:lpstr>
      <vt:lpstr>Was ist der Rat der Europäischen Union (Ministerrat)?</vt:lpstr>
      <vt:lpstr>Bezeichnungen für den Rat der Europäischen Union</vt:lpstr>
      <vt:lpstr>Was macht der Rat der Europäischen Union?</vt:lpstr>
      <vt:lpstr>Vorsitz im Rat der Europäischen Union </vt:lpstr>
      <vt:lpstr>Aufgaben des Vorsitzes des Rates der EU</vt:lpstr>
      <vt:lpstr>Beschluss im Rat der EU: Was ist eine „qualifizierte Mehrheit“?</vt:lpstr>
      <vt:lpstr>Der Vertrag von Lissabon:  Veränderung des EU-Ratsvorsitzes – I</vt:lpstr>
      <vt:lpstr>Der Vertrag von Lissabon:  Veränderung des EU-Ratsvorsitzes – II</vt:lpstr>
      <vt:lpstr>Der Vertrag von Lissabon:  Veränderung des EU-Ratsvorsitzes – III</vt:lpstr>
      <vt:lpstr>Der Vertrag von Lissabon:  Veränderung des EU-Ratsvorsitzes – IV</vt:lpstr>
      <vt:lpstr>Österreichischer EU-Ratsvorsitz 2006</vt:lpstr>
      <vt:lpstr>Rückblick: Situation in der EU 2006</vt:lpstr>
      <vt:lpstr>Aufgaben des Ratsvorsitzes 2006?</vt:lpstr>
      <vt:lpstr>Ziele und Themen 2006</vt:lpstr>
      <vt:lpstr>Bilanz</vt:lpstr>
      <vt:lpstr>EU-Ratsvorsitz von 2006-2030</vt:lpstr>
      <vt:lpstr>Österreichischer EU-Ratsvorsitz 2018</vt:lpstr>
      <vt:lpstr>Ausgangslage und Schwerpunkte</vt:lpstr>
      <vt:lpstr>Motto: „Ein Europa, das schützt“</vt:lpstr>
      <vt:lpstr>Subsidiaritätsprinzip</vt:lpstr>
      <vt:lpstr>Welche Institutionen sind am EU-Ratsvorsitz beteiligt? </vt:lpstr>
      <vt:lpstr>Chancen des EU-Ratsvorsitzes für Österreich</vt:lpstr>
      <vt:lpstr>Herausforderungen des EU-Ratsvorsitzes für Österreich </vt:lpstr>
      <vt:lpstr>Diskussionsfragen zum Thema</vt:lpstr>
    </vt:vector>
  </TitlesOfParts>
  <Company>machessa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Harald Prosch</cp:lastModifiedBy>
  <cp:revision>1950</cp:revision>
  <cp:lastPrinted>2016-06-16T15:14:12Z</cp:lastPrinted>
  <dcterms:created xsi:type="dcterms:W3CDTF">2009-03-03T21:28:50Z</dcterms:created>
  <dcterms:modified xsi:type="dcterms:W3CDTF">2018-05-04T11:11:02Z</dcterms:modified>
</cp:coreProperties>
</file>