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9"/>
  </p:notesMasterIdLst>
  <p:handoutMasterIdLst>
    <p:handoutMasterId r:id="rId10"/>
  </p:handoutMasterIdLst>
  <p:sldIdLst>
    <p:sldId id="270" r:id="rId2"/>
    <p:sldId id="691" r:id="rId3"/>
    <p:sldId id="692" r:id="rId4"/>
    <p:sldId id="693" r:id="rId5"/>
    <p:sldId id="694" r:id="rId6"/>
    <p:sldId id="695" r:id="rId7"/>
    <p:sldId id="696" r:id="rId8"/>
  </p:sldIdLst>
  <p:sldSz cx="9144000" cy="6858000" type="screen4x3"/>
  <p:notesSz cx="6797675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lber Ulrike, Dr. " initials="felber" lastIdx="70" clrIdx="0"/>
  <p:cmAuthor id="1" name="%user2%" initials="brunner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5456"/>
    <a:srgbClr val="FF5050"/>
    <a:srgbClr val="000000"/>
    <a:srgbClr val="DC5355"/>
    <a:srgbClr val="33CC33"/>
    <a:srgbClr val="009999"/>
    <a:srgbClr val="FFDD4B"/>
    <a:srgbClr val="CCFF33"/>
    <a:srgbClr val="0066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55" autoAdjust="0"/>
    <p:restoredTop sz="99845" autoAdjust="0"/>
  </p:normalViewPr>
  <p:slideViewPr>
    <p:cSldViewPr>
      <p:cViewPr varScale="1">
        <p:scale>
          <a:sx n="112" d="100"/>
          <a:sy n="112" d="100"/>
        </p:scale>
        <p:origin x="10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8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92"/>
    </p:cViewPr>
  </p:sorterViewPr>
  <p:notesViewPr>
    <p:cSldViewPr showGuides="1">
      <p:cViewPr varScale="1">
        <p:scale>
          <a:sx n="60" d="100"/>
          <a:sy n="60" d="100"/>
        </p:scale>
        <p:origin x="3202" y="43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862" cy="497413"/>
          </a:xfrm>
          <a:prstGeom prst="rect">
            <a:avLst/>
          </a:prstGeom>
        </p:spPr>
        <p:txBody>
          <a:bodyPr vert="horz" lIns="91493" tIns="45745" rIns="91493" bIns="45745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296" y="0"/>
            <a:ext cx="2945862" cy="497413"/>
          </a:xfrm>
          <a:prstGeom prst="rect">
            <a:avLst/>
          </a:prstGeom>
        </p:spPr>
        <p:txBody>
          <a:bodyPr vert="horz" lIns="91493" tIns="45745" rIns="91493" bIns="45745" rtlCol="0"/>
          <a:lstStyle>
            <a:lvl1pPr algn="r">
              <a:defRPr sz="1200"/>
            </a:lvl1pPr>
          </a:lstStyle>
          <a:p>
            <a:pPr>
              <a:defRPr/>
            </a:pPr>
            <a:fld id="{C57743C6-E815-44EA-81A1-E2159D02985A}" type="datetimeFigureOut">
              <a:rPr lang="de-DE"/>
              <a:pPr>
                <a:defRPr/>
              </a:pPr>
              <a:t>04.05.2018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9273"/>
            <a:ext cx="2945862" cy="497412"/>
          </a:xfrm>
          <a:prstGeom prst="rect">
            <a:avLst/>
          </a:prstGeom>
        </p:spPr>
        <p:txBody>
          <a:bodyPr vert="horz" lIns="91493" tIns="45745" rIns="91493" bIns="4574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296" y="9429273"/>
            <a:ext cx="2945862" cy="497412"/>
          </a:xfrm>
          <a:prstGeom prst="rect">
            <a:avLst/>
          </a:prstGeom>
        </p:spPr>
        <p:txBody>
          <a:bodyPr vert="horz" lIns="91493" tIns="45745" rIns="91493" bIns="45745" rtlCol="0" anchor="b"/>
          <a:lstStyle>
            <a:lvl1pPr algn="r">
              <a:defRPr sz="1200"/>
            </a:lvl1pPr>
          </a:lstStyle>
          <a:p>
            <a:pPr>
              <a:defRPr/>
            </a:pPr>
            <a:fld id="{3157027C-3D05-4975-BFFC-68DFCA4887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535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862" cy="497413"/>
          </a:xfrm>
          <a:prstGeom prst="rect">
            <a:avLst/>
          </a:prstGeom>
        </p:spPr>
        <p:txBody>
          <a:bodyPr vert="horz" lIns="91493" tIns="45745" rIns="91493" bIns="45745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296" y="0"/>
            <a:ext cx="2945862" cy="497413"/>
          </a:xfrm>
          <a:prstGeom prst="rect">
            <a:avLst/>
          </a:prstGeom>
        </p:spPr>
        <p:txBody>
          <a:bodyPr vert="horz" lIns="91493" tIns="45745" rIns="91493" bIns="45745" rtlCol="0"/>
          <a:lstStyle>
            <a:lvl1pPr algn="r">
              <a:defRPr sz="1200"/>
            </a:lvl1pPr>
          </a:lstStyle>
          <a:p>
            <a:pPr>
              <a:defRPr/>
            </a:pPr>
            <a:fld id="{ACFE6062-7DDF-4DFC-89A4-6FDD3B3F780D}" type="datetimeFigureOut">
              <a:rPr lang="de-DE"/>
              <a:pPr>
                <a:defRPr/>
              </a:pPr>
              <a:t>04.05.2018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93" tIns="45745" rIns="91493" bIns="45745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65" y="4715407"/>
            <a:ext cx="5438748" cy="4465930"/>
          </a:xfrm>
          <a:prstGeom prst="rect">
            <a:avLst/>
          </a:prstGeom>
        </p:spPr>
        <p:txBody>
          <a:bodyPr vert="horz" lIns="91493" tIns="45745" rIns="91493" bIns="45745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9273"/>
            <a:ext cx="2945862" cy="497412"/>
          </a:xfrm>
          <a:prstGeom prst="rect">
            <a:avLst/>
          </a:prstGeom>
        </p:spPr>
        <p:txBody>
          <a:bodyPr vert="horz" lIns="91493" tIns="45745" rIns="91493" bIns="4574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296" y="9429273"/>
            <a:ext cx="2945862" cy="497412"/>
          </a:xfrm>
          <a:prstGeom prst="rect">
            <a:avLst/>
          </a:prstGeom>
        </p:spPr>
        <p:txBody>
          <a:bodyPr vert="horz" lIns="91493" tIns="45745" rIns="91493" bIns="45745" rtlCol="0" anchor="b"/>
          <a:lstStyle>
            <a:lvl1pPr algn="r">
              <a:defRPr sz="1200"/>
            </a:lvl1pPr>
          </a:lstStyle>
          <a:p>
            <a:pPr>
              <a:defRPr/>
            </a:pPr>
            <a:fld id="{2AB57812-465C-463D-A8FA-D9934EC475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707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2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ED51BA-ACCE-4E47-BAF0-B4900F8B8034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993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BG_TITEL"/>
          <p:cNvPicPr>
            <a:picLocks noChangeAspect="1" noChangeArrowheads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4213" y="1268413"/>
            <a:ext cx="7632700" cy="1884362"/>
          </a:xfrm>
        </p:spPr>
        <p:txBody>
          <a:bodyPr rIns="90000" anchor="b"/>
          <a:lstStyle>
            <a:lvl1pPr>
              <a:tabLst>
                <a:tab pos="8342313" algn="l"/>
              </a:tabLst>
              <a:defRPr sz="44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505200"/>
            <a:ext cx="6767512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179388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107950" y="115888"/>
            <a:ext cx="8928100" cy="4572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de-DE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733A3-A347-4423-A88D-8740C5C7C3A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476250"/>
            <a:ext cx="2057400" cy="56546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476250"/>
            <a:ext cx="6019800" cy="565467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E6837-C7C9-47D3-B760-4997977DE3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5F21B-4B24-45F0-BD0C-E6E28C1916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2EF01-9E11-4CF0-B628-4AD45FEDB5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00213"/>
            <a:ext cx="4038600" cy="4430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038600" cy="4430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C9AB2-E1BF-4ADE-9102-C5FE8E0B4E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4B97-0421-4840-B428-FB54A14ADBB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D5AA2-D2E6-4D6F-90CC-913B7E8EED1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C83C4-C1C6-4A94-A024-B681E6A01B6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4C8FA-F72A-465B-9F18-8895B4ADF3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83EB1-04CB-43F5-857F-AB163E4314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BG_Arbeitsblatt"/>
          <p:cNvPicPr>
            <a:picLocks noChangeAspect="1" noChangeArrowheads="1"/>
          </p:cNvPicPr>
          <p:nvPr userDrawn="1"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00213"/>
            <a:ext cx="8229600" cy="443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F87C4DB-26E2-46AD-8236-1A45ED6C615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76250"/>
            <a:ext cx="82073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ARBEITSBLATT TITEL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8607425" algn="l"/>
        </a:tabLst>
        <a:defRPr sz="3800">
          <a:solidFill>
            <a:srgbClr val="00B2D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8607425" algn="l"/>
        </a:tabLst>
        <a:defRPr sz="3800">
          <a:solidFill>
            <a:srgbClr val="00B2D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8607425" algn="l"/>
        </a:tabLst>
        <a:defRPr sz="3800">
          <a:solidFill>
            <a:srgbClr val="00B2D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8607425" algn="l"/>
        </a:tabLst>
        <a:defRPr sz="3800">
          <a:solidFill>
            <a:srgbClr val="00B2D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8607425" algn="l"/>
        </a:tabLst>
        <a:defRPr sz="3800">
          <a:solidFill>
            <a:srgbClr val="00B2D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8607425" algn="l"/>
        </a:tabLst>
        <a:defRPr sz="3800">
          <a:solidFill>
            <a:srgbClr val="00B2D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8607425" algn="l"/>
        </a:tabLst>
        <a:defRPr sz="3800">
          <a:solidFill>
            <a:srgbClr val="00B2D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8607425" algn="l"/>
        </a:tabLst>
        <a:defRPr sz="3800">
          <a:solidFill>
            <a:srgbClr val="00B2D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8607425" algn="l"/>
        </a:tabLst>
        <a:defRPr sz="3800">
          <a:solidFill>
            <a:srgbClr val="00B2D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demokratiewebstatt.a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mokratiewebstatt.at/thema/europa/das-europaquiz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Franz\Pictures\Thema-1938-Fotos-internet\1938 hintergrund-0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-27385"/>
            <a:ext cx="9163050" cy="687206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908721"/>
            <a:ext cx="6912768" cy="1409270"/>
          </a:xfrm>
        </p:spPr>
        <p:txBody>
          <a:bodyPr/>
          <a:lstStyle/>
          <a:p>
            <a:pPr algn="ctr" eaLnBrk="1" hangingPunct="1"/>
            <a:r>
              <a:rPr lang="de-DE" sz="4000" dirty="0"/>
              <a:t/>
            </a:r>
            <a:br>
              <a:rPr lang="de-DE" sz="4000" dirty="0"/>
            </a:br>
            <a:r>
              <a:rPr lang="de-DE" sz="4000" dirty="0"/>
              <a:t/>
            </a:r>
            <a:br>
              <a:rPr lang="de-DE" sz="4000" dirty="0"/>
            </a:br>
            <a:r>
              <a:rPr lang="de-DE" sz="4000" dirty="0"/>
              <a:t/>
            </a:r>
            <a:br>
              <a:rPr lang="de-DE" sz="4000" dirty="0"/>
            </a:br>
            <a:r>
              <a:rPr lang="de-DE" sz="4000" dirty="0" smtClean="0"/>
              <a:t>Quiz zum </a:t>
            </a:r>
            <a:r>
              <a:rPr lang="de-DE" sz="3600" dirty="0" smtClean="0"/>
              <a:t>Österreichischen </a:t>
            </a:r>
            <a:br>
              <a:rPr lang="de-DE" sz="3600" dirty="0" smtClean="0"/>
            </a:br>
            <a:r>
              <a:rPr lang="de-DE" sz="3600" dirty="0" smtClean="0"/>
              <a:t>EU-Ratsvorsitz 2018 </a:t>
            </a:r>
            <a:r>
              <a:rPr lang="de-DE" sz="2400" dirty="0" smtClean="0"/>
              <a:t/>
            </a:r>
            <a:br>
              <a:rPr lang="de-DE" sz="2400" dirty="0" smtClean="0"/>
            </a:br>
            <a:endParaRPr lang="de-DE" sz="24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8823" y="3823494"/>
            <a:ext cx="6767513" cy="1405706"/>
          </a:xfrm>
        </p:spPr>
        <p:txBody>
          <a:bodyPr/>
          <a:lstStyle/>
          <a:p>
            <a:pPr eaLnBrk="1" hangingPunct="1"/>
            <a:r>
              <a:rPr lang="de-DE" dirty="0"/>
              <a:t>Materialien zur Politischen Bildung von Kindern und Jugendlichen</a:t>
            </a:r>
            <a:endParaRPr lang="de-AT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82278" y="5392738"/>
            <a:ext cx="304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dirty="0">
                <a:hlinkClick r:id="rId4"/>
              </a:rPr>
              <a:t>www.demokratiewebstatt.at</a:t>
            </a:r>
            <a:r>
              <a:rPr lang="de-DE" dirty="0"/>
              <a:t> </a:t>
            </a:r>
            <a:endParaRPr lang="de-AT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Franz\Pictures\Thema-1938-Fotos-internet\1938 hintergrund-0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4711"/>
            <a:ext cx="9163050" cy="6885384"/>
          </a:xfrm>
          <a:prstGeom prst="rect">
            <a:avLst/>
          </a:prstGeom>
          <a:noFill/>
        </p:spPr>
      </p:pic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48133" y="1045135"/>
            <a:ext cx="8266784" cy="4824536"/>
          </a:xfrm>
        </p:spPr>
        <p:txBody>
          <a:bodyPr/>
          <a:lstStyle/>
          <a:p>
            <a:r>
              <a:rPr lang="de-DE" sz="1600" b="1" dirty="0" smtClean="0"/>
              <a:t>1</a:t>
            </a:r>
            <a:r>
              <a:rPr lang="de-DE" sz="1600" b="1" dirty="0"/>
              <a:t>. EU-Rat steht abgekürzt für den …</a:t>
            </a:r>
            <a:endParaRPr lang="de-AT" sz="1600" b="1" dirty="0"/>
          </a:p>
          <a:p>
            <a:pPr lvl="1"/>
            <a:r>
              <a:rPr lang="de-DE" sz="1600" dirty="0"/>
              <a:t>Europäischen Rat</a:t>
            </a:r>
            <a:endParaRPr lang="de-AT" sz="1600" dirty="0"/>
          </a:p>
          <a:p>
            <a:pPr lvl="1"/>
            <a:r>
              <a:rPr lang="de-DE" sz="1600" dirty="0"/>
              <a:t>Rat der Europäischen Union </a:t>
            </a:r>
            <a:r>
              <a:rPr lang="de-AT" sz="1600" dirty="0"/>
              <a:t>(Ministerrat)</a:t>
            </a:r>
          </a:p>
          <a:p>
            <a:pPr lvl="1"/>
            <a:r>
              <a:rPr lang="de-DE" sz="1600" dirty="0" smtClean="0"/>
              <a:t>Europarat</a:t>
            </a:r>
          </a:p>
          <a:p>
            <a:pPr lvl="1"/>
            <a:endParaRPr lang="de-AT" sz="1400" dirty="0"/>
          </a:p>
          <a:p>
            <a:r>
              <a:rPr lang="de-DE" sz="1600" b="1" dirty="0" smtClean="0"/>
              <a:t>2</a:t>
            </a:r>
            <a:r>
              <a:rPr lang="de-DE" sz="1600" b="1" dirty="0"/>
              <a:t>. Wann hat Österreich das letzte Mal den EU-Ratsvorsitz übernommen?</a:t>
            </a:r>
            <a:endParaRPr lang="de-AT" sz="1600" b="1" dirty="0"/>
          </a:p>
          <a:p>
            <a:pPr lvl="1"/>
            <a:r>
              <a:rPr lang="de-AT" sz="1600" dirty="0"/>
              <a:t>2009</a:t>
            </a:r>
          </a:p>
          <a:p>
            <a:pPr lvl="1"/>
            <a:r>
              <a:rPr lang="de-AT" sz="1600" dirty="0"/>
              <a:t>2006</a:t>
            </a:r>
          </a:p>
          <a:p>
            <a:pPr lvl="1"/>
            <a:r>
              <a:rPr lang="de-AT" sz="1600" dirty="0" smtClean="0"/>
              <a:t>1886</a:t>
            </a:r>
          </a:p>
          <a:p>
            <a:pPr marL="457200" lvl="1" indent="0">
              <a:buNone/>
            </a:pPr>
            <a:endParaRPr lang="de-AT" sz="1400" b="1" dirty="0" smtClean="0"/>
          </a:p>
          <a:p>
            <a:r>
              <a:rPr lang="de-AT" sz="1600" b="1" dirty="0" smtClean="0"/>
              <a:t>3</a:t>
            </a:r>
            <a:r>
              <a:rPr lang="de-AT" sz="1600" b="1" dirty="0"/>
              <a:t>. Wie oft hatte Österreich vor 2018 den EU-Ratsvorsitz übernommen?</a:t>
            </a:r>
          </a:p>
          <a:p>
            <a:pPr lvl="1"/>
            <a:r>
              <a:rPr lang="de-AT" sz="1600" dirty="0" smtClean="0"/>
              <a:t>Zwei </a:t>
            </a:r>
            <a:r>
              <a:rPr lang="de-AT" sz="1600" dirty="0"/>
              <a:t>Mal</a:t>
            </a:r>
          </a:p>
          <a:p>
            <a:pPr lvl="1"/>
            <a:r>
              <a:rPr lang="de-AT" sz="1600" dirty="0" smtClean="0"/>
              <a:t>Ein </a:t>
            </a:r>
            <a:r>
              <a:rPr lang="de-AT" sz="1600" dirty="0"/>
              <a:t>Mal</a:t>
            </a:r>
          </a:p>
          <a:p>
            <a:pPr lvl="1"/>
            <a:r>
              <a:rPr lang="de-AT" sz="1600" dirty="0" smtClean="0"/>
              <a:t>Drei </a:t>
            </a:r>
            <a:r>
              <a:rPr lang="de-AT" sz="1600" dirty="0"/>
              <a:t>Mal</a:t>
            </a:r>
          </a:p>
          <a:p>
            <a:pPr marL="0" indent="0">
              <a:buNone/>
            </a:pPr>
            <a:r>
              <a:rPr lang="de-DE" sz="1400" dirty="0"/>
              <a:t> </a:t>
            </a:r>
            <a:endParaRPr lang="de-AT" sz="1400" dirty="0"/>
          </a:p>
          <a:p>
            <a:endParaRPr lang="de-DE" sz="1600" dirty="0"/>
          </a:p>
          <a:p>
            <a:pPr marL="0" indent="0">
              <a:buNone/>
            </a:pPr>
            <a:endParaRPr lang="de-DE" sz="1600" b="1" dirty="0"/>
          </a:p>
          <a:p>
            <a:pPr marL="0" indent="0">
              <a:buNone/>
            </a:pPr>
            <a:endParaRPr lang="de-DE" sz="1600" u="sng" dirty="0" smtClean="0"/>
          </a:p>
          <a:p>
            <a:endParaRPr lang="de-DE" sz="1600" u="sng" dirty="0" smtClean="0"/>
          </a:p>
          <a:p>
            <a:pPr marL="0" indent="0">
              <a:buNone/>
            </a:pPr>
            <a:endParaRPr lang="de-AT" sz="1600" dirty="0"/>
          </a:p>
          <a:p>
            <a:pPr marL="457200" lvl="1" indent="0">
              <a:buNone/>
            </a:pPr>
            <a:endParaRPr lang="de-AT" sz="1200" dirty="0" smtClean="0"/>
          </a:p>
          <a:p>
            <a:endParaRPr lang="de-DE" sz="700" dirty="0"/>
          </a:p>
          <a:p>
            <a:pPr marL="0" indent="0">
              <a:buNone/>
            </a:pPr>
            <a:endParaRPr lang="de-AT" sz="2000" dirty="0"/>
          </a:p>
          <a:p>
            <a:pPr marL="0" indent="0">
              <a:buNone/>
            </a:pPr>
            <a:endParaRPr lang="de-DE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09511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Franz\Pictures\Thema-1938-Fotos-internet\1938 hintergrund-0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4711"/>
            <a:ext cx="9163050" cy="6885384"/>
          </a:xfrm>
          <a:prstGeom prst="rect">
            <a:avLst/>
          </a:prstGeom>
          <a:noFill/>
        </p:spPr>
      </p:pic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48133" y="980728"/>
            <a:ext cx="8266784" cy="4608512"/>
          </a:xfrm>
        </p:spPr>
        <p:txBody>
          <a:bodyPr/>
          <a:lstStyle/>
          <a:p>
            <a:r>
              <a:rPr lang="de-AT" sz="1600" b="1" dirty="0" smtClean="0"/>
              <a:t>4</a:t>
            </a:r>
            <a:r>
              <a:rPr lang="de-AT" sz="1600" b="1" dirty="0"/>
              <a:t>. Wie oft wechselt der </a:t>
            </a:r>
            <a:r>
              <a:rPr lang="de-DE" sz="1600" b="1" dirty="0"/>
              <a:t>EU-Ratsvorsitz?</a:t>
            </a:r>
            <a:endParaRPr lang="de-AT" sz="1600" b="1" dirty="0"/>
          </a:p>
          <a:p>
            <a:pPr lvl="1"/>
            <a:r>
              <a:rPr lang="de-AT" sz="1600" dirty="0"/>
              <a:t>Alle 6 Monate in einer vorgegebenen </a:t>
            </a:r>
            <a:r>
              <a:rPr lang="de-AT" sz="1600" dirty="0" smtClean="0"/>
              <a:t>Reihenfolge</a:t>
            </a:r>
            <a:endParaRPr lang="de-AT" sz="1600" dirty="0"/>
          </a:p>
          <a:p>
            <a:pPr lvl="1"/>
            <a:r>
              <a:rPr lang="de-AT" sz="1600" dirty="0"/>
              <a:t>Alle 12 Monate in einer vorgegebenen </a:t>
            </a:r>
            <a:r>
              <a:rPr lang="de-AT" sz="1600" dirty="0" smtClean="0"/>
              <a:t>Reihenfolge</a:t>
            </a:r>
            <a:endParaRPr lang="de-AT" sz="1600" dirty="0"/>
          </a:p>
          <a:p>
            <a:pPr lvl="1"/>
            <a:r>
              <a:rPr lang="de-AT" sz="1600" dirty="0"/>
              <a:t>Alle 3 Monate in einer vorgegebenen </a:t>
            </a:r>
            <a:r>
              <a:rPr lang="de-AT" sz="1600" dirty="0" smtClean="0"/>
              <a:t>Reihenfolge</a:t>
            </a:r>
          </a:p>
          <a:p>
            <a:pPr lvl="1"/>
            <a:endParaRPr lang="de-AT" sz="1400" dirty="0"/>
          </a:p>
          <a:p>
            <a:r>
              <a:rPr lang="de-DE" sz="1600" b="1" dirty="0" smtClean="0"/>
              <a:t>5</a:t>
            </a:r>
            <a:r>
              <a:rPr lang="de-DE" sz="1600" b="1" dirty="0"/>
              <a:t>. Welche Chancen bietet der EU-Ratsvorsitz für Österreich?</a:t>
            </a:r>
            <a:endParaRPr lang="de-AT" sz="1600" b="1" dirty="0"/>
          </a:p>
          <a:p>
            <a:pPr lvl="1"/>
            <a:r>
              <a:rPr lang="de-DE" sz="1600" dirty="0"/>
              <a:t>Selbstständig EU-Gesetze zu </a:t>
            </a:r>
            <a:r>
              <a:rPr lang="de-DE" sz="1600" dirty="0" smtClean="0"/>
              <a:t>verfassen</a:t>
            </a:r>
            <a:endParaRPr lang="de-AT" sz="1600" dirty="0"/>
          </a:p>
          <a:p>
            <a:pPr lvl="1"/>
            <a:r>
              <a:rPr lang="de-DE" sz="1600" dirty="0"/>
              <a:t>Eigene Schwerpunkte innerhalb des Rats der Europäischen Union zu </a:t>
            </a:r>
            <a:r>
              <a:rPr lang="de-DE" sz="1600" dirty="0" smtClean="0"/>
              <a:t>setzen</a:t>
            </a:r>
            <a:endParaRPr lang="de-AT" sz="1600" dirty="0"/>
          </a:p>
          <a:p>
            <a:pPr lvl="1"/>
            <a:r>
              <a:rPr lang="de-DE" sz="1600" dirty="0"/>
              <a:t>Neue EU-Mitgliedstaaten </a:t>
            </a:r>
            <a:r>
              <a:rPr lang="de-DE" sz="1600" dirty="0" smtClean="0"/>
              <a:t>aufzunehmen</a:t>
            </a:r>
          </a:p>
          <a:p>
            <a:pPr marL="457200" lvl="1" indent="0">
              <a:buNone/>
            </a:pPr>
            <a:endParaRPr lang="de-AT" sz="1400" dirty="0"/>
          </a:p>
          <a:p>
            <a:r>
              <a:rPr lang="de-DE" sz="1600" b="1" dirty="0" smtClean="0"/>
              <a:t>6</a:t>
            </a:r>
            <a:r>
              <a:rPr lang="de-DE" sz="1600" b="1" dirty="0"/>
              <a:t>. Damit ein Gesetz in der Europäischen Union entsteht, braucht es die Zusammenarbeit des Rates der Europäischen Union, des </a:t>
            </a:r>
            <a:r>
              <a:rPr lang="de-AT" sz="1600" b="1" dirty="0"/>
              <a:t>Europäischen Parlaments und …</a:t>
            </a:r>
          </a:p>
          <a:p>
            <a:pPr lvl="1"/>
            <a:r>
              <a:rPr lang="de-DE" sz="1600" dirty="0"/>
              <a:t>der </a:t>
            </a:r>
            <a:r>
              <a:rPr lang="de-AT" sz="1600" dirty="0"/>
              <a:t>Europäischen </a:t>
            </a:r>
            <a:r>
              <a:rPr lang="de-AT" sz="1600" dirty="0" smtClean="0"/>
              <a:t>Kommission.</a:t>
            </a:r>
            <a:endParaRPr lang="de-AT" sz="1600" dirty="0"/>
          </a:p>
          <a:p>
            <a:pPr lvl="1"/>
            <a:r>
              <a:rPr lang="de-AT" sz="1600" dirty="0"/>
              <a:t>des Europäischen Gerichtshofs.</a:t>
            </a:r>
          </a:p>
          <a:p>
            <a:pPr lvl="1"/>
            <a:r>
              <a:rPr lang="de-AT" sz="1600" dirty="0" smtClean="0"/>
              <a:t>des </a:t>
            </a:r>
            <a:r>
              <a:rPr lang="de-AT" sz="1600" dirty="0"/>
              <a:t>Papstes</a:t>
            </a:r>
            <a:r>
              <a:rPr lang="de-AT" sz="1600" dirty="0" smtClean="0"/>
              <a:t>.</a:t>
            </a:r>
          </a:p>
          <a:p>
            <a:pPr marL="457200" lvl="1" indent="0">
              <a:buNone/>
            </a:pPr>
            <a:endParaRPr lang="de-AT" sz="14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b="1" dirty="0"/>
          </a:p>
          <a:p>
            <a:pPr marL="0" indent="0">
              <a:buNone/>
            </a:pPr>
            <a:endParaRPr lang="de-DE" sz="1600" u="sng" dirty="0" smtClean="0"/>
          </a:p>
          <a:p>
            <a:endParaRPr lang="de-DE" sz="1600" u="sng" dirty="0" smtClean="0"/>
          </a:p>
          <a:p>
            <a:pPr marL="0" indent="0">
              <a:buNone/>
            </a:pPr>
            <a:endParaRPr lang="de-AT" sz="1600" dirty="0"/>
          </a:p>
          <a:p>
            <a:pPr marL="457200" lvl="1" indent="0">
              <a:buNone/>
            </a:pPr>
            <a:endParaRPr lang="de-AT" sz="1200" dirty="0" smtClean="0"/>
          </a:p>
          <a:p>
            <a:endParaRPr lang="de-DE" sz="700" dirty="0"/>
          </a:p>
          <a:p>
            <a:pPr marL="0" indent="0">
              <a:buNone/>
            </a:pPr>
            <a:endParaRPr lang="de-AT" sz="2000" dirty="0"/>
          </a:p>
          <a:p>
            <a:pPr marL="0" indent="0">
              <a:buNone/>
            </a:pPr>
            <a:endParaRPr lang="de-DE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50476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Franz\Pictures\Thema-1938-Fotos-internet\1938 hintergrund-0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4711"/>
            <a:ext cx="9163050" cy="6885384"/>
          </a:xfrm>
          <a:prstGeom prst="rect">
            <a:avLst/>
          </a:prstGeom>
          <a:noFill/>
        </p:spPr>
      </p:pic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48133" y="980728"/>
            <a:ext cx="8266784" cy="4824536"/>
          </a:xfrm>
        </p:spPr>
        <p:txBody>
          <a:bodyPr/>
          <a:lstStyle/>
          <a:p>
            <a:r>
              <a:rPr lang="de-AT" sz="1600" b="1" dirty="0" smtClean="0"/>
              <a:t>7</a:t>
            </a:r>
            <a:r>
              <a:rPr lang="de-AT" sz="1600" b="1" dirty="0"/>
              <a:t>. Was beschließt der Rat </a:t>
            </a:r>
            <a:r>
              <a:rPr lang="de-DE" sz="1600" b="1" dirty="0"/>
              <a:t>der Europäischen Union </a:t>
            </a:r>
            <a:r>
              <a:rPr lang="de-AT" sz="1600" b="1" dirty="0"/>
              <a:t>gemeinsam mit dem </a:t>
            </a:r>
            <a:r>
              <a:rPr lang="de-AT" sz="1600" b="1" dirty="0" smtClean="0"/>
              <a:t/>
            </a:r>
            <a:br>
              <a:rPr lang="de-AT" sz="1600" b="1" dirty="0" smtClean="0"/>
            </a:br>
            <a:r>
              <a:rPr lang="de-AT" sz="1600" b="1" dirty="0" smtClean="0"/>
              <a:t>EU-Parlament</a:t>
            </a:r>
            <a:r>
              <a:rPr lang="de-AT" sz="1600" b="1" dirty="0"/>
              <a:t>?</a:t>
            </a:r>
          </a:p>
          <a:p>
            <a:pPr lvl="1"/>
            <a:r>
              <a:rPr lang="de-AT" sz="1600" dirty="0" smtClean="0"/>
              <a:t>Den </a:t>
            </a:r>
            <a:r>
              <a:rPr lang="de-AT" sz="1600" dirty="0"/>
              <a:t>Jahreshaushaltsplan der </a:t>
            </a:r>
            <a:r>
              <a:rPr lang="de-AT" sz="1600" dirty="0" smtClean="0"/>
              <a:t>EU</a:t>
            </a:r>
            <a:endParaRPr lang="de-AT" sz="1600" dirty="0"/>
          </a:p>
          <a:p>
            <a:pPr lvl="1"/>
            <a:r>
              <a:rPr lang="de-DE" sz="1600" dirty="0" smtClean="0"/>
              <a:t>Einen </a:t>
            </a:r>
            <a:r>
              <a:rPr lang="de-DE" sz="1600" dirty="0"/>
              <a:t>Ernährungsplan für die </a:t>
            </a:r>
            <a:r>
              <a:rPr lang="de-DE" sz="1600" dirty="0" err="1" smtClean="0"/>
              <a:t>MinisterInnen</a:t>
            </a:r>
            <a:endParaRPr lang="de-AT" sz="1600" dirty="0"/>
          </a:p>
          <a:p>
            <a:pPr lvl="1"/>
            <a:r>
              <a:rPr lang="de-DE" sz="1600" dirty="0" smtClean="0"/>
              <a:t>Einen </a:t>
            </a:r>
            <a:r>
              <a:rPr lang="de-DE" sz="1600" dirty="0"/>
              <a:t>gemeinsamen </a:t>
            </a:r>
            <a:r>
              <a:rPr lang="de-DE" sz="1600" dirty="0" smtClean="0"/>
              <a:t>Facebook-Account</a:t>
            </a:r>
          </a:p>
          <a:p>
            <a:pPr lvl="1"/>
            <a:endParaRPr lang="de-AT" sz="1400" dirty="0"/>
          </a:p>
          <a:p>
            <a:r>
              <a:rPr lang="de-AT" sz="1600" b="1" dirty="0" smtClean="0"/>
              <a:t>8</a:t>
            </a:r>
            <a:r>
              <a:rPr lang="de-AT" sz="1600" b="1" dirty="0"/>
              <a:t>. Was ist eines der wichtigen Themen des österreichischen EU-Ratsvorsitzes?</a:t>
            </a:r>
          </a:p>
          <a:p>
            <a:pPr lvl="1"/>
            <a:r>
              <a:rPr lang="de-AT" sz="1600" dirty="0"/>
              <a:t>Sicherheit und Kampf gegen illegale </a:t>
            </a:r>
            <a:r>
              <a:rPr lang="de-AT" sz="1600" dirty="0" smtClean="0"/>
              <a:t>Migration</a:t>
            </a:r>
            <a:endParaRPr lang="de-AT" sz="1600" dirty="0"/>
          </a:p>
          <a:p>
            <a:pPr lvl="1"/>
            <a:r>
              <a:rPr lang="de-AT" sz="1600" dirty="0"/>
              <a:t>Sanierung des österreichischen </a:t>
            </a:r>
            <a:r>
              <a:rPr lang="de-AT" sz="1600" dirty="0" smtClean="0"/>
              <a:t>Parlamentsgebäudes</a:t>
            </a:r>
            <a:endParaRPr lang="de-AT" sz="1600" dirty="0"/>
          </a:p>
          <a:p>
            <a:pPr lvl="1"/>
            <a:r>
              <a:rPr lang="de-AT" sz="1600" dirty="0" smtClean="0"/>
              <a:t>Der </a:t>
            </a:r>
            <a:r>
              <a:rPr lang="de-AT" sz="1600" dirty="0"/>
              <a:t>92. Geburtstag von Queen Elisabeth </a:t>
            </a:r>
            <a:r>
              <a:rPr lang="de-AT" sz="1600" dirty="0" smtClean="0"/>
              <a:t>II.</a:t>
            </a:r>
            <a:endParaRPr lang="de-AT" sz="1600" dirty="0"/>
          </a:p>
          <a:p>
            <a:pPr marL="0" indent="0">
              <a:buNone/>
            </a:pPr>
            <a:r>
              <a:rPr lang="de-DE" sz="1600" dirty="0"/>
              <a:t> </a:t>
            </a:r>
            <a:endParaRPr lang="de-AT" sz="1600" dirty="0"/>
          </a:p>
          <a:p>
            <a:r>
              <a:rPr lang="de-AT" sz="1600" b="1" dirty="0" smtClean="0"/>
              <a:t>9</a:t>
            </a:r>
            <a:r>
              <a:rPr lang="de-AT" sz="1600" b="1" dirty="0"/>
              <a:t>. Wann trat der Vertrag von Lissabon in Kraft?</a:t>
            </a:r>
          </a:p>
          <a:p>
            <a:pPr lvl="1"/>
            <a:r>
              <a:rPr lang="de-AT" sz="1600" dirty="0"/>
              <a:t>2009</a:t>
            </a:r>
          </a:p>
          <a:p>
            <a:pPr lvl="1"/>
            <a:r>
              <a:rPr lang="de-AT" sz="1600" dirty="0"/>
              <a:t>2007</a:t>
            </a:r>
          </a:p>
          <a:p>
            <a:pPr lvl="1"/>
            <a:r>
              <a:rPr lang="de-AT" sz="1600" dirty="0" smtClean="0"/>
              <a:t>1999</a:t>
            </a:r>
          </a:p>
          <a:p>
            <a:pPr marL="457200" lvl="1" indent="0">
              <a:buNone/>
            </a:pPr>
            <a:endParaRPr lang="de-AT" sz="1600" dirty="0"/>
          </a:p>
          <a:p>
            <a:pPr marL="0" indent="0">
              <a:buNone/>
            </a:pPr>
            <a:r>
              <a:rPr lang="de-AT" sz="1400" i="1" u="sng" dirty="0" smtClean="0"/>
              <a:t>Tipp</a:t>
            </a:r>
            <a:r>
              <a:rPr lang="de-AT" sz="1400" i="1" u="sng" dirty="0"/>
              <a:t>:</a:t>
            </a:r>
            <a:r>
              <a:rPr lang="de-AT" sz="1400" i="1" dirty="0"/>
              <a:t> Wer sein Wissen über die EU-Mitgliedstaaten testen will, kann </a:t>
            </a:r>
            <a:r>
              <a:rPr lang="de-AT" sz="1400" i="1" dirty="0" smtClean="0"/>
              <a:t>auch </a:t>
            </a:r>
            <a:r>
              <a:rPr lang="de-AT" sz="1400" i="1" dirty="0"/>
              <a:t>das </a:t>
            </a:r>
            <a:r>
              <a:rPr lang="de-DE" sz="1400" i="1" dirty="0"/>
              <a:t>„Europa-Quiz“ </a:t>
            </a:r>
            <a:r>
              <a:rPr lang="de-DE" sz="1400" i="1" dirty="0" smtClean="0"/>
              <a:t>machen: </a:t>
            </a:r>
            <a:r>
              <a:rPr lang="de-DE" sz="1400" i="1" u="sng" dirty="0" smtClean="0">
                <a:hlinkClick r:id="rId3"/>
              </a:rPr>
              <a:t>https</a:t>
            </a:r>
            <a:r>
              <a:rPr lang="de-DE" sz="1400" i="1" u="sng" dirty="0">
                <a:hlinkClick r:id="rId3"/>
              </a:rPr>
              <a:t>://</a:t>
            </a:r>
            <a:r>
              <a:rPr lang="de-DE" sz="1400" i="1" u="sng" dirty="0" smtClean="0">
                <a:hlinkClick r:id="rId3"/>
              </a:rPr>
              <a:t>www.demokratiewebstatt.at/thema/europa/das-europaquiz</a:t>
            </a:r>
            <a:endParaRPr lang="de-DE" sz="1600" u="sng" dirty="0"/>
          </a:p>
          <a:p>
            <a:pPr marL="0" indent="0">
              <a:buNone/>
            </a:pPr>
            <a:endParaRPr lang="de-AT" sz="1600" dirty="0"/>
          </a:p>
          <a:p>
            <a:pPr marL="0" indent="0">
              <a:buNone/>
            </a:pPr>
            <a:endParaRPr lang="de-AT" sz="1600" dirty="0"/>
          </a:p>
          <a:p>
            <a:endParaRPr lang="de-DE" sz="1600" dirty="0"/>
          </a:p>
          <a:p>
            <a:pPr marL="0" indent="0">
              <a:buNone/>
            </a:pPr>
            <a:endParaRPr lang="de-DE" sz="1600" b="1" dirty="0"/>
          </a:p>
          <a:p>
            <a:pPr marL="0" indent="0">
              <a:buNone/>
            </a:pPr>
            <a:endParaRPr lang="de-DE" sz="1600" u="sng" dirty="0" smtClean="0"/>
          </a:p>
          <a:p>
            <a:endParaRPr lang="de-DE" sz="1600" u="sng" dirty="0" smtClean="0"/>
          </a:p>
          <a:p>
            <a:pPr marL="0" indent="0">
              <a:buNone/>
            </a:pPr>
            <a:endParaRPr lang="de-AT" sz="1600" dirty="0"/>
          </a:p>
          <a:p>
            <a:pPr marL="457200" lvl="1" indent="0">
              <a:buNone/>
            </a:pPr>
            <a:endParaRPr lang="de-AT" sz="1200" dirty="0" smtClean="0"/>
          </a:p>
          <a:p>
            <a:endParaRPr lang="de-DE" sz="700" dirty="0"/>
          </a:p>
          <a:p>
            <a:pPr marL="0" indent="0">
              <a:buNone/>
            </a:pPr>
            <a:endParaRPr lang="de-AT" sz="2000" dirty="0"/>
          </a:p>
          <a:p>
            <a:pPr marL="0" indent="0">
              <a:buNone/>
            </a:pPr>
            <a:endParaRPr lang="de-DE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60384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Franz\Pictures\Thema-1938-Fotos-internet\1938 hintergrund-0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4711"/>
            <a:ext cx="9163050" cy="6885384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275450"/>
            <a:ext cx="8222761" cy="1152525"/>
          </a:xfrm>
        </p:spPr>
        <p:txBody>
          <a:bodyPr/>
          <a:lstStyle/>
          <a:p>
            <a:r>
              <a:rPr lang="de-DE" sz="2400" dirty="0" smtClean="0"/>
              <a:t>Lösungen</a:t>
            </a:r>
            <a:endParaRPr lang="de-AT" sz="2400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48133" y="1196752"/>
            <a:ext cx="8266784" cy="4824536"/>
          </a:xfrm>
        </p:spPr>
        <p:txBody>
          <a:bodyPr/>
          <a:lstStyle/>
          <a:p>
            <a:r>
              <a:rPr lang="de-DE" sz="1200" dirty="0" smtClean="0"/>
              <a:t>1</a:t>
            </a:r>
            <a:r>
              <a:rPr lang="de-DE" sz="1200" dirty="0"/>
              <a:t>. EU-Rat steht abgekürzt für den …</a:t>
            </a:r>
            <a:endParaRPr lang="de-AT" sz="1200" dirty="0"/>
          </a:p>
          <a:p>
            <a:pPr lvl="1"/>
            <a:r>
              <a:rPr lang="de-DE" sz="1200" dirty="0"/>
              <a:t>Europäischen Rat</a:t>
            </a:r>
            <a:endParaRPr lang="de-AT" sz="1200" dirty="0"/>
          </a:p>
          <a:p>
            <a:pPr lvl="1"/>
            <a:r>
              <a:rPr lang="de-DE" sz="1200" b="1" dirty="0" smtClean="0"/>
              <a:t>Rat der Europäischen Union </a:t>
            </a:r>
            <a:r>
              <a:rPr lang="de-AT" sz="1200" b="1" dirty="0" smtClean="0"/>
              <a:t>(Ministerrat)</a:t>
            </a:r>
          </a:p>
          <a:p>
            <a:pPr lvl="1"/>
            <a:r>
              <a:rPr lang="de-DE" sz="1200" dirty="0" smtClean="0"/>
              <a:t>Europarat</a:t>
            </a:r>
          </a:p>
          <a:p>
            <a:pPr marL="457200" lvl="1" indent="0">
              <a:buNone/>
            </a:pPr>
            <a:endParaRPr lang="de-DE" sz="1200" dirty="0" smtClean="0"/>
          </a:p>
          <a:p>
            <a:pPr marL="457200" lvl="1" indent="0">
              <a:buNone/>
            </a:pPr>
            <a:r>
              <a:rPr lang="de-DE" sz="1200" i="1" dirty="0" smtClean="0"/>
              <a:t>Erklärung</a:t>
            </a:r>
            <a:r>
              <a:rPr lang="de-DE" sz="1200" i="1" dirty="0"/>
              <a:t>: </a:t>
            </a:r>
            <a:r>
              <a:rPr lang="de-DE" sz="1200" dirty="0"/>
              <a:t>Der Rat der Europäischen Union wird vereinfacht auch als „EU-Rat“ oder „Ministerrat“ bezeichnet. </a:t>
            </a:r>
            <a:endParaRPr lang="de-DE" sz="1200" dirty="0" smtClean="0"/>
          </a:p>
          <a:p>
            <a:pPr marL="457200" lvl="1" indent="0">
              <a:buNone/>
            </a:pPr>
            <a:endParaRPr lang="de-DE" sz="1200" dirty="0" smtClean="0"/>
          </a:p>
          <a:p>
            <a:r>
              <a:rPr lang="de-DE" sz="1200" dirty="0" smtClean="0"/>
              <a:t>2</a:t>
            </a:r>
            <a:r>
              <a:rPr lang="de-DE" sz="1200" dirty="0"/>
              <a:t>. Wann hat Österreich das letzte Mal den EU-Ratsvorsitz übernommen?</a:t>
            </a:r>
            <a:endParaRPr lang="de-AT" sz="1200" dirty="0"/>
          </a:p>
          <a:p>
            <a:pPr lvl="1"/>
            <a:r>
              <a:rPr lang="de-AT" sz="1200" dirty="0"/>
              <a:t>2009</a:t>
            </a:r>
          </a:p>
          <a:p>
            <a:pPr lvl="1"/>
            <a:r>
              <a:rPr lang="de-AT" sz="1200" b="1" dirty="0"/>
              <a:t>2006</a:t>
            </a:r>
          </a:p>
          <a:p>
            <a:pPr lvl="1"/>
            <a:r>
              <a:rPr lang="de-AT" sz="1200" dirty="0" smtClean="0"/>
              <a:t>1886</a:t>
            </a:r>
          </a:p>
          <a:p>
            <a:pPr marL="457200" lvl="1" indent="0">
              <a:buNone/>
            </a:pPr>
            <a:endParaRPr lang="de-AT" sz="1200" dirty="0" smtClean="0"/>
          </a:p>
          <a:p>
            <a:pPr marL="457200" lvl="1" indent="0">
              <a:buNone/>
            </a:pPr>
            <a:r>
              <a:rPr lang="de-DE" sz="1200" i="1" dirty="0" smtClean="0"/>
              <a:t>Erklärung: </a:t>
            </a:r>
            <a:r>
              <a:rPr lang="de-DE" sz="1200" dirty="0" smtClean="0"/>
              <a:t>Österreich </a:t>
            </a:r>
            <a:r>
              <a:rPr lang="de-DE" sz="1200" dirty="0"/>
              <a:t>hatte zuletzt vom 1. Jänner bis 30. Juni 2006 den EU-Ratsvorsitz inne und wird ihn im zweiten Halbjahr 2018 erneut übernehmen</a:t>
            </a:r>
            <a:r>
              <a:rPr lang="de-DE" sz="1200" dirty="0" smtClean="0"/>
              <a:t>.</a:t>
            </a:r>
          </a:p>
          <a:p>
            <a:pPr marL="457200" lvl="1" indent="0">
              <a:buNone/>
            </a:pPr>
            <a:endParaRPr lang="de-AT" sz="1200" dirty="0" smtClean="0"/>
          </a:p>
          <a:p>
            <a:r>
              <a:rPr lang="de-AT" sz="1200" dirty="0" smtClean="0"/>
              <a:t>3</a:t>
            </a:r>
            <a:r>
              <a:rPr lang="de-AT" sz="1200" dirty="0"/>
              <a:t>. Wie oft hatte Österreich vor 2018 den EU-Ratsvorsitz übernommen?</a:t>
            </a:r>
          </a:p>
          <a:p>
            <a:pPr lvl="1"/>
            <a:r>
              <a:rPr lang="de-AT" sz="1200" b="1" dirty="0" smtClean="0"/>
              <a:t>Zwei </a:t>
            </a:r>
            <a:r>
              <a:rPr lang="de-AT" sz="1200" b="1" dirty="0"/>
              <a:t>Mal</a:t>
            </a:r>
          </a:p>
          <a:p>
            <a:pPr lvl="1"/>
            <a:r>
              <a:rPr lang="de-AT" sz="1200" dirty="0" smtClean="0"/>
              <a:t>Ein </a:t>
            </a:r>
            <a:r>
              <a:rPr lang="de-AT" sz="1200" dirty="0"/>
              <a:t>Mal</a:t>
            </a:r>
          </a:p>
          <a:p>
            <a:pPr lvl="1"/>
            <a:r>
              <a:rPr lang="de-AT" sz="1200" dirty="0" smtClean="0"/>
              <a:t>Drei Mal</a:t>
            </a:r>
          </a:p>
          <a:p>
            <a:pPr marL="457200" lvl="1" indent="0">
              <a:buNone/>
            </a:pPr>
            <a:endParaRPr lang="de-AT" sz="1200" dirty="0" smtClean="0"/>
          </a:p>
          <a:p>
            <a:pPr marL="457200" lvl="1" indent="0">
              <a:buNone/>
            </a:pPr>
            <a:r>
              <a:rPr lang="de-DE" sz="1200" i="1" dirty="0" smtClean="0"/>
              <a:t>Erklärung: </a:t>
            </a:r>
            <a:r>
              <a:rPr lang="de-AT" sz="1200" dirty="0" smtClean="0"/>
              <a:t>Vor </a:t>
            </a:r>
            <a:r>
              <a:rPr lang="de-AT" sz="1200" dirty="0"/>
              <a:t>dem Jahr 2006 führte Österreich bereits im Jahr 1998 den Vorsitz im Rat der Europäischen Union.</a:t>
            </a:r>
          </a:p>
          <a:p>
            <a:pPr marL="0" indent="0">
              <a:buNone/>
            </a:pPr>
            <a:r>
              <a:rPr lang="de-DE" sz="1400" dirty="0"/>
              <a:t> </a:t>
            </a:r>
            <a:endParaRPr lang="de-AT" sz="1400" dirty="0"/>
          </a:p>
          <a:p>
            <a:endParaRPr lang="de-DE" sz="1600" dirty="0"/>
          </a:p>
          <a:p>
            <a:pPr marL="0" indent="0">
              <a:buNone/>
            </a:pPr>
            <a:endParaRPr lang="de-DE" sz="1600" b="1" dirty="0"/>
          </a:p>
          <a:p>
            <a:pPr marL="0" indent="0">
              <a:buNone/>
            </a:pPr>
            <a:endParaRPr lang="de-DE" sz="1600" u="sng" dirty="0" smtClean="0"/>
          </a:p>
          <a:p>
            <a:endParaRPr lang="de-DE" sz="1600" u="sng" dirty="0" smtClean="0"/>
          </a:p>
          <a:p>
            <a:pPr marL="0" indent="0">
              <a:buNone/>
            </a:pPr>
            <a:endParaRPr lang="de-AT" sz="1600" dirty="0"/>
          </a:p>
          <a:p>
            <a:pPr marL="457200" lvl="1" indent="0">
              <a:buNone/>
            </a:pPr>
            <a:endParaRPr lang="de-AT" sz="1200" dirty="0" smtClean="0"/>
          </a:p>
          <a:p>
            <a:endParaRPr lang="de-DE" sz="700" dirty="0"/>
          </a:p>
          <a:p>
            <a:pPr marL="0" indent="0">
              <a:buNone/>
            </a:pPr>
            <a:endParaRPr lang="de-AT" sz="2000" dirty="0"/>
          </a:p>
          <a:p>
            <a:pPr marL="0" indent="0">
              <a:buNone/>
            </a:pPr>
            <a:endParaRPr lang="de-DE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63389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Franz\Pictures\Thema-1938-Fotos-internet\1938 hintergrund-0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4711"/>
            <a:ext cx="9163050" cy="6885384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7837" y="317945"/>
            <a:ext cx="8207375" cy="1152525"/>
          </a:xfrm>
        </p:spPr>
        <p:txBody>
          <a:bodyPr/>
          <a:lstStyle/>
          <a:p>
            <a:r>
              <a:rPr lang="de-DE" sz="2400" dirty="0" smtClean="0"/>
              <a:t>Lösungen</a:t>
            </a:r>
            <a:endParaRPr lang="de-AT" sz="2400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23528" y="1196752"/>
            <a:ext cx="8266784" cy="4824536"/>
          </a:xfrm>
        </p:spPr>
        <p:txBody>
          <a:bodyPr/>
          <a:lstStyle/>
          <a:p>
            <a:r>
              <a:rPr lang="de-AT" sz="1200" dirty="0" smtClean="0"/>
              <a:t>4</a:t>
            </a:r>
            <a:r>
              <a:rPr lang="de-AT" sz="1200" dirty="0"/>
              <a:t>. Wie oft wechselt der </a:t>
            </a:r>
            <a:r>
              <a:rPr lang="de-DE" sz="1200" dirty="0"/>
              <a:t>EU-Ratsvorsitz?</a:t>
            </a:r>
            <a:endParaRPr lang="de-AT" sz="1200" dirty="0"/>
          </a:p>
          <a:p>
            <a:pPr lvl="1"/>
            <a:r>
              <a:rPr lang="de-AT" sz="1200" b="1" dirty="0"/>
              <a:t>Alle 6 Monate in einer vorgegebenen </a:t>
            </a:r>
            <a:r>
              <a:rPr lang="de-AT" sz="1200" b="1" dirty="0" smtClean="0"/>
              <a:t>Reihenfolge.</a:t>
            </a:r>
            <a:endParaRPr lang="de-AT" sz="1200" b="1" dirty="0"/>
          </a:p>
          <a:p>
            <a:pPr lvl="1"/>
            <a:r>
              <a:rPr lang="de-AT" sz="1200" dirty="0"/>
              <a:t>Alle 12 Monate in einer vorgegebenen </a:t>
            </a:r>
            <a:r>
              <a:rPr lang="de-AT" sz="1200" dirty="0" smtClean="0"/>
              <a:t>Reihenfolge.</a:t>
            </a:r>
            <a:endParaRPr lang="de-AT" sz="1200" dirty="0"/>
          </a:p>
          <a:p>
            <a:pPr lvl="1"/>
            <a:r>
              <a:rPr lang="de-AT" sz="1200" dirty="0"/>
              <a:t>Alle 3 Monate in einer vorgegebenen </a:t>
            </a:r>
            <a:r>
              <a:rPr lang="de-AT" sz="1200" dirty="0" smtClean="0"/>
              <a:t>Reihenfolge.</a:t>
            </a:r>
          </a:p>
          <a:p>
            <a:pPr lvl="1"/>
            <a:endParaRPr lang="de-AT" sz="1200" dirty="0" smtClean="0"/>
          </a:p>
          <a:p>
            <a:pPr marL="457200" lvl="1" indent="0">
              <a:buNone/>
            </a:pPr>
            <a:r>
              <a:rPr lang="de-DE" sz="1200" i="1" dirty="0"/>
              <a:t>Erklärung:</a:t>
            </a:r>
            <a:r>
              <a:rPr lang="de-DE" sz="1200" dirty="0"/>
              <a:t> </a:t>
            </a:r>
            <a:r>
              <a:rPr lang="de-AT" sz="1200" dirty="0"/>
              <a:t>Der EU-Ratsvorsitz wechselt halbjährlich zwischen den EU-Mitgliedstaaten: Jeder EU-Mitgliedstaat übernimmt den Vorsitz nach einer vorher festgelegten Reihenfolge („Rotationsprinzip“).</a:t>
            </a:r>
          </a:p>
          <a:p>
            <a:pPr lvl="1"/>
            <a:endParaRPr lang="de-AT" sz="1200" dirty="0"/>
          </a:p>
          <a:p>
            <a:r>
              <a:rPr lang="de-DE" sz="1200" dirty="0" smtClean="0"/>
              <a:t>5</a:t>
            </a:r>
            <a:r>
              <a:rPr lang="de-DE" sz="1200" dirty="0"/>
              <a:t>. Welche Chancen bietet der EU-Ratsvorsitz für Österreich?</a:t>
            </a:r>
            <a:endParaRPr lang="de-AT" sz="1200" dirty="0"/>
          </a:p>
          <a:p>
            <a:pPr lvl="1"/>
            <a:r>
              <a:rPr lang="de-DE" sz="1200" dirty="0"/>
              <a:t>Selbstständig EU-Gesetze zu </a:t>
            </a:r>
            <a:r>
              <a:rPr lang="de-DE" sz="1200" dirty="0" smtClean="0"/>
              <a:t>verfassen.</a:t>
            </a:r>
            <a:endParaRPr lang="de-AT" sz="1200" dirty="0"/>
          </a:p>
          <a:p>
            <a:pPr lvl="1"/>
            <a:r>
              <a:rPr lang="de-DE" sz="1200" b="1" dirty="0"/>
              <a:t>Eigene Schwerpunkte innerhalb des Rats der Europäischen Union zu </a:t>
            </a:r>
            <a:r>
              <a:rPr lang="de-DE" sz="1200" b="1" dirty="0" smtClean="0"/>
              <a:t>setzen.</a:t>
            </a:r>
            <a:endParaRPr lang="de-AT" sz="1200" b="1" dirty="0"/>
          </a:p>
          <a:p>
            <a:pPr lvl="1"/>
            <a:r>
              <a:rPr lang="de-DE" sz="1200" dirty="0"/>
              <a:t>Neue EU-Mitgliedstaaten </a:t>
            </a:r>
            <a:r>
              <a:rPr lang="de-DE" sz="1200" dirty="0" smtClean="0"/>
              <a:t>aufzunehmen.</a:t>
            </a:r>
          </a:p>
          <a:p>
            <a:pPr lvl="1"/>
            <a:endParaRPr lang="de-DE" sz="1200" dirty="0" smtClean="0"/>
          </a:p>
          <a:p>
            <a:pPr marL="457200" lvl="1" indent="0">
              <a:buNone/>
            </a:pPr>
            <a:r>
              <a:rPr lang="de-DE" sz="1200" i="1" dirty="0"/>
              <a:t>Erklärung:</a:t>
            </a:r>
            <a:r>
              <a:rPr lang="de-DE" sz="1200" dirty="0"/>
              <a:t> Als Vorsitzland kann Österreich eigene Schwerpunkte im Rat der Europäischen Union setzen und vertritt ihn bei den Verhandlungen mit dem Europäischen Parlament.</a:t>
            </a:r>
            <a:endParaRPr lang="de-AT" sz="1200" dirty="0"/>
          </a:p>
          <a:p>
            <a:pPr marL="457200" lvl="1" indent="0">
              <a:buNone/>
            </a:pPr>
            <a:endParaRPr lang="de-AT" sz="1200" dirty="0"/>
          </a:p>
          <a:p>
            <a:r>
              <a:rPr lang="de-DE" sz="1200" dirty="0" smtClean="0"/>
              <a:t>6</a:t>
            </a:r>
            <a:r>
              <a:rPr lang="de-DE" sz="1200" dirty="0"/>
              <a:t>. Damit ein Gesetz in der Europäischen Union entsteht, braucht es die Zusammenarbeit des Rates der Europäischen Union, des </a:t>
            </a:r>
            <a:r>
              <a:rPr lang="de-AT" sz="1200" dirty="0"/>
              <a:t>Europäischen Parlaments und …</a:t>
            </a:r>
          </a:p>
          <a:p>
            <a:pPr lvl="1"/>
            <a:r>
              <a:rPr lang="de-DE" sz="1200" b="1" dirty="0"/>
              <a:t>der </a:t>
            </a:r>
            <a:r>
              <a:rPr lang="de-AT" sz="1200" b="1" dirty="0"/>
              <a:t>Europäischen Kommission.</a:t>
            </a:r>
          </a:p>
          <a:p>
            <a:pPr lvl="1"/>
            <a:r>
              <a:rPr lang="de-AT" sz="1200" dirty="0"/>
              <a:t>des Europäischen Gerichtshofs.</a:t>
            </a:r>
          </a:p>
          <a:p>
            <a:pPr lvl="1"/>
            <a:r>
              <a:rPr lang="de-AT" sz="1200" dirty="0" smtClean="0"/>
              <a:t>des </a:t>
            </a:r>
            <a:r>
              <a:rPr lang="de-AT" sz="1200" dirty="0"/>
              <a:t>Papstes</a:t>
            </a:r>
            <a:r>
              <a:rPr lang="de-AT" sz="1200" dirty="0" smtClean="0"/>
              <a:t>.</a:t>
            </a:r>
          </a:p>
          <a:p>
            <a:pPr marL="457200" lvl="1" indent="0">
              <a:buNone/>
            </a:pPr>
            <a:endParaRPr lang="de-AT" sz="1200" dirty="0" smtClean="0"/>
          </a:p>
          <a:p>
            <a:pPr marL="457200" lvl="1" indent="0">
              <a:buNone/>
            </a:pPr>
            <a:r>
              <a:rPr lang="de-DE" sz="1200" i="1" dirty="0"/>
              <a:t>Erklärung: </a:t>
            </a:r>
            <a:r>
              <a:rPr lang="de-AT" sz="1200" dirty="0"/>
              <a:t>Eine der Aufgaben des Rats der EU ist es, gemeinsam</a:t>
            </a:r>
            <a:r>
              <a:rPr lang="de-DE" sz="1200" dirty="0"/>
              <a:t> mit dem Europäischen Parlament </a:t>
            </a:r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Gesetze</a:t>
            </a:r>
            <a:r>
              <a:rPr lang="de-DE" sz="1200" dirty="0"/>
              <a:t>, die von der Europäischen Kommission vorgeschlagen werden, zu beschließen.</a:t>
            </a:r>
            <a:endParaRPr lang="de-AT" sz="1200" dirty="0"/>
          </a:p>
          <a:p>
            <a:pPr marL="457200" lvl="1" indent="0">
              <a:buNone/>
            </a:pPr>
            <a:endParaRPr lang="de-AT" sz="1400" dirty="0" smtClean="0"/>
          </a:p>
          <a:p>
            <a:pPr marL="457200" lvl="1" indent="0">
              <a:buNone/>
            </a:pPr>
            <a:endParaRPr lang="de-AT" sz="1400" dirty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b="1" dirty="0"/>
          </a:p>
          <a:p>
            <a:pPr marL="0" indent="0">
              <a:buNone/>
            </a:pPr>
            <a:endParaRPr lang="de-DE" sz="1600" u="sng" dirty="0" smtClean="0"/>
          </a:p>
          <a:p>
            <a:endParaRPr lang="de-DE" sz="1600" u="sng" dirty="0" smtClean="0"/>
          </a:p>
          <a:p>
            <a:pPr marL="0" indent="0">
              <a:buNone/>
            </a:pPr>
            <a:endParaRPr lang="de-AT" sz="1600" dirty="0"/>
          </a:p>
          <a:p>
            <a:pPr marL="457200" lvl="1" indent="0">
              <a:buNone/>
            </a:pPr>
            <a:endParaRPr lang="de-AT" sz="1200" dirty="0" smtClean="0"/>
          </a:p>
          <a:p>
            <a:endParaRPr lang="de-DE" sz="700" dirty="0"/>
          </a:p>
          <a:p>
            <a:pPr marL="0" indent="0">
              <a:buNone/>
            </a:pPr>
            <a:endParaRPr lang="de-AT" sz="2000" dirty="0"/>
          </a:p>
          <a:p>
            <a:pPr marL="0" indent="0">
              <a:buNone/>
            </a:pPr>
            <a:endParaRPr lang="de-DE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2764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Franz\Pictures\Thema-1938-Fotos-internet\1938 hintergrund-0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14711"/>
            <a:ext cx="9163050" cy="6885384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7837" y="332656"/>
            <a:ext cx="8207375" cy="1152525"/>
          </a:xfrm>
        </p:spPr>
        <p:txBody>
          <a:bodyPr/>
          <a:lstStyle/>
          <a:p>
            <a:r>
              <a:rPr lang="de-DE" sz="2400" dirty="0" smtClean="0"/>
              <a:t>Lösungen</a:t>
            </a:r>
            <a:endParaRPr lang="de-AT" sz="2400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18428" y="1196752"/>
            <a:ext cx="8266784" cy="4824536"/>
          </a:xfrm>
        </p:spPr>
        <p:txBody>
          <a:bodyPr/>
          <a:lstStyle/>
          <a:p>
            <a:r>
              <a:rPr lang="de-AT" sz="1200" dirty="0" smtClean="0"/>
              <a:t>7</a:t>
            </a:r>
            <a:r>
              <a:rPr lang="de-AT" sz="1200" dirty="0"/>
              <a:t>. Was beschließt der Rat </a:t>
            </a:r>
            <a:r>
              <a:rPr lang="de-DE" sz="1200" dirty="0"/>
              <a:t>der Europäischen Union </a:t>
            </a:r>
            <a:r>
              <a:rPr lang="de-AT" sz="1200" dirty="0"/>
              <a:t>gemeinsam mit dem EU-Parlament?</a:t>
            </a:r>
          </a:p>
          <a:p>
            <a:pPr lvl="1"/>
            <a:r>
              <a:rPr lang="de-AT" sz="1200" b="1" dirty="0" smtClean="0"/>
              <a:t>Den </a:t>
            </a:r>
            <a:r>
              <a:rPr lang="de-AT" sz="1200" b="1" dirty="0"/>
              <a:t>Jahreshaushaltsplan der </a:t>
            </a:r>
            <a:r>
              <a:rPr lang="de-AT" sz="1200" b="1" dirty="0" smtClean="0"/>
              <a:t>EU</a:t>
            </a:r>
            <a:endParaRPr lang="de-AT" sz="1200" b="1" dirty="0"/>
          </a:p>
          <a:p>
            <a:pPr lvl="1"/>
            <a:r>
              <a:rPr lang="de-DE" sz="1200" dirty="0" smtClean="0"/>
              <a:t>Einen </a:t>
            </a:r>
            <a:r>
              <a:rPr lang="de-DE" sz="1200" dirty="0"/>
              <a:t>Ernährungsplan für die </a:t>
            </a:r>
            <a:r>
              <a:rPr lang="de-DE" sz="1200" dirty="0" err="1" smtClean="0"/>
              <a:t>MinisterInnen</a:t>
            </a:r>
            <a:endParaRPr lang="de-AT" sz="1200" dirty="0"/>
          </a:p>
          <a:p>
            <a:pPr lvl="1"/>
            <a:r>
              <a:rPr lang="de-DE" sz="1200" dirty="0" smtClean="0"/>
              <a:t>Einen </a:t>
            </a:r>
            <a:r>
              <a:rPr lang="de-DE" sz="1200" dirty="0"/>
              <a:t>gemeinsamen </a:t>
            </a:r>
            <a:r>
              <a:rPr lang="de-DE" sz="1200" dirty="0" smtClean="0"/>
              <a:t>Facebook-Account</a:t>
            </a:r>
          </a:p>
          <a:p>
            <a:pPr marL="457200" lvl="1" indent="0">
              <a:buNone/>
            </a:pPr>
            <a:endParaRPr lang="de-DE" sz="1200" dirty="0" smtClean="0"/>
          </a:p>
          <a:p>
            <a:pPr marL="457200" lvl="1" indent="0">
              <a:buNone/>
            </a:pPr>
            <a:r>
              <a:rPr lang="de-DE" sz="1200" i="1" dirty="0"/>
              <a:t>Erklärung: Die Europäische Kommission entwirft den Jahreshaushaltsplan der EU, der Rat der Europäischen Union und das Europäische Parlament verabschieden ihn. </a:t>
            </a:r>
            <a:endParaRPr lang="de-AT" sz="1200" dirty="0"/>
          </a:p>
          <a:p>
            <a:pPr lvl="1"/>
            <a:endParaRPr lang="de-AT" sz="1200" dirty="0"/>
          </a:p>
          <a:p>
            <a:r>
              <a:rPr lang="de-AT" sz="1200" dirty="0" smtClean="0"/>
              <a:t>8</a:t>
            </a:r>
            <a:r>
              <a:rPr lang="de-AT" sz="1200" dirty="0"/>
              <a:t>. Was ist eines der wichtigen Themen des österreichischen EU-Ratsvorsitzes?</a:t>
            </a:r>
          </a:p>
          <a:p>
            <a:pPr lvl="1"/>
            <a:r>
              <a:rPr lang="de-AT" sz="1200" b="1" dirty="0"/>
              <a:t>Sicherheit und Kampf gegen illegale </a:t>
            </a:r>
            <a:r>
              <a:rPr lang="de-AT" sz="1200" b="1" dirty="0" smtClean="0"/>
              <a:t>Migration</a:t>
            </a:r>
            <a:endParaRPr lang="de-AT" sz="1200" b="1" dirty="0"/>
          </a:p>
          <a:p>
            <a:pPr lvl="1"/>
            <a:r>
              <a:rPr lang="de-AT" sz="1200" dirty="0"/>
              <a:t>Sanierung des österreichischen </a:t>
            </a:r>
            <a:r>
              <a:rPr lang="de-AT" sz="1200" dirty="0" smtClean="0"/>
              <a:t>Parlamentsgebäudes</a:t>
            </a:r>
            <a:endParaRPr lang="de-AT" sz="1200" dirty="0"/>
          </a:p>
          <a:p>
            <a:pPr lvl="1"/>
            <a:r>
              <a:rPr lang="de-AT" sz="1200" dirty="0" smtClean="0"/>
              <a:t>Der </a:t>
            </a:r>
            <a:r>
              <a:rPr lang="de-AT" sz="1200" dirty="0"/>
              <a:t>92. Geburtstag von Queen Elisabeth </a:t>
            </a:r>
            <a:r>
              <a:rPr lang="de-AT" sz="1200" dirty="0" smtClean="0"/>
              <a:t>II.</a:t>
            </a:r>
          </a:p>
          <a:p>
            <a:pPr marL="457200" lvl="1" indent="0">
              <a:buNone/>
            </a:pPr>
            <a:endParaRPr lang="de-AT" sz="1200" dirty="0" smtClean="0"/>
          </a:p>
          <a:p>
            <a:pPr marL="457200" lvl="1" indent="0">
              <a:buNone/>
            </a:pPr>
            <a:r>
              <a:rPr lang="de-DE" sz="1200" i="1" dirty="0"/>
              <a:t>Erklärung:</a:t>
            </a:r>
            <a:r>
              <a:rPr lang="de-DE" sz="1200" dirty="0"/>
              <a:t> </a:t>
            </a:r>
            <a:r>
              <a:rPr lang="de-AT" sz="1200" dirty="0"/>
              <a:t>Österreich stellt den Ratsvorsitz unter das Motto „Ein Europa, das schützt“. Dazu gehören auch der Kampf gegen illegale Migration und der Schutz der Außengrenzen der Europäischen Union. </a:t>
            </a:r>
          </a:p>
          <a:p>
            <a:pPr marL="457200" lvl="1" indent="0">
              <a:buNone/>
            </a:pPr>
            <a:endParaRPr lang="de-AT" sz="1200" dirty="0"/>
          </a:p>
          <a:p>
            <a:pPr marL="0" indent="0">
              <a:buNone/>
            </a:pPr>
            <a:r>
              <a:rPr lang="de-DE" sz="1200" dirty="0"/>
              <a:t> </a:t>
            </a:r>
            <a:r>
              <a:rPr lang="de-AT" sz="1200" dirty="0" smtClean="0"/>
              <a:t>9</a:t>
            </a:r>
            <a:r>
              <a:rPr lang="de-AT" sz="1200" dirty="0"/>
              <a:t>. Wann trat der Vertrag von Lissabon in Kraft?</a:t>
            </a:r>
          </a:p>
          <a:p>
            <a:pPr lvl="1"/>
            <a:r>
              <a:rPr lang="de-AT" sz="1200" b="1" dirty="0"/>
              <a:t>2009</a:t>
            </a:r>
          </a:p>
          <a:p>
            <a:pPr lvl="1"/>
            <a:r>
              <a:rPr lang="de-AT" sz="1200" dirty="0"/>
              <a:t>2007</a:t>
            </a:r>
          </a:p>
          <a:p>
            <a:pPr lvl="1"/>
            <a:r>
              <a:rPr lang="de-AT" sz="1200" dirty="0" smtClean="0"/>
              <a:t>1999</a:t>
            </a:r>
          </a:p>
          <a:p>
            <a:pPr marL="457200" lvl="1" indent="0">
              <a:buNone/>
            </a:pPr>
            <a:endParaRPr lang="de-AT" sz="1200" dirty="0" smtClean="0"/>
          </a:p>
          <a:p>
            <a:pPr marL="457200" lvl="1" indent="0">
              <a:buNone/>
            </a:pPr>
            <a:r>
              <a:rPr lang="de-DE" sz="1200" i="1" dirty="0" smtClean="0"/>
              <a:t>Erklärung</a:t>
            </a:r>
            <a:r>
              <a:rPr lang="de-DE" sz="1200" i="1" dirty="0"/>
              <a:t>: </a:t>
            </a:r>
            <a:r>
              <a:rPr lang="de-DE" sz="1200" dirty="0"/>
              <a:t>Der Vertrag von Lissabon wurde im Dezember 2007 durch die Staats- und Regierungschefs </a:t>
            </a:r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der </a:t>
            </a:r>
            <a:r>
              <a:rPr lang="de-DE" sz="1200" dirty="0"/>
              <a:t>Europäischen Union unterzeichnet. Da der Vertrag auch die Zustimmung der Parlamente der </a:t>
            </a:r>
            <a:r>
              <a:rPr lang="de-DE" sz="1200" dirty="0" smtClean="0"/>
              <a:t/>
            </a:r>
            <a:br>
              <a:rPr lang="de-DE" sz="1200" dirty="0" smtClean="0"/>
            </a:br>
            <a:r>
              <a:rPr lang="de-DE" sz="1200" dirty="0" smtClean="0"/>
              <a:t>Mitgliedstaaten </a:t>
            </a:r>
            <a:r>
              <a:rPr lang="de-DE" sz="1200" dirty="0"/>
              <a:t>benötigte (Ratifizierung), trat er erst im Dezember 2009 in Kraft.</a:t>
            </a:r>
            <a:endParaRPr lang="de-AT" sz="1200" dirty="0"/>
          </a:p>
          <a:p>
            <a:pPr marL="457200" lvl="1" indent="0">
              <a:buNone/>
            </a:pPr>
            <a:endParaRPr lang="de-AT" sz="1400" dirty="0"/>
          </a:p>
          <a:p>
            <a:pPr marL="0" indent="0">
              <a:buNone/>
            </a:pPr>
            <a:endParaRPr lang="de-AT" sz="1600" dirty="0"/>
          </a:p>
          <a:p>
            <a:pPr marL="0" indent="0">
              <a:buNone/>
            </a:pPr>
            <a:endParaRPr lang="de-AT" sz="1600" dirty="0"/>
          </a:p>
          <a:p>
            <a:endParaRPr lang="de-DE" sz="1600" dirty="0"/>
          </a:p>
          <a:p>
            <a:pPr marL="0" indent="0">
              <a:buNone/>
            </a:pPr>
            <a:endParaRPr lang="de-DE" sz="1600" b="1" dirty="0"/>
          </a:p>
          <a:p>
            <a:pPr marL="0" indent="0">
              <a:buNone/>
            </a:pPr>
            <a:endParaRPr lang="de-DE" sz="1600" u="sng" dirty="0" smtClean="0"/>
          </a:p>
          <a:p>
            <a:endParaRPr lang="de-DE" sz="1600" u="sng" dirty="0" smtClean="0"/>
          </a:p>
          <a:p>
            <a:pPr marL="0" indent="0">
              <a:buNone/>
            </a:pPr>
            <a:endParaRPr lang="de-AT" sz="1600" dirty="0"/>
          </a:p>
          <a:p>
            <a:pPr marL="457200" lvl="1" indent="0">
              <a:buNone/>
            </a:pPr>
            <a:endParaRPr lang="de-AT" sz="1200" dirty="0" smtClean="0"/>
          </a:p>
          <a:p>
            <a:endParaRPr lang="de-DE" sz="700" dirty="0"/>
          </a:p>
          <a:p>
            <a:pPr marL="0" indent="0">
              <a:buNone/>
            </a:pPr>
            <a:endParaRPr lang="de-AT" sz="2000" dirty="0"/>
          </a:p>
          <a:p>
            <a:pPr marL="0" indent="0">
              <a:buNone/>
            </a:pPr>
            <a:endParaRPr lang="de-DE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01049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Wasserzeichen">
  <a:themeElements>
    <a:clrScheme name="1_Wasserzeiche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1_Wasserzeich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1_Wasserzeich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asserzeichen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asserzeichen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asserzeichen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sserzeichen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sserzeichen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sserzeichen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sserzeichen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asserzeichen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564</Words>
  <Application>Microsoft Office PowerPoint</Application>
  <PresentationFormat>Bildschirmpräsentation (4:3)</PresentationFormat>
  <Paragraphs>163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1_Wasserzeichen</vt:lpstr>
      <vt:lpstr>   Quiz zum Österreichischen  EU-Ratsvorsitz 2018  </vt:lpstr>
      <vt:lpstr>PowerPoint-Präsentation</vt:lpstr>
      <vt:lpstr>PowerPoint-Präsentation</vt:lpstr>
      <vt:lpstr>PowerPoint-Präsentation</vt:lpstr>
      <vt:lpstr>Lösungen</vt:lpstr>
      <vt:lpstr>Lösungen</vt:lpstr>
      <vt:lpstr>Lösungen</vt:lpstr>
    </vt:vector>
  </TitlesOfParts>
  <Company>machessa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Vlatka Nikolic-Onea</dc:creator>
  <cp:lastModifiedBy>Kira Kamelger</cp:lastModifiedBy>
  <cp:revision>1937</cp:revision>
  <cp:lastPrinted>2016-06-16T15:14:12Z</cp:lastPrinted>
  <dcterms:created xsi:type="dcterms:W3CDTF">2009-03-03T21:28:50Z</dcterms:created>
  <dcterms:modified xsi:type="dcterms:W3CDTF">2018-05-04T10:36:27Z</dcterms:modified>
</cp:coreProperties>
</file>