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69" r:id="rId2"/>
    <p:sldId id="258" r:id="rId3"/>
    <p:sldId id="276" r:id="rId4"/>
    <p:sldId id="273" r:id="rId5"/>
    <p:sldId id="311" r:id="rId6"/>
    <p:sldId id="309" r:id="rId7"/>
    <p:sldId id="313" r:id="rId8"/>
    <p:sldId id="316" r:id="rId9"/>
    <p:sldId id="321" r:id="rId10"/>
    <p:sldId id="333" r:id="rId11"/>
    <p:sldId id="322" r:id="rId12"/>
    <p:sldId id="297" r:id="rId13"/>
    <p:sldId id="324" r:id="rId14"/>
    <p:sldId id="329" r:id="rId15"/>
    <p:sldId id="328" r:id="rId16"/>
    <p:sldId id="278" r:id="rId17"/>
    <p:sldId id="318" r:id="rId18"/>
    <p:sldId id="299" r:id="rId19"/>
    <p:sldId id="330" r:id="rId20"/>
    <p:sldId id="292" r:id="rId21"/>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720" autoAdjust="0"/>
  </p:normalViewPr>
  <p:slideViewPr>
    <p:cSldViewPr snapToGrid="0" snapToObjects="1">
      <p:cViewPr varScale="1">
        <p:scale>
          <a:sx n="154" d="100"/>
          <a:sy n="154" d="100"/>
        </p:scale>
        <p:origin x="588"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22.01.2021</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22.01.2021</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338370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60485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171597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smtClean="0"/>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smtClean="0"/>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smtClean="0"/>
              <a:t>Formatvorlagen des Textmasters bearbeiten</a:t>
            </a:r>
          </a:p>
          <a:p>
            <a:pPr lvl="1"/>
            <a:r>
              <a:rPr lang="de-DE" smtClean="0"/>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smtClean="0"/>
              <a:t>Bild durch Klicken auf Symbol hinzufügen</a:t>
            </a:r>
            <a:endParaRPr lang="de-DE"/>
          </a:p>
        </p:txBody>
      </p:sp>
      <p:sp>
        <p:nvSpPr>
          <p:cNvPr id="11" name="Bildplatzhalter 12"/>
          <p:cNvSpPr>
            <a:spLocks noGrp="1"/>
          </p:cNvSpPr>
          <p:nvPr>
            <p:ph type="pic" sz="quarter" idx="14"/>
          </p:nvPr>
        </p:nvSpPr>
        <p:spPr>
          <a:xfrm>
            <a:off x="6966000" y="3096000"/>
            <a:ext cx="1710000" cy="1296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smtClean="0"/>
              <a:t>Bild durch Klicken auf Symbol hinzufügen</a:t>
            </a:r>
            <a:endParaRPr lang="de-DE"/>
          </a:p>
        </p:txBody>
      </p:sp>
      <p:sp>
        <p:nvSpPr>
          <p:cNvPr id="14" name="Bildplatzhalter 12"/>
          <p:cNvSpPr>
            <a:spLocks noGrp="1"/>
          </p:cNvSpPr>
          <p:nvPr>
            <p:ph type="pic" sz="quarter" idx="13"/>
          </p:nvPr>
        </p:nvSpPr>
        <p:spPr>
          <a:xfrm>
            <a:off x="5166000" y="1620000"/>
            <a:ext cx="2124000" cy="1404000"/>
          </a:xfrm>
        </p:spPr>
        <p:txBody>
          <a:bodyPr/>
          <a:lstStyle/>
          <a:p>
            <a:r>
              <a:rPr lang="de-DE" smtClean="0"/>
              <a:t>Bild durch Klicken auf Symbol hinzufügen</a:t>
            </a:r>
            <a:endParaRPr lang="de-DE"/>
          </a:p>
        </p:txBody>
      </p:sp>
      <p:sp>
        <p:nvSpPr>
          <p:cNvPr id="15" name="Bildplatzhalter 12"/>
          <p:cNvSpPr>
            <a:spLocks noGrp="1"/>
          </p:cNvSpPr>
          <p:nvPr>
            <p:ph type="pic" sz="quarter" idx="14"/>
          </p:nvPr>
        </p:nvSpPr>
        <p:spPr>
          <a:xfrm>
            <a:off x="5166000" y="3096000"/>
            <a:ext cx="2124000" cy="1404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smtClean="0"/>
              <a:t>Bild durch Klicken auf Symbol hinzufügen</a:t>
            </a:r>
            <a:endParaRPr lang="de-DE"/>
          </a:p>
        </p:txBody>
      </p:sp>
      <p:sp>
        <p:nvSpPr>
          <p:cNvPr id="14" name="Bildplatzhalter 12"/>
          <p:cNvSpPr>
            <a:spLocks noGrp="1"/>
          </p:cNvSpPr>
          <p:nvPr>
            <p:ph type="pic" sz="quarter" idx="13"/>
          </p:nvPr>
        </p:nvSpPr>
        <p:spPr>
          <a:xfrm>
            <a:off x="648000" y="1620000"/>
            <a:ext cx="2124000" cy="1404000"/>
          </a:xfrm>
        </p:spPr>
        <p:txBody>
          <a:bodyPr/>
          <a:lstStyle/>
          <a:p>
            <a:r>
              <a:rPr lang="de-DE" smtClean="0"/>
              <a:t>Bild durch Klicken auf Symbol hinzufügen</a:t>
            </a:r>
            <a:endParaRPr lang="de-DE"/>
          </a:p>
        </p:txBody>
      </p:sp>
      <p:sp>
        <p:nvSpPr>
          <p:cNvPr id="15" name="Bildplatzhalter 12"/>
          <p:cNvSpPr>
            <a:spLocks noGrp="1"/>
          </p:cNvSpPr>
          <p:nvPr>
            <p:ph type="pic" sz="quarter" idx="14"/>
          </p:nvPr>
        </p:nvSpPr>
        <p:spPr>
          <a:xfrm>
            <a:off x="648000" y="3096000"/>
            <a:ext cx="2124000" cy="1404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smtClean="0"/>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politik-und-musik/musik-und-protes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musik-und-protest/jugendkultur-und-pop-musi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9.jpg"/><Relationship Id="rId4" Type="http://schemas.openxmlformats.org/officeDocument/2006/relationships/hyperlink" Target="https://www.demokratiewebstatt.at/thema/lebensbereiche/thema-politik-und-musik/musikland-oesterreic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musikland-oesterreich"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musikland-oesterreich"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musikland-oesterreich/ein-wettbewerb-fuer-europa-und-darueber-hinau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0.jpg"/><Relationship Id="rId4" Type="http://schemas.openxmlformats.org/officeDocument/2006/relationships/hyperlink" Target="https://www.demokratiewebstatt.at/thema/lebensbereiche/thema-politik-und-musik/generation-musi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generation-musi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generation-musik/musikvereine-und-musikschulen-in-oesterreich" TargetMode="External"/><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generation-musik/default-title" TargetMode="Externa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5.jpeg"/><Relationship Id="rId5" Type="http://schemas.openxmlformats.org/officeDocument/2006/relationships/hyperlink" Target="https://www.demokratiewebstatt.at/thema/lebensbereiche/thema-politik-und-musik/die-macht-der-musik/musik-und-zensur" TargetMode="External"/><Relationship Id="rId4" Type="http://schemas.openxmlformats.org/officeDocument/2006/relationships/hyperlink" Target="https://www.demokratiewebstatt.at/thema/lebensbereiche/thema-politik-und-musik/die-macht-der-musi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7.jpg"/><Relationship Id="rId4" Type="http://schemas.openxmlformats.org/officeDocument/2006/relationships/hyperlink" Target="https://www.demokratiewebstatt.at/thema/lebensbereiche/thema-politik-und-musik/die-macht-der-musik/musik-und-zensur"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s://www.demokratiewebstatt.at/thema/lebensbereiche/thema-ernaehrung/was-wir-essen"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politik-und-musik/die-macht-der-musik/musik-und-zensur"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image" Target="../media/image5.jpeg"/><Relationship Id="rId4" Type="http://schemas.openxmlformats.org/officeDocument/2006/relationships/hyperlink" Target="https://www.demokratiewebstatt.at/thema/lebensbereiche/thema-politik-und-musik/die-macht-der-musik/musik-und-zensur"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politik-und-musik/die-macht-der-musik/musik-und-zensu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emokratiewebstatt.at/thema/lebensbereiche/thema-politik-und-musik/musik-und-protest"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politik-und-musik/musik-und-protes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600" dirty="0" smtClean="0">
                <a:solidFill>
                  <a:srgbClr val="2190AB"/>
                </a:solidFill>
                <a:latin typeface="+mj-lt"/>
                <a:cs typeface="Arial" panose="020B0604020202020204" pitchFamily="34" charset="0"/>
              </a:rPr>
              <a:t>Politik und Musik</a:t>
            </a:r>
            <a:endParaRPr lang="de-DE" sz="32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smtClean="0"/>
              <a:t>er</a:t>
            </a:r>
            <a:endParaRPr lang="de-DE" dirty="0"/>
          </a:p>
        </p:txBody>
      </p:sp>
      <p:sp>
        <p:nvSpPr>
          <p:cNvPr id="7" name="Untertitel 2"/>
          <p:cNvSpPr txBox="1">
            <a:spLocks/>
          </p:cNvSpPr>
          <p:nvPr/>
        </p:nvSpPr>
        <p:spPr>
          <a:xfrm>
            <a:off x="1157760" y="1809447"/>
            <a:ext cx="6618240"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rPr>
              <a:t>Der Ton macht die Musik und Musik macht Politik.</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1430080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Engagierte </a:t>
            </a:r>
            <a:r>
              <a:rPr lang="de-DE" sz="2000" dirty="0" err="1" smtClean="0">
                <a:solidFill>
                  <a:srgbClr val="2190AB"/>
                </a:solidFill>
                <a:hlinkClick r:id="rId4"/>
              </a:rPr>
              <a:t>MusikerInnen</a:t>
            </a:r>
            <a:r>
              <a:rPr lang="de-DE" sz="2000" dirty="0" smtClean="0">
                <a:solidFill>
                  <a:srgbClr val="2190AB"/>
                </a:solidFill>
                <a:hlinkClick r:id="rId4"/>
              </a:rPr>
              <a:t> </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pPr marL="342900" lvl="1">
              <a:lnSpc>
                <a:spcPts val="2600"/>
              </a:lnSpc>
              <a:buClr>
                <a:schemeClr val="tx2"/>
              </a:buClr>
              <a:buSzTx/>
              <a:buFont typeface="Arial" panose="020B0604020202020204" pitchFamily="34" charset="0"/>
              <a:buChar char="•"/>
            </a:pPr>
            <a:r>
              <a:rPr lang="de-AT" sz="1800" dirty="0"/>
              <a:t>Immer wieder lösen politische Ereignisse und gesellschaftliche Umbrüche auch musikalische Reaktionen aus</a:t>
            </a:r>
            <a:r>
              <a:rPr lang="de-AT" sz="1800" dirty="0" smtClean="0"/>
              <a:t>.</a:t>
            </a:r>
          </a:p>
          <a:p>
            <a:pPr marL="342900" lvl="1">
              <a:lnSpc>
                <a:spcPts val="2600"/>
              </a:lnSpc>
              <a:buClr>
                <a:schemeClr val="tx2"/>
              </a:buClr>
              <a:buSzTx/>
              <a:buFont typeface="Arial" panose="020B0604020202020204" pitchFamily="34" charset="0"/>
              <a:buChar char="•"/>
            </a:pPr>
            <a:r>
              <a:rPr lang="de-AT" sz="1800" dirty="0" smtClean="0"/>
              <a:t>Beispiel für eine musikalische Reaktion: Die österreichische Band „Die </a:t>
            </a:r>
            <a:r>
              <a:rPr lang="de-AT" sz="1800" dirty="0" smtClean="0"/>
              <a:t>Schmetterlinge“ </a:t>
            </a:r>
            <a:r>
              <a:rPr lang="de-AT" sz="1800" dirty="0" smtClean="0"/>
              <a:t>trat 2013 anlässlich </a:t>
            </a:r>
            <a:r>
              <a:rPr lang="de-AT" sz="1800" dirty="0"/>
              <a:t>des Gedenkens </a:t>
            </a:r>
            <a:r>
              <a:rPr lang="de-AT" sz="1800" dirty="0" smtClean="0"/>
              <a:t>„75 </a:t>
            </a:r>
            <a:r>
              <a:rPr lang="de-AT" sz="1800" dirty="0"/>
              <a:t>Jahre Erinnerung an den 1. Transport österreichischer Häftlinge in das </a:t>
            </a:r>
            <a:r>
              <a:rPr lang="de-AT" sz="1800" dirty="0" smtClean="0"/>
              <a:t>KZ-Dachau“ auf, um an die Opfer des Nationalsozialismus zu erinnern. </a:t>
            </a:r>
          </a:p>
          <a:p>
            <a:pPr marL="342900" lvl="1">
              <a:lnSpc>
                <a:spcPts val="2600"/>
              </a:lnSpc>
              <a:buClr>
                <a:schemeClr val="tx2"/>
              </a:buClr>
              <a:buSzTx/>
              <a:buFont typeface="Arial" panose="020B0604020202020204" pitchFamily="34" charset="0"/>
              <a:buChar char="•"/>
            </a:pPr>
            <a:r>
              <a:rPr lang="de-AT" sz="1800" dirty="0" smtClean="0"/>
              <a:t>Weitere österreichische </a:t>
            </a:r>
            <a:r>
              <a:rPr lang="de-AT" sz="1800" dirty="0" err="1"/>
              <a:t>LiedermacherInnen</a:t>
            </a:r>
            <a:r>
              <a:rPr lang="de-AT" sz="1800" dirty="0"/>
              <a:t> und Bands wie Rainhard Fendrich, </a:t>
            </a:r>
            <a:r>
              <a:rPr lang="de-AT" sz="1800" dirty="0" err="1"/>
              <a:t>Yasmo</a:t>
            </a:r>
            <a:r>
              <a:rPr lang="de-AT" sz="1800" dirty="0"/>
              <a:t> oder STS </a:t>
            </a:r>
            <a:r>
              <a:rPr lang="de-AT" sz="1800" dirty="0" smtClean="0"/>
              <a:t>haben ihre Stimme gegen Rassismus, Rechtsextremismus und Sexismus erhoben. </a:t>
            </a:r>
            <a:endParaRPr lang="de-AT" sz="18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9860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8364"/>
            <a:ext cx="7128000" cy="612000"/>
          </a:xfrm>
        </p:spPr>
        <p:txBody>
          <a:bodyPr/>
          <a:lstStyle/>
          <a:p>
            <a:r>
              <a:rPr lang="de-DE" sz="2000" dirty="0" smtClean="0">
                <a:solidFill>
                  <a:srgbClr val="2190AB"/>
                </a:solidFill>
                <a:hlinkClick r:id="rId3"/>
              </a:rPr>
              <a:t>Jugendkultur und Popmusik</a:t>
            </a:r>
            <a:endParaRPr lang="de-DE" sz="20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AT" sz="1800" dirty="0"/>
              <a:t>Popmusik wurde ab den 1950er-Jahren bekannt und entstand aus einer Vielzahl von </a:t>
            </a:r>
            <a:r>
              <a:rPr lang="de-AT" sz="1800" dirty="0" smtClean="0"/>
              <a:t>Musikrichtungen.</a:t>
            </a:r>
          </a:p>
          <a:p>
            <a:r>
              <a:rPr lang="de-AT" sz="1800" dirty="0" smtClean="0"/>
              <a:t>Sie stand </a:t>
            </a:r>
            <a:r>
              <a:rPr lang="de-AT" sz="1800" dirty="0"/>
              <a:t>für „Unangepasstheit“, Provokation und </a:t>
            </a:r>
            <a:r>
              <a:rPr lang="de-DE" sz="1800" dirty="0" smtClean="0"/>
              <a:t>spiegelte das Lebensgefühl einer ganzen Generation </a:t>
            </a:r>
            <a:r>
              <a:rPr lang="de-DE" sz="1800" dirty="0" smtClean="0"/>
              <a:t>wider </a:t>
            </a:r>
            <a:r>
              <a:rPr lang="de-DE" sz="1800" dirty="0" smtClean="0"/>
              <a:t>(Beispiel: „The Beatles</a:t>
            </a:r>
            <a:r>
              <a:rPr lang="de-DE" sz="1800" dirty="0" smtClean="0"/>
              <a:t>“).</a:t>
            </a:r>
            <a:endParaRPr lang="de-DE" sz="1800" dirty="0" smtClean="0"/>
          </a:p>
          <a:p>
            <a:r>
              <a:rPr lang="de-AT" sz="1800" dirty="0"/>
              <a:t>Heute bezeichnet Popmusik jede Musik, die vielen Menschen gefällt und sich vor allem an ein jüngeres Publikum richtet. </a:t>
            </a:r>
            <a:endParaRPr lang="de-AT" sz="1800" dirty="0" smtClean="0"/>
          </a:p>
          <a:p>
            <a:r>
              <a:rPr lang="de-AT" sz="1800" dirty="0" smtClean="0"/>
              <a:t>Lieder </a:t>
            </a:r>
            <a:r>
              <a:rPr lang="de-AT" sz="1800" dirty="0"/>
              <a:t>und Moden </a:t>
            </a:r>
            <a:r>
              <a:rPr lang="de-AT" sz="1800" dirty="0" smtClean="0"/>
              <a:t>der Popmusik werden heute zwar </a:t>
            </a:r>
            <a:r>
              <a:rPr lang="de-AT" sz="1800" dirty="0"/>
              <a:t>vielfach zitiert, haben aber keinerlei provokative </a:t>
            </a:r>
            <a:r>
              <a:rPr lang="de-AT" sz="1800" dirty="0" smtClean="0"/>
              <a:t>Aussagekraft mehr. </a:t>
            </a:r>
            <a:endParaRPr lang="de-DE" sz="1800" dirty="0" smtClean="0"/>
          </a:p>
          <a:p>
            <a:endParaRPr lang="de-DE" dirty="0"/>
          </a:p>
          <a:p>
            <a:pPr marL="0" indent="0">
              <a:buNone/>
            </a:pPr>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227019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21058" y="855438"/>
            <a:ext cx="3807269" cy="612000"/>
          </a:xfrm>
        </p:spPr>
        <p:txBody>
          <a:bodyPr/>
          <a:lstStyle/>
          <a:p>
            <a:pPr algn="ctr" hangingPunct="0"/>
            <a:r>
              <a:rPr lang="de-AT" sz="2800" dirty="0" smtClean="0">
                <a:solidFill>
                  <a:srgbClr val="2190AB"/>
                </a:solidFill>
              </a:rPr>
              <a:t>Musikland Österreich</a:t>
            </a:r>
            <a:endParaRPr lang="de-DE" sz="28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649924" y="4419439"/>
            <a:ext cx="2749535" cy="276999"/>
          </a:xfrm>
          <a:prstGeom prst="rect">
            <a:avLst/>
          </a:prstGeom>
        </p:spPr>
        <p:txBody>
          <a:bodyPr wrap="none">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7" name="Textfeld 6"/>
          <p:cNvSpPr txBox="1"/>
          <p:nvPr/>
        </p:nvSpPr>
        <p:spPr>
          <a:xfrm>
            <a:off x="2899789" y="3985425"/>
            <a:ext cx="2347524" cy="261610"/>
          </a:xfrm>
          <a:prstGeom prst="rect">
            <a:avLst/>
          </a:prstGeom>
          <a:noFill/>
        </p:spPr>
        <p:txBody>
          <a:bodyPr wrap="square" rtlCol="0">
            <a:spAutoFit/>
          </a:bodyPr>
          <a:lstStyle/>
          <a:p>
            <a:pPr algn="ctr"/>
            <a:r>
              <a:rPr lang="de-AT" sz="1100" dirty="0"/>
              <a:t>© Clipdealer </a:t>
            </a:r>
            <a:r>
              <a:rPr lang="de-AT" sz="1100" dirty="0" smtClean="0"/>
              <a:t>/ </a:t>
            </a:r>
            <a:r>
              <a:rPr lang="de-DE" sz="1100" dirty="0" err="1"/>
              <a:t>deshacam</a:t>
            </a:r>
            <a:endParaRPr lang="de-AT" sz="800" dirty="0"/>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7714" y="1492556"/>
            <a:ext cx="3093953" cy="2320465"/>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r>
              <a:rPr lang="de-DE" sz="2000" dirty="0" smtClean="0">
                <a:solidFill>
                  <a:srgbClr val="2190AB"/>
                </a:solidFill>
                <a:hlinkClick r:id="rId3"/>
              </a:rPr>
              <a:t>Musikland Österreich </a:t>
            </a:r>
            <a:endParaRPr lang="de-DE" sz="1100" dirty="0">
              <a:solidFill>
                <a:srgbClr val="2190AB"/>
              </a:solidFill>
            </a:endParaRPr>
          </a:p>
        </p:txBody>
      </p:sp>
      <p:sp>
        <p:nvSpPr>
          <p:cNvPr id="4" name="Inhaltsplatzhalter 3"/>
          <p:cNvSpPr>
            <a:spLocks noGrp="1"/>
          </p:cNvSpPr>
          <p:nvPr>
            <p:ph idx="1"/>
          </p:nvPr>
        </p:nvSpPr>
        <p:spPr>
          <a:xfrm>
            <a:off x="648000" y="960543"/>
            <a:ext cx="7848000" cy="3163657"/>
          </a:xfrm>
        </p:spPr>
        <p:txBody>
          <a:bodyPr/>
          <a:lstStyle/>
          <a:p>
            <a:r>
              <a:rPr lang="de-AT" sz="1800" dirty="0" smtClean="0"/>
              <a:t>Mozart</a:t>
            </a:r>
            <a:r>
              <a:rPr lang="de-AT" sz="1800" dirty="0"/>
              <a:t>, </a:t>
            </a:r>
            <a:r>
              <a:rPr lang="de-AT" sz="1800" dirty="0" smtClean="0"/>
              <a:t>Schubert</a:t>
            </a:r>
            <a:r>
              <a:rPr lang="de-AT" sz="1800" dirty="0"/>
              <a:t>, die </a:t>
            </a:r>
            <a:r>
              <a:rPr lang="de-AT" sz="1800" dirty="0" err="1" smtClean="0"/>
              <a:t>Strauss</a:t>
            </a:r>
            <a:r>
              <a:rPr lang="de-AT" sz="1800" dirty="0" smtClean="0"/>
              <a:t>-Familie – diese berühmte Namen verbindet man bis heute mit Österreich, wenn man an Musik denkt. </a:t>
            </a:r>
            <a:endParaRPr lang="de-AT" sz="1800" dirty="0" smtClean="0">
              <a:ea typeface="Calibri" panose="020F0502020204030204" pitchFamily="34" charset="0"/>
            </a:endParaRPr>
          </a:p>
          <a:p>
            <a:r>
              <a:rPr lang="de-AT" sz="1800" dirty="0" smtClean="0"/>
              <a:t>Auch das bekannte </a:t>
            </a:r>
            <a:r>
              <a:rPr lang="de-AT" sz="1800" dirty="0"/>
              <a:t>Weihnachtslied „Stille Nacht, heilige Nacht“ </a:t>
            </a:r>
            <a:r>
              <a:rPr lang="de-AT" sz="1800" dirty="0" smtClean="0"/>
              <a:t>kommt aus Österreich. </a:t>
            </a:r>
            <a:r>
              <a:rPr lang="de-AT" sz="1800" dirty="0" smtClean="0"/>
              <a:t>Es </a:t>
            </a:r>
            <a:r>
              <a:rPr lang="de-AT" sz="1800" dirty="0" smtClean="0"/>
              <a:t>wurde </a:t>
            </a:r>
            <a:r>
              <a:rPr lang="de-AT" sz="1800" dirty="0"/>
              <a:t>1818 </a:t>
            </a:r>
            <a:r>
              <a:rPr lang="de-AT" sz="1800" dirty="0" smtClean="0"/>
              <a:t>erstmals gespielt und zählt heute zum UNESCO-Weltkulturerbe. </a:t>
            </a:r>
            <a:endParaRPr lang="de-DE" sz="1800" dirty="0"/>
          </a:p>
          <a:p>
            <a:r>
              <a:rPr lang="de-AT" sz="1800" dirty="0" smtClean="0"/>
              <a:t>Österreich </a:t>
            </a:r>
            <a:r>
              <a:rPr lang="de-AT" sz="1800" dirty="0"/>
              <a:t>ist ein Land der </a:t>
            </a:r>
            <a:r>
              <a:rPr lang="de-AT" sz="1800" dirty="0" smtClean="0"/>
              <a:t>Musikbegeisterten: Ein </a:t>
            </a:r>
            <a:r>
              <a:rPr lang="de-AT" sz="1800" dirty="0"/>
              <a:t>Viertel aller </a:t>
            </a:r>
            <a:r>
              <a:rPr lang="de-AT" sz="1800" dirty="0" err="1"/>
              <a:t>ÖsterreicherInnen</a:t>
            </a:r>
            <a:r>
              <a:rPr lang="de-AT" sz="1800" dirty="0"/>
              <a:t> hat selbst </a:t>
            </a:r>
            <a:r>
              <a:rPr lang="de-AT" sz="1800" dirty="0" smtClean="0"/>
              <a:t>ein </a:t>
            </a:r>
            <a:r>
              <a:rPr lang="de-AT" sz="1800" dirty="0"/>
              <a:t>Musikinstrument erlernt</a:t>
            </a:r>
            <a:r>
              <a:rPr lang="de-AT" sz="1800" dirty="0" smtClean="0"/>
              <a:t>.</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2731043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r>
              <a:rPr lang="de-DE" sz="2000" dirty="0" smtClean="0">
                <a:solidFill>
                  <a:srgbClr val="2190AB"/>
                </a:solidFill>
                <a:hlinkClick r:id="rId3"/>
              </a:rPr>
              <a:t>Musikland Österreich (2)</a:t>
            </a:r>
            <a:endParaRPr lang="de-DE" sz="1100" dirty="0">
              <a:solidFill>
                <a:srgbClr val="2190AB"/>
              </a:solidFill>
            </a:endParaRPr>
          </a:p>
        </p:txBody>
      </p:sp>
      <p:sp>
        <p:nvSpPr>
          <p:cNvPr id="4" name="Inhaltsplatzhalter 3"/>
          <p:cNvSpPr>
            <a:spLocks noGrp="1"/>
          </p:cNvSpPr>
          <p:nvPr>
            <p:ph idx="1"/>
          </p:nvPr>
        </p:nvSpPr>
        <p:spPr>
          <a:xfrm>
            <a:off x="648000" y="960543"/>
            <a:ext cx="7848000" cy="3163657"/>
          </a:xfrm>
        </p:spPr>
        <p:txBody>
          <a:bodyPr/>
          <a:lstStyle/>
          <a:p>
            <a:r>
              <a:rPr lang="de-AT" sz="1800" dirty="0"/>
              <a:t>Abseits der klassischen Musik hat Österreich musikalisch ebenfalls einiges zu </a:t>
            </a:r>
            <a:r>
              <a:rPr lang="de-AT" sz="1800" dirty="0" smtClean="0"/>
              <a:t>bieten: Der österreichische Sänger „Falco“ landete mit seinem Lied „Rock </a:t>
            </a:r>
            <a:r>
              <a:rPr lang="de-AT" sz="1800" dirty="0" err="1" smtClean="0"/>
              <a:t>me</a:t>
            </a:r>
            <a:r>
              <a:rPr lang="de-AT" sz="1800" dirty="0" smtClean="0"/>
              <a:t> Amadeus“ in den 1980er Jahren einen Welthit.</a:t>
            </a:r>
          </a:p>
          <a:p>
            <a:r>
              <a:rPr lang="de-AT" sz="1800" dirty="0" smtClean="0"/>
              <a:t>Die Klänge des Donauwalzers von Johann </a:t>
            </a:r>
            <a:r>
              <a:rPr lang="de-AT" sz="1800" dirty="0" err="1" smtClean="0"/>
              <a:t>Strauss</a:t>
            </a:r>
            <a:r>
              <a:rPr lang="de-AT" sz="1800" dirty="0" smtClean="0"/>
              <a:t> erklingen jedes Jahr beim weltberühmten Neujahrskonzert der Wiener </a:t>
            </a:r>
            <a:r>
              <a:rPr lang="de-AT" sz="1800" dirty="0" err="1" smtClean="0"/>
              <a:t>PhilharmonikerInnen</a:t>
            </a:r>
            <a:r>
              <a:rPr lang="de-AT" sz="1800" dirty="0" smtClean="0"/>
              <a:t>. </a:t>
            </a:r>
          </a:p>
          <a:p>
            <a:r>
              <a:rPr lang="de-AT" sz="1800" dirty="0" smtClean="0"/>
              <a:t>Ebenfalls international bekannt wurde Österreich durch die Verfilmung des Musicals „The Sound </a:t>
            </a:r>
            <a:r>
              <a:rPr lang="de-AT" sz="1800" dirty="0" err="1" smtClean="0"/>
              <a:t>of</a:t>
            </a:r>
            <a:r>
              <a:rPr lang="de-AT" sz="1800" dirty="0" smtClean="0"/>
              <a:t> Music“ im Jahr 1965. </a:t>
            </a:r>
          </a:p>
          <a:p>
            <a:r>
              <a:rPr lang="de-AT" sz="1800" dirty="0" smtClean="0"/>
              <a:t>Die Eindrücke dieses Films präg(t)en das Bild Österreichs bei vielen Menschen in aller Welt. </a:t>
            </a:r>
          </a:p>
          <a:p>
            <a:endParaRPr lang="de-AT" sz="1600" dirty="0" smtClean="0">
              <a:latin typeface="Calibri" panose="020F0502020204030204" pitchFamily="34" charset="0"/>
              <a:ea typeface="Calibri" panose="020F0502020204030204" pitchFamily="34" charset="0"/>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1845642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7999" y="504441"/>
            <a:ext cx="7483879" cy="612000"/>
          </a:xfrm>
        </p:spPr>
        <p:txBody>
          <a:bodyPr/>
          <a:lstStyle/>
          <a:p>
            <a:r>
              <a:rPr lang="de-DE" sz="1900" dirty="0" smtClean="0">
                <a:solidFill>
                  <a:srgbClr val="2190AB"/>
                </a:solidFill>
                <a:hlinkClick r:id="rId3"/>
              </a:rPr>
              <a:t>Eurovision Song Contest – </a:t>
            </a:r>
            <a:r>
              <a:rPr lang="de-DE" sz="1900" dirty="0" smtClean="0">
                <a:solidFill>
                  <a:srgbClr val="2190AB"/>
                </a:solidFill>
                <a:hlinkClick r:id="rId3"/>
              </a:rPr>
              <a:t>ein </a:t>
            </a:r>
            <a:r>
              <a:rPr lang="de-DE" sz="1900" dirty="0" smtClean="0">
                <a:solidFill>
                  <a:srgbClr val="2190AB"/>
                </a:solidFill>
                <a:hlinkClick r:id="rId3"/>
              </a:rPr>
              <a:t>Wettbewerb für Europa und darüber hinaus</a:t>
            </a:r>
            <a:endParaRPr lang="de-DE" sz="1900" dirty="0">
              <a:solidFill>
                <a:srgbClr val="2190AB"/>
              </a:solidFill>
            </a:endParaRPr>
          </a:p>
        </p:txBody>
      </p:sp>
      <p:sp>
        <p:nvSpPr>
          <p:cNvPr id="4" name="Inhaltsplatzhalter 3"/>
          <p:cNvSpPr>
            <a:spLocks noGrp="1"/>
          </p:cNvSpPr>
          <p:nvPr>
            <p:ph idx="1"/>
          </p:nvPr>
        </p:nvSpPr>
        <p:spPr>
          <a:xfrm>
            <a:off x="648000" y="960543"/>
            <a:ext cx="7848000" cy="3163657"/>
          </a:xfrm>
        </p:spPr>
        <p:txBody>
          <a:bodyPr/>
          <a:lstStyle/>
          <a:p>
            <a:r>
              <a:rPr lang="de-AT" sz="1800" dirty="0" smtClean="0"/>
              <a:t>Der </a:t>
            </a:r>
            <a:r>
              <a:rPr lang="de-AT" sz="1800" dirty="0"/>
              <a:t>länderübergreifende </a:t>
            </a:r>
            <a:r>
              <a:rPr lang="de-AT" sz="1800" dirty="0" err="1"/>
              <a:t>Bewerb</a:t>
            </a:r>
            <a:r>
              <a:rPr lang="de-AT" sz="1800" dirty="0"/>
              <a:t> wurde als friedensstiftendes Fernsehereignis </a:t>
            </a:r>
            <a:r>
              <a:rPr lang="de-AT" sz="1800" dirty="0" smtClean="0"/>
              <a:t>im Jahr 1956 </a:t>
            </a:r>
            <a:r>
              <a:rPr lang="de-AT" sz="1800" dirty="0"/>
              <a:t>gegründet. </a:t>
            </a:r>
            <a:endParaRPr lang="de-AT" sz="1800" dirty="0" smtClean="0"/>
          </a:p>
          <a:p>
            <a:r>
              <a:rPr lang="de-AT" sz="1800" dirty="0"/>
              <a:t>Auch heute noch ist der </a:t>
            </a:r>
            <a:r>
              <a:rPr lang="de-AT" sz="1800" dirty="0" smtClean="0"/>
              <a:t>Eurovision Songcontest (ESC) weltweit </a:t>
            </a:r>
            <a:r>
              <a:rPr lang="de-AT" sz="1800" dirty="0"/>
              <a:t>beliebt und verbindet Menschen über Ländergrenzen hinweg. </a:t>
            </a:r>
            <a:endParaRPr lang="de-AT" sz="1800" dirty="0" smtClean="0"/>
          </a:p>
          <a:p>
            <a:r>
              <a:rPr lang="de-AT" sz="1800" dirty="0"/>
              <a:t>Eine der wichtigsten Regeln des ESC lautet, dass keinerlei politische </a:t>
            </a:r>
            <a:r>
              <a:rPr lang="de-AT" sz="1800" dirty="0" smtClean="0"/>
              <a:t>Botschaften </a:t>
            </a:r>
            <a:r>
              <a:rPr lang="de-AT" sz="1800" dirty="0"/>
              <a:t>in den Songs enthalten sein dürfen</a:t>
            </a:r>
            <a:r>
              <a:rPr lang="de-AT" sz="1800" dirty="0" smtClean="0"/>
              <a:t>.</a:t>
            </a:r>
          </a:p>
          <a:p>
            <a:r>
              <a:rPr lang="de-AT" sz="1800" dirty="0" smtClean="0"/>
              <a:t>Trotzdem kommt es immer wieder zu Konflikten zwischen einzelnen Ländern.</a:t>
            </a:r>
          </a:p>
          <a:p>
            <a:r>
              <a:rPr lang="de-AT" sz="1800" dirty="0" smtClean="0"/>
              <a:t>1974 wurde der portugiesische Beitrag beim ESC zur Initialzündung der sogenannten „Nelkenrevolution“ im eigenen Land. </a:t>
            </a: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3736654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9" y="1059411"/>
            <a:ext cx="6618240" cy="54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hangingPunct="0">
              <a:buNone/>
            </a:pPr>
            <a:r>
              <a:rPr lang="de-DE" sz="2800" b="1" dirty="0" smtClean="0">
                <a:solidFill>
                  <a:srgbClr val="2190AB"/>
                </a:solidFill>
              </a:rPr>
              <a:t>Generation Musik</a:t>
            </a:r>
            <a:endParaRPr lang="de-DE" sz="2800" dirty="0">
              <a:solidFill>
                <a:srgbClr val="2190AB"/>
              </a:solidFill>
            </a:endParaRPr>
          </a:p>
          <a:p>
            <a:pPr marL="0" indent="0" algn="ctr">
              <a:buNone/>
            </a:pP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718546" y="4125273"/>
            <a:ext cx="2825393" cy="276999"/>
          </a:xfrm>
          <a:prstGeom prst="rect">
            <a:avLst/>
          </a:prstGeom>
          <a:noFill/>
        </p:spPr>
        <p:txBody>
          <a:bodyPr wrap="square" rtlCol="0">
            <a:spAutoFit/>
          </a:bodyPr>
          <a:lstStyle/>
          <a:p>
            <a:r>
              <a:rPr lang="de-AT" sz="1200" dirty="0" smtClean="0">
                <a:solidFill>
                  <a:srgbClr val="2190AB"/>
                </a:solidFill>
                <a:hlinkClick r:id="rId4"/>
              </a:rPr>
              <a:t>Zum Kapitel auf der </a:t>
            </a:r>
            <a:r>
              <a:rPr lang="de-AT" sz="1200" dirty="0" err="1" smtClean="0">
                <a:solidFill>
                  <a:srgbClr val="2190AB"/>
                </a:solidFill>
                <a:hlinkClick r:id="rId4"/>
              </a:rPr>
              <a:t>DemokratieWEBstatt</a:t>
            </a:r>
            <a:endParaRPr lang="de-AT" sz="1200" dirty="0">
              <a:solidFill>
                <a:srgbClr val="2190AB"/>
              </a:solidFill>
            </a:endParaRPr>
          </a:p>
        </p:txBody>
      </p:sp>
      <p:sp>
        <p:nvSpPr>
          <p:cNvPr id="8" name="Textfeld 7"/>
          <p:cNvSpPr txBox="1"/>
          <p:nvPr/>
        </p:nvSpPr>
        <p:spPr>
          <a:xfrm>
            <a:off x="3071763" y="3802338"/>
            <a:ext cx="1906638" cy="246221"/>
          </a:xfrm>
          <a:prstGeom prst="rect">
            <a:avLst/>
          </a:prstGeom>
          <a:noFill/>
        </p:spPr>
        <p:txBody>
          <a:bodyPr wrap="square" rtlCol="0">
            <a:spAutoFit/>
          </a:bodyPr>
          <a:lstStyle/>
          <a:p>
            <a:r>
              <a:rPr lang="de-DE" sz="1000" dirty="0" smtClean="0"/>
              <a:t>          © </a:t>
            </a:r>
            <a:r>
              <a:rPr lang="de-DE" sz="1000" dirty="0" err="1"/>
              <a:t>clipdealer</a:t>
            </a:r>
            <a:r>
              <a:rPr lang="de-DE" sz="1000" dirty="0"/>
              <a:t> </a:t>
            </a:r>
            <a:r>
              <a:rPr lang="de-DE" sz="1000" dirty="0" smtClean="0"/>
              <a:t> / </a:t>
            </a:r>
            <a:r>
              <a:rPr lang="de-DE" sz="1000" dirty="0" err="1"/>
              <a:t>dolgachov</a:t>
            </a:r>
            <a:endParaRPr lang="de-AT" sz="10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903" y="1599411"/>
            <a:ext cx="2718677" cy="2039008"/>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492996"/>
            <a:ext cx="7128000" cy="612000"/>
          </a:xfrm>
        </p:spPr>
        <p:txBody>
          <a:bodyPr/>
          <a:lstStyle/>
          <a:p>
            <a:r>
              <a:rPr lang="de-DE" sz="2000" dirty="0" smtClean="0">
                <a:solidFill>
                  <a:srgbClr val="2190AB"/>
                </a:solidFill>
                <a:hlinkClick r:id="rId3"/>
              </a:rPr>
              <a:t>Musik und Recht  </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
        <p:nvSpPr>
          <p:cNvPr id="4" name="Inhaltsplatzhalter 3"/>
          <p:cNvSpPr>
            <a:spLocks noGrp="1"/>
          </p:cNvSpPr>
          <p:nvPr>
            <p:ph idx="1"/>
          </p:nvPr>
        </p:nvSpPr>
        <p:spPr>
          <a:xfrm>
            <a:off x="537164" y="1035378"/>
            <a:ext cx="7848000" cy="3384061"/>
          </a:xfrm>
        </p:spPr>
        <p:txBody>
          <a:bodyPr/>
          <a:lstStyle/>
          <a:p>
            <a:r>
              <a:rPr lang="de-AT" sz="1800" dirty="0" smtClean="0"/>
              <a:t>Wer </a:t>
            </a:r>
            <a:r>
              <a:rPr lang="de-AT" sz="1800" dirty="0"/>
              <a:t>Musik macht, </a:t>
            </a:r>
            <a:r>
              <a:rPr lang="de-AT" sz="1800" dirty="0" smtClean="0"/>
              <a:t>besitzt das Urheberrecht, und bestimmt, wer und zu welchem Preis das Werk nutzen darf.</a:t>
            </a:r>
          </a:p>
          <a:p>
            <a:r>
              <a:rPr lang="de-AT" sz="1800" dirty="0"/>
              <a:t>Urheberrechte schützen das geistige Eigentum und </a:t>
            </a:r>
            <a:r>
              <a:rPr lang="de-AT" sz="1800" dirty="0" smtClean="0"/>
              <a:t>ermöglichen </a:t>
            </a:r>
            <a:r>
              <a:rPr lang="de-AT" sz="1800" dirty="0"/>
              <a:t>es </a:t>
            </a:r>
            <a:r>
              <a:rPr lang="de-AT" sz="1800" dirty="0" err="1"/>
              <a:t>MusikerInnen</a:t>
            </a:r>
            <a:r>
              <a:rPr lang="de-AT" sz="1800" dirty="0"/>
              <a:t>, mit ihren Werken Geld zu verdienen.</a:t>
            </a:r>
            <a:endParaRPr lang="de-AT" sz="1800" dirty="0" smtClean="0"/>
          </a:p>
          <a:p>
            <a:r>
              <a:rPr lang="de-AT" sz="1800" dirty="0" smtClean="0"/>
              <a:t>Wer ein Musikstück darbietet, gilt als </a:t>
            </a:r>
            <a:r>
              <a:rPr lang="de-AT" sz="1800" dirty="0" err="1" smtClean="0"/>
              <a:t>InterpretIn</a:t>
            </a:r>
            <a:r>
              <a:rPr lang="de-AT" sz="1800" dirty="0" smtClean="0"/>
              <a:t>. </a:t>
            </a:r>
          </a:p>
          <a:p>
            <a:r>
              <a:rPr lang="de-AT" sz="1800" dirty="0" smtClean="0"/>
              <a:t>Ob in der Konzerthalle oder bei einem Gig auf der Straße: Jedes öffentliche Konzert braucht eine/n </a:t>
            </a:r>
            <a:r>
              <a:rPr lang="de-AT" sz="1800" dirty="0" err="1" smtClean="0"/>
              <a:t>VeranstalterIn</a:t>
            </a:r>
            <a:r>
              <a:rPr lang="de-AT" sz="1800" dirty="0" smtClean="0"/>
              <a:t>.</a:t>
            </a:r>
          </a:p>
          <a:p>
            <a:r>
              <a:rPr lang="de-AT" sz="1800" dirty="0" smtClean="0"/>
              <a:t>Der/die </a:t>
            </a:r>
            <a:r>
              <a:rPr lang="de-AT" sz="1800" dirty="0" err="1" smtClean="0"/>
              <a:t>VeranstalterIn</a:t>
            </a:r>
            <a:r>
              <a:rPr lang="de-AT" sz="1800" dirty="0" smtClean="0"/>
              <a:t> ist für alle finanziellen und organisatorischen Angelegenheiten zuständig. </a:t>
            </a:r>
            <a:endParaRPr lang="de-AT" sz="1800" dirty="0"/>
          </a:p>
          <a:p>
            <a:pPr marL="0" indent="0">
              <a:buNone/>
            </a:pPr>
            <a:endParaRPr lang="de-AT" sz="1800" dirty="0" smtClean="0"/>
          </a:p>
          <a:p>
            <a:endParaRPr lang="de-DE" sz="1200" dirty="0"/>
          </a:p>
        </p:txBody>
      </p:sp>
    </p:spTree>
    <p:extLst>
      <p:ext uri="{BB962C8B-B14F-4D97-AF65-F5344CB8AC3E}">
        <p14:creationId xmlns:p14="http://schemas.microsoft.com/office/powerpoint/2010/main" val="290119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3"/>
              </a:rPr>
              <a:t>Musikvereine und Musikschulen in </a:t>
            </a:r>
            <a:r>
              <a:rPr lang="de-DE" sz="2000" dirty="0" err="1" smtClean="0">
                <a:solidFill>
                  <a:srgbClr val="2190AB"/>
                </a:solidFill>
                <a:hlinkClick r:id="rId3"/>
              </a:rPr>
              <a:t>Österrreich</a:t>
            </a:r>
            <a:endParaRPr lang="de-DE" sz="2000" dirty="0">
              <a:solidFill>
                <a:srgbClr val="2190AB"/>
              </a:solidFill>
            </a:endParaRPr>
          </a:p>
        </p:txBody>
      </p:sp>
      <p:sp>
        <p:nvSpPr>
          <p:cNvPr id="4" name="Inhaltsplatzhalter 3"/>
          <p:cNvSpPr>
            <a:spLocks noGrp="1"/>
          </p:cNvSpPr>
          <p:nvPr>
            <p:ph idx="1"/>
          </p:nvPr>
        </p:nvSpPr>
        <p:spPr>
          <a:xfrm>
            <a:off x="648000" y="1098000"/>
            <a:ext cx="7848000" cy="2752512"/>
          </a:xfrm>
        </p:spPr>
        <p:txBody>
          <a:bodyPr/>
          <a:lstStyle/>
          <a:p>
            <a:pPr lvl="0">
              <a:lnSpc>
                <a:spcPct val="100000"/>
              </a:lnSpc>
            </a:pPr>
            <a:r>
              <a:rPr lang="de-AT" sz="1800" dirty="0"/>
              <a:t>Fast 10 Prozent aller </a:t>
            </a:r>
            <a:r>
              <a:rPr lang="de-AT" sz="1800" dirty="0" err="1"/>
              <a:t>ÖsterreicherInnen</a:t>
            </a:r>
            <a:r>
              <a:rPr lang="de-AT" sz="1800" dirty="0"/>
              <a:t> sind in einem Musikverein oder in einer Musikschule </a:t>
            </a:r>
            <a:r>
              <a:rPr lang="de-AT" sz="1800" dirty="0" smtClean="0"/>
              <a:t>aktiv.</a:t>
            </a:r>
          </a:p>
          <a:p>
            <a:pPr lvl="0">
              <a:lnSpc>
                <a:spcPct val="100000"/>
              </a:lnSpc>
            </a:pPr>
            <a:r>
              <a:rPr lang="de-AT" sz="1800" dirty="0"/>
              <a:t>Fast 200.000 Kinder und Jugendliche besuchen in Österreich eine Musikschule</a:t>
            </a:r>
            <a:r>
              <a:rPr lang="de-AT" sz="1800" dirty="0" smtClean="0"/>
              <a:t>.</a:t>
            </a:r>
          </a:p>
          <a:p>
            <a:pPr lvl="0">
              <a:lnSpc>
                <a:spcPct val="100000"/>
              </a:lnSpc>
            </a:pPr>
            <a:r>
              <a:rPr lang="de-AT" sz="1800" dirty="0" smtClean="0"/>
              <a:t>Es gibt in Österreich auch </a:t>
            </a:r>
            <a:r>
              <a:rPr lang="de-AT" sz="1800" dirty="0"/>
              <a:t>zahlreiche öffentliche und private Schulen und Universitäten mit musischem Schwerpunkt</a:t>
            </a:r>
            <a:r>
              <a:rPr lang="de-AT" sz="1800" dirty="0" smtClean="0"/>
              <a:t>.</a:t>
            </a:r>
          </a:p>
          <a:p>
            <a:pPr lvl="0">
              <a:lnSpc>
                <a:spcPct val="100000"/>
              </a:lnSpc>
            </a:pPr>
            <a:r>
              <a:rPr lang="de-AT" sz="1800" dirty="0" smtClean="0"/>
              <a:t>Bereits seit </a:t>
            </a:r>
            <a:r>
              <a:rPr lang="de-AT" sz="1800" dirty="0"/>
              <a:t>300 </a:t>
            </a:r>
            <a:r>
              <a:rPr lang="de-AT" sz="1800" dirty="0" smtClean="0"/>
              <a:t>Jahren gibt es in Österreich Musikvereine.</a:t>
            </a:r>
          </a:p>
          <a:p>
            <a:pPr lvl="0">
              <a:lnSpc>
                <a:spcPct val="100000"/>
              </a:lnSpc>
            </a:pPr>
            <a:r>
              <a:rPr lang="de-DE" sz="1800" dirty="0" smtClean="0"/>
              <a:t>Manche Menschen musizieren gerne, andere unterstützen als </a:t>
            </a:r>
            <a:r>
              <a:rPr lang="de-DE" sz="1800" dirty="0" err="1" smtClean="0"/>
              <a:t>MusikliebhaberInnen</a:t>
            </a:r>
            <a:r>
              <a:rPr lang="de-DE" sz="1800" dirty="0" smtClean="0"/>
              <a:t> Musikvereine und Konzerthäuser.</a:t>
            </a:r>
          </a:p>
          <a:p>
            <a:pPr lvl="0">
              <a:lnSpc>
                <a:spcPct val="100000"/>
              </a:lnSpc>
            </a:pPr>
            <a:r>
              <a:rPr lang="de-DE" sz="1800" dirty="0" smtClean="0"/>
              <a:t>Musizieren schult die Konzentration, trainiert die Ausdauer und setzt Glückhormone frei.</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5"/>
              </a:rPr>
              <a:t>www.demokratiewebstatt.at</a:t>
            </a:r>
            <a:endParaRPr lang="de-DE" sz="1200" dirty="0">
              <a:solidFill>
                <a:srgbClr val="2190AB"/>
              </a:solidFill>
            </a:endParaRPr>
          </a:p>
        </p:txBody>
      </p:sp>
    </p:spTree>
    <p:extLst>
      <p:ext uri="{BB962C8B-B14F-4D97-AF65-F5344CB8AC3E}">
        <p14:creationId xmlns:p14="http://schemas.microsoft.com/office/powerpoint/2010/main" val="369863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3"/>
              </a:rPr>
              <a:t>Musiknutzung heute – vom Rap bis zum Wienerlied</a:t>
            </a:r>
            <a:endParaRPr lang="de-DE" sz="2000" dirty="0">
              <a:solidFill>
                <a:srgbClr val="2190AB"/>
              </a:solidFill>
            </a:endParaRPr>
          </a:p>
        </p:txBody>
      </p:sp>
      <p:sp>
        <p:nvSpPr>
          <p:cNvPr id="4" name="Inhaltsplatzhalter 3"/>
          <p:cNvSpPr>
            <a:spLocks noGrp="1"/>
          </p:cNvSpPr>
          <p:nvPr>
            <p:ph idx="1"/>
          </p:nvPr>
        </p:nvSpPr>
        <p:spPr>
          <a:xfrm>
            <a:off x="571219" y="934871"/>
            <a:ext cx="7848000" cy="2752512"/>
          </a:xfrm>
        </p:spPr>
        <p:txBody>
          <a:bodyPr/>
          <a:lstStyle/>
          <a:p>
            <a:r>
              <a:rPr lang="de-DE" sz="1800" dirty="0" smtClean="0"/>
              <a:t>Heute hören wir die meiste Musik über das Internet, z.B. über </a:t>
            </a:r>
            <a:r>
              <a:rPr lang="de-DE" sz="1800" dirty="0" err="1" smtClean="0"/>
              <a:t>Youtube</a:t>
            </a:r>
            <a:r>
              <a:rPr lang="de-DE" sz="1800" dirty="0" smtClean="0"/>
              <a:t>.</a:t>
            </a:r>
          </a:p>
          <a:p>
            <a:r>
              <a:rPr lang="de-DE" sz="1800" dirty="0" smtClean="0"/>
              <a:t>Auch Plattformen und Apps wie </a:t>
            </a:r>
            <a:r>
              <a:rPr lang="de-DE" sz="1800" dirty="0" err="1" smtClean="0"/>
              <a:t>Spotify</a:t>
            </a:r>
            <a:r>
              <a:rPr lang="de-DE" sz="1800" dirty="0" smtClean="0"/>
              <a:t>, </a:t>
            </a:r>
            <a:r>
              <a:rPr lang="de-DE" sz="1800" dirty="0" err="1" smtClean="0"/>
              <a:t>Tiktok</a:t>
            </a:r>
            <a:r>
              <a:rPr lang="de-DE" sz="1800" dirty="0" smtClean="0"/>
              <a:t> oder </a:t>
            </a:r>
            <a:r>
              <a:rPr lang="de-DE" sz="1800" dirty="0" err="1" smtClean="0"/>
              <a:t>Deezer</a:t>
            </a:r>
            <a:r>
              <a:rPr lang="de-DE" sz="1800" dirty="0" smtClean="0"/>
              <a:t> sind zum </a:t>
            </a:r>
            <a:r>
              <a:rPr lang="de-DE" sz="1800" dirty="0" err="1" smtClean="0"/>
              <a:t>Streamen</a:t>
            </a:r>
            <a:r>
              <a:rPr lang="de-DE" sz="1800" dirty="0" smtClean="0"/>
              <a:t> von Musikvideos sehr beliebt.</a:t>
            </a:r>
          </a:p>
          <a:p>
            <a:r>
              <a:rPr lang="de-AT" sz="1800" dirty="0" smtClean="0"/>
              <a:t>Die </a:t>
            </a:r>
            <a:r>
              <a:rPr lang="de-AT" sz="1800" dirty="0"/>
              <a:t>österreichische M</a:t>
            </a:r>
            <a:r>
              <a:rPr lang="de-AT" sz="1800" dirty="0" smtClean="0"/>
              <a:t>usiklandschaft </a:t>
            </a:r>
            <a:r>
              <a:rPr lang="de-AT" sz="1800" dirty="0"/>
              <a:t>ist heute so vielfältig wie </a:t>
            </a:r>
            <a:r>
              <a:rPr lang="de-AT" sz="1800" dirty="0" smtClean="0"/>
              <a:t>nie, junge </a:t>
            </a:r>
            <a:r>
              <a:rPr lang="de-AT" sz="1800" dirty="0" err="1" smtClean="0"/>
              <a:t>MusikerInnen</a:t>
            </a:r>
            <a:r>
              <a:rPr lang="de-AT" sz="1800" dirty="0" smtClean="0"/>
              <a:t> aus Österreich erobern die Charts.</a:t>
            </a:r>
          </a:p>
          <a:p>
            <a:r>
              <a:rPr lang="de-AT" sz="1800" dirty="0" smtClean="0"/>
              <a:t>Auch die Musikbranche wurde von Covid-19 stark getroffen, z.B. wurden Konzerte abgesagt. </a:t>
            </a:r>
          </a:p>
          <a:p>
            <a:r>
              <a:rPr lang="de-AT" sz="1800" dirty="0" smtClean="0"/>
              <a:t>Eine Studie schätzt, dass ein </a:t>
            </a:r>
            <a:r>
              <a:rPr lang="de-AT" sz="1800" dirty="0"/>
              <a:t>Drittel der aktiven </a:t>
            </a:r>
            <a:r>
              <a:rPr lang="de-AT" sz="1800" dirty="0" err="1"/>
              <a:t>MusikerInnen</a:t>
            </a:r>
            <a:r>
              <a:rPr lang="de-AT" sz="1800" dirty="0"/>
              <a:t> </a:t>
            </a:r>
            <a:r>
              <a:rPr lang="de-AT" sz="1800" dirty="0" smtClean="0"/>
              <a:t>ihre </a:t>
            </a:r>
            <a:r>
              <a:rPr lang="de-AT" sz="1800" dirty="0"/>
              <a:t>Laufbahn </a:t>
            </a:r>
            <a:r>
              <a:rPr lang="de-AT" sz="1800" dirty="0" smtClean="0"/>
              <a:t>aufgrund der Corona-Pandemie beenden muss.</a:t>
            </a:r>
            <a:endParaRPr lang="de-DE" sz="11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5"/>
              </a:rPr>
              <a:t>www.demokratiewebstatt.at</a:t>
            </a:r>
            <a:endParaRPr lang="de-DE" sz="1200" dirty="0">
              <a:solidFill>
                <a:srgbClr val="2190AB"/>
              </a:solidFill>
            </a:endParaRPr>
          </a:p>
        </p:txBody>
      </p:sp>
    </p:spTree>
    <p:extLst>
      <p:ext uri="{BB962C8B-B14F-4D97-AF65-F5344CB8AC3E}">
        <p14:creationId xmlns:p14="http://schemas.microsoft.com/office/powerpoint/2010/main" val="2545603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pic>
        <p:nvPicPr>
          <p:cNvPr id="4" name="Grafik 3"/>
          <p:cNvPicPr>
            <a:picLocks noChangeAspect="1"/>
          </p:cNvPicPr>
          <p:nvPr/>
        </p:nvPicPr>
        <p:blipFill>
          <a:blip r:embed="rId5"/>
          <a:stretch>
            <a:fillRect/>
          </a:stretch>
        </p:blipFill>
        <p:spPr>
          <a:xfrm>
            <a:off x="2010957" y="720141"/>
            <a:ext cx="4402084" cy="3608556"/>
          </a:xfrm>
          <a:prstGeom prst="rect">
            <a:avLst/>
          </a:prstGeom>
        </p:spPr>
      </p:pic>
    </p:spTree>
    <p:extLst>
      <p:ext uri="{BB962C8B-B14F-4D97-AF65-F5344CB8AC3E}">
        <p14:creationId xmlns:p14="http://schemas.microsoft.com/office/powerpoint/2010/main" val="3521894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323611"/>
            <a:ext cx="7128000" cy="612000"/>
          </a:xfrm>
        </p:spPr>
        <p:txBody>
          <a:bodyPr/>
          <a:lstStyle/>
          <a:p>
            <a:r>
              <a:rPr lang="de-DE" sz="2000" dirty="0" smtClean="0">
                <a:solidFill>
                  <a:srgbClr val="2190AB"/>
                </a:solidFill>
              </a:rPr>
              <a:t>Diskussionsfragen</a:t>
            </a:r>
            <a:endParaRPr lang="de-DE" sz="2000" dirty="0">
              <a:solidFill>
                <a:srgbClr val="2190AB"/>
              </a:solidFill>
            </a:endParaRPr>
          </a:p>
        </p:txBody>
      </p:sp>
      <p:sp>
        <p:nvSpPr>
          <p:cNvPr id="4" name="Inhaltsplatzhalter 3"/>
          <p:cNvSpPr>
            <a:spLocks noGrp="1"/>
          </p:cNvSpPr>
          <p:nvPr>
            <p:ph idx="1"/>
          </p:nvPr>
        </p:nvSpPr>
        <p:spPr>
          <a:xfrm>
            <a:off x="648000" y="667910"/>
            <a:ext cx="7848000" cy="3612265"/>
          </a:xfrm>
        </p:spPr>
        <p:txBody>
          <a:bodyPr/>
          <a:lstStyle/>
          <a:p>
            <a:pPr>
              <a:lnSpc>
                <a:spcPts val="1800"/>
              </a:lnSpc>
            </a:pPr>
            <a:r>
              <a:rPr lang="de-AT" sz="1200" dirty="0" smtClean="0">
                <a:solidFill>
                  <a:srgbClr val="2190AB"/>
                </a:solidFill>
              </a:rPr>
              <a:t>Musik und Protest</a:t>
            </a:r>
          </a:p>
          <a:p>
            <a:pPr marL="0" indent="0">
              <a:lnSpc>
                <a:spcPts val="1800"/>
              </a:lnSpc>
              <a:buNone/>
            </a:pPr>
            <a:r>
              <a:rPr lang="de-AT" sz="1200" i="1" dirty="0" smtClean="0"/>
              <a:t>	Die </a:t>
            </a:r>
            <a:r>
              <a:rPr lang="de-AT" sz="1200" i="1" dirty="0"/>
              <a:t>Musik drückt das aus, was nicht gesagt werden kann und worüber zu </a:t>
            </a:r>
            <a:r>
              <a:rPr lang="de-AT" sz="1200" i="1" dirty="0" smtClean="0"/>
              <a:t>schweigen unmöglich ist</a:t>
            </a:r>
            <a:r>
              <a:rPr lang="de-AT" sz="1200" i="1" dirty="0"/>
              <a:t>. (Victor Hugo</a:t>
            </a:r>
            <a:r>
              <a:rPr lang="de-AT" sz="1200" i="1" dirty="0" smtClean="0"/>
              <a:t>)</a:t>
            </a:r>
          </a:p>
          <a:p>
            <a:pPr lvl="1">
              <a:lnSpc>
                <a:spcPts val="2000"/>
              </a:lnSpc>
            </a:pPr>
            <a:r>
              <a:rPr lang="de-AT" sz="1200" dirty="0" smtClean="0"/>
              <a:t>Wem und in welchen Situationen bietet Musik die Möglichkeit, Protest und Kritik zu äußern? Welche Beispiele fallen dir dazu ein?</a:t>
            </a:r>
          </a:p>
          <a:p>
            <a:pPr lvl="1">
              <a:lnSpc>
                <a:spcPts val="2000"/>
              </a:lnSpc>
            </a:pPr>
            <a:r>
              <a:rPr lang="de-DE" sz="1200" dirty="0"/>
              <a:t>Was verbindest du mit </a:t>
            </a:r>
            <a:r>
              <a:rPr lang="de-DE" sz="1200" dirty="0" smtClean="0"/>
              <a:t>Musik? Was drückt Musik für dich aus? </a:t>
            </a:r>
            <a:endParaRPr lang="de-AT" sz="1200" dirty="0" smtClean="0"/>
          </a:p>
          <a:p>
            <a:pPr>
              <a:lnSpc>
                <a:spcPts val="1800"/>
              </a:lnSpc>
            </a:pPr>
            <a:r>
              <a:rPr lang="de-AT" sz="1200" dirty="0" smtClean="0">
                <a:solidFill>
                  <a:srgbClr val="2190AB"/>
                </a:solidFill>
              </a:rPr>
              <a:t>Musik und Soziale Medien </a:t>
            </a:r>
          </a:p>
          <a:p>
            <a:pPr marL="0" indent="0">
              <a:lnSpc>
                <a:spcPts val="1800"/>
              </a:lnSpc>
              <a:buNone/>
            </a:pPr>
            <a:r>
              <a:rPr lang="de-AT" sz="1200" dirty="0" smtClean="0"/>
              <a:t>	Viele Jugendliche nutzen die Plattform „</a:t>
            </a:r>
            <a:r>
              <a:rPr lang="de-AT" sz="1200" dirty="0" err="1" smtClean="0"/>
              <a:t>TikTok</a:t>
            </a:r>
            <a:r>
              <a:rPr lang="de-AT" sz="1200" dirty="0" smtClean="0"/>
              <a:t>“, um eigene Videoclips zu erstellen. Es gibt jedoch Kritik an der 	Plattform, weil das Mindestalter von 13 Jahren nicht überprüft wird und durch zum Teil freizügige Videos die Gefahr 	sexueller Belästigung besteht.</a:t>
            </a:r>
          </a:p>
          <a:p>
            <a:pPr lvl="1"/>
            <a:r>
              <a:rPr lang="de-AT" sz="1200" dirty="0" smtClean="0"/>
              <a:t>Was steckt deiner Meinung nach dahinter, dass so viele Jugendliche eigene Tanzclips auf der Plattform  veröffentlichen?</a:t>
            </a:r>
          </a:p>
          <a:p>
            <a:pPr lvl="1"/>
            <a:r>
              <a:rPr lang="de-AT" sz="1200" dirty="0" smtClean="0"/>
              <a:t>Warum stellen sie zum Teil freizügige Videos ins Internet und geben so viel Intimität von sich</a:t>
            </a:r>
            <a:br>
              <a:rPr lang="de-AT" sz="1200" dirty="0" smtClean="0"/>
            </a:br>
            <a:r>
              <a:rPr lang="de-AT" sz="1200" dirty="0" smtClean="0"/>
              <a:t>preis?</a:t>
            </a:r>
            <a:endParaRPr lang="de-AT" sz="1200" dirty="0"/>
          </a:p>
          <a:p>
            <a:endParaRPr lang="de-AT" sz="1600" dirty="0" smtClean="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33272"/>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smtClean="0">
                <a:solidFill>
                  <a:srgbClr val="2190AB"/>
                </a:solidFill>
                <a:cs typeface="Arial" panose="020B0604020202020204" pitchFamily="34" charset="0"/>
              </a:rPr>
              <a:t>Hinweis </a:t>
            </a:r>
            <a:r>
              <a:rPr lang="de-DE" sz="1800" b="0" i="1" dirty="0">
                <a:solidFill>
                  <a:srgbClr val="2190AB"/>
                </a:solidFill>
                <a:cs typeface="Arial" panose="020B0604020202020204" pitchFamily="34" charset="0"/>
              </a:rPr>
              <a:t>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smtClean="0"/>
          </a:p>
          <a:p>
            <a:pPr>
              <a:spcAft>
                <a:spcPts val="600"/>
              </a:spcAft>
              <a:buClr>
                <a:srgbClr val="2190AB"/>
              </a:buClr>
            </a:pPr>
            <a:r>
              <a:rPr lang="de-DE" sz="1400" dirty="0" smtClean="0"/>
              <a:t>In dieser </a:t>
            </a:r>
            <a:r>
              <a:rPr lang="de-DE" sz="1400" dirty="0" err="1" smtClean="0"/>
              <a:t>PowerPointPräsentation</a:t>
            </a:r>
            <a:r>
              <a:rPr lang="de-DE" sz="1400" dirty="0" smtClean="0"/>
              <a:t> finden sich die wichtigsten Inhalte des Schwerpunktthemas „Politik und Musik“ in stark gekürzter Form.</a:t>
            </a:r>
          </a:p>
          <a:p>
            <a:pPr>
              <a:spcAft>
                <a:spcPts val="600"/>
              </a:spcAft>
              <a:buClr>
                <a:srgbClr val="2190AB"/>
              </a:buClr>
            </a:pPr>
            <a:r>
              <a:rPr lang="de-DE" sz="1400" dirty="0" smtClean="0"/>
              <a:t>Um zu den Hintergrundinformationen in den jeweiligen Kapiteln auf der </a:t>
            </a:r>
            <a:r>
              <a:rPr lang="de-DE" sz="1400" dirty="0" err="1" smtClean="0"/>
              <a:t>DemokratieWEBstatt</a:t>
            </a:r>
            <a:r>
              <a:rPr lang="de-DE" sz="1400" dirty="0"/>
              <a:t> </a:t>
            </a:r>
            <a:r>
              <a:rPr lang="de-DE" sz="1400" dirty="0" smtClean="0"/>
              <a:t>zu gelangen, nutzen Sie bitte die Verlinkungen. </a:t>
            </a:r>
          </a:p>
          <a:p>
            <a:pPr lvl="1"/>
            <a:r>
              <a:rPr lang="de-DE" sz="1400" dirty="0"/>
              <a:t>Bsp.</a:t>
            </a:r>
            <a:r>
              <a:rPr lang="de-DE" sz="1400" dirty="0">
                <a:solidFill>
                  <a:srgbClr val="2190AB"/>
                </a:solidFill>
              </a:rPr>
              <a:t> </a:t>
            </a:r>
            <a:r>
              <a:rPr lang="de-AT" sz="1400" dirty="0">
                <a:solidFill>
                  <a:srgbClr val="2190AB"/>
                </a:solidFill>
                <a:hlinkClick r:id="rId4"/>
              </a:rPr>
              <a:t>Zum Kapitel auf </a:t>
            </a:r>
            <a:r>
              <a:rPr lang="de-AT" sz="1400" dirty="0" smtClean="0">
                <a:solidFill>
                  <a:srgbClr val="2190AB"/>
                </a:solidFill>
                <a:hlinkClick r:id="rId4"/>
              </a:rPr>
              <a:t>der </a:t>
            </a:r>
            <a:r>
              <a:rPr lang="de-AT" sz="1400" dirty="0" err="1">
                <a:solidFill>
                  <a:srgbClr val="2190AB"/>
                </a:solidFill>
                <a:hlinkClick r:id="rId4"/>
              </a:rPr>
              <a:t>DemokratieWEBstatt</a:t>
            </a:r>
            <a:endParaRPr lang="de-AT" sz="1400" dirty="0">
              <a:solidFill>
                <a:srgbClr val="2190AB"/>
              </a:solidFill>
            </a:endParaRPr>
          </a:p>
          <a:p>
            <a:pPr lvl="1">
              <a:spcAft>
                <a:spcPts val="600"/>
              </a:spcAft>
              <a:buClr>
                <a:srgbClr val="2190AB"/>
              </a:buClr>
            </a:pPr>
            <a:r>
              <a:rPr lang="de-DE" sz="1400" dirty="0" smtClean="0"/>
              <a:t>Bsp. </a:t>
            </a:r>
            <a:r>
              <a:rPr lang="de-DE" sz="1400" i="1" dirty="0" smtClean="0"/>
              <a:t>(Überschrift) </a:t>
            </a:r>
            <a:r>
              <a:rPr lang="de-DE" sz="1400" dirty="0" smtClean="0">
                <a:solidFill>
                  <a:srgbClr val="2190AB"/>
                </a:solidFill>
                <a:hlinkClick r:id="rId5"/>
              </a:rPr>
              <a:t>Musik und Zensur</a:t>
            </a:r>
            <a:endParaRPr lang="de-DE" sz="1400" dirty="0">
              <a:solidFill>
                <a:srgbClr val="2190AB"/>
              </a:solidFill>
            </a:endParaRPr>
          </a:p>
        </p:txBody>
      </p:sp>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7"/>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943583"/>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smtClean="0">
                <a:solidFill>
                  <a:srgbClr val="2190AB"/>
                </a:solidFill>
                <a:latin typeface="+mj-lt"/>
              </a:rPr>
              <a:t>Die Macht der Musik</a:t>
            </a:r>
          </a:p>
        </p:txBody>
      </p:sp>
      <p:sp>
        <p:nvSpPr>
          <p:cNvPr id="2" name="Textfeld 1"/>
          <p:cNvSpPr txBox="1"/>
          <p:nvPr/>
        </p:nvSpPr>
        <p:spPr>
          <a:xfrm>
            <a:off x="3372910" y="3878567"/>
            <a:ext cx="1932737" cy="246221"/>
          </a:xfrm>
          <a:prstGeom prst="rect">
            <a:avLst/>
          </a:prstGeom>
          <a:noFill/>
        </p:spPr>
        <p:txBody>
          <a:bodyPr wrap="square" rtlCol="0">
            <a:spAutoFit/>
          </a:bodyPr>
          <a:lstStyle/>
          <a:p>
            <a:r>
              <a:rPr lang="de-DE" sz="1000" dirty="0"/>
              <a:t>© </a:t>
            </a:r>
            <a:r>
              <a:rPr lang="de-DE" sz="1000" dirty="0" smtClean="0"/>
              <a:t>Clipdealer</a:t>
            </a:r>
            <a:r>
              <a:rPr lang="de-AT" sz="1000" dirty="0" smtClean="0"/>
              <a:t> / </a:t>
            </a:r>
            <a:r>
              <a:rPr lang="de-DE" sz="1000" dirty="0" err="1" smtClean="0"/>
              <a:t>niserin</a:t>
            </a:r>
            <a:endParaRPr lang="de-AT" sz="1000" dirty="0"/>
          </a:p>
        </p:txBody>
      </p:sp>
      <p:sp>
        <p:nvSpPr>
          <p:cNvPr id="3" name="Textfeld 2"/>
          <p:cNvSpPr txBox="1"/>
          <p:nvPr/>
        </p:nvSpPr>
        <p:spPr>
          <a:xfrm>
            <a:off x="2799301" y="4253487"/>
            <a:ext cx="2825393" cy="276999"/>
          </a:xfrm>
          <a:prstGeom prst="rect">
            <a:avLst/>
          </a:prstGeom>
          <a:noFill/>
        </p:spPr>
        <p:txBody>
          <a:bodyPr wrap="square" rtlCol="0">
            <a:spAutoFit/>
          </a:bodyPr>
          <a:lstStyle/>
          <a:p>
            <a:r>
              <a:rPr lang="de-AT" sz="1200" dirty="0" smtClean="0">
                <a:solidFill>
                  <a:srgbClr val="2190AB"/>
                </a:solidFill>
                <a:hlinkClick r:id="rId4"/>
              </a:rPr>
              <a:t>Zum Kapitel auf der </a:t>
            </a:r>
            <a:r>
              <a:rPr lang="de-AT" sz="1200" dirty="0" err="1" smtClean="0">
                <a:solidFill>
                  <a:srgbClr val="2190AB"/>
                </a:solidFill>
                <a:hlinkClick r:id="rId4"/>
              </a:rPr>
              <a:t>DemokratieWEBstatt</a:t>
            </a:r>
            <a:endParaRPr lang="de-AT" sz="1200" dirty="0">
              <a:solidFill>
                <a:srgbClr val="2190AB"/>
              </a:solidFill>
            </a:endParaRP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2188" y="1583544"/>
            <a:ext cx="2755732" cy="2066799"/>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Die Macht der Musik</a:t>
            </a:r>
            <a:endParaRPr lang="de-DE" sz="1100" dirty="0">
              <a:solidFill>
                <a:srgbClr val="2190AB"/>
              </a:solidFill>
            </a:endParaRPr>
          </a:p>
        </p:txBody>
      </p:sp>
      <p:sp>
        <p:nvSpPr>
          <p:cNvPr id="4" name="Inhaltsplatzhalter 3"/>
          <p:cNvSpPr>
            <a:spLocks noGrp="1"/>
          </p:cNvSpPr>
          <p:nvPr>
            <p:ph idx="1"/>
          </p:nvPr>
        </p:nvSpPr>
        <p:spPr>
          <a:xfrm>
            <a:off x="648000" y="988030"/>
            <a:ext cx="7848000" cy="3078866"/>
          </a:xfrm>
        </p:spPr>
        <p:txBody>
          <a:bodyPr/>
          <a:lstStyle/>
          <a:p>
            <a:r>
              <a:rPr lang="de-AT" sz="1800" dirty="0"/>
              <a:t>Musik und Politik </a:t>
            </a:r>
            <a:r>
              <a:rPr lang="de-AT" sz="1800" dirty="0" smtClean="0"/>
              <a:t>stehen in </a:t>
            </a:r>
            <a:r>
              <a:rPr lang="de-AT" sz="1800" dirty="0"/>
              <a:t>enger </a:t>
            </a:r>
            <a:r>
              <a:rPr lang="de-AT" sz="1800" dirty="0" smtClean="0"/>
              <a:t>Verbindung zueinander: </a:t>
            </a:r>
            <a:r>
              <a:rPr lang="de-AT" sz="1800" dirty="0"/>
              <a:t>Musik wird </a:t>
            </a:r>
            <a:r>
              <a:rPr lang="de-AT" sz="1800" dirty="0" smtClean="0"/>
              <a:t>dazu </a:t>
            </a:r>
            <a:r>
              <a:rPr lang="de-AT" sz="1800" dirty="0"/>
              <a:t>genutzt, um politische Ziele </a:t>
            </a:r>
            <a:r>
              <a:rPr lang="de-AT" sz="1800" dirty="0" smtClean="0"/>
              <a:t>zu erreichen und </a:t>
            </a:r>
            <a:r>
              <a:rPr lang="de-AT" sz="1800" dirty="0"/>
              <a:t>Vorstellungen zu vermitteln. </a:t>
            </a:r>
            <a:endParaRPr lang="de-DE" sz="1800" dirty="0"/>
          </a:p>
          <a:p>
            <a:r>
              <a:rPr lang="de-AT" sz="1800" dirty="0" smtClean="0"/>
              <a:t>Musik </a:t>
            </a:r>
            <a:r>
              <a:rPr lang="de-AT" sz="1800" dirty="0"/>
              <a:t>kann patriotische Gefühle ebenso hervorrufen, wie den Widerstandsgeist wecken. </a:t>
            </a:r>
            <a:endParaRPr lang="de-AT" sz="1800" dirty="0" smtClean="0"/>
          </a:p>
          <a:p>
            <a:r>
              <a:rPr lang="de-DE" sz="1800" dirty="0" smtClean="0"/>
              <a:t>National- und Landeshymnen sind Ausdruck nationaler Identität und wichtige Symbole für die Länder.</a:t>
            </a:r>
          </a:p>
          <a:p>
            <a:r>
              <a:rPr lang="de-DE" sz="1800" dirty="0" smtClean="0"/>
              <a:t>Viele Nationalhymnen haben einen kämpferischen Ursprung.</a:t>
            </a:r>
          </a:p>
          <a:p>
            <a:r>
              <a:rPr lang="de-DE" sz="1800" dirty="0" smtClean="0"/>
              <a:t>Die österreichische Bundeshymne entstand nach 1945. </a:t>
            </a:r>
          </a:p>
          <a:p>
            <a:endParaRPr lang="de-DE" sz="1800" dirty="0" smtClean="0"/>
          </a:p>
          <a:p>
            <a:pPr>
              <a:spcAft>
                <a:spcPts val="600"/>
              </a:spcAft>
              <a:buClr>
                <a:srgbClr val="2190AB"/>
              </a:buClr>
            </a:pPr>
            <a:endParaRPr lang="de-DE" sz="1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6"/>
          </p:cNvPr>
          <p:cNvSpPr/>
          <p:nvPr/>
        </p:nvSpPr>
        <p:spPr>
          <a:xfrm>
            <a:off x="3225544" y="4420794"/>
            <a:ext cx="1972912" cy="276999"/>
          </a:xfrm>
          <a:prstGeom prst="rect">
            <a:avLst/>
          </a:prstGeom>
        </p:spPr>
        <p:txBody>
          <a:bodyPr wrap="none">
            <a:spAutoFit/>
          </a:bodyPr>
          <a:lstStyle/>
          <a:p>
            <a:r>
              <a:rPr lang="de-DE" sz="1200" dirty="0" smtClean="0">
                <a:solidFill>
                  <a:srgbClr val="2190AB"/>
                </a:solidFill>
                <a:latin typeface="+mj-lt"/>
                <a:ea typeface="+mj-ea"/>
                <a:cs typeface="+mj-cs"/>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Bundeshymne, Länderhymnen und Europahymne </a:t>
            </a:r>
            <a:endParaRPr lang="de-DE" sz="1100" dirty="0">
              <a:solidFill>
                <a:srgbClr val="2190AB"/>
              </a:solidFill>
            </a:endParaRPr>
          </a:p>
        </p:txBody>
      </p:sp>
      <p:sp>
        <p:nvSpPr>
          <p:cNvPr id="4" name="Inhaltsplatzhalter 3"/>
          <p:cNvSpPr>
            <a:spLocks noGrp="1"/>
          </p:cNvSpPr>
          <p:nvPr>
            <p:ph idx="1"/>
          </p:nvPr>
        </p:nvSpPr>
        <p:spPr>
          <a:xfrm>
            <a:off x="700390" y="1098000"/>
            <a:ext cx="7795609" cy="2993709"/>
          </a:xfrm>
        </p:spPr>
        <p:txBody>
          <a:bodyPr/>
          <a:lstStyle/>
          <a:p>
            <a:pPr>
              <a:lnSpc>
                <a:spcPct val="115000"/>
              </a:lnSpc>
              <a:spcAft>
                <a:spcPts val="1000"/>
              </a:spcAft>
            </a:pPr>
            <a:r>
              <a:rPr lang="de-DE" sz="1800" dirty="0" smtClean="0"/>
              <a:t>Die </a:t>
            </a:r>
            <a:r>
              <a:rPr lang="de-DE" sz="1800" dirty="0" smtClean="0">
                <a:cs typeface="Calibri" panose="020F0502020204030204" pitchFamily="34" charset="0"/>
              </a:rPr>
              <a:t>österreichische </a:t>
            </a:r>
            <a:r>
              <a:rPr lang="de-AT" sz="1800" dirty="0" smtClean="0"/>
              <a:t>Bundeshymne ist </a:t>
            </a:r>
            <a:r>
              <a:rPr lang="de-AT" sz="1800" dirty="0"/>
              <a:t>in einem Bundesgesetz </a:t>
            </a:r>
            <a:r>
              <a:rPr lang="de-AT" sz="1800" dirty="0" smtClean="0"/>
              <a:t>verankert.</a:t>
            </a:r>
          </a:p>
          <a:p>
            <a:pPr>
              <a:lnSpc>
                <a:spcPct val="115000"/>
              </a:lnSpc>
              <a:spcAft>
                <a:spcPts val="1000"/>
              </a:spcAft>
            </a:pPr>
            <a:r>
              <a:rPr lang="de-AT" sz="1800" dirty="0"/>
              <a:t>Landeshymnen sind regionale </a:t>
            </a:r>
            <a:r>
              <a:rPr lang="de-AT" sz="1800" dirty="0" smtClean="0"/>
              <a:t>Hymnen der Bundesländer, um die </a:t>
            </a:r>
            <a:r>
              <a:rPr lang="de-AT" sz="1800" dirty="0"/>
              <a:t>Verbundenheit zum jeweiligen Bundesland </a:t>
            </a:r>
            <a:r>
              <a:rPr lang="de-AT" sz="1800" dirty="0" smtClean="0"/>
              <a:t>auszudrücken.</a:t>
            </a:r>
          </a:p>
          <a:p>
            <a:pPr>
              <a:lnSpc>
                <a:spcPct val="115000"/>
              </a:lnSpc>
              <a:spcAft>
                <a:spcPts val="1000"/>
              </a:spcAft>
            </a:pPr>
            <a:r>
              <a:rPr lang="de-AT" sz="1800" dirty="0" smtClean="0"/>
              <a:t>Bis auf Wien hat jedes Bundesland seine eigene Landeshymne.</a:t>
            </a:r>
          </a:p>
          <a:p>
            <a:pPr>
              <a:lnSpc>
                <a:spcPct val="115000"/>
              </a:lnSpc>
              <a:spcAft>
                <a:spcPts val="1000"/>
              </a:spcAft>
            </a:pPr>
            <a:r>
              <a:rPr lang="de-AT" sz="1800" dirty="0" smtClean="0"/>
              <a:t>Die Europahymne stammt aus einer Symphonie von Ludwig van Beethoven und wird häufig zu Schillers Text mit den Zeilen „Freude, schöner Götterfunken“ gesungen. </a:t>
            </a: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Inhaltsplatzhalter 3"/>
          <p:cNvSpPr txBox="1">
            <a:spLocks/>
          </p:cNvSpPr>
          <p:nvPr/>
        </p:nvSpPr>
        <p:spPr>
          <a:xfrm>
            <a:off x="541505" y="3304958"/>
            <a:ext cx="7795609" cy="1184264"/>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3369082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Musik und Zensur</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AT" sz="1800" dirty="0" smtClean="0"/>
              <a:t>Musik wird vor allem in totalitären Systemen oft zensiert, z.B. wenn sie politische Botschaften enthält.</a:t>
            </a:r>
          </a:p>
          <a:p>
            <a:r>
              <a:rPr lang="de-AT" sz="1800" dirty="0" smtClean="0"/>
              <a:t>Im </a:t>
            </a:r>
            <a:r>
              <a:rPr lang="de-AT" sz="1800" dirty="0" smtClean="0"/>
              <a:t>Nationalsozialismus wurde </a:t>
            </a:r>
            <a:r>
              <a:rPr lang="de-AT" sz="1800" dirty="0"/>
              <a:t>Musik von jüdischen </a:t>
            </a:r>
            <a:r>
              <a:rPr lang="de-AT" sz="1800" dirty="0" err="1"/>
              <a:t>KünstlerInnen</a:t>
            </a:r>
            <a:r>
              <a:rPr lang="de-AT" sz="1800" dirty="0"/>
              <a:t> </a:t>
            </a:r>
            <a:r>
              <a:rPr lang="de-AT" sz="1800" dirty="0" smtClean="0"/>
              <a:t>verboten („Entartete Musik“), sie </a:t>
            </a:r>
            <a:r>
              <a:rPr lang="de-AT" sz="1800" dirty="0"/>
              <a:t>wurden verfolgt und ermordet</a:t>
            </a:r>
            <a:r>
              <a:rPr lang="de-AT" sz="1800" dirty="0" smtClean="0"/>
              <a:t>.</a:t>
            </a:r>
          </a:p>
          <a:p>
            <a:r>
              <a:rPr lang="de-AT" sz="1800" dirty="0" smtClean="0"/>
              <a:t>In </a:t>
            </a:r>
            <a:r>
              <a:rPr lang="de-AT" sz="1800" dirty="0" smtClean="0"/>
              <a:t>Österreich unterliegt die Musik „der Freiheit der Kunst“. Diese ist in der österreichischen Verfassung verankert. </a:t>
            </a:r>
          </a:p>
          <a:p>
            <a:r>
              <a:rPr lang="de-AT" sz="1800" dirty="0"/>
              <a:t>Welche Musik gespielt wird und welche Musik gehört wird, ist jedem Menschen selbst </a:t>
            </a:r>
            <a:r>
              <a:rPr lang="de-AT" sz="1800" dirty="0" smtClean="0"/>
              <a:t>überlassen</a:t>
            </a:r>
            <a:r>
              <a:rPr lang="de-AT" sz="1800" dirty="0"/>
              <a:t> </a:t>
            </a:r>
            <a:r>
              <a:rPr lang="de-AT" sz="1800" dirty="0" smtClean="0"/>
              <a:t>(Ausnahme: Verbote für Lieder, die unter die nationalsozialistische Wiederbetätigung fallen). </a:t>
            </a: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2313179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943583"/>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smtClean="0">
                <a:solidFill>
                  <a:srgbClr val="2190AB"/>
                </a:solidFill>
              </a:rPr>
              <a:t>Musik und Protest</a:t>
            </a:r>
            <a:endParaRPr lang="de-DE" sz="2600" b="1" dirty="0" smtClean="0">
              <a:solidFill>
                <a:srgbClr val="2190AB"/>
              </a:solidFill>
              <a:latin typeface="+mj-lt"/>
            </a:endParaRPr>
          </a:p>
        </p:txBody>
      </p:sp>
      <p:sp>
        <p:nvSpPr>
          <p:cNvPr id="2" name="Textfeld 1"/>
          <p:cNvSpPr txBox="1"/>
          <p:nvPr/>
        </p:nvSpPr>
        <p:spPr>
          <a:xfrm>
            <a:off x="3285461" y="3848735"/>
            <a:ext cx="2033756" cy="246221"/>
          </a:xfrm>
          <a:prstGeom prst="rect">
            <a:avLst/>
          </a:prstGeom>
          <a:noFill/>
        </p:spPr>
        <p:txBody>
          <a:bodyPr wrap="square" rtlCol="0">
            <a:spAutoFit/>
          </a:bodyPr>
          <a:lstStyle/>
          <a:p>
            <a:r>
              <a:rPr lang="de-DE" sz="1000" dirty="0"/>
              <a:t>© </a:t>
            </a:r>
            <a:r>
              <a:rPr lang="de-DE" sz="1000" dirty="0" smtClean="0"/>
              <a:t>Clipdealer / </a:t>
            </a:r>
            <a:r>
              <a:rPr lang="de-DE" sz="1000" dirty="0" err="1" smtClean="0"/>
              <a:t>ralfliebhold</a:t>
            </a:r>
            <a:endParaRPr lang="de-AT" sz="1000" dirty="0"/>
          </a:p>
        </p:txBody>
      </p:sp>
      <p:sp>
        <p:nvSpPr>
          <p:cNvPr id="3" name="Textfeld 2"/>
          <p:cNvSpPr txBox="1"/>
          <p:nvPr/>
        </p:nvSpPr>
        <p:spPr>
          <a:xfrm>
            <a:off x="2799302" y="4244164"/>
            <a:ext cx="2825393" cy="276999"/>
          </a:xfrm>
          <a:prstGeom prst="rect">
            <a:avLst/>
          </a:prstGeom>
          <a:noFill/>
        </p:spPr>
        <p:txBody>
          <a:bodyPr wrap="square" rtlCol="0">
            <a:spAutoFit/>
          </a:bodyPr>
          <a:lstStyle/>
          <a:p>
            <a:r>
              <a:rPr lang="de-AT" sz="1200" dirty="0" smtClean="0">
                <a:solidFill>
                  <a:srgbClr val="2190AB"/>
                </a:solidFill>
                <a:hlinkClick r:id="rId3"/>
              </a:rPr>
              <a:t>Zum Kapitel auf der </a:t>
            </a:r>
            <a:r>
              <a:rPr lang="de-AT" sz="1200" dirty="0" err="1" smtClean="0">
                <a:solidFill>
                  <a:srgbClr val="2190AB"/>
                </a:solidFill>
                <a:hlinkClick r:id="rId3"/>
              </a:rPr>
              <a:t>DemokratieWEBstatt</a:t>
            </a:r>
            <a:endParaRPr lang="de-AT" sz="1200" dirty="0">
              <a:solidFill>
                <a:srgbClr val="2190AB"/>
              </a:solidFill>
            </a:endParaRP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302" y="1505645"/>
            <a:ext cx="2946934" cy="2205991"/>
          </a:xfrm>
          <a:prstGeom prst="rect">
            <a:avLst/>
          </a:prstGeom>
        </p:spPr>
      </p:pic>
    </p:spTree>
    <p:extLst>
      <p:ext uri="{BB962C8B-B14F-4D97-AF65-F5344CB8AC3E}">
        <p14:creationId xmlns:p14="http://schemas.microsoft.com/office/powerpoint/2010/main" val="2304589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Musik und Protest</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AT" sz="1800" dirty="0"/>
              <a:t>Politische Lieder und Protestlieder </a:t>
            </a:r>
            <a:r>
              <a:rPr lang="de-AT" sz="1800" dirty="0" smtClean="0"/>
              <a:t>beziehen sich </a:t>
            </a:r>
            <a:r>
              <a:rPr lang="de-AT" sz="1800" dirty="0"/>
              <a:t>auf aktuelle gesellschaftspolitische Ereignisse </a:t>
            </a:r>
            <a:r>
              <a:rPr lang="de-AT" sz="1800" dirty="0" smtClean="0"/>
              <a:t>und </a:t>
            </a:r>
            <a:r>
              <a:rPr lang="de-AT" sz="1800" dirty="0" smtClean="0"/>
              <a:t>fordern </a:t>
            </a:r>
            <a:r>
              <a:rPr lang="de-AT" sz="1800" dirty="0"/>
              <a:t>zur Reflexion und </a:t>
            </a:r>
            <a:r>
              <a:rPr lang="de-AT" sz="1800" dirty="0" smtClean="0"/>
              <a:t>Teilnahme auf.</a:t>
            </a:r>
          </a:p>
          <a:p>
            <a:r>
              <a:rPr lang="de-AT" sz="1800" dirty="0" err="1" smtClean="0"/>
              <a:t>MusikerInnen</a:t>
            </a:r>
            <a:r>
              <a:rPr lang="de-AT" sz="1800" dirty="0" smtClean="0"/>
              <a:t> werden zum Sprachrohr des politischen Protests.  </a:t>
            </a:r>
          </a:p>
          <a:p>
            <a:r>
              <a:rPr lang="de-AT" sz="1800" dirty="0"/>
              <a:t>Politische Lieder </a:t>
            </a:r>
            <a:r>
              <a:rPr lang="de-AT" sz="1800" dirty="0" smtClean="0"/>
              <a:t>drücken die </a:t>
            </a:r>
            <a:r>
              <a:rPr lang="de-AT" sz="1800" dirty="0"/>
              <a:t>Meinung, aber auch die </a:t>
            </a:r>
            <a:r>
              <a:rPr lang="de-AT" sz="1800" dirty="0" smtClean="0"/>
              <a:t>Stimmung </a:t>
            </a:r>
            <a:r>
              <a:rPr lang="de-AT" sz="1800" dirty="0" smtClean="0"/>
              <a:t>einer </a:t>
            </a:r>
            <a:r>
              <a:rPr lang="de-AT" sz="1800" dirty="0"/>
              <a:t>ganzen Generation oder einer politischen Bewegung aus. </a:t>
            </a:r>
            <a:endParaRPr lang="de-DE" sz="1800" dirty="0"/>
          </a:p>
          <a:p>
            <a:r>
              <a:rPr lang="de-AT" sz="1800" dirty="0" smtClean="0"/>
              <a:t>Beispiele: Die </a:t>
            </a:r>
            <a:r>
              <a:rPr lang="de-AT" sz="1800" dirty="0"/>
              <a:t>„Marseillaise“ </a:t>
            </a:r>
            <a:r>
              <a:rPr lang="de-AT" sz="1800" dirty="0" smtClean="0"/>
              <a:t>bei der Französischen </a:t>
            </a:r>
            <a:r>
              <a:rPr lang="de-AT" sz="1800" dirty="0"/>
              <a:t>Revolution von </a:t>
            </a:r>
            <a:r>
              <a:rPr lang="de-AT" sz="1800" dirty="0" smtClean="0"/>
              <a:t>1789, das „Moorsoldatenlied</a:t>
            </a:r>
            <a:r>
              <a:rPr lang="de-AT" sz="1800" dirty="0"/>
              <a:t>“ der Häftlinge aus dem Konzentrationslager </a:t>
            </a:r>
            <a:r>
              <a:rPr lang="de-AT" sz="1800" dirty="0" smtClean="0"/>
              <a:t>Bürgermoor, das Lied </a:t>
            </a:r>
            <a:r>
              <a:rPr lang="de-AT" dirty="0" smtClean="0"/>
              <a:t>„</a:t>
            </a:r>
            <a:r>
              <a:rPr lang="de-AT" sz="1800" dirty="0" smtClean="0"/>
              <a:t>Bella Ciao“ von italienischen </a:t>
            </a:r>
            <a:r>
              <a:rPr lang="de-AT" sz="1800" dirty="0" err="1" smtClean="0"/>
              <a:t>PartisanInnen</a:t>
            </a:r>
            <a:r>
              <a:rPr lang="de-AT" sz="1800" dirty="0" smtClean="0"/>
              <a:t> als Reaktion auf die </a:t>
            </a:r>
            <a:r>
              <a:rPr lang="de-AT" sz="1800" dirty="0"/>
              <a:t>faschistische </a:t>
            </a:r>
            <a:r>
              <a:rPr lang="de-AT" sz="1800" dirty="0" smtClean="0"/>
              <a:t>Gewalt.</a:t>
            </a:r>
            <a:endParaRPr lang="de-AT" sz="14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9860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1342</Words>
  <Application>Microsoft Office PowerPoint</Application>
  <PresentationFormat>Bildschirmpräsentation (16:9)</PresentationFormat>
  <Paragraphs>129</Paragraphs>
  <Slides>20</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Die Macht der Musik</vt:lpstr>
      <vt:lpstr>Bundeshymne, Länderhymnen und Europahymne </vt:lpstr>
      <vt:lpstr>Musik und Zensur</vt:lpstr>
      <vt:lpstr>PowerPoint-Präsentation</vt:lpstr>
      <vt:lpstr>Musik und Protest</vt:lpstr>
      <vt:lpstr>Engagierte MusikerInnen </vt:lpstr>
      <vt:lpstr>Jugendkultur und Popmusik</vt:lpstr>
      <vt:lpstr>Musikland Österreich</vt:lpstr>
      <vt:lpstr>Musikland Österreich </vt:lpstr>
      <vt:lpstr>Musikland Österreich (2)</vt:lpstr>
      <vt:lpstr>Eurovision Song Contest – ein Wettbewerb für Europa und darüber hinaus</vt:lpstr>
      <vt:lpstr>PowerPoint-Präsentation</vt:lpstr>
      <vt:lpstr>Musik und Recht  </vt:lpstr>
      <vt:lpstr>Musikvereine und Musikschulen in Österrreich</vt:lpstr>
      <vt:lpstr>Musiknutzung heute – vom Rap bis zum Wienerlied</vt:lpstr>
      <vt:lpstr>Diskussionsfragen</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Brunner Harald, MSc</cp:lastModifiedBy>
  <cp:revision>319</cp:revision>
  <dcterms:created xsi:type="dcterms:W3CDTF">2019-11-13T13:23:08Z</dcterms:created>
  <dcterms:modified xsi:type="dcterms:W3CDTF">2021-01-22T11:04:54Z</dcterms:modified>
</cp:coreProperties>
</file>