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40"/>
  </p:notesMasterIdLst>
  <p:handoutMasterIdLst>
    <p:handoutMasterId r:id="rId41"/>
  </p:handoutMasterIdLst>
  <p:sldIdLst>
    <p:sldId id="270" r:id="rId2"/>
    <p:sldId id="551" r:id="rId3"/>
    <p:sldId id="578" r:id="rId4"/>
    <p:sldId id="552" r:id="rId5"/>
    <p:sldId id="595" r:id="rId6"/>
    <p:sldId id="591" r:id="rId7"/>
    <p:sldId id="567" r:id="rId8"/>
    <p:sldId id="600" r:id="rId9"/>
    <p:sldId id="569" r:id="rId10"/>
    <p:sldId id="566" r:id="rId11"/>
    <p:sldId id="596" r:id="rId12"/>
    <p:sldId id="597" r:id="rId13"/>
    <p:sldId id="598" r:id="rId14"/>
    <p:sldId id="599" r:id="rId15"/>
    <p:sldId id="594" r:id="rId16"/>
    <p:sldId id="579" r:id="rId17"/>
    <p:sldId id="588" r:id="rId18"/>
    <p:sldId id="601" r:id="rId19"/>
    <p:sldId id="602" r:id="rId20"/>
    <p:sldId id="603" r:id="rId21"/>
    <p:sldId id="604" r:id="rId22"/>
    <p:sldId id="605" r:id="rId23"/>
    <p:sldId id="614" r:id="rId24"/>
    <p:sldId id="606" r:id="rId25"/>
    <p:sldId id="607" r:id="rId26"/>
    <p:sldId id="608" r:id="rId27"/>
    <p:sldId id="609" r:id="rId28"/>
    <p:sldId id="610" r:id="rId29"/>
    <p:sldId id="611" r:id="rId30"/>
    <p:sldId id="615" r:id="rId31"/>
    <p:sldId id="621" r:id="rId32"/>
    <p:sldId id="589" r:id="rId33"/>
    <p:sldId id="616" r:id="rId34"/>
    <p:sldId id="618" r:id="rId35"/>
    <p:sldId id="617" r:id="rId36"/>
    <p:sldId id="586" r:id="rId37"/>
    <p:sldId id="619" r:id="rId38"/>
    <p:sldId id="620" r:id="rId39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lber Ulrike, Dr. " initials="felber" lastIdx="70" clrIdx="0"/>
  <p:cmAuthor id="1" name="%user2%" initials="brunne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355"/>
    <a:srgbClr val="DC5456"/>
    <a:srgbClr val="FF5050"/>
    <a:srgbClr val="000000"/>
    <a:srgbClr val="33CC33"/>
    <a:srgbClr val="009999"/>
    <a:srgbClr val="FFDD4B"/>
    <a:srgbClr val="CCFF33"/>
    <a:srgbClr val="0066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9845" autoAdjust="0"/>
  </p:normalViewPr>
  <p:slideViewPr>
    <p:cSldViewPr>
      <p:cViewPr varScale="1">
        <p:scale>
          <a:sx n="112" d="100"/>
          <a:sy n="112" d="100"/>
        </p:scale>
        <p:origin x="10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92"/>
    </p:cViewPr>
  </p:sorterViewPr>
  <p:notesViewPr>
    <p:cSldViewPr showGuides="1">
      <p:cViewPr varScale="1">
        <p:scale>
          <a:sx n="60" d="100"/>
          <a:sy n="60" d="100"/>
        </p:scale>
        <p:origin x="3202" y="43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4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9840A-F714-460E-9AA5-92083677CD2A}" type="doc">
      <dgm:prSet loTypeId="urn:microsoft.com/office/officeart/2008/layout/HexagonCluster" loCatId="picture" qsTypeId="urn:microsoft.com/office/officeart/2005/8/quickstyle/simple1" qsCatId="simple" csTypeId="urn:microsoft.com/office/officeart/2005/8/colors/accent4_1" csCatId="accent4" phldr="1"/>
      <dgm:spPr/>
    </dgm:pt>
    <dgm:pt modelId="{46106F4F-5969-442F-AF6E-9F854C608A68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de-DE" sz="1500" dirty="0" smtClean="0"/>
            <a:t>Volks-abstimmung</a:t>
          </a:r>
          <a:endParaRPr lang="de-AT" sz="1500" dirty="0"/>
        </a:p>
      </dgm:t>
    </dgm:pt>
    <dgm:pt modelId="{6BB9BF0C-37B0-4799-AC79-15ABF3B4556F}" type="parTrans" cxnId="{4F073C4E-DC13-411A-BEC8-34714DE94C2F}">
      <dgm:prSet/>
      <dgm:spPr/>
      <dgm:t>
        <a:bodyPr/>
        <a:lstStyle/>
        <a:p>
          <a:endParaRPr lang="de-AT"/>
        </a:p>
      </dgm:t>
    </dgm:pt>
    <dgm:pt modelId="{9813A25D-EE4F-4957-809C-1803F332614A}" type="sibTrans" cxnId="{4F073C4E-DC13-411A-BEC8-34714DE94C2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de-AT"/>
        </a:p>
      </dgm:t>
    </dgm:pt>
    <dgm:pt modelId="{34824702-48D6-4251-A125-80F6D0975BB4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de-DE" sz="1500" dirty="0" smtClean="0"/>
            <a:t>Öffentliche Meinungs-äußerung </a:t>
          </a:r>
          <a:endParaRPr lang="de-AT" sz="1500" dirty="0"/>
        </a:p>
      </dgm:t>
    </dgm:pt>
    <dgm:pt modelId="{572C94E5-52E2-40CB-8935-D3DA379B873A}" type="parTrans" cxnId="{86C95747-D3AA-4D14-BA6F-66E40826C052}">
      <dgm:prSet/>
      <dgm:spPr/>
      <dgm:t>
        <a:bodyPr/>
        <a:lstStyle/>
        <a:p>
          <a:endParaRPr lang="de-AT"/>
        </a:p>
      </dgm:t>
    </dgm:pt>
    <dgm:pt modelId="{31C3DDE5-F8CB-419E-864B-180A261E6E20}" type="sibTrans" cxnId="{86C95747-D3AA-4D14-BA6F-66E40826C052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de-AT"/>
        </a:p>
      </dgm:t>
    </dgm:pt>
    <dgm:pt modelId="{8120DA7B-A59E-42AC-B359-BD3943457DCA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de-DE" sz="1500" dirty="0" smtClean="0"/>
            <a:t>Nutzung sozialer Medien </a:t>
          </a:r>
          <a:endParaRPr lang="de-AT" sz="1500" dirty="0"/>
        </a:p>
      </dgm:t>
    </dgm:pt>
    <dgm:pt modelId="{F0FEB575-5830-4473-81E1-252C8495A7C6}" type="parTrans" cxnId="{16143EFD-A8C5-4955-829E-CEF773A9C4A7}">
      <dgm:prSet/>
      <dgm:spPr/>
      <dgm:t>
        <a:bodyPr/>
        <a:lstStyle/>
        <a:p>
          <a:endParaRPr lang="de-AT"/>
        </a:p>
      </dgm:t>
    </dgm:pt>
    <dgm:pt modelId="{D3650B28-E0E3-4C03-A540-F7F9B24B9F11}" type="sibTrans" cxnId="{16143EFD-A8C5-4955-829E-CEF773A9C4A7}">
      <dgm:prSet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de-AT"/>
        </a:p>
      </dgm:t>
    </dgm:pt>
    <dgm:pt modelId="{1DDE6B74-EB05-4F61-946D-D4F4A6B59A6D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de-DE" sz="1500" dirty="0" smtClean="0"/>
            <a:t>Projekte zur Demokratie-vermittlung</a:t>
          </a:r>
          <a:endParaRPr lang="de-AT" sz="1500" dirty="0"/>
        </a:p>
      </dgm:t>
    </dgm:pt>
    <dgm:pt modelId="{9892C924-033B-40D2-9856-AC4B6DDAD308}" type="parTrans" cxnId="{9EE0C7D3-B3A1-4ACE-BF6D-C1EE6BDC235B}">
      <dgm:prSet/>
      <dgm:spPr/>
      <dgm:t>
        <a:bodyPr/>
        <a:lstStyle/>
        <a:p>
          <a:endParaRPr lang="de-AT"/>
        </a:p>
      </dgm:t>
    </dgm:pt>
    <dgm:pt modelId="{0E4CB71E-EC66-45E8-AF50-805C0219D4C8}" type="sibTrans" cxnId="{9EE0C7D3-B3A1-4ACE-BF6D-C1EE6BDC235B}">
      <dgm:prSet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de-AT"/>
        </a:p>
      </dgm:t>
    </dgm:pt>
    <dgm:pt modelId="{0281051D-5919-4CBE-9387-A6701A67F911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de-DE" sz="1500" dirty="0" smtClean="0"/>
            <a:t>Fleisch-konsum</a:t>
          </a:r>
          <a:endParaRPr lang="de-AT" sz="1500" dirty="0"/>
        </a:p>
      </dgm:t>
    </dgm:pt>
    <dgm:pt modelId="{60C9C169-BCC4-4A94-B9FC-C5099C07B55F}" type="parTrans" cxnId="{3A72F5F6-4D15-4E7F-9BE5-BBBB6920B66A}">
      <dgm:prSet/>
      <dgm:spPr/>
      <dgm:t>
        <a:bodyPr/>
        <a:lstStyle/>
        <a:p>
          <a:endParaRPr lang="de-AT"/>
        </a:p>
      </dgm:t>
    </dgm:pt>
    <dgm:pt modelId="{9E880914-E5D6-4AE6-A563-DDA82541E8E9}" type="sibTrans" cxnId="{3A72F5F6-4D15-4E7F-9BE5-BBBB6920B66A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de-AT"/>
        </a:p>
      </dgm:t>
    </dgm:pt>
    <dgm:pt modelId="{D696F46A-73BC-43E3-9D2F-B4D0024B3CAD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de-DE" sz="1500" dirty="0" smtClean="0"/>
            <a:t>Freiwilligen- </a:t>
          </a:r>
          <a:r>
            <a:rPr lang="de-DE" sz="1500" dirty="0" err="1" smtClean="0"/>
            <a:t>arbeit</a:t>
          </a:r>
          <a:r>
            <a:rPr lang="de-DE" sz="1500" dirty="0" smtClean="0"/>
            <a:t> </a:t>
          </a:r>
          <a:endParaRPr lang="de-AT" sz="1500" dirty="0"/>
        </a:p>
      </dgm:t>
    </dgm:pt>
    <dgm:pt modelId="{C6AD1E17-EC36-4452-B8D4-9B32083E50E3}" type="parTrans" cxnId="{F9E04C75-3080-46D2-BC49-413F1759B670}">
      <dgm:prSet/>
      <dgm:spPr/>
      <dgm:t>
        <a:bodyPr/>
        <a:lstStyle/>
        <a:p>
          <a:endParaRPr lang="de-AT"/>
        </a:p>
      </dgm:t>
    </dgm:pt>
    <dgm:pt modelId="{FA743886-9159-4FA4-BDC7-79CF4565017B}" type="sibTrans" cxnId="{F9E04C75-3080-46D2-BC49-413F1759B670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de-AT"/>
        </a:p>
      </dgm:t>
    </dgm:pt>
    <dgm:pt modelId="{3C1A4487-C160-40D9-90DC-019C42E73854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de-DE" sz="1500" dirty="0" smtClean="0"/>
            <a:t>Guerilla </a:t>
          </a:r>
          <a:r>
            <a:rPr lang="de-DE" sz="1500" dirty="0" err="1" smtClean="0"/>
            <a:t>Gardening</a:t>
          </a:r>
          <a:endParaRPr lang="de-AT" sz="1500" dirty="0"/>
        </a:p>
      </dgm:t>
    </dgm:pt>
    <dgm:pt modelId="{B9D7546C-8C99-49B1-8502-D849F3FDF4D2}" type="parTrans" cxnId="{5688384A-C89E-4EA6-890B-473D6EFD3A2C}">
      <dgm:prSet/>
      <dgm:spPr/>
      <dgm:t>
        <a:bodyPr/>
        <a:lstStyle/>
        <a:p>
          <a:endParaRPr lang="de-AT"/>
        </a:p>
      </dgm:t>
    </dgm:pt>
    <dgm:pt modelId="{5390C744-B07C-4850-8E33-221E4D522869}" type="sibTrans" cxnId="{5688384A-C89E-4EA6-890B-473D6EFD3A2C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de-AT"/>
        </a:p>
      </dgm:t>
    </dgm:pt>
    <dgm:pt modelId="{0652CB5E-0D62-4BE5-8FDE-62390ED60B42}" type="pres">
      <dgm:prSet presAssocID="{EDC9840A-F714-460E-9AA5-92083677CD2A}" presName="Name0" presStyleCnt="0">
        <dgm:presLayoutVars>
          <dgm:chMax val="21"/>
          <dgm:chPref val="21"/>
        </dgm:presLayoutVars>
      </dgm:prSet>
      <dgm:spPr/>
    </dgm:pt>
    <dgm:pt modelId="{6587C342-AC6E-4DAE-9D83-9F2FE6013225}" type="pres">
      <dgm:prSet presAssocID="{46106F4F-5969-442F-AF6E-9F854C608A68}" presName="text1" presStyleCnt="0"/>
      <dgm:spPr/>
    </dgm:pt>
    <dgm:pt modelId="{163EA792-1E1F-4AC0-B1C4-8844849A388E}" type="pres">
      <dgm:prSet presAssocID="{46106F4F-5969-442F-AF6E-9F854C608A68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60E9D6B-7FC9-4EF6-A0AA-7C9F058C3D45}" type="pres">
      <dgm:prSet presAssocID="{46106F4F-5969-442F-AF6E-9F854C608A68}" presName="textaccent1" presStyleCnt="0"/>
      <dgm:spPr/>
    </dgm:pt>
    <dgm:pt modelId="{88076231-4059-473D-904F-268DE7A74303}" type="pres">
      <dgm:prSet presAssocID="{46106F4F-5969-442F-AF6E-9F854C608A68}" presName="accentRepeatNode" presStyleLbl="solidAlignAcc1" presStyleIdx="0" presStyleCnt="14"/>
      <dgm:spPr>
        <a:ln>
          <a:solidFill>
            <a:srgbClr val="C00000"/>
          </a:solidFill>
        </a:ln>
      </dgm:spPr>
    </dgm:pt>
    <dgm:pt modelId="{8F356447-90A3-43C1-852D-90A7E46FB43C}" type="pres">
      <dgm:prSet presAssocID="{9813A25D-EE4F-4957-809C-1803F332614A}" presName="image1" presStyleCnt="0"/>
      <dgm:spPr/>
    </dgm:pt>
    <dgm:pt modelId="{EA95DA5A-78BE-45E6-A1CD-2E036FEF960C}" type="pres">
      <dgm:prSet presAssocID="{9813A25D-EE4F-4957-809C-1803F332614A}" presName="imageRepeatNode" presStyleLbl="alignAcc1" presStyleIdx="0" presStyleCnt="7"/>
      <dgm:spPr/>
      <dgm:t>
        <a:bodyPr/>
        <a:lstStyle/>
        <a:p>
          <a:endParaRPr lang="de-AT"/>
        </a:p>
      </dgm:t>
    </dgm:pt>
    <dgm:pt modelId="{ED2814CA-9893-4C64-B097-CC56E101AFE5}" type="pres">
      <dgm:prSet presAssocID="{9813A25D-EE4F-4957-809C-1803F332614A}" presName="imageaccent1" presStyleCnt="0"/>
      <dgm:spPr/>
    </dgm:pt>
    <dgm:pt modelId="{DDB65FEC-936E-48D3-94E9-40E453E88F10}" type="pres">
      <dgm:prSet presAssocID="{9813A25D-EE4F-4957-809C-1803F332614A}" presName="accentRepeatNode" presStyleLbl="solidAlignAcc1" presStyleIdx="1" presStyleCnt="14"/>
      <dgm:spPr>
        <a:ln>
          <a:solidFill>
            <a:srgbClr val="C00000"/>
          </a:solidFill>
        </a:ln>
      </dgm:spPr>
    </dgm:pt>
    <dgm:pt modelId="{066996D9-53D9-4F7D-8E7A-D5CAF9EE5BDE}" type="pres">
      <dgm:prSet presAssocID="{34824702-48D6-4251-A125-80F6D0975BB4}" presName="text2" presStyleCnt="0"/>
      <dgm:spPr/>
    </dgm:pt>
    <dgm:pt modelId="{30B2AA2A-CE06-425A-B33A-BB1447CE5B5C}" type="pres">
      <dgm:prSet presAssocID="{34824702-48D6-4251-A125-80F6D0975BB4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70AF113-5AB8-4149-8DC9-4AC6091813BF}" type="pres">
      <dgm:prSet presAssocID="{34824702-48D6-4251-A125-80F6D0975BB4}" presName="textaccent2" presStyleCnt="0"/>
      <dgm:spPr/>
    </dgm:pt>
    <dgm:pt modelId="{160AAB3A-D980-4119-8DD4-2D2F1DAECFC9}" type="pres">
      <dgm:prSet presAssocID="{34824702-48D6-4251-A125-80F6D0975BB4}" presName="accentRepeatNode" presStyleLbl="solidAlignAcc1" presStyleIdx="2" presStyleCnt="14"/>
      <dgm:spPr>
        <a:ln>
          <a:solidFill>
            <a:srgbClr val="C00000"/>
          </a:solidFill>
        </a:ln>
      </dgm:spPr>
    </dgm:pt>
    <dgm:pt modelId="{E62E1F91-FCCB-4D21-B951-45AC9140BAC8}" type="pres">
      <dgm:prSet presAssocID="{31C3DDE5-F8CB-419E-864B-180A261E6E20}" presName="image2" presStyleCnt="0"/>
      <dgm:spPr/>
    </dgm:pt>
    <dgm:pt modelId="{60E522CD-7243-4FCB-8901-A8052242C5CB}" type="pres">
      <dgm:prSet presAssocID="{31C3DDE5-F8CB-419E-864B-180A261E6E20}" presName="imageRepeatNode" presStyleLbl="alignAcc1" presStyleIdx="1" presStyleCnt="7"/>
      <dgm:spPr/>
      <dgm:t>
        <a:bodyPr/>
        <a:lstStyle/>
        <a:p>
          <a:endParaRPr lang="de-AT"/>
        </a:p>
      </dgm:t>
    </dgm:pt>
    <dgm:pt modelId="{4A03D631-EC9C-49F6-A193-F5CF9E1A2A09}" type="pres">
      <dgm:prSet presAssocID="{31C3DDE5-F8CB-419E-864B-180A261E6E20}" presName="imageaccent2" presStyleCnt="0"/>
      <dgm:spPr/>
    </dgm:pt>
    <dgm:pt modelId="{6E2919EE-7EBA-43C8-81C7-8C02368F2423}" type="pres">
      <dgm:prSet presAssocID="{31C3DDE5-F8CB-419E-864B-180A261E6E20}" presName="accentRepeatNode" presStyleLbl="solidAlignAcc1" presStyleIdx="3" presStyleCnt="14"/>
      <dgm:spPr>
        <a:ln>
          <a:solidFill>
            <a:srgbClr val="C00000"/>
          </a:solidFill>
        </a:ln>
      </dgm:spPr>
    </dgm:pt>
    <dgm:pt modelId="{14570239-205D-4389-BEC0-FCED1A2BD6F6}" type="pres">
      <dgm:prSet presAssocID="{8120DA7B-A59E-42AC-B359-BD3943457DCA}" presName="text3" presStyleCnt="0"/>
      <dgm:spPr/>
    </dgm:pt>
    <dgm:pt modelId="{6D06EBF0-08FB-4AB7-88EB-7ED182402FD6}" type="pres">
      <dgm:prSet presAssocID="{8120DA7B-A59E-42AC-B359-BD3943457DCA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436B8DA-C0FA-4558-856C-5816E2A02BEF}" type="pres">
      <dgm:prSet presAssocID="{8120DA7B-A59E-42AC-B359-BD3943457DCA}" presName="textaccent3" presStyleCnt="0"/>
      <dgm:spPr/>
    </dgm:pt>
    <dgm:pt modelId="{F1712010-8A3A-4F71-A11C-C1DDD39CD9CD}" type="pres">
      <dgm:prSet presAssocID="{8120DA7B-A59E-42AC-B359-BD3943457DCA}" presName="accentRepeatNode" presStyleLbl="solidAlignAcc1" presStyleIdx="4" presStyleCnt="14"/>
      <dgm:spPr>
        <a:ln>
          <a:solidFill>
            <a:srgbClr val="C00000"/>
          </a:solidFill>
        </a:ln>
      </dgm:spPr>
    </dgm:pt>
    <dgm:pt modelId="{47474FC9-708B-4129-BF55-403B0FABA73A}" type="pres">
      <dgm:prSet presAssocID="{D3650B28-E0E3-4C03-A540-F7F9B24B9F11}" presName="image3" presStyleCnt="0"/>
      <dgm:spPr/>
    </dgm:pt>
    <dgm:pt modelId="{A385E072-9410-45CC-8703-2A54EC0DC772}" type="pres">
      <dgm:prSet presAssocID="{D3650B28-E0E3-4C03-A540-F7F9B24B9F11}" presName="imageRepeatNode" presStyleLbl="alignAcc1" presStyleIdx="2" presStyleCnt="7"/>
      <dgm:spPr/>
      <dgm:t>
        <a:bodyPr/>
        <a:lstStyle/>
        <a:p>
          <a:endParaRPr lang="de-AT"/>
        </a:p>
      </dgm:t>
    </dgm:pt>
    <dgm:pt modelId="{6DA42979-BD95-4DE1-8EE1-80840E550636}" type="pres">
      <dgm:prSet presAssocID="{D3650B28-E0E3-4C03-A540-F7F9B24B9F11}" presName="imageaccent3" presStyleCnt="0"/>
      <dgm:spPr/>
    </dgm:pt>
    <dgm:pt modelId="{1F32302B-C543-425E-8818-D9F7AD1D7F55}" type="pres">
      <dgm:prSet presAssocID="{D3650B28-E0E3-4C03-A540-F7F9B24B9F11}" presName="accentRepeatNode" presStyleLbl="solidAlignAcc1" presStyleIdx="5" presStyleCnt="14"/>
      <dgm:spPr>
        <a:ln>
          <a:solidFill>
            <a:srgbClr val="C00000"/>
          </a:solidFill>
        </a:ln>
      </dgm:spPr>
    </dgm:pt>
    <dgm:pt modelId="{F6DB61F5-DE8B-450A-81C8-92CB2D82A881}" type="pres">
      <dgm:prSet presAssocID="{0281051D-5919-4CBE-9387-A6701A67F911}" presName="text4" presStyleCnt="0"/>
      <dgm:spPr/>
    </dgm:pt>
    <dgm:pt modelId="{AD831B1C-0722-4DB6-9B47-6DB245F12C85}" type="pres">
      <dgm:prSet presAssocID="{0281051D-5919-4CBE-9387-A6701A67F911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C4A1313-63C5-4A09-A554-A833A231DF24}" type="pres">
      <dgm:prSet presAssocID="{0281051D-5919-4CBE-9387-A6701A67F911}" presName="textaccent4" presStyleCnt="0"/>
      <dgm:spPr/>
    </dgm:pt>
    <dgm:pt modelId="{56124EFF-09B1-49B6-B392-369F314E5F22}" type="pres">
      <dgm:prSet presAssocID="{0281051D-5919-4CBE-9387-A6701A67F911}" presName="accentRepeatNode" presStyleLbl="solidAlignAcc1" presStyleIdx="6" presStyleCnt="14"/>
      <dgm:spPr>
        <a:ln>
          <a:solidFill>
            <a:srgbClr val="C00000"/>
          </a:solidFill>
        </a:ln>
      </dgm:spPr>
    </dgm:pt>
    <dgm:pt modelId="{43A5F0B7-E9A2-47A1-B143-CAC093695D21}" type="pres">
      <dgm:prSet presAssocID="{9E880914-E5D6-4AE6-A563-DDA82541E8E9}" presName="image4" presStyleCnt="0"/>
      <dgm:spPr/>
    </dgm:pt>
    <dgm:pt modelId="{79387FED-753F-4AB3-BDE5-93C8E4D05AC6}" type="pres">
      <dgm:prSet presAssocID="{9E880914-E5D6-4AE6-A563-DDA82541E8E9}" presName="imageRepeatNode" presStyleLbl="alignAcc1" presStyleIdx="3" presStyleCnt="7"/>
      <dgm:spPr/>
      <dgm:t>
        <a:bodyPr/>
        <a:lstStyle/>
        <a:p>
          <a:endParaRPr lang="de-AT"/>
        </a:p>
      </dgm:t>
    </dgm:pt>
    <dgm:pt modelId="{7EF626F7-94A3-407B-80AD-647EAF1B2F9D}" type="pres">
      <dgm:prSet presAssocID="{9E880914-E5D6-4AE6-A563-DDA82541E8E9}" presName="imageaccent4" presStyleCnt="0"/>
      <dgm:spPr/>
    </dgm:pt>
    <dgm:pt modelId="{E6C70AD1-3FA0-499D-B0E6-1DA91C5ACD27}" type="pres">
      <dgm:prSet presAssocID="{9E880914-E5D6-4AE6-A563-DDA82541E8E9}" presName="accentRepeatNode" presStyleLbl="solidAlignAcc1" presStyleIdx="7" presStyleCnt="14"/>
      <dgm:spPr>
        <a:ln>
          <a:solidFill>
            <a:srgbClr val="C00000"/>
          </a:solidFill>
        </a:ln>
      </dgm:spPr>
    </dgm:pt>
    <dgm:pt modelId="{38361346-953C-48E5-8372-E1448C17E6A2}" type="pres">
      <dgm:prSet presAssocID="{D696F46A-73BC-43E3-9D2F-B4D0024B3CAD}" presName="text5" presStyleCnt="0"/>
      <dgm:spPr/>
    </dgm:pt>
    <dgm:pt modelId="{C3B5BE1F-ADF5-4835-98D2-B14D859150A9}" type="pres">
      <dgm:prSet presAssocID="{D696F46A-73BC-43E3-9D2F-B4D0024B3CAD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A6435BF-9E73-4E41-A537-454D1460051A}" type="pres">
      <dgm:prSet presAssocID="{D696F46A-73BC-43E3-9D2F-B4D0024B3CAD}" presName="textaccent5" presStyleCnt="0"/>
      <dgm:spPr/>
    </dgm:pt>
    <dgm:pt modelId="{2260FB45-B24C-4E9B-A410-B2EEF4E044E0}" type="pres">
      <dgm:prSet presAssocID="{D696F46A-73BC-43E3-9D2F-B4D0024B3CAD}" presName="accentRepeatNode" presStyleLbl="solidAlignAcc1" presStyleIdx="8" presStyleCnt="14"/>
      <dgm:spPr>
        <a:ln>
          <a:solidFill>
            <a:srgbClr val="C00000"/>
          </a:solidFill>
        </a:ln>
      </dgm:spPr>
    </dgm:pt>
    <dgm:pt modelId="{3F0B9BC6-3AB1-4342-9473-6660A04F962A}" type="pres">
      <dgm:prSet presAssocID="{FA743886-9159-4FA4-BDC7-79CF4565017B}" presName="image5" presStyleCnt="0"/>
      <dgm:spPr/>
    </dgm:pt>
    <dgm:pt modelId="{396B7B3F-0228-4988-88E2-0D90A0805DA3}" type="pres">
      <dgm:prSet presAssocID="{FA743886-9159-4FA4-BDC7-79CF4565017B}" presName="imageRepeatNode" presStyleLbl="alignAcc1" presStyleIdx="4" presStyleCnt="7"/>
      <dgm:spPr/>
      <dgm:t>
        <a:bodyPr/>
        <a:lstStyle/>
        <a:p>
          <a:endParaRPr lang="de-AT"/>
        </a:p>
      </dgm:t>
    </dgm:pt>
    <dgm:pt modelId="{9D2B4D3E-9E92-43A8-9B51-2622D6B2526D}" type="pres">
      <dgm:prSet presAssocID="{FA743886-9159-4FA4-BDC7-79CF4565017B}" presName="imageaccent5" presStyleCnt="0"/>
      <dgm:spPr/>
    </dgm:pt>
    <dgm:pt modelId="{EBB82B0C-63A8-4883-8CFA-8A9505F74F12}" type="pres">
      <dgm:prSet presAssocID="{FA743886-9159-4FA4-BDC7-79CF4565017B}" presName="accentRepeatNode" presStyleLbl="solidAlignAcc1" presStyleIdx="9" presStyleCnt="14"/>
      <dgm:spPr>
        <a:ln>
          <a:solidFill>
            <a:srgbClr val="C00000"/>
          </a:solidFill>
        </a:ln>
      </dgm:spPr>
    </dgm:pt>
    <dgm:pt modelId="{7ADA5A2A-B3E6-4451-B2D1-AADC24777986}" type="pres">
      <dgm:prSet presAssocID="{1DDE6B74-EB05-4F61-946D-D4F4A6B59A6D}" presName="text6" presStyleCnt="0"/>
      <dgm:spPr/>
    </dgm:pt>
    <dgm:pt modelId="{B9446185-180C-4011-B3FA-D53D73C36A34}" type="pres">
      <dgm:prSet presAssocID="{1DDE6B74-EB05-4F61-946D-D4F4A6B59A6D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17ED9EE-0BF1-498E-A3DB-5D89DF4C935D}" type="pres">
      <dgm:prSet presAssocID="{1DDE6B74-EB05-4F61-946D-D4F4A6B59A6D}" presName="textaccent6" presStyleCnt="0"/>
      <dgm:spPr/>
    </dgm:pt>
    <dgm:pt modelId="{E5ED43DB-89EC-426C-B67D-3D3B0933D24B}" type="pres">
      <dgm:prSet presAssocID="{1DDE6B74-EB05-4F61-946D-D4F4A6B59A6D}" presName="accentRepeatNode" presStyleLbl="solidAlignAcc1" presStyleIdx="10" presStyleCnt="14"/>
      <dgm:spPr>
        <a:ln>
          <a:solidFill>
            <a:srgbClr val="C00000"/>
          </a:solidFill>
        </a:ln>
      </dgm:spPr>
    </dgm:pt>
    <dgm:pt modelId="{D63436B3-FF5E-46B4-B518-19E5543112B5}" type="pres">
      <dgm:prSet presAssocID="{0E4CB71E-EC66-45E8-AF50-805C0219D4C8}" presName="image6" presStyleCnt="0"/>
      <dgm:spPr/>
    </dgm:pt>
    <dgm:pt modelId="{F73F9EC7-6E7C-44D8-A149-1F8865FB9B15}" type="pres">
      <dgm:prSet presAssocID="{0E4CB71E-EC66-45E8-AF50-805C0219D4C8}" presName="imageRepeatNode" presStyleLbl="alignAcc1" presStyleIdx="5" presStyleCnt="7"/>
      <dgm:spPr/>
      <dgm:t>
        <a:bodyPr/>
        <a:lstStyle/>
        <a:p>
          <a:endParaRPr lang="de-AT"/>
        </a:p>
      </dgm:t>
    </dgm:pt>
    <dgm:pt modelId="{7CEBF9C9-15E9-41F8-A6C8-D3731B7F25F5}" type="pres">
      <dgm:prSet presAssocID="{0E4CB71E-EC66-45E8-AF50-805C0219D4C8}" presName="imageaccent6" presStyleCnt="0"/>
      <dgm:spPr/>
    </dgm:pt>
    <dgm:pt modelId="{DBCE35CD-C556-410D-8366-6E6670BFB80A}" type="pres">
      <dgm:prSet presAssocID="{0E4CB71E-EC66-45E8-AF50-805C0219D4C8}" presName="accentRepeatNode" presStyleLbl="solidAlignAcc1" presStyleIdx="11" presStyleCnt="14"/>
      <dgm:spPr>
        <a:ln>
          <a:solidFill>
            <a:srgbClr val="C00000"/>
          </a:solidFill>
        </a:ln>
      </dgm:spPr>
    </dgm:pt>
    <dgm:pt modelId="{A9D498F8-FEB7-4868-8865-008E0353706F}" type="pres">
      <dgm:prSet presAssocID="{3C1A4487-C160-40D9-90DC-019C42E73854}" presName="text7" presStyleCnt="0"/>
      <dgm:spPr/>
    </dgm:pt>
    <dgm:pt modelId="{5CAF7588-7500-44CA-81B1-F1C372EDFAF8}" type="pres">
      <dgm:prSet presAssocID="{3C1A4487-C160-40D9-90DC-019C42E73854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C51823A-EE75-4048-ACA9-B328F097F41B}" type="pres">
      <dgm:prSet presAssocID="{3C1A4487-C160-40D9-90DC-019C42E73854}" presName="textaccent7" presStyleCnt="0"/>
      <dgm:spPr/>
    </dgm:pt>
    <dgm:pt modelId="{670AD103-ED15-4655-8879-09F63DA71EB0}" type="pres">
      <dgm:prSet presAssocID="{3C1A4487-C160-40D9-90DC-019C42E73854}" presName="accentRepeatNode" presStyleLbl="solidAlignAcc1" presStyleIdx="12" presStyleCnt="14"/>
      <dgm:spPr>
        <a:ln>
          <a:solidFill>
            <a:srgbClr val="C00000"/>
          </a:solidFill>
        </a:ln>
      </dgm:spPr>
    </dgm:pt>
    <dgm:pt modelId="{00D1B6EA-E33A-419C-B022-D7C75113E387}" type="pres">
      <dgm:prSet presAssocID="{5390C744-B07C-4850-8E33-221E4D522869}" presName="image7" presStyleCnt="0"/>
      <dgm:spPr/>
    </dgm:pt>
    <dgm:pt modelId="{E035A560-82A1-41C2-ADB6-D04EF2B352F5}" type="pres">
      <dgm:prSet presAssocID="{5390C744-B07C-4850-8E33-221E4D522869}" presName="imageRepeatNode" presStyleLbl="alignAcc1" presStyleIdx="6" presStyleCnt="7"/>
      <dgm:spPr/>
      <dgm:t>
        <a:bodyPr/>
        <a:lstStyle/>
        <a:p>
          <a:endParaRPr lang="de-AT"/>
        </a:p>
      </dgm:t>
    </dgm:pt>
    <dgm:pt modelId="{272C0244-D9B0-4DF0-AB72-1DDD83FAB500}" type="pres">
      <dgm:prSet presAssocID="{5390C744-B07C-4850-8E33-221E4D522869}" presName="imageaccent7" presStyleCnt="0"/>
      <dgm:spPr/>
    </dgm:pt>
    <dgm:pt modelId="{1314BD42-2841-4E18-8BFE-45C9B4E6D745}" type="pres">
      <dgm:prSet presAssocID="{5390C744-B07C-4850-8E33-221E4D522869}" presName="accentRepeatNode" presStyleLbl="solidAlignAcc1" presStyleIdx="13" presStyleCnt="14"/>
      <dgm:spPr>
        <a:ln>
          <a:solidFill>
            <a:srgbClr val="C00000"/>
          </a:solidFill>
        </a:ln>
      </dgm:spPr>
    </dgm:pt>
  </dgm:ptLst>
  <dgm:cxnLst>
    <dgm:cxn modelId="{2530F58C-D341-4B42-8FA8-B462C2198606}" type="presOf" srcId="{1DDE6B74-EB05-4F61-946D-D4F4A6B59A6D}" destId="{B9446185-180C-4011-B3FA-D53D73C36A34}" srcOrd="0" destOrd="0" presId="urn:microsoft.com/office/officeart/2008/layout/HexagonCluster"/>
    <dgm:cxn modelId="{8B406F82-BBDA-4172-B38B-D47CB4DEFF82}" type="presOf" srcId="{46106F4F-5969-442F-AF6E-9F854C608A68}" destId="{163EA792-1E1F-4AC0-B1C4-8844849A388E}" srcOrd="0" destOrd="0" presId="urn:microsoft.com/office/officeart/2008/layout/HexagonCluster"/>
    <dgm:cxn modelId="{A3FF7E47-6B86-47AF-926B-484EB9080A71}" type="presOf" srcId="{0281051D-5919-4CBE-9387-A6701A67F911}" destId="{AD831B1C-0722-4DB6-9B47-6DB245F12C85}" srcOrd="0" destOrd="0" presId="urn:microsoft.com/office/officeart/2008/layout/HexagonCluster"/>
    <dgm:cxn modelId="{5688384A-C89E-4EA6-890B-473D6EFD3A2C}" srcId="{EDC9840A-F714-460E-9AA5-92083677CD2A}" destId="{3C1A4487-C160-40D9-90DC-019C42E73854}" srcOrd="6" destOrd="0" parTransId="{B9D7546C-8C99-49B1-8502-D849F3FDF4D2}" sibTransId="{5390C744-B07C-4850-8E33-221E4D522869}"/>
    <dgm:cxn modelId="{4F073C4E-DC13-411A-BEC8-34714DE94C2F}" srcId="{EDC9840A-F714-460E-9AA5-92083677CD2A}" destId="{46106F4F-5969-442F-AF6E-9F854C608A68}" srcOrd="0" destOrd="0" parTransId="{6BB9BF0C-37B0-4799-AC79-15ABF3B4556F}" sibTransId="{9813A25D-EE4F-4957-809C-1803F332614A}"/>
    <dgm:cxn modelId="{F9E04C75-3080-46D2-BC49-413F1759B670}" srcId="{EDC9840A-F714-460E-9AA5-92083677CD2A}" destId="{D696F46A-73BC-43E3-9D2F-B4D0024B3CAD}" srcOrd="4" destOrd="0" parTransId="{C6AD1E17-EC36-4452-B8D4-9B32083E50E3}" sibTransId="{FA743886-9159-4FA4-BDC7-79CF4565017B}"/>
    <dgm:cxn modelId="{DC4377A2-DAA7-49F6-89A2-82539E657E2C}" type="presOf" srcId="{D3650B28-E0E3-4C03-A540-F7F9B24B9F11}" destId="{A385E072-9410-45CC-8703-2A54EC0DC772}" srcOrd="0" destOrd="0" presId="urn:microsoft.com/office/officeart/2008/layout/HexagonCluster"/>
    <dgm:cxn modelId="{ABD86F3C-000B-4E07-A564-C8BFF035BEBF}" type="presOf" srcId="{D696F46A-73BC-43E3-9D2F-B4D0024B3CAD}" destId="{C3B5BE1F-ADF5-4835-98D2-B14D859150A9}" srcOrd="0" destOrd="0" presId="urn:microsoft.com/office/officeart/2008/layout/HexagonCluster"/>
    <dgm:cxn modelId="{9A07FF43-6593-45D5-9A1C-4D2D84E805DF}" type="presOf" srcId="{31C3DDE5-F8CB-419E-864B-180A261E6E20}" destId="{60E522CD-7243-4FCB-8901-A8052242C5CB}" srcOrd="0" destOrd="0" presId="urn:microsoft.com/office/officeart/2008/layout/HexagonCluster"/>
    <dgm:cxn modelId="{930266D7-DB42-499B-8826-7463969ED044}" type="presOf" srcId="{34824702-48D6-4251-A125-80F6D0975BB4}" destId="{30B2AA2A-CE06-425A-B33A-BB1447CE5B5C}" srcOrd="0" destOrd="0" presId="urn:microsoft.com/office/officeart/2008/layout/HexagonCluster"/>
    <dgm:cxn modelId="{16143EFD-A8C5-4955-829E-CEF773A9C4A7}" srcId="{EDC9840A-F714-460E-9AA5-92083677CD2A}" destId="{8120DA7B-A59E-42AC-B359-BD3943457DCA}" srcOrd="2" destOrd="0" parTransId="{F0FEB575-5830-4473-81E1-252C8495A7C6}" sibTransId="{D3650B28-E0E3-4C03-A540-F7F9B24B9F11}"/>
    <dgm:cxn modelId="{4478990F-7DAE-462E-A792-95F475ADC786}" type="presOf" srcId="{3C1A4487-C160-40D9-90DC-019C42E73854}" destId="{5CAF7588-7500-44CA-81B1-F1C372EDFAF8}" srcOrd="0" destOrd="0" presId="urn:microsoft.com/office/officeart/2008/layout/HexagonCluster"/>
    <dgm:cxn modelId="{2DD337CC-9AEC-4BE2-8C3F-7B6B32D5DA24}" type="presOf" srcId="{5390C744-B07C-4850-8E33-221E4D522869}" destId="{E035A560-82A1-41C2-ADB6-D04EF2B352F5}" srcOrd="0" destOrd="0" presId="urn:microsoft.com/office/officeart/2008/layout/HexagonCluster"/>
    <dgm:cxn modelId="{86C95747-D3AA-4D14-BA6F-66E40826C052}" srcId="{EDC9840A-F714-460E-9AA5-92083677CD2A}" destId="{34824702-48D6-4251-A125-80F6D0975BB4}" srcOrd="1" destOrd="0" parTransId="{572C94E5-52E2-40CB-8935-D3DA379B873A}" sibTransId="{31C3DDE5-F8CB-419E-864B-180A261E6E20}"/>
    <dgm:cxn modelId="{04FDAFF8-BEDA-4A34-9187-11C29A1A83AD}" type="presOf" srcId="{9E880914-E5D6-4AE6-A563-DDA82541E8E9}" destId="{79387FED-753F-4AB3-BDE5-93C8E4D05AC6}" srcOrd="0" destOrd="0" presId="urn:microsoft.com/office/officeart/2008/layout/HexagonCluster"/>
    <dgm:cxn modelId="{A2E1F896-3A65-4CDA-BF81-FF5BD0B1D766}" type="presOf" srcId="{FA743886-9159-4FA4-BDC7-79CF4565017B}" destId="{396B7B3F-0228-4988-88E2-0D90A0805DA3}" srcOrd="0" destOrd="0" presId="urn:microsoft.com/office/officeart/2008/layout/HexagonCluster"/>
    <dgm:cxn modelId="{3A72F5F6-4D15-4E7F-9BE5-BBBB6920B66A}" srcId="{EDC9840A-F714-460E-9AA5-92083677CD2A}" destId="{0281051D-5919-4CBE-9387-A6701A67F911}" srcOrd="3" destOrd="0" parTransId="{60C9C169-BCC4-4A94-B9FC-C5099C07B55F}" sibTransId="{9E880914-E5D6-4AE6-A563-DDA82541E8E9}"/>
    <dgm:cxn modelId="{A7187ED2-31E4-4B39-B6E4-691F373EA541}" type="presOf" srcId="{EDC9840A-F714-460E-9AA5-92083677CD2A}" destId="{0652CB5E-0D62-4BE5-8FDE-62390ED60B42}" srcOrd="0" destOrd="0" presId="urn:microsoft.com/office/officeart/2008/layout/HexagonCluster"/>
    <dgm:cxn modelId="{9FFAB706-63E6-4AE2-8FEC-390E2E80AF45}" type="presOf" srcId="{8120DA7B-A59E-42AC-B359-BD3943457DCA}" destId="{6D06EBF0-08FB-4AB7-88EB-7ED182402FD6}" srcOrd="0" destOrd="0" presId="urn:microsoft.com/office/officeart/2008/layout/HexagonCluster"/>
    <dgm:cxn modelId="{094371EB-105D-4973-A9A3-682B10BBB100}" type="presOf" srcId="{0E4CB71E-EC66-45E8-AF50-805C0219D4C8}" destId="{F73F9EC7-6E7C-44D8-A149-1F8865FB9B15}" srcOrd="0" destOrd="0" presId="urn:microsoft.com/office/officeart/2008/layout/HexagonCluster"/>
    <dgm:cxn modelId="{F467CC2E-5189-4F49-A73D-EB3091917915}" type="presOf" srcId="{9813A25D-EE4F-4957-809C-1803F332614A}" destId="{EA95DA5A-78BE-45E6-A1CD-2E036FEF960C}" srcOrd="0" destOrd="0" presId="urn:microsoft.com/office/officeart/2008/layout/HexagonCluster"/>
    <dgm:cxn modelId="{9EE0C7D3-B3A1-4ACE-BF6D-C1EE6BDC235B}" srcId="{EDC9840A-F714-460E-9AA5-92083677CD2A}" destId="{1DDE6B74-EB05-4F61-946D-D4F4A6B59A6D}" srcOrd="5" destOrd="0" parTransId="{9892C924-033B-40D2-9856-AC4B6DDAD308}" sibTransId="{0E4CB71E-EC66-45E8-AF50-805C0219D4C8}"/>
    <dgm:cxn modelId="{9C66DDDD-DADA-4058-B18D-CC7F2C87A639}" type="presParOf" srcId="{0652CB5E-0D62-4BE5-8FDE-62390ED60B42}" destId="{6587C342-AC6E-4DAE-9D83-9F2FE6013225}" srcOrd="0" destOrd="0" presId="urn:microsoft.com/office/officeart/2008/layout/HexagonCluster"/>
    <dgm:cxn modelId="{A8751264-F7A3-45DE-A598-B4FBA81B7D21}" type="presParOf" srcId="{6587C342-AC6E-4DAE-9D83-9F2FE6013225}" destId="{163EA792-1E1F-4AC0-B1C4-8844849A388E}" srcOrd="0" destOrd="0" presId="urn:microsoft.com/office/officeart/2008/layout/HexagonCluster"/>
    <dgm:cxn modelId="{D5ECFFAE-72FB-4CC8-B693-BAD596A2195F}" type="presParOf" srcId="{0652CB5E-0D62-4BE5-8FDE-62390ED60B42}" destId="{B60E9D6B-7FC9-4EF6-A0AA-7C9F058C3D45}" srcOrd="1" destOrd="0" presId="urn:microsoft.com/office/officeart/2008/layout/HexagonCluster"/>
    <dgm:cxn modelId="{2D754A7A-536D-4691-BB95-3BA407C6F85C}" type="presParOf" srcId="{B60E9D6B-7FC9-4EF6-A0AA-7C9F058C3D45}" destId="{88076231-4059-473D-904F-268DE7A74303}" srcOrd="0" destOrd="0" presId="urn:microsoft.com/office/officeart/2008/layout/HexagonCluster"/>
    <dgm:cxn modelId="{06F0CC46-6E80-4650-8D7A-168BE02B8F42}" type="presParOf" srcId="{0652CB5E-0D62-4BE5-8FDE-62390ED60B42}" destId="{8F356447-90A3-43C1-852D-90A7E46FB43C}" srcOrd="2" destOrd="0" presId="urn:microsoft.com/office/officeart/2008/layout/HexagonCluster"/>
    <dgm:cxn modelId="{DC53456B-98D9-4416-9F95-E04F91562910}" type="presParOf" srcId="{8F356447-90A3-43C1-852D-90A7E46FB43C}" destId="{EA95DA5A-78BE-45E6-A1CD-2E036FEF960C}" srcOrd="0" destOrd="0" presId="urn:microsoft.com/office/officeart/2008/layout/HexagonCluster"/>
    <dgm:cxn modelId="{51E52832-6B18-462E-8DC3-51EF7E2338E5}" type="presParOf" srcId="{0652CB5E-0D62-4BE5-8FDE-62390ED60B42}" destId="{ED2814CA-9893-4C64-B097-CC56E101AFE5}" srcOrd="3" destOrd="0" presId="urn:microsoft.com/office/officeart/2008/layout/HexagonCluster"/>
    <dgm:cxn modelId="{0FAD076C-83E2-44CB-9946-FB27846E9F02}" type="presParOf" srcId="{ED2814CA-9893-4C64-B097-CC56E101AFE5}" destId="{DDB65FEC-936E-48D3-94E9-40E453E88F10}" srcOrd="0" destOrd="0" presId="urn:microsoft.com/office/officeart/2008/layout/HexagonCluster"/>
    <dgm:cxn modelId="{8995E805-118C-4019-8C4C-CFB727CA3BC2}" type="presParOf" srcId="{0652CB5E-0D62-4BE5-8FDE-62390ED60B42}" destId="{066996D9-53D9-4F7D-8E7A-D5CAF9EE5BDE}" srcOrd="4" destOrd="0" presId="urn:microsoft.com/office/officeart/2008/layout/HexagonCluster"/>
    <dgm:cxn modelId="{3CB77DBD-CA56-4AAD-9EB0-E8727DAD6C2B}" type="presParOf" srcId="{066996D9-53D9-4F7D-8E7A-D5CAF9EE5BDE}" destId="{30B2AA2A-CE06-425A-B33A-BB1447CE5B5C}" srcOrd="0" destOrd="0" presId="urn:microsoft.com/office/officeart/2008/layout/HexagonCluster"/>
    <dgm:cxn modelId="{2E726785-70C3-4345-B82E-47FF64AC3CAA}" type="presParOf" srcId="{0652CB5E-0D62-4BE5-8FDE-62390ED60B42}" destId="{770AF113-5AB8-4149-8DC9-4AC6091813BF}" srcOrd="5" destOrd="0" presId="urn:microsoft.com/office/officeart/2008/layout/HexagonCluster"/>
    <dgm:cxn modelId="{4E94D3D6-C567-4E48-9FC6-53F606E76611}" type="presParOf" srcId="{770AF113-5AB8-4149-8DC9-4AC6091813BF}" destId="{160AAB3A-D980-4119-8DD4-2D2F1DAECFC9}" srcOrd="0" destOrd="0" presId="urn:microsoft.com/office/officeart/2008/layout/HexagonCluster"/>
    <dgm:cxn modelId="{0F53E3B6-ED68-4082-8ED1-FAC699AC851A}" type="presParOf" srcId="{0652CB5E-0D62-4BE5-8FDE-62390ED60B42}" destId="{E62E1F91-FCCB-4D21-B951-45AC9140BAC8}" srcOrd="6" destOrd="0" presId="urn:microsoft.com/office/officeart/2008/layout/HexagonCluster"/>
    <dgm:cxn modelId="{ECF3D0BD-C398-4BFE-A2D8-2D7158D8E3C4}" type="presParOf" srcId="{E62E1F91-FCCB-4D21-B951-45AC9140BAC8}" destId="{60E522CD-7243-4FCB-8901-A8052242C5CB}" srcOrd="0" destOrd="0" presId="urn:microsoft.com/office/officeart/2008/layout/HexagonCluster"/>
    <dgm:cxn modelId="{434C6A26-3531-47C1-89F0-E3624C90E16C}" type="presParOf" srcId="{0652CB5E-0D62-4BE5-8FDE-62390ED60B42}" destId="{4A03D631-EC9C-49F6-A193-F5CF9E1A2A09}" srcOrd="7" destOrd="0" presId="urn:microsoft.com/office/officeart/2008/layout/HexagonCluster"/>
    <dgm:cxn modelId="{07A3C5E8-4DFC-4E73-900A-E8B790B85169}" type="presParOf" srcId="{4A03D631-EC9C-49F6-A193-F5CF9E1A2A09}" destId="{6E2919EE-7EBA-43C8-81C7-8C02368F2423}" srcOrd="0" destOrd="0" presId="urn:microsoft.com/office/officeart/2008/layout/HexagonCluster"/>
    <dgm:cxn modelId="{D52651AD-CE7B-41FE-BCAD-11F347B228CA}" type="presParOf" srcId="{0652CB5E-0D62-4BE5-8FDE-62390ED60B42}" destId="{14570239-205D-4389-BEC0-FCED1A2BD6F6}" srcOrd="8" destOrd="0" presId="urn:microsoft.com/office/officeart/2008/layout/HexagonCluster"/>
    <dgm:cxn modelId="{861C8798-0C57-4BCC-95BF-760E1515515D}" type="presParOf" srcId="{14570239-205D-4389-BEC0-FCED1A2BD6F6}" destId="{6D06EBF0-08FB-4AB7-88EB-7ED182402FD6}" srcOrd="0" destOrd="0" presId="urn:microsoft.com/office/officeart/2008/layout/HexagonCluster"/>
    <dgm:cxn modelId="{7D0AD329-797B-4BA4-AF72-5A692FBA99E7}" type="presParOf" srcId="{0652CB5E-0D62-4BE5-8FDE-62390ED60B42}" destId="{1436B8DA-C0FA-4558-856C-5816E2A02BEF}" srcOrd="9" destOrd="0" presId="urn:microsoft.com/office/officeart/2008/layout/HexagonCluster"/>
    <dgm:cxn modelId="{51CE5E1C-491F-46B3-8523-E3848F0838D1}" type="presParOf" srcId="{1436B8DA-C0FA-4558-856C-5816E2A02BEF}" destId="{F1712010-8A3A-4F71-A11C-C1DDD39CD9CD}" srcOrd="0" destOrd="0" presId="urn:microsoft.com/office/officeart/2008/layout/HexagonCluster"/>
    <dgm:cxn modelId="{F6D42C1C-A870-4A00-997C-1FAF62AC49CF}" type="presParOf" srcId="{0652CB5E-0D62-4BE5-8FDE-62390ED60B42}" destId="{47474FC9-708B-4129-BF55-403B0FABA73A}" srcOrd="10" destOrd="0" presId="urn:microsoft.com/office/officeart/2008/layout/HexagonCluster"/>
    <dgm:cxn modelId="{CC436414-3CD5-47F7-9DA2-7119160C5156}" type="presParOf" srcId="{47474FC9-708B-4129-BF55-403B0FABA73A}" destId="{A385E072-9410-45CC-8703-2A54EC0DC772}" srcOrd="0" destOrd="0" presId="urn:microsoft.com/office/officeart/2008/layout/HexagonCluster"/>
    <dgm:cxn modelId="{39BE8D96-05F4-493C-B0F2-680C2CF1CB82}" type="presParOf" srcId="{0652CB5E-0D62-4BE5-8FDE-62390ED60B42}" destId="{6DA42979-BD95-4DE1-8EE1-80840E550636}" srcOrd="11" destOrd="0" presId="urn:microsoft.com/office/officeart/2008/layout/HexagonCluster"/>
    <dgm:cxn modelId="{F883B4FE-A53F-472D-A6AE-A358B05602FD}" type="presParOf" srcId="{6DA42979-BD95-4DE1-8EE1-80840E550636}" destId="{1F32302B-C543-425E-8818-D9F7AD1D7F55}" srcOrd="0" destOrd="0" presId="urn:microsoft.com/office/officeart/2008/layout/HexagonCluster"/>
    <dgm:cxn modelId="{D9A2C2E3-60F2-4139-801D-798B56C07A3D}" type="presParOf" srcId="{0652CB5E-0D62-4BE5-8FDE-62390ED60B42}" destId="{F6DB61F5-DE8B-450A-81C8-92CB2D82A881}" srcOrd="12" destOrd="0" presId="urn:microsoft.com/office/officeart/2008/layout/HexagonCluster"/>
    <dgm:cxn modelId="{E2B624FD-54AE-4A85-8425-9C99416B0EE8}" type="presParOf" srcId="{F6DB61F5-DE8B-450A-81C8-92CB2D82A881}" destId="{AD831B1C-0722-4DB6-9B47-6DB245F12C85}" srcOrd="0" destOrd="0" presId="urn:microsoft.com/office/officeart/2008/layout/HexagonCluster"/>
    <dgm:cxn modelId="{4F0BA3D8-7759-4492-882A-8D9C935CE519}" type="presParOf" srcId="{0652CB5E-0D62-4BE5-8FDE-62390ED60B42}" destId="{7C4A1313-63C5-4A09-A554-A833A231DF24}" srcOrd="13" destOrd="0" presId="urn:microsoft.com/office/officeart/2008/layout/HexagonCluster"/>
    <dgm:cxn modelId="{BBA17FE7-902D-4D84-AB60-408600D3C905}" type="presParOf" srcId="{7C4A1313-63C5-4A09-A554-A833A231DF24}" destId="{56124EFF-09B1-49B6-B392-369F314E5F22}" srcOrd="0" destOrd="0" presId="urn:microsoft.com/office/officeart/2008/layout/HexagonCluster"/>
    <dgm:cxn modelId="{4E6B085C-9102-43F4-A323-85E57D2F6F74}" type="presParOf" srcId="{0652CB5E-0D62-4BE5-8FDE-62390ED60B42}" destId="{43A5F0B7-E9A2-47A1-B143-CAC093695D21}" srcOrd="14" destOrd="0" presId="urn:microsoft.com/office/officeart/2008/layout/HexagonCluster"/>
    <dgm:cxn modelId="{D1B109B3-A823-46B5-8C6A-E8308F347464}" type="presParOf" srcId="{43A5F0B7-E9A2-47A1-B143-CAC093695D21}" destId="{79387FED-753F-4AB3-BDE5-93C8E4D05AC6}" srcOrd="0" destOrd="0" presId="urn:microsoft.com/office/officeart/2008/layout/HexagonCluster"/>
    <dgm:cxn modelId="{4E2DA7BC-3555-444A-873D-749E95444BED}" type="presParOf" srcId="{0652CB5E-0D62-4BE5-8FDE-62390ED60B42}" destId="{7EF626F7-94A3-407B-80AD-647EAF1B2F9D}" srcOrd="15" destOrd="0" presId="urn:microsoft.com/office/officeart/2008/layout/HexagonCluster"/>
    <dgm:cxn modelId="{ABFE3AE6-7E67-4016-A33B-BB35CAE75A36}" type="presParOf" srcId="{7EF626F7-94A3-407B-80AD-647EAF1B2F9D}" destId="{E6C70AD1-3FA0-499D-B0E6-1DA91C5ACD27}" srcOrd="0" destOrd="0" presId="urn:microsoft.com/office/officeart/2008/layout/HexagonCluster"/>
    <dgm:cxn modelId="{313C4837-E0CF-446E-9AFC-021EE3DDE8C7}" type="presParOf" srcId="{0652CB5E-0D62-4BE5-8FDE-62390ED60B42}" destId="{38361346-953C-48E5-8372-E1448C17E6A2}" srcOrd="16" destOrd="0" presId="urn:microsoft.com/office/officeart/2008/layout/HexagonCluster"/>
    <dgm:cxn modelId="{F99C0506-E617-4B4F-B09F-FF0DBF4E6675}" type="presParOf" srcId="{38361346-953C-48E5-8372-E1448C17E6A2}" destId="{C3B5BE1F-ADF5-4835-98D2-B14D859150A9}" srcOrd="0" destOrd="0" presId="urn:microsoft.com/office/officeart/2008/layout/HexagonCluster"/>
    <dgm:cxn modelId="{DF283FAC-B837-4212-A2D2-C9D73B0A9E38}" type="presParOf" srcId="{0652CB5E-0D62-4BE5-8FDE-62390ED60B42}" destId="{BA6435BF-9E73-4E41-A537-454D1460051A}" srcOrd="17" destOrd="0" presId="urn:microsoft.com/office/officeart/2008/layout/HexagonCluster"/>
    <dgm:cxn modelId="{F6E696E1-9075-40A6-8B2C-271343E50F1B}" type="presParOf" srcId="{BA6435BF-9E73-4E41-A537-454D1460051A}" destId="{2260FB45-B24C-4E9B-A410-B2EEF4E044E0}" srcOrd="0" destOrd="0" presId="urn:microsoft.com/office/officeart/2008/layout/HexagonCluster"/>
    <dgm:cxn modelId="{1F2E5825-AD63-4BF0-BE70-5511A4246E5F}" type="presParOf" srcId="{0652CB5E-0D62-4BE5-8FDE-62390ED60B42}" destId="{3F0B9BC6-3AB1-4342-9473-6660A04F962A}" srcOrd="18" destOrd="0" presId="urn:microsoft.com/office/officeart/2008/layout/HexagonCluster"/>
    <dgm:cxn modelId="{F7C42FC6-C654-4603-B87E-4BAFC1823EB4}" type="presParOf" srcId="{3F0B9BC6-3AB1-4342-9473-6660A04F962A}" destId="{396B7B3F-0228-4988-88E2-0D90A0805DA3}" srcOrd="0" destOrd="0" presId="urn:microsoft.com/office/officeart/2008/layout/HexagonCluster"/>
    <dgm:cxn modelId="{0513E97D-046A-47A2-8CFB-74EACBFE0D5E}" type="presParOf" srcId="{0652CB5E-0D62-4BE5-8FDE-62390ED60B42}" destId="{9D2B4D3E-9E92-43A8-9B51-2622D6B2526D}" srcOrd="19" destOrd="0" presId="urn:microsoft.com/office/officeart/2008/layout/HexagonCluster"/>
    <dgm:cxn modelId="{DEC866DC-AE6E-42A3-8FC9-50DDAFB30CCF}" type="presParOf" srcId="{9D2B4D3E-9E92-43A8-9B51-2622D6B2526D}" destId="{EBB82B0C-63A8-4883-8CFA-8A9505F74F12}" srcOrd="0" destOrd="0" presId="urn:microsoft.com/office/officeart/2008/layout/HexagonCluster"/>
    <dgm:cxn modelId="{7764F88A-6EB1-4097-A344-074AECBCAA37}" type="presParOf" srcId="{0652CB5E-0D62-4BE5-8FDE-62390ED60B42}" destId="{7ADA5A2A-B3E6-4451-B2D1-AADC24777986}" srcOrd="20" destOrd="0" presId="urn:microsoft.com/office/officeart/2008/layout/HexagonCluster"/>
    <dgm:cxn modelId="{FB602E39-FECF-447A-8ABC-D0A3F2E38E67}" type="presParOf" srcId="{7ADA5A2A-B3E6-4451-B2D1-AADC24777986}" destId="{B9446185-180C-4011-B3FA-D53D73C36A34}" srcOrd="0" destOrd="0" presId="urn:microsoft.com/office/officeart/2008/layout/HexagonCluster"/>
    <dgm:cxn modelId="{B775BAD7-5BC0-4668-A8A0-B4BD0CA45F58}" type="presParOf" srcId="{0652CB5E-0D62-4BE5-8FDE-62390ED60B42}" destId="{817ED9EE-0BF1-498E-A3DB-5D89DF4C935D}" srcOrd="21" destOrd="0" presId="urn:microsoft.com/office/officeart/2008/layout/HexagonCluster"/>
    <dgm:cxn modelId="{A4E227A6-5460-4DFD-BDD3-85EF46B7E8CA}" type="presParOf" srcId="{817ED9EE-0BF1-498E-A3DB-5D89DF4C935D}" destId="{E5ED43DB-89EC-426C-B67D-3D3B0933D24B}" srcOrd="0" destOrd="0" presId="urn:microsoft.com/office/officeart/2008/layout/HexagonCluster"/>
    <dgm:cxn modelId="{20D20E3A-F637-405F-91D8-3A9EAF841DB1}" type="presParOf" srcId="{0652CB5E-0D62-4BE5-8FDE-62390ED60B42}" destId="{D63436B3-FF5E-46B4-B518-19E5543112B5}" srcOrd="22" destOrd="0" presId="urn:microsoft.com/office/officeart/2008/layout/HexagonCluster"/>
    <dgm:cxn modelId="{2C55E1CC-165E-42FE-9B25-8682D1047366}" type="presParOf" srcId="{D63436B3-FF5E-46B4-B518-19E5543112B5}" destId="{F73F9EC7-6E7C-44D8-A149-1F8865FB9B15}" srcOrd="0" destOrd="0" presId="urn:microsoft.com/office/officeart/2008/layout/HexagonCluster"/>
    <dgm:cxn modelId="{0448CEB6-F75F-4C00-B99E-B1AE89556CA5}" type="presParOf" srcId="{0652CB5E-0D62-4BE5-8FDE-62390ED60B42}" destId="{7CEBF9C9-15E9-41F8-A6C8-D3731B7F25F5}" srcOrd="23" destOrd="0" presId="urn:microsoft.com/office/officeart/2008/layout/HexagonCluster"/>
    <dgm:cxn modelId="{E2A275D9-8E1D-4E06-BA32-CDCD365C78DA}" type="presParOf" srcId="{7CEBF9C9-15E9-41F8-A6C8-D3731B7F25F5}" destId="{DBCE35CD-C556-410D-8366-6E6670BFB80A}" srcOrd="0" destOrd="0" presId="urn:microsoft.com/office/officeart/2008/layout/HexagonCluster"/>
    <dgm:cxn modelId="{C047FD5B-E523-4D92-810A-CD98E10119B5}" type="presParOf" srcId="{0652CB5E-0D62-4BE5-8FDE-62390ED60B42}" destId="{A9D498F8-FEB7-4868-8865-008E0353706F}" srcOrd="24" destOrd="0" presId="urn:microsoft.com/office/officeart/2008/layout/HexagonCluster"/>
    <dgm:cxn modelId="{B5C1666C-CEF8-4F35-BB03-6A5E8A611A93}" type="presParOf" srcId="{A9D498F8-FEB7-4868-8865-008E0353706F}" destId="{5CAF7588-7500-44CA-81B1-F1C372EDFAF8}" srcOrd="0" destOrd="0" presId="urn:microsoft.com/office/officeart/2008/layout/HexagonCluster"/>
    <dgm:cxn modelId="{27469B08-1F15-456C-8AB6-F76D38C037A2}" type="presParOf" srcId="{0652CB5E-0D62-4BE5-8FDE-62390ED60B42}" destId="{0C51823A-EE75-4048-ACA9-B328F097F41B}" srcOrd="25" destOrd="0" presId="urn:microsoft.com/office/officeart/2008/layout/HexagonCluster"/>
    <dgm:cxn modelId="{2F78B86D-4219-4F1B-BFA0-5D3C9511D138}" type="presParOf" srcId="{0C51823A-EE75-4048-ACA9-B328F097F41B}" destId="{670AD103-ED15-4655-8879-09F63DA71EB0}" srcOrd="0" destOrd="0" presId="urn:microsoft.com/office/officeart/2008/layout/HexagonCluster"/>
    <dgm:cxn modelId="{FF81249A-2305-4761-AE8F-D4AD822CE4D6}" type="presParOf" srcId="{0652CB5E-0D62-4BE5-8FDE-62390ED60B42}" destId="{00D1B6EA-E33A-419C-B022-D7C75113E387}" srcOrd="26" destOrd="0" presId="urn:microsoft.com/office/officeart/2008/layout/HexagonCluster"/>
    <dgm:cxn modelId="{1353D208-7301-497C-8EB5-96552CE9B798}" type="presParOf" srcId="{00D1B6EA-E33A-419C-B022-D7C75113E387}" destId="{E035A560-82A1-41C2-ADB6-D04EF2B352F5}" srcOrd="0" destOrd="0" presId="urn:microsoft.com/office/officeart/2008/layout/HexagonCluster"/>
    <dgm:cxn modelId="{5B3CE90B-886F-4826-A099-E32C470C6BEE}" type="presParOf" srcId="{0652CB5E-0D62-4BE5-8FDE-62390ED60B42}" destId="{272C0244-D9B0-4DF0-AB72-1DDD83FAB500}" srcOrd="27" destOrd="0" presId="urn:microsoft.com/office/officeart/2008/layout/HexagonCluster"/>
    <dgm:cxn modelId="{EEBD7633-F6EA-47F0-A113-C181FEF7E8FD}" type="presParOf" srcId="{272C0244-D9B0-4DF0-AB72-1DDD83FAB500}" destId="{1314BD42-2841-4E18-8BFE-45C9B4E6D74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EA792-1E1F-4AC0-B1C4-8844849A388E}">
      <dsp:nvSpPr>
        <dsp:cNvPr id="0" name=""/>
        <dsp:cNvSpPr/>
      </dsp:nvSpPr>
      <dsp:spPr>
        <a:xfrm>
          <a:off x="1478310" y="2753495"/>
          <a:ext cx="1717863" cy="14750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Volks-abstimmung</a:t>
          </a:r>
          <a:endParaRPr lang="de-AT" sz="1500" kern="1200" dirty="0"/>
        </a:p>
      </dsp:txBody>
      <dsp:txXfrm>
        <a:off x="1744389" y="2981970"/>
        <a:ext cx="1185705" cy="1018135"/>
      </dsp:txXfrm>
    </dsp:sp>
    <dsp:sp modelId="{88076231-4059-473D-904F-268DE7A74303}">
      <dsp:nvSpPr>
        <dsp:cNvPr id="0" name=""/>
        <dsp:cNvSpPr/>
      </dsp:nvSpPr>
      <dsp:spPr>
        <a:xfrm>
          <a:off x="1519298" y="3412920"/>
          <a:ext cx="200387" cy="1729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5DA5A-78BE-45E6-A1CD-2E036FEF960C}">
      <dsp:nvSpPr>
        <dsp:cNvPr id="0" name=""/>
        <dsp:cNvSpPr/>
      </dsp:nvSpPr>
      <dsp:spPr>
        <a:xfrm>
          <a:off x="0" y="1937834"/>
          <a:ext cx="1717863" cy="147508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65FEC-936E-48D3-94E9-40E453E88F10}">
      <dsp:nvSpPr>
        <dsp:cNvPr id="0" name=""/>
        <dsp:cNvSpPr/>
      </dsp:nvSpPr>
      <dsp:spPr>
        <a:xfrm>
          <a:off x="1176818" y="3217205"/>
          <a:ext cx="200387" cy="1729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2AA2A-CE06-425A-B33A-BB1447CE5B5C}">
      <dsp:nvSpPr>
        <dsp:cNvPr id="0" name=""/>
        <dsp:cNvSpPr/>
      </dsp:nvSpPr>
      <dsp:spPr>
        <a:xfrm>
          <a:off x="2956620" y="1933385"/>
          <a:ext cx="1717863" cy="14750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Öffentliche Meinungs-äußerung </a:t>
          </a:r>
          <a:endParaRPr lang="de-AT" sz="1500" kern="1200" dirty="0"/>
        </a:p>
      </dsp:txBody>
      <dsp:txXfrm>
        <a:off x="3222699" y="2161860"/>
        <a:ext cx="1185705" cy="1018135"/>
      </dsp:txXfrm>
    </dsp:sp>
    <dsp:sp modelId="{160AAB3A-D980-4119-8DD4-2D2F1DAECFC9}">
      <dsp:nvSpPr>
        <dsp:cNvPr id="0" name=""/>
        <dsp:cNvSpPr/>
      </dsp:nvSpPr>
      <dsp:spPr>
        <a:xfrm>
          <a:off x="4138903" y="3209421"/>
          <a:ext cx="200387" cy="1729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522CD-7243-4FCB-8901-A8052242C5CB}">
      <dsp:nvSpPr>
        <dsp:cNvPr id="0" name=""/>
        <dsp:cNvSpPr/>
      </dsp:nvSpPr>
      <dsp:spPr>
        <a:xfrm>
          <a:off x="4434019" y="2750159"/>
          <a:ext cx="1717863" cy="147508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919EE-7EBA-43C8-81C7-8C02368F2423}">
      <dsp:nvSpPr>
        <dsp:cNvPr id="0" name=""/>
        <dsp:cNvSpPr/>
      </dsp:nvSpPr>
      <dsp:spPr>
        <a:xfrm>
          <a:off x="4475918" y="3406803"/>
          <a:ext cx="200387" cy="1729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6EBF0-08FB-4AB7-88EB-7ED182402FD6}">
      <dsp:nvSpPr>
        <dsp:cNvPr id="0" name=""/>
        <dsp:cNvSpPr/>
      </dsp:nvSpPr>
      <dsp:spPr>
        <a:xfrm>
          <a:off x="1478310" y="1122728"/>
          <a:ext cx="1717863" cy="14750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Nutzung sozialer Medien </a:t>
          </a:r>
          <a:endParaRPr lang="de-AT" sz="1500" kern="1200" dirty="0"/>
        </a:p>
      </dsp:txBody>
      <dsp:txXfrm>
        <a:off x="1744389" y="1351203"/>
        <a:ext cx="1185705" cy="1018135"/>
      </dsp:txXfrm>
    </dsp:sp>
    <dsp:sp modelId="{F1712010-8A3A-4F71-A11C-C1DDD39CD9CD}">
      <dsp:nvSpPr>
        <dsp:cNvPr id="0" name=""/>
        <dsp:cNvSpPr/>
      </dsp:nvSpPr>
      <dsp:spPr>
        <a:xfrm>
          <a:off x="2647841" y="1142744"/>
          <a:ext cx="200387" cy="1729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5E072-9410-45CC-8703-2A54EC0DC772}">
      <dsp:nvSpPr>
        <dsp:cNvPr id="0" name=""/>
        <dsp:cNvSpPr/>
      </dsp:nvSpPr>
      <dsp:spPr>
        <a:xfrm>
          <a:off x="2956620" y="302618"/>
          <a:ext cx="1717863" cy="147508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2302B-C543-425E-8818-D9F7AD1D7F55}">
      <dsp:nvSpPr>
        <dsp:cNvPr id="0" name=""/>
        <dsp:cNvSpPr/>
      </dsp:nvSpPr>
      <dsp:spPr>
        <a:xfrm>
          <a:off x="3004895" y="955926"/>
          <a:ext cx="200387" cy="1729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31B1C-0722-4DB6-9B47-6DB245F12C85}">
      <dsp:nvSpPr>
        <dsp:cNvPr id="0" name=""/>
        <dsp:cNvSpPr/>
      </dsp:nvSpPr>
      <dsp:spPr>
        <a:xfrm>
          <a:off x="4434019" y="1119392"/>
          <a:ext cx="1717863" cy="14750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Fleisch-konsum</a:t>
          </a:r>
          <a:endParaRPr lang="de-AT" sz="1500" kern="1200" dirty="0"/>
        </a:p>
      </dsp:txBody>
      <dsp:txXfrm>
        <a:off x="4700098" y="1347867"/>
        <a:ext cx="1185705" cy="1018135"/>
      </dsp:txXfrm>
    </dsp:sp>
    <dsp:sp modelId="{56124EFF-09B1-49B6-B392-369F314E5F22}">
      <dsp:nvSpPr>
        <dsp:cNvPr id="0" name=""/>
        <dsp:cNvSpPr/>
      </dsp:nvSpPr>
      <dsp:spPr>
        <a:xfrm>
          <a:off x="5920526" y="1773256"/>
          <a:ext cx="200387" cy="1729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87FED-753F-4AB3-BDE5-93C8E4D05AC6}">
      <dsp:nvSpPr>
        <dsp:cNvPr id="0" name=""/>
        <dsp:cNvSpPr/>
      </dsp:nvSpPr>
      <dsp:spPr>
        <a:xfrm>
          <a:off x="5912329" y="1948954"/>
          <a:ext cx="1717863" cy="147508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70AD1-3FA0-499D-B0E6-1DA91C5ACD27}">
      <dsp:nvSpPr>
        <dsp:cNvPr id="0" name=""/>
        <dsp:cNvSpPr/>
      </dsp:nvSpPr>
      <dsp:spPr>
        <a:xfrm>
          <a:off x="6247522" y="1975086"/>
          <a:ext cx="200387" cy="1729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5BE1F-ADF5-4835-98D2-B14D859150A9}">
      <dsp:nvSpPr>
        <dsp:cNvPr id="0" name=""/>
        <dsp:cNvSpPr/>
      </dsp:nvSpPr>
      <dsp:spPr>
        <a:xfrm>
          <a:off x="5912329" y="318186"/>
          <a:ext cx="1717863" cy="14750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Freiwilligen- </a:t>
          </a:r>
          <a:r>
            <a:rPr lang="de-DE" sz="1500" kern="1200" dirty="0" err="1" smtClean="0"/>
            <a:t>arbeit</a:t>
          </a:r>
          <a:r>
            <a:rPr lang="de-DE" sz="1500" kern="1200" dirty="0" smtClean="0"/>
            <a:t> </a:t>
          </a:r>
          <a:endParaRPr lang="de-AT" sz="1500" kern="1200" dirty="0"/>
        </a:p>
      </dsp:txBody>
      <dsp:txXfrm>
        <a:off x="6178408" y="546661"/>
        <a:ext cx="1185705" cy="1018135"/>
      </dsp:txXfrm>
    </dsp:sp>
    <dsp:sp modelId="{2260FB45-B24C-4E9B-A410-B2EEF4E044E0}">
      <dsp:nvSpPr>
        <dsp:cNvPr id="0" name=""/>
        <dsp:cNvSpPr/>
      </dsp:nvSpPr>
      <dsp:spPr>
        <a:xfrm>
          <a:off x="7398836" y="979278"/>
          <a:ext cx="200387" cy="1729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B7B3F-0228-4988-88E2-0D90A0805DA3}">
      <dsp:nvSpPr>
        <dsp:cNvPr id="0" name=""/>
        <dsp:cNvSpPr/>
      </dsp:nvSpPr>
      <dsp:spPr>
        <a:xfrm>
          <a:off x="7390639" y="1141076"/>
          <a:ext cx="1717863" cy="147508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82B0C-63A8-4883-8CFA-8A9505F74F12}">
      <dsp:nvSpPr>
        <dsp:cNvPr id="0" name=""/>
        <dsp:cNvSpPr/>
      </dsp:nvSpPr>
      <dsp:spPr>
        <a:xfrm>
          <a:off x="7733119" y="1173880"/>
          <a:ext cx="200387" cy="1729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46185-180C-4011-B3FA-D53D73C36A34}">
      <dsp:nvSpPr>
        <dsp:cNvPr id="0" name=""/>
        <dsp:cNvSpPr/>
      </dsp:nvSpPr>
      <dsp:spPr>
        <a:xfrm>
          <a:off x="7390639" y="2769064"/>
          <a:ext cx="1717863" cy="14750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Projekte zur Demokratie-vermittlung</a:t>
          </a:r>
          <a:endParaRPr lang="de-AT" sz="1500" kern="1200" dirty="0"/>
        </a:p>
      </dsp:txBody>
      <dsp:txXfrm>
        <a:off x="7656718" y="2997539"/>
        <a:ext cx="1185705" cy="1018135"/>
      </dsp:txXfrm>
    </dsp:sp>
    <dsp:sp modelId="{E5ED43DB-89EC-426C-B67D-3D3B0933D24B}">
      <dsp:nvSpPr>
        <dsp:cNvPr id="0" name=""/>
        <dsp:cNvSpPr/>
      </dsp:nvSpPr>
      <dsp:spPr>
        <a:xfrm>
          <a:off x="7731297" y="4061223"/>
          <a:ext cx="200387" cy="1729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F9EC7-6E7C-44D8-A149-1F8865FB9B15}">
      <dsp:nvSpPr>
        <dsp:cNvPr id="0" name=""/>
        <dsp:cNvSpPr/>
      </dsp:nvSpPr>
      <dsp:spPr>
        <a:xfrm>
          <a:off x="5912329" y="3576942"/>
          <a:ext cx="1717863" cy="147508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E35CD-C556-410D-8366-6E6670BFB80A}">
      <dsp:nvSpPr>
        <dsp:cNvPr id="0" name=""/>
        <dsp:cNvSpPr/>
      </dsp:nvSpPr>
      <dsp:spPr>
        <a:xfrm>
          <a:off x="7412499" y="4224133"/>
          <a:ext cx="200387" cy="1729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F7588-7500-44CA-81B1-F1C372EDFAF8}">
      <dsp:nvSpPr>
        <dsp:cNvPr id="0" name=""/>
        <dsp:cNvSpPr/>
      </dsp:nvSpPr>
      <dsp:spPr>
        <a:xfrm>
          <a:off x="2954798" y="3567489"/>
          <a:ext cx="1717863" cy="14750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Guerilla </a:t>
          </a:r>
          <a:r>
            <a:rPr lang="de-DE" sz="1500" kern="1200" dirty="0" err="1" smtClean="0"/>
            <a:t>Gardening</a:t>
          </a:r>
          <a:endParaRPr lang="de-AT" sz="1500" kern="1200" dirty="0"/>
        </a:p>
      </dsp:txBody>
      <dsp:txXfrm>
        <a:off x="3220877" y="3795964"/>
        <a:ext cx="1185705" cy="1018135"/>
      </dsp:txXfrm>
    </dsp:sp>
    <dsp:sp modelId="{670AD103-ED15-4655-8879-09F63DA71EB0}">
      <dsp:nvSpPr>
        <dsp:cNvPr id="0" name=""/>
        <dsp:cNvSpPr/>
      </dsp:nvSpPr>
      <dsp:spPr>
        <a:xfrm>
          <a:off x="3003984" y="4221353"/>
          <a:ext cx="200387" cy="1729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5A560-82A1-41C2-ADB6-D04EF2B352F5}">
      <dsp:nvSpPr>
        <dsp:cNvPr id="0" name=""/>
        <dsp:cNvSpPr/>
      </dsp:nvSpPr>
      <dsp:spPr>
        <a:xfrm>
          <a:off x="1477399" y="4387599"/>
          <a:ext cx="1717863" cy="147508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4BD42-2841-4E18-8BFE-45C9B4E6D745}">
      <dsp:nvSpPr>
        <dsp:cNvPr id="0" name=""/>
        <dsp:cNvSpPr/>
      </dsp:nvSpPr>
      <dsp:spPr>
        <a:xfrm>
          <a:off x="2646020" y="4408172"/>
          <a:ext cx="200387" cy="1729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6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r">
              <a:defRPr sz="1200"/>
            </a:lvl1pPr>
          </a:lstStyle>
          <a:p>
            <a:pPr>
              <a:defRPr/>
            </a:pPr>
            <a:fld id="{C57743C6-E815-44EA-81A1-E2159D02985A}" type="datetimeFigureOut">
              <a:rPr lang="de-DE"/>
              <a:pPr>
                <a:defRPr/>
              </a:pPr>
              <a:t>22.09.2016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6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r">
              <a:defRPr sz="1200"/>
            </a:lvl1pPr>
          </a:lstStyle>
          <a:p>
            <a:pPr>
              <a:defRPr/>
            </a:pPr>
            <a:fld id="{3157027C-3D05-4975-BFFC-68DFCA4887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53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6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r">
              <a:defRPr sz="1200"/>
            </a:lvl1pPr>
          </a:lstStyle>
          <a:p>
            <a:pPr>
              <a:defRPr/>
            </a:pPr>
            <a:fld id="{ACFE6062-7DDF-4DFC-89A4-6FDD3B3F780D}" type="datetimeFigureOut">
              <a:rPr lang="de-DE"/>
              <a:pPr>
                <a:defRPr/>
              </a:pPr>
              <a:t>22.09.2016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3" tIns="45745" rIns="91493" bIns="4574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5" y="4715407"/>
            <a:ext cx="5438748" cy="4465930"/>
          </a:xfrm>
          <a:prstGeom prst="rect">
            <a:avLst/>
          </a:prstGeom>
        </p:spPr>
        <p:txBody>
          <a:bodyPr vert="horz" lIns="91493" tIns="45745" rIns="91493" bIns="45745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6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r">
              <a:defRPr sz="1200"/>
            </a:lvl1pPr>
          </a:lstStyle>
          <a:p>
            <a:pPr>
              <a:defRPr/>
            </a:pPr>
            <a:fld id="{2AB57812-465C-463D-A8FA-D9934EC475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707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D51BA-ACCE-4E47-BAF0-B4900F8B803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99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_TITEL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632700" cy="1884362"/>
          </a:xfrm>
        </p:spPr>
        <p:txBody>
          <a:bodyPr rIns="90000" anchor="b"/>
          <a:lstStyle>
            <a:lvl1pPr>
              <a:tabLst>
                <a:tab pos="8342313" algn="l"/>
              </a:tabLst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05200"/>
            <a:ext cx="676751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07950" y="115888"/>
            <a:ext cx="89281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33A3-A347-4423-A88D-8740C5C7C3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54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546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6837-C7C9-47D3-B760-4997977DE3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F21B-4B24-45F0-BD0C-E6E28C1916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EF01-9E11-4CF0-B628-4AD45FEDB5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C9AB2-E1BF-4ADE-9102-C5FE8E0B4E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4B97-0421-4840-B428-FB54A14ADB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5AA2-D2E6-4D6F-90CC-913B7E8EED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83C4-C1C6-4A94-A024-B681E6A01B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C8FA-F72A-465B-9F18-8895B4ADF3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3EB1-04CB-43F5-857F-AB163E4314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_Arbeitsblatt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F87C4DB-26E2-46AD-8236-1A45ED6C61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ARBEITSBLATT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7385"/>
            <a:ext cx="9163050" cy="687206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908721"/>
            <a:ext cx="6336704" cy="1409270"/>
          </a:xfrm>
        </p:spPr>
        <p:txBody>
          <a:bodyPr/>
          <a:lstStyle/>
          <a:p>
            <a:pPr eaLnBrk="1" hangingPunct="1"/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 smtClean="0"/>
              <a:t>„Politisches Handeln </a:t>
            </a:r>
            <a:br>
              <a:rPr lang="de-DE" sz="4000" dirty="0" smtClean="0"/>
            </a:br>
            <a:r>
              <a:rPr lang="de-DE" sz="4000" dirty="0" smtClean="0"/>
              <a:t>in Österreich “</a:t>
            </a:r>
            <a:endParaRPr lang="de-DE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8823" y="3823494"/>
            <a:ext cx="6767513" cy="1405706"/>
          </a:xfrm>
        </p:spPr>
        <p:txBody>
          <a:bodyPr/>
          <a:lstStyle/>
          <a:p>
            <a:pPr eaLnBrk="1" hangingPunct="1"/>
            <a:r>
              <a:rPr lang="de-DE" dirty="0"/>
              <a:t>Materialien zur Politischen Bildung von Kindern und Jugendlichen</a:t>
            </a:r>
            <a:endParaRPr lang="de-AT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82278" y="5392738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hlinkClick r:id="rId4"/>
              </a:rPr>
              <a:t>www.demokratiewebstatt.at</a:t>
            </a:r>
            <a:r>
              <a:rPr lang="de-DE" dirty="0"/>
              <a:t> </a:t>
            </a:r>
            <a:endParaRPr lang="de-AT" dirty="0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 smtClean="0"/>
              <a:t>5 Ebenen der Verwaltung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175828" y="1196752"/>
            <a:ext cx="8460172" cy="2629917"/>
          </a:xfrm>
        </p:spPr>
        <p:txBody>
          <a:bodyPr/>
          <a:lstStyle/>
          <a:p>
            <a:endParaRPr lang="de-AT" sz="2000" b="1" dirty="0" smtClean="0"/>
          </a:p>
          <a:p>
            <a:pPr marL="0" indent="0">
              <a:buNone/>
            </a:pPr>
            <a:r>
              <a:rPr lang="de-DE" sz="2000" b="1" dirty="0"/>
              <a:t>Europäische Union </a:t>
            </a:r>
            <a:endParaRPr lang="de-DE" sz="2000" b="1" dirty="0" smtClean="0"/>
          </a:p>
          <a:p>
            <a:pPr marL="0" indent="0">
              <a:buNone/>
            </a:pPr>
            <a:r>
              <a:rPr lang="de-DE" sz="2000" dirty="0" smtClean="0"/>
              <a:t>	Rat </a:t>
            </a:r>
            <a:r>
              <a:rPr lang="de-DE" sz="2000" dirty="0"/>
              <a:t>der Europäischen </a:t>
            </a:r>
            <a:r>
              <a:rPr lang="de-DE" sz="2000" dirty="0" smtClean="0"/>
              <a:t>Union / Europäischer Rat / Europäisches Parlament / Europäische Kommission</a:t>
            </a:r>
            <a:endParaRPr lang="de-DE" sz="2000" dirty="0"/>
          </a:p>
          <a:p>
            <a:endParaRPr lang="de-DE" sz="2000" b="1" dirty="0" smtClean="0"/>
          </a:p>
          <a:p>
            <a:endParaRPr lang="de-DE" sz="2000" b="1" dirty="0"/>
          </a:p>
          <a:p>
            <a:endParaRPr lang="de-DE" sz="2000" b="1" dirty="0" smtClean="0"/>
          </a:p>
          <a:p>
            <a:endParaRPr lang="de-DE" sz="2000" b="1" dirty="0"/>
          </a:p>
          <a:p>
            <a:endParaRPr lang="de-DE" sz="2000" b="1" dirty="0" smtClean="0"/>
          </a:p>
          <a:p>
            <a:endParaRPr lang="de-DE" sz="2000" b="1" dirty="0"/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 smtClean="0"/>
              <a:t>Aufgaben</a:t>
            </a:r>
            <a:r>
              <a:rPr lang="de-DE" sz="2000" b="1" dirty="0"/>
              <a:t>: </a:t>
            </a:r>
          </a:p>
          <a:p>
            <a:r>
              <a:rPr lang="de-DE" sz="2000" dirty="0"/>
              <a:t>Gemeinsame Verordnungen, Richtlinien und Beschlüsse </a:t>
            </a:r>
            <a:r>
              <a:rPr lang="de-DE" sz="2000" dirty="0" smtClean="0"/>
              <a:t>ausarbeiten</a:t>
            </a:r>
            <a:endParaRPr lang="de-DE" sz="2000" dirty="0"/>
          </a:p>
        </p:txBody>
      </p:sp>
      <p:sp>
        <p:nvSpPr>
          <p:cNvPr id="2" name="Pfeil nach rechts 1"/>
          <p:cNvSpPr/>
          <p:nvPr/>
        </p:nvSpPr>
        <p:spPr>
          <a:xfrm>
            <a:off x="539552" y="2060848"/>
            <a:ext cx="360040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 rot="16200000">
            <a:off x="6776036" y="3488764"/>
            <a:ext cx="3856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AT" sz="700" dirty="0" smtClean="0">
                <a:solidFill>
                  <a:schemeClr val="bg1">
                    <a:lumMod val="50000"/>
                  </a:schemeClr>
                </a:solidFill>
              </a:rPr>
              <a:t>Parlamentsdirektion/Kinderbüro der Universität Wien</a:t>
            </a:r>
            <a:endParaRPr lang="de-AT" sz="700" dirty="0"/>
          </a:p>
        </p:txBody>
      </p:sp>
      <p:pic>
        <p:nvPicPr>
          <p:cNvPr id="9" name="Grafik 8" descr="Y:\Parlament\DemokratieWEBstatt\#Inhalte\#Themen\Politisches Handeln in Österreich\Kap. 2\EU Eben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2745224"/>
            <a:ext cx="6000750" cy="27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527293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 smtClean="0"/>
              <a:t>5 Ebenen der Verwaltung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175828" y="1196752"/>
            <a:ext cx="8460172" cy="2629917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Bundesebene </a:t>
            </a:r>
          </a:p>
          <a:p>
            <a:pPr marL="0" indent="0">
              <a:buNone/>
            </a:pPr>
            <a:r>
              <a:rPr lang="de-DE" sz="2000" dirty="0" smtClean="0"/>
              <a:t>	Nationalrat / Bundesrat / Bundesregierung</a:t>
            </a:r>
            <a:endParaRPr lang="de-AT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 smtClean="0"/>
              <a:t>Aufgaben</a:t>
            </a:r>
            <a:r>
              <a:rPr lang="de-DE" sz="2000" b="1" dirty="0"/>
              <a:t>: </a:t>
            </a:r>
            <a:endParaRPr lang="de-AT" sz="2000" b="1" dirty="0"/>
          </a:p>
          <a:p>
            <a:r>
              <a:rPr lang="de-DE" sz="2000" dirty="0"/>
              <a:t>Bundesgesetze beschließen und umsetzen</a:t>
            </a:r>
            <a:endParaRPr lang="de-AT" sz="2000" dirty="0"/>
          </a:p>
          <a:p>
            <a:r>
              <a:rPr lang="de-DE" sz="2000" dirty="0"/>
              <a:t>EU-Richtlinien in </a:t>
            </a:r>
            <a:r>
              <a:rPr lang="de-DE" sz="2000" dirty="0" smtClean="0"/>
              <a:t>nationalen Gesetzen </a:t>
            </a:r>
            <a:r>
              <a:rPr lang="de-DE" sz="2000" dirty="0"/>
              <a:t>umsetzen</a:t>
            </a:r>
            <a:endParaRPr lang="de-AT" sz="2000" dirty="0"/>
          </a:p>
          <a:p>
            <a:r>
              <a:rPr lang="de-DE" sz="2000" dirty="0"/>
              <a:t>Steuern einheben</a:t>
            </a:r>
            <a:endParaRPr lang="de-AT" sz="2000" dirty="0"/>
          </a:p>
          <a:p>
            <a:r>
              <a:rPr lang="de-DE" sz="2000" dirty="0"/>
              <a:t>Anweisungen an Länder- und Bezirksverwaltungen, wie Bundesgesetze umgesetzt werden </a:t>
            </a:r>
            <a:r>
              <a:rPr lang="de-DE" sz="2000" dirty="0" smtClean="0"/>
              <a:t>sollen</a:t>
            </a:r>
            <a:endParaRPr lang="de-AT" sz="2000" dirty="0"/>
          </a:p>
        </p:txBody>
      </p:sp>
      <p:sp>
        <p:nvSpPr>
          <p:cNvPr id="7" name="Pfeil nach rechts 6"/>
          <p:cNvSpPr/>
          <p:nvPr/>
        </p:nvSpPr>
        <p:spPr>
          <a:xfrm>
            <a:off x="539552" y="1700808"/>
            <a:ext cx="360040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6833357" y="2691618"/>
            <a:ext cx="3856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AT" sz="700" dirty="0" smtClean="0">
                <a:solidFill>
                  <a:schemeClr val="bg1">
                    <a:lumMod val="50000"/>
                  </a:schemeClr>
                </a:solidFill>
              </a:rPr>
              <a:t>Parlamentsdirektion/Kinderbüro der Universität Wien</a:t>
            </a:r>
            <a:endParaRPr lang="de-AT" sz="700" dirty="0"/>
          </a:p>
        </p:txBody>
      </p:sp>
      <p:pic>
        <p:nvPicPr>
          <p:cNvPr id="9" name="Grafik 8"/>
          <p:cNvPicPr/>
          <p:nvPr/>
        </p:nvPicPr>
        <p:blipFill rotWithShape="1">
          <a:blip r:embed="rId3"/>
          <a:srcRect l="18354" t="49329" r="35846" b="17196"/>
          <a:stretch/>
        </p:blipFill>
        <p:spPr bwMode="auto">
          <a:xfrm>
            <a:off x="2791276" y="1953136"/>
            <a:ext cx="5885180" cy="2627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5981150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 smtClean="0"/>
              <a:t>5 Ebenen der Verwaltung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175828" y="1196752"/>
            <a:ext cx="8460172" cy="2629917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Bundesländerebene </a:t>
            </a:r>
          </a:p>
          <a:p>
            <a:pPr marL="0" indent="0">
              <a:buNone/>
            </a:pPr>
            <a:r>
              <a:rPr lang="de-DE" sz="2000" b="1" dirty="0"/>
              <a:t>	</a:t>
            </a:r>
            <a:r>
              <a:rPr lang="de-DE" sz="2000" dirty="0" smtClean="0"/>
              <a:t>Landtag / Landesregierung / Landeshauptleutekonferenz</a:t>
            </a:r>
            <a:endParaRPr lang="de-AT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b="1" dirty="0" smtClean="0"/>
              <a:t>Aufgaben</a:t>
            </a:r>
            <a:r>
              <a:rPr lang="de-DE" sz="2000" b="1" dirty="0"/>
              <a:t>: </a:t>
            </a:r>
            <a:endParaRPr lang="de-AT" sz="2000" b="1" dirty="0"/>
          </a:p>
          <a:p>
            <a:r>
              <a:rPr lang="de-DE" sz="2000" dirty="0"/>
              <a:t>Bundesgesetze umsetzen</a:t>
            </a:r>
            <a:endParaRPr lang="de-AT" sz="2000" dirty="0"/>
          </a:p>
          <a:p>
            <a:r>
              <a:rPr lang="de-DE" sz="2000" dirty="0"/>
              <a:t>Landesgesetze beschließen</a:t>
            </a:r>
            <a:endParaRPr lang="de-AT" sz="2000" dirty="0"/>
          </a:p>
          <a:p>
            <a:r>
              <a:rPr lang="de-DE" sz="2000" dirty="0"/>
              <a:t>Mitglieder des Bundesrats entsenden</a:t>
            </a:r>
            <a:endParaRPr lang="de-AT" sz="2000" dirty="0"/>
          </a:p>
          <a:p>
            <a:r>
              <a:rPr lang="de-DE" sz="2000" dirty="0"/>
              <a:t>Bezirkshauptmann bestimmen</a:t>
            </a:r>
            <a:endParaRPr lang="de-AT" sz="2000" dirty="0"/>
          </a:p>
          <a:p>
            <a:r>
              <a:rPr lang="de-DE" sz="2000" dirty="0"/>
              <a:t>Heben keine Steuern ein, erhalten einen Teil der gesamten Steuerabgaben vom Bund</a:t>
            </a:r>
            <a:endParaRPr lang="de-AT" sz="2000" dirty="0"/>
          </a:p>
        </p:txBody>
      </p:sp>
      <p:sp>
        <p:nvSpPr>
          <p:cNvPr id="7" name="Pfeil nach rechts 6"/>
          <p:cNvSpPr/>
          <p:nvPr/>
        </p:nvSpPr>
        <p:spPr>
          <a:xfrm>
            <a:off x="539552" y="1700808"/>
            <a:ext cx="360040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6814835" y="2624668"/>
            <a:ext cx="3856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AT" sz="700" dirty="0" smtClean="0">
                <a:solidFill>
                  <a:schemeClr val="bg1">
                    <a:lumMod val="50000"/>
                  </a:schemeClr>
                </a:solidFill>
              </a:rPr>
              <a:t>Parlamentsdirektion/Kinderbüro der Universität Wien</a:t>
            </a:r>
            <a:endParaRPr lang="de-AT" sz="7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21445" t="48569" r="37891" b="17460"/>
          <a:stretch/>
        </p:blipFill>
        <p:spPr bwMode="auto">
          <a:xfrm>
            <a:off x="3635896" y="2016178"/>
            <a:ext cx="5040560" cy="2586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7186424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 smtClean="0"/>
              <a:t>5 Ebenen der Verwaltung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175828" y="1196752"/>
            <a:ext cx="8460172" cy="2629917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Bezirksebene </a:t>
            </a:r>
          </a:p>
          <a:p>
            <a:pPr marL="0" indent="0">
              <a:buNone/>
            </a:pPr>
            <a:r>
              <a:rPr lang="de-DE" sz="2000" b="1" dirty="0" smtClean="0"/>
              <a:t>	</a:t>
            </a:r>
            <a:r>
              <a:rPr lang="de-DE" sz="2000" dirty="0" err="1" smtClean="0"/>
              <a:t>BezirksvorsteherInnen</a:t>
            </a:r>
            <a:r>
              <a:rPr lang="de-DE" sz="2000" dirty="0" smtClean="0"/>
              <a:t> </a:t>
            </a:r>
            <a:r>
              <a:rPr lang="de-DE" sz="2000" dirty="0"/>
              <a:t>(Wien, Graz), Bezirkshauptmannschaft (agiert auf Befehle der Landesregierung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DE" sz="2000" b="1" dirty="0"/>
              <a:t>Aufgaben: </a:t>
            </a:r>
            <a:endParaRPr lang="de-AT" sz="2000" b="1" dirty="0"/>
          </a:p>
          <a:p>
            <a:r>
              <a:rPr lang="de-DE" sz="2000" dirty="0"/>
              <a:t>Anweisungen des Bundes und Landes umsetzen</a:t>
            </a:r>
            <a:endParaRPr lang="de-AT" sz="2000" dirty="0"/>
          </a:p>
          <a:p>
            <a:r>
              <a:rPr lang="de-DE" sz="2000" dirty="0"/>
              <a:t>Dokumente wie Führerschein und Reisepass </a:t>
            </a:r>
            <a:r>
              <a:rPr lang="de-DE" sz="2000" dirty="0" smtClean="0"/>
              <a:t>ausstellen</a:t>
            </a:r>
            <a:endParaRPr lang="de-AT" sz="2000" dirty="0"/>
          </a:p>
        </p:txBody>
      </p:sp>
      <p:sp>
        <p:nvSpPr>
          <p:cNvPr id="7" name="Pfeil nach rechts 6"/>
          <p:cNvSpPr/>
          <p:nvPr/>
        </p:nvSpPr>
        <p:spPr>
          <a:xfrm>
            <a:off x="539552" y="1700808"/>
            <a:ext cx="360040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6814835" y="2912700"/>
            <a:ext cx="3856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AT" sz="700" dirty="0" smtClean="0">
                <a:solidFill>
                  <a:schemeClr val="bg1">
                    <a:lumMod val="50000"/>
                  </a:schemeClr>
                </a:solidFill>
              </a:rPr>
              <a:t>Parlamentsdirektion/Kinderbüro der Universität Wien</a:t>
            </a:r>
            <a:endParaRPr lang="de-AT" sz="7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15873" t="34931" r="39169" b="31255"/>
          <a:stretch/>
        </p:blipFill>
        <p:spPr bwMode="auto">
          <a:xfrm>
            <a:off x="3203849" y="2240754"/>
            <a:ext cx="5472608" cy="2572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7252311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 smtClean="0"/>
              <a:t>5 Ebenen der Verwaltung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175828" y="1196752"/>
            <a:ext cx="8460172" cy="2629917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Gemeindeebene </a:t>
            </a:r>
          </a:p>
          <a:p>
            <a:pPr marL="0" indent="0">
              <a:buNone/>
            </a:pPr>
            <a:r>
              <a:rPr lang="de-DE" sz="2000" b="1" dirty="0"/>
              <a:t>	</a:t>
            </a:r>
            <a:r>
              <a:rPr lang="de-DE" sz="2000" dirty="0" smtClean="0"/>
              <a:t>Gemeinderäte / </a:t>
            </a:r>
            <a:r>
              <a:rPr lang="de-DE" sz="2000" dirty="0" err="1" smtClean="0"/>
              <a:t>BürgermeisterInnen</a:t>
            </a:r>
            <a:r>
              <a:rPr lang="de-DE" sz="2000" dirty="0" smtClean="0"/>
              <a:t> </a:t>
            </a:r>
            <a:endParaRPr lang="de-AT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b="1" dirty="0" smtClean="0"/>
              <a:t>Aufgaben</a:t>
            </a:r>
            <a:r>
              <a:rPr lang="de-DE" sz="2000" b="1" dirty="0"/>
              <a:t>: </a:t>
            </a:r>
            <a:endParaRPr lang="de-AT" sz="2000" b="1" dirty="0"/>
          </a:p>
          <a:p>
            <a:r>
              <a:rPr lang="de-DE" sz="2000" dirty="0"/>
              <a:t>Verantwortlich für Brandschutz und Rettungswesen, Bauordnung, für örtliche Sicherheit, Gesundheit und </a:t>
            </a:r>
            <a:r>
              <a:rPr lang="de-DE" sz="2000" dirty="0" smtClean="0"/>
              <a:t>Straßen</a:t>
            </a:r>
            <a:endParaRPr lang="de-AT" sz="2000" dirty="0"/>
          </a:p>
        </p:txBody>
      </p:sp>
      <p:sp>
        <p:nvSpPr>
          <p:cNvPr id="7" name="Pfeil nach rechts 6"/>
          <p:cNvSpPr/>
          <p:nvPr/>
        </p:nvSpPr>
        <p:spPr>
          <a:xfrm>
            <a:off x="539552" y="1700808"/>
            <a:ext cx="360040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00" y="1947993"/>
            <a:ext cx="3600000" cy="270514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 rot="16200000">
            <a:off x="6814835" y="2737133"/>
            <a:ext cx="3856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AT" sz="700" dirty="0" smtClean="0">
                <a:solidFill>
                  <a:schemeClr val="bg1">
                    <a:lumMod val="50000"/>
                  </a:schemeClr>
                </a:solidFill>
              </a:rPr>
              <a:t>Parlamentsdirektion/Kinderbüro der Universität Wien</a:t>
            </a:r>
            <a:endParaRPr lang="de-AT" sz="700" dirty="0"/>
          </a:p>
        </p:txBody>
      </p:sp>
    </p:spTree>
    <p:extLst>
      <p:ext uri="{BB962C8B-B14F-4D97-AF65-F5344CB8AC3E}">
        <p14:creationId xmlns:p14="http://schemas.microsoft.com/office/powerpoint/2010/main" val="1050299646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54" y="3933056"/>
            <a:ext cx="7777162" cy="936104"/>
          </a:xfrm>
        </p:spPr>
        <p:txBody>
          <a:bodyPr/>
          <a:lstStyle/>
          <a:p>
            <a:pPr lvl="0"/>
            <a:r>
              <a:rPr lang="de-AT" sz="4000" dirty="0" smtClean="0"/>
              <a:t>Politische </a:t>
            </a:r>
            <a:r>
              <a:rPr lang="de-AT" sz="4000" dirty="0" err="1" smtClean="0"/>
              <a:t>AkteurInnen</a:t>
            </a:r>
            <a:endParaRPr lang="de-AT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7314757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Wer sind die politischen </a:t>
            </a:r>
            <a:r>
              <a:rPr lang="de-DE" sz="3200" dirty="0" err="1"/>
              <a:t>AkteurInnen</a:t>
            </a:r>
            <a:r>
              <a:rPr lang="de-DE" sz="3200" dirty="0"/>
              <a:t>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2304256"/>
          </a:xfrm>
        </p:spPr>
        <p:txBody>
          <a:bodyPr/>
          <a:lstStyle/>
          <a:p>
            <a:pPr marL="0" indent="0">
              <a:buNone/>
            </a:pPr>
            <a:endParaRPr lang="de-AT" sz="2000" dirty="0"/>
          </a:p>
          <a:p>
            <a:r>
              <a:rPr lang="de-DE" sz="2000" dirty="0" err="1"/>
              <a:t>PolitikerInnen</a:t>
            </a:r>
            <a:r>
              <a:rPr lang="de-DE" sz="2000" dirty="0"/>
              <a:t> </a:t>
            </a:r>
            <a:endParaRPr lang="de-DE" sz="2000" dirty="0" smtClean="0"/>
          </a:p>
          <a:p>
            <a:pPr lvl="1"/>
            <a:r>
              <a:rPr lang="de-DE" sz="1500" dirty="0" smtClean="0">
                <a:ea typeface="+mn-ea"/>
                <a:cs typeface="+mn-cs"/>
              </a:rPr>
              <a:t>= politische </a:t>
            </a:r>
            <a:r>
              <a:rPr lang="de-DE" sz="1500" dirty="0" err="1">
                <a:ea typeface="+mn-ea"/>
                <a:cs typeface="+mn-cs"/>
              </a:rPr>
              <a:t>StellvertreterInnen</a:t>
            </a:r>
            <a:r>
              <a:rPr lang="de-DE" sz="1500" dirty="0">
                <a:ea typeface="+mn-ea"/>
                <a:cs typeface="+mn-cs"/>
              </a:rPr>
              <a:t> für alle </a:t>
            </a:r>
            <a:r>
              <a:rPr lang="de-DE" sz="1500" dirty="0" err="1" smtClean="0">
                <a:ea typeface="+mn-ea"/>
                <a:cs typeface="+mn-cs"/>
              </a:rPr>
              <a:t>StaatsbürgerInnen</a:t>
            </a:r>
            <a:endParaRPr lang="de-DE" sz="1500" dirty="0" smtClean="0">
              <a:ea typeface="+mn-ea"/>
              <a:cs typeface="+mn-cs"/>
            </a:endParaRPr>
          </a:p>
          <a:p>
            <a:pPr lvl="1"/>
            <a:r>
              <a:rPr lang="de-DE" sz="1500" dirty="0" smtClean="0">
                <a:ea typeface="+mn-ea"/>
                <a:cs typeface="+mn-cs"/>
              </a:rPr>
              <a:t>Werden bestimmt durch freie </a:t>
            </a:r>
            <a:r>
              <a:rPr lang="de-DE" sz="1500" dirty="0">
                <a:ea typeface="+mn-ea"/>
                <a:cs typeface="+mn-cs"/>
              </a:rPr>
              <a:t>und </a:t>
            </a:r>
            <a:r>
              <a:rPr lang="de-DE" sz="1500" dirty="0" smtClean="0">
                <a:ea typeface="+mn-ea"/>
                <a:cs typeface="+mn-cs"/>
              </a:rPr>
              <a:t>geheime Wahlen</a:t>
            </a:r>
            <a:endParaRPr lang="de-DE" sz="1500" dirty="0">
              <a:ea typeface="+mn-ea"/>
              <a:cs typeface="+mn-cs"/>
            </a:endParaRPr>
          </a:p>
          <a:p>
            <a:endParaRPr lang="de-DE" sz="2000" dirty="0" smtClean="0"/>
          </a:p>
          <a:p>
            <a:r>
              <a:rPr lang="de-DE" sz="2000" dirty="0" smtClean="0"/>
              <a:t>politische </a:t>
            </a:r>
            <a:r>
              <a:rPr lang="de-DE" sz="2000" dirty="0"/>
              <a:t>Parteien</a:t>
            </a:r>
          </a:p>
          <a:p>
            <a:endParaRPr lang="de-DE" sz="2000" dirty="0" smtClean="0"/>
          </a:p>
          <a:p>
            <a:r>
              <a:rPr lang="de-DE" sz="2000" dirty="0" smtClean="0"/>
              <a:t>Interessenvertretungen</a:t>
            </a:r>
            <a:endParaRPr lang="de-DE" sz="2000" dirty="0"/>
          </a:p>
          <a:p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Politische </a:t>
            </a:r>
            <a:r>
              <a:rPr lang="de-DE" sz="2000" dirty="0" err="1"/>
              <a:t>AkteurInnen</a:t>
            </a:r>
            <a:r>
              <a:rPr lang="de-DE" sz="2000" dirty="0"/>
              <a:t> beeinflussen </a:t>
            </a:r>
            <a:r>
              <a:rPr lang="de-DE" sz="2000" b="1" dirty="0"/>
              <a:t>politische </a:t>
            </a:r>
            <a:r>
              <a:rPr lang="de-DE" sz="2000" b="1" dirty="0" smtClean="0"/>
              <a:t>Diskussionen </a:t>
            </a:r>
            <a:r>
              <a:rPr lang="de-DE" sz="2000" dirty="0" smtClean="0"/>
              <a:t>sowie </a:t>
            </a:r>
            <a:r>
              <a:rPr lang="de-DE" sz="2000" b="1" dirty="0" smtClean="0"/>
              <a:t>Regelungen </a:t>
            </a:r>
            <a:r>
              <a:rPr lang="de-DE" sz="2000" b="1" dirty="0"/>
              <a:t>und Gesetze</a:t>
            </a:r>
            <a:r>
              <a:rPr lang="de-DE" sz="2000" dirty="0"/>
              <a:t>, die alle </a:t>
            </a:r>
            <a:r>
              <a:rPr lang="de-DE" sz="2000" dirty="0" err="1"/>
              <a:t>BürgerInnen</a:t>
            </a:r>
            <a:r>
              <a:rPr lang="de-DE" sz="2000" dirty="0"/>
              <a:t> aus dem jeweiligen Wahlbereich betreffen. </a:t>
            </a: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9200748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Wer sind die politischen </a:t>
            </a:r>
            <a:r>
              <a:rPr lang="de-DE" sz="3200" dirty="0" err="1"/>
              <a:t>AkteurInnen</a:t>
            </a:r>
            <a:r>
              <a:rPr lang="de-DE" sz="3200" dirty="0"/>
              <a:t>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4773266" cy="230425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err="1" smtClean="0"/>
              <a:t>BundespräsidentIn</a:t>
            </a:r>
            <a:endParaRPr lang="de-AT" sz="2000" dirty="0"/>
          </a:p>
          <a:p>
            <a:endParaRPr lang="de-DE" sz="1500" dirty="0" smtClean="0"/>
          </a:p>
          <a:p>
            <a:r>
              <a:rPr lang="de-DE" sz="1500" dirty="0" err="1" smtClean="0"/>
              <a:t>ObersteR</a:t>
            </a:r>
            <a:r>
              <a:rPr lang="de-DE" sz="1500" dirty="0" smtClean="0"/>
              <a:t> </a:t>
            </a:r>
            <a:r>
              <a:rPr lang="de-DE" sz="1500" dirty="0" err="1" smtClean="0"/>
              <a:t>RepräsentantIn</a:t>
            </a:r>
            <a:r>
              <a:rPr lang="de-DE" sz="1500" dirty="0" smtClean="0"/>
              <a:t> </a:t>
            </a:r>
            <a:r>
              <a:rPr lang="de-DE" sz="1500" dirty="0"/>
              <a:t>der Republik </a:t>
            </a:r>
            <a:r>
              <a:rPr lang="de-DE" sz="1500" dirty="0" smtClean="0"/>
              <a:t>Österreich („Staatsoberhaupt“), </a:t>
            </a:r>
            <a:r>
              <a:rPr lang="de-DE" sz="1500" dirty="0" err="1" smtClean="0"/>
              <a:t>OberbefehlshaberIn</a:t>
            </a:r>
            <a:r>
              <a:rPr lang="de-DE" sz="1500" dirty="0" smtClean="0"/>
              <a:t> über </a:t>
            </a:r>
            <a:r>
              <a:rPr lang="de-DE" sz="1500" dirty="0"/>
              <a:t>das Heer. </a:t>
            </a:r>
            <a:r>
              <a:rPr lang="de-DE" sz="1500" dirty="0" smtClean="0"/>
              <a:t>Gelobt </a:t>
            </a:r>
            <a:r>
              <a:rPr lang="de-DE" sz="1500" dirty="0" err="1" smtClean="0"/>
              <a:t>BundeskanzlerIn</a:t>
            </a:r>
            <a:r>
              <a:rPr lang="de-DE" sz="1500" dirty="0" smtClean="0"/>
              <a:t> </a:t>
            </a:r>
            <a:r>
              <a:rPr lang="de-DE" sz="1500" dirty="0"/>
              <a:t>und </a:t>
            </a:r>
            <a:r>
              <a:rPr lang="de-DE" sz="1500" dirty="0" err="1"/>
              <a:t>MinisterInnen</a:t>
            </a:r>
            <a:r>
              <a:rPr lang="de-DE" sz="1500" dirty="0"/>
              <a:t> an </a:t>
            </a:r>
            <a:r>
              <a:rPr lang="de-DE" sz="1500" dirty="0" smtClean="0"/>
              <a:t>und kann </a:t>
            </a:r>
            <a:r>
              <a:rPr lang="de-DE" sz="1500" dirty="0"/>
              <a:t>sie entlassen</a:t>
            </a:r>
            <a:r>
              <a:rPr lang="de-DE" sz="1500" dirty="0" smtClean="0"/>
              <a:t>.</a:t>
            </a:r>
          </a:p>
          <a:p>
            <a:endParaRPr lang="de-AT" sz="1500" dirty="0"/>
          </a:p>
          <a:p>
            <a:r>
              <a:rPr lang="de-DE" sz="1500" dirty="0"/>
              <a:t>Gewählt durch alle </a:t>
            </a:r>
            <a:r>
              <a:rPr lang="de-DE" sz="1500" dirty="0" smtClean="0"/>
              <a:t>wahlberechtigten </a:t>
            </a:r>
            <a:r>
              <a:rPr lang="de-DE" sz="1500" dirty="0" err="1"/>
              <a:t>BürgerInnen</a:t>
            </a:r>
            <a:r>
              <a:rPr lang="de-DE" sz="1500" dirty="0" smtClean="0"/>
              <a:t>.</a:t>
            </a:r>
          </a:p>
          <a:p>
            <a:endParaRPr lang="de-AT" sz="1500" dirty="0"/>
          </a:p>
          <a:p>
            <a:r>
              <a:rPr lang="de-DE" sz="1500" dirty="0"/>
              <a:t>6 Jahre Amtszeit, maximal zwei </a:t>
            </a:r>
            <a:r>
              <a:rPr lang="de-DE" sz="1500" dirty="0" smtClean="0"/>
              <a:t>Amtsperioden.</a:t>
            </a:r>
          </a:p>
          <a:p>
            <a:endParaRPr lang="de-AT" sz="1500" dirty="0"/>
          </a:p>
          <a:p>
            <a:r>
              <a:rPr lang="de-DE" sz="1500" dirty="0"/>
              <a:t>Mindestalter: 35 Jahre</a:t>
            </a:r>
            <a:r>
              <a:rPr lang="de-DE" sz="1500" dirty="0" smtClean="0"/>
              <a:t>.</a:t>
            </a:r>
          </a:p>
          <a:p>
            <a:endParaRPr lang="de-AT" sz="1500" dirty="0"/>
          </a:p>
          <a:p>
            <a:r>
              <a:rPr lang="de-DE" sz="1500" dirty="0"/>
              <a:t>Amtssitz in der Wiener</a:t>
            </a:r>
            <a:br>
              <a:rPr lang="de-DE" sz="1500" dirty="0"/>
            </a:br>
            <a:r>
              <a:rPr lang="de-DE" sz="1500" dirty="0"/>
              <a:t>Hofburg.</a:t>
            </a:r>
            <a:endParaRPr lang="de-AT" sz="1500" dirty="0"/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26" y="1269157"/>
            <a:ext cx="3348074" cy="446409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64088" y="56612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AT" sz="800" dirty="0" smtClean="0">
                <a:solidFill>
                  <a:schemeClr val="bg1">
                    <a:lumMod val="50000"/>
                  </a:schemeClr>
                </a:solidFill>
              </a:rPr>
              <a:t>Parlamentsdirektion / Kinderbüro Universität Wien / Leopold Maurer</a:t>
            </a:r>
            <a:endParaRPr lang="de-AT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068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Wer sind die politischen </a:t>
            </a:r>
            <a:r>
              <a:rPr lang="de-DE" sz="3200" dirty="0" err="1"/>
              <a:t>AkteurInnen</a:t>
            </a:r>
            <a:r>
              <a:rPr lang="de-DE" sz="3200" dirty="0"/>
              <a:t>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4739792" cy="230425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err="1" smtClean="0"/>
              <a:t>BundeskanzlerIn</a:t>
            </a:r>
            <a:endParaRPr lang="de-DE" sz="2000" b="1" dirty="0" smtClean="0"/>
          </a:p>
          <a:p>
            <a:pPr marL="0" indent="0">
              <a:buNone/>
            </a:pPr>
            <a:endParaRPr lang="de-DE" sz="2000" b="1" dirty="0"/>
          </a:p>
          <a:p>
            <a:r>
              <a:rPr lang="de-DE" sz="1500" dirty="0"/>
              <a:t>Sitzt der Bundesregierung </a:t>
            </a:r>
            <a:r>
              <a:rPr lang="de-DE" sz="1500" dirty="0" smtClean="0"/>
              <a:t>vor, leitet </a:t>
            </a:r>
            <a:r>
              <a:rPr lang="de-DE" sz="1500" dirty="0"/>
              <a:t>das Bundeskanzleramt</a:t>
            </a:r>
            <a:r>
              <a:rPr lang="de-DE" sz="1500" dirty="0" smtClean="0"/>
              <a:t>, repräsentiert </a:t>
            </a:r>
            <a:r>
              <a:rPr lang="de-DE" sz="1500" dirty="0"/>
              <a:t>die </a:t>
            </a:r>
            <a:r>
              <a:rPr lang="de-DE" sz="1500" dirty="0" smtClean="0"/>
              <a:t>Bundesregierung gegenüber </a:t>
            </a:r>
            <a:r>
              <a:rPr lang="de-DE" sz="1500" dirty="0"/>
              <a:t>dem Parlament, </a:t>
            </a:r>
            <a:r>
              <a:rPr lang="de-DE" sz="1500" dirty="0" smtClean="0"/>
              <a:t>leitet </a:t>
            </a:r>
            <a:r>
              <a:rPr lang="de-DE" sz="1500" dirty="0"/>
              <a:t>den Ministerrat, </a:t>
            </a:r>
            <a:r>
              <a:rPr lang="de-DE" sz="1500" dirty="0" smtClean="0"/>
              <a:t>vertritt </a:t>
            </a:r>
            <a:r>
              <a:rPr lang="de-DE" sz="1500" dirty="0"/>
              <a:t>Österreich im Europäischen </a:t>
            </a:r>
            <a:r>
              <a:rPr lang="de-DE" sz="1500" dirty="0" smtClean="0"/>
              <a:t>Rat.</a:t>
            </a:r>
          </a:p>
          <a:p>
            <a:endParaRPr lang="de-DE" sz="1500" dirty="0"/>
          </a:p>
          <a:p>
            <a:r>
              <a:rPr lang="de-DE" sz="1500" dirty="0" smtClean="0"/>
              <a:t>Erhält von </a:t>
            </a:r>
            <a:r>
              <a:rPr lang="de-DE" sz="1500" dirty="0" err="1" smtClean="0"/>
              <a:t>BundespräsidentIn</a:t>
            </a:r>
            <a:r>
              <a:rPr lang="de-DE" sz="1500" dirty="0" smtClean="0"/>
              <a:t> den Auftrag </a:t>
            </a:r>
            <a:r>
              <a:rPr lang="de-DE" sz="1500" dirty="0"/>
              <a:t>zur </a:t>
            </a:r>
            <a:r>
              <a:rPr lang="de-DE" sz="1500" dirty="0" smtClean="0"/>
              <a:t>Regierungsbildung. </a:t>
            </a:r>
          </a:p>
          <a:p>
            <a:endParaRPr lang="de-DE" sz="1500" dirty="0"/>
          </a:p>
          <a:p>
            <a:r>
              <a:rPr lang="de-DE" sz="1500" dirty="0" smtClean="0"/>
              <a:t>Ist </a:t>
            </a:r>
            <a:r>
              <a:rPr lang="de-DE" sz="1500" dirty="0"/>
              <a:t>oftmals der oder die </a:t>
            </a:r>
            <a:r>
              <a:rPr lang="de-DE" sz="1500" dirty="0" smtClean="0"/>
              <a:t>Vorsitzende </a:t>
            </a:r>
            <a:r>
              <a:rPr lang="de-DE" sz="1500" dirty="0"/>
              <a:t>der stimmenstärksten </a:t>
            </a:r>
            <a:r>
              <a:rPr lang="de-DE" sz="1500" dirty="0" smtClean="0"/>
              <a:t>Partei.</a:t>
            </a:r>
          </a:p>
          <a:p>
            <a:endParaRPr lang="de-DE" sz="1500" dirty="0"/>
          </a:p>
          <a:p>
            <a:r>
              <a:rPr lang="de-DE" sz="1500" dirty="0" smtClean="0"/>
              <a:t>Ernennung erfolgt unbefristet</a:t>
            </a:r>
            <a:r>
              <a:rPr lang="de-DE" sz="1500" dirty="0"/>
              <a:t>, orientiert sich an der </a:t>
            </a:r>
            <a:r>
              <a:rPr lang="de-DE" sz="1500" dirty="0" smtClean="0"/>
              <a:t>Gesetzgebungsperiode des </a:t>
            </a:r>
            <a:r>
              <a:rPr lang="de-DE" sz="1500" dirty="0"/>
              <a:t>Nationalrats. </a:t>
            </a:r>
          </a:p>
          <a:p>
            <a:endParaRPr lang="de-DE" sz="1500" dirty="0" smtClean="0"/>
          </a:p>
          <a:p>
            <a:r>
              <a:rPr lang="de-DE" sz="1500" dirty="0" smtClean="0"/>
              <a:t>Sitz </a:t>
            </a:r>
            <a:r>
              <a:rPr lang="de-DE" sz="1500" dirty="0"/>
              <a:t>im Bundeskanzleramt </a:t>
            </a:r>
            <a:r>
              <a:rPr lang="de-DE" sz="1500" dirty="0" smtClean="0"/>
              <a:t>am Ballhausplatz</a:t>
            </a:r>
            <a:r>
              <a:rPr lang="de-DE" sz="1500" dirty="0"/>
              <a:t>. </a:t>
            </a:r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31" y="1272410"/>
            <a:ext cx="3373390" cy="450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64088" y="56612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© Parlamentsdirektion / Kinderbüro Universität Wien / Leopold Maurer</a:t>
            </a:r>
          </a:p>
        </p:txBody>
      </p:sp>
    </p:spTree>
    <p:extLst>
      <p:ext uri="{BB962C8B-B14F-4D97-AF65-F5344CB8AC3E}">
        <p14:creationId xmlns:p14="http://schemas.microsoft.com/office/powerpoint/2010/main" val="908589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Wer sind die politischen </a:t>
            </a:r>
            <a:r>
              <a:rPr lang="de-DE" sz="3200" dirty="0" err="1"/>
              <a:t>AkteurInnen</a:t>
            </a:r>
            <a:r>
              <a:rPr lang="de-DE" sz="3200" dirty="0"/>
              <a:t>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4742648" cy="230425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Ministerium </a:t>
            </a:r>
          </a:p>
          <a:p>
            <a:pPr marL="0" indent="0">
              <a:buNone/>
            </a:pPr>
            <a:endParaRPr lang="de-AT" sz="2000" b="1" dirty="0"/>
          </a:p>
          <a:p>
            <a:r>
              <a:rPr lang="de-DE" sz="1600" dirty="0" err="1"/>
              <a:t>MinisterInnen</a:t>
            </a:r>
            <a:r>
              <a:rPr lang="de-DE" sz="1600" dirty="0"/>
              <a:t> sind Mitglieder der </a:t>
            </a:r>
            <a:r>
              <a:rPr lang="de-DE" sz="1600" dirty="0" smtClean="0"/>
              <a:t>Bundesregierung und </a:t>
            </a:r>
            <a:r>
              <a:rPr lang="de-DE" sz="1600" dirty="0"/>
              <a:t>Vorsitzende eines Ministeriums. </a:t>
            </a:r>
            <a:endParaRPr lang="de-DE" sz="1600" dirty="0" smtClean="0"/>
          </a:p>
          <a:p>
            <a:endParaRPr lang="de-AT" sz="1600" dirty="0"/>
          </a:p>
          <a:p>
            <a:r>
              <a:rPr lang="de-DE" sz="1600" dirty="0"/>
              <a:t>Sind verantwortlich für einen bestimmten </a:t>
            </a:r>
            <a:r>
              <a:rPr lang="de-DE" sz="1600" dirty="0" smtClean="0"/>
              <a:t>Bereich, z.B</a:t>
            </a:r>
            <a:r>
              <a:rPr lang="de-DE" sz="1600" dirty="0"/>
              <a:t>. Finanzen, Bildung, Wirtschaft.</a:t>
            </a:r>
            <a:endParaRPr lang="de-AT" sz="1600" dirty="0"/>
          </a:p>
          <a:p>
            <a:endParaRPr lang="de-DE" sz="1600" dirty="0"/>
          </a:p>
          <a:p>
            <a:r>
              <a:rPr lang="de-DE" sz="1600" dirty="0" smtClean="0"/>
              <a:t>Die </a:t>
            </a:r>
            <a:r>
              <a:rPr lang="de-DE" sz="1600" dirty="0"/>
              <a:t>Ernennung zum/zur </a:t>
            </a:r>
            <a:r>
              <a:rPr lang="de-DE" sz="1600" dirty="0" err="1" smtClean="0"/>
              <a:t>BundesministerIn</a:t>
            </a:r>
            <a:r>
              <a:rPr lang="de-DE" sz="1600" dirty="0"/>
              <a:t> </a:t>
            </a:r>
            <a:r>
              <a:rPr lang="de-DE" sz="1600" dirty="0" smtClean="0"/>
              <a:t>erfolgt </a:t>
            </a:r>
            <a:r>
              <a:rPr lang="de-DE" sz="1600" dirty="0"/>
              <a:t>unbefristet, ist aber oftmals</a:t>
            </a:r>
            <a:br>
              <a:rPr lang="de-DE" sz="1600" dirty="0"/>
            </a:br>
            <a:r>
              <a:rPr lang="de-DE" sz="1600" dirty="0"/>
              <a:t>ähnlich mit der Gesetzgebungsperiode des Nationalrats</a:t>
            </a:r>
            <a:r>
              <a:rPr lang="de-DE" sz="1600" dirty="0" smtClean="0"/>
              <a:t>.</a:t>
            </a:r>
          </a:p>
          <a:p>
            <a:pPr marL="0" indent="0">
              <a:buNone/>
            </a:pPr>
            <a:r>
              <a:rPr lang="de-DE" sz="1600" dirty="0" smtClean="0"/>
              <a:t> </a:t>
            </a:r>
            <a:endParaRPr lang="de-AT" sz="1600" dirty="0"/>
          </a:p>
          <a:p>
            <a:r>
              <a:rPr lang="de-DE" sz="1600" dirty="0"/>
              <a:t>Jedes Ministerium hat seinen eigenen Sitz</a:t>
            </a:r>
            <a:br>
              <a:rPr lang="de-DE" sz="1600" dirty="0"/>
            </a:br>
            <a:r>
              <a:rPr lang="de-DE" sz="1600" dirty="0"/>
              <a:t>in Wien.</a:t>
            </a:r>
            <a:endParaRPr lang="de-AT" sz="1600" dirty="0"/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60" y="1196752"/>
            <a:ext cx="3375000" cy="450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64088" y="56612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© Parlamentsdirektion / Kinderbüro Universität Wien / Leopold Maurer</a:t>
            </a:r>
          </a:p>
        </p:txBody>
      </p:sp>
    </p:spTree>
    <p:extLst>
      <p:ext uri="{BB962C8B-B14F-4D97-AF65-F5344CB8AC3E}">
        <p14:creationId xmlns:p14="http://schemas.microsoft.com/office/powerpoint/2010/main" val="41868606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/>
              <a:t>Mehr Information auf: </a:t>
            </a:r>
            <a:r>
              <a:rPr lang="de-DE" sz="2400">
                <a:hlinkClick r:id="rId3"/>
              </a:rPr>
              <a:t>www.demokratiewebstatt.at</a:t>
            </a:r>
            <a:r>
              <a:rPr lang="de-DE" sz="2400"/>
              <a:t> </a:t>
            </a:r>
            <a:endParaRPr lang="de-AT" sz="24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l="13841" t="8639" r="33808" b="18293"/>
          <a:stretch/>
        </p:blipFill>
        <p:spPr>
          <a:xfrm>
            <a:off x="1609810" y="1268760"/>
            <a:ext cx="594343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3343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Wer sind die politischen </a:t>
            </a:r>
            <a:r>
              <a:rPr lang="de-DE" sz="3200" dirty="0" err="1"/>
              <a:t>AkteurInnen</a:t>
            </a:r>
            <a:r>
              <a:rPr lang="de-DE" sz="3200" dirty="0"/>
              <a:t>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4735646" cy="230425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Nationalrat</a:t>
            </a:r>
            <a:endParaRPr lang="de-AT" sz="2000" b="1" dirty="0"/>
          </a:p>
          <a:p>
            <a:endParaRPr lang="de-DE" sz="1600" dirty="0" smtClean="0"/>
          </a:p>
          <a:p>
            <a:r>
              <a:rPr lang="de-DE" sz="1600" dirty="0" smtClean="0"/>
              <a:t>Besteht </a:t>
            </a:r>
            <a:r>
              <a:rPr lang="de-DE" sz="1600" dirty="0"/>
              <a:t>aus Nationalratsabgeordneten </a:t>
            </a:r>
            <a:r>
              <a:rPr lang="de-DE" sz="1600" dirty="0" smtClean="0"/>
              <a:t>und dem </a:t>
            </a:r>
            <a:r>
              <a:rPr lang="de-DE" sz="1600" dirty="0"/>
              <a:t>Nationalratspräsidium (</a:t>
            </a:r>
            <a:r>
              <a:rPr lang="de-DE" sz="1600" dirty="0" err="1"/>
              <a:t>NationalratspräsidentIn</a:t>
            </a:r>
            <a:r>
              <a:rPr lang="de-DE" sz="1600" dirty="0" smtClean="0"/>
              <a:t>, Zweite/r und </a:t>
            </a:r>
            <a:r>
              <a:rPr lang="de-DE" sz="1600" dirty="0"/>
              <a:t>Dritte/r </a:t>
            </a:r>
            <a:r>
              <a:rPr lang="de-DE" sz="1600" dirty="0" err="1"/>
              <a:t>PräsidentIn</a:t>
            </a:r>
            <a:r>
              <a:rPr lang="de-DE" sz="1600" dirty="0"/>
              <a:t>) </a:t>
            </a:r>
            <a:endParaRPr lang="de-AT" sz="1600" dirty="0"/>
          </a:p>
          <a:p>
            <a:endParaRPr lang="de-DE" sz="1600" dirty="0" smtClean="0"/>
          </a:p>
          <a:p>
            <a:r>
              <a:rPr lang="de-DE" sz="1600" dirty="0" smtClean="0"/>
              <a:t>Nationalratspräsidium </a:t>
            </a:r>
            <a:r>
              <a:rPr lang="de-DE" sz="1600" dirty="0"/>
              <a:t>leitet die </a:t>
            </a:r>
            <a:r>
              <a:rPr lang="de-DE" sz="1600" dirty="0" smtClean="0"/>
              <a:t>Geschäfte des </a:t>
            </a:r>
            <a:r>
              <a:rPr lang="de-DE" sz="1600" dirty="0"/>
              <a:t>Nationalrats</a:t>
            </a:r>
            <a:r>
              <a:rPr lang="de-DE" sz="1600" dirty="0" smtClean="0"/>
              <a:t>, vertritt </a:t>
            </a:r>
            <a:r>
              <a:rPr lang="de-DE" sz="1600" dirty="0"/>
              <a:t>den Nationalrat nach außen</a:t>
            </a:r>
            <a:r>
              <a:rPr lang="de-DE" sz="1600" dirty="0" smtClean="0"/>
              <a:t>, beruft </a:t>
            </a:r>
            <a:r>
              <a:rPr lang="de-DE" sz="1600" dirty="0"/>
              <a:t>den Nationalrat ein</a:t>
            </a:r>
            <a:r>
              <a:rPr lang="de-DE" sz="1600" dirty="0" smtClean="0"/>
              <a:t>, führt </a:t>
            </a:r>
            <a:r>
              <a:rPr lang="de-DE" sz="1600" dirty="0"/>
              <a:t>den Vorsitz bei Nationalratssitzungen,</a:t>
            </a:r>
            <a:br>
              <a:rPr lang="de-DE" sz="1600" dirty="0"/>
            </a:br>
            <a:r>
              <a:rPr lang="de-DE" sz="1600" dirty="0"/>
              <a:t>vertritt den/die </a:t>
            </a:r>
            <a:r>
              <a:rPr lang="de-DE" sz="1600" dirty="0" err="1"/>
              <a:t>BundespräsidentIn</a:t>
            </a:r>
            <a:r>
              <a:rPr lang="de-DE" sz="1600" dirty="0"/>
              <a:t>. </a:t>
            </a:r>
            <a:endParaRPr lang="de-DE" sz="1600" dirty="0" smtClean="0"/>
          </a:p>
          <a:p>
            <a:endParaRPr lang="de-DE" sz="1600" dirty="0" smtClean="0"/>
          </a:p>
          <a:p>
            <a:r>
              <a:rPr lang="de-DE" sz="1600" dirty="0" smtClean="0"/>
              <a:t>Präsidium </a:t>
            </a:r>
            <a:r>
              <a:rPr lang="de-DE" sz="1600" dirty="0"/>
              <a:t>wird von den Mitgliedern des </a:t>
            </a:r>
            <a:r>
              <a:rPr lang="de-DE" sz="1600" dirty="0" smtClean="0"/>
              <a:t>Nationalrats </a:t>
            </a:r>
            <a:r>
              <a:rPr lang="de-DE" sz="1600" dirty="0"/>
              <a:t>gewählt und ist für eine</a:t>
            </a:r>
            <a:br>
              <a:rPr lang="de-DE" sz="1600" dirty="0"/>
            </a:br>
            <a:r>
              <a:rPr lang="de-DE" sz="1600" dirty="0"/>
              <a:t>Gesetzgebungsperiode im Amt</a:t>
            </a:r>
            <a:r>
              <a:rPr lang="de-DE" sz="1600" dirty="0" smtClean="0"/>
              <a:t>.</a:t>
            </a:r>
          </a:p>
          <a:p>
            <a:pPr marL="0" indent="0">
              <a:buNone/>
            </a:pPr>
            <a:endParaRPr lang="de-AT" sz="1600" dirty="0"/>
          </a:p>
          <a:p>
            <a:r>
              <a:rPr lang="de-DE" sz="1600" dirty="0"/>
              <a:t>Sitz im Parlament.</a:t>
            </a:r>
            <a:endParaRPr lang="de-AT" sz="1600" dirty="0"/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47" y="1196752"/>
            <a:ext cx="3373390" cy="450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64088" y="56612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© Parlamentsdirektion / Kinderbüro Universität Wien / Leopold Maurer</a:t>
            </a:r>
          </a:p>
        </p:txBody>
      </p:sp>
    </p:spTree>
    <p:extLst>
      <p:ext uri="{BB962C8B-B14F-4D97-AF65-F5344CB8AC3E}">
        <p14:creationId xmlns:p14="http://schemas.microsoft.com/office/powerpoint/2010/main" val="7498297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Wer sind die politischen </a:t>
            </a:r>
            <a:r>
              <a:rPr lang="de-DE" sz="3200" dirty="0" err="1"/>
              <a:t>AkteurInnen</a:t>
            </a:r>
            <a:r>
              <a:rPr lang="de-DE" sz="3200" dirty="0"/>
              <a:t>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4828220" cy="230425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Bundesrat</a:t>
            </a:r>
            <a:r>
              <a:rPr lang="de-DE" sz="1600" b="1" dirty="0" smtClean="0"/>
              <a:t> </a:t>
            </a:r>
            <a:endParaRPr lang="de-AT" sz="1600" dirty="0"/>
          </a:p>
          <a:p>
            <a:endParaRPr lang="de-DE" sz="1600" dirty="0" smtClean="0"/>
          </a:p>
          <a:p>
            <a:r>
              <a:rPr lang="de-DE" sz="1600" dirty="0" smtClean="0"/>
              <a:t>Besteht </a:t>
            </a:r>
            <a:r>
              <a:rPr lang="de-DE" sz="1600" dirty="0"/>
              <a:t>aus Mitgliedern des Bundesrats </a:t>
            </a:r>
            <a:r>
              <a:rPr lang="de-DE" sz="1600" dirty="0" smtClean="0"/>
              <a:t>und dem Bundesratspräsidium (Bundesrats-</a:t>
            </a:r>
            <a:r>
              <a:rPr lang="de-DE" sz="1600" dirty="0" err="1" smtClean="0"/>
              <a:t>präsidentIn</a:t>
            </a:r>
            <a:r>
              <a:rPr lang="de-DE" sz="1600" dirty="0" smtClean="0"/>
              <a:t> und zwei </a:t>
            </a:r>
            <a:r>
              <a:rPr lang="de-DE" sz="1600" dirty="0" err="1" smtClean="0"/>
              <a:t>VizepräsidentInnen</a:t>
            </a:r>
            <a:r>
              <a:rPr lang="de-DE" sz="1600" dirty="0" smtClean="0"/>
              <a:t>).</a:t>
            </a:r>
          </a:p>
          <a:p>
            <a:endParaRPr lang="de-AT" sz="1600" dirty="0"/>
          </a:p>
          <a:p>
            <a:r>
              <a:rPr lang="de-DE" sz="1600" dirty="0"/>
              <a:t>Bundesratspräsidium vertritt den </a:t>
            </a:r>
            <a:r>
              <a:rPr lang="de-DE" sz="1600" dirty="0" smtClean="0"/>
              <a:t>Bundesrat nach außen, beruft </a:t>
            </a:r>
            <a:r>
              <a:rPr lang="de-DE" sz="1600" dirty="0"/>
              <a:t>die Sitzungen </a:t>
            </a:r>
            <a:r>
              <a:rPr lang="de-DE" sz="1600" dirty="0" smtClean="0"/>
              <a:t>des Bundesrats ein und führt dort den Vorsitz. </a:t>
            </a:r>
            <a:endParaRPr lang="de-AT" sz="1600" dirty="0"/>
          </a:p>
          <a:p>
            <a:endParaRPr lang="de-DE" sz="1600" dirty="0" smtClean="0"/>
          </a:p>
          <a:p>
            <a:r>
              <a:rPr lang="de-DE" sz="1600" dirty="0" smtClean="0"/>
              <a:t>Das erstgereihte Mitglied </a:t>
            </a:r>
            <a:r>
              <a:rPr lang="de-DE" sz="1600" dirty="0"/>
              <a:t>des Bundesrats aus jener Partei, die im vorsitzführenden Bundesland die meisten Stimmen hat, </a:t>
            </a:r>
            <a:r>
              <a:rPr lang="de-DE" sz="1600" dirty="0" smtClean="0"/>
              <a:t>wird </a:t>
            </a:r>
            <a:r>
              <a:rPr lang="de-DE" sz="1600" dirty="0" err="1" smtClean="0"/>
              <a:t>BundesratspräsidentIn</a:t>
            </a:r>
            <a:r>
              <a:rPr lang="de-DE" sz="1600" dirty="0"/>
              <a:t>, </a:t>
            </a:r>
            <a:r>
              <a:rPr lang="de-DE" sz="1600" dirty="0" smtClean="0"/>
              <a:t>die </a:t>
            </a:r>
            <a:r>
              <a:rPr lang="de-DE" sz="1600" dirty="0" err="1" smtClean="0"/>
              <a:t>VizepräsidentInnen</a:t>
            </a:r>
            <a:r>
              <a:rPr lang="de-DE" sz="1600" dirty="0" smtClean="0"/>
              <a:t> werden </a:t>
            </a:r>
            <a:r>
              <a:rPr lang="de-DE" sz="1600" dirty="0"/>
              <a:t>durch den Bundesrat gewählt.</a:t>
            </a:r>
            <a:endParaRPr lang="de-AT" sz="1600" dirty="0"/>
          </a:p>
          <a:p>
            <a:endParaRPr lang="de-DE" sz="1600" dirty="0" smtClean="0"/>
          </a:p>
          <a:p>
            <a:r>
              <a:rPr lang="de-DE" sz="1600" dirty="0" smtClean="0"/>
              <a:t>Bundesländer </a:t>
            </a:r>
            <a:r>
              <a:rPr lang="de-DE" sz="1600" dirty="0"/>
              <a:t>wechseln sich halbjährlich mit dem Vorsitz im Bundesrat ab</a:t>
            </a:r>
            <a:r>
              <a:rPr lang="de-DE" sz="1600" dirty="0" smtClean="0"/>
              <a:t>.</a:t>
            </a:r>
          </a:p>
          <a:p>
            <a:endParaRPr lang="de-DE" sz="1600" dirty="0"/>
          </a:p>
          <a:p>
            <a:r>
              <a:rPr lang="de-DE" sz="1600" dirty="0" smtClean="0"/>
              <a:t>Sitz im Parlament.</a:t>
            </a:r>
            <a:endParaRPr lang="de-AT" sz="1600" dirty="0"/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10" y="1192692"/>
            <a:ext cx="3373390" cy="450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64088" y="56612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© Parlamentsdirektion / Kinderbüro Universität Wien / Leopold Maurer</a:t>
            </a:r>
          </a:p>
        </p:txBody>
      </p:sp>
    </p:spTree>
    <p:extLst>
      <p:ext uri="{BB962C8B-B14F-4D97-AF65-F5344CB8AC3E}">
        <p14:creationId xmlns:p14="http://schemas.microsoft.com/office/powerpoint/2010/main" val="40100778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800" y="1952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Wer sind die politischen </a:t>
            </a:r>
            <a:r>
              <a:rPr lang="de-DE" sz="3200" dirty="0" err="1"/>
              <a:t>AkteurInnen</a:t>
            </a:r>
            <a:r>
              <a:rPr lang="de-DE" sz="3200" dirty="0"/>
              <a:t>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4746340" cy="230425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Landtag </a:t>
            </a:r>
            <a:r>
              <a:rPr lang="de-DE" sz="2000" b="1" dirty="0"/>
              <a:t>/ </a:t>
            </a:r>
            <a:r>
              <a:rPr lang="de-DE" sz="2000" b="1" dirty="0" smtClean="0"/>
              <a:t>Landesregierung</a:t>
            </a:r>
          </a:p>
          <a:p>
            <a:pPr marL="0" indent="0">
              <a:buNone/>
            </a:pPr>
            <a:endParaRPr lang="de-AT" sz="2000" dirty="0"/>
          </a:p>
          <a:p>
            <a:r>
              <a:rPr lang="de-DE" sz="1500" dirty="0"/>
              <a:t>Der Landtag besteht aus Landtagsabgeordneten </a:t>
            </a:r>
            <a:r>
              <a:rPr lang="de-DE" sz="1500" dirty="0" smtClean="0"/>
              <a:t>und dem Landtagspräsidium. Im </a:t>
            </a:r>
            <a:r>
              <a:rPr lang="de-DE" sz="1500" dirty="0"/>
              <a:t>Landtag werden die Landesgesetze beschlossen, die in einem Bundesland </a:t>
            </a:r>
            <a:r>
              <a:rPr lang="de-DE" sz="1500" dirty="0" smtClean="0"/>
              <a:t>gelten. </a:t>
            </a:r>
            <a:endParaRPr lang="de-AT" sz="1500" dirty="0"/>
          </a:p>
          <a:p>
            <a:endParaRPr lang="de-DE" sz="1000" dirty="0" smtClean="0"/>
          </a:p>
          <a:p>
            <a:r>
              <a:rPr lang="de-DE" sz="1500" dirty="0" smtClean="0"/>
              <a:t>Der </a:t>
            </a:r>
            <a:r>
              <a:rPr lang="de-DE" sz="1500" dirty="0"/>
              <a:t>Landtag wählt den </a:t>
            </a:r>
            <a:r>
              <a:rPr lang="de-DE" sz="1500" dirty="0" smtClean="0"/>
              <a:t>Landeshauptmann/die Landeshauptfrau und </a:t>
            </a:r>
            <a:r>
              <a:rPr lang="de-DE" sz="1500" dirty="0"/>
              <a:t>die übrigen Mitglieder der </a:t>
            </a:r>
            <a:r>
              <a:rPr lang="de-DE" sz="1500" dirty="0" smtClean="0"/>
              <a:t>Landesregierung.</a:t>
            </a:r>
          </a:p>
          <a:p>
            <a:endParaRPr lang="de-DE" sz="1000" dirty="0" smtClean="0"/>
          </a:p>
          <a:p>
            <a:r>
              <a:rPr lang="de-DE" sz="1500" dirty="0" smtClean="0"/>
              <a:t>Die </a:t>
            </a:r>
            <a:r>
              <a:rPr lang="de-DE" sz="1500" dirty="0"/>
              <a:t>Landesregierung ist die oberste </a:t>
            </a:r>
            <a:r>
              <a:rPr lang="de-DE" sz="1500" dirty="0" smtClean="0"/>
              <a:t> Verwaltungsbehörde </a:t>
            </a:r>
            <a:r>
              <a:rPr lang="de-DE" sz="1500" dirty="0"/>
              <a:t>eines Bundeslandes.</a:t>
            </a:r>
            <a:endParaRPr lang="de-AT" sz="1500" dirty="0"/>
          </a:p>
          <a:p>
            <a:endParaRPr lang="de-DE" sz="1000" dirty="0" smtClean="0"/>
          </a:p>
          <a:p>
            <a:r>
              <a:rPr lang="de-DE" sz="1500" dirty="0" smtClean="0"/>
              <a:t>Landesregierung </a:t>
            </a:r>
            <a:r>
              <a:rPr lang="de-DE" sz="1500" dirty="0"/>
              <a:t>setzt Bundesgesetze um</a:t>
            </a:r>
            <a:r>
              <a:rPr lang="de-DE" sz="1500" dirty="0" smtClean="0"/>
              <a:t>, beschließt </a:t>
            </a:r>
            <a:r>
              <a:rPr lang="de-DE" sz="1500" dirty="0"/>
              <a:t>und setzt Landesgesetze um,</a:t>
            </a:r>
            <a:br>
              <a:rPr lang="de-DE" sz="1500" dirty="0"/>
            </a:br>
            <a:r>
              <a:rPr lang="de-DE" sz="1500" dirty="0"/>
              <a:t>bestimmt die Bezirkshauptmänner/die Bezirkshauptfrauen. </a:t>
            </a:r>
            <a:endParaRPr lang="de-AT" sz="1500" dirty="0"/>
          </a:p>
          <a:p>
            <a:endParaRPr lang="de-DE" sz="1000" dirty="0" smtClean="0"/>
          </a:p>
          <a:p>
            <a:r>
              <a:rPr lang="de-DE" sz="1500" dirty="0" smtClean="0"/>
              <a:t>Eine </a:t>
            </a:r>
            <a:r>
              <a:rPr lang="de-DE" sz="1500" dirty="0"/>
              <a:t>Amtsperiode dauert 5 Jahre</a:t>
            </a:r>
            <a:r>
              <a:rPr lang="de-DE" sz="1500" dirty="0" smtClean="0"/>
              <a:t>, in </a:t>
            </a:r>
            <a:r>
              <a:rPr lang="de-DE" sz="1500" dirty="0"/>
              <a:t>Oberösterreich 6 Jahre.</a:t>
            </a:r>
            <a:endParaRPr lang="de-AT" sz="1500" dirty="0"/>
          </a:p>
          <a:p>
            <a:endParaRPr lang="de-DE" sz="1000" dirty="0" smtClean="0"/>
          </a:p>
          <a:p>
            <a:r>
              <a:rPr lang="de-DE" sz="1500" dirty="0" smtClean="0"/>
              <a:t>Amtssitz </a:t>
            </a:r>
            <a:r>
              <a:rPr lang="de-DE" sz="1500" dirty="0"/>
              <a:t>in den Landeshauptstädten. </a:t>
            </a:r>
            <a:endParaRPr lang="de-AT" sz="1500" dirty="0"/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60" y="1196752"/>
            <a:ext cx="3375000" cy="450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64088" y="56612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© Parlamentsdirektion / Kinderbüro Universität Wien / Leopold Maurer</a:t>
            </a:r>
          </a:p>
        </p:txBody>
      </p:sp>
    </p:spTree>
    <p:extLst>
      <p:ext uri="{BB962C8B-B14F-4D97-AF65-F5344CB8AC3E}">
        <p14:creationId xmlns:p14="http://schemas.microsoft.com/office/powerpoint/2010/main" val="6031671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72008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Wer sind die politischen </a:t>
            </a:r>
            <a:r>
              <a:rPr lang="de-DE" sz="3200" dirty="0" err="1"/>
              <a:t>AkteurInnen</a:t>
            </a:r>
            <a:r>
              <a:rPr lang="de-DE" sz="3200" dirty="0"/>
              <a:t>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4756212" cy="230425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err="1" smtClean="0"/>
              <a:t>BürgermeisterIn</a:t>
            </a:r>
            <a:endParaRPr lang="de-DE" sz="2000" b="1" dirty="0" smtClean="0"/>
          </a:p>
          <a:p>
            <a:pPr marL="0" indent="0">
              <a:buNone/>
            </a:pPr>
            <a:endParaRPr lang="de-AT" sz="2000" dirty="0"/>
          </a:p>
          <a:p>
            <a:r>
              <a:rPr lang="de-DE" sz="1600" dirty="0"/>
              <a:t>Sitzt dem Gemeinderat vor</a:t>
            </a:r>
            <a:r>
              <a:rPr lang="de-DE" sz="1600" dirty="0" smtClean="0"/>
              <a:t>, ist </a:t>
            </a:r>
            <a:r>
              <a:rPr lang="de-DE" sz="1600" dirty="0"/>
              <a:t>das Oberhaupt </a:t>
            </a:r>
            <a:r>
              <a:rPr lang="de-DE" sz="1600" dirty="0" smtClean="0"/>
              <a:t>der Gemeinde und </a:t>
            </a:r>
            <a:r>
              <a:rPr lang="de-DE" sz="1600" dirty="0"/>
              <a:t>für die Umsetzung von </a:t>
            </a:r>
            <a:r>
              <a:rPr lang="de-DE" sz="1600" dirty="0" smtClean="0"/>
              <a:t>Beschlüssen des </a:t>
            </a:r>
            <a:r>
              <a:rPr lang="de-DE" sz="1600" dirty="0"/>
              <a:t>Gemeinderats </a:t>
            </a:r>
            <a:r>
              <a:rPr lang="de-DE" sz="1600" dirty="0" smtClean="0"/>
              <a:t>verantwortlich.</a:t>
            </a:r>
            <a:r>
              <a:rPr lang="de-AT" sz="1600" dirty="0"/>
              <a:t> </a:t>
            </a:r>
            <a:r>
              <a:rPr lang="de-DE" sz="1600" dirty="0" smtClean="0"/>
              <a:t>In </a:t>
            </a:r>
            <a:r>
              <a:rPr lang="de-DE" sz="1600" dirty="0"/>
              <a:t>Wien ist der Bürgermeister </a:t>
            </a:r>
            <a:r>
              <a:rPr lang="de-DE" sz="1600" dirty="0" smtClean="0"/>
              <a:t>auch Landeshauptmann</a:t>
            </a:r>
            <a:r>
              <a:rPr lang="de-DE" sz="1600" dirty="0"/>
              <a:t>, weil Wien Stadt und </a:t>
            </a:r>
            <a:r>
              <a:rPr lang="de-DE" sz="1600" dirty="0" smtClean="0"/>
              <a:t>Bundesland gleichzeitig </a:t>
            </a:r>
            <a:r>
              <a:rPr lang="de-DE" sz="1600" dirty="0"/>
              <a:t>ist.</a:t>
            </a:r>
            <a:endParaRPr lang="de-AT" sz="1600" dirty="0"/>
          </a:p>
          <a:p>
            <a:endParaRPr lang="de-DE" sz="1600" dirty="0" smtClean="0"/>
          </a:p>
          <a:p>
            <a:r>
              <a:rPr lang="de-DE" sz="1600" dirty="0" smtClean="0"/>
              <a:t>Wird entweder durch </a:t>
            </a:r>
            <a:r>
              <a:rPr lang="de-DE" sz="1600" dirty="0"/>
              <a:t>den Gemeinderat oder </a:t>
            </a:r>
            <a:r>
              <a:rPr lang="de-DE" sz="1600" dirty="0" smtClean="0"/>
              <a:t>direkt durch </a:t>
            </a:r>
            <a:r>
              <a:rPr lang="de-DE" sz="1600" dirty="0"/>
              <a:t>wahlberechtigte </a:t>
            </a:r>
            <a:r>
              <a:rPr lang="de-DE" sz="1600" dirty="0" err="1"/>
              <a:t>BürgerInnen</a:t>
            </a:r>
            <a:r>
              <a:rPr lang="de-DE" sz="1600" dirty="0"/>
              <a:t> </a:t>
            </a:r>
            <a:r>
              <a:rPr lang="de-DE" sz="1600" dirty="0" smtClean="0"/>
              <a:t>der Gemeinde </a:t>
            </a:r>
            <a:r>
              <a:rPr lang="de-DE" sz="1600" dirty="0"/>
              <a:t>gewählt.</a:t>
            </a:r>
            <a:endParaRPr lang="de-AT" sz="1600" dirty="0"/>
          </a:p>
          <a:p>
            <a:endParaRPr lang="de-DE" sz="1600" dirty="0" smtClean="0"/>
          </a:p>
          <a:p>
            <a:r>
              <a:rPr lang="de-DE" sz="1600" dirty="0" smtClean="0"/>
              <a:t>Eine </a:t>
            </a:r>
            <a:r>
              <a:rPr lang="de-DE" sz="1600" dirty="0"/>
              <a:t>Amtsperiode dauert je </a:t>
            </a:r>
            <a:r>
              <a:rPr lang="de-DE" sz="1600" dirty="0" smtClean="0"/>
              <a:t>nach Bundesland </a:t>
            </a:r>
            <a:r>
              <a:rPr lang="de-DE" sz="1600" dirty="0"/>
              <a:t>zwischen 5 und 6 Jahren.</a:t>
            </a:r>
            <a:endParaRPr lang="de-AT" sz="1600" dirty="0"/>
          </a:p>
          <a:p>
            <a:endParaRPr lang="de-DE" sz="1600" dirty="0" smtClean="0"/>
          </a:p>
          <a:p>
            <a:r>
              <a:rPr lang="de-DE" sz="1600" dirty="0" smtClean="0"/>
              <a:t>Sitz </a:t>
            </a:r>
            <a:r>
              <a:rPr lang="de-DE" sz="1600" dirty="0"/>
              <a:t>im Rathaus oder </a:t>
            </a:r>
            <a:r>
              <a:rPr lang="de-DE" sz="1600" dirty="0" smtClean="0"/>
              <a:t>Gemeindeamt der </a:t>
            </a:r>
            <a:r>
              <a:rPr lang="de-DE" sz="1600" dirty="0"/>
              <a:t>jeweiligen Gemeinde. </a:t>
            </a:r>
            <a:endParaRPr lang="de-AT" sz="1600" dirty="0"/>
          </a:p>
          <a:p>
            <a:pPr marL="0" indent="0">
              <a:buNone/>
            </a:pPr>
            <a:endParaRPr lang="de-AT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5364088" y="56612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© Parlamentsdirektion / Kinderbüro Universität Wien / Leopold Maurer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13503"/>
            <a:ext cx="2862467" cy="38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245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Wer sind die politischen </a:t>
            </a:r>
            <a:r>
              <a:rPr lang="de-DE" sz="3200" dirty="0" err="1"/>
              <a:t>AkteurInnen</a:t>
            </a:r>
            <a:r>
              <a:rPr lang="de-DE" sz="3200" dirty="0"/>
              <a:t>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4756212" cy="230425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Bezirkshauptmann/Bezirkshauptfrau</a:t>
            </a:r>
            <a:endParaRPr lang="de-AT" sz="2000" dirty="0"/>
          </a:p>
          <a:p>
            <a:endParaRPr lang="de-DE" sz="1600" dirty="0" smtClean="0"/>
          </a:p>
          <a:p>
            <a:r>
              <a:rPr lang="de-DE" sz="1600" dirty="0" smtClean="0"/>
              <a:t>Leitet die Bezirkshauptmannschaft und </a:t>
            </a:r>
            <a:r>
              <a:rPr lang="de-DE" sz="1600" dirty="0"/>
              <a:t>vertritt sie nach außen.</a:t>
            </a:r>
            <a:endParaRPr lang="de-AT" sz="1600" dirty="0"/>
          </a:p>
          <a:p>
            <a:endParaRPr lang="de-DE" sz="1600" dirty="0" smtClean="0"/>
          </a:p>
          <a:p>
            <a:r>
              <a:rPr lang="de-DE" sz="1600" dirty="0" err="1" smtClean="0"/>
              <a:t>EinsatzleiterIn</a:t>
            </a:r>
            <a:r>
              <a:rPr lang="de-DE" sz="1600" dirty="0" smtClean="0"/>
              <a:t> </a:t>
            </a:r>
            <a:r>
              <a:rPr lang="de-DE" sz="1600" dirty="0"/>
              <a:t>im </a:t>
            </a:r>
            <a:r>
              <a:rPr lang="de-DE" sz="1600" dirty="0" smtClean="0"/>
              <a:t>Bezirksgebiet im </a:t>
            </a:r>
            <a:r>
              <a:rPr lang="de-DE" sz="1600" dirty="0"/>
              <a:t>Katastrophenfall. </a:t>
            </a:r>
            <a:endParaRPr lang="de-AT" sz="1600" dirty="0"/>
          </a:p>
          <a:p>
            <a:endParaRPr lang="de-DE" sz="1600" dirty="0" smtClean="0"/>
          </a:p>
          <a:p>
            <a:r>
              <a:rPr lang="de-DE" sz="1600" dirty="0" smtClean="0"/>
              <a:t>Wird </a:t>
            </a:r>
            <a:r>
              <a:rPr lang="de-DE" sz="1600" dirty="0"/>
              <a:t>von der Landesregierung ernannt.</a:t>
            </a:r>
            <a:endParaRPr lang="de-AT" sz="1600" dirty="0"/>
          </a:p>
          <a:p>
            <a:endParaRPr lang="de-DE" sz="1600" dirty="0" smtClean="0"/>
          </a:p>
          <a:p>
            <a:r>
              <a:rPr lang="de-DE" sz="1600" dirty="0" smtClean="0"/>
              <a:t>1998 </a:t>
            </a:r>
            <a:r>
              <a:rPr lang="de-DE" sz="1600" dirty="0"/>
              <a:t>erste Bezirkshauptfrau Österreichs in </a:t>
            </a:r>
            <a:r>
              <a:rPr lang="de-DE" sz="1600" dirty="0" err="1"/>
              <a:t>Melk</a:t>
            </a:r>
            <a:r>
              <a:rPr lang="de-DE" sz="1600" dirty="0"/>
              <a:t>.</a:t>
            </a:r>
            <a:endParaRPr lang="de-AT" sz="1600" dirty="0"/>
          </a:p>
          <a:p>
            <a:pPr marL="0" indent="0">
              <a:buNone/>
            </a:pPr>
            <a:endParaRPr lang="de-AT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5364088" y="56612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© Parlamentsdirektion</a:t>
            </a:r>
          </a:p>
          <a:p>
            <a:r>
              <a:rPr lang="de-AT" sz="800" dirty="0" smtClean="0">
                <a:solidFill>
                  <a:schemeClr val="bg1">
                    <a:lumMod val="50000"/>
                  </a:schemeClr>
                </a:solidFill>
              </a:rPr>
              <a:t>/Kinderbüro </a:t>
            </a:r>
            <a:r>
              <a:rPr lang="de-AT" sz="800" dirty="0" err="1" smtClean="0">
                <a:solidFill>
                  <a:schemeClr val="bg1">
                    <a:lumMod val="50000"/>
                  </a:schemeClr>
                </a:solidFill>
              </a:rPr>
              <a:t>Unviersität</a:t>
            </a:r>
            <a:r>
              <a:rPr lang="de-AT" sz="800" dirty="0" smtClean="0">
                <a:solidFill>
                  <a:schemeClr val="bg1">
                    <a:lumMod val="50000"/>
                  </a:schemeClr>
                </a:solidFill>
              </a:rPr>
              <a:t> Wien/Leopold Maurer</a:t>
            </a:r>
            <a:endParaRPr lang="de-AT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5" y="1355005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875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Wer sind die politischen </a:t>
            </a:r>
            <a:r>
              <a:rPr lang="de-DE" sz="3200" dirty="0" err="1"/>
              <a:t>AkteurInnen</a:t>
            </a:r>
            <a:r>
              <a:rPr lang="de-DE" sz="3200" dirty="0"/>
              <a:t>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4756212" cy="230425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Gemeinderat</a:t>
            </a:r>
          </a:p>
          <a:p>
            <a:pPr marL="0" indent="0">
              <a:buNone/>
            </a:pPr>
            <a:endParaRPr lang="de-AT" sz="2000" dirty="0"/>
          </a:p>
          <a:p>
            <a:r>
              <a:rPr lang="de-DE" sz="1600" dirty="0"/>
              <a:t>Ist die direkt gewählte </a:t>
            </a:r>
            <a:r>
              <a:rPr lang="de-DE" sz="1600" dirty="0" smtClean="0"/>
              <a:t>Volksvertretung einer </a:t>
            </a:r>
            <a:r>
              <a:rPr lang="de-DE" sz="1600" dirty="0"/>
              <a:t>Gemeinde.</a:t>
            </a:r>
            <a:endParaRPr lang="de-AT" sz="1600" dirty="0"/>
          </a:p>
          <a:p>
            <a:endParaRPr lang="de-DE" sz="1600" dirty="0" smtClean="0"/>
          </a:p>
          <a:p>
            <a:r>
              <a:rPr lang="de-DE" sz="1600" dirty="0" smtClean="0"/>
              <a:t>Wählt </a:t>
            </a:r>
            <a:r>
              <a:rPr lang="de-DE" sz="1600" dirty="0"/>
              <a:t>die </a:t>
            </a:r>
            <a:r>
              <a:rPr lang="de-DE" sz="1600" dirty="0" smtClean="0"/>
              <a:t>geschäftsführenden </a:t>
            </a:r>
            <a:r>
              <a:rPr lang="de-DE" sz="1600" dirty="0" err="1" smtClean="0"/>
              <a:t>GemeinderätInnen</a:t>
            </a:r>
            <a:r>
              <a:rPr lang="de-DE" sz="1600" dirty="0" smtClean="0"/>
              <a:t>, stimmt </a:t>
            </a:r>
            <a:r>
              <a:rPr lang="de-DE" sz="1600" dirty="0"/>
              <a:t>über Anträge </a:t>
            </a:r>
            <a:r>
              <a:rPr lang="de-DE" sz="1600" dirty="0" smtClean="0"/>
              <a:t>ab, ist </a:t>
            </a:r>
            <a:r>
              <a:rPr lang="de-DE" sz="1600" dirty="0"/>
              <a:t>für das </a:t>
            </a:r>
            <a:r>
              <a:rPr lang="de-DE" sz="1600" dirty="0" smtClean="0"/>
              <a:t>Gemeindebudget und </a:t>
            </a:r>
            <a:r>
              <a:rPr lang="de-DE" sz="1600" dirty="0"/>
              <a:t>Bauangelegenheiten verantwortlich.</a:t>
            </a:r>
            <a:endParaRPr lang="de-AT" sz="1600" dirty="0"/>
          </a:p>
          <a:p>
            <a:endParaRPr lang="de-DE" sz="1600" dirty="0" smtClean="0"/>
          </a:p>
          <a:p>
            <a:r>
              <a:rPr lang="de-DE" sz="1600" dirty="0" smtClean="0"/>
              <a:t>Wird </a:t>
            </a:r>
            <a:r>
              <a:rPr lang="de-DE" sz="1600" dirty="0"/>
              <a:t>von allen wahlberechtigten </a:t>
            </a:r>
            <a:r>
              <a:rPr lang="de-DE" sz="1600" dirty="0" err="1" smtClean="0"/>
              <a:t>BürgerInnen</a:t>
            </a:r>
            <a:r>
              <a:rPr lang="de-DE" sz="1600" dirty="0" smtClean="0"/>
              <a:t> der </a:t>
            </a:r>
            <a:r>
              <a:rPr lang="de-DE" sz="1600" dirty="0"/>
              <a:t>Gemeinde, inklusive der </a:t>
            </a:r>
            <a:r>
              <a:rPr lang="de-DE" sz="1600" dirty="0" smtClean="0"/>
              <a:t>ansässigen EU-</a:t>
            </a:r>
            <a:r>
              <a:rPr lang="de-DE" sz="1600" dirty="0" err="1" smtClean="0"/>
              <a:t>BürgerInnen</a:t>
            </a:r>
            <a:r>
              <a:rPr lang="de-DE" sz="1600" dirty="0"/>
              <a:t>, gewählt. </a:t>
            </a:r>
            <a:endParaRPr lang="de-AT" sz="1600" dirty="0"/>
          </a:p>
          <a:p>
            <a:endParaRPr lang="de-DE" sz="1600" dirty="0" smtClean="0"/>
          </a:p>
          <a:p>
            <a:r>
              <a:rPr lang="de-DE" sz="1600" dirty="0" smtClean="0"/>
              <a:t>Eine </a:t>
            </a:r>
            <a:r>
              <a:rPr lang="de-DE" sz="1600" dirty="0"/>
              <a:t>Amtsperiode dauert je </a:t>
            </a:r>
            <a:r>
              <a:rPr lang="de-DE" sz="1600" dirty="0" smtClean="0"/>
              <a:t>nach Bundesland </a:t>
            </a:r>
            <a:r>
              <a:rPr lang="de-DE" sz="1600" dirty="0"/>
              <a:t>zwischen 5 und 6 Jahren.</a:t>
            </a:r>
            <a:endParaRPr lang="de-AT" sz="1600" dirty="0"/>
          </a:p>
          <a:p>
            <a:endParaRPr lang="de-DE" sz="1600" dirty="0" smtClean="0"/>
          </a:p>
          <a:p>
            <a:r>
              <a:rPr lang="de-DE" sz="1600" dirty="0" smtClean="0"/>
              <a:t>Sitz </a:t>
            </a:r>
            <a:r>
              <a:rPr lang="de-DE" sz="1600" dirty="0"/>
              <a:t>im Rathaus oder </a:t>
            </a:r>
            <a:r>
              <a:rPr lang="de-DE" sz="1600" dirty="0" smtClean="0"/>
              <a:t>Gemeindeamt der </a:t>
            </a:r>
            <a:r>
              <a:rPr lang="de-DE" sz="1600" dirty="0"/>
              <a:t>jeweiligen Gemeinde. </a:t>
            </a:r>
            <a:endParaRPr lang="de-AT" sz="1600" dirty="0"/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85" y="1196752"/>
            <a:ext cx="3375000" cy="450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64088" y="56612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© Parlamentsdirektion / Kinderbüro Universität Wien / Leopold Maurer</a:t>
            </a:r>
          </a:p>
        </p:txBody>
      </p:sp>
    </p:spTree>
    <p:extLst>
      <p:ext uri="{BB962C8B-B14F-4D97-AF65-F5344CB8AC3E}">
        <p14:creationId xmlns:p14="http://schemas.microsoft.com/office/powerpoint/2010/main" val="40344862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Wer sind die politischen </a:t>
            </a:r>
            <a:r>
              <a:rPr lang="de-DE" sz="3200" dirty="0" err="1"/>
              <a:t>AkteurInnen</a:t>
            </a:r>
            <a:r>
              <a:rPr lang="de-DE" sz="3200" dirty="0"/>
              <a:t>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4756212" cy="230425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err="1" smtClean="0"/>
              <a:t>StaatsbürgerInnen</a:t>
            </a:r>
            <a:endParaRPr lang="de-AT" sz="2000" dirty="0"/>
          </a:p>
          <a:p>
            <a:endParaRPr lang="de-DE" sz="1600" dirty="0" smtClean="0"/>
          </a:p>
          <a:p>
            <a:r>
              <a:rPr lang="de-DE" sz="1600" dirty="0" smtClean="0"/>
              <a:t>Dürfen </a:t>
            </a:r>
            <a:r>
              <a:rPr lang="de-DE" sz="1600" dirty="0"/>
              <a:t>in Österreich ab </a:t>
            </a:r>
            <a:r>
              <a:rPr lang="de-DE" sz="1600" dirty="0" smtClean="0"/>
              <a:t>dem vollendeten </a:t>
            </a:r>
            <a:br>
              <a:rPr lang="de-DE" sz="1600" dirty="0" smtClean="0"/>
            </a:br>
            <a:r>
              <a:rPr lang="de-DE" sz="1600" dirty="0" smtClean="0"/>
              <a:t>16</a:t>
            </a:r>
            <a:r>
              <a:rPr lang="de-DE" sz="1600" dirty="0"/>
              <a:t>. Lebensjahr wählen</a:t>
            </a:r>
            <a:endParaRPr lang="de-AT" sz="1600" dirty="0"/>
          </a:p>
          <a:p>
            <a:endParaRPr lang="de-DE" sz="1600" dirty="0" smtClean="0"/>
          </a:p>
          <a:p>
            <a:r>
              <a:rPr lang="de-DE" sz="1600" dirty="0" smtClean="0"/>
              <a:t>Wählen </a:t>
            </a:r>
            <a:r>
              <a:rPr lang="de-DE" sz="1600" dirty="0"/>
              <a:t>Mitglieder </a:t>
            </a:r>
            <a:r>
              <a:rPr lang="de-DE" sz="1600" dirty="0" smtClean="0"/>
              <a:t>wahlwerbender politischer Parteien auf </a:t>
            </a:r>
            <a:r>
              <a:rPr lang="de-DE" sz="1600" dirty="0"/>
              <a:t>Bundes-</a:t>
            </a:r>
            <a:r>
              <a:rPr lang="de-DE" sz="1600" dirty="0" smtClean="0"/>
              <a:t>, Landes- </a:t>
            </a:r>
            <a:r>
              <a:rPr lang="de-DE" sz="1600" dirty="0"/>
              <a:t>und Gemeindeebene</a:t>
            </a:r>
            <a:r>
              <a:rPr lang="de-DE" sz="1600" dirty="0" smtClean="0"/>
              <a:t>, </a:t>
            </a:r>
            <a:r>
              <a:rPr lang="de-DE" sz="1600" dirty="0" err="1" smtClean="0"/>
              <a:t>BundespräsidentIn</a:t>
            </a:r>
            <a:r>
              <a:rPr lang="de-DE" sz="1600" dirty="0" smtClean="0"/>
              <a:t> </a:t>
            </a:r>
            <a:r>
              <a:rPr lang="de-DE" sz="1600" dirty="0"/>
              <a:t>sowie </a:t>
            </a:r>
            <a:r>
              <a:rPr lang="de-DE" sz="1600" dirty="0" smtClean="0"/>
              <a:t>bei Volksabstimmungen </a:t>
            </a:r>
            <a:r>
              <a:rPr lang="de-DE" sz="1600" dirty="0"/>
              <a:t>und Referenden</a:t>
            </a:r>
            <a:r>
              <a:rPr lang="de-DE" sz="1600" dirty="0" smtClean="0"/>
              <a:t>.</a:t>
            </a:r>
          </a:p>
          <a:p>
            <a:endParaRPr lang="de-AT" sz="1600" dirty="0"/>
          </a:p>
          <a:p>
            <a:r>
              <a:rPr lang="de-DE" sz="1600" dirty="0"/>
              <a:t>Nehmen durch </a:t>
            </a:r>
            <a:r>
              <a:rPr lang="de-DE" sz="1600" dirty="0" smtClean="0"/>
              <a:t>ihr aktives </a:t>
            </a:r>
            <a:r>
              <a:rPr lang="de-DE" sz="1600" dirty="0"/>
              <a:t>und passives </a:t>
            </a:r>
            <a:r>
              <a:rPr lang="de-DE" sz="1600" dirty="0" smtClean="0"/>
              <a:t>Wahlrecht und </a:t>
            </a:r>
            <a:r>
              <a:rPr lang="de-DE" sz="1600" dirty="0"/>
              <a:t>als Teil der Zivilgesellschaft </a:t>
            </a:r>
            <a:r>
              <a:rPr lang="de-DE" sz="1600" dirty="0" smtClean="0"/>
              <a:t>an der </a:t>
            </a:r>
            <a:r>
              <a:rPr lang="de-DE" sz="1600" dirty="0"/>
              <a:t>Demokratie teil. </a:t>
            </a:r>
            <a:endParaRPr lang="de-AT" sz="1600" dirty="0"/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23" y="1199326"/>
            <a:ext cx="3375000" cy="450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64088" y="56612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© Parlamentsdirektion / Kinderbüro Universität Wien / Leopold Maurer</a:t>
            </a:r>
          </a:p>
        </p:txBody>
      </p:sp>
    </p:spTree>
    <p:extLst>
      <p:ext uri="{BB962C8B-B14F-4D97-AF65-F5344CB8AC3E}">
        <p14:creationId xmlns:p14="http://schemas.microsoft.com/office/powerpoint/2010/main" val="40179012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Wer sind die politischen </a:t>
            </a:r>
            <a:r>
              <a:rPr lang="de-DE" sz="3200" dirty="0" err="1"/>
              <a:t>AkteurInnen</a:t>
            </a:r>
            <a:r>
              <a:rPr lang="de-DE" sz="3200" dirty="0"/>
              <a:t>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4756212" cy="230425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Politische Partei</a:t>
            </a:r>
          </a:p>
          <a:p>
            <a:pPr marL="0" indent="0">
              <a:buNone/>
            </a:pPr>
            <a:endParaRPr lang="de-AT" sz="2000" dirty="0"/>
          </a:p>
          <a:p>
            <a:r>
              <a:rPr lang="de-DE" sz="1600" dirty="0"/>
              <a:t>Gruppierung, in der sich Personen </a:t>
            </a:r>
            <a:r>
              <a:rPr lang="de-DE" sz="1600" dirty="0" smtClean="0"/>
              <a:t>mit ähnlichen </a:t>
            </a:r>
            <a:r>
              <a:rPr lang="de-DE" sz="1600" dirty="0"/>
              <a:t>politischen und gesellschaftlichen</a:t>
            </a:r>
            <a:br>
              <a:rPr lang="de-DE" sz="1600" dirty="0"/>
            </a:br>
            <a:r>
              <a:rPr lang="de-DE" sz="1600" dirty="0"/>
              <a:t>Vorstellungen zusammenschließen. </a:t>
            </a:r>
            <a:endParaRPr lang="de-DE" sz="1600" dirty="0" smtClean="0"/>
          </a:p>
          <a:p>
            <a:endParaRPr lang="de-AT" sz="1600" dirty="0"/>
          </a:p>
          <a:p>
            <a:r>
              <a:rPr lang="de-DE" sz="1600" dirty="0"/>
              <a:t>Wahlwerbende politische Parteien </a:t>
            </a:r>
            <a:r>
              <a:rPr lang="de-DE" sz="1600" dirty="0" smtClean="0"/>
              <a:t>stehen </a:t>
            </a:r>
            <a:r>
              <a:rPr lang="de-DE" sz="1600" dirty="0"/>
              <a:t>bei den Nationalratswahlen zur Wahl, </a:t>
            </a:r>
            <a:r>
              <a:rPr lang="de-DE" sz="1600" dirty="0" smtClean="0"/>
              <a:t>deren Mitglieder </a:t>
            </a:r>
            <a:r>
              <a:rPr lang="de-DE" sz="1600" dirty="0"/>
              <a:t>können in den Nationalrat einziehen.</a:t>
            </a:r>
            <a:endParaRPr lang="de-AT" sz="1600" dirty="0"/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64" y="1192692"/>
            <a:ext cx="3375000" cy="450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64088" y="56612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© Parlamentsdirektion / Kinderbüro Universität Wien / Leopold Maurer</a:t>
            </a:r>
          </a:p>
        </p:txBody>
      </p:sp>
    </p:spTree>
    <p:extLst>
      <p:ext uri="{BB962C8B-B14F-4D97-AF65-F5344CB8AC3E}">
        <p14:creationId xmlns:p14="http://schemas.microsoft.com/office/powerpoint/2010/main" val="2248833069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Wer sind die politischen </a:t>
            </a:r>
            <a:r>
              <a:rPr lang="de-DE" sz="3200" dirty="0" err="1"/>
              <a:t>AkteurInnen</a:t>
            </a:r>
            <a:r>
              <a:rPr lang="de-DE" sz="3200" dirty="0"/>
              <a:t>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4756212" cy="230425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Sozialpartnerschaft</a:t>
            </a:r>
            <a:endParaRPr lang="de-AT" sz="2000" dirty="0"/>
          </a:p>
          <a:p>
            <a:endParaRPr lang="de-DE" sz="1600" dirty="0" smtClean="0"/>
          </a:p>
          <a:p>
            <a:r>
              <a:rPr lang="de-DE" sz="1600" dirty="0" smtClean="0"/>
              <a:t>Zusammenarbeit </a:t>
            </a:r>
            <a:r>
              <a:rPr lang="de-DE" sz="1600" dirty="0"/>
              <a:t>der großen </a:t>
            </a:r>
            <a:r>
              <a:rPr lang="de-DE" sz="1600" dirty="0" smtClean="0"/>
              <a:t>wirtschaftlichen Interessenvertretungen </a:t>
            </a:r>
            <a:r>
              <a:rPr lang="de-DE" sz="1600" dirty="0"/>
              <a:t>(Arbeiterkammer, </a:t>
            </a:r>
            <a:r>
              <a:rPr lang="de-DE" sz="1600" dirty="0" smtClean="0"/>
              <a:t>Österreichischer </a:t>
            </a:r>
            <a:r>
              <a:rPr lang="de-DE" sz="1600" dirty="0"/>
              <a:t>Gewerkschaftsbund</a:t>
            </a:r>
            <a:r>
              <a:rPr lang="de-DE" sz="1600" dirty="0" smtClean="0"/>
              <a:t>, Landwirtschaftskammer</a:t>
            </a:r>
            <a:r>
              <a:rPr lang="de-DE" sz="1600" dirty="0"/>
              <a:t>, Wirtschaftskammer</a:t>
            </a:r>
            <a:r>
              <a:rPr lang="de-DE" sz="1600" dirty="0" smtClean="0"/>
              <a:t>) untereinander </a:t>
            </a:r>
            <a:r>
              <a:rPr lang="de-DE" sz="1600" dirty="0"/>
              <a:t>und mit der </a:t>
            </a:r>
            <a:r>
              <a:rPr lang="de-DE" sz="1600" dirty="0" smtClean="0"/>
              <a:t>Bundesregierung</a:t>
            </a:r>
            <a:r>
              <a:rPr lang="de-DE" sz="1600" dirty="0"/>
              <a:t>. </a:t>
            </a:r>
            <a:br>
              <a:rPr lang="de-DE" sz="1600" dirty="0"/>
            </a:br>
            <a:endParaRPr lang="de-AT" sz="1600" dirty="0"/>
          </a:p>
          <a:p>
            <a:r>
              <a:rPr lang="de-DE" sz="1600" dirty="0"/>
              <a:t>Verhandlungspartner der </a:t>
            </a:r>
            <a:r>
              <a:rPr lang="de-DE" sz="1600" dirty="0" smtClean="0"/>
              <a:t>Bundesregierung in </a:t>
            </a:r>
            <a:r>
              <a:rPr lang="de-DE" sz="1600" dirty="0"/>
              <a:t>wirtschafts- und sozialpolitischen Fragen</a:t>
            </a:r>
            <a:r>
              <a:rPr lang="de-DE" sz="1600" dirty="0" smtClean="0"/>
              <a:t>, z.B</a:t>
            </a:r>
            <a:r>
              <a:rPr lang="de-DE" sz="1600" dirty="0"/>
              <a:t>. Verhandlungen über Kollektivverträge</a:t>
            </a:r>
            <a:r>
              <a:rPr lang="de-DE" sz="1600" dirty="0" smtClean="0"/>
              <a:t>, z.B</a:t>
            </a:r>
            <a:r>
              <a:rPr lang="de-DE" sz="1600" dirty="0"/>
              <a:t>. für Maschinen- und Metallwarenindustrie.</a:t>
            </a:r>
            <a:endParaRPr lang="de-AT" sz="1600" dirty="0"/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0" y="1196752"/>
            <a:ext cx="3375000" cy="450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64088" y="56612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© Parlamentsdirektion / Kinderbüro Universität Wien / Leopold Maurer</a:t>
            </a:r>
          </a:p>
        </p:txBody>
      </p:sp>
    </p:spTree>
    <p:extLst>
      <p:ext uri="{BB962C8B-B14F-4D97-AF65-F5344CB8AC3E}">
        <p14:creationId xmlns:p14="http://schemas.microsoft.com/office/powerpoint/2010/main" val="20297219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Wer sind die politischen </a:t>
            </a:r>
            <a:r>
              <a:rPr lang="de-DE" sz="3200" dirty="0" err="1"/>
              <a:t>AkteurInnen</a:t>
            </a:r>
            <a:r>
              <a:rPr lang="de-DE" sz="3200" dirty="0"/>
              <a:t>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4756212" cy="230425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Bundesjugendvertretung</a:t>
            </a:r>
            <a:endParaRPr lang="de-AT" sz="2000" dirty="0"/>
          </a:p>
          <a:p>
            <a:endParaRPr lang="de-DE" sz="1600" dirty="0" smtClean="0"/>
          </a:p>
          <a:p>
            <a:r>
              <a:rPr lang="de-DE" sz="1600" dirty="0" smtClean="0"/>
              <a:t>Interessenvertretung </a:t>
            </a:r>
            <a:r>
              <a:rPr lang="de-DE" sz="1600" dirty="0"/>
              <a:t>aller Kinder </a:t>
            </a:r>
            <a:r>
              <a:rPr lang="de-DE" sz="1600" dirty="0" smtClean="0"/>
              <a:t>und Jugendlichen </a:t>
            </a:r>
            <a:r>
              <a:rPr lang="de-DE" sz="1600" dirty="0"/>
              <a:t>in Österreich, </a:t>
            </a:r>
            <a:r>
              <a:rPr lang="de-DE" sz="1600" dirty="0" smtClean="0"/>
              <a:t>Zusammenschluss von </a:t>
            </a:r>
            <a:r>
              <a:rPr lang="de-DE" sz="1600" dirty="0"/>
              <a:t>53 Organisationen</a:t>
            </a:r>
            <a:r>
              <a:rPr lang="de-DE" sz="1600" dirty="0" smtClean="0"/>
              <a:t>.</a:t>
            </a:r>
          </a:p>
          <a:p>
            <a:endParaRPr lang="de-AT" sz="1600" dirty="0"/>
          </a:p>
          <a:p>
            <a:r>
              <a:rPr lang="de-DE" sz="1600" dirty="0"/>
              <a:t>Vertritt Interessen der </a:t>
            </a:r>
            <a:r>
              <a:rPr lang="de-DE" sz="1600" dirty="0" smtClean="0"/>
              <a:t>Jugendlichen gegenüber </a:t>
            </a:r>
            <a:r>
              <a:rPr lang="de-DE" sz="1600" dirty="0"/>
              <a:t>der Politik</a:t>
            </a:r>
            <a:r>
              <a:rPr lang="de-DE" sz="1600" dirty="0" smtClean="0"/>
              <a:t>.</a:t>
            </a:r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 smtClean="0"/>
              <a:t>Bundesschülervertretung</a:t>
            </a:r>
            <a:endParaRPr lang="de-AT" sz="2000" dirty="0"/>
          </a:p>
          <a:p>
            <a:endParaRPr lang="de-DE" sz="1600" dirty="0"/>
          </a:p>
          <a:p>
            <a:r>
              <a:rPr lang="de-DE" sz="1600" dirty="0" smtClean="0"/>
              <a:t>Interessenvertretung </a:t>
            </a:r>
            <a:r>
              <a:rPr lang="de-DE" sz="1600" dirty="0"/>
              <a:t>aller </a:t>
            </a:r>
            <a:r>
              <a:rPr lang="de-DE" sz="1600" dirty="0" err="1"/>
              <a:t>SchülerInnen</a:t>
            </a:r>
            <a:r>
              <a:rPr lang="de-DE" sz="1600" dirty="0"/>
              <a:t> in Österreich.</a:t>
            </a:r>
          </a:p>
          <a:p>
            <a:endParaRPr lang="de-AT" sz="1600" dirty="0"/>
          </a:p>
          <a:p>
            <a:r>
              <a:rPr lang="de-DE" sz="1600" dirty="0"/>
              <a:t>Vertritt Interessen der </a:t>
            </a:r>
            <a:r>
              <a:rPr lang="de-DE" sz="1600" dirty="0" err="1"/>
              <a:t>SchülerInnen</a:t>
            </a:r>
            <a:r>
              <a:rPr lang="de-DE" sz="1600" dirty="0"/>
              <a:t> gegenüber dem Unterrichtsministerium. </a:t>
            </a:r>
            <a:endParaRPr lang="de-AT" sz="1600" dirty="0"/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35" y="1196752"/>
            <a:ext cx="3375000" cy="450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64088" y="56612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© Parlamentsdirektion / Kinderbüro Universität Wien / Leopold Maurer</a:t>
            </a:r>
          </a:p>
        </p:txBody>
      </p:sp>
    </p:spTree>
    <p:extLst>
      <p:ext uri="{BB962C8B-B14F-4D97-AF65-F5344CB8AC3E}">
        <p14:creationId xmlns:p14="http://schemas.microsoft.com/office/powerpoint/2010/main" val="5506236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149080"/>
            <a:ext cx="7777162" cy="936104"/>
          </a:xfrm>
        </p:spPr>
        <p:txBody>
          <a:bodyPr/>
          <a:lstStyle/>
          <a:p>
            <a:pPr lvl="0"/>
            <a:r>
              <a:rPr lang="de-DE" sz="4000" dirty="0"/>
              <a:t>Was versteht man unter politischem Handeln?</a:t>
            </a:r>
            <a:endParaRPr lang="de-AT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8259967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54" y="3933056"/>
            <a:ext cx="7777162" cy="936104"/>
          </a:xfrm>
        </p:spPr>
        <p:txBody>
          <a:bodyPr/>
          <a:lstStyle/>
          <a:p>
            <a:pPr lvl="0"/>
            <a:r>
              <a:rPr lang="de-DE" sz="4000" dirty="0"/>
              <a:t>Zahlen und Fakten </a:t>
            </a:r>
            <a:endParaRPr lang="de-AT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57274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Zahlen und Fakten </a:t>
            </a:r>
            <a:r>
              <a:rPr lang="de-DE" sz="3200" dirty="0" smtClean="0"/>
              <a:t>zu politischen </a:t>
            </a:r>
            <a:r>
              <a:rPr lang="de-DE" sz="3200" dirty="0" err="1" smtClean="0"/>
              <a:t>AkteurInnen</a:t>
            </a:r>
            <a:r>
              <a:rPr lang="de-DE" sz="3200" dirty="0" smtClean="0"/>
              <a:t> in Österreich 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2304256"/>
          </a:xfrm>
        </p:spPr>
        <p:txBody>
          <a:bodyPr/>
          <a:lstStyle/>
          <a:p>
            <a:pPr marL="0" indent="0">
              <a:buNone/>
            </a:pPr>
            <a:endParaRPr lang="de-AT" sz="2000" dirty="0"/>
          </a:p>
          <a:p>
            <a:pPr marL="400050" lvl="1" indent="0">
              <a:buNone/>
            </a:pPr>
            <a:r>
              <a:rPr lang="de-AT" sz="2000" dirty="0"/>
              <a:t/>
            </a:r>
            <a:br>
              <a:rPr lang="de-AT" sz="2000" dirty="0"/>
            </a:b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4" b="9706"/>
          <a:stretch/>
        </p:blipFill>
        <p:spPr>
          <a:xfrm>
            <a:off x="879858" y="1972955"/>
            <a:ext cx="7365233" cy="365343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-4960" y="6685329"/>
            <a:ext cx="3856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 smtClean="0">
                <a:solidFill>
                  <a:schemeClr val="bg1">
                    <a:lumMod val="50000"/>
                  </a:schemeClr>
                </a:solidFill>
              </a:rPr>
              <a:t>Grafik © Parlamentsdirektion/Kinderbüro der Universität Wien</a:t>
            </a:r>
            <a:endParaRPr lang="de-AT" sz="700" dirty="0"/>
          </a:p>
        </p:txBody>
      </p:sp>
      <p:sp>
        <p:nvSpPr>
          <p:cNvPr id="7" name="Rechteck 6"/>
          <p:cNvSpPr/>
          <p:nvPr/>
        </p:nvSpPr>
        <p:spPr>
          <a:xfrm>
            <a:off x="3347864" y="1522091"/>
            <a:ext cx="21602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906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Zahlen und </a:t>
            </a:r>
            <a:r>
              <a:rPr lang="de-DE" sz="3200" dirty="0" smtClean="0"/>
              <a:t>Fakten zu </a:t>
            </a:r>
            <a:br>
              <a:rPr lang="de-DE" sz="3200" dirty="0" smtClean="0"/>
            </a:br>
            <a:r>
              <a:rPr lang="de-DE" sz="3200" dirty="0" smtClean="0"/>
              <a:t>Nationalratsabgeordneten  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2304256"/>
          </a:xfrm>
        </p:spPr>
        <p:txBody>
          <a:bodyPr/>
          <a:lstStyle/>
          <a:p>
            <a:pPr marL="0" indent="0">
              <a:buNone/>
            </a:pPr>
            <a:endParaRPr lang="de-AT" sz="2000" dirty="0"/>
          </a:p>
          <a:p>
            <a:pPr marL="400050" lvl="1" indent="0">
              <a:buNone/>
            </a:pPr>
            <a:r>
              <a:rPr lang="de-AT" sz="2000" dirty="0"/>
              <a:t/>
            </a:r>
            <a:br>
              <a:rPr lang="de-AT" sz="2000" dirty="0"/>
            </a:br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13651" t="75401" r="36874" b="17022"/>
          <a:stretch/>
        </p:blipFill>
        <p:spPr>
          <a:xfrm>
            <a:off x="1041766" y="5517232"/>
            <a:ext cx="6770594" cy="6480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t="27307"/>
          <a:stretch/>
        </p:blipFill>
        <p:spPr>
          <a:xfrm>
            <a:off x="496530" y="1233342"/>
            <a:ext cx="7861065" cy="42838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-4960" y="6685329"/>
            <a:ext cx="3856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 smtClean="0">
                <a:solidFill>
                  <a:schemeClr val="bg1">
                    <a:lumMod val="50000"/>
                  </a:schemeClr>
                </a:solidFill>
              </a:rPr>
              <a:t>Grafik © Parlamentsdirektion/Kinderbüro der Universität Wien</a:t>
            </a:r>
            <a:endParaRPr lang="de-AT" sz="700" dirty="0"/>
          </a:p>
        </p:txBody>
      </p:sp>
    </p:spTree>
    <p:extLst>
      <p:ext uri="{BB962C8B-B14F-4D97-AF65-F5344CB8AC3E}">
        <p14:creationId xmlns:p14="http://schemas.microsoft.com/office/powerpoint/2010/main" val="30880598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Zahlen und </a:t>
            </a:r>
            <a:r>
              <a:rPr lang="de-DE" sz="3200" dirty="0" smtClean="0"/>
              <a:t>Fakten zu</a:t>
            </a:r>
            <a:br>
              <a:rPr lang="de-DE" sz="3200" dirty="0" smtClean="0"/>
            </a:br>
            <a:r>
              <a:rPr lang="de-DE" sz="3200" dirty="0" smtClean="0"/>
              <a:t>Mitgliedern des Bundesrats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2304256"/>
          </a:xfrm>
        </p:spPr>
        <p:txBody>
          <a:bodyPr/>
          <a:lstStyle/>
          <a:p>
            <a:pPr marL="0" indent="0">
              <a:buNone/>
            </a:pPr>
            <a:endParaRPr lang="de-AT" sz="2000" dirty="0"/>
          </a:p>
          <a:p>
            <a:pPr marL="400050" lvl="1" indent="0">
              <a:buNone/>
            </a:pPr>
            <a:r>
              <a:rPr lang="de-AT" sz="2000" dirty="0"/>
              <a:t/>
            </a:r>
            <a:br>
              <a:rPr lang="de-AT" sz="2000" dirty="0"/>
            </a:br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/>
          <a:stretch/>
        </p:blipFill>
        <p:spPr>
          <a:xfrm>
            <a:off x="947999" y="1340768"/>
            <a:ext cx="6850651" cy="479015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-4960" y="6685329"/>
            <a:ext cx="3856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 smtClean="0">
                <a:solidFill>
                  <a:schemeClr val="bg1">
                    <a:lumMod val="50000"/>
                  </a:schemeClr>
                </a:solidFill>
              </a:rPr>
              <a:t>Grafik © Parlamentsdirektion/Kinderbüro der Universität Wien</a:t>
            </a:r>
            <a:endParaRPr lang="de-AT" sz="700" dirty="0"/>
          </a:p>
        </p:txBody>
      </p:sp>
      <p:sp>
        <p:nvSpPr>
          <p:cNvPr id="2" name="Textfeld 1"/>
          <p:cNvSpPr txBox="1"/>
          <p:nvPr/>
        </p:nvSpPr>
        <p:spPr>
          <a:xfrm>
            <a:off x="3257200" y="4004469"/>
            <a:ext cx="223224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500" dirty="0" smtClean="0"/>
              <a:t>Mitglieder im Bundesrat</a:t>
            </a:r>
            <a:endParaRPr lang="de-AT" sz="1500" dirty="0"/>
          </a:p>
        </p:txBody>
      </p:sp>
    </p:spTree>
    <p:extLst>
      <p:ext uri="{BB962C8B-B14F-4D97-AF65-F5344CB8AC3E}">
        <p14:creationId xmlns:p14="http://schemas.microsoft.com/office/powerpoint/2010/main" val="3765370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Zahlen und </a:t>
            </a:r>
            <a:r>
              <a:rPr lang="de-DE" sz="3200" dirty="0" smtClean="0"/>
              <a:t>Fakten </a:t>
            </a:r>
            <a:r>
              <a:rPr lang="de-DE" sz="3200" dirty="0"/>
              <a:t>zu </a:t>
            </a:r>
            <a:r>
              <a:rPr lang="de-DE" sz="3200" dirty="0" smtClean="0"/>
              <a:t>Frauen </a:t>
            </a:r>
            <a:r>
              <a:rPr lang="de-DE" sz="3200" dirty="0"/>
              <a:t>als Abgeordnete im </a:t>
            </a:r>
            <a:r>
              <a:rPr lang="de-DE" sz="3200" dirty="0" smtClean="0"/>
              <a:t>Nationalrat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24744"/>
            <a:ext cx="8222940" cy="2304256"/>
          </a:xfrm>
        </p:spPr>
        <p:txBody>
          <a:bodyPr/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1500" dirty="0" smtClean="0"/>
          </a:p>
          <a:p>
            <a:pPr marL="0" indent="0">
              <a:buNone/>
            </a:pPr>
            <a:r>
              <a:rPr lang="de-DE" sz="1500" dirty="0" smtClean="0"/>
              <a:t>Links: Prozentsatz </a:t>
            </a:r>
            <a:r>
              <a:rPr lang="de-DE" sz="1500" dirty="0"/>
              <a:t>der weiblichen Abgeordneten pro Bundesland </a:t>
            </a:r>
            <a:endParaRPr lang="de-DE" sz="1500" dirty="0" smtClean="0"/>
          </a:p>
          <a:p>
            <a:pPr marL="0" indent="0">
              <a:buNone/>
            </a:pPr>
            <a:r>
              <a:rPr lang="de-DE" sz="1500" dirty="0" smtClean="0"/>
              <a:t>Rechts: Verteilung </a:t>
            </a:r>
            <a:r>
              <a:rPr lang="de-DE" sz="1500" dirty="0"/>
              <a:t>aller im Nationalrat vertretenen Frauen auf </a:t>
            </a:r>
            <a:r>
              <a:rPr lang="de-DE" sz="1500" dirty="0" smtClean="0"/>
              <a:t>die Bundesländer</a:t>
            </a:r>
            <a:r>
              <a:rPr lang="de-DE" sz="1500" dirty="0"/>
              <a:t>.</a:t>
            </a:r>
            <a:endParaRPr lang="de-AT" sz="1500" dirty="0"/>
          </a:p>
          <a:p>
            <a:pPr marL="400050" lvl="1" indent="0">
              <a:buNone/>
            </a:pPr>
            <a:r>
              <a:rPr lang="de-AT" sz="2000" dirty="0"/>
              <a:t/>
            </a:r>
            <a:br>
              <a:rPr lang="de-AT" sz="2000" dirty="0"/>
            </a:br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8194" name="Grafik 81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" b="2965"/>
          <a:stretch/>
        </p:blipFill>
        <p:spPr>
          <a:xfrm>
            <a:off x="1255948" y="1253244"/>
            <a:ext cx="6552728" cy="4378896"/>
          </a:xfrm>
          <a:prstGeom prst="rect">
            <a:avLst/>
          </a:prstGeom>
        </p:spPr>
      </p:pic>
      <p:sp>
        <p:nvSpPr>
          <p:cNvPr id="8203" name="Textfeld 8202"/>
          <p:cNvSpPr txBox="1"/>
          <p:nvPr/>
        </p:nvSpPr>
        <p:spPr>
          <a:xfrm rot="16200000">
            <a:off x="1547374" y="1737499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12,5 %</a:t>
            </a:r>
            <a:endParaRPr lang="de-AT" sz="8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4960" y="6685329"/>
            <a:ext cx="3856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 smtClean="0">
                <a:solidFill>
                  <a:schemeClr val="bg1">
                    <a:lumMod val="50000"/>
                  </a:schemeClr>
                </a:solidFill>
              </a:rPr>
              <a:t>Grafik © Parlamentsdirektion/Kinderbüro der Universität Wien</a:t>
            </a:r>
            <a:endParaRPr lang="de-AT" sz="700" dirty="0"/>
          </a:p>
        </p:txBody>
      </p:sp>
    </p:spTree>
    <p:extLst>
      <p:ext uri="{BB962C8B-B14F-4D97-AF65-F5344CB8AC3E}">
        <p14:creationId xmlns:p14="http://schemas.microsoft.com/office/powerpoint/2010/main" val="20946788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Zahlen und Fakten </a:t>
            </a:r>
            <a:r>
              <a:rPr lang="de-AT" sz="3200" dirty="0"/>
              <a:t>Bürgermeisterinnen in </a:t>
            </a:r>
            <a:r>
              <a:rPr lang="de-AT" sz="3200" dirty="0" smtClean="0"/>
              <a:t>Österreich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2304256"/>
          </a:xfrm>
        </p:spPr>
        <p:txBody>
          <a:bodyPr/>
          <a:lstStyle/>
          <a:p>
            <a:pPr marL="0" indent="0">
              <a:buNone/>
            </a:pPr>
            <a:endParaRPr lang="de-AT" sz="2000" dirty="0"/>
          </a:p>
          <a:p>
            <a:pPr marL="400050" lvl="1" indent="0">
              <a:buNone/>
            </a:pPr>
            <a:r>
              <a:rPr lang="de-AT" sz="2000" dirty="0"/>
              <a:t/>
            </a:r>
            <a:br>
              <a:rPr lang="de-AT" sz="2000" dirty="0"/>
            </a:br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2102" t="28063" r="29841" b="8636"/>
          <a:stretch/>
        </p:blipFill>
        <p:spPr>
          <a:xfrm>
            <a:off x="799254" y="1307799"/>
            <a:ext cx="7545491" cy="4386417"/>
          </a:xfrm>
          <a:prstGeom prst="rect">
            <a:avLst/>
          </a:prstGeom>
        </p:spPr>
      </p:pic>
      <p:sp>
        <p:nvSpPr>
          <p:cNvPr id="9" name="Inhaltsplatzhalter 11"/>
          <p:cNvSpPr txBox="1">
            <a:spLocks/>
          </p:cNvSpPr>
          <p:nvPr/>
        </p:nvSpPr>
        <p:spPr bwMode="auto">
          <a:xfrm>
            <a:off x="460530" y="1385789"/>
            <a:ext cx="82229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de-AT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-4960" y="6685329"/>
            <a:ext cx="3856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 smtClean="0">
                <a:solidFill>
                  <a:schemeClr val="bg1">
                    <a:lumMod val="50000"/>
                  </a:schemeClr>
                </a:solidFill>
              </a:rPr>
              <a:t>Grafik © Parlamentsdirektion/Kinderbüro der Universität Wien</a:t>
            </a:r>
            <a:endParaRPr lang="de-AT" sz="700" dirty="0"/>
          </a:p>
        </p:txBody>
      </p:sp>
    </p:spTree>
    <p:extLst>
      <p:ext uri="{BB962C8B-B14F-4D97-AF65-F5344CB8AC3E}">
        <p14:creationId xmlns:p14="http://schemas.microsoft.com/office/powerpoint/2010/main" val="42914405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262" y="3933056"/>
            <a:ext cx="7777162" cy="936104"/>
          </a:xfrm>
        </p:spPr>
        <p:txBody>
          <a:bodyPr/>
          <a:lstStyle/>
          <a:p>
            <a:r>
              <a:rPr lang="de-AT" sz="4000" dirty="0"/>
              <a:t>Alle Menschen handeln </a:t>
            </a:r>
            <a:r>
              <a:rPr lang="de-AT" sz="4000" dirty="0" smtClean="0"/>
              <a:t>politisch!</a:t>
            </a:r>
            <a:endParaRPr lang="de-AT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14155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Alle Menschen handeln politisch!</a:t>
            </a:r>
            <a:endParaRPr lang="de-DE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Als </a:t>
            </a:r>
            <a:r>
              <a:rPr lang="de-DE" dirty="0" err="1" smtClean="0"/>
              <a:t>EinzelneR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8197" name="Inhaltsplatzhalt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e-DE" sz="2000" b="1" dirty="0" smtClean="0"/>
          </a:p>
          <a:p>
            <a:r>
              <a:rPr lang="de-DE" dirty="0"/>
              <a:t>Einkauf </a:t>
            </a:r>
          </a:p>
          <a:p>
            <a:r>
              <a:rPr lang="de-DE" dirty="0"/>
              <a:t>Verkehrsmittel</a:t>
            </a:r>
          </a:p>
          <a:p>
            <a:r>
              <a:rPr lang="de-DE" dirty="0" smtClean="0"/>
              <a:t>Nutzung sozialer Medien</a:t>
            </a:r>
            <a:endParaRPr lang="de-DE" dirty="0"/>
          </a:p>
          <a:p>
            <a:r>
              <a:rPr lang="de-DE" dirty="0"/>
              <a:t>Kontakt mit anderen </a:t>
            </a:r>
          </a:p>
          <a:p>
            <a:r>
              <a:rPr lang="de-DE" dirty="0"/>
              <a:t>…</a:t>
            </a:r>
          </a:p>
          <a:p>
            <a:endParaRPr lang="de-DE" sz="2000" b="1" dirty="0" smtClean="0"/>
          </a:p>
          <a:p>
            <a:pPr marL="0" indent="0">
              <a:buNone/>
            </a:pPr>
            <a:endParaRPr lang="de-DE" sz="2000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In der </a:t>
            </a:r>
            <a:r>
              <a:rPr lang="de-DE" dirty="0" smtClean="0"/>
              <a:t>Gruppe:</a:t>
            </a:r>
            <a:endParaRPr lang="de-DE" sz="180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Im </a:t>
            </a:r>
            <a:r>
              <a:rPr lang="de-DE" dirty="0"/>
              <a:t>Rahmen einer Bürgerinitiative</a:t>
            </a:r>
          </a:p>
          <a:p>
            <a:r>
              <a:rPr lang="de-DE" dirty="0"/>
              <a:t>Im Verein</a:t>
            </a:r>
          </a:p>
          <a:p>
            <a:r>
              <a:rPr lang="de-DE" dirty="0" err="1"/>
              <a:t>SchülerInnenzeitung</a:t>
            </a:r>
            <a:r>
              <a:rPr lang="de-DE" dirty="0"/>
              <a:t> </a:t>
            </a:r>
          </a:p>
          <a:p>
            <a:r>
              <a:rPr lang="de-DE" dirty="0"/>
              <a:t>…</a:t>
            </a:r>
            <a:endParaRPr lang="de-AT" dirty="0"/>
          </a:p>
          <a:p>
            <a:endParaRPr lang="de-AT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524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 smtClean="0"/>
              <a:t>Übung 2: </a:t>
            </a:r>
            <a:r>
              <a:rPr lang="de-AT" sz="3200" dirty="0"/>
              <a:t>Alle Menschen handeln politisch!</a:t>
            </a:r>
            <a:endParaRPr lang="de-DE" sz="32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/>
              <a:t>Ein Jugendzentrum, ein Basketballplatz, </a:t>
            </a:r>
            <a:r>
              <a:rPr lang="de-AT" sz="2000" dirty="0"/>
              <a:t>mehr Fahrradstellplätze, </a:t>
            </a:r>
            <a:r>
              <a:rPr lang="de-AT" sz="2000" dirty="0" smtClean="0"/>
              <a:t>ein Open-Air-Kino, …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u="sng" dirty="0">
                <a:solidFill>
                  <a:srgbClr val="C00000"/>
                </a:solidFill>
              </a:rPr>
              <a:t>In der Kleingruppe</a:t>
            </a:r>
            <a:r>
              <a:rPr lang="de-DE" sz="2000" dirty="0">
                <a:solidFill>
                  <a:srgbClr val="C00000"/>
                </a:solidFill>
              </a:rPr>
              <a:t>: Entscheidet euch für ein Anliegen und überlegt, wie ihr politisch handeln und dafür eintreten könnt</a:t>
            </a:r>
            <a:r>
              <a:rPr lang="de-DE" sz="2000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endParaRPr lang="de-DE" sz="1500" dirty="0" smtClean="0"/>
          </a:p>
          <a:p>
            <a:pPr marL="0" indent="0">
              <a:buNone/>
            </a:pPr>
            <a:r>
              <a:rPr lang="de-DE" sz="1500" i="1" dirty="0" smtClean="0"/>
              <a:t>Zur </a:t>
            </a:r>
            <a:r>
              <a:rPr lang="de-DE" sz="1500" i="1" dirty="0"/>
              <a:t>Anregung: </a:t>
            </a:r>
          </a:p>
          <a:p>
            <a:r>
              <a:rPr lang="de-DE" sz="1500" i="1" dirty="0"/>
              <a:t>Wo könnt ihr Informationen über ähnliche Projekte einholen? </a:t>
            </a:r>
            <a:endParaRPr lang="de-AT" sz="1500" i="1" dirty="0"/>
          </a:p>
          <a:p>
            <a:pPr lvl="0"/>
            <a:endParaRPr lang="de-DE" sz="800" i="1" dirty="0" smtClean="0"/>
          </a:p>
          <a:p>
            <a:pPr lvl="0"/>
            <a:r>
              <a:rPr lang="de-DE" sz="1500" i="1" dirty="0" smtClean="0"/>
              <a:t>Wie wollt ihr gemeinsam auftreten? </a:t>
            </a:r>
          </a:p>
          <a:p>
            <a:pPr lvl="0"/>
            <a:endParaRPr lang="de-DE" sz="800" i="1" dirty="0" smtClean="0"/>
          </a:p>
          <a:p>
            <a:pPr lvl="0"/>
            <a:r>
              <a:rPr lang="de-DE" sz="1500" i="1" dirty="0" smtClean="0"/>
              <a:t>Mit welchen politisch verantwortlichen Personen könnt ihr sprechen? Wer könnte euer Anliegen am besten unterstützen? </a:t>
            </a:r>
          </a:p>
          <a:p>
            <a:pPr lvl="0"/>
            <a:endParaRPr lang="de-DE" sz="800" i="1" dirty="0" smtClean="0"/>
          </a:p>
          <a:p>
            <a:pPr lvl="0"/>
            <a:r>
              <a:rPr lang="de-DE" sz="1500" i="1" dirty="0" smtClean="0"/>
              <a:t>Wie, wann, wo könnt ihr die Öffentlichkeit über euren </a:t>
            </a:r>
            <a:r>
              <a:rPr lang="de-DE" sz="1500" i="1" dirty="0"/>
              <a:t>Wunsch </a:t>
            </a:r>
            <a:r>
              <a:rPr lang="de-DE" sz="1500" i="1" dirty="0" smtClean="0"/>
              <a:t>informieren und am besten für euer Anliegen gewinnen?</a:t>
            </a:r>
          </a:p>
          <a:p>
            <a:pPr lvl="0"/>
            <a:endParaRPr lang="de-DE" sz="800" i="1" dirty="0"/>
          </a:p>
          <a:p>
            <a:pPr lvl="0"/>
            <a:r>
              <a:rPr lang="de-DE" sz="1500" i="1" dirty="0" smtClean="0"/>
              <a:t>Wie </a:t>
            </a:r>
            <a:r>
              <a:rPr lang="de-DE" sz="1500" i="1" dirty="0"/>
              <a:t>wollt ihr eure Ideen präsentieren? </a:t>
            </a:r>
            <a:endParaRPr lang="de-AT" sz="1500" i="1" dirty="0"/>
          </a:p>
          <a:p>
            <a:pPr marL="0" indent="0">
              <a:buNone/>
            </a:pPr>
            <a:endParaRPr lang="de-DE" sz="2000" i="1" dirty="0">
              <a:solidFill>
                <a:srgbClr val="C00000"/>
              </a:solidFill>
            </a:endParaRPr>
          </a:p>
          <a:p>
            <a:endParaRPr lang="de-DE" sz="2000" dirty="0" smtClean="0"/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9843012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72008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 smtClean="0"/>
              <a:t>Politisches Handeln …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7852556" cy="2520280"/>
          </a:xfrm>
        </p:spPr>
        <p:txBody>
          <a:bodyPr/>
          <a:lstStyle/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 smtClean="0"/>
              <a:t>… kann öffentlich sein. </a:t>
            </a:r>
          </a:p>
          <a:p>
            <a:pPr marL="0" indent="0">
              <a:buNone/>
            </a:pPr>
            <a:endParaRPr lang="de-AT" sz="2000" dirty="0" smtClean="0"/>
          </a:p>
          <a:p>
            <a:r>
              <a:rPr lang="de-DE" sz="2000" dirty="0"/>
              <a:t>Menschen, die politische Ämter </a:t>
            </a:r>
            <a:r>
              <a:rPr lang="de-DE" sz="2000" dirty="0" smtClean="0"/>
              <a:t>bekleiden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(</a:t>
            </a:r>
            <a:r>
              <a:rPr lang="de-DE" sz="2000" dirty="0"/>
              <a:t>z.B. </a:t>
            </a:r>
            <a:r>
              <a:rPr lang="de-DE" sz="2000" dirty="0" smtClean="0"/>
              <a:t>Abgeordnete </a:t>
            </a:r>
            <a:r>
              <a:rPr lang="de-DE" sz="2000" dirty="0"/>
              <a:t>des </a:t>
            </a:r>
            <a:r>
              <a:rPr lang="de-DE" sz="2000" dirty="0" smtClean="0"/>
              <a:t>Nationalrats)</a:t>
            </a:r>
          </a:p>
          <a:p>
            <a:endParaRPr lang="de-DE" sz="2000" dirty="0"/>
          </a:p>
          <a:p>
            <a:r>
              <a:rPr lang="de-AT" sz="2000" dirty="0" err="1" smtClean="0"/>
              <a:t>WählerInnen</a:t>
            </a: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 smtClean="0"/>
          </a:p>
          <a:p>
            <a:r>
              <a:rPr lang="de-DE" sz="2000" dirty="0"/>
              <a:t>direkte Mitbestimmung der </a:t>
            </a:r>
            <a:r>
              <a:rPr lang="de-DE" sz="2000" dirty="0" err="1" smtClean="0"/>
              <a:t>BürgerInnen</a:t>
            </a:r>
            <a:r>
              <a:rPr lang="de-DE" sz="2000" dirty="0" smtClean="0"/>
              <a:t> </a:t>
            </a:r>
          </a:p>
          <a:p>
            <a:pPr marL="0" indent="0">
              <a:buNone/>
            </a:pPr>
            <a:r>
              <a:rPr lang="de-DE" sz="2000" dirty="0" smtClean="0"/>
              <a:t>     (z.B. Volksbegehren) </a:t>
            </a:r>
            <a:endParaRPr lang="de-DE" sz="2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385" y="2349277"/>
            <a:ext cx="2056672" cy="309594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775132" y="5410797"/>
            <a:ext cx="2088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solidFill>
                  <a:schemeClr val="bg1">
                    <a:lumMod val="50000"/>
                  </a:schemeClr>
                </a:solidFill>
              </a:rPr>
              <a:t>Wahlurne ©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</a:rPr>
              <a:t>dzejmsdin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</a:rPr>
              <a:t> / Clipdealer</a:t>
            </a:r>
          </a:p>
        </p:txBody>
      </p:sp>
    </p:spTree>
    <p:extLst>
      <p:ext uri="{BB962C8B-B14F-4D97-AF65-F5344CB8AC3E}">
        <p14:creationId xmlns:p14="http://schemas.microsoft.com/office/powerpoint/2010/main" val="42165972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176981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 smtClean="0"/>
              <a:t>Politisches Handeln …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7852556" cy="2520280"/>
          </a:xfrm>
        </p:spPr>
        <p:txBody>
          <a:bodyPr/>
          <a:lstStyle/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 smtClean="0"/>
              <a:t>… kann privat sein. </a:t>
            </a:r>
          </a:p>
          <a:p>
            <a:pPr marL="0" indent="0">
              <a:buNone/>
            </a:pPr>
            <a:endParaRPr lang="de-AT" sz="2000" dirty="0" smtClean="0"/>
          </a:p>
          <a:p>
            <a:r>
              <a:rPr lang="de-DE" sz="2000" dirty="0" smtClean="0"/>
              <a:t>Unsere Handlungen enthalten eine </a:t>
            </a:r>
            <a:r>
              <a:rPr lang="de-DE" sz="2000" b="1" dirty="0"/>
              <a:t>politische </a:t>
            </a:r>
            <a:r>
              <a:rPr lang="de-DE" sz="2000" b="1" dirty="0" smtClean="0"/>
              <a:t>Botschaft </a:t>
            </a:r>
            <a:r>
              <a:rPr lang="de-DE" sz="2000" dirty="0" smtClean="0"/>
              <a:t>–    bewusst </a:t>
            </a:r>
            <a:r>
              <a:rPr lang="de-DE" sz="2000" dirty="0"/>
              <a:t>oder unbewusst. 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smtClean="0"/>
              <a:t>Jede Handlung </a:t>
            </a:r>
            <a:r>
              <a:rPr lang="de-DE" sz="2000" dirty="0"/>
              <a:t>beruht auf einer </a:t>
            </a:r>
            <a:r>
              <a:rPr lang="de-DE" sz="2000" b="1" dirty="0" smtClean="0"/>
              <a:t>Entscheidung</a:t>
            </a:r>
            <a:r>
              <a:rPr lang="de-DE" sz="2000" dirty="0" smtClean="0"/>
              <a:t>.</a:t>
            </a:r>
          </a:p>
          <a:p>
            <a:endParaRPr lang="de-DE" sz="2000" dirty="0"/>
          </a:p>
          <a:p>
            <a:r>
              <a:rPr lang="de-DE" sz="2000" dirty="0" smtClean="0"/>
              <a:t>Jede Handlung hat </a:t>
            </a:r>
            <a:r>
              <a:rPr lang="de-DE" sz="2000" b="1" dirty="0" smtClean="0"/>
              <a:t>Auswirkung</a:t>
            </a:r>
            <a:r>
              <a:rPr lang="de-DE" sz="2000" dirty="0" smtClean="0"/>
              <a:t> </a:t>
            </a:r>
            <a:r>
              <a:rPr lang="de-DE" sz="2000" dirty="0"/>
              <a:t>auf andere: Auf jene, die die Produkte produzieren, auf die </a:t>
            </a:r>
            <a:r>
              <a:rPr lang="de-DE" sz="2000" dirty="0" smtClean="0"/>
              <a:t>Umwelt, </a:t>
            </a:r>
            <a:r>
              <a:rPr lang="de-DE" sz="2000" dirty="0"/>
              <a:t>in der wir leben, auf das soziale </a:t>
            </a:r>
            <a:r>
              <a:rPr lang="de-DE" sz="2000" dirty="0" smtClean="0"/>
              <a:t>Miteinander …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40576546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332259"/>
            <a:ext cx="8352160" cy="1152525"/>
          </a:xfrm>
        </p:spPr>
        <p:txBody>
          <a:bodyPr/>
          <a:lstStyle/>
          <a:p>
            <a:r>
              <a:rPr lang="de-AT" sz="3200" dirty="0" smtClean="0"/>
              <a:t>Übung 1: </a:t>
            </a:r>
            <a:r>
              <a:rPr lang="de-AT" sz="3200" dirty="0"/>
              <a:t>Alle Menschen handeln politisch!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8312" y="1405988"/>
            <a:ext cx="8167688" cy="582851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rgbClr val="C00000"/>
                </a:solidFill>
              </a:rPr>
              <a:t>Überlegt, </a:t>
            </a:r>
            <a:r>
              <a:rPr lang="de-DE" sz="2400" dirty="0">
                <a:solidFill>
                  <a:srgbClr val="C00000"/>
                </a:solidFill>
              </a:rPr>
              <a:t>welche politischen Entscheidungen wir alle fast täglich treffen! </a:t>
            </a:r>
          </a:p>
          <a:p>
            <a:pPr marL="0" indent="0">
              <a:buNone/>
            </a:pPr>
            <a:r>
              <a:rPr lang="de-DE" sz="2400" dirty="0"/>
              <a:t>			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2529188" cy="168515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08" y="4846318"/>
            <a:ext cx="2527470" cy="167902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55" y="2564904"/>
            <a:ext cx="2523003" cy="167803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5" y="4841358"/>
            <a:ext cx="2527470" cy="168398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87824" y="22048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Beim Lebensmittelkauf </a:t>
            </a:r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6124455" y="22048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 der Kleiderwahl</a:t>
            </a: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3735696" y="447202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Im Straßenverkehr</a:t>
            </a:r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535655" y="447202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Im Internet </a:t>
            </a:r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4392270" y="2961239"/>
            <a:ext cx="2448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i="1" dirty="0" smtClean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AT" sz="800" i="1" dirty="0" err="1" smtClean="0">
                <a:solidFill>
                  <a:schemeClr val="bg1">
                    <a:lumMod val="50000"/>
                  </a:schemeClr>
                </a:solidFill>
              </a:rPr>
              <a:t>pressmaster</a:t>
            </a:r>
            <a:r>
              <a:rPr lang="de-AT" sz="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800" i="1" dirty="0">
                <a:solidFill>
                  <a:schemeClr val="bg1">
                    <a:lumMod val="50000"/>
                  </a:schemeClr>
                </a:solidFill>
              </a:rPr>
              <a:t>/ Clipdealer</a:t>
            </a: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1920396" y="5265494"/>
            <a:ext cx="2448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i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AT" sz="800" i="1" dirty="0" err="1">
                <a:solidFill>
                  <a:schemeClr val="bg1">
                    <a:lumMod val="50000"/>
                  </a:schemeClr>
                </a:solidFill>
              </a:rPr>
              <a:t>ktbran</a:t>
            </a:r>
            <a:r>
              <a:rPr lang="de-AT" sz="800" i="1" dirty="0">
                <a:solidFill>
                  <a:schemeClr val="bg1">
                    <a:lumMod val="50000"/>
                  </a:schemeClr>
                </a:solidFill>
              </a:rPr>
              <a:t> / Clipdealer</a:t>
            </a: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5122405" y="5265494"/>
            <a:ext cx="2448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i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AT" sz="800" i="1" dirty="0" err="1">
                <a:solidFill>
                  <a:schemeClr val="bg1">
                    <a:lumMod val="50000"/>
                  </a:schemeClr>
                </a:solidFill>
              </a:rPr>
              <a:t>aremac</a:t>
            </a:r>
            <a:r>
              <a:rPr lang="de-AT" sz="800" i="1" dirty="0">
                <a:solidFill>
                  <a:schemeClr val="bg1">
                    <a:lumMod val="50000"/>
                  </a:schemeClr>
                </a:solidFill>
              </a:rPr>
              <a:t> / Clipdealer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7523332" y="2961239"/>
            <a:ext cx="2448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i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AT" sz="800" i="1" dirty="0" err="1">
                <a:solidFill>
                  <a:schemeClr val="bg1">
                    <a:lumMod val="50000"/>
                  </a:schemeClr>
                </a:solidFill>
              </a:rPr>
              <a:t>kadmy</a:t>
            </a:r>
            <a:r>
              <a:rPr lang="de-AT" sz="800" i="1" dirty="0">
                <a:solidFill>
                  <a:schemeClr val="bg1">
                    <a:lumMod val="50000"/>
                  </a:schemeClr>
                </a:solidFill>
              </a:rPr>
              <a:t> / Clipdealer</a:t>
            </a:r>
          </a:p>
        </p:txBody>
      </p:sp>
    </p:spTree>
    <p:extLst>
      <p:ext uri="{BB962C8B-B14F-4D97-AF65-F5344CB8AC3E}">
        <p14:creationId xmlns:p14="http://schemas.microsoft.com/office/powerpoint/2010/main" val="3963672972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 smtClean="0"/>
              <a:t>Das alles ist auch politisches Handeln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779408351"/>
              </p:ext>
            </p:extLst>
          </p:nvPr>
        </p:nvGraphicFramePr>
        <p:xfrm>
          <a:off x="35496" y="764704"/>
          <a:ext cx="9108503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23528" y="414957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>
                <a:solidFill>
                  <a:schemeClr val="bg1">
                    <a:lumMod val="50000"/>
                  </a:schemeClr>
                </a:solidFill>
              </a:rPr>
              <a:t>© Biehler Michael / Clipdealer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334099" y="2509361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>
                <a:solidFill>
                  <a:schemeClr val="bg1">
                    <a:lumMod val="50000"/>
                  </a:schemeClr>
                </a:solidFill>
              </a:rPr>
              <a:t>© Clipdealer </a:t>
            </a:r>
            <a:r>
              <a:rPr lang="de-AT" sz="700" dirty="0" err="1">
                <a:solidFill>
                  <a:schemeClr val="bg1">
                    <a:lumMod val="50000"/>
                  </a:schemeClr>
                </a:solidFill>
              </a:rPr>
              <a:t>quka</a:t>
            </a:r>
            <a:endParaRPr lang="de-AT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788024" y="4957633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AT" sz="700" dirty="0" err="1">
                <a:solidFill>
                  <a:schemeClr val="bg1">
                    <a:lumMod val="50000"/>
                  </a:schemeClr>
                </a:solidFill>
              </a:rPr>
              <a:t>ints</a:t>
            </a:r>
            <a:r>
              <a:rPr lang="de-AT" sz="700" dirty="0">
                <a:solidFill>
                  <a:schemeClr val="bg1">
                    <a:lumMod val="50000"/>
                  </a:schemeClr>
                </a:solidFill>
              </a:rPr>
              <a:t> / Clipdealer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691264" y="337345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AT" sz="700" dirty="0" err="1">
                <a:solidFill>
                  <a:schemeClr val="bg1">
                    <a:lumMod val="50000"/>
                  </a:schemeClr>
                </a:solidFill>
              </a:rPr>
              <a:t>photofriday</a:t>
            </a:r>
            <a:r>
              <a:rPr lang="de-AT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700" dirty="0" smtClean="0">
                <a:solidFill>
                  <a:schemeClr val="bg1">
                    <a:lumMod val="50000"/>
                  </a:schemeClr>
                </a:solidFill>
              </a:rPr>
              <a:t>/ Clipdealer</a:t>
            </a:r>
            <a:endParaRPr lang="de-AT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817732" y="6597352"/>
            <a:ext cx="1602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Parlamentsdirektion / Kinderbüro 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Universität Wien/ Harald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Prosch</a:t>
            </a:r>
            <a:endParaRPr lang="de-AT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415758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AT" sz="700" dirty="0" err="1">
                <a:solidFill>
                  <a:schemeClr val="bg1">
                    <a:lumMod val="50000"/>
                  </a:schemeClr>
                </a:solidFill>
              </a:rPr>
              <a:t>fotosmurf</a:t>
            </a:r>
            <a:r>
              <a:rPr lang="de-AT" sz="700" dirty="0">
                <a:solidFill>
                  <a:schemeClr val="bg1">
                    <a:lumMod val="50000"/>
                  </a:schemeClr>
                </a:solidFill>
              </a:rPr>
              <a:t> / Clipdealer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320587" y="580995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AT" sz="700" dirty="0" smtClean="0">
                <a:solidFill>
                  <a:schemeClr val="bg1">
                    <a:lumMod val="50000"/>
                  </a:schemeClr>
                </a:solidFill>
              </a:rPr>
              <a:t>Parlamentsdirektion / BKA / Regina </a:t>
            </a:r>
            <a:r>
              <a:rPr lang="de-AT" sz="700" dirty="0">
                <a:solidFill>
                  <a:schemeClr val="bg1">
                    <a:lumMod val="50000"/>
                  </a:schemeClr>
                </a:solidFill>
              </a:rPr>
              <a:t>Aigner</a:t>
            </a:r>
          </a:p>
        </p:txBody>
      </p:sp>
    </p:spTree>
    <p:extLst>
      <p:ext uri="{BB962C8B-B14F-4D97-AF65-F5344CB8AC3E}">
        <p14:creationId xmlns:p14="http://schemas.microsoft.com/office/powerpoint/2010/main" val="1203759243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100" y="3933056"/>
            <a:ext cx="7777162" cy="936104"/>
          </a:xfrm>
        </p:spPr>
        <p:txBody>
          <a:bodyPr/>
          <a:lstStyle/>
          <a:p>
            <a:pPr lvl="0"/>
            <a:r>
              <a:rPr lang="de-DE" sz="4000" dirty="0" smtClean="0"/>
              <a:t>Ebenen politischen Handelns</a:t>
            </a:r>
            <a:endParaRPr lang="de-AT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8366553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26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Ebenen des politischen Handelns 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1"/>
            <a:ext cx="8222940" cy="3782045"/>
          </a:xfrm>
        </p:spPr>
        <p:txBody>
          <a:bodyPr/>
          <a:lstStyle/>
          <a:p>
            <a:endParaRPr lang="de-AT" sz="2000" dirty="0" smtClean="0"/>
          </a:p>
          <a:p>
            <a:pPr marL="0" indent="0">
              <a:buNone/>
            </a:pPr>
            <a:r>
              <a:rPr lang="de-DE" sz="2000" dirty="0" smtClean="0"/>
              <a:t>Die </a:t>
            </a:r>
            <a:r>
              <a:rPr lang="de-DE" sz="2000" b="1" dirty="0" smtClean="0"/>
              <a:t>österreichische </a:t>
            </a:r>
            <a:r>
              <a:rPr lang="de-DE" sz="2000" b="1" dirty="0"/>
              <a:t>Verwaltung </a:t>
            </a:r>
            <a:r>
              <a:rPr lang="de-DE" sz="2000" dirty="0"/>
              <a:t>besteht aus </a:t>
            </a:r>
            <a:r>
              <a:rPr lang="de-DE" sz="2000" b="1" dirty="0" smtClean="0"/>
              <a:t>vier (bzw. fünf) </a:t>
            </a:r>
            <a:r>
              <a:rPr lang="de-DE" sz="2000" b="1" dirty="0"/>
              <a:t>Ebenen</a:t>
            </a:r>
            <a:r>
              <a:rPr lang="de-DE" sz="2000" dirty="0"/>
              <a:t>:</a:t>
            </a:r>
          </a:p>
          <a:p>
            <a:r>
              <a:rPr lang="de-DE" sz="2000" dirty="0" smtClean="0"/>
              <a:t>(EU)</a:t>
            </a:r>
          </a:p>
          <a:p>
            <a:r>
              <a:rPr lang="de-DE" sz="2000" dirty="0" smtClean="0"/>
              <a:t>Bund</a:t>
            </a:r>
            <a:endParaRPr lang="de-DE" sz="2000" dirty="0"/>
          </a:p>
          <a:p>
            <a:r>
              <a:rPr lang="de-DE" sz="2000" dirty="0" smtClean="0"/>
              <a:t>Bundesländer</a:t>
            </a:r>
            <a:endParaRPr lang="de-DE" sz="2000" dirty="0"/>
          </a:p>
          <a:p>
            <a:r>
              <a:rPr lang="de-DE" sz="2000" dirty="0" smtClean="0"/>
              <a:t>Bezirke</a:t>
            </a:r>
            <a:endParaRPr lang="de-DE" sz="2000" dirty="0"/>
          </a:p>
          <a:p>
            <a:r>
              <a:rPr lang="de-DE" sz="2000" dirty="0" smtClean="0"/>
              <a:t>Gemeinden</a:t>
            </a: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dirty="0"/>
              <a:t>Das Bundes-Verfassungsgesetz legt fest, welche Verwaltungsebene für welche Gesetze und deren Ausführung zuständig ist. </a:t>
            </a:r>
            <a:endParaRPr lang="de-DE" sz="2000" dirty="0" smtClean="0"/>
          </a:p>
          <a:p>
            <a:endParaRPr lang="de-AT" sz="1000" dirty="0"/>
          </a:p>
          <a:p>
            <a:pPr marL="0" indent="0">
              <a:buNone/>
            </a:pPr>
            <a:r>
              <a:rPr lang="de-DE" sz="2000" b="1" dirty="0" smtClean="0"/>
              <a:t>„</a:t>
            </a:r>
            <a:r>
              <a:rPr lang="de-DE" sz="2000" b="1" dirty="0"/>
              <a:t>Subsidiarität“:</a:t>
            </a:r>
            <a:endParaRPr lang="de-AT" sz="2000" b="1" dirty="0"/>
          </a:p>
          <a:p>
            <a:r>
              <a:rPr lang="de-DE" sz="2000" dirty="0" smtClean="0"/>
              <a:t>Die zuständige Ebene soll selbstständig entscheiden. Erst </a:t>
            </a:r>
            <a:r>
              <a:rPr lang="de-DE" sz="2000" dirty="0"/>
              <a:t>bei Bedarf soll die nächsthöhere Ebene eingeschaltet werden. </a:t>
            </a:r>
            <a:endParaRPr lang="de-AT" sz="2000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539552" y="4293096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78300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1_Wasserzeichen">
  <a:themeElements>
    <a:clrScheme name="1_Wasserzeich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1_Wasserzeich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1_Wasserzeich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1348</Words>
  <Application>Microsoft Office PowerPoint</Application>
  <PresentationFormat>Bildschirmpräsentation (4:3)</PresentationFormat>
  <Paragraphs>370</Paragraphs>
  <Slides>38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1_Wasserzeichen</vt:lpstr>
      <vt:lpstr>   „Politisches Handeln  in Österreich “</vt:lpstr>
      <vt:lpstr>Mehr Information auf: www.demokratiewebstatt.at </vt:lpstr>
      <vt:lpstr>Was versteht man unter politischem Handeln?</vt:lpstr>
      <vt:lpstr>Politisches Handeln …</vt:lpstr>
      <vt:lpstr>Politisches Handeln …</vt:lpstr>
      <vt:lpstr>Übung 1: Alle Menschen handeln politisch!</vt:lpstr>
      <vt:lpstr>Das alles ist auch politisches Handeln</vt:lpstr>
      <vt:lpstr>Ebenen politischen Handelns</vt:lpstr>
      <vt:lpstr>Ebenen des politischen Handelns </vt:lpstr>
      <vt:lpstr>5 Ebenen der Verwaltung</vt:lpstr>
      <vt:lpstr>5 Ebenen der Verwaltung</vt:lpstr>
      <vt:lpstr>5 Ebenen der Verwaltung</vt:lpstr>
      <vt:lpstr>5 Ebenen der Verwaltung</vt:lpstr>
      <vt:lpstr>5 Ebenen der Verwaltung</vt:lpstr>
      <vt:lpstr>Politische AkteurInnen</vt:lpstr>
      <vt:lpstr>Wer sind die politischen AkteurInnen?</vt:lpstr>
      <vt:lpstr>Wer sind die politischen AkteurInnen?</vt:lpstr>
      <vt:lpstr>Wer sind die politischen AkteurInnen?</vt:lpstr>
      <vt:lpstr>Wer sind die politischen AkteurInnen?</vt:lpstr>
      <vt:lpstr>Wer sind die politischen AkteurInnen?</vt:lpstr>
      <vt:lpstr>Wer sind die politischen AkteurInnen?</vt:lpstr>
      <vt:lpstr>Wer sind die politischen AkteurInnen?</vt:lpstr>
      <vt:lpstr>Wer sind die politischen AkteurInnen?</vt:lpstr>
      <vt:lpstr>Wer sind die politischen AkteurInnen?</vt:lpstr>
      <vt:lpstr>Wer sind die politischen AkteurInnen?</vt:lpstr>
      <vt:lpstr>Wer sind die politischen AkteurInnen?</vt:lpstr>
      <vt:lpstr>Wer sind die politischen AkteurInnen?</vt:lpstr>
      <vt:lpstr>Wer sind die politischen AkteurInnen?</vt:lpstr>
      <vt:lpstr>Wer sind die politischen AkteurInnen?</vt:lpstr>
      <vt:lpstr>Zahlen und Fakten </vt:lpstr>
      <vt:lpstr>Zahlen und Fakten zu politischen AkteurInnen in Österreich </vt:lpstr>
      <vt:lpstr>Zahlen und Fakten zu  Nationalratsabgeordneten  </vt:lpstr>
      <vt:lpstr>Zahlen und Fakten zu Mitgliedern des Bundesrats</vt:lpstr>
      <vt:lpstr>Zahlen und Fakten zu Frauen als Abgeordnete im Nationalrat</vt:lpstr>
      <vt:lpstr>Zahlen und Fakten Bürgermeisterinnen in Österreich</vt:lpstr>
      <vt:lpstr>Alle Menschen handeln politisch!</vt:lpstr>
      <vt:lpstr>Alle Menschen handeln politisch!</vt:lpstr>
      <vt:lpstr>Übung 2: Alle Menschen handeln politisch!</vt:lpstr>
    </vt:vector>
  </TitlesOfParts>
  <Company>machessa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Vlatka Nikolic-Onea</dc:creator>
  <cp:lastModifiedBy>Harald Prosch</cp:lastModifiedBy>
  <cp:revision>1505</cp:revision>
  <cp:lastPrinted>2016-06-16T15:14:12Z</cp:lastPrinted>
  <dcterms:created xsi:type="dcterms:W3CDTF">2009-03-03T21:28:50Z</dcterms:created>
  <dcterms:modified xsi:type="dcterms:W3CDTF">2016-09-22T07:47:27Z</dcterms:modified>
</cp:coreProperties>
</file>