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0"/>
  </p:notesMasterIdLst>
  <p:handoutMasterIdLst>
    <p:handoutMasterId r:id="rId31"/>
  </p:handoutMasterIdLst>
  <p:sldIdLst>
    <p:sldId id="270" r:id="rId2"/>
    <p:sldId id="551" r:id="rId3"/>
    <p:sldId id="578" r:id="rId4"/>
    <p:sldId id="595" r:id="rId5"/>
    <p:sldId id="622" r:id="rId6"/>
    <p:sldId id="691" r:id="rId7"/>
    <p:sldId id="690" r:id="rId8"/>
    <p:sldId id="692" r:id="rId9"/>
    <p:sldId id="693" r:id="rId10"/>
    <p:sldId id="600" r:id="rId11"/>
    <p:sldId id="680" r:id="rId12"/>
    <p:sldId id="567" r:id="rId13"/>
    <p:sldId id="698" r:id="rId14"/>
    <p:sldId id="715" r:id="rId15"/>
    <p:sldId id="711" r:id="rId16"/>
    <p:sldId id="712" r:id="rId17"/>
    <p:sldId id="713" r:id="rId18"/>
    <p:sldId id="714" r:id="rId19"/>
    <p:sldId id="683" r:id="rId20"/>
    <p:sldId id="569" r:id="rId21"/>
    <p:sldId id="657" r:id="rId22"/>
    <p:sldId id="685" r:id="rId23"/>
    <p:sldId id="710" r:id="rId24"/>
    <p:sldId id="704" r:id="rId25"/>
    <p:sldId id="659" r:id="rId26"/>
    <p:sldId id="620" r:id="rId27"/>
    <p:sldId id="699" r:id="rId28"/>
    <p:sldId id="670" r:id="rId29"/>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000000"/>
    <a:srgbClr val="DC5355"/>
    <a:srgbClr val="DC5456"/>
    <a:srgbClr val="33CC33"/>
    <a:srgbClr val="009999"/>
    <a:srgbClr val="FFDD4B"/>
    <a:srgbClr val="CCFF33"/>
    <a:srgbClr val="0066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55" autoAdjust="0"/>
    <p:restoredTop sz="99845" autoAdjust="0"/>
  </p:normalViewPr>
  <p:slideViewPr>
    <p:cSldViewPr>
      <p:cViewPr varScale="1">
        <p:scale>
          <a:sx n="68" d="100"/>
          <a:sy n="68" d="100"/>
        </p:scale>
        <p:origin x="468" y="66"/>
      </p:cViewPr>
      <p:guideLst>
        <p:guide orient="horz" pos="2160"/>
        <p:guide pos="2880"/>
      </p:guideLst>
    </p:cSldViewPr>
  </p:slideViewPr>
  <p:outlineViewPr>
    <p:cViewPr>
      <p:scale>
        <a:sx n="33" d="100"/>
        <a:sy n="33" d="100"/>
      </p:scale>
      <p:origin x="48" y="8856"/>
    </p:cViewPr>
  </p:outlineViewPr>
  <p:notesTextViewPr>
    <p:cViewPr>
      <p:scale>
        <a:sx n="100" d="100"/>
        <a:sy n="100" d="100"/>
      </p:scale>
      <p:origin x="0" y="0"/>
    </p:cViewPr>
  </p:notesTextViewPr>
  <p:sorterViewPr>
    <p:cViewPr varScale="1">
      <p:scale>
        <a:sx n="1" d="1"/>
        <a:sy n="1" d="1"/>
      </p:scale>
      <p:origin x="0" y="-3192"/>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14.03.2018</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14.03.2018</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demokratiewebstatt.at/demokratie/lexikon/presserat"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demokratiewebstatt.at/thema/thema-pressefreiheit/pressefreiheit-und-demokratie/geschichte-der-pressefreiheit-in-oesterreich/"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demokratiewebstatt.at/thema/thema-pressefreiheit/pressefreiheit-und-demokratie/geschichte-der-pressefreiheit-in-oesterreich/"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827584" y="908721"/>
            <a:ext cx="6912768" cy="1409270"/>
          </a:xfrm>
        </p:spPr>
        <p:txBody>
          <a:bodyPr/>
          <a:lstStyle/>
          <a:p>
            <a:pPr algn="ctr" eaLnBrk="1" hangingPunct="1"/>
            <a:r>
              <a:rPr lang="de-DE" sz="4000" dirty="0"/>
              <a:t/>
            </a:r>
            <a:br>
              <a:rPr lang="de-DE" sz="4000" dirty="0"/>
            </a:br>
            <a:r>
              <a:rPr lang="de-DE" sz="4000" dirty="0"/>
              <a:t/>
            </a:r>
            <a:br>
              <a:rPr lang="de-DE" sz="4000" dirty="0"/>
            </a:br>
            <a:r>
              <a:rPr lang="de-DE" sz="4000" dirty="0"/>
              <a:t/>
            </a:r>
            <a:br>
              <a:rPr lang="de-DE" sz="4000" dirty="0"/>
            </a:br>
            <a:r>
              <a:rPr lang="de-DE" sz="3600" dirty="0" smtClean="0"/>
              <a:t>Pressefreiheit </a:t>
            </a:r>
            <a:r>
              <a:rPr lang="de-DE" sz="2400" dirty="0" smtClean="0"/>
              <a:t>–</a:t>
            </a:r>
            <a:br>
              <a:rPr lang="de-DE" sz="2400" dirty="0" smtClean="0"/>
            </a:br>
            <a:r>
              <a:rPr lang="de-DE" sz="2800" dirty="0" smtClean="0"/>
              <a:t>Die Freiheit, zu informieren und informiert zu werden.</a:t>
            </a:r>
            <a:endParaRPr lang="de-DE" sz="24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9050" y="3932"/>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smtClean="0"/>
              <a:t>Das Verhältnis von Medien und Politik</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648366553"/>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221456" y="58309"/>
            <a:ext cx="8207375" cy="1152525"/>
          </a:xfrm>
        </p:spPr>
        <p:txBody>
          <a:bodyPr/>
          <a:lstStyle/>
          <a:p>
            <a:r>
              <a:rPr lang="de-DE" sz="2000" dirty="0" smtClean="0"/>
              <a:t>Politik und Medien beeinflussen sich gegenseitig</a:t>
            </a:r>
            <a:endParaRPr lang="de-DE" sz="2000" dirty="0">
              <a:solidFill>
                <a:schemeClr val="accent1">
                  <a:lumMod val="50000"/>
                </a:schemeClr>
              </a:solidFill>
            </a:endParaRPr>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
        <p:nvSpPr>
          <p:cNvPr id="7" name="Inhaltsplatzhalter 6"/>
          <p:cNvSpPr>
            <a:spLocks noGrp="1"/>
          </p:cNvSpPr>
          <p:nvPr>
            <p:ph idx="1"/>
          </p:nvPr>
        </p:nvSpPr>
        <p:spPr>
          <a:xfrm>
            <a:off x="221456" y="980728"/>
            <a:ext cx="8229600" cy="4430712"/>
          </a:xfrm>
        </p:spPr>
        <p:txBody>
          <a:bodyPr/>
          <a:lstStyle/>
          <a:p>
            <a:pPr marL="0" indent="0">
              <a:buNone/>
            </a:pPr>
            <a:r>
              <a:rPr lang="de-DE" sz="1600" dirty="0"/>
              <a:t>Politik und Medien </a:t>
            </a:r>
            <a:r>
              <a:rPr lang="de-DE" sz="1600" b="1" dirty="0"/>
              <a:t>beeinflussen sich gegenseitig </a:t>
            </a:r>
            <a:r>
              <a:rPr lang="de-DE" sz="1600" dirty="0"/>
              <a:t>und profitieren </a:t>
            </a:r>
            <a:r>
              <a:rPr lang="de-DE" sz="1600" dirty="0" smtClean="0"/>
              <a:t>voneinander:</a:t>
            </a:r>
          </a:p>
          <a:p>
            <a:pPr marL="0" indent="0">
              <a:buNone/>
            </a:pPr>
            <a:endParaRPr lang="de-DE" sz="1600" dirty="0" smtClean="0"/>
          </a:p>
          <a:p>
            <a:r>
              <a:rPr lang="de-DE" sz="1600" dirty="0" smtClean="0"/>
              <a:t>Die </a:t>
            </a:r>
            <a:r>
              <a:rPr lang="de-DE" sz="1600" dirty="0"/>
              <a:t>Politik liefert den Medien die Inhalte, mit denen Zeitungen verkauft und Einschaltquoten erzielt </a:t>
            </a:r>
            <a:r>
              <a:rPr lang="de-DE" sz="1600" dirty="0" smtClean="0"/>
              <a:t>werden.</a:t>
            </a:r>
          </a:p>
          <a:p>
            <a:r>
              <a:rPr lang="de-DE" sz="1600" dirty="0" smtClean="0"/>
              <a:t>Umgekehrt </a:t>
            </a:r>
            <a:r>
              <a:rPr lang="de-DE" sz="1600" dirty="0"/>
              <a:t>brauchen die </a:t>
            </a:r>
            <a:r>
              <a:rPr lang="de-DE" sz="1600" dirty="0" err="1"/>
              <a:t>PolitikerInnen</a:t>
            </a:r>
            <a:r>
              <a:rPr lang="de-DE" sz="1600" dirty="0"/>
              <a:t> die Medien, um die Menschen mit ihren Inhalten zu erreichen. </a:t>
            </a:r>
            <a:endParaRPr lang="de-DE" sz="1600" dirty="0" smtClean="0"/>
          </a:p>
          <a:p>
            <a:r>
              <a:rPr lang="de-DE" sz="1600" dirty="0" smtClean="0"/>
              <a:t>Die </a:t>
            </a:r>
            <a:r>
              <a:rPr lang="de-DE" sz="1600" dirty="0"/>
              <a:t>Art der Berichterstattung beeinflusst auch das Bild der </a:t>
            </a:r>
            <a:r>
              <a:rPr lang="de-DE" sz="1600" dirty="0" err="1"/>
              <a:t>PolitikerInnen</a:t>
            </a:r>
            <a:r>
              <a:rPr lang="de-DE" sz="1600" dirty="0"/>
              <a:t> in der Öffentlichkeit</a:t>
            </a:r>
            <a:r>
              <a:rPr lang="de-DE" sz="1600" dirty="0" smtClean="0"/>
              <a:t>.</a:t>
            </a:r>
          </a:p>
          <a:p>
            <a:pPr marL="0" indent="0">
              <a:buNone/>
            </a:pPr>
            <a:endParaRPr lang="de-DE" sz="1600" dirty="0" smtClean="0"/>
          </a:p>
          <a:p>
            <a:pPr marL="0" indent="0">
              <a:buNone/>
            </a:pPr>
            <a:endParaRPr lang="de-AT" sz="1600" dirty="0"/>
          </a:p>
          <a:p>
            <a:endParaRPr lang="de-DE" sz="1600" dirty="0"/>
          </a:p>
          <a:p>
            <a:endParaRPr lang="de-AT" sz="2000" dirty="0">
              <a:solidFill>
                <a:schemeClr val="accent1">
                  <a:lumMod val="50000"/>
                </a:schemeClr>
              </a:solidFill>
            </a:endParaRPr>
          </a:p>
          <a:p>
            <a:endParaRPr lang="de-DE" sz="2000" dirty="0"/>
          </a:p>
          <a:p>
            <a:pPr marL="457200" lvl="1" indent="0">
              <a:buNone/>
            </a:pPr>
            <a:endParaRPr lang="de-DE" sz="1500" dirty="0" smtClean="0"/>
          </a:p>
          <a:p>
            <a:pPr marL="0" indent="0">
              <a:buNone/>
            </a:pPr>
            <a:endParaRPr lang="de-DE" sz="2000" dirty="0" smtClean="0"/>
          </a:p>
          <a:p>
            <a:endParaRPr lang="de-DE" sz="2000" dirty="0" smtClean="0"/>
          </a:p>
        </p:txBody>
      </p:sp>
    </p:spTree>
    <p:extLst>
      <p:ext uri="{BB962C8B-B14F-4D97-AF65-F5344CB8AC3E}">
        <p14:creationId xmlns:p14="http://schemas.microsoft.com/office/powerpoint/2010/main" val="2859551997"/>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Welchen Einfluss haben Medien auf die Politik?</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Medien </a:t>
            </a:r>
            <a:r>
              <a:rPr lang="de-DE" sz="1600" dirty="0"/>
              <a:t>haben die Aufgabe, Menschen über Politik zu </a:t>
            </a:r>
            <a:r>
              <a:rPr lang="de-DE" sz="1600" b="1" dirty="0"/>
              <a:t>informieren</a:t>
            </a:r>
            <a:r>
              <a:rPr lang="de-DE" sz="1600" dirty="0"/>
              <a:t>, eine freie </a:t>
            </a:r>
            <a:r>
              <a:rPr lang="de-DE" sz="1600" b="1" dirty="0"/>
              <a:t>Meinungsbildung</a:t>
            </a:r>
            <a:r>
              <a:rPr lang="de-DE" sz="1600" dirty="0"/>
              <a:t> zu ermöglichen und die Politik zu </a:t>
            </a:r>
            <a:r>
              <a:rPr lang="de-DE" sz="1600" b="1" dirty="0"/>
              <a:t>kontrollieren</a:t>
            </a:r>
            <a:r>
              <a:rPr lang="de-DE" sz="1600" dirty="0"/>
              <a:t>. </a:t>
            </a:r>
            <a:endParaRPr lang="de-DE" sz="1600" dirty="0" smtClean="0"/>
          </a:p>
          <a:p>
            <a:r>
              <a:rPr lang="de-DE" sz="1600" dirty="0" smtClean="0"/>
              <a:t>Durch </a:t>
            </a:r>
            <a:r>
              <a:rPr lang="de-DE" sz="1600" dirty="0"/>
              <a:t>die Art, wie und über was sie berichten, </a:t>
            </a:r>
            <a:r>
              <a:rPr lang="de-DE" sz="1600" b="1" dirty="0"/>
              <a:t>beeinflussen</a:t>
            </a:r>
            <a:r>
              <a:rPr lang="de-DE" sz="1600" dirty="0"/>
              <a:t> sie die Politik. Sie stellen sich die Frage: Was interessiert die Menschen? Aber auch: Wie können viele Zeitungen verkauft oder eine hohe Einschaltquote erzielt werden?</a:t>
            </a:r>
          </a:p>
          <a:p>
            <a:r>
              <a:rPr lang="de-DE" sz="1600" b="1" dirty="0" smtClean="0"/>
              <a:t>Wie</a:t>
            </a:r>
            <a:r>
              <a:rPr lang="de-DE" sz="1600" dirty="0" smtClean="0"/>
              <a:t> Medien </a:t>
            </a:r>
            <a:r>
              <a:rPr lang="de-DE" sz="1600" dirty="0"/>
              <a:t>politische Inhalte </a:t>
            </a:r>
            <a:r>
              <a:rPr lang="de-DE" sz="1600" dirty="0" smtClean="0"/>
              <a:t>präsentieren, hängt u.a. davon </a:t>
            </a:r>
            <a:r>
              <a:rPr lang="de-DE" sz="1600" dirty="0"/>
              <a:t>ab, welches Publikum sie </a:t>
            </a:r>
            <a:r>
              <a:rPr lang="de-DE" sz="1600" dirty="0" smtClean="0"/>
              <a:t>ansprechen</a:t>
            </a:r>
          </a:p>
          <a:p>
            <a:pPr lvl="1"/>
            <a:r>
              <a:rPr lang="de-DE" sz="1400" dirty="0" smtClean="0"/>
              <a:t>Boulevard-Zeitungen präsentieren </a:t>
            </a:r>
            <a:r>
              <a:rPr lang="de-DE" sz="1400" dirty="0"/>
              <a:t>die Inhalte kurz und </a:t>
            </a:r>
            <a:r>
              <a:rPr lang="de-DE" sz="1400" dirty="0" smtClean="0"/>
              <a:t>zugespitzt.</a:t>
            </a:r>
            <a:endParaRPr lang="de-DE" sz="1400" dirty="0"/>
          </a:p>
          <a:p>
            <a:pPr lvl="1"/>
            <a:r>
              <a:rPr lang="de-DE" sz="1400" dirty="0" smtClean="0"/>
              <a:t>„Qualitätsmedien“ versuchen</a:t>
            </a:r>
            <a:r>
              <a:rPr lang="de-DE" sz="1400" dirty="0"/>
              <a:t>, </a:t>
            </a:r>
            <a:r>
              <a:rPr lang="de-DE" sz="1400" dirty="0" smtClean="0"/>
              <a:t>ausgewogen </a:t>
            </a:r>
            <a:r>
              <a:rPr lang="de-DE" sz="1400" dirty="0"/>
              <a:t>und ausführlich zu berichten</a:t>
            </a:r>
            <a:r>
              <a:rPr lang="de-DE" sz="1400" dirty="0" smtClean="0"/>
              <a:t>.</a:t>
            </a:r>
          </a:p>
          <a:p>
            <a:pPr marL="0" indent="0">
              <a:buNone/>
            </a:pPr>
            <a:endParaRPr lang="de-DE" sz="1600" dirty="0"/>
          </a:p>
          <a:p>
            <a:pPr marL="0" indent="0">
              <a:buNone/>
            </a:pPr>
            <a:r>
              <a:rPr lang="de-DE" sz="1600" b="1" dirty="0"/>
              <a:t>Einfluss der Medien auf politische Meinungsbildung </a:t>
            </a:r>
          </a:p>
          <a:p>
            <a:r>
              <a:rPr lang="de-DE" sz="1600" dirty="0"/>
              <a:t>Medien können die Meinungsbildung der Menschen beeinflussen. Das gilt im </a:t>
            </a:r>
            <a:r>
              <a:rPr lang="de-DE" sz="1600" b="1" dirty="0"/>
              <a:t>politischen Alltag</a:t>
            </a:r>
            <a:r>
              <a:rPr lang="de-DE" sz="1600" dirty="0"/>
              <a:t>, aber auch bei </a:t>
            </a:r>
            <a:r>
              <a:rPr lang="de-DE" sz="1600" b="1" dirty="0"/>
              <a:t>direkt-demokratischen Entscheidungen </a:t>
            </a:r>
            <a:r>
              <a:rPr lang="de-DE" sz="1600" dirty="0"/>
              <a:t>wie Volksabstimmungen. </a:t>
            </a:r>
            <a:endParaRPr lang="de-DE" sz="1600" dirty="0" smtClean="0"/>
          </a:p>
          <a:p>
            <a:r>
              <a:rPr lang="de-DE" sz="1600" dirty="0" smtClean="0"/>
              <a:t>Beispiele:</a:t>
            </a:r>
          </a:p>
          <a:p>
            <a:pPr lvl="1"/>
            <a:r>
              <a:rPr lang="de-DE" sz="1400" dirty="0" smtClean="0"/>
              <a:t>1994: Abstimmung </a:t>
            </a:r>
            <a:r>
              <a:rPr lang="de-DE" sz="1400" dirty="0"/>
              <a:t>über den EU-Beitritt </a:t>
            </a:r>
            <a:r>
              <a:rPr lang="de-DE" sz="1400" dirty="0" smtClean="0"/>
              <a:t>Österreichs</a:t>
            </a:r>
          </a:p>
          <a:p>
            <a:pPr lvl="1"/>
            <a:r>
              <a:rPr lang="de-DE" sz="1400" dirty="0" smtClean="0"/>
              <a:t>2016: Abstimmung über den Austritt </a:t>
            </a:r>
            <a:r>
              <a:rPr lang="de-DE" sz="1400" dirty="0"/>
              <a:t>Großbritanniens </a:t>
            </a:r>
            <a:r>
              <a:rPr lang="de-DE" sz="1400" dirty="0" smtClean="0"/>
              <a:t>aus</a:t>
            </a:r>
            <a:br>
              <a:rPr lang="de-DE" sz="1400" dirty="0" smtClean="0"/>
            </a:br>
            <a:r>
              <a:rPr lang="de-DE" sz="1400" dirty="0" smtClean="0"/>
              <a:t> </a:t>
            </a:r>
            <a:r>
              <a:rPr lang="de-DE" sz="1400" dirty="0"/>
              <a:t>der Europäischen </a:t>
            </a:r>
            <a:r>
              <a:rPr lang="de-DE" sz="1400" dirty="0" smtClean="0"/>
              <a:t>Union</a:t>
            </a:r>
            <a:r>
              <a:rPr lang="de-DE" sz="1400" dirty="0"/>
              <a:t> </a:t>
            </a:r>
            <a:r>
              <a:rPr lang="de-DE" sz="1400" dirty="0" smtClean="0"/>
              <a:t>(„</a:t>
            </a:r>
            <a:r>
              <a:rPr lang="de-DE" sz="1400" dirty="0" err="1"/>
              <a:t>Brexit</a:t>
            </a:r>
            <a:r>
              <a:rPr lang="de-DE" sz="1400" dirty="0" smtClean="0"/>
              <a:t>“)</a:t>
            </a:r>
            <a:endParaRPr lang="de-DE" sz="1400" dirty="0"/>
          </a:p>
        </p:txBody>
      </p:sp>
    </p:spTree>
    <p:extLst>
      <p:ext uri="{BB962C8B-B14F-4D97-AF65-F5344CB8AC3E}">
        <p14:creationId xmlns:p14="http://schemas.microsoft.com/office/powerpoint/2010/main" val="1203759243"/>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a:t>
            </a:r>
            <a:r>
              <a:rPr lang="de-DE" sz="2400" dirty="0" err="1" smtClean="0"/>
              <a:t>Politainment</a:t>
            </a:r>
            <a:r>
              <a:rPr lang="de-DE" sz="2400" dirty="0" smtClean="0"/>
              <a:t>“: Politische Inhalte und Unterhaltung</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Massenmedien </a:t>
            </a:r>
            <a:r>
              <a:rPr lang="de-DE" sz="1600" dirty="0"/>
              <a:t>wollen </a:t>
            </a:r>
            <a:r>
              <a:rPr lang="de-DE" sz="1600" b="1" dirty="0"/>
              <a:t>informieren</a:t>
            </a:r>
            <a:r>
              <a:rPr lang="de-DE" sz="1600" dirty="0"/>
              <a:t>, aber gleichzeitig auch </a:t>
            </a:r>
            <a:r>
              <a:rPr lang="de-DE" sz="1600" b="1" dirty="0"/>
              <a:t>unterhalten</a:t>
            </a:r>
            <a:r>
              <a:rPr lang="de-DE" sz="1600" dirty="0"/>
              <a:t>. </a:t>
            </a:r>
            <a:endParaRPr lang="de-DE" sz="1600" dirty="0" smtClean="0"/>
          </a:p>
          <a:p>
            <a:r>
              <a:rPr lang="de-DE" sz="1600" dirty="0" smtClean="0"/>
              <a:t>Die </a:t>
            </a:r>
            <a:r>
              <a:rPr lang="de-DE" sz="1600" dirty="0"/>
              <a:t>Politik übernimmt dieses Muster. Politische Inhalte vermischen sich mit Unterhaltung und werden professionell in Szene gesetzt. Das nennt man „</a:t>
            </a:r>
            <a:r>
              <a:rPr lang="de-DE" sz="1600" b="1" dirty="0" err="1"/>
              <a:t>Politainment</a:t>
            </a:r>
            <a:r>
              <a:rPr lang="de-DE" sz="1600" dirty="0"/>
              <a:t>“ (von „Politik“ und „Entertainment</a:t>
            </a:r>
            <a:r>
              <a:rPr lang="de-DE" sz="1600" dirty="0" smtClean="0"/>
              <a:t>“).</a:t>
            </a:r>
          </a:p>
          <a:p>
            <a:r>
              <a:rPr lang="de-DE" sz="1600" dirty="0" smtClean="0"/>
              <a:t>Ein </a:t>
            </a:r>
            <a:r>
              <a:rPr lang="de-DE" sz="1600" dirty="0"/>
              <a:t>Beispiel dafür sind Wahlveranstaltungen: Parteien präsentieren ihre inhaltlichen Positionen, zugleich sorgen Musik, Fähnchen und Konfetti für Unterhaltung</a:t>
            </a:r>
            <a:r>
              <a:rPr lang="de-DE" sz="1600" dirty="0" smtClean="0"/>
              <a:t>.</a:t>
            </a:r>
          </a:p>
          <a:p>
            <a:endParaRPr lang="de-DE" sz="1600" dirty="0"/>
          </a:p>
          <a:p>
            <a:endParaRPr lang="de-DE" sz="1600" dirty="0" smtClean="0"/>
          </a:p>
          <a:p>
            <a:pPr marL="0" indent="0">
              <a:buNone/>
            </a:pPr>
            <a:endParaRPr lang="de-DE" sz="1600" dirty="0"/>
          </a:p>
          <a:p>
            <a:pPr marL="0" indent="0">
              <a:buNone/>
            </a:pPr>
            <a:endParaRPr lang="de-DE" sz="1600" dirty="0">
              <a:solidFill>
                <a:schemeClr val="bg1">
                  <a:lumMod val="65000"/>
                </a:schemeClr>
              </a:solidFill>
            </a:endParaRPr>
          </a:p>
          <a:p>
            <a:r>
              <a:rPr lang="de-DE" sz="1600" dirty="0" smtClean="0"/>
              <a:t>Politik </a:t>
            </a:r>
            <a:r>
              <a:rPr lang="de-DE" sz="1600" dirty="0"/>
              <a:t>und Medien </a:t>
            </a:r>
            <a:r>
              <a:rPr lang="de-DE" sz="1600" b="1" dirty="0"/>
              <a:t>beeinflussen sich gegenseitig </a:t>
            </a:r>
            <a:r>
              <a:rPr lang="de-DE" sz="1600" dirty="0"/>
              <a:t>und profitieren voneinander.</a:t>
            </a:r>
          </a:p>
          <a:p>
            <a:r>
              <a:rPr lang="de-DE" sz="1600" dirty="0"/>
              <a:t>Medien bestimmen, über </a:t>
            </a:r>
            <a:r>
              <a:rPr lang="de-DE" sz="1600" b="1" dirty="0"/>
              <a:t>welche Themen </a:t>
            </a:r>
            <a:r>
              <a:rPr lang="de-DE" sz="1600" dirty="0"/>
              <a:t>berichtet wird (Auflage, Einschaltquoten</a:t>
            </a:r>
            <a:r>
              <a:rPr lang="de-DE" sz="1600" dirty="0" smtClean="0"/>
              <a:t>). </a:t>
            </a:r>
            <a:r>
              <a:rPr lang="de-DE" sz="1600" dirty="0"/>
              <a:t>und </a:t>
            </a:r>
            <a:r>
              <a:rPr lang="de-DE" sz="1600" b="1" dirty="0"/>
              <a:t>in welcher </a:t>
            </a:r>
            <a:r>
              <a:rPr lang="de-DE" sz="1600" b="1" dirty="0" smtClean="0"/>
              <a:t>Form </a:t>
            </a:r>
            <a:r>
              <a:rPr lang="de-DE" sz="1600" dirty="0"/>
              <a:t>(„Boulevard“ versus „Qualitätsmedien“).</a:t>
            </a:r>
          </a:p>
          <a:p>
            <a:r>
              <a:rPr lang="de-DE" sz="1600" dirty="0"/>
              <a:t>Politische Inhalte und Unterhaltungselemente vermischen sich oftmals („</a:t>
            </a:r>
            <a:r>
              <a:rPr lang="de-DE" sz="1600" b="1" dirty="0" err="1"/>
              <a:t>Politainment</a:t>
            </a:r>
            <a:r>
              <a:rPr lang="de-DE" sz="1600" dirty="0"/>
              <a:t>“).</a:t>
            </a:r>
          </a:p>
          <a:p>
            <a:endParaRPr lang="de-DE" sz="1600" dirty="0" smtClean="0"/>
          </a:p>
        </p:txBody>
      </p:sp>
      <p:sp>
        <p:nvSpPr>
          <p:cNvPr id="8" name="Rectangle 2"/>
          <p:cNvSpPr txBox="1">
            <a:spLocks noChangeArrowheads="1"/>
          </p:cNvSpPr>
          <p:nvPr/>
        </p:nvSpPr>
        <p:spPr bwMode="auto">
          <a:xfrm>
            <a:off x="422390" y="3284984"/>
            <a:ext cx="8136903"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a:lstStyle>
          <a:p>
            <a:r>
              <a:rPr lang="de-DE" sz="2400" kern="0" dirty="0" smtClean="0"/>
              <a:t>Auf den Punkt gebracht:</a:t>
            </a:r>
            <a:endParaRPr lang="de-DE" sz="2400" kern="0" dirty="0"/>
          </a:p>
        </p:txBody>
      </p:sp>
    </p:spTree>
    <p:extLst>
      <p:ext uri="{BB962C8B-B14F-4D97-AF65-F5344CB8AC3E}">
        <p14:creationId xmlns:p14="http://schemas.microsoft.com/office/powerpoint/2010/main" val="2680408695"/>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9050" y="3932"/>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a:t>Soziale Medien, Politik und Pressefreiheit</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617159692"/>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Soziale </a:t>
            </a:r>
            <a:r>
              <a:rPr lang="de-DE" sz="2400" dirty="0" smtClean="0"/>
              <a:t>Medien beeinflussen die Berichterstattung  </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Immer mehr </a:t>
            </a:r>
            <a:r>
              <a:rPr lang="de-DE" sz="1600" dirty="0" err="1"/>
              <a:t>PolitikerInnen</a:t>
            </a:r>
            <a:r>
              <a:rPr lang="de-DE" sz="1600" dirty="0"/>
              <a:t> nutzen Soziale Medien wie Facebook, Twitter und Instagram. Dort können sie Menschen direkt ansprechen, und sich – ohne Nachfragen von </a:t>
            </a:r>
            <a:r>
              <a:rPr lang="de-DE" sz="1600" dirty="0" err="1"/>
              <a:t>JournalistInnen</a:t>
            </a:r>
            <a:r>
              <a:rPr lang="de-DE" sz="1600" dirty="0"/>
              <a:t> – so präsentieren, wie sie es gerne möchten.</a:t>
            </a:r>
          </a:p>
          <a:p>
            <a:pPr marL="0" indent="0">
              <a:buNone/>
            </a:pPr>
            <a:endParaRPr lang="de-DE" sz="1600" dirty="0"/>
          </a:p>
          <a:p>
            <a:r>
              <a:rPr lang="de-DE" sz="1600" dirty="0"/>
              <a:t>Je mehr </a:t>
            </a:r>
            <a:r>
              <a:rPr lang="de-DE" sz="1600" dirty="0" err="1"/>
              <a:t>PolitikerInnen</a:t>
            </a:r>
            <a:r>
              <a:rPr lang="de-DE" sz="1600" dirty="0"/>
              <a:t> über Soziale Medien kommunizieren, desto mehr verändert sich die Bedeutung der „klassischen“ Medien wie Zeitungen, Radio und Fernsehen. Durch Soziale Medien dringen Informationen „ungefiltert“ zu den Menschen durch. Sie werden nicht aufbereitet und eingeordnet, bevor sie veröffentlicht werden. Die </a:t>
            </a:r>
            <a:r>
              <a:rPr lang="de-DE" sz="1600" dirty="0" err="1"/>
              <a:t>JournalistInnen</a:t>
            </a:r>
            <a:r>
              <a:rPr lang="de-DE" sz="1600" dirty="0"/>
              <a:t> können nicht mit </a:t>
            </a:r>
            <a:r>
              <a:rPr lang="de-DE" sz="1600" dirty="0" err="1"/>
              <a:t>PolitikerInnen</a:t>
            </a:r>
            <a:r>
              <a:rPr lang="de-DE" sz="1600" dirty="0"/>
              <a:t> sprechen und sie mit Fakten konfrontieren.</a:t>
            </a:r>
          </a:p>
          <a:p>
            <a:pPr marL="0" indent="0">
              <a:buNone/>
            </a:pPr>
            <a:endParaRPr lang="de-DE" sz="1600" dirty="0"/>
          </a:p>
          <a:p>
            <a:r>
              <a:rPr lang="de-DE" sz="1600" dirty="0"/>
              <a:t>Dadurch wird die Arbeit der </a:t>
            </a:r>
            <a:r>
              <a:rPr lang="de-DE" sz="1600" dirty="0" err="1"/>
              <a:t>JournalistInnen</a:t>
            </a:r>
            <a:r>
              <a:rPr lang="de-DE" sz="1600" dirty="0"/>
              <a:t> eingeschränkt. Die klassischen Medien können ihre wichtige demokratiepolitische Funktion nicht ausüben.</a:t>
            </a:r>
          </a:p>
          <a:p>
            <a:endParaRPr lang="de-DE" sz="1600" dirty="0" smtClean="0"/>
          </a:p>
        </p:txBody>
      </p:sp>
    </p:spTree>
    <p:extLst>
      <p:ext uri="{BB962C8B-B14F-4D97-AF65-F5344CB8AC3E}">
        <p14:creationId xmlns:p14="http://schemas.microsoft.com/office/powerpoint/2010/main" val="2905367129"/>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Fluch und Segen der Sozialen Medien </a:t>
            </a:r>
            <a:r>
              <a:rPr lang="de-DE" sz="2400" dirty="0" smtClean="0"/>
              <a:t>– I</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Soziale Medien haben auch positive Seiten für die Pressefreiheit. Zum Beispiel in Ländern, wo viele Medien unter Kontrolle der Regierung sind. </a:t>
            </a:r>
            <a:br>
              <a:rPr lang="de-DE" sz="1600" dirty="0"/>
            </a:br>
            <a:r>
              <a:rPr lang="de-DE" sz="1600" dirty="0"/>
              <a:t>Über Soziale Medien können sich Menschen unabhängiger und umfassender informieren. Auch für unabhängige </a:t>
            </a:r>
            <a:r>
              <a:rPr lang="de-DE" sz="1600" dirty="0" err="1"/>
              <a:t>JournalistInnen</a:t>
            </a:r>
            <a:r>
              <a:rPr lang="de-DE" sz="1600" dirty="0"/>
              <a:t> ist es eine Möglichkeit, die Zensur zu umgehen.</a:t>
            </a:r>
          </a:p>
          <a:p>
            <a:pPr marL="0" indent="0">
              <a:buNone/>
            </a:pPr>
            <a:endParaRPr lang="de-DE" sz="1600" dirty="0"/>
          </a:p>
          <a:p>
            <a:r>
              <a:rPr lang="de-DE" sz="1600" dirty="0"/>
              <a:t>Staatsgrenzen verlieren an Bedeutung: Informationen aus dem Ausland dringen durch Soziale Medien leichter zu uns durch.</a:t>
            </a:r>
          </a:p>
          <a:p>
            <a:pPr marL="0" indent="0">
              <a:buNone/>
            </a:pPr>
            <a:endParaRPr lang="de-DE" sz="1600" dirty="0"/>
          </a:p>
          <a:p>
            <a:r>
              <a:rPr lang="de-DE" sz="1600" dirty="0"/>
              <a:t>Für </a:t>
            </a:r>
            <a:r>
              <a:rPr lang="de-DE" sz="1600" dirty="0" err="1"/>
              <a:t>JournalistInnen</a:t>
            </a:r>
            <a:r>
              <a:rPr lang="de-DE" sz="1600" dirty="0"/>
              <a:t> sind Soziale Medien Fluch und Segen zugleich. Sie können sich direkt mit ihren </a:t>
            </a:r>
            <a:r>
              <a:rPr lang="de-DE" sz="1600" dirty="0" err="1"/>
              <a:t>LeserInnen</a:t>
            </a:r>
            <a:r>
              <a:rPr lang="de-DE" sz="1600" dirty="0"/>
              <a:t> austauschen. Sie rücken damit aber auch stark in die Öffentlichkeit. Immer wieder werden </a:t>
            </a:r>
            <a:r>
              <a:rPr lang="de-DE" sz="1600" dirty="0" err="1"/>
              <a:t>JournalistInnen</a:t>
            </a:r>
            <a:r>
              <a:rPr lang="de-DE" sz="1600" dirty="0"/>
              <a:t> auf Sozialen Medien beleidigt, beschimpft und bedroht.</a:t>
            </a:r>
          </a:p>
          <a:p>
            <a:endParaRPr lang="de-DE" sz="1600" dirty="0" smtClean="0"/>
          </a:p>
        </p:txBody>
      </p:sp>
    </p:spTree>
    <p:extLst>
      <p:ext uri="{BB962C8B-B14F-4D97-AF65-F5344CB8AC3E}">
        <p14:creationId xmlns:p14="http://schemas.microsoft.com/office/powerpoint/2010/main" val="3180606868"/>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Fluch und Segen der Sozialen Medien </a:t>
            </a:r>
            <a:r>
              <a:rPr lang="de-DE" sz="2400" dirty="0" smtClean="0"/>
              <a:t>– II</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Vor der Erfindung des Internets konnten vor allem </a:t>
            </a:r>
            <a:r>
              <a:rPr lang="de-DE" sz="1600" dirty="0" err="1"/>
              <a:t>JournalistInnen</a:t>
            </a:r>
            <a:r>
              <a:rPr lang="de-DE" sz="1600" dirty="0"/>
              <a:t> und </a:t>
            </a:r>
            <a:r>
              <a:rPr lang="de-DE" sz="1600" dirty="0" err="1"/>
              <a:t>SchriftstellerInnen</a:t>
            </a:r>
            <a:r>
              <a:rPr lang="de-DE" sz="1600" dirty="0"/>
              <a:t> mit ihren Texten größere Gruppen von Menschen erreichen. In Sozialen Medien und Blogs kann jeder Mensch seine Meinung öffentlich verbreiten. Sie unterliegen auch nicht dem Mediengesetz, das heißt, es gelten nicht die gleichen Vorschriften wie für „klassische“ Medien und </a:t>
            </a:r>
            <a:r>
              <a:rPr lang="de-DE" sz="1600" dirty="0" err="1"/>
              <a:t>JournalistInnen</a:t>
            </a:r>
            <a:r>
              <a:rPr lang="de-DE" sz="1600" dirty="0"/>
              <a:t>.</a:t>
            </a:r>
          </a:p>
          <a:p>
            <a:pPr marL="0" indent="0">
              <a:buNone/>
            </a:pPr>
            <a:endParaRPr lang="de-DE" sz="1600" dirty="0"/>
          </a:p>
          <a:p>
            <a:r>
              <a:rPr lang="de-DE" sz="1600" dirty="0"/>
              <a:t>Diese Entwicklung führt dazu, dass gesicherte Informationen und Fakten scheinbar an Bedeutung verlieren. Es hat den Anschein, dass Information und Meinung gleichwertig sind.</a:t>
            </a:r>
          </a:p>
          <a:p>
            <a:pPr marL="0" indent="0">
              <a:buNone/>
            </a:pPr>
            <a:endParaRPr lang="de-DE" sz="1600" dirty="0"/>
          </a:p>
          <a:p>
            <a:r>
              <a:rPr lang="de-DE" sz="1600" dirty="0"/>
              <a:t>Für </a:t>
            </a:r>
            <a:r>
              <a:rPr lang="de-DE" sz="1600" dirty="0" err="1"/>
              <a:t>MediennutzerInnen</a:t>
            </a:r>
            <a:r>
              <a:rPr lang="de-DE" sz="1600" dirty="0"/>
              <a:t> ist es schwierig, Fakten von bewussten Falschmeldungen („</a:t>
            </a:r>
            <a:r>
              <a:rPr lang="de-DE" sz="1600" b="1" dirty="0"/>
              <a:t>fake </a:t>
            </a:r>
            <a:r>
              <a:rPr lang="de-DE" sz="1600" b="1" dirty="0" err="1"/>
              <a:t>news</a:t>
            </a:r>
            <a:r>
              <a:rPr lang="de-DE" sz="1600" dirty="0"/>
              <a:t>“) zu unterscheiden. Sie müssten selbst den Wahrheitsgehalt von Informationen überprüfen, was sehr oft nicht möglich ist.</a:t>
            </a:r>
          </a:p>
          <a:p>
            <a:endParaRPr lang="de-DE" sz="1600" dirty="0" smtClean="0"/>
          </a:p>
        </p:txBody>
      </p:sp>
    </p:spTree>
    <p:extLst>
      <p:ext uri="{BB962C8B-B14F-4D97-AF65-F5344CB8AC3E}">
        <p14:creationId xmlns:p14="http://schemas.microsoft.com/office/powerpoint/2010/main" val="145743666"/>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Auf den Punkt gebracht:</a:t>
            </a:r>
            <a:endParaRPr lang="de-DE" sz="2400" dirty="0">
              <a:solidFill>
                <a:schemeClr val="bg2"/>
              </a:solidFill>
            </a:endParaRPr>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Soziale Medien ermöglichen es den </a:t>
            </a:r>
            <a:r>
              <a:rPr lang="de-DE" sz="1600" dirty="0" err="1"/>
              <a:t>PolitikerInnen</a:t>
            </a:r>
            <a:r>
              <a:rPr lang="de-DE" sz="1600" dirty="0"/>
              <a:t>, die Menschen direkt anzusprechen.</a:t>
            </a:r>
          </a:p>
          <a:p>
            <a:r>
              <a:rPr lang="de-DE" sz="1600" dirty="0"/>
              <a:t>Wenn </a:t>
            </a:r>
            <a:r>
              <a:rPr lang="de-DE" sz="1600" dirty="0" err="1"/>
              <a:t>PolitikerInnen</a:t>
            </a:r>
            <a:r>
              <a:rPr lang="de-DE" sz="1600" dirty="0"/>
              <a:t> über Soziale Medien kommunizieren, entfällt die Rolle der </a:t>
            </a:r>
            <a:r>
              <a:rPr lang="de-DE" sz="1600" dirty="0" err="1"/>
              <a:t>JournalistInnen</a:t>
            </a:r>
            <a:r>
              <a:rPr lang="de-DE" sz="1600" dirty="0"/>
              <a:t>: Keine Nachfragen, keine Aufbereitung der Informationen.</a:t>
            </a:r>
          </a:p>
          <a:p>
            <a:r>
              <a:rPr lang="de-DE" sz="1600" dirty="0"/>
              <a:t>Soziale Medien bieten Zugang zu mehr Information, eröffnen aber auch die Möglichkeit zu persönlichen Angriffen auf </a:t>
            </a:r>
            <a:r>
              <a:rPr lang="de-DE" sz="1600" dirty="0" err="1"/>
              <a:t>JournalistInnen</a:t>
            </a:r>
            <a:r>
              <a:rPr lang="de-DE" sz="1600" dirty="0"/>
              <a:t>.</a:t>
            </a:r>
          </a:p>
          <a:p>
            <a:r>
              <a:rPr lang="de-DE" sz="1600" dirty="0"/>
              <a:t>Durch Soziale Medien kann jeder Mensch seine Meinung öffentlich äußern. Es ist schwer, zwischen Fakten und Meinungen zu unterscheiden.</a:t>
            </a:r>
          </a:p>
          <a:p>
            <a:endParaRPr lang="de-DE" sz="1600" dirty="0" smtClean="0"/>
          </a:p>
        </p:txBody>
      </p:sp>
    </p:spTree>
    <p:extLst>
      <p:ext uri="{BB962C8B-B14F-4D97-AF65-F5344CB8AC3E}">
        <p14:creationId xmlns:p14="http://schemas.microsoft.com/office/powerpoint/2010/main" val="3880935927"/>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9050" y="188640"/>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smtClean="0"/>
              <a:t>Gefahren für die Pressefreiheit</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768442816"/>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dirty="0"/>
              <a:t>Mehr Information auf: </a:t>
            </a:r>
            <a:r>
              <a:rPr lang="de-DE" sz="2400" dirty="0">
                <a:hlinkClick r:id="rId3"/>
              </a:rPr>
              <a:t>www.demokratiewebstatt.at</a:t>
            </a:r>
            <a:r>
              <a:rPr lang="de-DE" sz="2400" dirty="0"/>
              <a:t> </a:t>
            </a:r>
            <a:endParaRPr lang="de-AT" sz="2400" dirty="0"/>
          </a:p>
        </p:txBody>
      </p:sp>
      <p:pic>
        <p:nvPicPr>
          <p:cNvPr id="6" name="Grafik 5"/>
          <p:cNvPicPr>
            <a:picLocks noChangeAspect="1"/>
          </p:cNvPicPr>
          <p:nvPr/>
        </p:nvPicPr>
        <p:blipFill>
          <a:blip r:embed="rId4"/>
          <a:stretch>
            <a:fillRect/>
          </a:stretch>
        </p:blipFill>
        <p:spPr>
          <a:xfrm>
            <a:off x="1187624" y="1340768"/>
            <a:ext cx="5688632" cy="5131843"/>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62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Vor- und Nachzensur</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In </a:t>
            </a:r>
            <a:r>
              <a:rPr lang="de-DE" sz="1600" dirty="0"/>
              <a:t>nicht-demokratischen Ländern wird die </a:t>
            </a:r>
            <a:r>
              <a:rPr lang="de-DE" sz="1600" b="1" dirty="0"/>
              <a:t>Pressefreiheit</a:t>
            </a:r>
            <a:r>
              <a:rPr lang="de-DE" sz="1600" dirty="0"/>
              <a:t> oft vom Staat </a:t>
            </a:r>
            <a:r>
              <a:rPr lang="de-DE" sz="1600" b="1" dirty="0"/>
              <a:t>eingeschränkt</a:t>
            </a:r>
            <a:r>
              <a:rPr lang="de-DE" sz="1600" dirty="0"/>
              <a:t>: Unabhängige Zeitungen werden verboten, Internetseiten gesperrt. Wenn </a:t>
            </a:r>
            <a:r>
              <a:rPr lang="de-DE" sz="1600" dirty="0" err="1"/>
              <a:t>JournalistInnen</a:t>
            </a:r>
            <a:r>
              <a:rPr lang="de-DE" sz="1600" dirty="0"/>
              <a:t> trotzdem unabhängig berichten, werden sie bedroht, gefangen genommen, gefoltert oder sogar getötet</a:t>
            </a:r>
            <a:r>
              <a:rPr lang="de-DE" sz="1600" dirty="0" smtClean="0"/>
              <a:t>.</a:t>
            </a:r>
          </a:p>
          <a:p>
            <a:pPr marL="0" indent="0">
              <a:buNone/>
            </a:pPr>
            <a:endParaRPr lang="de-DE" sz="1600" dirty="0"/>
          </a:p>
          <a:p>
            <a:r>
              <a:rPr lang="de-DE" sz="1600" dirty="0"/>
              <a:t>Die Menschen haben keinen Zugang zu unabhängiger Information. Jeder Text und jeder Filmbeitrag wird von einer staatlichen Stelle überprüft, bevor er veröffentlicht wird. Diese Kontrolle und das Verbot von „unerwünschten“ Meinungen wird (Vor)-</a:t>
            </a:r>
            <a:r>
              <a:rPr lang="de-DE" sz="1600" b="1" dirty="0"/>
              <a:t>Zensur </a:t>
            </a:r>
            <a:r>
              <a:rPr lang="de-DE" sz="1600" dirty="0"/>
              <a:t>genannt</a:t>
            </a:r>
            <a:r>
              <a:rPr lang="de-DE" sz="1600" dirty="0" smtClean="0"/>
              <a:t>.</a:t>
            </a:r>
          </a:p>
          <a:p>
            <a:pPr marL="0" indent="0">
              <a:buNone/>
            </a:pPr>
            <a:endParaRPr lang="de-DE" sz="1600" dirty="0"/>
          </a:p>
          <a:p>
            <a:r>
              <a:rPr lang="de-DE" sz="1600" dirty="0"/>
              <a:t>Bei der </a:t>
            </a:r>
            <a:r>
              <a:rPr lang="de-DE" sz="1600" b="1" dirty="0"/>
              <a:t>Nachzensur</a:t>
            </a:r>
            <a:r>
              <a:rPr lang="de-DE" sz="1600" dirty="0"/>
              <a:t> werden Beiträge zuerst veröffentlicht und dann überprüft. Die </a:t>
            </a:r>
            <a:r>
              <a:rPr lang="de-DE" sz="1600" dirty="0" err="1"/>
              <a:t>JournalistInnen</a:t>
            </a:r>
            <a:r>
              <a:rPr lang="de-DE" sz="1600" dirty="0"/>
              <a:t> können auch nach der Veröffentlichung für ihre Arbeit verantwortlich gemacht werden</a:t>
            </a:r>
            <a:r>
              <a:rPr lang="de-DE" sz="1600" dirty="0" smtClean="0"/>
              <a:t>.</a:t>
            </a:r>
          </a:p>
          <a:p>
            <a:pPr marL="0" indent="0">
              <a:buNone/>
            </a:pPr>
            <a:endParaRPr lang="de-DE" sz="1600" dirty="0"/>
          </a:p>
        </p:txBody>
      </p:sp>
    </p:spTree>
    <p:extLst>
      <p:ext uri="{BB962C8B-B14F-4D97-AF65-F5344CB8AC3E}">
        <p14:creationId xmlns:p14="http://schemas.microsoft.com/office/powerpoint/2010/main" val="1430578300"/>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Beeinflussung der Medien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b="1" dirty="0"/>
              <a:t>… durch die </a:t>
            </a:r>
            <a:r>
              <a:rPr lang="de-DE" sz="1600" b="1" dirty="0" smtClean="0"/>
              <a:t>Politik</a:t>
            </a:r>
          </a:p>
          <a:p>
            <a:pPr marL="0" indent="0">
              <a:buNone/>
            </a:pPr>
            <a:endParaRPr lang="de-DE" sz="1600" b="1" dirty="0"/>
          </a:p>
          <a:p>
            <a:pPr marL="0" indent="0">
              <a:buNone/>
            </a:pPr>
            <a:r>
              <a:rPr lang="de-DE" sz="1600" dirty="0" smtClean="0"/>
              <a:t>In </a:t>
            </a:r>
            <a:r>
              <a:rPr lang="de-DE" sz="1600" dirty="0"/>
              <a:t>vielen demokratischen Staaten ist </a:t>
            </a:r>
            <a:r>
              <a:rPr lang="de-DE" sz="1600" b="1" dirty="0"/>
              <a:t>Zensur verboten</a:t>
            </a:r>
            <a:r>
              <a:rPr lang="de-DE" sz="1600" dirty="0"/>
              <a:t>. Trotzdem versuchen die regierenden Parteien, die Medien zu beeinflussen. </a:t>
            </a:r>
            <a:endParaRPr lang="de-DE" sz="1600" dirty="0" smtClean="0"/>
          </a:p>
          <a:p>
            <a:pPr marL="0" indent="0">
              <a:buNone/>
            </a:pPr>
            <a:endParaRPr lang="de-DE" sz="1600" dirty="0" smtClean="0"/>
          </a:p>
          <a:p>
            <a:r>
              <a:rPr lang="de-DE" sz="1600" dirty="0" smtClean="0"/>
              <a:t>Ein Beispiel </a:t>
            </a:r>
            <a:r>
              <a:rPr lang="de-DE" sz="1600" dirty="0"/>
              <a:t>dafür ist die </a:t>
            </a:r>
            <a:r>
              <a:rPr lang="de-DE" sz="1600" b="1" dirty="0"/>
              <a:t>Presseförderung</a:t>
            </a:r>
            <a:r>
              <a:rPr lang="de-DE" sz="1600" dirty="0"/>
              <a:t>, mit der Medien finanziell unterstützt werden. Die Regierung legt die Kriterien für die Förderung fest und bestimmt damit, welche Medien sie erhalten</a:t>
            </a:r>
            <a:r>
              <a:rPr lang="de-DE" sz="1600" dirty="0" smtClean="0"/>
              <a:t>.</a:t>
            </a:r>
          </a:p>
          <a:p>
            <a:pPr marL="0" indent="0">
              <a:buNone/>
            </a:pPr>
            <a:endParaRPr lang="de-DE" sz="1600" dirty="0"/>
          </a:p>
          <a:p>
            <a:r>
              <a:rPr lang="de-DE" sz="1600" dirty="0"/>
              <a:t>Ein anderes Beispiel, wie eine Regierung Medien beeinflussen kann, sind </a:t>
            </a:r>
            <a:r>
              <a:rPr lang="de-DE" sz="1600" b="1" dirty="0"/>
              <a:t>öffentlich-rechtliche Radio- oder Fernsehsender</a:t>
            </a:r>
            <a:r>
              <a:rPr lang="de-DE" sz="1600" dirty="0"/>
              <a:t>. Diese Sender werden vom Staat finanziert, damit sie die Bevölkerung informieren. Die Regierung hat also ein Mitspracherecht. Ob sie damit auch den Inhalt der Programme beeinflusst, ist von Fall zu Fall verschieden</a:t>
            </a:r>
            <a:r>
              <a:rPr lang="de-DE" sz="1600" dirty="0" smtClean="0"/>
              <a:t>.</a:t>
            </a:r>
            <a:endParaRPr lang="de-DE" sz="1600" dirty="0"/>
          </a:p>
        </p:txBody>
      </p:sp>
    </p:spTree>
    <p:extLst>
      <p:ext uri="{BB962C8B-B14F-4D97-AF65-F5344CB8AC3E}">
        <p14:creationId xmlns:p14="http://schemas.microsoft.com/office/powerpoint/2010/main" val="3551269102"/>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Beeinflussung der Medien – II</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DE" sz="1600" dirty="0"/>
          </a:p>
          <a:p>
            <a:pPr marL="0" indent="0">
              <a:buNone/>
            </a:pPr>
            <a:r>
              <a:rPr lang="de-DE" sz="1600" b="1" dirty="0" smtClean="0"/>
              <a:t>… </a:t>
            </a:r>
            <a:r>
              <a:rPr lang="de-DE" sz="1600" b="1" dirty="0"/>
              <a:t>durch kriminelle Organisationen </a:t>
            </a:r>
            <a:endParaRPr lang="de-DE" sz="1600" b="1" dirty="0" smtClean="0"/>
          </a:p>
          <a:p>
            <a:pPr marL="0" indent="0">
              <a:buNone/>
            </a:pPr>
            <a:endParaRPr lang="de-DE" sz="1600" b="1" dirty="0"/>
          </a:p>
          <a:p>
            <a:r>
              <a:rPr lang="de-DE" sz="1600" dirty="0"/>
              <a:t>Kriminelle Organisationen wie die Mafia und Drogenkartelle können ebenfalls die Pressefreiheit beeinflussen. Sie </a:t>
            </a:r>
            <a:r>
              <a:rPr lang="de-DE" sz="1600" dirty="0" smtClean="0"/>
              <a:t>setzen </a:t>
            </a:r>
            <a:r>
              <a:rPr lang="de-DE" sz="1600" dirty="0" err="1"/>
              <a:t>JournalistInnen</a:t>
            </a:r>
            <a:r>
              <a:rPr lang="de-DE" sz="1600" dirty="0"/>
              <a:t> unter Druck und bedrohen sie. Immer wieder werden </a:t>
            </a:r>
            <a:r>
              <a:rPr lang="de-DE" sz="1600" dirty="0" err="1"/>
              <a:t>JournalistInnen</a:t>
            </a:r>
            <a:r>
              <a:rPr lang="de-DE" sz="1600" dirty="0"/>
              <a:t> ermordet, weil sie trotzdem über die illegalen Tätigkeiten berichten.</a:t>
            </a:r>
          </a:p>
          <a:p>
            <a:pPr marL="0" indent="0">
              <a:buNone/>
            </a:pPr>
            <a:endParaRPr lang="de-DE" sz="1600" b="1" dirty="0" smtClean="0"/>
          </a:p>
          <a:p>
            <a:pPr marL="0" indent="0">
              <a:buNone/>
            </a:pPr>
            <a:r>
              <a:rPr lang="de-DE" sz="1600" b="1" dirty="0" smtClean="0"/>
              <a:t>… durch Eigentümer </a:t>
            </a:r>
            <a:r>
              <a:rPr lang="de-DE" sz="1600" b="1" dirty="0"/>
              <a:t>und Werbekunden </a:t>
            </a:r>
            <a:endParaRPr lang="de-DE" sz="1600" b="1" dirty="0" smtClean="0"/>
          </a:p>
          <a:p>
            <a:pPr marL="0" indent="0">
              <a:buNone/>
            </a:pPr>
            <a:endParaRPr lang="de-DE" sz="1600" b="1" dirty="0"/>
          </a:p>
          <a:p>
            <a:r>
              <a:rPr lang="de-DE" sz="1600" dirty="0" smtClean="0"/>
              <a:t>Eigentümer </a:t>
            </a:r>
            <a:r>
              <a:rPr lang="de-DE" sz="1600" dirty="0"/>
              <a:t>eines Mediums und Werbekunden können ebenfalls die Pressefreiheit beeinflussen. </a:t>
            </a:r>
          </a:p>
          <a:p>
            <a:r>
              <a:rPr lang="de-DE" sz="1600" dirty="0" smtClean="0"/>
              <a:t>Ein </a:t>
            </a:r>
            <a:r>
              <a:rPr lang="de-DE" sz="1600" dirty="0"/>
              <a:t>Beispiel: Eine Bank, die Miteigentümerin einer Zeitung ist, gerät in finanzielle Schwierigkeiten. Da die Zeitung finanziell von der Bank abhängig ist, sind die </a:t>
            </a:r>
            <a:r>
              <a:rPr lang="de-DE" sz="1600" dirty="0" err="1"/>
              <a:t>JournalistInnen</a:t>
            </a:r>
            <a:r>
              <a:rPr lang="de-DE" sz="1600" dirty="0"/>
              <a:t> in ihrer Pressefreiheit eingeschränkt. Ähnliches ist der Fall, wenn </a:t>
            </a:r>
            <a:r>
              <a:rPr lang="de-DE" sz="1600" dirty="0" err="1"/>
              <a:t>JournalistInnen</a:t>
            </a:r>
            <a:r>
              <a:rPr lang="de-DE" sz="1600" dirty="0"/>
              <a:t> über Unternehmen berichten, die Werbeanzeigen in diesem Medium veröffentlichen</a:t>
            </a:r>
            <a:r>
              <a:rPr lang="de-DE" sz="1600" dirty="0" smtClean="0"/>
              <a:t>.</a:t>
            </a:r>
          </a:p>
          <a:p>
            <a:endParaRPr lang="de-DE" sz="1600" dirty="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522989204"/>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Auf den Punkt gebracht:</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DE" sz="1600" dirty="0"/>
          </a:p>
          <a:p>
            <a:pPr lvl="0"/>
            <a:r>
              <a:rPr lang="de-AT" sz="1600" b="1" dirty="0" smtClean="0"/>
              <a:t>(Vor</a:t>
            </a:r>
            <a:r>
              <a:rPr lang="de-AT" sz="1600" b="1" dirty="0"/>
              <a:t>)-Zensur</a:t>
            </a:r>
            <a:r>
              <a:rPr lang="de-AT" sz="1600" dirty="0"/>
              <a:t>: Alle Inhalte von Medien werden kontrolliert. Es werden nur jene veröffentlicht, die einer vorgegebenen Meinung entsprechen.</a:t>
            </a:r>
          </a:p>
          <a:p>
            <a:pPr lvl="0"/>
            <a:r>
              <a:rPr lang="de-AT" sz="1600" b="1" dirty="0"/>
              <a:t>Staatliche Zensur </a:t>
            </a:r>
            <a:r>
              <a:rPr lang="de-AT" sz="1600" dirty="0"/>
              <a:t>schränkt die Pressefreiheit ein: Sie reicht von der Einhaltung der Gesetze bis zum Verbot von kritischer Berichterstattung.</a:t>
            </a:r>
          </a:p>
          <a:p>
            <a:pPr lvl="0"/>
            <a:r>
              <a:rPr lang="de-AT" sz="1600" dirty="0"/>
              <a:t>Die Pressefreiheit wird durch </a:t>
            </a:r>
            <a:r>
              <a:rPr lang="de-AT" sz="1600" b="1" dirty="0"/>
              <a:t>finanzielle Abhängigkeit der Medien </a:t>
            </a:r>
            <a:r>
              <a:rPr lang="de-AT" sz="1600" dirty="0"/>
              <a:t>(von der Politik, Eigentümern und Werbekunden) und durch </a:t>
            </a:r>
            <a:r>
              <a:rPr lang="de-AT" sz="1600" b="1" dirty="0"/>
              <a:t>Gewaltandrohung gegen </a:t>
            </a:r>
            <a:r>
              <a:rPr lang="de-AT" sz="1600" b="1" dirty="0" err="1"/>
              <a:t>JournalistInnen</a:t>
            </a:r>
            <a:r>
              <a:rPr lang="de-AT" sz="1600" b="1" dirty="0"/>
              <a:t> </a:t>
            </a:r>
            <a:r>
              <a:rPr lang="de-AT" sz="1600" dirty="0"/>
              <a:t>(durch kriminelle Organisationen) beeinflusst. </a:t>
            </a:r>
          </a:p>
          <a:p>
            <a:endParaRPr lang="de-DE" sz="1600" dirty="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697019102"/>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9050" y="188640"/>
            <a:ext cx="9163050" cy="6858000"/>
          </a:xfrm>
          <a:prstGeom prst="rect">
            <a:avLst/>
          </a:prstGeom>
          <a:noFill/>
        </p:spPr>
      </p:pic>
      <p:sp>
        <p:nvSpPr>
          <p:cNvPr id="5122" name="Rectangle 2"/>
          <p:cNvSpPr>
            <a:spLocks noGrp="1" noChangeArrowheads="1"/>
          </p:cNvSpPr>
          <p:nvPr>
            <p:ph type="ctrTitle"/>
          </p:nvPr>
        </p:nvSpPr>
        <p:spPr>
          <a:xfrm>
            <a:off x="578100" y="3933056"/>
            <a:ext cx="7777162" cy="936104"/>
          </a:xfrm>
        </p:spPr>
        <p:txBody>
          <a:bodyPr/>
          <a:lstStyle/>
          <a:p>
            <a:pPr lvl="0"/>
            <a:r>
              <a:rPr lang="de-DE" sz="3200" dirty="0" smtClean="0"/>
              <a:t>Grenzen für die Pressefreiheit</a:t>
            </a:r>
            <a:endParaRPr lang="de-AT" sz="32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072935844"/>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Gesetze und Regeln für die Pressefreiheit</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536505"/>
          </a:xfrm>
        </p:spPr>
        <p:txBody>
          <a:bodyPr/>
          <a:lstStyle/>
          <a:p>
            <a:pPr marL="0" indent="0">
              <a:buNone/>
            </a:pPr>
            <a:r>
              <a:rPr lang="de-DE" sz="1600" dirty="0"/>
              <a:t>Freiheit ist oft nicht völlig grenzenlos – das gilt auch für die Meinungs- und Pressefreiheit! Aber wann sind die Grenzen überschritten? Und wer setzt die Schranken?</a:t>
            </a:r>
          </a:p>
          <a:p>
            <a:pPr marL="0" indent="0">
              <a:buNone/>
            </a:pPr>
            <a:endParaRPr lang="de-DE" sz="1600" dirty="0"/>
          </a:p>
          <a:p>
            <a:r>
              <a:rPr lang="de-DE" sz="1600" b="1" dirty="0"/>
              <a:t>Gesetze</a:t>
            </a:r>
            <a:r>
              <a:rPr lang="de-DE" sz="1600" dirty="0"/>
              <a:t>: Grundsätzlich regeln Gesetze, ob und wie die Pressefreiheit eingeschränkt werden darf.</a:t>
            </a:r>
            <a:br>
              <a:rPr lang="de-DE" sz="1600" dirty="0"/>
            </a:br>
            <a:r>
              <a:rPr lang="de-DE" sz="1600" dirty="0"/>
              <a:t>Außer einem eigenen </a:t>
            </a:r>
            <a:r>
              <a:rPr lang="de-DE" sz="1600" b="1" dirty="0"/>
              <a:t>Mediengesetz</a:t>
            </a:r>
            <a:r>
              <a:rPr lang="de-DE" sz="1600" dirty="0"/>
              <a:t> setzen auch „allgemeine“ Gesetze, wie z.B. das Jugendschutzgesetz, der Pressefreiheit Schranken.</a:t>
            </a:r>
          </a:p>
          <a:p>
            <a:pPr marL="0" indent="0">
              <a:buNone/>
            </a:pPr>
            <a:endParaRPr lang="de-DE" sz="1600" dirty="0"/>
          </a:p>
          <a:p>
            <a:r>
              <a:rPr lang="de-DE" sz="1600" b="1" dirty="0"/>
              <a:t>Freiwillige Beschränkung: </a:t>
            </a:r>
            <a:r>
              <a:rPr lang="de-DE" sz="1600" dirty="0"/>
              <a:t>Neben den verschiedenen Gesetzen gibt es auch freiwillige Regeln, an die sich die meisten </a:t>
            </a:r>
            <a:r>
              <a:rPr lang="de-DE" sz="1600" dirty="0" err="1"/>
              <a:t>JournalistInnen</a:t>
            </a:r>
            <a:r>
              <a:rPr lang="de-DE" sz="1600" dirty="0"/>
              <a:t> halten. Dabei geht es nicht nur um die Frage, </a:t>
            </a:r>
            <a:r>
              <a:rPr lang="de-DE" sz="1600" b="1" dirty="0"/>
              <a:t>ob</a:t>
            </a:r>
            <a:r>
              <a:rPr lang="de-DE" sz="1600" dirty="0"/>
              <a:t> man etwas berichten sollte, sondern auch </a:t>
            </a:r>
            <a:r>
              <a:rPr lang="de-DE" sz="1600" b="1" dirty="0"/>
              <a:t>wie. </a:t>
            </a:r>
            <a:r>
              <a:rPr lang="de-DE" sz="1600" dirty="0"/>
              <a:t>Die Regeln sollen die Qualität der Berichterstattung sichern: Das heißt, sie sollen </a:t>
            </a:r>
            <a:r>
              <a:rPr lang="de-DE" sz="1600" dirty="0" err="1"/>
              <a:t>JournalistInnen</a:t>
            </a:r>
            <a:r>
              <a:rPr lang="de-DE" sz="1600" dirty="0"/>
              <a:t> helfen, gute und verantwortungsvolle Arbeit zu leisten.</a:t>
            </a:r>
          </a:p>
          <a:p>
            <a:pPr marL="0" indent="0">
              <a:buNone/>
            </a:pPr>
            <a:endParaRPr lang="de-DE" sz="1600" dirty="0"/>
          </a:p>
          <a:p>
            <a:r>
              <a:rPr lang="de-DE" sz="1600" dirty="0"/>
              <a:t>In Österreich hat der </a:t>
            </a:r>
            <a:r>
              <a:rPr lang="de-DE" sz="1600" b="1" dirty="0">
                <a:hlinkClick r:id="rId3"/>
              </a:rPr>
              <a:t>Presserat</a:t>
            </a:r>
            <a:r>
              <a:rPr lang="de-DE" sz="1600" dirty="0"/>
              <a:t> solche Regeln in einem „</a:t>
            </a:r>
            <a:r>
              <a:rPr lang="de-DE" sz="1600" b="1" dirty="0"/>
              <a:t>Ehrenkodex</a:t>
            </a:r>
            <a:r>
              <a:rPr lang="de-DE" sz="1600" dirty="0"/>
              <a:t>“ zusammengefasst.</a:t>
            </a:r>
          </a:p>
        </p:txBody>
      </p:sp>
    </p:spTree>
    <p:extLst>
      <p:ext uri="{BB962C8B-B14F-4D97-AF65-F5344CB8AC3E}">
        <p14:creationId xmlns:p14="http://schemas.microsoft.com/office/powerpoint/2010/main" val="3763428537"/>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8195" name="Rectangle 2"/>
          <p:cNvSpPr>
            <a:spLocks noGrp="1" noChangeArrowheads="1"/>
          </p:cNvSpPr>
          <p:nvPr>
            <p:ph type="title"/>
          </p:nvPr>
        </p:nvSpPr>
        <p:spPr/>
        <p:txBody>
          <a:bodyPr/>
          <a:lstStyle/>
          <a:p>
            <a:r>
              <a:rPr lang="de-AT" sz="2400" dirty="0" smtClean="0"/>
              <a:t>Wo liegen die Grenzen?</a:t>
            </a:r>
            <a:endParaRPr lang="de-DE" sz="2400" dirty="0"/>
          </a:p>
        </p:txBody>
      </p:sp>
      <p:sp>
        <p:nvSpPr>
          <p:cNvPr id="4" name="Inhaltsplatzhalter 3"/>
          <p:cNvSpPr>
            <a:spLocks noGrp="1"/>
          </p:cNvSpPr>
          <p:nvPr>
            <p:ph idx="1"/>
          </p:nvPr>
        </p:nvSpPr>
        <p:spPr>
          <a:xfrm>
            <a:off x="446088" y="1628775"/>
            <a:ext cx="8229600" cy="4430712"/>
          </a:xfrm>
        </p:spPr>
        <p:txBody>
          <a:bodyPr/>
          <a:lstStyle/>
          <a:p>
            <a:r>
              <a:rPr lang="de-DE" sz="1600" dirty="0"/>
              <a:t>Die Grenze der Pressefreiheit ist dort erreicht, wo sie </a:t>
            </a:r>
            <a:r>
              <a:rPr lang="de-DE" sz="1600" b="1" dirty="0"/>
              <a:t>andere Rechte gefährdet</a:t>
            </a:r>
            <a:r>
              <a:rPr lang="de-DE" sz="1600" dirty="0"/>
              <a:t>, zum Beispiel das Recht auf Privatsphäre. </a:t>
            </a:r>
          </a:p>
          <a:p>
            <a:r>
              <a:rPr lang="de-DE" sz="1600" dirty="0"/>
              <a:t>Ob ein Journalist oder eine Journalistin die Gesetze verletzt hat, darüber entscheiden </a:t>
            </a:r>
            <a:r>
              <a:rPr lang="de-DE" sz="1600" b="1" dirty="0"/>
              <a:t>Gerichte</a:t>
            </a:r>
            <a:r>
              <a:rPr lang="de-DE" sz="1600" dirty="0"/>
              <a:t> bzw. der </a:t>
            </a:r>
            <a:r>
              <a:rPr lang="de-DE" sz="1600" b="1" dirty="0"/>
              <a:t>Verfassungsgerichtshof.</a:t>
            </a:r>
            <a:endParaRPr lang="de-DE" sz="1600" dirty="0"/>
          </a:p>
          <a:p>
            <a:r>
              <a:rPr lang="de-DE" sz="1600" dirty="0"/>
              <a:t>Weil </a:t>
            </a:r>
            <a:r>
              <a:rPr lang="de-DE" sz="1600" dirty="0" err="1"/>
              <a:t>JournalistInnen</a:t>
            </a:r>
            <a:r>
              <a:rPr lang="de-DE" sz="1600" dirty="0"/>
              <a:t> eine </a:t>
            </a:r>
            <a:r>
              <a:rPr lang="de-DE" sz="1600" b="1" dirty="0"/>
              <a:t>große Verantwortung </a:t>
            </a:r>
            <a:r>
              <a:rPr lang="de-DE" sz="1600" dirty="0"/>
              <a:t>tragen, ist es wichtig, wie sie mit Informationen umgehen und welche „Geschichten“ sie wie verbreiten.</a:t>
            </a:r>
          </a:p>
          <a:p>
            <a:r>
              <a:rPr lang="de-DE" sz="1600" b="1" dirty="0" err="1"/>
              <a:t>JournalistInnen</a:t>
            </a:r>
            <a:r>
              <a:rPr lang="de-DE" sz="1600" dirty="0"/>
              <a:t> sind verpflichtet, </a:t>
            </a:r>
            <a:r>
              <a:rPr lang="de-DE" sz="1600" b="1" dirty="0"/>
              <a:t>sorgfältig zu recherchieren</a:t>
            </a:r>
            <a:r>
              <a:rPr lang="de-DE" sz="1600" dirty="0"/>
              <a:t>. Sie müssen Informationen überprüfen und möglichst genau und sachlich berichten</a:t>
            </a:r>
            <a:r>
              <a:rPr lang="de-DE" sz="1600" dirty="0" smtClean="0"/>
              <a:t>.</a:t>
            </a:r>
            <a:endParaRPr lang="de-DE" sz="1600" dirty="0"/>
          </a:p>
          <a:p>
            <a:r>
              <a:rPr lang="de-DE" sz="1600" dirty="0"/>
              <a:t>Wenn eine Redaktion bemerkt, dass sie etwas Falsches veröffentlicht hat, sollte sie das </a:t>
            </a:r>
            <a:r>
              <a:rPr lang="de-DE" sz="1600" b="1" dirty="0"/>
              <a:t>freiwillig richtig stellen</a:t>
            </a:r>
            <a:r>
              <a:rPr lang="de-DE" sz="1600" dirty="0"/>
              <a:t>.</a:t>
            </a:r>
          </a:p>
          <a:p>
            <a:r>
              <a:rPr lang="de-DE" sz="1600" dirty="0" err="1"/>
              <a:t>JournalistInnen</a:t>
            </a:r>
            <a:r>
              <a:rPr lang="de-DE" sz="1600" dirty="0"/>
              <a:t> müssen entscheiden, ob die Nachricht für die Öffentlichkeit wichtig </a:t>
            </a:r>
            <a:r>
              <a:rPr lang="de-DE" sz="1600" dirty="0" smtClean="0"/>
              <a:t>ist </a:t>
            </a:r>
            <a:r>
              <a:rPr lang="de-DE" sz="1600" dirty="0"/>
              <a:t>(„</a:t>
            </a:r>
            <a:r>
              <a:rPr lang="de-DE" sz="1600" b="1" dirty="0"/>
              <a:t>öffentliches Interesse</a:t>
            </a:r>
            <a:r>
              <a:rPr lang="de-DE" sz="1600" dirty="0" smtClean="0"/>
              <a:t>“).</a:t>
            </a:r>
            <a:endParaRPr lang="de-DE" sz="1600" dirty="0"/>
          </a:p>
          <a:p>
            <a:r>
              <a:rPr lang="de-DE" sz="1600" b="1" dirty="0"/>
              <a:t>Medien </a:t>
            </a:r>
            <a:r>
              <a:rPr lang="de-DE" sz="1600" dirty="0"/>
              <a:t>dürfen </a:t>
            </a:r>
            <a:r>
              <a:rPr lang="de-DE" sz="1600" dirty="0" smtClean="0"/>
              <a:t>niemanden </a:t>
            </a:r>
            <a:r>
              <a:rPr lang="de-DE" sz="1600" b="1" dirty="0"/>
              <a:t>beschimpfen, verspotten</a:t>
            </a:r>
            <a:r>
              <a:rPr lang="de-DE" sz="1600" dirty="0"/>
              <a:t> oder </a:t>
            </a:r>
            <a:r>
              <a:rPr lang="de-DE" sz="1600" b="1" dirty="0" smtClean="0"/>
              <a:t>diskriminieren</a:t>
            </a:r>
            <a:r>
              <a:rPr lang="de-DE" sz="1600" dirty="0" smtClean="0"/>
              <a:t>, z.B</a:t>
            </a:r>
            <a:r>
              <a:rPr lang="de-DE" sz="1600" dirty="0"/>
              <a:t>. aufgrund der Religion, des Geschlechts oder der Herkunft).</a:t>
            </a:r>
            <a:endParaRPr lang="de-DE" sz="2000" dirty="0"/>
          </a:p>
          <a:p>
            <a:pPr marL="0" indent="0">
              <a:buNone/>
            </a:pPr>
            <a:endParaRPr lang="de-DE" sz="2000" dirty="0" smtClean="0"/>
          </a:p>
          <a:p>
            <a:endParaRPr lang="de-DE" sz="2000" dirty="0" smtClean="0"/>
          </a:p>
          <a:p>
            <a:endParaRPr lang="de-DE" sz="2000" dirty="0" smtClean="0"/>
          </a:p>
          <a:p>
            <a:pPr>
              <a:buFont typeface="Arial" panose="020B0604020202020204" pitchFamily="34" charset="0"/>
              <a:buChar char="•"/>
            </a:pPr>
            <a:endParaRPr lang="de-AT" sz="2000" dirty="0" smtClean="0"/>
          </a:p>
          <a:p>
            <a:pPr>
              <a:buFont typeface="Arial" panose="020B0604020202020204" pitchFamily="34" charset="0"/>
              <a:buChar char="•"/>
            </a:pPr>
            <a:endParaRPr lang="de-AT" sz="2000" dirty="0" smtClean="0"/>
          </a:p>
          <a:p>
            <a:pPr marL="0" indent="0">
              <a:buNone/>
            </a:pPr>
            <a:endParaRPr lang="de-AT" sz="2000" dirty="0" smtClean="0"/>
          </a:p>
          <a:p>
            <a:endParaRPr lang="de-AT" sz="2000" dirty="0"/>
          </a:p>
          <a:p>
            <a:endParaRPr lang="de-AT" sz="2000" dirty="0" smtClean="0"/>
          </a:p>
          <a:p>
            <a:pPr marL="0" lvl="0" indent="0">
              <a:buNone/>
            </a:pPr>
            <a:endParaRPr lang="de-DE" sz="1600" dirty="0" smtClean="0"/>
          </a:p>
          <a:p>
            <a:pPr lvl="0"/>
            <a:endParaRPr lang="de-AT" sz="1600" dirty="0"/>
          </a:p>
          <a:p>
            <a:pPr lvl="1"/>
            <a:endParaRPr lang="de-DE" sz="1600" dirty="0"/>
          </a:p>
          <a:p>
            <a:pPr marL="0" indent="0">
              <a:buNone/>
            </a:pPr>
            <a:endParaRPr lang="de-DE" sz="2000" dirty="0"/>
          </a:p>
          <a:p>
            <a:pPr marL="0" indent="0">
              <a:buNone/>
            </a:pPr>
            <a:endParaRPr lang="de-DE" sz="2000" i="1" dirty="0">
              <a:solidFill>
                <a:srgbClr val="C00000"/>
              </a:solidFill>
            </a:endParaRPr>
          </a:p>
          <a:p>
            <a:endParaRPr lang="de-DE" sz="2000" dirty="0" smtClean="0"/>
          </a:p>
          <a:p>
            <a:endParaRPr lang="de-AT" sz="2000" dirty="0"/>
          </a:p>
        </p:txBody>
      </p:sp>
    </p:spTree>
    <p:extLst>
      <p:ext uri="{BB962C8B-B14F-4D97-AF65-F5344CB8AC3E}">
        <p14:creationId xmlns:p14="http://schemas.microsoft.com/office/powerpoint/2010/main" val="2984301278"/>
      </p:ext>
    </p:extLst>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Grenzen der Pressefreiheit </a:t>
            </a:r>
            <a:r>
              <a:rPr lang="de-AT" sz="2400" dirty="0" smtClean="0"/>
              <a:t>– II</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a:t>Unschuldsvermutung: </a:t>
            </a:r>
            <a:r>
              <a:rPr lang="de-DE" sz="1600" dirty="0" err="1"/>
              <a:t>JedeR</a:t>
            </a:r>
            <a:r>
              <a:rPr lang="de-DE" sz="1600" dirty="0"/>
              <a:t> gilt </a:t>
            </a:r>
            <a:r>
              <a:rPr lang="de-DE" sz="1600" b="1" dirty="0"/>
              <a:t>so lange als unschuldig, bis seine oder ihre Schuld</a:t>
            </a:r>
            <a:r>
              <a:rPr lang="de-DE" sz="1600" dirty="0"/>
              <a:t> vor einem Gericht eindeutig </a:t>
            </a:r>
            <a:r>
              <a:rPr lang="de-DE" sz="1600" b="1" dirty="0"/>
              <a:t>bewiesen</a:t>
            </a:r>
            <a:r>
              <a:rPr lang="de-DE" sz="1600" dirty="0"/>
              <a:t> ist! Daran müssen sich die Medien halten.</a:t>
            </a:r>
          </a:p>
          <a:p>
            <a:r>
              <a:rPr lang="de-DE" sz="1600" b="1" dirty="0"/>
              <a:t>Kinder- und Jugendschutz:</a:t>
            </a:r>
            <a:r>
              <a:rPr lang="de-DE" sz="1600" dirty="0"/>
              <a:t> Medien dürfen z.B. keine extremistischen und pornografischen Inhalte veröffentlichen.</a:t>
            </a:r>
          </a:p>
          <a:p>
            <a:r>
              <a:rPr lang="de-DE" sz="1600" dirty="0"/>
              <a:t>Bei besonders „heiklen“ Themen“</a:t>
            </a:r>
            <a:r>
              <a:rPr lang="de-DE" sz="1600" b="1" dirty="0"/>
              <a:t> </a:t>
            </a:r>
            <a:r>
              <a:rPr lang="de-DE" sz="1600" dirty="0"/>
              <a:t>gibt es Grenzen für die Pressefreiheit, etwa wenn jemand </a:t>
            </a:r>
            <a:r>
              <a:rPr lang="de-DE" sz="1600" b="1" dirty="0"/>
              <a:t>durch die Veröffentlichung in</a:t>
            </a:r>
            <a:r>
              <a:rPr lang="de-DE" sz="1600" dirty="0"/>
              <a:t> (noch größere) </a:t>
            </a:r>
            <a:r>
              <a:rPr lang="de-DE" sz="1600" b="1" dirty="0"/>
              <a:t>Gefahr</a:t>
            </a:r>
            <a:r>
              <a:rPr lang="de-DE" sz="1600" dirty="0"/>
              <a:t> kommt, oder wenn das </a:t>
            </a:r>
            <a:r>
              <a:rPr lang="de-DE" sz="1600" b="1" dirty="0"/>
              <a:t>Leid von Betroffenen vergrößert </a:t>
            </a:r>
            <a:r>
              <a:rPr lang="de-DE" sz="1600" dirty="0"/>
              <a:t>wird.</a:t>
            </a:r>
          </a:p>
          <a:p>
            <a:r>
              <a:rPr lang="de-DE" sz="1600" b="1" dirty="0"/>
              <a:t>Top Secret:</a:t>
            </a:r>
            <a:r>
              <a:rPr lang="de-DE" sz="1600" dirty="0"/>
              <a:t> Medien dürfen keine Informationen preisgeben, die die Sicherheit des Landes gefährden.</a:t>
            </a:r>
          </a:p>
          <a:p>
            <a:r>
              <a:rPr lang="de-DE" sz="1600" dirty="0"/>
              <a:t>„</a:t>
            </a:r>
            <a:r>
              <a:rPr lang="de-DE" sz="1600" b="1" dirty="0"/>
              <a:t>Whistleblower“ </a:t>
            </a:r>
            <a:r>
              <a:rPr lang="de-DE" sz="1600" dirty="0"/>
              <a:t>(Hinweisgeber“) stoßen manchmal an die Grenzen der Pressefreiheit: Einerseits hätte ohne sie die Öffentlichkeit niemals von einer wichtigen Geschichte erfahren. Andererseits könnten sie den Staat dadurch in Schwierigkeiten bringen, die auch für die </a:t>
            </a:r>
            <a:r>
              <a:rPr lang="de-DE" sz="1600" dirty="0" err="1"/>
              <a:t>BürgerInnen</a:t>
            </a:r>
            <a:r>
              <a:rPr lang="de-DE" sz="1600" dirty="0"/>
              <a:t> schlimme Folgen hätten.</a:t>
            </a:r>
          </a:p>
          <a:p>
            <a:pPr marL="0" indent="0">
              <a:buNone/>
            </a:pPr>
            <a:endParaRPr lang="de-AT" sz="2000" dirty="0" smtClean="0"/>
          </a:p>
        </p:txBody>
      </p:sp>
    </p:spTree>
    <p:extLst>
      <p:ext uri="{BB962C8B-B14F-4D97-AF65-F5344CB8AC3E}">
        <p14:creationId xmlns:p14="http://schemas.microsoft.com/office/powerpoint/2010/main" val="948287068"/>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47776"/>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p:txBody>
          <a:bodyPr/>
          <a:lstStyle/>
          <a:p>
            <a:r>
              <a:rPr lang="de-DE" sz="2800" dirty="0" smtClean="0"/>
              <a:t>Diskussionsfragen zum Thema</a:t>
            </a:r>
            <a:endParaRPr lang="de-DE" sz="2800" dirty="0"/>
          </a:p>
        </p:txBody>
      </p:sp>
      <p:sp>
        <p:nvSpPr>
          <p:cNvPr id="2" name="Inhaltsplatzhalter 1"/>
          <p:cNvSpPr>
            <a:spLocks noGrp="1"/>
          </p:cNvSpPr>
          <p:nvPr>
            <p:ph idx="1"/>
          </p:nvPr>
        </p:nvSpPr>
        <p:spPr>
          <a:xfrm>
            <a:off x="468313" y="1628775"/>
            <a:ext cx="8229600" cy="4430712"/>
          </a:xfrm>
        </p:spPr>
        <p:txBody>
          <a:bodyPr/>
          <a:lstStyle/>
          <a:p>
            <a:pPr marL="285750" lvl="1"/>
            <a:r>
              <a:rPr lang="de-DE" sz="1600" dirty="0"/>
              <a:t>Die Medien entscheiden, was und wie über Politik berichtet wird. Wie nimmt umgekehrt die Politik Einfluss auf die Medien?</a:t>
            </a:r>
            <a:r>
              <a:rPr lang="de-DE" sz="1600" b="1" dirty="0">
                <a:solidFill>
                  <a:srgbClr val="FF0000"/>
                </a:solidFill>
              </a:rPr>
              <a:t> </a:t>
            </a:r>
          </a:p>
          <a:p>
            <a:pPr marL="285750" lvl="1"/>
            <a:r>
              <a:rPr lang="de-DE" sz="1600" dirty="0"/>
              <a:t>In Österreich gibt es eine Nachzensur. Kannst du dir vorstellen, was Gründe für eine Zensur sein können?</a:t>
            </a:r>
          </a:p>
          <a:p>
            <a:pPr marL="285750" lvl="1"/>
            <a:r>
              <a:rPr lang="de-DE" sz="1600" dirty="0"/>
              <a:t>Suche nach konkreten Beispielen für verschiedenen Formen der Beeinflussung von Medien durch Politik, Eigentümer und Werbekunden und durch kriminelle Organisationen. Wie unterscheiden sie sich? Was sind die größten Gefahren für die Pressefreiheit?</a:t>
            </a:r>
          </a:p>
          <a:p>
            <a:pPr marL="285750" lvl="1"/>
            <a:r>
              <a:rPr lang="de-DE" sz="1600" dirty="0"/>
              <a:t>Dürfen Medien wirklich „alles“ berichten? Kannst du dir vorstellen, wo Pressefreiheit endet?</a:t>
            </a:r>
          </a:p>
          <a:p>
            <a:pPr marL="285750" lvl="1"/>
            <a:r>
              <a:rPr lang="de-DE" sz="1600" dirty="0"/>
              <a:t>Was bedeutet der Satz „Es gilt die Unschuldsvermutung“?</a:t>
            </a:r>
          </a:p>
          <a:p>
            <a:pPr marL="285750" lvl="1"/>
            <a:r>
              <a:rPr lang="de-DE" sz="1600" dirty="0"/>
              <a:t>„Reden ist Silber, Schweigen ist Gold?“ Ist es manchmal gerechtfertigt, dass </a:t>
            </a:r>
            <a:r>
              <a:rPr lang="de-DE" sz="1600" dirty="0" err="1"/>
              <a:t>JournalistInnen</a:t>
            </a:r>
            <a:r>
              <a:rPr lang="de-DE" sz="1600" dirty="0"/>
              <a:t> Informationen zurückhalten?</a:t>
            </a:r>
          </a:p>
          <a:p>
            <a:pPr marL="285750" lvl="1"/>
            <a:endParaRPr lang="de-DE" sz="1600" dirty="0"/>
          </a:p>
          <a:p>
            <a:pPr marL="0" lvl="1" indent="0">
              <a:buNone/>
            </a:pPr>
            <a:r>
              <a:rPr lang="de-DE" sz="1600" dirty="0"/>
              <a:t>Weiterführende Informationen zum Thema findest du auf der </a:t>
            </a:r>
            <a:r>
              <a:rPr lang="de-DE" sz="1600" b="1" dirty="0" err="1">
                <a:hlinkClick r:id="rId3"/>
              </a:rPr>
              <a:t>DemokratieWEBstatt</a:t>
            </a:r>
            <a:r>
              <a:rPr lang="de-DE" sz="1600" b="1" dirty="0"/>
              <a:t>. </a:t>
            </a:r>
          </a:p>
          <a:p>
            <a:pPr marL="0" lvl="1" indent="0">
              <a:buNone/>
            </a:pPr>
            <a:endParaRPr lang="de-DE" sz="1600" dirty="0">
              <a:solidFill>
                <a:srgbClr val="FF0000"/>
              </a:solidFill>
            </a:endParaRPr>
          </a:p>
          <a:p>
            <a:pPr marL="457200" lvl="1" indent="0">
              <a:buNone/>
            </a:pPr>
            <a:endParaRPr lang="de-DE" sz="1500" dirty="0" smtClean="0"/>
          </a:p>
          <a:p>
            <a:pPr marL="457200" lvl="1" indent="0">
              <a:buNone/>
            </a:pPr>
            <a:endParaRPr lang="de-DE" sz="1500" dirty="0"/>
          </a:p>
          <a:p>
            <a:pPr marL="457200" lvl="1" indent="0">
              <a:buNone/>
            </a:pPr>
            <a:endParaRPr lang="de-DE" sz="1500" dirty="0"/>
          </a:p>
          <a:p>
            <a:pPr lvl="1"/>
            <a:endParaRPr lang="de-DE" sz="1500" dirty="0"/>
          </a:p>
          <a:p>
            <a:pPr marL="0" indent="0">
              <a:buNone/>
            </a:pPr>
            <a:endParaRPr lang="de-AT" sz="2000" dirty="0"/>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137598063"/>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0"/>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Pressefreiheit und Demokratie</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17140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Meinungsfreiheit und Pressefreiheit</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852556" cy="4824536"/>
          </a:xfrm>
        </p:spPr>
        <p:txBody>
          <a:bodyPr/>
          <a:lstStyle/>
          <a:p>
            <a:r>
              <a:rPr lang="de-DE" sz="1600" dirty="0"/>
              <a:t>D</a:t>
            </a:r>
            <a:r>
              <a:rPr lang="de-DE" sz="1600" dirty="0" smtClean="0"/>
              <a:t>as </a:t>
            </a:r>
            <a:r>
              <a:rPr lang="de-DE" sz="1600" dirty="0"/>
              <a:t>Recht </a:t>
            </a:r>
            <a:r>
              <a:rPr lang="de-DE" sz="1600" dirty="0">
                <a:solidFill>
                  <a:srgbClr val="000000"/>
                </a:solidFill>
              </a:rPr>
              <a:t>auf </a:t>
            </a:r>
            <a:r>
              <a:rPr lang="de-DE" sz="1600" b="1" dirty="0">
                <a:solidFill>
                  <a:srgbClr val="000000"/>
                </a:solidFill>
              </a:rPr>
              <a:t>Meinungsfreiheit</a:t>
            </a:r>
            <a:r>
              <a:rPr lang="de-DE" sz="1600" dirty="0">
                <a:solidFill>
                  <a:srgbClr val="000000"/>
                </a:solidFill>
              </a:rPr>
              <a:t> ist ein Menschenrecht! Deshalb steht es in der Allgemeinen Erklärung der Menschenrechte (</a:t>
            </a:r>
            <a:r>
              <a:rPr lang="de-DE" sz="1600" b="1" dirty="0">
                <a:solidFill>
                  <a:srgbClr val="000000"/>
                </a:solidFill>
              </a:rPr>
              <a:t>EMRK</a:t>
            </a:r>
            <a:r>
              <a:rPr lang="de-DE" sz="1600" dirty="0">
                <a:solidFill>
                  <a:srgbClr val="000000"/>
                </a:solidFill>
              </a:rPr>
              <a:t>). </a:t>
            </a:r>
            <a:endParaRPr lang="de-DE" sz="1600" dirty="0" smtClean="0">
              <a:solidFill>
                <a:srgbClr val="000000"/>
              </a:solidFill>
            </a:endParaRPr>
          </a:p>
          <a:p>
            <a:r>
              <a:rPr lang="de-DE" sz="1600" dirty="0" smtClean="0">
                <a:solidFill>
                  <a:srgbClr val="000000"/>
                </a:solidFill>
              </a:rPr>
              <a:t>In </a:t>
            </a:r>
            <a:r>
              <a:rPr lang="de-DE" sz="1600" dirty="0">
                <a:solidFill>
                  <a:srgbClr val="000000"/>
                </a:solidFill>
              </a:rPr>
              <a:t>Österreich und in vielen anderen Staaten Europas ist das Recht auf Meinungsfreiheit außerdem in der </a:t>
            </a:r>
            <a:r>
              <a:rPr lang="de-DE" sz="1600" b="1" dirty="0">
                <a:solidFill>
                  <a:srgbClr val="000000"/>
                </a:solidFill>
              </a:rPr>
              <a:t>Verfassung</a:t>
            </a:r>
            <a:r>
              <a:rPr lang="de-DE" sz="1600" dirty="0">
                <a:solidFill>
                  <a:srgbClr val="000000"/>
                </a:solidFill>
              </a:rPr>
              <a:t> verankert</a:t>
            </a:r>
            <a:r>
              <a:rPr lang="de-DE" sz="1600" dirty="0" smtClean="0"/>
              <a:t>.</a:t>
            </a:r>
            <a:endParaRPr lang="de-DE" sz="1600" dirty="0"/>
          </a:p>
          <a:p>
            <a:r>
              <a:rPr lang="de-DE" sz="1600" dirty="0"/>
              <a:t>Meinungsfreiheit und Pressefreiheit gehören zusammen. Du darfst nicht nur </a:t>
            </a:r>
            <a:r>
              <a:rPr lang="de-DE" sz="1600" i="1" dirty="0"/>
              <a:t>sagen</a:t>
            </a:r>
            <a:r>
              <a:rPr lang="de-DE" sz="1600" dirty="0"/>
              <a:t>, was du denkst (Meinungsfreiheit), du darfst diese Meinung auch mithilfe von Bildern und Texten verbreiten (Pressefreiheit). Das ist auch dann erlaubt, wenn deine Meinung umstritten ist</a:t>
            </a:r>
            <a:r>
              <a:rPr lang="de-DE" sz="1600" dirty="0" smtClean="0"/>
              <a:t>.</a:t>
            </a:r>
            <a:endParaRPr lang="de-DE" sz="1600" dirty="0" smtClean="0">
              <a:solidFill>
                <a:schemeClr val="bg1">
                  <a:lumMod val="65000"/>
                </a:schemeClr>
              </a:solidFill>
            </a:endParaRPr>
          </a:p>
          <a:p>
            <a:pPr marL="0" indent="0">
              <a:buNone/>
            </a:pPr>
            <a:endParaRPr lang="de-DE" sz="1600" dirty="0" smtClean="0">
              <a:solidFill>
                <a:schemeClr val="bg1">
                  <a:lumMod val="65000"/>
                </a:schemeClr>
              </a:solidFill>
            </a:endParaRPr>
          </a:p>
          <a:p>
            <a:pPr marL="0" indent="0">
              <a:buNone/>
            </a:pPr>
            <a:r>
              <a:rPr lang="de-DE" sz="1600" b="1" i="1" dirty="0" smtClean="0">
                <a:solidFill>
                  <a:schemeClr val="bg1">
                    <a:lumMod val="65000"/>
                  </a:schemeClr>
                </a:solidFill>
              </a:rPr>
              <a:t>	</a:t>
            </a:r>
            <a:r>
              <a:rPr lang="de-DE" sz="1600" b="1" dirty="0" err="1" smtClean="0"/>
              <a:t>Stop</a:t>
            </a:r>
            <a:r>
              <a:rPr lang="de-DE" sz="1600" b="1" dirty="0" smtClean="0"/>
              <a:t>! </a:t>
            </a:r>
            <a:r>
              <a:rPr lang="de-DE" sz="1600" dirty="0" smtClean="0"/>
              <a:t>Zu </a:t>
            </a:r>
            <a:r>
              <a:rPr lang="de-DE" sz="1600" dirty="0"/>
              <a:t>Hass und Gewalt </a:t>
            </a:r>
            <a:r>
              <a:rPr lang="de-DE" sz="1600" dirty="0" smtClean="0"/>
              <a:t>aufzurufen, Menschrechte </a:t>
            </a:r>
            <a:r>
              <a:rPr lang="de-DE" sz="1600" dirty="0"/>
              <a:t>und demokratische </a:t>
            </a:r>
            <a:r>
              <a:rPr lang="de-DE" sz="1600" dirty="0" smtClean="0"/>
              <a:t>	Grundsätze in </a:t>
            </a:r>
            <a:r>
              <a:rPr lang="de-DE" sz="1600" dirty="0"/>
              <a:t>Frage zu stellen, nationalsozialistische oder andere politisch </a:t>
            </a:r>
            <a:r>
              <a:rPr lang="de-DE" sz="1600" dirty="0" smtClean="0"/>
              <a:t>	extreme </a:t>
            </a:r>
            <a:r>
              <a:rPr lang="de-DE" sz="1600" dirty="0"/>
              <a:t>Propaganda zu betreiben – all dies fällt NICHT unter </a:t>
            </a:r>
            <a:r>
              <a:rPr lang="de-DE" sz="1600" dirty="0" smtClean="0"/>
              <a:t>	„</a:t>
            </a:r>
            <a:r>
              <a:rPr lang="de-DE" sz="1600" dirty="0"/>
              <a:t>Meinungsfreiheit“!</a:t>
            </a:r>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p:txBody>
      </p:sp>
    </p:spTree>
    <p:extLst>
      <p:ext uri="{BB962C8B-B14F-4D97-AF65-F5344CB8AC3E}">
        <p14:creationId xmlns:p14="http://schemas.microsoft.com/office/powerpoint/2010/main" val="4057654646"/>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Pressefreiheit bedeutet …</a:t>
            </a:r>
            <a:endParaRPr lang="de-AT" sz="2400" dirty="0"/>
          </a:p>
        </p:txBody>
      </p:sp>
      <p:sp>
        <p:nvSpPr>
          <p:cNvPr id="7" name="Inhaltsplatzhalter 6"/>
          <p:cNvSpPr>
            <a:spLocks noGrp="1"/>
          </p:cNvSpPr>
          <p:nvPr>
            <p:ph idx="1"/>
          </p:nvPr>
        </p:nvSpPr>
        <p:spPr/>
        <p:txBody>
          <a:bodyPr/>
          <a:lstStyle/>
          <a:p>
            <a:r>
              <a:rPr lang="de-DE" sz="1600" dirty="0" smtClean="0"/>
              <a:t>Medien </a:t>
            </a:r>
            <a:r>
              <a:rPr lang="de-DE" sz="1600" dirty="0"/>
              <a:t>wie Zeitungen, Rundfunk und Online-Medien können </a:t>
            </a:r>
            <a:r>
              <a:rPr lang="de-DE" sz="1600" b="1" dirty="0"/>
              <a:t>frei entscheiden</a:t>
            </a:r>
            <a:r>
              <a:rPr lang="de-DE" sz="1600" dirty="0"/>
              <a:t>, worüber sie berichten.</a:t>
            </a:r>
          </a:p>
          <a:p>
            <a:r>
              <a:rPr lang="de-DE" sz="1600" dirty="0"/>
              <a:t>Niemand darf ihnen vorschreiben, was sie veröffentlichen dürfen und was nicht.</a:t>
            </a:r>
            <a:br>
              <a:rPr lang="de-DE" sz="1600" dirty="0"/>
            </a:br>
            <a:r>
              <a:rPr lang="de-DE" sz="1600" b="1" dirty="0"/>
              <a:t>Das gilt auch für Menschen mit viel Macht, wie z.B</a:t>
            </a:r>
            <a:r>
              <a:rPr lang="de-DE" sz="1600" b="1" dirty="0" smtClean="0"/>
              <a:t>. </a:t>
            </a:r>
            <a:r>
              <a:rPr lang="de-DE" sz="1600" b="1" dirty="0" err="1" smtClean="0"/>
              <a:t>PolitikerInnen</a:t>
            </a:r>
            <a:r>
              <a:rPr lang="de-DE" sz="1600" b="1" dirty="0" smtClean="0"/>
              <a:t>!</a:t>
            </a:r>
            <a:endParaRPr lang="de-DE" sz="1600" dirty="0"/>
          </a:p>
          <a:p>
            <a:r>
              <a:rPr lang="de-DE" sz="1600" dirty="0" err="1"/>
              <a:t>JournalistInnen</a:t>
            </a:r>
            <a:r>
              <a:rPr lang="de-DE" sz="1600" dirty="0"/>
              <a:t> müssen nicht verraten, wer ihnen die Informationen gegeben </a:t>
            </a:r>
            <a:r>
              <a:rPr lang="de-DE" sz="1600" dirty="0" smtClean="0"/>
              <a:t>hat. </a:t>
            </a:r>
            <a:r>
              <a:rPr lang="de-DE" sz="1600" dirty="0"/>
              <a:t>(</a:t>
            </a:r>
            <a:r>
              <a:rPr lang="de-DE" sz="1600" b="1" dirty="0"/>
              <a:t>Quellen-Schutz</a:t>
            </a:r>
            <a:r>
              <a:rPr lang="de-DE" sz="1600" dirty="0"/>
              <a:t>)</a:t>
            </a:r>
          </a:p>
          <a:p>
            <a:r>
              <a:rPr lang="de-DE" sz="1600" dirty="0"/>
              <a:t>Wenn die </a:t>
            </a:r>
            <a:r>
              <a:rPr lang="de-DE" sz="1600" dirty="0">
                <a:solidFill>
                  <a:schemeClr val="accent4"/>
                </a:solidFill>
              </a:rPr>
              <a:t>Pressefreiheit </a:t>
            </a:r>
            <a:r>
              <a:rPr lang="de-DE" sz="1600" dirty="0"/>
              <a:t>eingeschränkt wird, z.B. von einer Regierung eines undemokratischen Landes, so spricht man von </a:t>
            </a:r>
            <a:r>
              <a:rPr lang="de-DE" sz="1600" b="1" dirty="0"/>
              <a:t>Zensur</a:t>
            </a:r>
            <a:r>
              <a:rPr lang="de-DE" sz="1600" dirty="0" smtClean="0"/>
              <a:t>.</a:t>
            </a:r>
          </a:p>
          <a:p>
            <a:endParaRPr lang="de-DE" sz="1600" dirty="0"/>
          </a:p>
          <a:p>
            <a:pPr marL="0" indent="0">
              <a:buNone/>
            </a:pPr>
            <a:r>
              <a:rPr lang="de-DE" sz="1600" dirty="0"/>
              <a:t>Weil Medien die Meinung der </a:t>
            </a:r>
            <a:r>
              <a:rPr lang="de-DE" sz="1600" dirty="0" err="1"/>
              <a:t>BürgerInnen</a:t>
            </a:r>
            <a:r>
              <a:rPr lang="de-DE" sz="1600" dirty="0"/>
              <a:t> und Bürger stark beeinflussen können, haben die </a:t>
            </a:r>
            <a:r>
              <a:rPr lang="de-DE" sz="1600" dirty="0" err="1"/>
              <a:t>JournalistInnen</a:t>
            </a:r>
            <a:r>
              <a:rPr lang="de-DE" sz="1600" dirty="0"/>
              <a:t> eine große </a:t>
            </a:r>
            <a:r>
              <a:rPr lang="de-DE" sz="1600" b="1" dirty="0"/>
              <a:t>Verantwortung</a:t>
            </a:r>
            <a:r>
              <a:rPr lang="de-DE" sz="1600" dirty="0"/>
              <a:t>. </a:t>
            </a:r>
            <a:endParaRPr lang="de-DE" sz="1600" dirty="0" smtClean="0"/>
          </a:p>
          <a:p>
            <a:r>
              <a:rPr lang="de-DE" sz="1600" dirty="0" smtClean="0"/>
              <a:t>Sie </a:t>
            </a:r>
            <a:r>
              <a:rPr lang="de-DE" sz="1600" dirty="0"/>
              <a:t>müssen versuchen, nach bestem Wissen und Gewissen zu berichten und so </a:t>
            </a:r>
            <a:r>
              <a:rPr lang="de-DE" sz="1600" b="1" dirty="0"/>
              <a:t>sorgfältig</a:t>
            </a:r>
            <a:r>
              <a:rPr lang="de-DE" sz="1600" dirty="0"/>
              <a:t> wie möglich zu recherchieren. </a:t>
            </a:r>
            <a:endParaRPr lang="de-DE" sz="1600" dirty="0" smtClean="0"/>
          </a:p>
          <a:p>
            <a:r>
              <a:rPr lang="de-DE" sz="1600" dirty="0" smtClean="0"/>
              <a:t>Dies </a:t>
            </a:r>
            <a:r>
              <a:rPr lang="de-DE" sz="1600" dirty="0"/>
              <a:t>ist auch u.a. im </a:t>
            </a:r>
            <a:r>
              <a:rPr lang="de-DE" sz="1600" b="1" dirty="0"/>
              <a:t>Mediengesetz</a:t>
            </a:r>
            <a:r>
              <a:rPr lang="de-DE" sz="1600" dirty="0"/>
              <a:t> festgelegt.</a:t>
            </a:r>
          </a:p>
          <a:p>
            <a:endParaRPr lang="de-DE" sz="1600" dirty="0"/>
          </a:p>
          <a:p>
            <a:pPr marL="0" indent="0">
              <a:buNone/>
            </a:pPr>
            <a:endParaRPr lang="de-DE" sz="1000" dirty="0" smtClean="0">
              <a:solidFill>
                <a:schemeClr val="bg1">
                  <a:lumMod val="65000"/>
                </a:schemeClr>
              </a:solidFill>
            </a:endParaRPr>
          </a:p>
          <a:p>
            <a:pPr marL="0" indent="0">
              <a:buNone/>
            </a:pPr>
            <a:endParaRPr lang="de-DE" sz="1600" dirty="0" smtClean="0"/>
          </a:p>
          <a:p>
            <a:pPr marL="0" indent="0">
              <a:buNone/>
            </a:pPr>
            <a:endParaRPr lang="de-AT" sz="1600" dirty="0"/>
          </a:p>
          <a:p>
            <a:pPr marL="457200" lvl="1" indent="0">
              <a:buNone/>
            </a:pPr>
            <a:endParaRPr lang="de-AT" sz="1200" dirty="0" smtClean="0"/>
          </a:p>
          <a:p>
            <a:endParaRPr lang="de-DE" sz="7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3529081868"/>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Viele Meinungen, viele Medien</a:t>
            </a:r>
            <a:endParaRPr lang="de-AT" sz="2400" dirty="0"/>
          </a:p>
        </p:txBody>
      </p:sp>
      <p:sp>
        <p:nvSpPr>
          <p:cNvPr id="7" name="Inhaltsplatzhalter 6"/>
          <p:cNvSpPr>
            <a:spLocks noGrp="1"/>
          </p:cNvSpPr>
          <p:nvPr>
            <p:ph idx="1"/>
          </p:nvPr>
        </p:nvSpPr>
        <p:spPr>
          <a:xfrm>
            <a:off x="481680" y="1412776"/>
            <a:ext cx="8266784" cy="4824536"/>
          </a:xfrm>
        </p:spPr>
        <p:txBody>
          <a:bodyPr/>
          <a:lstStyle/>
          <a:p>
            <a:pPr marL="0" indent="0">
              <a:buNone/>
            </a:pPr>
            <a:endParaRPr lang="de-DE" sz="1600" b="1" dirty="0" smtClean="0"/>
          </a:p>
          <a:p>
            <a:pPr marL="0" indent="0">
              <a:buNone/>
            </a:pPr>
            <a:r>
              <a:rPr lang="de-DE" sz="1600" b="1" dirty="0" smtClean="0"/>
              <a:t>Medienvielfalt ist ein wesentlicher Teil der Pressefreiheit:</a:t>
            </a:r>
          </a:p>
          <a:p>
            <a:r>
              <a:rPr lang="de-DE" sz="1600" dirty="0" smtClean="0"/>
              <a:t>Wir </a:t>
            </a:r>
            <a:r>
              <a:rPr lang="de-DE" sz="1600" dirty="0"/>
              <a:t>können aus einer Fülle an Medien auswählen. Jede Bürgerin und jeder Bürger in Österreich hat das Recht, sich ihre/seine Informationen dort zu holen, wo sie/er es will. </a:t>
            </a:r>
            <a:endParaRPr lang="de-DE" sz="1600" dirty="0" smtClean="0"/>
          </a:p>
          <a:p>
            <a:r>
              <a:rPr lang="de-DE" sz="1600" dirty="0" smtClean="0"/>
              <a:t>Diese </a:t>
            </a:r>
            <a:r>
              <a:rPr lang="de-DE" sz="1600" dirty="0"/>
              <a:t>Medienvielfalt hilft dabei, dass wir nicht nur „einseitige“ Informationen erhalten, sondern unterschiedliche Meinungen zu aktuellen Themen kennen lernen. Mit den verschiedenen Informationen bilden wir uns unsere eigene </a:t>
            </a:r>
            <a:r>
              <a:rPr lang="de-DE" sz="1600" dirty="0" smtClean="0"/>
              <a:t>Meinung</a:t>
            </a:r>
          </a:p>
          <a:p>
            <a:pPr marL="0" indent="0">
              <a:buNone/>
            </a:pPr>
            <a:endParaRPr lang="de-DE" sz="1600" b="1" dirty="0" smtClean="0"/>
          </a:p>
          <a:p>
            <a:r>
              <a:rPr lang="de-DE" sz="1600" b="1" dirty="0" smtClean="0"/>
              <a:t>Achtung</a:t>
            </a:r>
            <a:r>
              <a:rPr lang="de-DE" sz="1600" b="1" dirty="0"/>
              <a:t>: </a:t>
            </a:r>
            <a:r>
              <a:rPr lang="de-DE" sz="1600" dirty="0"/>
              <a:t>Selbst wenn „</a:t>
            </a:r>
            <a:r>
              <a:rPr lang="de-DE" sz="1600" b="1" dirty="0"/>
              <a:t>alle</a:t>
            </a:r>
            <a:r>
              <a:rPr lang="de-DE" sz="1600" dirty="0"/>
              <a:t>“ etwas behaupten</a:t>
            </a:r>
            <a:r>
              <a:rPr lang="de-DE" sz="1600" b="1" dirty="0"/>
              <a:t>, </a:t>
            </a:r>
            <a:r>
              <a:rPr lang="de-DE" sz="1600" dirty="0"/>
              <a:t>muss es </a:t>
            </a:r>
            <a:r>
              <a:rPr lang="de-DE" sz="1600" b="1" dirty="0"/>
              <a:t>nicht wahr </a:t>
            </a:r>
            <a:r>
              <a:rPr lang="de-DE" sz="1600" dirty="0"/>
              <a:t>sein!</a:t>
            </a:r>
          </a:p>
          <a:p>
            <a:pPr marL="0" indent="0">
              <a:buNone/>
            </a:pPr>
            <a:endParaRPr lang="de-DE" sz="1600" b="1" dirty="0"/>
          </a:p>
          <a:p>
            <a:pPr marL="0" indent="0">
              <a:buNone/>
            </a:pPr>
            <a:endParaRPr lang="de-DE" sz="1600" u="sng" dirty="0" smtClean="0"/>
          </a:p>
          <a:p>
            <a:endParaRPr lang="de-DE" sz="1600" u="sng" dirty="0" smtClean="0"/>
          </a:p>
          <a:p>
            <a:pPr marL="0" indent="0">
              <a:buNone/>
            </a:pPr>
            <a:endParaRPr lang="de-AT" sz="1600" dirty="0"/>
          </a:p>
          <a:p>
            <a:pPr marL="457200" lvl="1" indent="0">
              <a:buNone/>
            </a:pPr>
            <a:endParaRPr lang="de-AT" sz="1200" dirty="0" smtClean="0"/>
          </a:p>
          <a:p>
            <a:endParaRPr lang="de-DE" sz="7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1802095110"/>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800" dirty="0"/>
              <a:t>Pressefreiheit und Demokratie:</a:t>
            </a:r>
            <a:br>
              <a:rPr lang="de-DE" sz="2800" dirty="0"/>
            </a:br>
            <a:r>
              <a:rPr lang="de-DE" sz="2400" dirty="0"/>
              <a:t>Warum ist Pressefreiheit </a:t>
            </a:r>
            <a:r>
              <a:rPr lang="de-DE" sz="2400" dirty="0" smtClean="0"/>
              <a:t>wichtig? </a:t>
            </a:r>
            <a:endParaRPr lang="de-AT" sz="2400" dirty="0"/>
          </a:p>
        </p:txBody>
      </p:sp>
      <p:sp>
        <p:nvSpPr>
          <p:cNvPr id="7" name="Inhaltsplatzhalter 6"/>
          <p:cNvSpPr>
            <a:spLocks noGrp="1"/>
          </p:cNvSpPr>
          <p:nvPr>
            <p:ph idx="1"/>
          </p:nvPr>
        </p:nvSpPr>
        <p:spPr/>
        <p:txBody>
          <a:bodyPr/>
          <a:lstStyle/>
          <a:p>
            <a:pPr marL="0" indent="0">
              <a:buNone/>
            </a:pPr>
            <a:endParaRPr lang="de-DE" sz="1600" dirty="0"/>
          </a:p>
          <a:p>
            <a:pPr marL="0" indent="0">
              <a:buNone/>
            </a:pPr>
            <a:r>
              <a:rPr lang="de-DE" sz="1600" b="1" dirty="0" smtClean="0"/>
              <a:t>1. Information</a:t>
            </a:r>
            <a:r>
              <a:rPr lang="de-DE" sz="1600" b="1" dirty="0"/>
              <a:t>: </a:t>
            </a:r>
            <a:endParaRPr lang="de-DE" sz="1600" b="1" dirty="0" smtClean="0"/>
          </a:p>
          <a:p>
            <a:r>
              <a:rPr lang="de-DE" sz="1600" dirty="0" smtClean="0"/>
              <a:t>Die </a:t>
            </a:r>
            <a:r>
              <a:rPr lang="de-DE" sz="1600" dirty="0"/>
              <a:t>Medien informieren uns darüber, was in der Welt geschieht. Wir erfahren von kleinen und großen Ereignissen, von interessanten Themen, von großartigen Neuigkeiten und von Ungerechtigkeiten</a:t>
            </a:r>
            <a:r>
              <a:rPr lang="de-DE" sz="1600" dirty="0" smtClean="0"/>
              <a:t>.</a:t>
            </a:r>
          </a:p>
          <a:p>
            <a:r>
              <a:rPr lang="de-DE" sz="1600" dirty="0" smtClean="0"/>
              <a:t>Durch </a:t>
            </a:r>
            <a:r>
              <a:rPr lang="de-DE" sz="1600" dirty="0"/>
              <a:t>die Medien wissen wir, was die </a:t>
            </a:r>
            <a:r>
              <a:rPr lang="de-DE" sz="1600" dirty="0" err="1" smtClean="0"/>
              <a:t>PolitikerInnen</a:t>
            </a:r>
            <a:r>
              <a:rPr lang="de-DE" sz="1600" dirty="0" smtClean="0"/>
              <a:t> planen </a:t>
            </a:r>
            <a:r>
              <a:rPr lang="de-DE" sz="1600" dirty="0"/>
              <a:t>und diskutieren, welche Entscheidungen sie getroffen haben, und welche neuen Gesetze sie beschließen</a:t>
            </a:r>
            <a:r>
              <a:rPr lang="de-DE" sz="1600" dirty="0" smtClean="0"/>
              <a:t>.</a:t>
            </a:r>
          </a:p>
          <a:p>
            <a:r>
              <a:rPr lang="de-DE" sz="1600" dirty="0" smtClean="0"/>
              <a:t>Damit </a:t>
            </a:r>
            <a:r>
              <a:rPr lang="de-DE" sz="1600" dirty="0"/>
              <a:t>sich alle Menschen informieren können, werden politische Diskussionen und Nationalratssitzungen im Fernsehen übertragen. Die politischen Parteien können den Menschen ihre Positionen präsentieren</a:t>
            </a:r>
            <a:r>
              <a:rPr lang="de-DE" sz="1600" dirty="0" smtClean="0"/>
              <a:t>.</a:t>
            </a:r>
          </a:p>
          <a:p>
            <a:pPr marL="0" indent="0">
              <a:buNone/>
            </a:pPr>
            <a:r>
              <a:rPr lang="de-DE" sz="1600" dirty="0"/>
              <a:t/>
            </a:r>
            <a:br>
              <a:rPr lang="de-DE" sz="1600" dirty="0"/>
            </a:br>
            <a:r>
              <a:rPr lang="de-DE" sz="1600" dirty="0"/>
              <a:t>Dass die Bürgerinnen und Bürger eines Landes </a:t>
            </a:r>
            <a:r>
              <a:rPr lang="de-DE" sz="1600" b="1" dirty="0"/>
              <a:t>diese Dinge mitbekommen, </a:t>
            </a:r>
            <a:r>
              <a:rPr lang="de-DE" sz="1600" dirty="0"/>
              <a:t>ist eine wichtige</a:t>
            </a:r>
            <a:r>
              <a:rPr lang="de-DE" sz="1600" b="1" dirty="0"/>
              <a:t> Voraussetzung für die Demokratie!</a:t>
            </a:r>
            <a:endParaRPr lang="de-DE" sz="1600" dirty="0"/>
          </a:p>
          <a:p>
            <a:pPr marL="0" indent="0">
              <a:buNone/>
            </a:pPr>
            <a:endParaRPr lang="de-AT" sz="1600" dirty="0" smtClean="0"/>
          </a:p>
          <a:p>
            <a:endParaRPr lang="de-DE" sz="1600" dirty="0" smtClean="0"/>
          </a:p>
          <a:p>
            <a:endParaRPr lang="de-AT" sz="1600" dirty="0"/>
          </a:p>
          <a:p>
            <a:pPr marL="457200" lvl="1" indent="0">
              <a:buNone/>
            </a:pPr>
            <a:endParaRPr lang="de-AT" sz="1200" dirty="0" smtClean="0"/>
          </a:p>
          <a:p>
            <a:endParaRPr lang="de-DE" sz="7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877534978"/>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Pressefreiheit und Demokratie:</a:t>
            </a:r>
            <a:br>
              <a:rPr lang="de-DE" sz="2400" dirty="0" smtClean="0"/>
            </a:br>
            <a:r>
              <a:rPr lang="de-DE" sz="2000" dirty="0" smtClean="0"/>
              <a:t>Warum ist Pressefreiheit wichtig? II</a:t>
            </a:r>
            <a:endParaRPr lang="de-AT" sz="2000" dirty="0"/>
          </a:p>
        </p:txBody>
      </p:sp>
      <p:sp>
        <p:nvSpPr>
          <p:cNvPr id="7" name="Inhaltsplatzhalter 6"/>
          <p:cNvSpPr>
            <a:spLocks noGrp="1"/>
          </p:cNvSpPr>
          <p:nvPr>
            <p:ph idx="1"/>
          </p:nvPr>
        </p:nvSpPr>
        <p:spPr/>
        <p:txBody>
          <a:bodyPr/>
          <a:lstStyle/>
          <a:p>
            <a:pPr marL="0" indent="0">
              <a:buNone/>
            </a:pPr>
            <a:r>
              <a:rPr lang="de-DE" sz="1600" b="1" dirty="0" smtClean="0"/>
              <a:t>2. Meinungsbildung</a:t>
            </a:r>
            <a:endParaRPr lang="de-DE" sz="1600" dirty="0" smtClean="0"/>
          </a:p>
          <a:p>
            <a:pPr marL="0" indent="0">
              <a:buNone/>
            </a:pPr>
            <a:r>
              <a:rPr lang="de-DE" sz="1600" dirty="0" smtClean="0"/>
              <a:t>Erst </a:t>
            </a:r>
            <a:r>
              <a:rPr lang="de-DE" sz="1600" dirty="0"/>
              <a:t>die Pressefreiheit macht es möglich, dass man sich eine gut begründete Meinung zu bestimmten Themen bilden kann</a:t>
            </a:r>
            <a:r>
              <a:rPr lang="de-DE" sz="1600" dirty="0" smtClean="0"/>
              <a:t>.</a:t>
            </a:r>
          </a:p>
          <a:p>
            <a:r>
              <a:rPr lang="de-DE" sz="1600" dirty="0" smtClean="0"/>
              <a:t>Die </a:t>
            </a:r>
            <a:r>
              <a:rPr lang="de-DE" sz="1600" dirty="0"/>
              <a:t>Medien können </a:t>
            </a:r>
            <a:r>
              <a:rPr lang="de-DE" sz="1600" b="1" dirty="0"/>
              <a:t>Erklärungen</a:t>
            </a:r>
            <a:r>
              <a:rPr lang="de-DE" sz="1600" dirty="0"/>
              <a:t> zu </a:t>
            </a:r>
            <a:r>
              <a:rPr lang="de-DE" sz="1600" dirty="0" smtClean="0"/>
              <a:t>komplizierten Themen liefern</a:t>
            </a:r>
            <a:r>
              <a:rPr lang="de-DE" sz="1600" dirty="0"/>
              <a:t>. So helfen sie uns, die Hintergründe zu verstehen</a:t>
            </a:r>
            <a:r>
              <a:rPr lang="de-DE" sz="1600" dirty="0" smtClean="0"/>
              <a:t>.</a:t>
            </a:r>
          </a:p>
          <a:p>
            <a:r>
              <a:rPr lang="de-DE" sz="1600" dirty="0" smtClean="0"/>
              <a:t>Ein </a:t>
            </a:r>
            <a:r>
              <a:rPr lang="de-DE" sz="1600" dirty="0"/>
              <a:t>Ereignis kann aus </a:t>
            </a:r>
            <a:r>
              <a:rPr lang="de-DE" sz="1600" b="1" dirty="0"/>
              <a:t>verschiedenen Blickwinkeln</a:t>
            </a:r>
            <a:r>
              <a:rPr lang="de-DE" sz="1600" dirty="0"/>
              <a:t> dargestellt werden – gerade auch, wenn es viele unterschiedliche Medien gibt</a:t>
            </a:r>
            <a:r>
              <a:rPr lang="de-DE" sz="1600" dirty="0" smtClean="0"/>
              <a:t>.</a:t>
            </a:r>
          </a:p>
          <a:p>
            <a:pPr marL="0" indent="0">
              <a:buNone/>
            </a:pPr>
            <a:endParaRPr lang="de-DE" sz="1600" b="1" dirty="0" smtClean="0"/>
          </a:p>
          <a:p>
            <a:pPr marL="0" indent="0">
              <a:buNone/>
            </a:pPr>
            <a:r>
              <a:rPr lang="de-DE" sz="1600" b="1" dirty="0" smtClean="0"/>
              <a:t>3. Kontrolle</a:t>
            </a:r>
          </a:p>
          <a:p>
            <a:r>
              <a:rPr lang="de-DE" sz="1600" dirty="0" smtClean="0"/>
              <a:t>Medien </a:t>
            </a:r>
            <a:r>
              <a:rPr lang="de-DE" sz="1600" b="1" dirty="0"/>
              <a:t>kontrollieren</a:t>
            </a:r>
            <a:r>
              <a:rPr lang="de-DE" sz="1600" dirty="0"/>
              <a:t> auch die Arbeit </a:t>
            </a:r>
            <a:r>
              <a:rPr lang="de-DE" sz="1600" dirty="0" smtClean="0"/>
              <a:t>der </a:t>
            </a:r>
            <a:r>
              <a:rPr lang="de-DE" sz="1600" dirty="0" err="1" smtClean="0"/>
              <a:t>PolitikerInnen</a:t>
            </a:r>
            <a:r>
              <a:rPr lang="de-DE" sz="1600" dirty="0" smtClean="0"/>
              <a:t> und </a:t>
            </a:r>
            <a:r>
              <a:rPr lang="de-DE" sz="1600" dirty="0"/>
              <a:t>fragen nach: Warum ist das passiert? Wer ist dafür verantwortlich</a:t>
            </a:r>
            <a:r>
              <a:rPr lang="de-DE" sz="1600" dirty="0" smtClean="0"/>
              <a:t>?</a:t>
            </a:r>
          </a:p>
          <a:p>
            <a:r>
              <a:rPr lang="de-DE" sz="1600" dirty="0" smtClean="0"/>
              <a:t>Freie</a:t>
            </a:r>
            <a:r>
              <a:rPr lang="de-DE" sz="1600" dirty="0"/>
              <a:t>, kritische Medien dürfen auch Dinge aufzeigen, die </a:t>
            </a:r>
            <a:r>
              <a:rPr lang="de-DE" sz="1600" b="1" dirty="0"/>
              <a:t>für die Regierung nicht „angenehm“ </a:t>
            </a:r>
            <a:r>
              <a:rPr lang="de-DE" sz="1600" dirty="0"/>
              <a:t>sind. Nur dann können sich die Menschen eines Landes ein vollständiges Bild </a:t>
            </a:r>
            <a:r>
              <a:rPr lang="de-DE" sz="1600" dirty="0" smtClean="0"/>
              <a:t>machen.</a:t>
            </a:r>
            <a:endParaRPr lang="de-DE" sz="1600" b="1" dirty="0"/>
          </a:p>
          <a:p>
            <a:pPr marL="0" indent="0">
              <a:buNone/>
            </a:pPr>
            <a:r>
              <a:rPr lang="de-DE" sz="1600" b="1" dirty="0" smtClean="0"/>
              <a:t>Die </a:t>
            </a:r>
            <a:r>
              <a:rPr lang="de-DE" sz="1600" b="1" dirty="0"/>
              <a:t>Pressefreiheit </a:t>
            </a:r>
            <a:r>
              <a:rPr lang="de-DE" sz="1600" dirty="0"/>
              <a:t>ist ein wichtiges Werkzeug</a:t>
            </a:r>
            <a:r>
              <a:rPr lang="de-DE" sz="1600" b="1" dirty="0"/>
              <a:t>, </a:t>
            </a:r>
            <a:r>
              <a:rPr lang="de-DE" sz="1600" dirty="0"/>
              <a:t>um die </a:t>
            </a:r>
            <a:r>
              <a:rPr lang="de-DE" sz="1600" b="1" dirty="0"/>
              <a:t>Mächtigen kontrollieren </a:t>
            </a:r>
            <a:r>
              <a:rPr lang="de-DE" sz="1600" dirty="0"/>
              <a:t>zu können</a:t>
            </a:r>
            <a:r>
              <a:rPr lang="de-DE" sz="1600" dirty="0" smtClean="0"/>
              <a:t>!</a:t>
            </a:r>
            <a:endParaRPr lang="de-DE" sz="1600" dirty="0"/>
          </a:p>
        </p:txBody>
      </p:sp>
    </p:spTree>
    <p:extLst>
      <p:ext uri="{BB962C8B-B14F-4D97-AF65-F5344CB8AC3E}">
        <p14:creationId xmlns:p14="http://schemas.microsoft.com/office/powerpoint/2010/main" val="3098895211"/>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lvl="1"/>
            <a:r>
              <a:rPr lang="de-DE" sz="2400" dirty="0" smtClean="0"/>
              <a:t>Auf den Punkt gebracht</a:t>
            </a:r>
            <a:endParaRPr lang="de-AT" sz="2400" dirty="0"/>
          </a:p>
        </p:txBody>
      </p:sp>
      <p:sp>
        <p:nvSpPr>
          <p:cNvPr id="7" name="Inhaltsplatzhalter 6"/>
          <p:cNvSpPr>
            <a:spLocks noGrp="1"/>
          </p:cNvSpPr>
          <p:nvPr>
            <p:ph idx="1"/>
          </p:nvPr>
        </p:nvSpPr>
        <p:spPr/>
        <p:txBody>
          <a:bodyPr/>
          <a:lstStyle/>
          <a:p>
            <a:pPr lvl="0"/>
            <a:r>
              <a:rPr lang="de-AT" sz="1600" dirty="0" smtClean="0"/>
              <a:t>Das </a:t>
            </a:r>
            <a:r>
              <a:rPr lang="de-AT" sz="1600" dirty="0"/>
              <a:t>Recht auf </a:t>
            </a:r>
            <a:r>
              <a:rPr lang="de-AT" sz="1600" b="1" dirty="0"/>
              <a:t>Meinungsfreiheit ist die Grundlage </a:t>
            </a:r>
            <a:r>
              <a:rPr lang="de-AT" sz="1600" dirty="0"/>
              <a:t>für das Recht auf Pressefreiheit.</a:t>
            </a:r>
          </a:p>
          <a:p>
            <a:pPr lvl="0"/>
            <a:r>
              <a:rPr lang="de-AT" sz="1600" dirty="0"/>
              <a:t>Die </a:t>
            </a:r>
            <a:r>
              <a:rPr lang="de-AT" sz="1600" b="1" dirty="0"/>
              <a:t>Pressefreiheit</a:t>
            </a:r>
            <a:r>
              <a:rPr lang="de-AT" sz="1600" dirty="0"/>
              <a:t> ist eines der </a:t>
            </a:r>
            <a:r>
              <a:rPr lang="de-AT" sz="1600" b="1" dirty="0"/>
              <a:t>wichtigsten Rechte </a:t>
            </a:r>
            <a:r>
              <a:rPr lang="de-AT" sz="1600" dirty="0"/>
              <a:t>in einem demokratischen Staat.</a:t>
            </a:r>
          </a:p>
          <a:p>
            <a:pPr lvl="0"/>
            <a:r>
              <a:rPr lang="de-AT" sz="1600" b="1" dirty="0"/>
              <a:t>Zensur</a:t>
            </a:r>
            <a:r>
              <a:rPr lang="de-AT" sz="1600" dirty="0"/>
              <a:t> schränkt die Pressefreiheit ein.</a:t>
            </a:r>
          </a:p>
          <a:p>
            <a:pPr lvl="0"/>
            <a:r>
              <a:rPr lang="de-AT" sz="1600" b="1" dirty="0"/>
              <a:t>Medienvielfalt</a:t>
            </a:r>
            <a:r>
              <a:rPr lang="de-AT" sz="1600" dirty="0"/>
              <a:t> ist ein wichtiger Teil der Pressefreiheit.</a:t>
            </a:r>
          </a:p>
          <a:p>
            <a:pPr lvl="0"/>
            <a:r>
              <a:rPr lang="de-AT" sz="1600" dirty="0"/>
              <a:t>Medien </a:t>
            </a:r>
            <a:r>
              <a:rPr lang="de-AT" sz="1600" b="1" dirty="0"/>
              <a:t>informieren</a:t>
            </a:r>
            <a:r>
              <a:rPr lang="de-AT" sz="1600" dirty="0"/>
              <a:t> darüber, was in der Politik geschieht.</a:t>
            </a:r>
          </a:p>
          <a:p>
            <a:pPr lvl="0"/>
            <a:r>
              <a:rPr lang="de-AT" sz="1600" dirty="0"/>
              <a:t>Nur mithilfe von </a:t>
            </a:r>
            <a:r>
              <a:rPr lang="de-AT" sz="1600" b="1" dirty="0"/>
              <a:t>kritischen</a:t>
            </a:r>
            <a:r>
              <a:rPr lang="de-AT" sz="1600" dirty="0"/>
              <a:t> Medien, die frei und unabhängig berichten können, können sich </a:t>
            </a:r>
            <a:r>
              <a:rPr lang="de-AT" sz="1600" dirty="0" err="1"/>
              <a:t>BürgerInnen</a:t>
            </a:r>
            <a:r>
              <a:rPr lang="de-AT" sz="1600" dirty="0"/>
              <a:t> und Bürger eine </a:t>
            </a:r>
            <a:r>
              <a:rPr lang="de-AT" sz="1600" b="1" dirty="0"/>
              <a:t>gut begründete Meinung </a:t>
            </a:r>
            <a:r>
              <a:rPr lang="de-AT" sz="1600" dirty="0"/>
              <a:t>bilden.</a:t>
            </a:r>
          </a:p>
          <a:p>
            <a:pPr lvl="0"/>
            <a:r>
              <a:rPr lang="de-AT" sz="1600" dirty="0"/>
              <a:t>Medien haben die Aufgabe, die Mächtigen zu </a:t>
            </a:r>
            <a:r>
              <a:rPr lang="de-AT" sz="1600" b="1" dirty="0"/>
              <a:t>kontrollieren</a:t>
            </a:r>
            <a:r>
              <a:rPr lang="de-AT" sz="1600" dirty="0"/>
              <a:t>.</a:t>
            </a:r>
          </a:p>
          <a:p>
            <a:pPr lvl="0"/>
            <a:r>
              <a:rPr lang="de-AT" sz="1600" dirty="0"/>
              <a:t>Medien tragen eine große </a:t>
            </a:r>
            <a:r>
              <a:rPr lang="de-AT" sz="1600" b="1" dirty="0"/>
              <a:t>Verantwortung</a:t>
            </a:r>
            <a:r>
              <a:rPr lang="de-AT" sz="1600" dirty="0"/>
              <a:t>, weil sie die Meinung der Bevölkerung beeinflussen können.</a:t>
            </a:r>
          </a:p>
          <a:p>
            <a:pPr marL="0" indent="0">
              <a:buNone/>
            </a:pPr>
            <a:endParaRPr lang="de-DE" sz="1600" dirty="0" smtClean="0"/>
          </a:p>
          <a:p>
            <a:endParaRPr lang="de-DE" sz="700" dirty="0"/>
          </a:p>
          <a:p>
            <a:pPr marL="0" indent="0">
              <a:buNone/>
            </a:pPr>
            <a:r>
              <a:rPr lang="de-DE" sz="1600" dirty="0"/>
              <a:t>Mehr zur </a:t>
            </a:r>
            <a:r>
              <a:rPr lang="de-DE" sz="1600" b="1" dirty="0"/>
              <a:t>Geschichte der Pressefreiheit </a:t>
            </a:r>
            <a:r>
              <a:rPr lang="de-DE" sz="1600" dirty="0"/>
              <a:t>in Österreich findest du in </a:t>
            </a:r>
            <a:r>
              <a:rPr lang="de-DE" sz="1600" dirty="0" smtClean="0"/>
              <a:t>der </a:t>
            </a:r>
            <a:r>
              <a:rPr lang="de-DE" sz="1600" b="1" dirty="0" smtClean="0">
                <a:hlinkClick r:id="rId3"/>
              </a:rPr>
              <a:t>Timeline</a:t>
            </a:r>
            <a:r>
              <a:rPr lang="de-DE" sz="1600" b="1" dirty="0" smtClean="0"/>
              <a:t> </a:t>
            </a:r>
            <a:r>
              <a:rPr lang="de-DE" sz="1600" dirty="0" smtClean="0"/>
              <a:t>auf der </a:t>
            </a:r>
            <a:r>
              <a:rPr lang="de-DE" sz="1600" dirty="0" err="1" smtClean="0"/>
              <a:t>DemokratieWEBstatt</a:t>
            </a:r>
            <a:r>
              <a:rPr lang="de-DE" sz="1600" dirty="0" smtClean="0"/>
              <a:t>.</a:t>
            </a:r>
            <a:endParaRPr lang="de-DE" sz="1600" dirty="0"/>
          </a:p>
          <a:p>
            <a:pPr marL="0" indent="0">
              <a:buNone/>
            </a:pPr>
            <a:endParaRPr lang="de-AT" sz="20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2185</Words>
  <Application>Microsoft Office PowerPoint</Application>
  <PresentationFormat>Bildschirmpräsentation (4:3)</PresentationFormat>
  <Paragraphs>225</Paragraphs>
  <Slides>28</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28</vt:i4>
      </vt:variant>
    </vt:vector>
  </HeadingPairs>
  <TitlesOfParts>
    <vt:vector size="32" baseType="lpstr">
      <vt:lpstr>Arial</vt:lpstr>
      <vt:lpstr>Calibri</vt:lpstr>
      <vt:lpstr>Wingdings</vt:lpstr>
      <vt:lpstr>1_Wasserzeichen</vt:lpstr>
      <vt:lpstr>   Pressefreiheit – Die Freiheit, zu informieren und informiert zu werden.</vt:lpstr>
      <vt:lpstr>Mehr Information auf: www.demokratiewebstatt.at </vt:lpstr>
      <vt:lpstr>Pressefreiheit und Demokratie</vt:lpstr>
      <vt:lpstr>Meinungsfreiheit und Pressefreiheit</vt:lpstr>
      <vt:lpstr>Pressefreiheit bedeutet …</vt:lpstr>
      <vt:lpstr>Viele Meinungen, viele Medien</vt:lpstr>
      <vt:lpstr>Pressefreiheit und Demokratie: Warum ist Pressefreiheit wichtig? </vt:lpstr>
      <vt:lpstr>Pressefreiheit und Demokratie: Warum ist Pressefreiheit wichtig? II</vt:lpstr>
      <vt:lpstr>Auf den Punkt gebracht</vt:lpstr>
      <vt:lpstr>Das Verhältnis von Medien und Politik</vt:lpstr>
      <vt:lpstr>Politik und Medien beeinflussen sich gegenseitig</vt:lpstr>
      <vt:lpstr>Welchen Einfluss haben Medien auf die Politik?</vt:lpstr>
      <vt:lpstr>„Politainment“: Politische Inhalte und Unterhaltung</vt:lpstr>
      <vt:lpstr>Soziale Medien, Politik und Pressefreiheit</vt:lpstr>
      <vt:lpstr>Soziale Medien beeinflussen die Berichterstattung  </vt:lpstr>
      <vt:lpstr>Fluch und Segen der Sozialen Medien – I</vt:lpstr>
      <vt:lpstr>Fluch und Segen der Sozialen Medien – II</vt:lpstr>
      <vt:lpstr>Auf den Punkt gebracht:</vt:lpstr>
      <vt:lpstr>Gefahren für die Pressefreiheit</vt:lpstr>
      <vt:lpstr>Vor- und Nachzensur</vt:lpstr>
      <vt:lpstr>Beeinflussung der Medien</vt:lpstr>
      <vt:lpstr>Beeinflussung der Medien – II</vt:lpstr>
      <vt:lpstr>Auf den Punkt gebracht:</vt:lpstr>
      <vt:lpstr>Grenzen für die Pressefreiheit</vt:lpstr>
      <vt:lpstr>Gesetze und Regeln für die Pressefreiheit</vt:lpstr>
      <vt:lpstr>Wo liegen die Grenzen?</vt:lpstr>
      <vt:lpstr>Grenzen der Pressefreiheit – II</vt:lpstr>
      <vt:lpstr>Diskussionsfragen zum Thema</vt:lpstr>
    </vt:vector>
  </TitlesOfParts>
  <Company>machessa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Brunner Harald, MSc</cp:lastModifiedBy>
  <cp:revision>1903</cp:revision>
  <cp:lastPrinted>2016-06-16T15:14:12Z</cp:lastPrinted>
  <dcterms:created xsi:type="dcterms:W3CDTF">2009-03-03T21:28:50Z</dcterms:created>
  <dcterms:modified xsi:type="dcterms:W3CDTF">2018-03-14T15:51:12Z</dcterms:modified>
</cp:coreProperties>
</file>