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28"/>
  </p:notesMasterIdLst>
  <p:handoutMasterIdLst>
    <p:handoutMasterId r:id="rId29"/>
  </p:handoutMasterIdLst>
  <p:sldIdLst>
    <p:sldId id="270" r:id="rId2"/>
    <p:sldId id="551" r:id="rId3"/>
    <p:sldId id="578" r:id="rId4"/>
    <p:sldId id="595" r:id="rId5"/>
    <p:sldId id="622" r:id="rId6"/>
    <p:sldId id="567" r:id="rId7"/>
    <p:sldId id="623" r:id="rId8"/>
    <p:sldId id="670" r:id="rId9"/>
    <p:sldId id="600" r:id="rId10"/>
    <p:sldId id="569" r:id="rId11"/>
    <p:sldId id="657" r:id="rId12"/>
    <p:sldId id="658" r:id="rId13"/>
    <p:sldId id="659" r:id="rId14"/>
    <p:sldId id="661" r:id="rId15"/>
    <p:sldId id="594" r:id="rId16"/>
    <p:sldId id="579" r:id="rId17"/>
    <p:sldId id="627" r:id="rId18"/>
    <p:sldId id="663" r:id="rId19"/>
    <p:sldId id="664" r:id="rId20"/>
    <p:sldId id="665" r:id="rId21"/>
    <p:sldId id="666" r:id="rId22"/>
    <p:sldId id="644" r:id="rId23"/>
    <p:sldId id="667" r:id="rId24"/>
    <p:sldId id="668" r:id="rId25"/>
    <p:sldId id="671" r:id="rId26"/>
    <p:sldId id="620" r:id="rId27"/>
  </p:sldIdLst>
  <p:sldSz cx="9144000" cy="6858000" type="screen4x3"/>
  <p:notesSz cx="6797675" cy="9928225"/>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elber Ulrike, Dr. " initials="felber" lastIdx="70" clrIdx="0"/>
  <p:cmAuthor id="1" name="%user2%" initials="brunner"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5355"/>
    <a:srgbClr val="DC5456"/>
    <a:srgbClr val="FF5050"/>
    <a:srgbClr val="000000"/>
    <a:srgbClr val="33CC33"/>
    <a:srgbClr val="009999"/>
    <a:srgbClr val="FFDD4B"/>
    <a:srgbClr val="CCFF33"/>
    <a:srgbClr val="006666"/>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9845" autoAdjust="0"/>
  </p:normalViewPr>
  <p:slideViewPr>
    <p:cSldViewPr>
      <p:cViewPr varScale="1">
        <p:scale>
          <a:sx n="112" d="100"/>
          <a:sy n="112" d="100"/>
        </p:scale>
        <p:origin x="1026" y="108"/>
      </p:cViewPr>
      <p:guideLst>
        <p:guide orient="horz" pos="2160"/>
        <p:guide pos="2880"/>
      </p:guideLst>
    </p:cSldViewPr>
  </p:slideViewPr>
  <p:outlineViewPr>
    <p:cViewPr>
      <p:scale>
        <a:sx n="33" d="100"/>
        <a:sy n="33" d="100"/>
      </p:scale>
      <p:origin x="48" y="8856"/>
    </p:cViewPr>
  </p:outlineViewPr>
  <p:notesTextViewPr>
    <p:cViewPr>
      <p:scale>
        <a:sx n="100" d="100"/>
        <a:sy n="100" d="100"/>
      </p:scale>
      <p:origin x="0" y="0"/>
    </p:cViewPr>
  </p:notesTextViewPr>
  <p:sorterViewPr>
    <p:cViewPr varScale="1">
      <p:scale>
        <a:sx n="1" d="1"/>
        <a:sy n="1" d="1"/>
      </p:scale>
      <p:origin x="0" y="-3192"/>
    </p:cViewPr>
  </p:sorterViewPr>
  <p:notesViewPr>
    <p:cSldViewPr showGuides="1">
      <p:cViewPr varScale="1">
        <p:scale>
          <a:sx n="60" d="100"/>
          <a:sy n="60" d="100"/>
        </p:scale>
        <p:origin x="3202" y="43"/>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862" cy="497413"/>
          </a:xfrm>
          <a:prstGeom prst="rect">
            <a:avLst/>
          </a:prstGeom>
        </p:spPr>
        <p:txBody>
          <a:bodyPr vert="horz" lIns="91493" tIns="45745" rIns="91493" bIns="45745" rtlCol="0"/>
          <a:lstStyle>
            <a:lvl1pPr algn="l">
              <a:defRPr sz="1200"/>
            </a:lvl1pPr>
          </a:lstStyle>
          <a:p>
            <a:pPr>
              <a:defRPr/>
            </a:pPr>
            <a:endParaRPr lang="de-DE"/>
          </a:p>
        </p:txBody>
      </p:sp>
      <p:sp>
        <p:nvSpPr>
          <p:cNvPr id="3" name="Datumsplatzhalter 2"/>
          <p:cNvSpPr>
            <a:spLocks noGrp="1"/>
          </p:cNvSpPr>
          <p:nvPr>
            <p:ph type="dt" sz="quarter" idx="1"/>
          </p:nvPr>
        </p:nvSpPr>
        <p:spPr>
          <a:xfrm>
            <a:off x="3850296" y="0"/>
            <a:ext cx="2945862" cy="497413"/>
          </a:xfrm>
          <a:prstGeom prst="rect">
            <a:avLst/>
          </a:prstGeom>
        </p:spPr>
        <p:txBody>
          <a:bodyPr vert="horz" lIns="91493" tIns="45745" rIns="91493" bIns="45745" rtlCol="0"/>
          <a:lstStyle>
            <a:lvl1pPr algn="r">
              <a:defRPr sz="1200"/>
            </a:lvl1pPr>
          </a:lstStyle>
          <a:p>
            <a:pPr>
              <a:defRPr/>
            </a:pPr>
            <a:fld id="{C57743C6-E815-44EA-81A1-E2159D02985A}" type="datetimeFigureOut">
              <a:rPr lang="de-DE"/>
              <a:pPr>
                <a:defRPr/>
              </a:pPr>
              <a:t>08.05.2017</a:t>
            </a:fld>
            <a:endParaRPr lang="de-DE"/>
          </a:p>
        </p:txBody>
      </p:sp>
      <p:sp>
        <p:nvSpPr>
          <p:cNvPr id="4" name="Fußzeilenplatzhalter 3"/>
          <p:cNvSpPr>
            <a:spLocks noGrp="1"/>
          </p:cNvSpPr>
          <p:nvPr>
            <p:ph type="ftr" sz="quarter" idx="2"/>
          </p:nvPr>
        </p:nvSpPr>
        <p:spPr>
          <a:xfrm>
            <a:off x="1" y="9429273"/>
            <a:ext cx="2945862" cy="497412"/>
          </a:xfrm>
          <a:prstGeom prst="rect">
            <a:avLst/>
          </a:prstGeom>
        </p:spPr>
        <p:txBody>
          <a:bodyPr vert="horz" lIns="91493" tIns="45745" rIns="91493" bIns="45745" rtlCol="0" anchor="b"/>
          <a:lstStyle>
            <a:lvl1pPr algn="l">
              <a:defRPr sz="1200"/>
            </a:lvl1pPr>
          </a:lstStyle>
          <a:p>
            <a:pPr>
              <a:defRPr/>
            </a:pPr>
            <a:endParaRPr lang="de-DE"/>
          </a:p>
        </p:txBody>
      </p:sp>
      <p:sp>
        <p:nvSpPr>
          <p:cNvPr id="5" name="Foliennummernplatzhalter 4"/>
          <p:cNvSpPr>
            <a:spLocks noGrp="1"/>
          </p:cNvSpPr>
          <p:nvPr>
            <p:ph type="sldNum" sz="quarter" idx="3"/>
          </p:nvPr>
        </p:nvSpPr>
        <p:spPr>
          <a:xfrm>
            <a:off x="3850296" y="9429273"/>
            <a:ext cx="2945862" cy="497412"/>
          </a:xfrm>
          <a:prstGeom prst="rect">
            <a:avLst/>
          </a:prstGeom>
        </p:spPr>
        <p:txBody>
          <a:bodyPr vert="horz" lIns="91493" tIns="45745" rIns="91493" bIns="45745" rtlCol="0" anchor="b"/>
          <a:lstStyle>
            <a:lvl1pPr algn="r">
              <a:defRPr sz="1200"/>
            </a:lvl1pPr>
          </a:lstStyle>
          <a:p>
            <a:pPr>
              <a:defRPr/>
            </a:pPr>
            <a:fld id="{3157027C-3D05-4975-BFFC-68DFCA488738}" type="slidenum">
              <a:rPr lang="de-DE"/>
              <a:pPr>
                <a:defRPr/>
              </a:pPr>
              <a:t>‹Nr.›</a:t>
            </a:fld>
            <a:endParaRPr lang="de-DE"/>
          </a:p>
        </p:txBody>
      </p:sp>
    </p:spTree>
    <p:extLst>
      <p:ext uri="{BB962C8B-B14F-4D97-AF65-F5344CB8AC3E}">
        <p14:creationId xmlns:p14="http://schemas.microsoft.com/office/powerpoint/2010/main" val="27695352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862" cy="497413"/>
          </a:xfrm>
          <a:prstGeom prst="rect">
            <a:avLst/>
          </a:prstGeom>
        </p:spPr>
        <p:txBody>
          <a:bodyPr vert="horz" lIns="91493" tIns="45745" rIns="91493" bIns="45745" rtlCol="0"/>
          <a:lstStyle>
            <a:lvl1pPr algn="l">
              <a:defRPr sz="1200"/>
            </a:lvl1pPr>
          </a:lstStyle>
          <a:p>
            <a:pPr>
              <a:defRPr/>
            </a:pPr>
            <a:endParaRPr lang="de-DE"/>
          </a:p>
        </p:txBody>
      </p:sp>
      <p:sp>
        <p:nvSpPr>
          <p:cNvPr id="3" name="Datumsplatzhalter 2"/>
          <p:cNvSpPr>
            <a:spLocks noGrp="1"/>
          </p:cNvSpPr>
          <p:nvPr>
            <p:ph type="dt" idx="1"/>
          </p:nvPr>
        </p:nvSpPr>
        <p:spPr>
          <a:xfrm>
            <a:off x="3850296" y="0"/>
            <a:ext cx="2945862" cy="497413"/>
          </a:xfrm>
          <a:prstGeom prst="rect">
            <a:avLst/>
          </a:prstGeom>
        </p:spPr>
        <p:txBody>
          <a:bodyPr vert="horz" lIns="91493" tIns="45745" rIns="91493" bIns="45745" rtlCol="0"/>
          <a:lstStyle>
            <a:lvl1pPr algn="r">
              <a:defRPr sz="1200"/>
            </a:lvl1pPr>
          </a:lstStyle>
          <a:p>
            <a:pPr>
              <a:defRPr/>
            </a:pPr>
            <a:fld id="{ACFE6062-7DDF-4DFC-89A4-6FDD3B3F780D}" type="datetimeFigureOut">
              <a:rPr lang="de-DE"/>
              <a:pPr>
                <a:defRPr/>
              </a:pPr>
              <a:t>08.05.2017</a:t>
            </a:fld>
            <a:endParaRPr lang="de-DE"/>
          </a:p>
        </p:txBody>
      </p:sp>
      <p:sp>
        <p:nvSpPr>
          <p:cNvPr id="4" name="Folienbildplatzhalter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493" tIns="45745" rIns="91493" bIns="45745" rtlCol="0" anchor="ctr"/>
          <a:lstStyle/>
          <a:p>
            <a:pPr lvl="0"/>
            <a:endParaRPr lang="de-DE" noProof="0"/>
          </a:p>
        </p:txBody>
      </p:sp>
      <p:sp>
        <p:nvSpPr>
          <p:cNvPr id="5" name="Notizenplatzhalter 4"/>
          <p:cNvSpPr>
            <a:spLocks noGrp="1"/>
          </p:cNvSpPr>
          <p:nvPr>
            <p:ph type="body" sz="quarter" idx="3"/>
          </p:nvPr>
        </p:nvSpPr>
        <p:spPr>
          <a:xfrm>
            <a:off x="679465" y="4715407"/>
            <a:ext cx="5438748" cy="4465930"/>
          </a:xfrm>
          <a:prstGeom prst="rect">
            <a:avLst/>
          </a:prstGeom>
        </p:spPr>
        <p:txBody>
          <a:bodyPr vert="horz" lIns="91493" tIns="45745" rIns="91493" bIns="45745" rtlCol="0">
            <a:normAutofit/>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1" y="9429273"/>
            <a:ext cx="2945862" cy="497412"/>
          </a:xfrm>
          <a:prstGeom prst="rect">
            <a:avLst/>
          </a:prstGeom>
        </p:spPr>
        <p:txBody>
          <a:bodyPr vert="horz" lIns="91493" tIns="45745" rIns="91493" bIns="45745" rtlCol="0" anchor="b"/>
          <a:lstStyle>
            <a:lvl1pPr algn="l">
              <a:defRPr sz="1200"/>
            </a:lvl1pPr>
          </a:lstStyle>
          <a:p>
            <a:pPr>
              <a:defRPr/>
            </a:pPr>
            <a:endParaRPr lang="de-DE"/>
          </a:p>
        </p:txBody>
      </p:sp>
      <p:sp>
        <p:nvSpPr>
          <p:cNvPr id="7" name="Foliennummernplatzhalter 6"/>
          <p:cNvSpPr>
            <a:spLocks noGrp="1"/>
          </p:cNvSpPr>
          <p:nvPr>
            <p:ph type="sldNum" sz="quarter" idx="5"/>
          </p:nvPr>
        </p:nvSpPr>
        <p:spPr>
          <a:xfrm>
            <a:off x="3850296" y="9429273"/>
            <a:ext cx="2945862" cy="497412"/>
          </a:xfrm>
          <a:prstGeom prst="rect">
            <a:avLst/>
          </a:prstGeom>
        </p:spPr>
        <p:txBody>
          <a:bodyPr vert="horz" lIns="91493" tIns="45745" rIns="91493" bIns="45745" rtlCol="0" anchor="b"/>
          <a:lstStyle>
            <a:lvl1pPr algn="r">
              <a:defRPr sz="1200"/>
            </a:lvl1pPr>
          </a:lstStyle>
          <a:p>
            <a:pPr>
              <a:defRPr/>
            </a:pPr>
            <a:fld id="{2AB57812-465C-463D-A8FA-D9934EC47507}" type="slidenum">
              <a:rPr lang="de-DE"/>
              <a:pPr>
                <a:defRPr/>
              </a:pPr>
              <a:t>‹Nr.›</a:t>
            </a:fld>
            <a:endParaRPr lang="de-DE"/>
          </a:p>
        </p:txBody>
      </p:sp>
    </p:spTree>
    <p:extLst>
      <p:ext uri="{BB962C8B-B14F-4D97-AF65-F5344CB8AC3E}">
        <p14:creationId xmlns:p14="http://schemas.microsoft.com/office/powerpoint/2010/main" val="19357079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bildplatzhalter 1"/>
          <p:cNvSpPr>
            <a:spLocks noGrp="1" noRot="1" noChangeAspect="1" noTextEdit="1"/>
          </p:cNvSpPr>
          <p:nvPr>
            <p:ph type="sldImg"/>
          </p:nvPr>
        </p:nvSpPr>
        <p:spPr bwMode="auto">
          <a:noFill/>
          <a:ln>
            <a:solidFill>
              <a:srgbClr val="000000"/>
            </a:solidFill>
            <a:miter lim="800000"/>
            <a:headEnd/>
            <a:tailEnd/>
          </a:ln>
        </p:spPr>
      </p:sp>
      <p:sp>
        <p:nvSpPr>
          <p:cNvPr id="26627"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26628" name="Foliennummernplatzhalt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ED51BA-ACCE-4E47-BAF0-B4900F8B8034}" type="slidenum">
              <a:rPr lang="de-DE" smtClean="0"/>
              <a:pPr/>
              <a:t>1</a:t>
            </a:fld>
            <a:endParaRPr lang="de-DE"/>
          </a:p>
        </p:txBody>
      </p:sp>
    </p:spTree>
    <p:extLst>
      <p:ext uri="{BB962C8B-B14F-4D97-AF65-F5344CB8AC3E}">
        <p14:creationId xmlns:p14="http://schemas.microsoft.com/office/powerpoint/2010/main" val="21999937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4" name="Picture 8" descr="BG_TITEL"/>
          <p:cNvPicPr>
            <a:picLocks noChangeAspect="1" noChangeArrowheads="1"/>
          </p:cNvPicPr>
          <p:nvPr userDrawn="1"/>
        </p:nvPicPr>
        <p:blipFill>
          <a:blip r:embed="rId2" cstate="email"/>
          <a:srcRect/>
          <a:stretch>
            <a:fillRect/>
          </a:stretch>
        </p:blipFill>
        <p:spPr bwMode="auto">
          <a:xfrm>
            <a:off x="0" y="0"/>
            <a:ext cx="9144000" cy="6859588"/>
          </a:xfrm>
          <a:prstGeom prst="rect">
            <a:avLst/>
          </a:prstGeom>
          <a:noFill/>
          <a:ln w="9525">
            <a:noFill/>
            <a:miter lim="800000"/>
            <a:headEnd/>
            <a:tailEnd/>
          </a:ln>
        </p:spPr>
      </p:pic>
      <p:sp>
        <p:nvSpPr>
          <p:cNvPr id="69637" name="Rectangle 5"/>
          <p:cNvSpPr>
            <a:spLocks noGrp="1" noChangeArrowheads="1"/>
          </p:cNvSpPr>
          <p:nvPr>
            <p:ph type="ctrTitle"/>
          </p:nvPr>
        </p:nvSpPr>
        <p:spPr>
          <a:xfrm>
            <a:off x="684213" y="1268413"/>
            <a:ext cx="7632700" cy="1884362"/>
          </a:xfrm>
        </p:spPr>
        <p:txBody>
          <a:bodyPr rIns="90000" anchor="b"/>
          <a:lstStyle>
            <a:lvl1pPr>
              <a:tabLst>
                <a:tab pos="8342313" algn="l"/>
              </a:tabLst>
              <a:defRPr sz="4400"/>
            </a:lvl1pPr>
          </a:lstStyle>
          <a:p>
            <a:r>
              <a:rPr lang="de-DE"/>
              <a:t>Titelmasterformat durch Klicken bearbeiten</a:t>
            </a:r>
          </a:p>
        </p:txBody>
      </p:sp>
      <p:sp>
        <p:nvSpPr>
          <p:cNvPr id="69638" name="Rectangle 6"/>
          <p:cNvSpPr>
            <a:spLocks noGrp="1" noChangeArrowheads="1"/>
          </p:cNvSpPr>
          <p:nvPr>
            <p:ph type="subTitle" idx="1"/>
          </p:nvPr>
        </p:nvSpPr>
        <p:spPr>
          <a:xfrm>
            <a:off x="684213" y="3505200"/>
            <a:ext cx="6767512" cy="1752600"/>
          </a:xfrm>
        </p:spPr>
        <p:txBody>
          <a:bodyPr/>
          <a:lstStyle>
            <a:lvl1pPr marL="0" indent="0">
              <a:buFont typeface="Wingdings" pitchFamily="2" charset="2"/>
              <a:buNone/>
              <a:defRPr/>
            </a:lvl1pPr>
          </a:lstStyle>
          <a:p>
            <a:r>
              <a:rPr lang="de-DE"/>
              <a:t>Formatvorlage des Untertitelmasters durch Klicken bearbeiten</a:t>
            </a:r>
          </a:p>
        </p:txBody>
      </p:sp>
      <p:sp>
        <p:nvSpPr>
          <p:cNvPr id="5" name="Rectangle 3"/>
          <p:cNvSpPr>
            <a:spLocks noGrp="1" noChangeArrowheads="1"/>
          </p:cNvSpPr>
          <p:nvPr>
            <p:ph type="dt" sz="half" idx="10"/>
          </p:nvPr>
        </p:nvSpPr>
        <p:spPr>
          <a:xfrm>
            <a:off x="179388" y="6237288"/>
            <a:ext cx="2133600" cy="457200"/>
          </a:xfrm>
        </p:spPr>
        <p:txBody>
          <a:bodyPr/>
          <a:lstStyle>
            <a:lvl1pPr>
              <a:defRPr/>
            </a:lvl1pPr>
          </a:lstStyle>
          <a:p>
            <a:pPr>
              <a:defRPr/>
            </a:pPr>
            <a:endParaRPr lang="de-DE"/>
          </a:p>
        </p:txBody>
      </p:sp>
      <p:sp>
        <p:nvSpPr>
          <p:cNvPr id="6" name="Rectangle 4"/>
          <p:cNvSpPr>
            <a:spLocks noGrp="1" noChangeArrowheads="1"/>
          </p:cNvSpPr>
          <p:nvPr>
            <p:ph type="ftr" sz="quarter" idx="11"/>
          </p:nvPr>
        </p:nvSpPr>
        <p:spPr>
          <a:xfrm>
            <a:off x="107950" y="115888"/>
            <a:ext cx="8928100" cy="457200"/>
          </a:xfrm>
        </p:spPr>
        <p:txBody>
          <a:bodyPr/>
          <a:lstStyle>
            <a:lvl1pPr algn="l">
              <a:defRPr/>
            </a:lvl1pPr>
          </a:lstStyle>
          <a:p>
            <a:pPr>
              <a:defRPr/>
            </a:pPr>
            <a:endParaRPr lang="de-DE"/>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CAE733A3-A347-4423-A88D-8740C5C7C3A1}" type="slidenum">
              <a:rPr lang="de-DE"/>
              <a:pPr>
                <a:defRPr/>
              </a:pPr>
              <a:t>‹Nr.›</a:t>
            </a:fld>
            <a:endParaRPr lang="de-DE"/>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476250"/>
            <a:ext cx="2057400" cy="56546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476250"/>
            <a:ext cx="6019800" cy="565467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B4DE6837-C7C9-47D3-B760-4997977DE3CA}" type="slidenum">
              <a:rPr lang="de-DE"/>
              <a:pPr>
                <a:defRPr/>
              </a:pPr>
              <a:t>‹Nr.›</a:t>
            </a:fld>
            <a:endParaRPr lang="de-DE"/>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CAC5F21B-4B24-45F0-BD0C-E6E28C19167C}" type="slidenum">
              <a:rPr lang="de-DE"/>
              <a:pPr>
                <a:defRPr/>
              </a:pPr>
              <a:t>‹Nr.›</a:t>
            </a:fld>
            <a:endParaRPr lang="de-DE"/>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B2F2EF01-9E11-4CF0-B628-4AD45FEDB54A}" type="slidenum">
              <a:rPr lang="de-DE"/>
              <a:pPr>
                <a:defRPr/>
              </a:pPr>
              <a:t>‹Nr.›</a:t>
            </a:fld>
            <a:endParaRPr lang="de-DE"/>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700213"/>
            <a:ext cx="4038600" cy="4430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700213"/>
            <a:ext cx="4038600" cy="4430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129C9AB2-E1BF-4ADE-9102-C5FE8E0B4E99}" type="slidenum">
              <a:rPr lang="de-DE"/>
              <a:pPr>
                <a:defRPr/>
              </a:pPr>
              <a:t>‹Nr.›</a:t>
            </a:fld>
            <a:endParaRPr lang="de-DE"/>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endParaRPr lang="de-DE"/>
          </a:p>
        </p:txBody>
      </p:sp>
      <p:sp>
        <p:nvSpPr>
          <p:cNvPr id="8" name="Rectangle 5"/>
          <p:cNvSpPr>
            <a:spLocks noGrp="1" noChangeArrowheads="1"/>
          </p:cNvSpPr>
          <p:nvPr>
            <p:ph type="ftr" sz="quarter" idx="11"/>
          </p:nvPr>
        </p:nvSpPr>
        <p:spPr>
          <a:ln/>
        </p:spPr>
        <p:txBody>
          <a:bodyPr/>
          <a:lstStyle>
            <a:lvl1pPr>
              <a:defRPr/>
            </a:lvl1pPr>
          </a:lstStyle>
          <a:p>
            <a:pPr>
              <a:defRPr/>
            </a:pPr>
            <a:endParaRPr lang="de-DE"/>
          </a:p>
        </p:txBody>
      </p:sp>
      <p:sp>
        <p:nvSpPr>
          <p:cNvPr id="9" name="Rectangle 6"/>
          <p:cNvSpPr>
            <a:spLocks noGrp="1" noChangeArrowheads="1"/>
          </p:cNvSpPr>
          <p:nvPr>
            <p:ph type="sldNum" sz="quarter" idx="12"/>
          </p:nvPr>
        </p:nvSpPr>
        <p:spPr>
          <a:ln/>
        </p:spPr>
        <p:txBody>
          <a:bodyPr/>
          <a:lstStyle>
            <a:lvl1pPr>
              <a:defRPr/>
            </a:lvl1pPr>
          </a:lstStyle>
          <a:p>
            <a:pPr>
              <a:defRPr/>
            </a:pPr>
            <a:fld id="{187A4B97-0421-4840-B428-FB54A14ADBB5}" type="slidenum">
              <a:rPr lang="de-DE"/>
              <a:pPr>
                <a:defRPr/>
              </a:pPr>
              <a:t>‹Nr.›</a:t>
            </a:fld>
            <a:endParaRPr lang="de-DE"/>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endParaRPr lang="de-DE"/>
          </a:p>
        </p:txBody>
      </p:sp>
      <p:sp>
        <p:nvSpPr>
          <p:cNvPr id="4" name="Rectangle 5"/>
          <p:cNvSpPr>
            <a:spLocks noGrp="1" noChangeArrowheads="1"/>
          </p:cNvSpPr>
          <p:nvPr>
            <p:ph type="ftr" sz="quarter" idx="11"/>
          </p:nvPr>
        </p:nvSpPr>
        <p:spPr>
          <a:ln/>
        </p:spPr>
        <p:txBody>
          <a:bodyPr/>
          <a:lstStyle>
            <a:lvl1pPr>
              <a:defRPr/>
            </a:lvl1pPr>
          </a:lstStyle>
          <a:p>
            <a:pPr>
              <a:defRPr/>
            </a:pPr>
            <a:endParaRPr lang="de-DE"/>
          </a:p>
        </p:txBody>
      </p:sp>
      <p:sp>
        <p:nvSpPr>
          <p:cNvPr id="5" name="Rectangle 6"/>
          <p:cNvSpPr>
            <a:spLocks noGrp="1" noChangeArrowheads="1"/>
          </p:cNvSpPr>
          <p:nvPr>
            <p:ph type="sldNum" sz="quarter" idx="12"/>
          </p:nvPr>
        </p:nvSpPr>
        <p:spPr>
          <a:ln/>
        </p:spPr>
        <p:txBody>
          <a:bodyPr/>
          <a:lstStyle>
            <a:lvl1pPr>
              <a:defRPr/>
            </a:lvl1pPr>
          </a:lstStyle>
          <a:p>
            <a:pPr>
              <a:defRPr/>
            </a:pPr>
            <a:fld id="{D6ED5AA2-D2E6-4D6F-90CC-913B7E8EED18}" type="slidenum">
              <a:rPr lang="de-DE"/>
              <a:pPr>
                <a:defRPr/>
              </a:pPr>
              <a:t>‹Nr.›</a:t>
            </a:fld>
            <a:endParaRPr lang="de-DE"/>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a:p>
        </p:txBody>
      </p:sp>
      <p:sp>
        <p:nvSpPr>
          <p:cNvPr id="3" name="Rectangle 5"/>
          <p:cNvSpPr>
            <a:spLocks noGrp="1" noChangeArrowheads="1"/>
          </p:cNvSpPr>
          <p:nvPr>
            <p:ph type="ftr" sz="quarter" idx="11"/>
          </p:nvPr>
        </p:nvSpPr>
        <p:spPr>
          <a:ln/>
        </p:spPr>
        <p:txBody>
          <a:bodyPr/>
          <a:lstStyle>
            <a:lvl1pPr>
              <a:defRPr/>
            </a:lvl1pPr>
          </a:lstStyle>
          <a:p>
            <a:pPr>
              <a:defRPr/>
            </a:pPr>
            <a:endParaRPr lang="de-DE"/>
          </a:p>
        </p:txBody>
      </p:sp>
      <p:sp>
        <p:nvSpPr>
          <p:cNvPr id="4" name="Rectangle 6"/>
          <p:cNvSpPr>
            <a:spLocks noGrp="1" noChangeArrowheads="1"/>
          </p:cNvSpPr>
          <p:nvPr>
            <p:ph type="sldNum" sz="quarter" idx="12"/>
          </p:nvPr>
        </p:nvSpPr>
        <p:spPr>
          <a:ln/>
        </p:spPr>
        <p:txBody>
          <a:bodyPr/>
          <a:lstStyle>
            <a:lvl1pPr>
              <a:defRPr/>
            </a:lvl1pPr>
          </a:lstStyle>
          <a:p>
            <a:pPr>
              <a:defRPr/>
            </a:pPr>
            <a:fld id="{FBEC83C4-C1C6-4A94-A024-B681E6A01B63}" type="slidenum">
              <a:rPr lang="de-DE"/>
              <a:pPr>
                <a:defRPr/>
              </a:pPr>
              <a:t>‹Nr.›</a:t>
            </a:fld>
            <a:endParaRPr lang="de-DE"/>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DDB4C8FA-F72A-465B-9F18-8895B4ADF36D}" type="slidenum">
              <a:rPr lang="de-DE"/>
              <a:pPr>
                <a:defRPr/>
              </a:pPr>
              <a:t>‹Nr.›</a:t>
            </a:fld>
            <a:endParaRPr lang="de-DE"/>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ABB83EB1-04CB-43F5-857F-AB163E431496}" type="slidenum">
              <a:rPr lang="de-DE"/>
              <a:pPr>
                <a:defRPr/>
              </a:pPr>
              <a:t>‹Nr.›</a:t>
            </a:fld>
            <a:endParaRPr lang="de-DE"/>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9" descr="BG_Arbeitsblatt"/>
          <p:cNvPicPr>
            <a:picLocks noChangeAspect="1" noChangeArrowheads="1"/>
          </p:cNvPicPr>
          <p:nvPr userDrawn="1"/>
        </p:nvPicPr>
        <p:blipFill>
          <a:blip r:embed="rId13" cstate="email"/>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body" idx="1"/>
          </p:nvPr>
        </p:nvSpPr>
        <p:spPr bwMode="auto">
          <a:xfrm>
            <a:off x="457200" y="1700213"/>
            <a:ext cx="8229600" cy="44307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8612"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de-DE"/>
          </a:p>
        </p:txBody>
      </p:sp>
      <p:sp>
        <p:nvSpPr>
          <p:cNvPr id="6861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de-DE"/>
          </a:p>
        </p:txBody>
      </p:sp>
      <p:sp>
        <p:nvSpPr>
          <p:cNvPr id="68614"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5F87C4DB-26E2-46AD-8236-1A45ED6C6152}" type="slidenum">
              <a:rPr lang="de-DE"/>
              <a:pPr>
                <a:defRPr/>
              </a:pPr>
              <a:t>‹Nr.›</a:t>
            </a:fld>
            <a:endParaRPr lang="de-DE"/>
          </a:p>
        </p:txBody>
      </p:sp>
      <p:sp>
        <p:nvSpPr>
          <p:cNvPr id="1031" name="Rectangle 7"/>
          <p:cNvSpPr>
            <a:spLocks noGrp="1" noChangeArrowheads="1"/>
          </p:cNvSpPr>
          <p:nvPr>
            <p:ph type="title"/>
          </p:nvPr>
        </p:nvSpPr>
        <p:spPr bwMode="auto">
          <a:xfrm>
            <a:off x="468313" y="476250"/>
            <a:ext cx="8207375" cy="11525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a:t>ARBEITSBLATT TITEL</a:t>
            </a:r>
          </a:p>
        </p:txBody>
      </p:sp>
    </p:spTree>
  </p:cSld>
  <p:clrMap bg1="lt1" tx1="dk1" bg2="lt2" tx2="dk2" accent1="accent1" accent2="accent2" accent3="accent3" accent4="accent4" accent5="accent5" accent6="accent6" hlink="hlink" folHlink="folHlink"/>
  <p:sldLayoutIdLst>
    <p:sldLayoutId id="2147484365" r:id="rId1"/>
    <p:sldLayoutId id="2147484355" r:id="rId2"/>
    <p:sldLayoutId id="2147484356" r:id="rId3"/>
    <p:sldLayoutId id="2147484357" r:id="rId4"/>
    <p:sldLayoutId id="2147484358" r:id="rId5"/>
    <p:sldLayoutId id="2147484359" r:id="rId6"/>
    <p:sldLayoutId id="2147484360" r:id="rId7"/>
    <p:sldLayoutId id="2147484361" r:id="rId8"/>
    <p:sldLayoutId id="2147484362" r:id="rId9"/>
    <p:sldLayoutId id="2147484363" r:id="rId10"/>
    <p:sldLayoutId id="2147484364" r:id="rId11"/>
  </p:sldLayoutIdLst>
  <p:transition spd="med">
    <p:fade thruBlk="1"/>
  </p:transition>
  <p:txStyles>
    <p:titleStyle>
      <a:lvl1pPr algn="l" rtl="0" eaLnBrk="0" fontAlgn="base" hangingPunct="0">
        <a:spcBef>
          <a:spcPct val="0"/>
        </a:spcBef>
        <a:spcAft>
          <a:spcPct val="0"/>
        </a:spcAft>
        <a:tabLst>
          <a:tab pos="8607425" algn="l"/>
        </a:tabLst>
        <a:defRPr sz="3800">
          <a:solidFill>
            <a:srgbClr val="00B2D6"/>
          </a:solidFill>
          <a:latin typeface="+mj-lt"/>
          <a:ea typeface="+mj-ea"/>
          <a:cs typeface="+mj-cs"/>
        </a:defRPr>
      </a:lvl1pPr>
      <a:lvl2pPr algn="l" rtl="0" eaLnBrk="0" fontAlgn="base" hangingPunct="0">
        <a:spcBef>
          <a:spcPct val="0"/>
        </a:spcBef>
        <a:spcAft>
          <a:spcPct val="0"/>
        </a:spcAft>
        <a:tabLst>
          <a:tab pos="8607425" algn="l"/>
        </a:tabLst>
        <a:defRPr sz="3800">
          <a:solidFill>
            <a:srgbClr val="00B2D6"/>
          </a:solidFill>
          <a:latin typeface="Arial" charset="0"/>
        </a:defRPr>
      </a:lvl2pPr>
      <a:lvl3pPr algn="l" rtl="0" eaLnBrk="0" fontAlgn="base" hangingPunct="0">
        <a:spcBef>
          <a:spcPct val="0"/>
        </a:spcBef>
        <a:spcAft>
          <a:spcPct val="0"/>
        </a:spcAft>
        <a:tabLst>
          <a:tab pos="8607425" algn="l"/>
        </a:tabLst>
        <a:defRPr sz="3800">
          <a:solidFill>
            <a:srgbClr val="00B2D6"/>
          </a:solidFill>
          <a:latin typeface="Arial" charset="0"/>
        </a:defRPr>
      </a:lvl3pPr>
      <a:lvl4pPr algn="l" rtl="0" eaLnBrk="0" fontAlgn="base" hangingPunct="0">
        <a:spcBef>
          <a:spcPct val="0"/>
        </a:spcBef>
        <a:spcAft>
          <a:spcPct val="0"/>
        </a:spcAft>
        <a:tabLst>
          <a:tab pos="8607425" algn="l"/>
        </a:tabLst>
        <a:defRPr sz="3800">
          <a:solidFill>
            <a:srgbClr val="00B2D6"/>
          </a:solidFill>
          <a:latin typeface="Arial" charset="0"/>
        </a:defRPr>
      </a:lvl4pPr>
      <a:lvl5pPr algn="l" rtl="0" eaLnBrk="0" fontAlgn="base" hangingPunct="0">
        <a:spcBef>
          <a:spcPct val="0"/>
        </a:spcBef>
        <a:spcAft>
          <a:spcPct val="0"/>
        </a:spcAft>
        <a:tabLst>
          <a:tab pos="8607425" algn="l"/>
        </a:tabLst>
        <a:defRPr sz="3800">
          <a:solidFill>
            <a:srgbClr val="00B2D6"/>
          </a:solidFill>
          <a:latin typeface="Arial" charset="0"/>
        </a:defRPr>
      </a:lvl5pPr>
      <a:lvl6pPr marL="457200" algn="l" rtl="0" fontAlgn="base">
        <a:spcBef>
          <a:spcPct val="0"/>
        </a:spcBef>
        <a:spcAft>
          <a:spcPct val="0"/>
        </a:spcAft>
        <a:tabLst>
          <a:tab pos="8607425" algn="l"/>
        </a:tabLst>
        <a:defRPr sz="3800">
          <a:solidFill>
            <a:srgbClr val="00B2D6"/>
          </a:solidFill>
          <a:latin typeface="Arial" charset="0"/>
        </a:defRPr>
      </a:lvl6pPr>
      <a:lvl7pPr marL="914400" algn="l" rtl="0" fontAlgn="base">
        <a:spcBef>
          <a:spcPct val="0"/>
        </a:spcBef>
        <a:spcAft>
          <a:spcPct val="0"/>
        </a:spcAft>
        <a:tabLst>
          <a:tab pos="8607425" algn="l"/>
        </a:tabLst>
        <a:defRPr sz="3800">
          <a:solidFill>
            <a:srgbClr val="00B2D6"/>
          </a:solidFill>
          <a:latin typeface="Arial" charset="0"/>
        </a:defRPr>
      </a:lvl7pPr>
      <a:lvl8pPr marL="1371600" algn="l" rtl="0" fontAlgn="base">
        <a:spcBef>
          <a:spcPct val="0"/>
        </a:spcBef>
        <a:spcAft>
          <a:spcPct val="0"/>
        </a:spcAft>
        <a:tabLst>
          <a:tab pos="8607425" algn="l"/>
        </a:tabLst>
        <a:defRPr sz="3800">
          <a:solidFill>
            <a:srgbClr val="00B2D6"/>
          </a:solidFill>
          <a:latin typeface="Arial" charset="0"/>
        </a:defRPr>
      </a:lvl8pPr>
      <a:lvl9pPr marL="1828800" algn="l" rtl="0" fontAlgn="base">
        <a:spcBef>
          <a:spcPct val="0"/>
        </a:spcBef>
        <a:spcAft>
          <a:spcPct val="0"/>
        </a:spcAft>
        <a:tabLst>
          <a:tab pos="8607425" algn="l"/>
        </a:tabLst>
        <a:defRPr sz="3800">
          <a:solidFill>
            <a:srgbClr val="00B2D6"/>
          </a:solidFill>
          <a:latin typeface="Arial" charset="0"/>
        </a:defRPr>
      </a:lvl9pPr>
    </p:titleStyle>
    <p:bodyStyle>
      <a:lvl1pPr marL="342900" indent="-342900" algn="l" rtl="0" eaLnBrk="0" fontAlgn="base" hangingPunct="0">
        <a:spcBef>
          <a:spcPct val="20000"/>
        </a:spcBef>
        <a:spcAft>
          <a:spcPct val="0"/>
        </a:spcAft>
        <a:buClr>
          <a:srgbClr val="A50021"/>
        </a:buClr>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Font typeface="Wingdings" pitchFamily="2" charset="2"/>
        <a:buChar char="¡"/>
        <a:defRPr sz="2700">
          <a:solidFill>
            <a:schemeClr val="tx1"/>
          </a:solidFill>
          <a:latin typeface="+mn-lt"/>
        </a:defRPr>
      </a:lvl2pPr>
      <a:lvl3pPr marL="1143000" indent="-228600" algn="l" rtl="0" eaLnBrk="0" fontAlgn="base" hangingPunct="0">
        <a:spcBef>
          <a:spcPct val="20000"/>
        </a:spcBef>
        <a:spcAft>
          <a:spcPct val="0"/>
        </a:spcAft>
        <a:buClr>
          <a:srgbClr val="A50021"/>
        </a:buClr>
        <a:buFont typeface="Wingdings" pitchFamily="2" charset="2"/>
        <a:buChar char="l"/>
        <a:defRPr sz="23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demokratiewebstatt.at/"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demokratiewebstatt.at/" TargetMode="External"/><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i1AjvFjVXUg"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Picture 3" descr="C:\Users\Franz\Pictures\Thema-1938-Fotos-internet\1938 hintergrund-01.jpg"/>
          <p:cNvPicPr>
            <a:picLocks noChangeAspect="1" noChangeArrowheads="1"/>
          </p:cNvPicPr>
          <p:nvPr/>
        </p:nvPicPr>
        <p:blipFill>
          <a:blip r:embed="rId3" cstate="email"/>
          <a:srcRect/>
          <a:stretch>
            <a:fillRect/>
          </a:stretch>
        </p:blipFill>
        <p:spPr bwMode="auto">
          <a:xfrm>
            <a:off x="0" y="-27385"/>
            <a:ext cx="9163050" cy="6872067"/>
          </a:xfrm>
          <a:prstGeom prst="rect">
            <a:avLst/>
          </a:prstGeom>
          <a:noFill/>
        </p:spPr>
      </p:pic>
      <p:sp>
        <p:nvSpPr>
          <p:cNvPr id="3074" name="Rectangle 2"/>
          <p:cNvSpPr>
            <a:spLocks noGrp="1" noChangeArrowheads="1"/>
          </p:cNvSpPr>
          <p:nvPr>
            <p:ph type="ctrTitle"/>
          </p:nvPr>
        </p:nvSpPr>
        <p:spPr>
          <a:xfrm>
            <a:off x="827584" y="908721"/>
            <a:ext cx="6336704" cy="1409270"/>
          </a:xfrm>
        </p:spPr>
        <p:txBody>
          <a:bodyPr/>
          <a:lstStyle/>
          <a:p>
            <a:pPr eaLnBrk="1" hangingPunct="1"/>
            <a:r>
              <a:rPr lang="de-DE" sz="4000" dirty="0"/>
              <a:t/>
            </a:r>
            <a:br>
              <a:rPr lang="de-DE" sz="4000" dirty="0"/>
            </a:br>
            <a:r>
              <a:rPr lang="de-DE" sz="4000" dirty="0"/>
              <a:t/>
            </a:r>
            <a:br>
              <a:rPr lang="de-DE" sz="4000" dirty="0"/>
            </a:br>
            <a:r>
              <a:rPr lang="de-DE" sz="4000" dirty="0"/>
              <a:t/>
            </a:r>
            <a:br>
              <a:rPr lang="de-DE" sz="4000" dirty="0"/>
            </a:br>
            <a:r>
              <a:rPr lang="de-DE" sz="4000" dirty="0" smtClean="0"/>
              <a:t>„Rassismus und Vorurteile“</a:t>
            </a:r>
            <a:endParaRPr lang="de-DE" sz="4000" dirty="0"/>
          </a:p>
        </p:txBody>
      </p:sp>
      <p:sp>
        <p:nvSpPr>
          <p:cNvPr id="3075" name="Rectangle 3"/>
          <p:cNvSpPr>
            <a:spLocks noGrp="1" noChangeArrowheads="1"/>
          </p:cNvSpPr>
          <p:nvPr>
            <p:ph type="subTitle" idx="1"/>
          </p:nvPr>
        </p:nvSpPr>
        <p:spPr>
          <a:xfrm>
            <a:off x="828823" y="3823494"/>
            <a:ext cx="6767513" cy="1405706"/>
          </a:xfrm>
        </p:spPr>
        <p:txBody>
          <a:bodyPr/>
          <a:lstStyle/>
          <a:p>
            <a:pPr eaLnBrk="1" hangingPunct="1"/>
            <a:r>
              <a:rPr lang="de-DE" dirty="0"/>
              <a:t>Materialien zur Politischen Bildung von Kindern und Jugendlichen</a:t>
            </a:r>
            <a:endParaRPr lang="de-AT" dirty="0"/>
          </a:p>
        </p:txBody>
      </p:sp>
      <p:sp>
        <p:nvSpPr>
          <p:cNvPr id="3076" name="Text Box 4"/>
          <p:cNvSpPr txBox="1">
            <a:spLocks noChangeArrowheads="1"/>
          </p:cNvSpPr>
          <p:nvPr/>
        </p:nvSpPr>
        <p:spPr bwMode="auto">
          <a:xfrm>
            <a:off x="882278" y="5392738"/>
            <a:ext cx="3041650" cy="366712"/>
          </a:xfrm>
          <a:prstGeom prst="rect">
            <a:avLst/>
          </a:prstGeom>
          <a:noFill/>
          <a:ln w="9525">
            <a:noFill/>
            <a:miter lim="800000"/>
            <a:headEnd/>
            <a:tailEnd/>
          </a:ln>
        </p:spPr>
        <p:txBody>
          <a:bodyPr wrap="none">
            <a:spAutoFit/>
          </a:bodyPr>
          <a:lstStyle/>
          <a:p>
            <a:r>
              <a:rPr lang="de-DE" dirty="0">
                <a:hlinkClick r:id="rId4"/>
              </a:rPr>
              <a:t>www.demokratiewebstatt.at</a:t>
            </a:r>
            <a:r>
              <a:rPr lang="de-DE" dirty="0"/>
              <a:t> </a:t>
            </a:r>
            <a:endParaRPr lang="de-AT" dirty="0"/>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162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Der Begriff „Rasse“ und seine Verwendung</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DE" sz="2000" b="1" dirty="0" smtClean="0"/>
              <a:t>„Rasse“ </a:t>
            </a:r>
            <a:r>
              <a:rPr lang="de-DE" sz="2000" dirty="0" smtClean="0"/>
              <a:t>(franz., engl.: „</a:t>
            </a:r>
            <a:r>
              <a:rPr lang="de-DE" sz="2000" dirty="0" err="1" smtClean="0"/>
              <a:t>race</a:t>
            </a:r>
            <a:r>
              <a:rPr lang="de-DE" sz="2000" dirty="0" smtClean="0"/>
              <a:t>“= Volk, Völkerstamm) bedeutet in der Biologie so viel wie „Unterart“; ist also eine Kategorie, um innerhalb von Arten Gruppen zu unterscheiden. Der Begriff wurde auch bei der Art „Mensch“ (homo sapiens) genutzt. </a:t>
            </a:r>
          </a:p>
          <a:p>
            <a:r>
              <a:rPr lang="de-DE" sz="2000" dirty="0" smtClean="0"/>
              <a:t>Der </a:t>
            </a:r>
            <a:r>
              <a:rPr lang="de-DE" sz="2000" b="1" dirty="0" smtClean="0"/>
              <a:t>Begriff „Rasse“ </a:t>
            </a:r>
            <a:r>
              <a:rPr lang="de-DE" sz="2000" dirty="0" smtClean="0"/>
              <a:t>und seine damit verbundenen diskriminierenden Vorstellungen wurden im Laufe der Geschichte aber auch oftmals dazu genutzt, </a:t>
            </a:r>
            <a:r>
              <a:rPr lang="de-DE" sz="2000" b="1" dirty="0" smtClean="0"/>
              <a:t>Menschengruppen abzuwerten</a:t>
            </a:r>
            <a:r>
              <a:rPr lang="de-DE" sz="2000" dirty="0" smtClean="0"/>
              <a:t>. </a:t>
            </a:r>
          </a:p>
          <a:p>
            <a:r>
              <a:rPr lang="de-DE" sz="2000" dirty="0" smtClean="0"/>
              <a:t>Es gibt aber auch einen weiteren Grund, den Begriff nicht mehr zu verwenden: Untersuchungen haben gezeigt, dass es </a:t>
            </a:r>
            <a:r>
              <a:rPr lang="de-DE" sz="2000" b="1" dirty="0" smtClean="0"/>
              <a:t>„Rassen“ beim Menschen gar nicht gibt!</a:t>
            </a:r>
            <a:r>
              <a:rPr lang="de-DE" sz="2000" dirty="0" smtClean="0"/>
              <a:t> </a:t>
            </a:r>
            <a:endParaRPr lang="de-AT" sz="2000" dirty="0" smtClean="0"/>
          </a:p>
        </p:txBody>
      </p:sp>
    </p:spTree>
    <p:extLst>
      <p:ext uri="{BB962C8B-B14F-4D97-AF65-F5344CB8AC3E}">
        <p14:creationId xmlns:p14="http://schemas.microsoft.com/office/powerpoint/2010/main" val="1430578300"/>
      </p:ext>
    </p:extLst>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Menschentypen, Hautfarben und Gene </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DE" sz="2000" dirty="0" smtClean="0"/>
              <a:t>Bereits seit langer Zeit beschäftigen sich </a:t>
            </a:r>
            <a:r>
              <a:rPr lang="de-DE" sz="2000" b="1" dirty="0" err="1" smtClean="0"/>
              <a:t>WissenschafterInnen</a:t>
            </a:r>
            <a:r>
              <a:rPr lang="de-DE" sz="2000" dirty="0" smtClean="0"/>
              <a:t> </a:t>
            </a:r>
            <a:r>
              <a:rPr lang="de-DE" sz="2000" dirty="0"/>
              <a:t> </a:t>
            </a:r>
            <a:r>
              <a:rPr lang="de-DE" sz="2000" dirty="0" smtClean="0"/>
              <a:t>verschiedener Forschungsrichtungen (z.B. </a:t>
            </a:r>
            <a:r>
              <a:rPr lang="de-DE" sz="2000" dirty="0" err="1" smtClean="0"/>
              <a:t>BiologInnen</a:t>
            </a:r>
            <a:r>
              <a:rPr lang="de-DE" sz="2000" dirty="0" smtClean="0"/>
              <a:t>) damit, die </a:t>
            </a:r>
            <a:r>
              <a:rPr lang="de-DE" sz="2000" b="1" dirty="0" smtClean="0"/>
              <a:t>Vielfalt der Menschen </a:t>
            </a:r>
            <a:r>
              <a:rPr lang="de-DE" sz="2000" dirty="0" smtClean="0"/>
              <a:t>in ein System zu bringen und </a:t>
            </a:r>
            <a:r>
              <a:rPr lang="de-DE" sz="2000" b="1" dirty="0" smtClean="0"/>
              <a:t>zu ordnen</a:t>
            </a:r>
            <a:r>
              <a:rPr lang="de-DE" sz="2000" dirty="0" smtClean="0"/>
              <a:t>. </a:t>
            </a:r>
          </a:p>
          <a:p>
            <a:r>
              <a:rPr lang="de-DE" sz="2000" dirty="0" smtClean="0"/>
              <a:t>Um eine Einteilung in voneinander abgegrenzte Gruppen vorzunehmen, wurden oft auffällige Merkmale gewählt, z.B. die Hautfarbe.</a:t>
            </a:r>
          </a:p>
          <a:p>
            <a:r>
              <a:rPr lang="de-DE" sz="2000" dirty="0" smtClean="0"/>
              <a:t>Die gebildeten Menschen-Typen wurden als sogenannte „Rassen“ bezeichnet, denen nicht nur gemeinsame äußere Merkmale, sondern auch anderen Gemeinsamkeiten (Charakter, Intelligenz) zugeschrieben wurden. </a:t>
            </a:r>
          </a:p>
          <a:p>
            <a:r>
              <a:rPr lang="de-DE" sz="2000" dirty="0" smtClean="0"/>
              <a:t>Bis in die 1990er Jahre hielt sich die Unterteilung der Menschen in drei „Großrassen“ nach Egon von </a:t>
            </a:r>
            <a:r>
              <a:rPr lang="de-DE" sz="2000" dirty="0" err="1" smtClean="0"/>
              <a:t>Eickstedt</a:t>
            </a:r>
            <a:r>
              <a:rPr lang="de-DE" sz="2000" dirty="0" smtClean="0"/>
              <a:t> (1934): „Weiße“ (Europäer), „Schwarze“ (Schwarzafrikaner) und „Gelbe“ (Asiaten). </a:t>
            </a:r>
            <a:endParaRPr lang="de-AT" sz="2000" dirty="0" smtClean="0"/>
          </a:p>
        </p:txBody>
      </p:sp>
    </p:spTree>
    <p:extLst>
      <p:ext uri="{BB962C8B-B14F-4D97-AF65-F5344CB8AC3E}">
        <p14:creationId xmlns:p14="http://schemas.microsoft.com/office/powerpoint/2010/main" val="3551269102"/>
      </p:ext>
    </p:extLst>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Wissenschaft „bestätigt“ rassistische Theorien</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DE" sz="2000" dirty="0" smtClean="0"/>
              <a:t>Etwa seit Mitte des 20. Jahrhunderts wurden dann verstärkt genetische Unterschiede zwischen geografischen Bevölkerungsgruppen (Populationen) untersucht.</a:t>
            </a:r>
          </a:p>
          <a:p>
            <a:r>
              <a:rPr lang="de-DE" sz="2000" dirty="0" smtClean="0"/>
              <a:t>Verschiedene </a:t>
            </a:r>
            <a:r>
              <a:rPr lang="de-DE" sz="2000" dirty="0" err="1" smtClean="0"/>
              <a:t>WissenschafterInnen</a:t>
            </a:r>
            <a:r>
              <a:rPr lang="de-DE" sz="2000" dirty="0" smtClean="0"/>
              <a:t> behaupteten, dass innere und äußere Unterschiede zwischen Menschengruppen „genetisch“ bedingt seien.</a:t>
            </a:r>
          </a:p>
          <a:p>
            <a:r>
              <a:rPr lang="de-DE" sz="2000" dirty="0"/>
              <a:t>Die </a:t>
            </a:r>
            <a:r>
              <a:rPr lang="de-DE" sz="2000" b="1" dirty="0"/>
              <a:t>„Überlegenheit“</a:t>
            </a:r>
            <a:r>
              <a:rPr lang="de-DE" sz="2000" dirty="0"/>
              <a:t> der </a:t>
            </a:r>
            <a:r>
              <a:rPr lang="de-DE" sz="2000" b="1" dirty="0"/>
              <a:t>„kultivierten Weißen“ </a:t>
            </a:r>
            <a:r>
              <a:rPr lang="de-DE" sz="2000" dirty="0"/>
              <a:t>gegenüber „primitiven Nicht-Weißen“ wurde </a:t>
            </a:r>
            <a:r>
              <a:rPr lang="de-DE" sz="2000" b="1" dirty="0"/>
              <a:t>„wissenschaftlich“ </a:t>
            </a:r>
            <a:r>
              <a:rPr lang="de-DE" sz="2000" b="1" dirty="0" smtClean="0"/>
              <a:t>bestätigt</a:t>
            </a:r>
            <a:r>
              <a:rPr lang="de-DE" sz="2000" dirty="0" smtClean="0"/>
              <a:t>. </a:t>
            </a:r>
            <a:r>
              <a:rPr lang="de-DE" sz="2000" dirty="0"/>
              <a:t>Damit wurden die vorherrschenden Vorurteile bestätigt.</a:t>
            </a:r>
          </a:p>
          <a:p>
            <a:pPr marL="0" indent="0">
              <a:buNone/>
            </a:pPr>
            <a:endParaRPr lang="de-DE" sz="2000" dirty="0" smtClean="0"/>
          </a:p>
          <a:p>
            <a:endParaRPr lang="de-AT" sz="2000" dirty="0" smtClean="0"/>
          </a:p>
        </p:txBody>
      </p:sp>
    </p:spTree>
    <p:extLst>
      <p:ext uri="{BB962C8B-B14F-4D97-AF65-F5344CB8AC3E}">
        <p14:creationId xmlns:p14="http://schemas.microsoft.com/office/powerpoint/2010/main" val="3089588587"/>
      </p:ext>
    </p:extLst>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Stand der Wissenschaft heute</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DE" sz="2000" dirty="0" smtClean="0"/>
              <a:t>Heute ist es wissenschaftlich erwiesen, dass die Einteilung in Rassen keinen Sinn ergibt: Es gibt eine </a:t>
            </a:r>
            <a:r>
              <a:rPr lang="de-DE" sz="2000" b="1" dirty="0" smtClean="0"/>
              <a:t>Vielfalt</a:t>
            </a:r>
            <a:r>
              <a:rPr lang="de-DE" sz="2000" dirty="0" smtClean="0"/>
              <a:t> zwischen den Menschen, </a:t>
            </a:r>
            <a:r>
              <a:rPr lang="de-DE" sz="2000" b="1" dirty="0" smtClean="0"/>
              <a:t>aber keine „Rassen“</a:t>
            </a:r>
            <a:r>
              <a:rPr lang="de-DE" sz="2000" dirty="0" smtClean="0"/>
              <a:t>.</a:t>
            </a:r>
          </a:p>
          <a:p>
            <a:r>
              <a:rPr lang="de-DE" sz="2000" dirty="0" smtClean="0"/>
              <a:t>Menschen haben unterschiedliche Hautfarben, allerdings gibt es nicht drei oder vier Farben, sondern zahlreiche Übergänge dazwischen. </a:t>
            </a:r>
          </a:p>
          <a:p>
            <a:pPr marL="0" indent="0">
              <a:buNone/>
            </a:pPr>
            <a:endParaRPr lang="de-DE" sz="2000" dirty="0" smtClean="0"/>
          </a:p>
          <a:p>
            <a:r>
              <a:rPr lang="de-DE" sz="2000" b="1" dirty="0" smtClean="0"/>
              <a:t>Auf </a:t>
            </a:r>
            <a:r>
              <a:rPr lang="de-DE" sz="2000" b="1" dirty="0"/>
              <a:t>den Punkt gebracht: Über irgendeine „Rassen-Zugehörigkeit“ oder genetische Verwandtschaft sagt die Hautpigmentierung nichts aus!</a:t>
            </a:r>
            <a:r>
              <a:rPr lang="de-DE" sz="2000" dirty="0"/>
              <a:t> </a:t>
            </a:r>
            <a:endParaRPr lang="de-DE" sz="2000" dirty="0" smtClean="0"/>
          </a:p>
          <a:p>
            <a:pPr marL="0" indent="0">
              <a:buNone/>
            </a:pPr>
            <a:endParaRPr lang="de-DE" sz="2000" dirty="0" smtClean="0"/>
          </a:p>
          <a:p>
            <a:r>
              <a:rPr lang="de-DE" sz="2000" dirty="0"/>
              <a:t>Alle Menschen, egal woher sie kommen oder wo sie leben, sind sich unglaublich ähnlich: Von den 3 Milliarden „Buchstaben“ der DNA sind 99,9 Prozent bei allen Menschen gleich!  </a:t>
            </a:r>
          </a:p>
          <a:p>
            <a:endParaRPr lang="de-DE" sz="2000" dirty="0"/>
          </a:p>
          <a:p>
            <a:endParaRPr lang="de-DE" sz="2000" dirty="0" smtClean="0"/>
          </a:p>
          <a:p>
            <a:endParaRPr lang="de-AT" sz="2000" dirty="0" smtClean="0"/>
          </a:p>
        </p:txBody>
      </p:sp>
    </p:spTree>
    <p:extLst>
      <p:ext uri="{BB962C8B-B14F-4D97-AF65-F5344CB8AC3E}">
        <p14:creationId xmlns:p14="http://schemas.microsoft.com/office/powerpoint/2010/main" val="3763428537"/>
      </p:ext>
    </p:extLst>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Konzept der „Rassen“ wissenschaftlich nicht haltbar</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DE" sz="2000" b="1" dirty="0" smtClean="0"/>
              <a:t>Unterschiede innerhalb </a:t>
            </a:r>
            <a:r>
              <a:rPr lang="de-DE" sz="2000" dirty="0" smtClean="0"/>
              <a:t>von Menschengruppen sind viel </a:t>
            </a:r>
            <a:r>
              <a:rPr lang="de-DE" sz="2000" b="1" dirty="0" smtClean="0"/>
              <a:t>größer als zwischen</a:t>
            </a:r>
            <a:r>
              <a:rPr lang="de-DE" sz="2000" dirty="0" smtClean="0"/>
              <a:t> den geografischen </a:t>
            </a:r>
            <a:r>
              <a:rPr lang="de-DE" sz="2000" b="1" dirty="0" smtClean="0"/>
              <a:t>Gruppen</a:t>
            </a:r>
            <a:r>
              <a:rPr lang="de-DE" sz="2000" dirty="0" smtClean="0"/>
              <a:t>: Für jeden hellhäutigen Österreicher findet man einen dunkelhäutigen Afrikaner, der ihm genetisch ähnlicher ist als sein hellhäutiger Nachbar!</a:t>
            </a:r>
          </a:p>
          <a:p>
            <a:r>
              <a:rPr lang="de-DE" sz="2000" dirty="0" smtClean="0"/>
              <a:t>Die Unterschiede, die man zwischen Menschengruppen findet, gelten für den Durchschnitt und nicht für den einzelnen Menschen.</a:t>
            </a:r>
          </a:p>
          <a:p>
            <a:pPr marL="0" indent="0">
              <a:buNone/>
            </a:pPr>
            <a:endParaRPr lang="de-DE" sz="2000" dirty="0" smtClean="0"/>
          </a:p>
          <a:p>
            <a:r>
              <a:rPr lang="de-AT" sz="2000" b="1" dirty="0"/>
              <a:t>Nachgefragt: Ist es besser, statt von „Rasse“ von „Ethnien“ oder „Kulturen“ zu sprechen</a:t>
            </a:r>
            <a:r>
              <a:rPr lang="de-AT" sz="2000" b="1" dirty="0" smtClean="0"/>
              <a:t>?</a:t>
            </a:r>
          </a:p>
          <a:p>
            <a:pPr marL="0" indent="0">
              <a:buNone/>
            </a:pPr>
            <a:r>
              <a:rPr lang="de-DE" sz="2000" dirty="0" smtClean="0"/>
              <a:t>    Nicht </a:t>
            </a:r>
            <a:r>
              <a:rPr lang="de-DE" sz="2000" dirty="0"/>
              <a:t>das Wort „Rasse“ ist das Problem, sondern es </a:t>
            </a:r>
            <a:r>
              <a:rPr lang="de-DE" sz="2000" dirty="0" smtClean="0"/>
              <a:t>sind unsere</a:t>
            </a:r>
          </a:p>
          <a:p>
            <a:pPr marL="0" indent="0">
              <a:buNone/>
            </a:pPr>
            <a:r>
              <a:rPr lang="de-DE" sz="2000" dirty="0"/>
              <a:t> </a:t>
            </a:r>
            <a:r>
              <a:rPr lang="de-DE" sz="2000" dirty="0" smtClean="0"/>
              <a:t>   Gedanken</a:t>
            </a:r>
            <a:r>
              <a:rPr lang="de-DE" sz="2000" dirty="0"/>
              <a:t>: Rassismus gibt es also auch ohne „Rassen“.</a:t>
            </a:r>
            <a:endParaRPr lang="de-AT" sz="2000" dirty="0"/>
          </a:p>
          <a:p>
            <a:endParaRPr lang="de-AT" sz="2000" dirty="0"/>
          </a:p>
          <a:p>
            <a:pPr marL="0" indent="0">
              <a:buNone/>
            </a:pPr>
            <a:endParaRPr lang="de-DE" sz="2000" dirty="0" smtClean="0"/>
          </a:p>
          <a:p>
            <a:endParaRPr lang="de-AT" sz="2000" dirty="0" smtClean="0"/>
          </a:p>
        </p:txBody>
      </p:sp>
    </p:spTree>
    <p:extLst>
      <p:ext uri="{BB962C8B-B14F-4D97-AF65-F5344CB8AC3E}">
        <p14:creationId xmlns:p14="http://schemas.microsoft.com/office/powerpoint/2010/main" val="831146737"/>
      </p:ext>
    </p:extLst>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0" y="0"/>
            <a:ext cx="9163050" cy="6858000"/>
          </a:xfrm>
          <a:prstGeom prst="rect">
            <a:avLst/>
          </a:prstGeom>
          <a:noFill/>
        </p:spPr>
      </p:pic>
      <p:sp>
        <p:nvSpPr>
          <p:cNvPr id="5122" name="Rectangle 2"/>
          <p:cNvSpPr>
            <a:spLocks noGrp="1" noChangeArrowheads="1"/>
          </p:cNvSpPr>
          <p:nvPr>
            <p:ph type="ctrTitle"/>
          </p:nvPr>
        </p:nvSpPr>
        <p:spPr>
          <a:xfrm>
            <a:off x="611554" y="3933056"/>
            <a:ext cx="7777162" cy="936104"/>
          </a:xfrm>
        </p:spPr>
        <p:txBody>
          <a:bodyPr/>
          <a:lstStyle/>
          <a:p>
            <a:pPr lvl="0" algn="r"/>
            <a:r>
              <a:rPr lang="de-DE" sz="4000" dirty="0" smtClean="0"/>
              <a:t>Rassismus im Alltag</a:t>
            </a:r>
            <a:endParaRPr lang="de-AT" sz="40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677314757"/>
      </p:ext>
    </p:extLst>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19050"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a:t>Rassistische Zuschreibungen und Vorurteile</a:t>
            </a:r>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2"/>
            <a:ext cx="8222940" cy="4104456"/>
          </a:xfrm>
        </p:spPr>
        <p:txBody>
          <a:bodyPr/>
          <a:lstStyle/>
          <a:p>
            <a:pPr marL="0" indent="0">
              <a:buNone/>
            </a:pPr>
            <a:r>
              <a:rPr lang="de-DE" sz="2000" dirty="0" smtClean="0"/>
              <a:t>Menschen </a:t>
            </a:r>
            <a:r>
              <a:rPr lang="de-DE" sz="2000" dirty="0"/>
              <a:t>in Afrika haben die „Musik im Blut</a:t>
            </a:r>
            <a:r>
              <a:rPr lang="de-DE" sz="2000" dirty="0" smtClean="0"/>
              <a:t>“.</a:t>
            </a:r>
          </a:p>
          <a:p>
            <a:pPr marL="0" indent="0">
              <a:buNone/>
            </a:pPr>
            <a:endParaRPr lang="de-AT" sz="1000" dirty="0" smtClean="0"/>
          </a:p>
          <a:p>
            <a:pPr marL="0" indent="0">
              <a:buNone/>
            </a:pPr>
            <a:r>
              <a:rPr lang="de-DE" sz="2000" dirty="0" smtClean="0"/>
              <a:t>	Ein </a:t>
            </a:r>
            <a:r>
              <a:rPr lang="de-DE" sz="2000" dirty="0"/>
              <a:t>Mann beschwert sich, dass er nicht von einer Mitarbeiterin </a:t>
            </a:r>
            <a:r>
              <a:rPr lang="de-DE" sz="2000" dirty="0" smtClean="0"/>
              <a:t>	mit Kopftuch </a:t>
            </a:r>
            <a:r>
              <a:rPr lang="de-DE" sz="2000" dirty="0"/>
              <a:t>bedient werden möchte. </a:t>
            </a:r>
            <a:endParaRPr lang="de-DE" sz="2000" dirty="0" smtClean="0"/>
          </a:p>
          <a:p>
            <a:pPr marL="0" indent="0">
              <a:buNone/>
            </a:pPr>
            <a:endParaRPr lang="de-DE" sz="1000" dirty="0" smtClean="0"/>
          </a:p>
          <a:p>
            <a:pPr marL="0" indent="0">
              <a:buNone/>
            </a:pPr>
            <a:r>
              <a:rPr lang="de-DE" sz="2000" dirty="0" smtClean="0"/>
              <a:t>Ein </a:t>
            </a:r>
            <a:r>
              <a:rPr lang="de-DE" sz="2000" dirty="0"/>
              <a:t>Vermieter will sein Haus nur an „Einheimische“ vermieten, </a:t>
            </a:r>
            <a:r>
              <a:rPr lang="de-DE" sz="2000" dirty="0" smtClean="0"/>
              <a:t>weil </a:t>
            </a:r>
            <a:r>
              <a:rPr lang="de-DE" sz="2000" dirty="0"/>
              <a:t>er glaubt, dass man Ausländern </a:t>
            </a:r>
            <a:r>
              <a:rPr lang="de-AT" sz="2000" dirty="0"/>
              <a:t>nicht vertrauen kann</a:t>
            </a:r>
            <a:r>
              <a:rPr lang="de-AT" sz="2000" dirty="0" smtClean="0"/>
              <a:t>.</a:t>
            </a:r>
          </a:p>
          <a:p>
            <a:pPr marL="0" indent="0">
              <a:buNone/>
            </a:pPr>
            <a:endParaRPr lang="de-DE" sz="1000" dirty="0" smtClean="0"/>
          </a:p>
          <a:p>
            <a:pPr marL="0" indent="0">
              <a:buNone/>
            </a:pPr>
            <a:endParaRPr lang="de-DE" sz="2000" dirty="0" smtClean="0"/>
          </a:p>
          <a:p>
            <a:r>
              <a:rPr lang="de-DE" sz="2000" dirty="0" smtClean="0"/>
              <a:t>Rassistische </a:t>
            </a:r>
            <a:r>
              <a:rPr lang="de-DE" sz="2000" dirty="0"/>
              <a:t>Aussagen beziehen sich meist auf </a:t>
            </a:r>
            <a:r>
              <a:rPr lang="de-DE" sz="2000" b="1" dirty="0"/>
              <a:t>äußere Merkmale</a:t>
            </a:r>
            <a:r>
              <a:rPr lang="de-DE" sz="2000" dirty="0"/>
              <a:t>, die sichtbar sind. </a:t>
            </a:r>
          </a:p>
          <a:p>
            <a:r>
              <a:rPr lang="de-DE" sz="2000" dirty="0"/>
              <a:t>Rassismus bewirkt, dass Menschen </a:t>
            </a:r>
            <a:r>
              <a:rPr lang="de-DE" sz="2000" b="1" dirty="0"/>
              <a:t>in eine „Schublade“ gesteckt</a:t>
            </a:r>
            <a:r>
              <a:rPr lang="de-DE" sz="2000" dirty="0"/>
              <a:t>, </a:t>
            </a:r>
            <a:r>
              <a:rPr lang="de-DE" sz="2000" b="1" dirty="0"/>
              <a:t>ausgeschlossen, beschimpft und benachteiligt werden</a:t>
            </a:r>
            <a:r>
              <a:rPr lang="de-DE" sz="2000" dirty="0"/>
              <a:t>, bis hin zur Anwendung körperlicher Gewalt. </a:t>
            </a:r>
          </a:p>
          <a:p>
            <a:endParaRPr lang="de-AT" sz="2000" dirty="0" smtClean="0"/>
          </a:p>
        </p:txBody>
      </p:sp>
    </p:spTree>
    <p:extLst>
      <p:ext uri="{BB962C8B-B14F-4D97-AF65-F5344CB8AC3E}">
        <p14:creationId xmlns:p14="http://schemas.microsoft.com/office/powerpoint/2010/main" val="920074877"/>
      </p:ext>
    </p:extLst>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19050" y="-27384"/>
            <a:ext cx="9163050" cy="6885384"/>
          </a:xfrm>
          <a:prstGeom prst="rect">
            <a:avLst/>
          </a:prstGeom>
          <a:noFill/>
        </p:spPr>
      </p:pic>
      <p:sp>
        <p:nvSpPr>
          <p:cNvPr id="8195" name="Rectangle 2"/>
          <p:cNvSpPr>
            <a:spLocks noGrp="1" noChangeArrowheads="1"/>
          </p:cNvSpPr>
          <p:nvPr>
            <p:ph type="title"/>
          </p:nvPr>
        </p:nvSpPr>
        <p:spPr>
          <a:xfrm>
            <a:off x="428625" y="116632"/>
            <a:ext cx="8103815" cy="1034901"/>
          </a:xfrm>
        </p:spPr>
        <p:txBody>
          <a:bodyPr/>
          <a:lstStyle/>
          <a:p>
            <a:r>
              <a:rPr lang="de-DE" sz="2400" dirty="0" smtClean="0"/>
              <a:t>Verallgemeinerungen und Eigenbezeichnungen</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683568" y="1124744"/>
            <a:ext cx="8003232" cy="5184576"/>
          </a:xfrm>
        </p:spPr>
        <p:txBody>
          <a:bodyPr/>
          <a:lstStyle/>
          <a:p>
            <a:r>
              <a:rPr lang="de-DE" sz="2000" dirty="0" smtClean="0"/>
              <a:t>Damit wird ausgedrückt, dass alle </a:t>
            </a:r>
            <a:r>
              <a:rPr lang="de-DE" sz="2000" dirty="0"/>
              <a:t>Menschen einer </a:t>
            </a:r>
            <a:r>
              <a:rPr lang="de-DE" sz="2000" dirty="0" smtClean="0"/>
              <a:t>Gruppe dieselbe Eigenschaft </a:t>
            </a:r>
            <a:r>
              <a:rPr lang="de-DE" sz="2000" dirty="0"/>
              <a:t>besitzen. </a:t>
            </a:r>
            <a:endParaRPr lang="de-DE" sz="2000" dirty="0" smtClean="0"/>
          </a:p>
          <a:p>
            <a:r>
              <a:rPr lang="de-DE" sz="2000" dirty="0" smtClean="0"/>
              <a:t>Das </a:t>
            </a:r>
            <a:r>
              <a:rPr lang="de-DE" sz="2000" dirty="0"/>
              <a:t>ist ein „Vor-Urteil</a:t>
            </a:r>
            <a:r>
              <a:rPr lang="de-DE" sz="2000" dirty="0" smtClean="0"/>
              <a:t>“. Eine </a:t>
            </a:r>
            <a:r>
              <a:rPr lang="de-DE" sz="2000" dirty="0"/>
              <a:t>Behauptung über eine Gruppe von Menschen, ohne die Realität zu kennen</a:t>
            </a:r>
            <a:r>
              <a:rPr lang="de-DE" sz="2000" dirty="0" smtClean="0"/>
              <a:t>.</a:t>
            </a:r>
          </a:p>
          <a:p>
            <a:r>
              <a:rPr lang="de-DE" sz="2000" dirty="0"/>
              <a:t>Nicht die Hautfarbe oder der Geburtsort ist entscheidend dafür, ob ein Mensch „musikalisch“ </a:t>
            </a:r>
            <a:r>
              <a:rPr lang="de-DE" sz="2000" dirty="0" smtClean="0"/>
              <a:t>ist: Persönliche Interessen, Fähigkeiten, Gewohnheiten</a:t>
            </a:r>
            <a:r>
              <a:rPr lang="de-DE" sz="2000" dirty="0"/>
              <a:t>, Vorbilder und vorherrschende Ideale im Land sowie die Erziehung spielen eine Rolle. </a:t>
            </a:r>
            <a:endParaRPr lang="de-AT" sz="2000" dirty="0"/>
          </a:p>
          <a:p>
            <a:r>
              <a:rPr lang="de-DE" sz="2000" dirty="0"/>
              <a:t>Die Bezeichnungen von Menschen aus anderen Volksgruppen hat sich in den letzten Jahrzehnten verändert: Immer öfter werden Eigennamen verwendet, die die Betroffenen selbst benutzen. </a:t>
            </a:r>
            <a:endParaRPr lang="de-DE" sz="2000" dirty="0" smtClean="0"/>
          </a:p>
          <a:p>
            <a:endParaRPr lang="de-DE" sz="1200" dirty="0"/>
          </a:p>
          <a:p>
            <a:pPr lvl="1"/>
            <a:r>
              <a:rPr lang="de-DE" sz="1500" dirty="0"/>
              <a:t>Beispiele: „Inuit“ (anstatt „Eskimo“), „Roma und Sinti“ (anstatt „Zigeuner“) oder „Afro-</a:t>
            </a:r>
            <a:r>
              <a:rPr lang="de-DE" sz="1500" dirty="0" err="1"/>
              <a:t>ÖsterreicherIn</a:t>
            </a:r>
            <a:r>
              <a:rPr lang="de-DE" sz="1500" dirty="0"/>
              <a:t>“ oder „Schwarze </a:t>
            </a:r>
            <a:r>
              <a:rPr lang="de-DE" sz="1500" dirty="0" err="1"/>
              <a:t>ÖsterreicherInnen</a:t>
            </a:r>
            <a:r>
              <a:rPr lang="de-DE" sz="1500" dirty="0"/>
              <a:t>“ („S“ großgeschrieben). </a:t>
            </a:r>
          </a:p>
          <a:p>
            <a:endParaRPr lang="de-DE" sz="2000" dirty="0"/>
          </a:p>
          <a:p>
            <a:pPr marL="0" indent="0">
              <a:buNone/>
            </a:pPr>
            <a:endParaRPr lang="de-DE" sz="600" dirty="0" smtClean="0"/>
          </a:p>
          <a:p>
            <a:pPr marL="0" indent="0">
              <a:buNone/>
            </a:pPr>
            <a:endParaRPr lang="de-DE" sz="2000" dirty="0" smtClean="0"/>
          </a:p>
        </p:txBody>
      </p:sp>
    </p:spTree>
    <p:extLst>
      <p:ext uri="{BB962C8B-B14F-4D97-AF65-F5344CB8AC3E}">
        <p14:creationId xmlns:p14="http://schemas.microsoft.com/office/powerpoint/2010/main" val="1619177993"/>
      </p:ext>
    </p:extLst>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1068"/>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Rassismus in politischen Systemen</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683568" y="1124744"/>
            <a:ext cx="8003232" cy="5184576"/>
          </a:xfrm>
        </p:spPr>
        <p:txBody>
          <a:bodyPr/>
          <a:lstStyle/>
          <a:p>
            <a:r>
              <a:rPr lang="de-DE" sz="2000" dirty="0" smtClean="0"/>
              <a:t>Rassismus kann auch von Regierungen oder staatlichen Einrichtungen ausgehen. Er richtet sich gegen Mitglieder </a:t>
            </a:r>
            <a:r>
              <a:rPr lang="de-DE" sz="2000" dirty="0"/>
              <a:t>einer bestimmten </a:t>
            </a:r>
            <a:r>
              <a:rPr lang="de-DE" sz="2000" dirty="0" smtClean="0"/>
              <a:t>Gruppe.</a:t>
            </a:r>
          </a:p>
          <a:p>
            <a:r>
              <a:rPr lang="de-DE" sz="2000" dirty="0" smtClean="0"/>
              <a:t>Bereits bei der Eroberung und Kolonialisierung Afrikas durch europäische Länder spielte Rassismus eine große Rolle: Menschen in Afrika wurden als „primitiv“ und minderwertig dargestellt. </a:t>
            </a:r>
          </a:p>
          <a:p>
            <a:r>
              <a:rPr lang="de-DE" sz="2000" dirty="0" smtClean="0"/>
              <a:t>Es gab und gibt noch immer Beispiele für systematische rassistische Diskriminierung von Menschengruppen durch das politische Regime.</a:t>
            </a:r>
          </a:p>
          <a:p>
            <a:endParaRPr lang="de-DE" sz="1200" dirty="0" smtClean="0"/>
          </a:p>
          <a:p>
            <a:pPr marL="0" indent="0">
              <a:buNone/>
            </a:pPr>
            <a:endParaRPr lang="de-DE" sz="2000" dirty="0" smtClean="0"/>
          </a:p>
        </p:txBody>
      </p:sp>
    </p:spTree>
    <p:extLst>
      <p:ext uri="{BB962C8B-B14F-4D97-AF65-F5344CB8AC3E}">
        <p14:creationId xmlns:p14="http://schemas.microsoft.com/office/powerpoint/2010/main" val="4204913530"/>
      </p:ext>
    </p:extLst>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1068"/>
            <a:ext cx="9163050" cy="6885384"/>
          </a:xfrm>
          <a:prstGeom prst="rect">
            <a:avLst/>
          </a:prstGeom>
          <a:noFill/>
        </p:spPr>
      </p:pic>
      <p:sp>
        <p:nvSpPr>
          <p:cNvPr id="8195" name="Rectangle 2"/>
          <p:cNvSpPr>
            <a:spLocks noGrp="1" noChangeArrowheads="1"/>
          </p:cNvSpPr>
          <p:nvPr>
            <p:ph type="title"/>
          </p:nvPr>
        </p:nvSpPr>
        <p:spPr>
          <a:xfrm>
            <a:off x="468312" y="-27781"/>
            <a:ext cx="8207375" cy="1152525"/>
          </a:xfrm>
        </p:spPr>
        <p:txBody>
          <a:bodyPr/>
          <a:lstStyle/>
          <a:p>
            <a:r>
              <a:rPr lang="de-DE" sz="2400" dirty="0"/>
              <a:t>Rassendiskriminierung in den </a:t>
            </a:r>
            <a:r>
              <a:rPr lang="de-DE" sz="2400" dirty="0" smtClean="0"/>
              <a:t>USA</a:t>
            </a:r>
            <a:r>
              <a:rPr lang="de-DE" sz="2400" dirty="0"/>
              <a:t> </a:t>
            </a:r>
            <a:r>
              <a:rPr lang="de-DE" sz="2400" dirty="0" smtClean="0"/>
              <a:t>(1861–2016)</a:t>
            </a:r>
            <a:endParaRPr lang="de-DE" sz="32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79820" y="1124744"/>
            <a:ext cx="8003232" cy="5184576"/>
          </a:xfrm>
        </p:spPr>
        <p:txBody>
          <a:bodyPr/>
          <a:lstStyle/>
          <a:p>
            <a:r>
              <a:rPr lang="de-DE" sz="2000" dirty="0"/>
              <a:t>1861: Verbot der Sklaverei; </a:t>
            </a:r>
            <a:r>
              <a:rPr lang="de-DE" sz="2000" dirty="0" err="1"/>
              <a:t>AmerikanerInnen</a:t>
            </a:r>
            <a:r>
              <a:rPr lang="de-DE" sz="2000" dirty="0"/>
              <a:t> mit dunkler Hautfarbe sind frei, aber nicht gleichberechtigt</a:t>
            </a:r>
            <a:r>
              <a:rPr lang="de-DE" sz="2000" dirty="0" smtClean="0"/>
              <a:t>.</a:t>
            </a:r>
            <a:endParaRPr lang="de-AT" sz="2000" dirty="0"/>
          </a:p>
          <a:p>
            <a:r>
              <a:rPr lang="de-DE" sz="2000" dirty="0" smtClean="0"/>
              <a:t>1963</a:t>
            </a:r>
            <a:r>
              <a:rPr lang="de-DE" sz="2000" dirty="0"/>
              <a:t>: Der Bürgerrechtler Martin Luther King hält seine berühmte </a:t>
            </a:r>
            <a:r>
              <a:rPr lang="de-DE" sz="2000" dirty="0" smtClean="0"/>
              <a:t>Rede </a:t>
            </a:r>
            <a:r>
              <a:rPr lang="de-DE" sz="2000" dirty="0"/>
              <a:t>(„I </a:t>
            </a:r>
            <a:r>
              <a:rPr lang="de-DE" sz="2000" dirty="0" err="1"/>
              <a:t>have</a:t>
            </a:r>
            <a:r>
              <a:rPr lang="de-DE" sz="2000" dirty="0"/>
              <a:t> a </a:t>
            </a:r>
            <a:r>
              <a:rPr lang="de-DE" sz="2000" dirty="0" err="1"/>
              <a:t>dream</a:t>
            </a:r>
            <a:r>
              <a:rPr lang="de-DE" sz="2000" dirty="0"/>
              <a:t> </a:t>
            </a:r>
            <a:r>
              <a:rPr lang="de-DE" sz="2000" dirty="0" smtClean="0"/>
              <a:t>…“). </a:t>
            </a:r>
            <a:r>
              <a:rPr lang="de-DE" sz="2000" dirty="0"/>
              <a:t>Er möchte in einem Land leben, in dem Menschen nicht nach ihrer Hautfarbe beurteilt werden</a:t>
            </a:r>
            <a:r>
              <a:rPr lang="de-DE" sz="2000" dirty="0" smtClean="0"/>
              <a:t>.</a:t>
            </a:r>
          </a:p>
          <a:p>
            <a:r>
              <a:rPr lang="de-DE" sz="2000" dirty="0"/>
              <a:t>ab 1964: Die Rassentrennung in Hotels, Krankenhäusern und Bussen wird </a:t>
            </a:r>
            <a:r>
              <a:rPr lang="de-DE" sz="2000" dirty="0" smtClean="0"/>
              <a:t>aufgehoben. </a:t>
            </a:r>
          </a:p>
          <a:p>
            <a:r>
              <a:rPr lang="de-DE" sz="2000" dirty="0" smtClean="0"/>
              <a:t>2008</a:t>
            </a:r>
            <a:r>
              <a:rPr lang="de-DE" sz="2000" dirty="0"/>
              <a:t>: Barack Obama wird als erster Amerikaner mit dunkler Hautfarbe zum Präsidenten gewählt.</a:t>
            </a:r>
          </a:p>
          <a:p>
            <a:r>
              <a:rPr lang="de-DE" sz="2000" dirty="0" smtClean="0"/>
              <a:t>Stand 2016: Afroamerikaner </a:t>
            </a:r>
            <a:r>
              <a:rPr lang="de-DE" sz="2000" dirty="0"/>
              <a:t>(„Schwarze“) werden öfter von Polizisten erschossen und in Strafprozessen zum Tode verurteilt als Euroamerikaner. („Weiße“).</a:t>
            </a:r>
            <a:endParaRPr lang="de-AT" sz="2000" dirty="0"/>
          </a:p>
          <a:p>
            <a:pPr marL="0" indent="0">
              <a:buNone/>
            </a:pPr>
            <a:r>
              <a:rPr lang="de-DE" sz="2000" dirty="0"/>
              <a:t> </a:t>
            </a:r>
            <a:endParaRPr lang="de-AT" sz="2000" dirty="0"/>
          </a:p>
          <a:p>
            <a:endParaRPr lang="de-DE" sz="2000" dirty="0" smtClean="0"/>
          </a:p>
          <a:p>
            <a:endParaRPr lang="de-AT" sz="2000" dirty="0"/>
          </a:p>
          <a:p>
            <a:pPr marL="0" indent="0">
              <a:buNone/>
            </a:pPr>
            <a:r>
              <a:rPr lang="de-DE" sz="2000" dirty="0" smtClean="0"/>
              <a:t> </a:t>
            </a:r>
            <a:endParaRPr lang="de-AT" sz="2000" dirty="0"/>
          </a:p>
          <a:p>
            <a:pPr marL="0" indent="0">
              <a:buNone/>
            </a:pPr>
            <a:endParaRPr lang="de-DE" sz="2000" dirty="0" smtClean="0"/>
          </a:p>
        </p:txBody>
      </p:sp>
    </p:spTree>
    <p:extLst>
      <p:ext uri="{BB962C8B-B14F-4D97-AF65-F5344CB8AC3E}">
        <p14:creationId xmlns:p14="http://schemas.microsoft.com/office/powerpoint/2010/main" val="988141903"/>
      </p:ext>
    </p:extLst>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0"/>
            <a:ext cx="9163050" cy="6885384"/>
          </a:xfrm>
          <a:prstGeom prst="rect">
            <a:avLst/>
          </a:prstGeom>
          <a:noFill/>
        </p:spPr>
      </p:pic>
      <p:sp>
        <p:nvSpPr>
          <p:cNvPr id="4098" name="Rectangle 2"/>
          <p:cNvSpPr>
            <a:spLocks noGrp="1" noChangeArrowheads="1"/>
          </p:cNvSpPr>
          <p:nvPr>
            <p:ph type="title"/>
          </p:nvPr>
        </p:nvSpPr>
        <p:spPr/>
        <p:txBody>
          <a:bodyPr/>
          <a:lstStyle/>
          <a:p>
            <a:pPr eaLnBrk="1" hangingPunct="1"/>
            <a:r>
              <a:rPr lang="de-DE" sz="2400"/>
              <a:t>Mehr Information auf: </a:t>
            </a:r>
            <a:r>
              <a:rPr lang="de-DE" sz="2400">
                <a:hlinkClick r:id="rId3"/>
              </a:rPr>
              <a:t>www.demokratiewebstatt.at</a:t>
            </a:r>
            <a:r>
              <a:rPr lang="de-DE" sz="2400"/>
              <a:t> </a:t>
            </a:r>
            <a:endParaRPr lang="de-AT" sz="2400"/>
          </a:p>
        </p:txBody>
      </p:sp>
      <p:pic>
        <p:nvPicPr>
          <p:cNvPr id="2" name="Grafik 1"/>
          <p:cNvPicPr>
            <a:picLocks noChangeAspect="1"/>
          </p:cNvPicPr>
          <p:nvPr/>
        </p:nvPicPr>
        <p:blipFill>
          <a:blip r:embed="rId4"/>
          <a:stretch>
            <a:fillRect/>
          </a:stretch>
        </p:blipFill>
        <p:spPr>
          <a:xfrm>
            <a:off x="1269374" y="1484784"/>
            <a:ext cx="5412766" cy="5040560"/>
          </a:xfrm>
          <a:prstGeom prst="rect">
            <a:avLst/>
          </a:prstGeom>
        </p:spPr>
      </p:pic>
    </p:spTree>
    <p:extLst>
      <p:ext uri="{BB962C8B-B14F-4D97-AF65-F5344CB8AC3E}">
        <p14:creationId xmlns:p14="http://schemas.microsoft.com/office/powerpoint/2010/main" val="1471723343"/>
      </p:ext>
    </p:extLst>
  </p:cSld>
  <p:clrMapOvr>
    <a:masterClrMapping/>
  </p:clrMapOvr>
  <p:transition spd="med">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9525" y="-17235"/>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pPr lvl="0"/>
            <a:r>
              <a:rPr lang="de-DE" sz="2400" dirty="0"/>
              <a:t>Rassendiskriminierung durch die Nationalsozialistische Partei (NSDAP) in Deutschland (1933–1945)</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13329" y="1459056"/>
            <a:ext cx="8003232" cy="5184576"/>
          </a:xfrm>
        </p:spPr>
        <p:txBody>
          <a:bodyPr/>
          <a:lstStyle/>
          <a:p>
            <a:r>
              <a:rPr lang="de-DE" sz="2000" dirty="0"/>
              <a:t>1933: Menschen religiöser oder ethnischer Minderheiten (Slawen, Juden, Roma und Sinti) dürfen nicht mehr für den deutschen Staat arbeiten.</a:t>
            </a:r>
            <a:endParaRPr lang="de-AT" sz="2000" dirty="0"/>
          </a:p>
          <a:p>
            <a:r>
              <a:rPr lang="de-DE" sz="2000" dirty="0" smtClean="0"/>
              <a:t>1935</a:t>
            </a:r>
            <a:r>
              <a:rPr lang="de-DE" sz="2000" dirty="0"/>
              <a:t>: Verbot der Heirat zwischen Nicht-</a:t>
            </a:r>
            <a:r>
              <a:rPr lang="de-DE" sz="2000" dirty="0" err="1"/>
              <a:t>JüdInnen</a:t>
            </a:r>
            <a:r>
              <a:rPr lang="de-DE" sz="2000" dirty="0"/>
              <a:t> und </a:t>
            </a:r>
            <a:r>
              <a:rPr lang="de-DE" sz="2000" dirty="0" err="1"/>
              <a:t>JüdInnen</a:t>
            </a:r>
            <a:r>
              <a:rPr lang="de-DE" sz="2000" dirty="0"/>
              <a:t> („Blutschutzgesetz“) sowie </a:t>
            </a:r>
            <a:r>
              <a:rPr lang="de-DE" sz="2000" dirty="0" smtClean="0"/>
              <a:t>anderen </a:t>
            </a:r>
            <a:r>
              <a:rPr lang="de-DE" sz="2000" dirty="0"/>
              <a:t>Minderheiten. </a:t>
            </a:r>
            <a:endParaRPr lang="de-DE" sz="2000" dirty="0" smtClean="0"/>
          </a:p>
          <a:p>
            <a:r>
              <a:rPr lang="de-DE" sz="2000" dirty="0" smtClean="0"/>
              <a:t>1935</a:t>
            </a:r>
            <a:r>
              <a:rPr lang="de-DE" sz="2000" dirty="0"/>
              <a:t>: Das „Reichsbürgergesetz“ teilt die Bevölkerung in „Reichsbürger“ </a:t>
            </a:r>
            <a:r>
              <a:rPr lang="de-DE" sz="2000" dirty="0" smtClean="0"/>
              <a:t>(„deutsche </a:t>
            </a:r>
            <a:r>
              <a:rPr lang="de-DE" sz="2000" dirty="0"/>
              <a:t>Staatsangehörige“) und „einfache Staatsangehörige“ (</a:t>
            </a:r>
            <a:r>
              <a:rPr lang="de-DE" sz="2000" dirty="0" err="1"/>
              <a:t>JüdInnen</a:t>
            </a:r>
            <a:r>
              <a:rPr lang="de-DE" sz="2000" dirty="0"/>
              <a:t>, Slawen, Roma und Sinti) ein. </a:t>
            </a:r>
            <a:endParaRPr lang="de-DE" sz="2000" dirty="0" smtClean="0"/>
          </a:p>
          <a:p>
            <a:r>
              <a:rPr lang="de-DE" sz="2000" dirty="0"/>
              <a:t>Ab 1938: </a:t>
            </a:r>
            <a:r>
              <a:rPr lang="de-DE" sz="2000" dirty="0" err="1"/>
              <a:t>JüdInnen</a:t>
            </a:r>
            <a:r>
              <a:rPr lang="de-DE" sz="2000" dirty="0"/>
              <a:t> dürfen keine Geschäfte mehr besitzen, müssen Häuser </a:t>
            </a:r>
            <a:r>
              <a:rPr lang="de-DE" sz="2000" dirty="0" smtClean="0"/>
              <a:t>verkaufen </a:t>
            </a:r>
            <a:r>
              <a:rPr lang="de-DE" sz="2000" dirty="0"/>
              <a:t>und Zwangsarbeit </a:t>
            </a:r>
            <a:r>
              <a:rPr lang="de-DE" sz="2000" dirty="0" smtClean="0"/>
              <a:t>verrichten.</a:t>
            </a:r>
          </a:p>
          <a:p>
            <a:r>
              <a:rPr lang="de-DE" sz="2000" dirty="0" smtClean="0"/>
              <a:t>Ab </a:t>
            </a:r>
            <a:r>
              <a:rPr lang="de-DE" sz="2000" dirty="0"/>
              <a:t>1942: „Endlösung der Judenfrage“: Insgesamt werden fast 5,7 Millionen jüdische Menschen in Konzentrationslagern umgebracht. Auch </a:t>
            </a:r>
            <a:r>
              <a:rPr lang="de-DE" sz="2000" dirty="0" smtClean="0"/>
              <a:t>Sinti </a:t>
            </a:r>
            <a:r>
              <a:rPr lang="de-DE" sz="2000" dirty="0"/>
              <a:t>und Roma, Homosexuelle, Menschen mit Behinderungen oder mit psychischer Erkrankung werden </a:t>
            </a:r>
            <a:r>
              <a:rPr lang="de-DE" sz="2000" dirty="0" smtClean="0"/>
              <a:t/>
            </a:r>
            <a:br>
              <a:rPr lang="de-DE" sz="2000" dirty="0" smtClean="0"/>
            </a:br>
            <a:r>
              <a:rPr lang="de-DE" sz="2000" dirty="0" smtClean="0"/>
              <a:t>verfolgt </a:t>
            </a:r>
            <a:r>
              <a:rPr lang="de-DE" sz="2000" dirty="0"/>
              <a:t>und ermordet. </a:t>
            </a:r>
            <a:endParaRPr lang="de-AT" sz="2000" dirty="0"/>
          </a:p>
          <a:p>
            <a:endParaRPr lang="de-AT" sz="2000" dirty="0"/>
          </a:p>
          <a:p>
            <a:pPr marL="0" indent="0">
              <a:buNone/>
            </a:pPr>
            <a:endParaRPr lang="de-DE" sz="2000" dirty="0" smtClean="0"/>
          </a:p>
        </p:txBody>
      </p:sp>
    </p:spTree>
    <p:extLst>
      <p:ext uri="{BB962C8B-B14F-4D97-AF65-F5344CB8AC3E}">
        <p14:creationId xmlns:p14="http://schemas.microsoft.com/office/powerpoint/2010/main" val="3838071767"/>
      </p:ext>
    </p:extLst>
  </p:cSld>
  <p:clrMapOvr>
    <a:masterClrMapping/>
  </p:clrMapOvr>
  <p:transition spd="med">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9525" y="-27384"/>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pPr lvl="0"/>
            <a:r>
              <a:rPr lang="de-DE" sz="2400" dirty="0"/>
              <a:t>Rassendiskriminierung („Apartheid“) in Südafrika </a:t>
            </a:r>
            <a:r>
              <a:rPr lang="de-DE" sz="2400" dirty="0" smtClean="0"/>
              <a:t/>
            </a:r>
            <a:br>
              <a:rPr lang="de-DE" sz="2400" dirty="0" smtClean="0"/>
            </a:br>
            <a:r>
              <a:rPr lang="de-DE" sz="2400" dirty="0" smtClean="0"/>
              <a:t>im 20</a:t>
            </a:r>
            <a:r>
              <a:rPr lang="de-DE" sz="2400" dirty="0"/>
              <a:t>. Jahrhundert</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683568" y="1265856"/>
            <a:ext cx="8003232" cy="5184576"/>
          </a:xfrm>
        </p:spPr>
        <p:txBody>
          <a:bodyPr/>
          <a:lstStyle/>
          <a:p>
            <a:r>
              <a:rPr lang="de-DE" sz="2000" dirty="0" smtClean="0"/>
              <a:t>1948</a:t>
            </a:r>
            <a:r>
              <a:rPr lang="de-DE" sz="2000" dirty="0"/>
              <a:t>: Die Rassentrennung wird eingeführt; </a:t>
            </a:r>
            <a:r>
              <a:rPr lang="de-DE" sz="2000" dirty="0" err="1"/>
              <a:t>SüdafrikanerInnen</a:t>
            </a:r>
            <a:r>
              <a:rPr lang="de-DE" sz="2000" dirty="0"/>
              <a:t> mit dunkler Hautfarbe werden unterdrückt. </a:t>
            </a:r>
            <a:endParaRPr lang="de-AT" sz="2000" dirty="0"/>
          </a:p>
          <a:p>
            <a:r>
              <a:rPr lang="de-DE" sz="2000" dirty="0"/>
              <a:t>1950: Städte werden in Gebiete für Weiße und Nicht-Weiße </a:t>
            </a:r>
            <a:r>
              <a:rPr lang="de-DE" sz="2000" dirty="0" smtClean="0"/>
              <a:t>aufgeteilt. </a:t>
            </a:r>
            <a:r>
              <a:rPr lang="de-DE" sz="2000" dirty="0"/>
              <a:t>Millionen </a:t>
            </a:r>
            <a:r>
              <a:rPr lang="de-DE" sz="2000" dirty="0" err="1"/>
              <a:t>SüdafrikanerInnen</a:t>
            </a:r>
            <a:r>
              <a:rPr lang="de-DE" sz="2000" dirty="0"/>
              <a:t> mit dunkler Hautfarbe müssen ihr Haus verlassen und umsiedeln.</a:t>
            </a:r>
            <a:endParaRPr lang="de-AT" sz="2000" dirty="0"/>
          </a:p>
          <a:p>
            <a:r>
              <a:rPr lang="de-DE" sz="2000" dirty="0" smtClean="0"/>
              <a:t>Ab </a:t>
            </a:r>
            <a:r>
              <a:rPr lang="de-DE" sz="2000" dirty="0"/>
              <a:t>1990: </a:t>
            </a:r>
            <a:r>
              <a:rPr lang="de-DE" sz="2000" dirty="0" smtClean="0"/>
              <a:t>Nelson </a:t>
            </a:r>
            <a:r>
              <a:rPr lang="de-DE" sz="2000" dirty="0"/>
              <a:t>Mandelas, der gegen Rassentrennung („Apartheid“) </a:t>
            </a:r>
            <a:r>
              <a:rPr lang="de-DE" sz="2000" dirty="0" smtClean="0"/>
              <a:t>kämpfte, wird freigelassen. </a:t>
            </a:r>
            <a:r>
              <a:rPr lang="de-DE" sz="2000" dirty="0"/>
              <a:t>Gesetze zur Rassentrennung werden aufgehoben, </a:t>
            </a:r>
            <a:r>
              <a:rPr lang="de-DE" sz="2000" dirty="0" smtClean="0"/>
              <a:t>das Wahlrecht </a:t>
            </a:r>
            <a:r>
              <a:rPr lang="de-DE" sz="2000" dirty="0"/>
              <a:t>für </a:t>
            </a:r>
            <a:r>
              <a:rPr lang="de-DE" sz="2000" dirty="0" err="1"/>
              <a:t>SüdafrikanerInnen</a:t>
            </a:r>
            <a:r>
              <a:rPr lang="de-DE" sz="2000" dirty="0"/>
              <a:t> mit dunkler </a:t>
            </a:r>
            <a:r>
              <a:rPr lang="de-DE" sz="2000" dirty="0" smtClean="0"/>
              <a:t>Hautfarbe eingeführt.</a:t>
            </a:r>
            <a:endParaRPr lang="de-AT" sz="2000" dirty="0"/>
          </a:p>
          <a:p>
            <a:r>
              <a:rPr lang="de-DE" sz="2000" dirty="0"/>
              <a:t>1994: Alle Menschen, unabhängig von ihrer Hautfarbe, dürfen wählen. Mandela wird zum ersten dunkelhäutigen Staatspräsidenten Südafrikas gewählt. </a:t>
            </a:r>
            <a:endParaRPr lang="de-AT" sz="2000" dirty="0"/>
          </a:p>
          <a:p>
            <a:endParaRPr lang="de-AT" sz="2000" dirty="0"/>
          </a:p>
        </p:txBody>
      </p:sp>
    </p:spTree>
    <p:extLst>
      <p:ext uri="{BB962C8B-B14F-4D97-AF65-F5344CB8AC3E}">
        <p14:creationId xmlns:p14="http://schemas.microsoft.com/office/powerpoint/2010/main" val="1158649013"/>
      </p:ext>
    </p:extLst>
  </p:cSld>
  <p:clrMapOvr>
    <a:masterClrMapping/>
  </p:clrMapOvr>
  <p:transition spd="med">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0" y="0"/>
            <a:ext cx="9163050" cy="6858000"/>
          </a:xfrm>
          <a:prstGeom prst="rect">
            <a:avLst/>
          </a:prstGeom>
          <a:noFill/>
        </p:spPr>
      </p:pic>
      <p:sp>
        <p:nvSpPr>
          <p:cNvPr id="5122" name="Rectangle 2"/>
          <p:cNvSpPr>
            <a:spLocks noGrp="1" noChangeArrowheads="1"/>
          </p:cNvSpPr>
          <p:nvPr>
            <p:ph type="ctrTitle"/>
          </p:nvPr>
        </p:nvSpPr>
        <p:spPr>
          <a:xfrm>
            <a:off x="611262" y="3933056"/>
            <a:ext cx="7777162" cy="936104"/>
          </a:xfrm>
        </p:spPr>
        <p:txBody>
          <a:bodyPr/>
          <a:lstStyle/>
          <a:p>
            <a:r>
              <a:rPr lang="de-AT" sz="3600" dirty="0" smtClean="0"/>
              <a:t>Was tun gegen Rassismus und Vorurteile?</a:t>
            </a:r>
            <a:endParaRPr lang="de-AT" sz="36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2076538113"/>
      </p:ext>
    </p:extLst>
  </p:cSld>
  <p:clrMapOvr>
    <a:masterClrMapping/>
  </p:clrMapOvr>
  <p:transition spd="med">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1068"/>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pPr lvl="0"/>
            <a:r>
              <a:rPr lang="de-DE" sz="2400" dirty="0" smtClean="0"/>
              <a:t>Was sind Vorurteile und wie entstehen sie?</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683568" y="1124744"/>
            <a:ext cx="8003232" cy="5184576"/>
          </a:xfrm>
        </p:spPr>
        <p:txBody>
          <a:bodyPr/>
          <a:lstStyle/>
          <a:p>
            <a:r>
              <a:rPr lang="de-DE" sz="2000" dirty="0" smtClean="0"/>
              <a:t>Sich ein </a:t>
            </a:r>
            <a:r>
              <a:rPr lang="de-DE" sz="2000" dirty="0"/>
              <a:t>schnelles Urteil zu bilden, ist manchmal notwendig</a:t>
            </a:r>
            <a:r>
              <a:rPr lang="de-DE" sz="2000" dirty="0" smtClean="0"/>
              <a:t>. Deshalb vergleicht unser </a:t>
            </a:r>
            <a:r>
              <a:rPr lang="de-DE" sz="2000" dirty="0"/>
              <a:t>Gehirn </a:t>
            </a:r>
            <a:r>
              <a:rPr lang="de-DE" sz="2000" dirty="0" smtClean="0"/>
              <a:t>die </a:t>
            </a:r>
            <a:r>
              <a:rPr lang="de-DE" sz="2000" dirty="0"/>
              <a:t>Situation mit unseren Erinnerungen: Haben wir so eine Situation schon einmal erlebt oder davon gehört? </a:t>
            </a:r>
            <a:endParaRPr lang="de-DE" sz="2000" dirty="0" smtClean="0"/>
          </a:p>
          <a:p>
            <a:r>
              <a:rPr lang="de-DE" sz="2000" dirty="0"/>
              <a:t>Vor-Urteile entstehen aus Bildern in unserem Kopf, die nicht der Realität entsprechen, da sie alle Menschen einer Gruppe über einen Kamm scheren</a:t>
            </a:r>
            <a:r>
              <a:rPr lang="de-DE" sz="2000" dirty="0" smtClean="0"/>
              <a:t>.</a:t>
            </a:r>
          </a:p>
          <a:p>
            <a:r>
              <a:rPr lang="de-DE" sz="2000" dirty="0"/>
              <a:t>Alle Menschen haben </a:t>
            </a:r>
            <a:r>
              <a:rPr lang="de-DE" sz="2000" dirty="0" smtClean="0"/>
              <a:t>Vorurteile: Wichtig ist es, sich der eigenen Vorurteile bewusst zu werden!</a:t>
            </a:r>
            <a:endParaRPr lang="de-AT" sz="2000" dirty="0"/>
          </a:p>
        </p:txBody>
      </p:sp>
    </p:spTree>
    <p:extLst>
      <p:ext uri="{BB962C8B-B14F-4D97-AF65-F5344CB8AC3E}">
        <p14:creationId xmlns:p14="http://schemas.microsoft.com/office/powerpoint/2010/main" val="1449713462"/>
      </p:ext>
    </p:extLst>
  </p:cSld>
  <p:clrMapOvr>
    <a:masterClrMapping/>
  </p:clrMapOvr>
  <p:transition spd="med">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1068"/>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pPr lvl="0"/>
            <a:r>
              <a:rPr lang="de-DE" sz="2400" dirty="0" smtClean="0"/>
              <a:t>Was tun gegen Rassismus und Vorurteile?</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683568" y="1124744"/>
            <a:ext cx="8003232" cy="5184576"/>
          </a:xfrm>
        </p:spPr>
        <p:txBody>
          <a:bodyPr/>
          <a:lstStyle/>
          <a:p>
            <a:r>
              <a:rPr lang="de-DE" sz="2000" b="1" dirty="0"/>
              <a:t>Bewusstseinsbildung und </a:t>
            </a:r>
            <a:r>
              <a:rPr lang="de-DE" sz="2000" b="1" dirty="0" smtClean="0"/>
              <a:t>Reflexion</a:t>
            </a:r>
          </a:p>
          <a:p>
            <a:pPr marL="0" indent="0">
              <a:buNone/>
            </a:pPr>
            <a:r>
              <a:rPr lang="de-DE" sz="2000" dirty="0"/>
              <a:t>Wenn wir unsere Vor-Urteile kennen, können wir versuchen, anders mit </a:t>
            </a:r>
            <a:r>
              <a:rPr lang="de-DE" sz="2000" dirty="0" smtClean="0"/>
              <a:t>Situationen umzugehen. Je </a:t>
            </a:r>
            <a:r>
              <a:rPr lang="de-DE" sz="2000" dirty="0"/>
              <a:t>mehr Zeit wir zum Nachdenken haben, desto bewusster werden uns unsere Vor-Urteile. </a:t>
            </a:r>
            <a:endParaRPr lang="de-AT" sz="2000" dirty="0"/>
          </a:p>
          <a:p>
            <a:pPr marL="0" indent="0">
              <a:buNone/>
            </a:pPr>
            <a:endParaRPr lang="de-DE" sz="2000" dirty="0" smtClean="0"/>
          </a:p>
          <a:p>
            <a:r>
              <a:rPr lang="de-DE" sz="2000" b="1" dirty="0"/>
              <a:t>Kontakt mit anderen </a:t>
            </a:r>
            <a:r>
              <a:rPr lang="de-DE" sz="2000" b="1" dirty="0" smtClean="0"/>
              <a:t>Menschen</a:t>
            </a:r>
          </a:p>
          <a:p>
            <a:pPr marL="0" indent="0">
              <a:buNone/>
            </a:pPr>
            <a:r>
              <a:rPr lang="de-DE" sz="2000" dirty="0" smtClean="0"/>
              <a:t>Wir können Vorurteile abbauen, wenn </a:t>
            </a:r>
            <a:r>
              <a:rPr lang="de-DE" sz="2000" dirty="0"/>
              <a:t>wir </a:t>
            </a:r>
            <a:r>
              <a:rPr lang="de-DE" sz="2000" dirty="0" smtClean="0"/>
              <a:t>Menschen </a:t>
            </a:r>
            <a:r>
              <a:rPr lang="de-DE" sz="2000" dirty="0"/>
              <a:t>aus anderen Ländern und Kulturen kennenlernen und positive Erlebnisse </a:t>
            </a:r>
            <a:r>
              <a:rPr lang="de-DE" sz="2000" dirty="0" smtClean="0"/>
              <a:t>haben. </a:t>
            </a:r>
          </a:p>
          <a:p>
            <a:pPr marL="0" indent="0">
              <a:buNone/>
            </a:pPr>
            <a:endParaRPr lang="de-DE" sz="2000" dirty="0"/>
          </a:p>
          <a:p>
            <a:r>
              <a:rPr lang="de-DE" sz="2000" b="1" dirty="0"/>
              <a:t>Diversität sichtbar machen</a:t>
            </a:r>
            <a:endParaRPr lang="de-AT" sz="2000" dirty="0"/>
          </a:p>
          <a:p>
            <a:pPr marL="0" indent="0">
              <a:buNone/>
            </a:pPr>
            <a:r>
              <a:rPr lang="de-DE" sz="2000" dirty="0"/>
              <a:t>Je sichtbarer die Vielfalt in unserer Gesellschaft ist, desto „normaler“ ist sie für uns</a:t>
            </a:r>
            <a:r>
              <a:rPr lang="de-DE" sz="2000" dirty="0" smtClean="0"/>
              <a:t>. </a:t>
            </a:r>
            <a:r>
              <a:rPr lang="de-DE" sz="2000" dirty="0"/>
              <a:t>Dazu gehören auch Menschen des öffentlichen </a:t>
            </a:r>
            <a:r>
              <a:rPr lang="de-DE" sz="2000" dirty="0" smtClean="0"/>
              <a:t>Lebens, sogenannte „</a:t>
            </a:r>
            <a:r>
              <a:rPr lang="de-DE" sz="2000" dirty="0" err="1" smtClean="0"/>
              <a:t>role</a:t>
            </a:r>
            <a:r>
              <a:rPr lang="de-DE" sz="2000" dirty="0" smtClean="0"/>
              <a:t> </a:t>
            </a:r>
            <a:r>
              <a:rPr lang="de-DE" sz="2000" dirty="0" err="1" smtClean="0"/>
              <a:t>models</a:t>
            </a:r>
            <a:r>
              <a:rPr lang="de-DE" sz="2000" dirty="0" smtClean="0"/>
              <a:t>“ (Vorbilder).</a:t>
            </a:r>
            <a:endParaRPr lang="de-AT" sz="2000" dirty="0"/>
          </a:p>
        </p:txBody>
      </p:sp>
    </p:spTree>
    <p:extLst>
      <p:ext uri="{BB962C8B-B14F-4D97-AF65-F5344CB8AC3E}">
        <p14:creationId xmlns:p14="http://schemas.microsoft.com/office/powerpoint/2010/main" val="621472375"/>
      </p:ext>
    </p:extLst>
  </p:cSld>
  <p:clrMapOvr>
    <a:masterClrMapping/>
  </p:clrMapOvr>
  <p:transition spd="med">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pPr lvl="0"/>
            <a:r>
              <a:rPr lang="de-DE" sz="2400" dirty="0" smtClean="0"/>
              <a:t>Was tun gegen Rassismus und Vorurteile?</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683568" y="1124744"/>
            <a:ext cx="8003232" cy="5184576"/>
          </a:xfrm>
        </p:spPr>
        <p:txBody>
          <a:bodyPr/>
          <a:lstStyle/>
          <a:p>
            <a:r>
              <a:rPr lang="de-DE" sz="2000" b="1" dirty="0"/>
              <a:t>Gruppenbilder überdenken</a:t>
            </a:r>
            <a:endParaRPr lang="de-AT" sz="2000" dirty="0"/>
          </a:p>
          <a:p>
            <a:pPr marL="0" indent="0">
              <a:buNone/>
            </a:pPr>
            <a:r>
              <a:rPr lang="de-DE" sz="2000" dirty="0" smtClean="0"/>
              <a:t>Wir bezeichnen manche </a:t>
            </a:r>
            <a:r>
              <a:rPr lang="de-DE" sz="2000" dirty="0"/>
              <a:t>Eigenschaften als „typisch“ für eine </a:t>
            </a:r>
            <a:r>
              <a:rPr lang="de-DE" sz="2000" dirty="0" smtClean="0"/>
              <a:t>Gruppe und grenzen uns von anderen ab. </a:t>
            </a:r>
          </a:p>
          <a:p>
            <a:pPr marL="0" indent="0">
              <a:buNone/>
            </a:pPr>
            <a:r>
              <a:rPr lang="de-DE" sz="2000" dirty="0" smtClean="0"/>
              <a:t>Das </a:t>
            </a:r>
            <a:r>
              <a:rPr lang="de-DE" sz="2000" dirty="0"/>
              <a:t>kann mitunter mit uns selbst zu tun </a:t>
            </a:r>
            <a:r>
              <a:rPr lang="de-DE" sz="2000" dirty="0" smtClean="0"/>
              <a:t>haben: </a:t>
            </a:r>
            <a:r>
              <a:rPr lang="de-DE" sz="2000" dirty="0"/>
              <a:t>Wir alle möchten zu einer Gruppe gehören, zu der wir uns selbstbewusst bekennen können. Ist das der Fall, sind wir auch offener </a:t>
            </a:r>
            <a:r>
              <a:rPr lang="de-DE" sz="2000" dirty="0" smtClean="0"/>
              <a:t>für „das Fremde“.</a:t>
            </a:r>
          </a:p>
          <a:p>
            <a:pPr marL="0" indent="0">
              <a:buNone/>
            </a:pPr>
            <a:endParaRPr lang="de-DE" sz="2000" dirty="0"/>
          </a:p>
          <a:p>
            <a:r>
              <a:rPr lang="de-DE" sz="2000" b="1" dirty="0"/>
              <a:t>Zivilcourage zeigen/Rassismus </a:t>
            </a:r>
            <a:r>
              <a:rPr lang="de-DE" sz="2000" b="1" dirty="0" smtClean="0"/>
              <a:t>melden</a:t>
            </a:r>
          </a:p>
          <a:p>
            <a:pPr lvl="1"/>
            <a:endParaRPr lang="de-DE" sz="1500" dirty="0" smtClean="0"/>
          </a:p>
          <a:p>
            <a:pPr lvl="1"/>
            <a:r>
              <a:rPr lang="de-DE" sz="1500" dirty="0" smtClean="0"/>
              <a:t>Den Täter/die </a:t>
            </a:r>
            <a:r>
              <a:rPr lang="de-DE" sz="1500" dirty="0"/>
              <a:t>Täterin zur </a:t>
            </a:r>
            <a:r>
              <a:rPr lang="de-DE" sz="1500" dirty="0" smtClean="0"/>
              <a:t>Rede stellen.</a:t>
            </a:r>
          </a:p>
          <a:p>
            <a:pPr lvl="1"/>
            <a:r>
              <a:rPr lang="de-DE" sz="1500" dirty="0" smtClean="0"/>
              <a:t>Vorfall bei der Polizei melden.</a:t>
            </a:r>
          </a:p>
          <a:p>
            <a:pPr lvl="1"/>
            <a:r>
              <a:rPr lang="de-DE" sz="1500" dirty="0" smtClean="0"/>
              <a:t>Vorfall bei der NGO ZARA melden (erstellt jährlichen Rassismus-Report und bietet auch rechtlichen Beistand für Opfer).</a:t>
            </a:r>
          </a:p>
          <a:p>
            <a:pPr marL="457200" lvl="1" indent="0">
              <a:buNone/>
            </a:pPr>
            <a:endParaRPr lang="de-DE" sz="1500" dirty="0" smtClean="0"/>
          </a:p>
          <a:p>
            <a:pPr lvl="1"/>
            <a:endParaRPr lang="de-DE" sz="1500" b="1" dirty="0"/>
          </a:p>
        </p:txBody>
      </p:sp>
    </p:spTree>
    <p:extLst>
      <p:ext uri="{BB962C8B-B14F-4D97-AF65-F5344CB8AC3E}">
        <p14:creationId xmlns:p14="http://schemas.microsoft.com/office/powerpoint/2010/main" val="3069175637"/>
      </p:ext>
    </p:extLst>
  </p:cSld>
  <p:clrMapOvr>
    <a:masterClrMapping/>
  </p:clrMapOvr>
  <p:transition spd="med">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0"/>
            <a:ext cx="9163050" cy="6885384"/>
          </a:xfrm>
          <a:prstGeom prst="rect">
            <a:avLst/>
          </a:prstGeom>
          <a:noFill/>
        </p:spPr>
      </p:pic>
      <p:sp>
        <p:nvSpPr>
          <p:cNvPr id="8195" name="Rectangle 2"/>
          <p:cNvSpPr>
            <a:spLocks noGrp="1" noChangeArrowheads="1"/>
          </p:cNvSpPr>
          <p:nvPr>
            <p:ph type="title"/>
          </p:nvPr>
        </p:nvSpPr>
        <p:spPr/>
        <p:txBody>
          <a:bodyPr/>
          <a:lstStyle/>
          <a:p>
            <a:r>
              <a:rPr lang="de-AT" sz="3200" dirty="0" smtClean="0"/>
              <a:t>Übung 2: Vielfalt sichtbarer machen</a:t>
            </a:r>
            <a:endParaRPr lang="de-DE" sz="3200" dirty="0"/>
          </a:p>
        </p:txBody>
      </p:sp>
      <p:sp>
        <p:nvSpPr>
          <p:cNvPr id="4" name="Inhaltsplatzhalter 3"/>
          <p:cNvSpPr>
            <a:spLocks noGrp="1"/>
          </p:cNvSpPr>
          <p:nvPr>
            <p:ph idx="1"/>
          </p:nvPr>
        </p:nvSpPr>
        <p:spPr>
          <a:xfrm>
            <a:off x="446088" y="1628775"/>
            <a:ext cx="8229600" cy="4430712"/>
          </a:xfrm>
        </p:spPr>
        <p:txBody>
          <a:bodyPr/>
          <a:lstStyle/>
          <a:p>
            <a:pPr marL="0" indent="0">
              <a:buNone/>
            </a:pPr>
            <a:r>
              <a:rPr lang="de-DE" sz="2000" dirty="0" smtClean="0"/>
              <a:t>Je sichtbarer die Vielfalt in unserem täglichen Leben ist, desto „normaler“ ist sie für uns. Dazu tragen auch Menschen bei, die wir aus den Medien kennen, zum Beispiel der dunkelhäutige österreichische Fußballspieler David </a:t>
            </a:r>
            <a:r>
              <a:rPr lang="de-DE" sz="2000" dirty="0" err="1" smtClean="0"/>
              <a:t>Alaba</a:t>
            </a:r>
            <a:r>
              <a:rPr lang="de-DE" sz="2000" dirty="0" smtClean="0"/>
              <a:t>. </a:t>
            </a:r>
          </a:p>
          <a:p>
            <a:pPr marL="0" indent="0">
              <a:buNone/>
            </a:pPr>
            <a:endParaRPr lang="de-DE" sz="1000" dirty="0" smtClean="0">
              <a:solidFill>
                <a:srgbClr val="C00000"/>
              </a:solidFill>
            </a:endParaRPr>
          </a:p>
          <a:p>
            <a:pPr marL="0" indent="0">
              <a:buNone/>
            </a:pPr>
            <a:r>
              <a:rPr lang="de-DE" sz="2000" dirty="0" smtClean="0">
                <a:solidFill>
                  <a:srgbClr val="C00000"/>
                </a:solidFill>
              </a:rPr>
              <a:t>Überlegt gemeinsam, welche Funktion </a:t>
            </a:r>
            <a:r>
              <a:rPr lang="de-DE" sz="2000" smtClean="0">
                <a:solidFill>
                  <a:srgbClr val="C00000"/>
                </a:solidFill>
              </a:rPr>
              <a:t>diese so genannten </a:t>
            </a:r>
            <a:r>
              <a:rPr lang="de-DE" sz="2000" dirty="0" smtClean="0">
                <a:solidFill>
                  <a:srgbClr val="C00000"/>
                </a:solidFill>
              </a:rPr>
              <a:t>„</a:t>
            </a:r>
            <a:r>
              <a:rPr lang="de-DE" sz="2000" dirty="0" err="1" smtClean="0">
                <a:solidFill>
                  <a:srgbClr val="C00000"/>
                </a:solidFill>
              </a:rPr>
              <a:t>role</a:t>
            </a:r>
            <a:r>
              <a:rPr lang="de-DE" sz="2000" dirty="0" smtClean="0">
                <a:solidFill>
                  <a:srgbClr val="C00000"/>
                </a:solidFill>
              </a:rPr>
              <a:t> </a:t>
            </a:r>
            <a:r>
              <a:rPr lang="de-DE" sz="2000" dirty="0" err="1" smtClean="0">
                <a:solidFill>
                  <a:srgbClr val="C00000"/>
                </a:solidFill>
              </a:rPr>
              <a:t>models</a:t>
            </a:r>
            <a:r>
              <a:rPr lang="de-DE" sz="2000" dirty="0" smtClean="0">
                <a:solidFill>
                  <a:srgbClr val="C00000"/>
                </a:solidFill>
              </a:rPr>
              <a:t>“ in unserer Gesellschaft haben:</a:t>
            </a:r>
          </a:p>
          <a:p>
            <a:pPr marL="0" indent="0">
              <a:buNone/>
            </a:pPr>
            <a:endParaRPr lang="de-DE" sz="1000" dirty="0" smtClean="0">
              <a:solidFill>
                <a:srgbClr val="C00000"/>
              </a:solidFill>
            </a:endParaRPr>
          </a:p>
          <a:p>
            <a:pPr lvl="1"/>
            <a:r>
              <a:rPr lang="de-DE" sz="1600" dirty="0" smtClean="0"/>
              <a:t>Werden „</a:t>
            </a:r>
            <a:r>
              <a:rPr lang="de-DE" sz="1600" dirty="0" err="1" smtClean="0"/>
              <a:t>role</a:t>
            </a:r>
            <a:r>
              <a:rPr lang="de-DE" sz="1600" dirty="0" smtClean="0"/>
              <a:t> </a:t>
            </a:r>
            <a:r>
              <a:rPr lang="de-DE" sz="1600" dirty="0" err="1" smtClean="0"/>
              <a:t>models</a:t>
            </a:r>
            <a:r>
              <a:rPr lang="de-DE" sz="1600" dirty="0" smtClean="0"/>
              <a:t>“ durch Mitmenschen und Medien anders beurteilt als Menschen mit denselben äußerlichen Merkmalen, die nicht in der Öffentlichkeit stehen?</a:t>
            </a:r>
          </a:p>
          <a:p>
            <a:pPr lvl="1"/>
            <a:r>
              <a:rPr lang="de-DE" sz="1600" dirty="0"/>
              <a:t>Können sie dazu beitragen, Vorurteile aufgrund von Herkunft oder Hautfarbe abzubauen</a:t>
            </a:r>
            <a:r>
              <a:rPr lang="de-DE" sz="1600" dirty="0" smtClean="0"/>
              <a:t>?</a:t>
            </a:r>
          </a:p>
          <a:p>
            <a:pPr lvl="1"/>
            <a:r>
              <a:rPr lang="de-DE" sz="1600" dirty="0" smtClean="0"/>
              <a:t>Wie </a:t>
            </a:r>
            <a:r>
              <a:rPr lang="de-DE" sz="1600" dirty="0"/>
              <a:t>sieht die Vorbildfunktion aus, </a:t>
            </a:r>
            <a:r>
              <a:rPr lang="de-DE" sz="1600" dirty="0" smtClean="0"/>
              <a:t>die sie ausüben</a:t>
            </a:r>
            <a:r>
              <a:rPr lang="de-DE" sz="1600" dirty="0"/>
              <a:t>? </a:t>
            </a:r>
          </a:p>
          <a:p>
            <a:pPr lvl="1"/>
            <a:endParaRPr lang="de-DE" sz="1600" dirty="0"/>
          </a:p>
          <a:p>
            <a:pPr marL="0" indent="0">
              <a:buNone/>
            </a:pPr>
            <a:endParaRPr lang="de-DE" sz="2000" dirty="0"/>
          </a:p>
          <a:p>
            <a:pPr marL="0" indent="0">
              <a:buNone/>
            </a:pPr>
            <a:endParaRPr lang="de-DE" sz="2000" i="1" dirty="0">
              <a:solidFill>
                <a:srgbClr val="C00000"/>
              </a:solidFill>
            </a:endParaRPr>
          </a:p>
          <a:p>
            <a:endParaRPr lang="de-DE" sz="2000" dirty="0" smtClean="0"/>
          </a:p>
          <a:p>
            <a:endParaRPr lang="de-AT" sz="2000" dirty="0"/>
          </a:p>
        </p:txBody>
      </p:sp>
    </p:spTree>
    <p:extLst>
      <p:ext uri="{BB962C8B-B14F-4D97-AF65-F5344CB8AC3E}">
        <p14:creationId xmlns:p14="http://schemas.microsoft.com/office/powerpoint/2010/main" val="2984301278"/>
      </p:ext>
    </p:extLst>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0" y="0"/>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pPr lvl="0"/>
            <a:r>
              <a:rPr lang="de-DE" sz="4000" dirty="0" smtClean="0"/>
              <a:t>Rassismus und Vorurteile</a:t>
            </a:r>
            <a:endParaRPr lang="de-AT" sz="40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4178259967"/>
      </p:ext>
    </p:extLst>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19050" y="-176981"/>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Diskriminierung und Vorurteile</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2"/>
            <a:ext cx="7852556" cy="4824536"/>
          </a:xfrm>
        </p:spPr>
        <p:txBody>
          <a:bodyPr/>
          <a:lstStyle/>
          <a:p>
            <a:r>
              <a:rPr lang="de-DE" sz="2000" b="1" dirty="0" smtClean="0"/>
              <a:t>Diskriminierung</a:t>
            </a:r>
            <a:r>
              <a:rPr lang="de-DE" sz="2000" dirty="0" smtClean="0"/>
              <a:t> ist ein anderes Wort für Benachteiligung</a:t>
            </a:r>
            <a:r>
              <a:rPr lang="de-DE" sz="2000" b="1" dirty="0" smtClean="0"/>
              <a:t>. </a:t>
            </a:r>
          </a:p>
          <a:p>
            <a:r>
              <a:rPr lang="de-DE" sz="2000" dirty="0" smtClean="0"/>
              <a:t>Bei Diskriminierung spielen </a:t>
            </a:r>
            <a:r>
              <a:rPr lang="de-DE" sz="2000" b="1" dirty="0" smtClean="0"/>
              <a:t>Vorurteile</a:t>
            </a:r>
            <a:r>
              <a:rPr lang="de-DE" sz="2000" dirty="0" smtClean="0"/>
              <a:t> </a:t>
            </a:r>
            <a:r>
              <a:rPr lang="de-DE" sz="2000" dirty="0"/>
              <a:t>häufig eine </a:t>
            </a:r>
            <a:r>
              <a:rPr lang="de-DE" sz="2000" dirty="0" smtClean="0"/>
              <a:t>Rolle: Man hat bestimmte Bilder von anderen Menschen im Kopf, ohne sie zu kennen.</a:t>
            </a:r>
          </a:p>
          <a:p>
            <a:r>
              <a:rPr lang="de-DE" sz="2000" dirty="0" smtClean="0"/>
              <a:t>Menschen werden oftmals diskriminiert aufgrund ihrer </a:t>
            </a:r>
            <a:r>
              <a:rPr lang="de-DE" sz="2000" b="1" dirty="0" smtClean="0"/>
              <a:t>Hautfarbe</a:t>
            </a:r>
            <a:r>
              <a:rPr lang="de-DE" sz="2000" dirty="0" smtClean="0"/>
              <a:t>, ihrer </a:t>
            </a:r>
            <a:r>
              <a:rPr lang="de-DE" sz="2000" b="1" dirty="0"/>
              <a:t>Herkunft</a:t>
            </a:r>
            <a:r>
              <a:rPr lang="de-DE" sz="2000" dirty="0" smtClean="0"/>
              <a:t>, ihrer </a:t>
            </a:r>
            <a:r>
              <a:rPr lang="de-DE" sz="2000" b="1" dirty="0" smtClean="0"/>
              <a:t>Religion,</a:t>
            </a:r>
            <a:r>
              <a:rPr lang="de-DE" sz="2000" dirty="0" smtClean="0"/>
              <a:t> ihres </a:t>
            </a:r>
            <a:r>
              <a:rPr lang="de-DE" sz="2000" b="1" dirty="0" smtClean="0"/>
              <a:t>Geschlechts, </a:t>
            </a:r>
            <a:r>
              <a:rPr lang="de-DE" sz="2000" dirty="0" smtClean="0"/>
              <a:t>aber auch in der Schule, weil sie eine Brille tragen oder übergewichtig sind. </a:t>
            </a:r>
          </a:p>
          <a:p>
            <a:r>
              <a:rPr lang="de-DE" sz="2000" dirty="0" smtClean="0"/>
              <a:t>Oft gibt es eine Gruppe von Menschen, die diskriminiert und von bestimmten Bereichen des Lebens ausgeschlossen wird, und eine Gruppe, die dadurch Vorteile hat (oder sich davon Vorteile erhofft). </a:t>
            </a:r>
            <a:endParaRPr lang="de-DE" sz="1500" dirty="0" smtClean="0"/>
          </a:p>
        </p:txBody>
      </p:sp>
    </p:spTree>
    <p:extLst>
      <p:ext uri="{BB962C8B-B14F-4D97-AF65-F5344CB8AC3E}">
        <p14:creationId xmlns:p14="http://schemas.microsoft.com/office/powerpoint/2010/main" val="4057654646"/>
      </p:ext>
    </p:extLst>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r>
              <a:rPr lang="de-DE" sz="2400" dirty="0" smtClean="0"/>
              <a:t>Rassismus</a:t>
            </a:r>
            <a:endParaRPr lang="de-AT" sz="2400" dirty="0"/>
          </a:p>
        </p:txBody>
      </p:sp>
      <p:sp>
        <p:nvSpPr>
          <p:cNvPr id="7" name="Inhaltsplatzhalter 6"/>
          <p:cNvSpPr>
            <a:spLocks noGrp="1"/>
          </p:cNvSpPr>
          <p:nvPr>
            <p:ph idx="1"/>
          </p:nvPr>
        </p:nvSpPr>
        <p:spPr/>
        <p:txBody>
          <a:bodyPr/>
          <a:lstStyle/>
          <a:p>
            <a:r>
              <a:rPr lang="de-DE" sz="2000" dirty="0"/>
              <a:t>Rassismus ist eine Form der </a:t>
            </a:r>
            <a:r>
              <a:rPr lang="de-DE" sz="2000" b="1" dirty="0"/>
              <a:t>Diskriminierung</a:t>
            </a:r>
            <a:r>
              <a:rPr lang="de-DE" sz="2000" dirty="0" smtClean="0"/>
              <a:t>.</a:t>
            </a:r>
          </a:p>
          <a:p>
            <a:r>
              <a:rPr lang="de-AT" sz="2000" dirty="0" smtClean="0"/>
              <a:t>Rassismus </a:t>
            </a:r>
            <a:r>
              <a:rPr lang="de-AT" sz="2000" dirty="0"/>
              <a:t>ist die Überzeugung, dass Menschen aufgrund bestimmter (genetisch bedingter) Merkmale, wie zum Beispiel ihrer Hautfarbe, verschiedenen „Rassen“ zugeteilt werden können. </a:t>
            </a:r>
            <a:r>
              <a:rPr lang="de-AT" sz="2000" dirty="0" smtClean="0"/>
              <a:t>Manche Rassen werden dabei als „besser</a:t>
            </a:r>
            <a:r>
              <a:rPr lang="de-AT" sz="2000" dirty="0"/>
              <a:t>“ oder „wertvoller“ als andere angesehen</a:t>
            </a:r>
            <a:r>
              <a:rPr lang="de-AT" sz="2000" dirty="0" smtClean="0"/>
              <a:t>.</a:t>
            </a:r>
            <a:r>
              <a:rPr lang="de-DE" sz="2000" dirty="0"/>
              <a:t> </a:t>
            </a:r>
            <a:endParaRPr lang="de-DE" sz="2000" dirty="0" smtClean="0"/>
          </a:p>
          <a:p>
            <a:r>
              <a:rPr lang="de-DE" sz="2000" dirty="0" smtClean="0"/>
              <a:t>Die Einteilung in Rassen war lange Zeit sehr „populär“. Heute ist es aber </a:t>
            </a:r>
            <a:r>
              <a:rPr lang="de-DE" sz="2000" b="1" dirty="0" smtClean="0"/>
              <a:t>wissenschaftlich widerlegt</a:t>
            </a:r>
            <a:r>
              <a:rPr lang="de-DE" sz="2000" dirty="0" smtClean="0"/>
              <a:t>, dass es </a:t>
            </a:r>
            <a:r>
              <a:rPr lang="de-DE" sz="2000" b="1" dirty="0" smtClean="0"/>
              <a:t>„Rassen“ </a:t>
            </a:r>
            <a:r>
              <a:rPr lang="de-DE" sz="2000" dirty="0" smtClean="0"/>
              <a:t>beim Menschen gibt!</a:t>
            </a:r>
          </a:p>
          <a:p>
            <a:r>
              <a:rPr lang="de-DE" sz="2000" dirty="0" smtClean="0"/>
              <a:t>Trotzdem gibt es noch immer rassistische Zuschreibungen und Menschen, die in „Rassen“ denken („</a:t>
            </a:r>
            <a:r>
              <a:rPr lang="de-DE" sz="2000" dirty="0" err="1" smtClean="0"/>
              <a:t>RassistInnen</a:t>
            </a:r>
            <a:r>
              <a:rPr lang="de-DE" sz="2000" dirty="0" smtClean="0"/>
              <a:t>“).</a:t>
            </a:r>
            <a:endParaRPr lang="de-AT" sz="2000" dirty="0"/>
          </a:p>
        </p:txBody>
      </p:sp>
    </p:spTree>
    <p:extLst>
      <p:ext uri="{BB962C8B-B14F-4D97-AF65-F5344CB8AC3E}">
        <p14:creationId xmlns:p14="http://schemas.microsoft.com/office/powerpoint/2010/main" val="3529081868"/>
      </p:ext>
    </p:extLst>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19050" y="-47776"/>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428625" y="116632"/>
            <a:ext cx="8207375" cy="1152525"/>
          </a:xfrm>
        </p:spPr>
        <p:txBody>
          <a:bodyPr/>
          <a:lstStyle/>
          <a:p>
            <a:r>
              <a:rPr lang="de-AT" sz="2400" dirty="0" smtClean="0"/>
              <a:t>Wie funktioniert Rassismus?</a:t>
            </a:r>
            <a:endParaRPr lang="de-DE" sz="2400" dirty="0"/>
          </a:p>
        </p:txBody>
      </p:sp>
      <p:sp>
        <p:nvSpPr>
          <p:cNvPr id="5" name="Inhaltsplatzhalter 11"/>
          <p:cNvSpPr txBox="1">
            <a:spLocks/>
          </p:cNvSpPr>
          <p:nvPr/>
        </p:nvSpPr>
        <p:spPr>
          <a:xfrm>
            <a:off x="251520" y="1196752"/>
            <a:ext cx="8435280" cy="4934173"/>
          </a:xfrm>
          <a:prstGeom prst="rect">
            <a:avLst/>
          </a:prstGeom>
        </p:spPr>
        <p:txBody>
          <a:bodyPr/>
          <a:lstStyle/>
          <a:p>
            <a:pPr marL="342900" indent="-342900" eaLnBrk="0" hangingPunct="0">
              <a:spcBef>
                <a:spcPct val="20000"/>
              </a:spcBef>
              <a:buClr>
                <a:srgbClr val="A50021"/>
              </a:buClr>
              <a:buFont typeface="Wingdings" pitchFamily="2" charset="2"/>
              <a:buChar char="l"/>
              <a:defRPr/>
            </a:pPr>
            <a:r>
              <a:rPr lang="de-DE" sz="2000" kern="0" dirty="0" smtClean="0">
                <a:latin typeface="+mn-lt"/>
              </a:rPr>
              <a:t>Menschen neigen dazu, </a:t>
            </a:r>
            <a:r>
              <a:rPr lang="de-DE" sz="2000" b="1" kern="0" dirty="0" smtClean="0">
                <a:latin typeface="+mn-lt"/>
              </a:rPr>
              <a:t>Gruppen zu bilden</a:t>
            </a:r>
            <a:r>
              <a:rPr lang="de-DE" sz="2000" kern="0" dirty="0" smtClean="0">
                <a:latin typeface="+mn-lt"/>
              </a:rPr>
              <a:t> und andere Menschen danach zu beurteilen, zu welcher Gruppe sie gehören.</a:t>
            </a:r>
          </a:p>
          <a:p>
            <a:pPr marL="342900" indent="-342900" eaLnBrk="0" hangingPunct="0">
              <a:spcBef>
                <a:spcPct val="20000"/>
              </a:spcBef>
              <a:buClr>
                <a:srgbClr val="A50021"/>
              </a:buClr>
              <a:buFont typeface="Wingdings" pitchFamily="2" charset="2"/>
              <a:buChar char="l"/>
              <a:defRPr/>
            </a:pPr>
            <a:r>
              <a:rPr lang="de-DE" sz="2000" kern="0" dirty="0" smtClean="0">
                <a:latin typeface="+mn-lt"/>
              </a:rPr>
              <a:t>Eine Abgrenzung durch die Abwertung einer anderen Gruppe „muss“ aber nicht sein: Wenn man sich zu einer wertvollen Gruppe zugehörig fühlt, kann man auch andere Gruppen als wertvoll akzeptieren. </a:t>
            </a:r>
          </a:p>
          <a:p>
            <a:pPr marL="342900" indent="-342900" eaLnBrk="0" hangingPunct="0">
              <a:spcBef>
                <a:spcPct val="20000"/>
              </a:spcBef>
              <a:buClr>
                <a:srgbClr val="A50021"/>
              </a:buClr>
              <a:buFont typeface="Wingdings" pitchFamily="2" charset="2"/>
              <a:buChar char="l"/>
              <a:defRPr/>
            </a:pPr>
            <a:r>
              <a:rPr lang="de-DE" sz="2000" kern="0" dirty="0" smtClean="0">
                <a:latin typeface="+mn-lt"/>
              </a:rPr>
              <a:t>Rassismus entsteht durch einen doppelten Denkfehler: </a:t>
            </a:r>
          </a:p>
          <a:p>
            <a:pPr marL="800100" lvl="1" indent="-342900" eaLnBrk="0" hangingPunct="0">
              <a:spcBef>
                <a:spcPct val="20000"/>
              </a:spcBef>
              <a:buClr>
                <a:srgbClr val="A50021"/>
              </a:buClr>
              <a:buFont typeface="Wingdings" pitchFamily="2" charset="2"/>
              <a:buChar char="l"/>
              <a:defRPr/>
            </a:pPr>
            <a:r>
              <a:rPr lang="de-DE" sz="2000" kern="0" dirty="0" smtClean="0">
                <a:latin typeface="+mn-lt"/>
              </a:rPr>
              <a:t>Erstens dienen tatsächliche Unterschiede (z.B. Hautfarbe) oder nur angenommene Unterschiede (z.B. unterschiedliche Intelligenz) zwischen Menschengruppen als Rechtfertigung, um andere abzuwerten.</a:t>
            </a:r>
          </a:p>
          <a:p>
            <a:pPr marL="800100" lvl="1" indent="-342900" eaLnBrk="0" hangingPunct="0">
              <a:spcBef>
                <a:spcPct val="20000"/>
              </a:spcBef>
              <a:buClr>
                <a:srgbClr val="A50021"/>
              </a:buClr>
              <a:buFont typeface="Wingdings" pitchFamily="2" charset="2"/>
              <a:buChar char="l"/>
              <a:defRPr/>
            </a:pPr>
            <a:r>
              <a:rPr lang="de-DE" sz="2000" kern="0" dirty="0" smtClean="0">
                <a:latin typeface="+mn-lt"/>
              </a:rPr>
              <a:t>Zweitens gibt es die Gruppen („Rassen“) gar nicht, die </a:t>
            </a:r>
            <a:r>
              <a:rPr lang="de-DE" sz="2000" kern="0" dirty="0" err="1" smtClean="0">
                <a:latin typeface="+mn-lt"/>
              </a:rPr>
              <a:t>RassistInnen</a:t>
            </a:r>
            <a:r>
              <a:rPr lang="de-DE" sz="2000" kern="0" dirty="0" smtClean="0">
                <a:latin typeface="+mn-lt"/>
              </a:rPr>
              <a:t> für ihre Argumentation verwenden. </a:t>
            </a:r>
          </a:p>
          <a:p>
            <a:pPr marL="342900" indent="-342900" eaLnBrk="0" hangingPunct="0">
              <a:spcBef>
                <a:spcPct val="20000"/>
              </a:spcBef>
              <a:buClr>
                <a:srgbClr val="A50021"/>
              </a:buClr>
              <a:buFont typeface="Wingdings" pitchFamily="2" charset="2"/>
              <a:buChar char="l"/>
              <a:defRPr/>
            </a:pPr>
            <a:endParaRPr lang="de-DE" sz="2000" kern="0" dirty="0">
              <a:latin typeface="+mn-lt"/>
            </a:endParaRPr>
          </a:p>
        </p:txBody>
      </p:sp>
    </p:spTree>
    <p:extLst>
      <p:ext uri="{BB962C8B-B14F-4D97-AF65-F5344CB8AC3E}">
        <p14:creationId xmlns:p14="http://schemas.microsoft.com/office/powerpoint/2010/main" val="1203759243"/>
      </p:ext>
    </p:extLst>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19050" y="-47776"/>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221456" y="58309"/>
            <a:ext cx="8207375" cy="1152525"/>
          </a:xfrm>
        </p:spPr>
        <p:txBody>
          <a:bodyPr/>
          <a:lstStyle/>
          <a:p>
            <a:r>
              <a:rPr lang="de-DE" sz="2400" dirty="0" smtClean="0"/>
              <a:t>Unterschiede, Übergänge und Gemeinsamkeiten</a:t>
            </a:r>
            <a:endParaRPr lang="de-DE" sz="2400" dirty="0"/>
          </a:p>
        </p:txBody>
      </p:sp>
      <p:sp>
        <p:nvSpPr>
          <p:cNvPr id="5" name="Inhaltsplatzhalter 11"/>
          <p:cNvSpPr txBox="1">
            <a:spLocks/>
          </p:cNvSpPr>
          <p:nvPr/>
        </p:nvSpPr>
        <p:spPr>
          <a:xfrm>
            <a:off x="107504" y="1196752"/>
            <a:ext cx="8435280" cy="6158309"/>
          </a:xfrm>
          <a:prstGeom prst="rect">
            <a:avLst/>
          </a:prstGeom>
        </p:spPr>
        <p:txBody>
          <a:bodyPr/>
          <a:lstStyle/>
          <a:p>
            <a:pPr marL="342900" indent="-342900" eaLnBrk="0" hangingPunct="0">
              <a:spcBef>
                <a:spcPct val="20000"/>
              </a:spcBef>
              <a:buClr>
                <a:srgbClr val="A50021"/>
              </a:buClr>
              <a:buFont typeface="Wingdings" pitchFamily="2" charset="2"/>
              <a:buChar char="l"/>
              <a:defRPr/>
            </a:pPr>
            <a:r>
              <a:rPr lang="de-AT" sz="2000" b="1" dirty="0"/>
              <a:t>Auf den Punkt gebracht</a:t>
            </a:r>
            <a:r>
              <a:rPr lang="de-AT" sz="2000" b="1" dirty="0" smtClean="0"/>
              <a:t>: Um </a:t>
            </a:r>
            <a:r>
              <a:rPr lang="de-AT" sz="2000" b="1" dirty="0"/>
              <a:t>einen Menschen zu kennen, genügt es selbstverständlich nicht, zu wissen, zu welcher Gruppe er </a:t>
            </a:r>
            <a:r>
              <a:rPr lang="de-AT" sz="2000" b="1" dirty="0" smtClean="0"/>
              <a:t>gehört</a:t>
            </a:r>
            <a:r>
              <a:rPr lang="ru-RU" sz="2000" b="1" dirty="0" smtClean="0"/>
              <a:t>!</a:t>
            </a:r>
            <a:endParaRPr lang="de-DE" sz="2000" b="1" dirty="0"/>
          </a:p>
          <a:p>
            <a:pPr eaLnBrk="0" hangingPunct="0">
              <a:spcBef>
                <a:spcPct val="20000"/>
              </a:spcBef>
              <a:buClr>
                <a:srgbClr val="A50021"/>
              </a:buClr>
              <a:defRPr/>
            </a:pPr>
            <a:endParaRPr lang="de-DE" sz="2000" kern="0" dirty="0" smtClean="0">
              <a:latin typeface="+mn-lt"/>
            </a:endParaRPr>
          </a:p>
          <a:p>
            <a:pPr marL="342900" indent="-342900" eaLnBrk="0" hangingPunct="0">
              <a:spcBef>
                <a:spcPct val="20000"/>
              </a:spcBef>
              <a:buClr>
                <a:srgbClr val="A50021"/>
              </a:buClr>
              <a:buFont typeface="Wingdings" pitchFamily="2" charset="2"/>
              <a:buChar char="l"/>
              <a:defRPr/>
            </a:pPr>
            <a:r>
              <a:rPr lang="de-DE" sz="2000" kern="0" dirty="0" smtClean="0">
                <a:latin typeface="+mn-lt"/>
              </a:rPr>
              <a:t>Wenn Gruppen streng voneinander abgegrenzt werden, übersieht man die Vielfalt, die es in Wirklichkeit gibt!</a:t>
            </a:r>
          </a:p>
          <a:p>
            <a:pPr marL="342900" indent="-342900" eaLnBrk="0" hangingPunct="0">
              <a:spcBef>
                <a:spcPct val="20000"/>
              </a:spcBef>
              <a:buClr>
                <a:srgbClr val="A50021"/>
              </a:buClr>
              <a:buFont typeface="Wingdings" pitchFamily="2" charset="2"/>
              <a:buChar char="l"/>
              <a:defRPr/>
            </a:pPr>
            <a:r>
              <a:rPr lang="de-DE" sz="2000" kern="0" dirty="0" smtClean="0">
                <a:latin typeface="+mn-lt"/>
              </a:rPr>
              <a:t>Man kann beliebig Gruppen zwischen den Menschen bilden.</a:t>
            </a:r>
          </a:p>
          <a:p>
            <a:pPr marL="342900" indent="-342900" eaLnBrk="0" hangingPunct="0">
              <a:spcBef>
                <a:spcPct val="20000"/>
              </a:spcBef>
              <a:buClr>
                <a:srgbClr val="A50021"/>
              </a:buClr>
              <a:buFont typeface="Wingdings" pitchFamily="2" charset="2"/>
              <a:buChar char="l"/>
              <a:defRPr/>
            </a:pPr>
            <a:r>
              <a:rPr lang="de-DE" sz="2000" kern="0" dirty="0" smtClean="0">
                <a:latin typeface="+mn-lt"/>
              </a:rPr>
              <a:t>Neben Unterschieden zwischen den gebildeten Gruppen gibt es auch Gemeinsamkeiten, von den gruppen-typischen Merkmalen gibt es Zwischenformen, Ausnahmen und fließende Übergänge. </a:t>
            </a:r>
          </a:p>
          <a:p>
            <a:pPr marL="342900" indent="-342900" eaLnBrk="0" hangingPunct="0">
              <a:spcBef>
                <a:spcPct val="20000"/>
              </a:spcBef>
              <a:buClr>
                <a:srgbClr val="A50021"/>
              </a:buClr>
              <a:buFont typeface="Wingdings" pitchFamily="2" charset="2"/>
              <a:buChar char="l"/>
              <a:defRPr/>
            </a:pPr>
            <a:r>
              <a:rPr lang="de-DE" sz="2000" kern="0" dirty="0" smtClean="0">
                <a:latin typeface="+mn-lt"/>
              </a:rPr>
              <a:t>Gruppen bestehen nicht aus </a:t>
            </a:r>
            <a:r>
              <a:rPr lang="de-AT" sz="2000" dirty="0"/>
              <a:t>Durchschnittstypen, sondern aus einzelnen </a:t>
            </a:r>
            <a:r>
              <a:rPr lang="de-AT" sz="2000" dirty="0" smtClean="0"/>
              <a:t>Personen. Diese </a:t>
            </a:r>
            <a:r>
              <a:rPr lang="de-AT" sz="2000" dirty="0"/>
              <a:t>sind so individuell wie du </a:t>
            </a:r>
            <a:r>
              <a:rPr lang="de-AT" sz="2000" dirty="0" smtClean="0"/>
              <a:t>selbst!</a:t>
            </a:r>
          </a:p>
          <a:p>
            <a:pPr marL="342900" indent="-342900" eaLnBrk="0" hangingPunct="0">
              <a:spcBef>
                <a:spcPct val="20000"/>
              </a:spcBef>
              <a:buClr>
                <a:srgbClr val="A50021"/>
              </a:buClr>
              <a:buFont typeface="Wingdings" pitchFamily="2" charset="2"/>
              <a:buChar char="l"/>
              <a:defRPr/>
            </a:pPr>
            <a:endParaRPr lang="de-DE" sz="1200" kern="0" dirty="0">
              <a:latin typeface="+mn-lt"/>
            </a:endParaRPr>
          </a:p>
          <a:p>
            <a:pPr marL="342900" indent="-342900" eaLnBrk="0" hangingPunct="0">
              <a:spcBef>
                <a:spcPct val="20000"/>
              </a:spcBef>
              <a:buClr>
                <a:srgbClr val="A50021"/>
              </a:buClr>
              <a:buFont typeface="Wingdings" pitchFamily="2" charset="2"/>
              <a:buChar char="l"/>
              <a:defRPr/>
            </a:pPr>
            <a:r>
              <a:rPr lang="de-DE" sz="2000" b="1" kern="0" dirty="0" smtClean="0">
                <a:latin typeface="+mn-lt"/>
              </a:rPr>
              <a:t>Auf den Punkt gebracht: Du bist einzigartig! Alle anderen auch!</a:t>
            </a:r>
            <a:endParaRPr lang="de-DE" sz="2000" b="1" kern="0" dirty="0">
              <a:latin typeface="+mn-lt"/>
            </a:endParaRPr>
          </a:p>
          <a:p>
            <a:pPr marL="342900" indent="-342900" eaLnBrk="0" hangingPunct="0">
              <a:spcBef>
                <a:spcPct val="20000"/>
              </a:spcBef>
              <a:buClr>
                <a:srgbClr val="A50021"/>
              </a:buClr>
              <a:buFont typeface="Wingdings" pitchFamily="2" charset="2"/>
              <a:buChar char="l"/>
              <a:defRPr/>
            </a:pPr>
            <a:endParaRPr lang="de-DE" kern="0" dirty="0">
              <a:latin typeface="+mn-lt"/>
            </a:endParaRPr>
          </a:p>
        </p:txBody>
      </p:sp>
    </p:spTree>
    <p:extLst>
      <p:ext uri="{BB962C8B-B14F-4D97-AF65-F5344CB8AC3E}">
        <p14:creationId xmlns:p14="http://schemas.microsoft.com/office/powerpoint/2010/main" val="2172795163"/>
      </p:ext>
    </p:extLst>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19050" y="-47776"/>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p:txBody>
          <a:bodyPr/>
          <a:lstStyle/>
          <a:p>
            <a:r>
              <a:rPr lang="de-DE" sz="3200" dirty="0" smtClean="0"/>
              <a:t>Übung 1: Überraschende Gemeinsamkeiten</a:t>
            </a:r>
            <a:endParaRPr lang="de-DE" sz="3200" dirty="0"/>
          </a:p>
        </p:txBody>
      </p:sp>
      <p:sp>
        <p:nvSpPr>
          <p:cNvPr id="2" name="Inhaltsplatzhalter 1"/>
          <p:cNvSpPr>
            <a:spLocks noGrp="1"/>
          </p:cNvSpPr>
          <p:nvPr>
            <p:ph idx="1"/>
          </p:nvPr>
        </p:nvSpPr>
        <p:spPr/>
        <p:txBody>
          <a:bodyPr/>
          <a:lstStyle/>
          <a:p>
            <a:pPr marL="0" indent="0">
              <a:buNone/>
            </a:pPr>
            <a:r>
              <a:rPr lang="de-DE" sz="2000" dirty="0" smtClean="0"/>
              <a:t>Schaut euch gemeinsam das </a:t>
            </a:r>
            <a:r>
              <a:rPr lang="de-DE" sz="2000" dirty="0" smtClean="0">
                <a:hlinkClick r:id="rId3"/>
              </a:rPr>
              <a:t>Video</a:t>
            </a:r>
            <a:r>
              <a:rPr lang="de-DE" sz="2000" dirty="0" smtClean="0"/>
              <a:t> eines Experiment an, das von einem dänischen Fernsehsender produziert wurde. Darin geht es um Menschen, die äußerlich sehr unterschiedlich wirken (aufgrund ihres Alters, Berufs, ihrer Kleidung usw.), dann aber doch überraschende Gemeinsamkeiten entdecken.</a:t>
            </a:r>
          </a:p>
          <a:p>
            <a:pPr marL="0" indent="0">
              <a:buNone/>
            </a:pPr>
            <a:endParaRPr lang="de-DE" sz="2000" dirty="0" smtClean="0"/>
          </a:p>
          <a:p>
            <a:pPr marL="0" indent="0">
              <a:buNone/>
            </a:pPr>
            <a:r>
              <a:rPr lang="de-DE" sz="2000" dirty="0" smtClean="0">
                <a:solidFill>
                  <a:srgbClr val="C00000"/>
                </a:solidFill>
              </a:rPr>
              <a:t>Diskutiert anschließend in Kleingruppen folgende Fragen:</a:t>
            </a:r>
          </a:p>
          <a:p>
            <a:pPr marL="0" indent="0">
              <a:buNone/>
            </a:pPr>
            <a:endParaRPr lang="de-DE" sz="1100" dirty="0" smtClean="0">
              <a:solidFill>
                <a:srgbClr val="C00000"/>
              </a:solidFill>
            </a:endParaRPr>
          </a:p>
          <a:p>
            <a:pPr lvl="1"/>
            <a:r>
              <a:rPr lang="de-DE" sz="1500" dirty="0" smtClean="0">
                <a:solidFill>
                  <a:srgbClr val="C00000"/>
                </a:solidFill>
              </a:rPr>
              <a:t>Welche Auswirkungen hat es, wenn sich Vorurteile „in Luft auflösen“?</a:t>
            </a:r>
          </a:p>
          <a:p>
            <a:pPr lvl="1"/>
            <a:r>
              <a:rPr lang="de-DE" sz="1500" dirty="0" smtClean="0">
                <a:solidFill>
                  <a:srgbClr val="C00000"/>
                </a:solidFill>
              </a:rPr>
              <a:t>Habt ihr selbst Erfahrungen gemacht, wo sich das Bild von einem Menschen plötzlich stark verändert hat? Warum war das so?</a:t>
            </a:r>
          </a:p>
          <a:p>
            <a:pPr lvl="1"/>
            <a:r>
              <a:rPr lang="de-DE" sz="1500" dirty="0" smtClean="0">
                <a:solidFill>
                  <a:srgbClr val="C00000"/>
                </a:solidFill>
              </a:rPr>
              <a:t>Was bedeutet es, wenn man überraschende Gemeinsamkeiten zwischen sich und anderen Menschen „entdeckt“?</a:t>
            </a:r>
          </a:p>
          <a:p>
            <a:pPr lvl="1"/>
            <a:r>
              <a:rPr lang="de-DE" sz="1500" dirty="0" smtClean="0">
                <a:solidFill>
                  <a:srgbClr val="C00000"/>
                </a:solidFill>
              </a:rPr>
              <a:t>Überlegt, welche Unterschiede, aber auch Gemeinsamkeiten es zwischen den </a:t>
            </a:r>
            <a:r>
              <a:rPr lang="de-DE" sz="1500" dirty="0" err="1" smtClean="0">
                <a:solidFill>
                  <a:srgbClr val="C00000"/>
                </a:solidFill>
              </a:rPr>
              <a:t>SchülerInnen</a:t>
            </a:r>
            <a:r>
              <a:rPr lang="de-DE" sz="1500" dirty="0" smtClean="0">
                <a:solidFill>
                  <a:srgbClr val="C00000"/>
                </a:solidFill>
              </a:rPr>
              <a:t> in eurer Klasse gibt!</a:t>
            </a:r>
          </a:p>
          <a:p>
            <a:pPr marL="457200" lvl="1" indent="0">
              <a:buNone/>
            </a:pPr>
            <a:endParaRPr lang="de-DE" sz="1500" dirty="0" smtClean="0">
              <a:solidFill>
                <a:srgbClr val="C00000"/>
              </a:solidFill>
            </a:endParaRPr>
          </a:p>
        </p:txBody>
      </p:sp>
      <p:sp>
        <p:nvSpPr>
          <p:cNvPr id="5" name="Inhaltsplatzhalter 11"/>
          <p:cNvSpPr txBox="1">
            <a:spLocks/>
          </p:cNvSpPr>
          <p:nvPr/>
        </p:nvSpPr>
        <p:spPr>
          <a:xfrm>
            <a:off x="107504" y="1196752"/>
            <a:ext cx="8435280" cy="6158309"/>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kern="0" dirty="0">
              <a:latin typeface="+mn-lt"/>
            </a:endParaRPr>
          </a:p>
        </p:txBody>
      </p:sp>
    </p:spTree>
    <p:extLst>
      <p:ext uri="{BB962C8B-B14F-4D97-AF65-F5344CB8AC3E}">
        <p14:creationId xmlns:p14="http://schemas.microsoft.com/office/powerpoint/2010/main" val="137598063"/>
      </p:ext>
    </p:extLst>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0" y="0"/>
            <a:ext cx="9163050" cy="6858000"/>
          </a:xfrm>
          <a:prstGeom prst="rect">
            <a:avLst/>
          </a:prstGeom>
          <a:noFill/>
        </p:spPr>
      </p:pic>
      <p:sp>
        <p:nvSpPr>
          <p:cNvPr id="5122" name="Rectangle 2"/>
          <p:cNvSpPr>
            <a:spLocks noGrp="1" noChangeArrowheads="1"/>
          </p:cNvSpPr>
          <p:nvPr>
            <p:ph type="ctrTitle"/>
          </p:nvPr>
        </p:nvSpPr>
        <p:spPr>
          <a:xfrm>
            <a:off x="578100" y="3933056"/>
            <a:ext cx="7777162" cy="936104"/>
          </a:xfrm>
        </p:spPr>
        <p:txBody>
          <a:bodyPr/>
          <a:lstStyle/>
          <a:p>
            <a:pPr lvl="0"/>
            <a:r>
              <a:rPr lang="de-DE" sz="3200" dirty="0" smtClean="0"/>
              <a:t>Hautfarben, Gene und Co. – Rassismus und Wissenschaft</a:t>
            </a:r>
            <a:endParaRPr lang="de-AT" sz="32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3648366553"/>
      </p:ext>
    </p:extLst>
  </p:cSld>
  <p:clrMapOvr>
    <a:masterClrMapping/>
  </p:clrMapOvr>
  <p:transition spd="med">
    <p:fade thruBlk="1"/>
  </p:transition>
  <p:timing>
    <p:tnLst>
      <p:par>
        <p:cTn id="1" dur="indefinite" restart="never" nodeType="tmRoot"/>
      </p:par>
    </p:tnLst>
  </p:timing>
</p:sld>
</file>

<file path=ppt/theme/theme1.xml><?xml version="1.0" encoding="utf-8"?>
<a:theme xmlns:a="http://schemas.openxmlformats.org/drawingml/2006/main" name="1_Wasserzeichen">
  <a:themeElements>
    <a:clrScheme name="1_Wasserzeichen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1_Wasserzeiche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extraClrScheme>
      <a:clrScheme name="1_Wasserzeichen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1_Wasserzeichen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1_Wasserzeichen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1_Wasserzeichen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1_Wasserzeichen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1_Wasserzeichen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1_Wasserzeichen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1_Wasserzeichen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1_Wasserzeichen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2078</Words>
  <Application>Microsoft Office PowerPoint</Application>
  <PresentationFormat>Bildschirmpräsentation (4:3)</PresentationFormat>
  <Paragraphs>153</Paragraphs>
  <Slides>26</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26</vt:i4>
      </vt:variant>
    </vt:vector>
  </HeadingPairs>
  <TitlesOfParts>
    <vt:vector size="30" baseType="lpstr">
      <vt:lpstr>Arial</vt:lpstr>
      <vt:lpstr>Calibri</vt:lpstr>
      <vt:lpstr>Wingdings</vt:lpstr>
      <vt:lpstr>1_Wasserzeichen</vt:lpstr>
      <vt:lpstr>   „Rassismus und Vorurteile“</vt:lpstr>
      <vt:lpstr>Mehr Information auf: www.demokratiewebstatt.at </vt:lpstr>
      <vt:lpstr>Rassismus und Vorurteile</vt:lpstr>
      <vt:lpstr>Diskriminierung und Vorurteile</vt:lpstr>
      <vt:lpstr>Rassismus</vt:lpstr>
      <vt:lpstr>Wie funktioniert Rassismus?</vt:lpstr>
      <vt:lpstr>Unterschiede, Übergänge und Gemeinsamkeiten</vt:lpstr>
      <vt:lpstr>Übung 1: Überraschende Gemeinsamkeiten</vt:lpstr>
      <vt:lpstr>Hautfarben, Gene und Co. – Rassismus und Wissenschaft</vt:lpstr>
      <vt:lpstr>Der Begriff „Rasse“ und seine Verwendung</vt:lpstr>
      <vt:lpstr>Menschentypen, Hautfarben und Gene </vt:lpstr>
      <vt:lpstr>Wissenschaft „bestätigt“ rassistische Theorien</vt:lpstr>
      <vt:lpstr>Stand der Wissenschaft heute</vt:lpstr>
      <vt:lpstr>Konzept der „Rassen“ wissenschaftlich nicht haltbar</vt:lpstr>
      <vt:lpstr>Rassismus im Alltag</vt:lpstr>
      <vt:lpstr>Rassistische Zuschreibungen und Vorurteile</vt:lpstr>
      <vt:lpstr>Verallgemeinerungen und Eigenbezeichnungen</vt:lpstr>
      <vt:lpstr>Rassismus in politischen Systemen</vt:lpstr>
      <vt:lpstr>Rassendiskriminierung in den USA (1861–2016)</vt:lpstr>
      <vt:lpstr>Rassendiskriminierung durch die Nationalsozialistische Partei (NSDAP) in Deutschland (1933–1945)</vt:lpstr>
      <vt:lpstr>Rassendiskriminierung („Apartheid“) in Südafrika  im 20. Jahrhundert</vt:lpstr>
      <vt:lpstr>Was tun gegen Rassismus und Vorurteile?</vt:lpstr>
      <vt:lpstr>Was sind Vorurteile und wie entstehen sie?</vt:lpstr>
      <vt:lpstr>Was tun gegen Rassismus und Vorurteile?</vt:lpstr>
      <vt:lpstr>Was tun gegen Rassismus und Vorurteile?</vt:lpstr>
      <vt:lpstr>Übung 2: Vielfalt sichtbarer machen</vt:lpstr>
    </vt:vector>
  </TitlesOfParts>
  <Company>machessa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Vlatka Nikolic-Onea</dc:creator>
  <cp:lastModifiedBy>Harald Prosch</cp:lastModifiedBy>
  <cp:revision>1646</cp:revision>
  <cp:lastPrinted>2016-06-16T15:14:12Z</cp:lastPrinted>
  <dcterms:created xsi:type="dcterms:W3CDTF">2009-03-03T21:28:50Z</dcterms:created>
  <dcterms:modified xsi:type="dcterms:W3CDTF">2017-05-08T07:35:25Z</dcterms:modified>
</cp:coreProperties>
</file>