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42"/>
  </p:notesMasterIdLst>
  <p:handoutMasterIdLst>
    <p:handoutMasterId r:id="rId43"/>
  </p:handoutMasterIdLst>
  <p:sldIdLst>
    <p:sldId id="270" r:id="rId2"/>
    <p:sldId id="551" r:id="rId3"/>
    <p:sldId id="578" r:id="rId4"/>
    <p:sldId id="595" r:id="rId5"/>
    <p:sldId id="691" r:id="rId6"/>
    <p:sldId id="693" r:id="rId7"/>
    <p:sldId id="722" r:id="rId8"/>
    <p:sldId id="698" r:id="rId9"/>
    <p:sldId id="768" r:id="rId10"/>
    <p:sldId id="711" r:id="rId11"/>
    <p:sldId id="714" r:id="rId12"/>
    <p:sldId id="723" r:id="rId13"/>
    <p:sldId id="657" r:id="rId14"/>
    <p:sldId id="746" r:id="rId15"/>
    <p:sldId id="748" r:id="rId16"/>
    <p:sldId id="749" r:id="rId17"/>
    <p:sldId id="750" r:id="rId18"/>
    <p:sldId id="751" r:id="rId19"/>
    <p:sldId id="769" r:id="rId20"/>
    <p:sldId id="752" r:id="rId21"/>
    <p:sldId id="754" r:id="rId22"/>
    <p:sldId id="685" r:id="rId23"/>
    <p:sldId id="755" r:id="rId24"/>
    <p:sldId id="710" r:id="rId25"/>
    <p:sldId id="756" r:id="rId26"/>
    <p:sldId id="757" r:id="rId27"/>
    <p:sldId id="758" r:id="rId28"/>
    <p:sldId id="759" r:id="rId29"/>
    <p:sldId id="760" r:id="rId30"/>
    <p:sldId id="761" r:id="rId31"/>
    <p:sldId id="762" r:id="rId32"/>
    <p:sldId id="721" r:id="rId33"/>
    <p:sldId id="763" r:id="rId34"/>
    <p:sldId id="724" r:id="rId35"/>
    <p:sldId id="764" r:id="rId36"/>
    <p:sldId id="726" r:id="rId37"/>
    <p:sldId id="765" r:id="rId38"/>
    <p:sldId id="766" r:id="rId39"/>
    <p:sldId id="728" r:id="rId40"/>
    <p:sldId id="670" r:id="rId41"/>
  </p:sldIdLst>
  <p:sldSz cx="9144000" cy="6858000" type="screen4x3"/>
  <p:notesSz cx="6797675" cy="9928225"/>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lber Ulrike, Dr. " initials="felber" lastIdx="70" clrIdx="0"/>
  <p:cmAuthor id="1" name="%user2%" initials="brunne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5355"/>
    <a:srgbClr val="0099FF"/>
    <a:srgbClr val="00FFFF"/>
    <a:srgbClr val="DC5456"/>
    <a:srgbClr val="FF5050"/>
    <a:srgbClr val="000000"/>
    <a:srgbClr val="33CC33"/>
    <a:srgbClr val="009999"/>
    <a:srgbClr val="FFDD4B"/>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55" autoAdjust="0"/>
    <p:restoredTop sz="96305" autoAdjust="0"/>
  </p:normalViewPr>
  <p:slideViewPr>
    <p:cSldViewPr>
      <p:cViewPr varScale="1">
        <p:scale>
          <a:sx n="112" d="100"/>
          <a:sy n="112" d="100"/>
        </p:scale>
        <p:origin x="163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60" d="100"/>
          <a:sy n="60" d="100"/>
        </p:scale>
        <p:origin x="3202" y="4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sz="quarter"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C57743C6-E815-44EA-81A1-E2159D02985A}" type="datetimeFigureOut">
              <a:rPr lang="de-DE"/>
              <a:pPr>
                <a:defRPr/>
              </a:pPr>
              <a:t>06.12.2018</a:t>
            </a:fld>
            <a:endParaRPr lang="de-DE"/>
          </a:p>
        </p:txBody>
      </p:sp>
      <p:sp>
        <p:nvSpPr>
          <p:cNvPr id="4" name="Fußzeilenplatzhalter 3"/>
          <p:cNvSpPr>
            <a:spLocks noGrp="1"/>
          </p:cNvSpPr>
          <p:nvPr>
            <p:ph type="ftr" sz="quarter" idx="2"/>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5" name="Foliennummernplatzhalter 4"/>
          <p:cNvSpPr>
            <a:spLocks noGrp="1"/>
          </p:cNvSpPr>
          <p:nvPr>
            <p:ph type="sldNum" sz="quarter" idx="3"/>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3157027C-3D05-4975-BFFC-68DFCA488738}" type="slidenum">
              <a:rPr lang="de-DE"/>
              <a:pPr>
                <a:defRPr/>
              </a:pPr>
              <a:t>‹Nr.›</a:t>
            </a:fld>
            <a:endParaRPr lang="de-DE"/>
          </a:p>
        </p:txBody>
      </p:sp>
    </p:spTree>
    <p:extLst>
      <p:ext uri="{BB962C8B-B14F-4D97-AF65-F5344CB8AC3E}">
        <p14:creationId xmlns:p14="http://schemas.microsoft.com/office/powerpoint/2010/main" val="2769535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ACFE6062-7DDF-4DFC-89A4-6FDD3B3F780D}" type="datetimeFigureOut">
              <a:rPr lang="de-DE"/>
              <a:pPr>
                <a:defRPr/>
              </a:pPr>
              <a:t>06.12.2018</a:t>
            </a:fld>
            <a:endParaRPr lang="de-DE"/>
          </a:p>
        </p:txBody>
      </p:sp>
      <p:sp>
        <p:nvSpPr>
          <p:cNvPr id="4" name="Folienbildplatzhalter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93" tIns="45745" rIns="91493" bIns="45745" rtlCol="0" anchor="ctr"/>
          <a:lstStyle/>
          <a:p>
            <a:pPr lvl="0"/>
            <a:endParaRPr lang="de-DE" noProof="0"/>
          </a:p>
        </p:txBody>
      </p:sp>
      <p:sp>
        <p:nvSpPr>
          <p:cNvPr id="5" name="Notizenplatzhalter 4"/>
          <p:cNvSpPr>
            <a:spLocks noGrp="1"/>
          </p:cNvSpPr>
          <p:nvPr>
            <p:ph type="body" sz="quarter" idx="3"/>
          </p:nvPr>
        </p:nvSpPr>
        <p:spPr>
          <a:xfrm>
            <a:off x="679465" y="4715407"/>
            <a:ext cx="5438748" cy="4465930"/>
          </a:xfrm>
          <a:prstGeom prst="rect">
            <a:avLst/>
          </a:prstGeom>
        </p:spPr>
        <p:txBody>
          <a:bodyPr vert="horz" lIns="91493" tIns="45745" rIns="91493" bIns="45745"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7" name="Foliennummernplatzhalter 6"/>
          <p:cNvSpPr>
            <a:spLocks noGrp="1"/>
          </p:cNvSpPr>
          <p:nvPr>
            <p:ph type="sldNum" sz="quarter" idx="5"/>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2AB57812-465C-463D-A8FA-D9934EC47507}" type="slidenum">
              <a:rPr lang="de-DE"/>
              <a:pPr>
                <a:defRPr/>
              </a:pPr>
              <a:t>‹Nr.›</a:t>
            </a:fld>
            <a:endParaRPr lang="de-DE"/>
          </a:p>
        </p:txBody>
      </p:sp>
    </p:spTree>
    <p:extLst>
      <p:ext uri="{BB962C8B-B14F-4D97-AF65-F5344CB8AC3E}">
        <p14:creationId xmlns:p14="http://schemas.microsoft.com/office/powerpoint/2010/main" val="1935707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26628"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ED51BA-ACCE-4E47-BAF0-B4900F8B8034}" type="slidenum">
              <a:rPr lang="de-DE" smtClean="0"/>
              <a:pPr/>
              <a:t>1</a:t>
            </a:fld>
            <a:endParaRPr lang="de-DE"/>
          </a:p>
        </p:txBody>
      </p:sp>
    </p:spTree>
    <p:extLst>
      <p:ext uri="{BB962C8B-B14F-4D97-AF65-F5344CB8AC3E}">
        <p14:creationId xmlns:p14="http://schemas.microsoft.com/office/powerpoint/2010/main" val="21999937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8" descr="BG_TITEL"/>
          <p:cNvPicPr>
            <a:picLocks noChangeAspect="1" noChangeArrowheads="1"/>
          </p:cNvPicPr>
          <p:nvPr userDrawn="1"/>
        </p:nvPicPr>
        <p:blipFill>
          <a:blip r:embed="rId2" cstate="email"/>
          <a:srcRect/>
          <a:stretch>
            <a:fillRect/>
          </a:stretch>
        </p:blipFill>
        <p:spPr bwMode="auto">
          <a:xfrm>
            <a:off x="0" y="0"/>
            <a:ext cx="9144000" cy="6859588"/>
          </a:xfrm>
          <a:prstGeom prst="rect">
            <a:avLst/>
          </a:prstGeom>
          <a:noFill/>
          <a:ln w="9525">
            <a:noFill/>
            <a:miter lim="800000"/>
            <a:headEnd/>
            <a:tailEnd/>
          </a:ln>
        </p:spPr>
      </p:pic>
      <p:sp>
        <p:nvSpPr>
          <p:cNvPr id="69637" name="Rectangle 5"/>
          <p:cNvSpPr>
            <a:spLocks noGrp="1" noChangeArrowheads="1"/>
          </p:cNvSpPr>
          <p:nvPr>
            <p:ph type="ctrTitle"/>
          </p:nvPr>
        </p:nvSpPr>
        <p:spPr>
          <a:xfrm>
            <a:off x="684213" y="1268413"/>
            <a:ext cx="7632700" cy="1884362"/>
          </a:xfrm>
        </p:spPr>
        <p:txBody>
          <a:bodyPr rIns="90000" anchor="b"/>
          <a:lstStyle>
            <a:lvl1pPr>
              <a:tabLst>
                <a:tab pos="8342313" algn="l"/>
              </a:tabLst>
              <a:defRPr sz="4400"/>
            </a:lvl1pPr>
          </a:lstStyle>
          <a:p>
            <a:r>
              <a:rPr lang="de-DE"/>
              <a:t>Titelmasterformat durch Klicken bearbeiten</a:t>
            </a:r>
          </a:p>
        </p:txBody>
      </p:sp>
      <p:sp>
        <p:nvSpPr>
          <p:cNvPr id="69638" name="Rectangle 6"/>
          <p:cNvSpPr>
            <a:spLocks noGrp="1" noChangeArrowheads="1"/>
          </p:cNvSpPr>
          <p:nvPr>
            <p:ph type="subTitle" idx="1"/>
          </p:nvPr>
        </p:nvSpPr>
        <p:spPr>
          <a:xfrm>
            <a:off x="684213" y="3505200"/>
            <a:ext cx="6767512" cy="1752600"/>
          </a:xfrm>
        </p:spPr>
        <p:txBody>
          <a:bodyPr/>
          <a:lstStyle>
            <a:lvl1pPr marL="0" indent="0">
              <a:buFont typeface="Wingdings" pitchFamily="2" charset="2"/>
              <a:buNone/>
              <a:defRPr/>
            </a:lvl1pPr>
          </a:lstStyle>
          <a:p>
            <a:r>
              <a:rPr lang="de-DE"/>
              <a:t>Formatvorlage des Untertitelmasters durch Klicken bearbeiten</a:t>
            </a:r>
          </a:p>
        </p:txBody>
      </p:sp>
      <p:sp>
        <p:nvSpPr>
          <p:cNvPr id="5" name="Rectangle 3"/>
          <p:cNvSpPr>
            <a:spLocks noGrp="1" noChangeArrowheads="1"/>
          </p:cNvSpPr>
          <p:nvPr>
            <p:ph type="dt" sz="half" idx="10"/>
          </p:nvPr>
        </p:nvSpPr>
        <p:spPr>
          <a:xfrm>
            <a:off x="179388" y="6237288"/>
            <a:ext cx="2133600" cy="457200"/>
          </a:xfrm>
        </p:spPr>
        <p:txBody>
          <a:bodyPr/>
          <a:lstStyle>
            <a:lvl1pPr>
              <a:defRPr/>
            </a:lvl1pPr>
          </a:lstStyle>
          <a:p>
            <a:pPr>
              <a:defRPr/>
            </a:pPr>
            <a:endParaRPr lang="de-DE"/>
          </a:p>
        </p:txBody>
      </p:sp>
      <p:sp>
        <p:nvSpPr>
          <p:cNvPr id="6" name="Rectangle 4"/>
          <p:cNvSpPr>
            <a:spLocks noGrp="1" noChangeArrowheads="1"/>
          </p:cNvSpPr>
          <p:nvPr>
            <p:ph type="ftr" sz="quarter" idx="11"/>
          </p:nvPr>
        </p:nvSpPr>
        <p:spPr>
          <a:xfrm>
            <a:off x="107950" y="115888"/>
            <a:ext cx="8928100" cy="457200"/>
          </a:xfrm>
        </p:spPr>
        <p:txBody>
          <a:bodyPr/>
          <a:lstStyle>
            <a:lvl1pPr algn="l">
              <a:defRPr/>
            </a:lvl1pPr>
          </a:lstStyle>
          <a:p>
            <a:pPr>
              <a:defRPr/>
            </a:pPr>
            <a:endParaRPr lang="de-DE"/>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E733A3-A347-4423-A88D-8740C5C7C3A1}" type="slidenum">
              <a:rPr lang="de-DE"/>
              <a:pPr>
                <a:defRPr/>
              </a:pPr>
              <a:t>‹Nr.›</a:t>
            </a:fld>
            <a:endParaRPr lang="de-DE"/>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76250"/>
            <a:ext cx="2057400" cy="56546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476250"/>
            <a:ext cx="6019800" cy="565467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4DE6837-C7C9-47D3-B760-4997977DE3CA}" type="slidenum">
              <a:rPr lang="de-DE"/>
              <a:pPr>
                <a:defRPr/>
              </a:pPr>
              <a:t>‹Nr.›</a:t>
            </a:fld>
            <a:endParaRPr lang="de-DE"/>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C5F21B-4B24-45F0-BD0C-E6E28C19167C}" type="slidenum">
              <a:rPr lang="de-DE"/>
              <a:pPr>
                <a:defRPr/>
              </a:pPr>
              <a:t>‹Nr.›</a:t>
            </a:fld>
            <a:endParaRPr lang="de-DE"/>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2F2EF01-9E11-4CF0-B628-4AD45FEDB54A}" type="slidenum">
              <a:rPr lang="de-DE"/>
              <a:pPr>
                <a:defRPr/>
              </a:pPr>
              <a:t>‹Nr.›</a:t>
            </a:fld>
            <a:endParaRPr lang="de-DE"/>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129C9AB2-E1BF-4ADE-9102-C5FE8E0B4E99}" type="slidenum">
              <a:rPr lang="de-DE"/>
              <a:pPr>
                <a:defRPr/>
              </a:pPr>
              <a:t>‹Nr.›</a:t>
            </a:fld>
            <a:endParaRPr lang="de-DE"/>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187A4B97-0421-4840-B428-FB54A14ADBB5}" type="slidenum">
              <a:rPr lang="de-DE"/>
              <a:pPr>
                <a:defRPr/>
              </a:pPr>
              <a:t>‹Nr.›</a:t>
            </a:fld>
            <a:endParaRPr lang="de-DE"/>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D6ED5AA2-D2E6-4D6F-90CC-913B7E8EED18}" type="slidenum">
              <a:rPr lang="de-DE"/>
              <a:pPr>
                <a:defRPr/>
              </a:pPr>
              <a:t>‹Nr.›</a:t>
            </a:fld>
            <a:endParaRPr lang="de-DE"/>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FBEC83C4-C1C6-4A94-A024-B681E6A01B63}" type="slidenum">
              <a:rPr lang="de-DE"/>
              <a:pPr>
                <a:defRPr/>
              </a:pPr>
              <a:t>‹Nr.›</a:t>
            </a:fld>
            <a:endParaRPr lang="de-DE"/>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DDB4C8FA-F72A-465B-9F18-8895B4ADF36D}" type="slidenum">
              <a:rPr lang="de-DE"/>
              <a:pPr>
                <a:defRPr/>
              </a:pPr>
              <a:t>‹Nr.›</a:t>
            </a:fld>
            <a:endParaRPr lang="de-DE"/>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ABB83EB1-04CB-43F5-857F-AB163E431496}" type="slidenum">
              <a:rPr lang="de-DE"/>
              <a:pPr>
                <a:defRPr/>
              </a:pPr>
              <a:t>‹Nr.›</a:t>
            </a:fld>
            <a:endParaRPr lang="de-DE"/>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G_Arbeitsblatt"/>
          <p:cNvPicPr>
            <a:picLocks noChangeAspect="1" noChangeArrowheads="1"/>
          </p:cNvPicPr>
          <p:nvPr userDrawn="1"/>
        </p:nvPicPr>
        <p:blipFill>
          <a:blip r:embed="rId13" cstate="email"/>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457200" y="1700213"/>
            <a:ext cx="8229600" cy="4430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8612"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de-DE"/>
          </a:p>
        </p:txBody>
      </p:sp>
      <p:sp>
        <p:nvSpPr>
          <p:cNvPr id="6861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de-DE"/>
          </a:p>
        </p:txBody>
      </p:sp>
      <p:sp>
        <p:nvSpPr>
          <p:cNvPr id="68614"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F87C4DB-26E2-46AD-8236-1A45ED6C6152}" type="slidenum">
              <a:rPr lang="de-DE"/>
              <a:pPr>
                <a:defRPr/>
              </a:pPr>
              <a:t>‹Nr.›</a:t>
            </a:fld>
            <a:endParaRPr lang="de-DE"/>
          </a:p>
        </p:txBody>
      </p:sp>
      <p:sp>
        <p:nvSpPr>
          <p:cNvPr id="1031" name="Rectangle 7"/>
          <p:cNvSpPr>
            <a:spLocks noGrp="1" noChangeArrowheads="1"/>
          </p:cNvSpPr>
          <p:nvPr>
            <p:ph type="title"/>
          </p:nvPr>
        </p:nvSpPr>
        <p:spPr bwMode="auto">
          <a:xfrm>
            <a:off x="468313" y="476250"/>
            <a:ext cx="8207375"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ARBEITSBLATT TITEL</a:t>
            </a:r>
          </a:p>
        </p:txBody>
      </p:sp>
    </p:spTree>
  </p:cSld>
  <p:clrMap bg1="lt1" tx1="dk1" bg2="lt2" tx2="dk2" accent1="accent1" accent2="accent2" accent3="accent3" accent4="accent4" accent5="accent5" accent6="accent6" hlink="hlink" folHlink="folHlink"/>
  <p:sldLayoutIdLst>
    <p:sldLayoutId id="2147484365"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Lst>
  <p:transition spd="med">
    <p:fade thruBlk="1"/>
  </p:transition>
  <p:txStyles>
    <p:titleStyle>
      <a:lvl1pPr algn="l" rtl="0" eaLnBrk="0" fontAlgn="base" hangingPunct="0">
        <a:spcBef>
          <a:spcPct val="0"/>
        </a:spcBef>
        <a:spcAft>
          <a:spcPct val="0"/>
        </a:spcAft>
        <a:tabLst>
          <a:tab pos="8607425" algn="l"/>
        </a:tabLst>
        <a:defRPr sz="3800">
          <a:solidFill>
            <a:srgbClr val="00B2D6"/>
          </a:solidFill>
          <a:latin typeface="+mj-lt"/>
          <a:ea typeface="+mj-ea"/>
          <a:cs typeface="+mj-cs"/>
        </a:defRPr>
      </a:lvl1pPr>
      <a:lvl2pPr algn="l" rtl="0" eaLnBrk="0" fontAlgn="base" hangingPunct="0">
        <a:spcBef>
          <a:spcPct val="0"/>
        </a:spcBef>
        <a:spcAft>
          <a:spcPct val="0"/>
        </a:spcAft>
        <a:tabLst>
          <a:tab pos="8607425" algn="l"/>
        </a:tabLst>
        <a:defRPr sz="3800">
          <a:solidFill>
            <a:srgbClr val="00B2D6"/>
          </a:solidFill>
          <a:latin typeface="Arial" charset="0"/>
        </a:defRPr>
      </a:lvl2pPr>
      <a:lvl3pPr algn="l" rtl="0" eaLnBrk="0" fontAlgn="base" hangingPunct="0">
        <a:spcBef>
          <a:spcPct val="0"/>
        </a:spcBef>
        <a:spcAft>
          <a:spcPct val="0"/>
        </a:spcAft>
        <a:tabLst>
          <a:tab pos="8607425" algn="l"/>
        </a:tabLst>
        <a:defRPr sz="3800">
          <a:solidFill>
            <a:srgbClr val="00B2D6"/>
          </a:solidFill>
          <a:latin typeface="Arial" charset="0"/>
        </a:defRPr>
      </a:lvl3pPr>
      <a:lvl4pPr algn="l" rtl="0" eaLnBrk="0" fontAlgn="base" hangingPunct="0">
        <a:spcBef>
          <a:spcPct val="0"/>
        </a:spcBef>
        <a:spcAft>
          <a:spcPct val="0"/>
        </a:spcAft>
        <a:tabLst>
          <a:tab pos="8607425" algn="l"/>
        </a:tabLst>
        <a:defRPr sz="3800">
          <a:solidFill>
            <a:srgbClr val="00B2D6"/>
          </a:solidFill>
          <a:latin typeface="Arial" charset="0"/>
        </a:defRPr>
      </a:lvl4pPr>
      <a:lvl5pPr algn="l" rtl="0" eaLnBrk="0" fontAlgn="base" hangingPunct="0">
        <a:spcBef>
          <a:spcPct val="0"/>
        </a:spcBef>
        <a:spcAft>
          <a:spcPct val="0"/>
        </a:spcAft>
        <a:tabLst>
          <a:tab pos="8607425" algn="l"/>
        </a:tabLst>
        <a:defRPr sz="3800">
          <a:solidFill>
            <a:srgbClr val="00B2D6"/>
          </a:solidFill>
          <a:latin typeface="Arial" charset="0"/>
        </a:defRPr>
      </a:lvl5pPr>
      <a:lvl6pPr marL="457200" algn="l" rtl="0" fontAlgn="base">
        <a:spcBef>
          <a:spcPct val="0"/>
        </a:spcBef>
        <a:spcAft>
          <a:spcPct val="0"/>
        </a:spcAft>
        <a:tabLst>
          <a:tab pos="8607425" algn="l"/>
        </a:tabLst>
        <a:defRPr sz="3800">
          <a:solidFill>
            <a:srgbClr val="00B2D6"/>
          </a:solidFill>
          <a:latin typeface="Arial" charset="0"/>
        </a:defRPr>
      </a:lvl6pPr>
      <a:lvl7pPr marL="914400" algn="l" rtl="0" fontAlgn="base">
        <a:spcBef>
          <a:spcPct val="0"/>
        </a:spcBef>
        <a:spcAft>
          <a:spcPct val="0"/>
        </a:spcAft>
        <a:tabLst>
          <a:tab pos="8607425" algn="l"/>
        </a:tabLst>
        <a:defRPr sz="3800">
          <a:solidFill>
            <a:srgbClr val="00B2D6"/>
          </a:solidFill>
          <a:latin typeface="Arial" charset="0"/>
        </a:defRPr>
      </a:lvl7pPr>
      <a:lvl8pPr marL="1371600" algn="l" rtl="0" fontAlgn="base">
        <a:spcBef>
          <a:spcPct val="0"/>
        </a:spcBef>
        <a:spcAft>
          <a:spcPct val="0"/>
        </a:spcAft>
        <a:tabLst>
          <a:tab pos="8607425" algn="l"/>
        </a:tabLst>
        <a:defRPr sz="3800">
          <a:solidFill>
            <a:srgbClr val="00B2D6"/>
          </a:solidFill>
          <a:latin typeface="Arial" charset="0"/>
        </a:defRPr>
      </a:lvl8pPr>
      <a:lvl9pPr marL="1828800" algn="l" rtl="0" fontAlgn="base">
        <a:spcBef>
          <a:spcPct val="0"/>
        </a:spcBef>
        <a:spcAft>
          <a:spcPct val="0"/>
        </a:spcAft>
        <a:tabLst>
          <a:tab pos="8607425" algn="l"/>
        </a:tabLst>
        <a:defRPr sz="3800">
          <a:solidFill>
            <a:srgbClr val="00B2D6"/>
          </a:solidFill>
          <a:latin typeface="Arial" charset="0"/>
        </a:defRPr>
      </a:lvl9pPr>
    </p:titleStyle>
    <p:bodyStyle>
      <a:lvl1pPr marL="342900" indent="-342900" algn="l" rtl="0" eaLnBrk="0" fontAlgn="base" hangingPunct="0">
        <a:spcBef>
          <a:spcPct val="20000"/>
        </a:spcBef>
        <a:spcAft>
          <a:spcPct val="0"/>
        </a:spcAft>
        <a:buClr>
          <a:srgbClr val="A5002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rgbClr val="A5002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demokratiewebstatt.at/"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demokratiewebstatt.at/"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www.demokratiewebstatt.at/thema/thema-religion-und-glaube/religionsfreiheit-was-bedeutet-das/religionsfreiheit-und-glaubensfreiheit-in-oesterreich/"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demokratiewebstatt.at/thema/thema-religion-und-glaube/"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demokratiewebstatt.at/thema/thema-religion-und-glaube/die-weltreligionen/vier-wahrheiten-und-ein-rad-der-buddhismus/" TargetMode="External"/><Relationship Id="rId7" Type="http://schemas.openxmlformats.org/officeDocument/2006/relationships/hyperlink" Target="https://www.demokratiewebstatt.at/thema/thema-religion-und-glaube/die-weltreligionen/ein-stern-und-das-gelobte-land-das-judentum/"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hyperlink" Target="https://www.demokratiewebstatt.at/thema/thema-religion-und-glaube/die-weltreligionen/fuenf-saeulen-und-ein-prophet-der-islam/" TargetMode="External"/><Relationship Id="rId5" Type="http://schemas.openxmlformats.org/officeDocument/2006/relationships/hyperlink" Target="https://www.demokratiewebstatt.at/thema/thema-religion-und-glaube/die-weltreligionen/heilige-kuehe-und-ein-ewiger-kreislauf-der-hinduismus/" TargetMode="External"/><Relationship Id="rId4" Type="http://schemas.openxmlformats.org/officeDocument/2006/relationships/hyperlink" Target="https://www.demokratiewebstatt.at/thema/thema-religion-und-glaube/die-weltreligionen/eine-frohe-botschaft-und-ein-kreuz-das-christentu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Picture 3" descr="C:\Users\Franz\Pictures\Thema-1938-Fotos-internet\1938 hintergrund-01.jpg"/>
          <p:cNvPicPr>
            <a:picLocks noChangeAspect="1" noChangeArrowheads="1"/>
          </p:cNvPicPr>
          <p:nvPr/>
        </p:nvPicPr>
        <p:blipFill>
          <a:blip r:embed="rId3" cstate="email"/>
          <a:srcRect/>
          <a:stretch>
            <a:fillRect/>
          </a:stretch>
        </p:blipFill>
        <p:spPr bwMode="auto">
          <a:xfrm>
            <a:off x="0" y="-27385"/>
            <a:ext cx="9163050" cy="6872067"/>
          </a:xfrm>
          <a:prstGeom prst="rect">
            <a:avLst/>
          </a:prstGeom>
          <a:noFill/>
        </p:spPr>
      </p:pic>
      <p:sp>
        <p:nvSpPr>
          <p:cNvPr id="3074" name="Rectangle 2"/>
          <p:cNvSpPr>
            <a:spLocks noGrp="1" noChangeArrowheads="1"/>
          </p:cNvSpPr>
          <p:nvPr>
            <p:ph type="ctrTitle"/>
          </p:nvPr>
        </p:nvSpPr>
        <p:spPr>
          <a:xfrm>
            <a:off x="683568" y="908721"/>
            <a:ext cx="7848872" cy="1409270"/>
          </a:xfrm>
        </p:spPr>
        <p:txBody>
          <a:bodyPr/>
          <a:lstStyle/>
          <a:p>
            <a:pPr algn="ctr" eaLnBrk="1" hangingPunct="1"/>
            <a:r>
              <a:rPr lang="de-DE" sz="4000" dirty="0"/>
              <a:t/>
            </a:r>
            <a:br>
              <a:rPr lang="de-DE" sz="4000" dirty="0"/>
            </a:br>
            <a:r>
              <a:rPr lang="de-DE" sz="4000" dirty="0"/>
              <a:t/>
            </a:r>
            <a:br>
              <a:rPr lang="de-DE" sz="4000" dirty="0"/>
            </a:br>
            <a:r>
              <a:rPr lang="de-DE" sz="3600" dirty="0" smtClean="0"/>
              <a:t>Religion und Glaube</a:t>
            </a:r>
            <a:endParaRPr lang="de-DE" sz="2400" dirty="0"/>
          </a:p>
        </p:txBody>
      </p:sp>
      <p:sp>
        <p:nvSpPr>
          <p:cNvPr id="3075" name="Rectangle 3"/>
          <p:cNvSpPr>
            <a:spLocks noGrp="1" noChangeArrowheads="1"/>
          </p:cNvSpPr>
          <p:nvPr>
            <p:ph type="subTitle" idx="1"/>
          </p:nvPr>
        </p:nvSpPr>
        <p:spPr>
          <a:xfrm>
            <a:off x="828823" y="3823494"/>
            <a:ext cx="6767513" cy="1405706"/>
          </a:xfrm>
        </p:spPr>
        <p:txBody>
          <a:bodyPr/>
          <a:lstStyle/>
          <a:p>
            <a:pPr eaLnBrk="1" hangingPunct="1"/>
            <a:r>
              <a:rPr lang="de-DE" dirty="0"/>
              <a:t>Materialien zur Politischen Bildung von Kindern und Jugendlichen</a:t>
            </a:r>
            <a:endParaRPr lang="de-AT" dirty="0"/>
          </a:p>
        </p:txBody>
      </p:sp>
      <p:sp>
        <p:nvSpPr>
          <p:cNvPr id="3076" name="Text Box 4"/>
          <p:cNvSpPr txBox="1">
            <a:spLocks noChangeArrowheads="1"/>
          </p:cNvSpPr>
          <p:nvPr/>
        </p:nvSpPr>
        <p:spPr bwMode="auto">
          <a:xfrm>
            <a:off x="882278" y="5392738"/>
            <a:ext cx="3041650" cy="366712"/>
          </a:xfrm>
          <a:prstGeom prst="rect">
            <a:avLst/>
          </a:prstGeom>
          <a:noFill/>
          <a:ln w="9525">
            <a:noFill/>
            <a:miter lim="800000"/>
            <a:headEnd/>
            <a:tailEnd/>
          </a:ln>
        </p:spPr>
        <p:txBody>
          <a:bodyPr wrap="none">
            <a:spAutoFit/>
          </a:bodyPr>
          <a:lstStyle/>
          <a:p>
            <a:r>
              <a:rPr lang="de-DE" dirty="0">
                <a:hlinkClick r:id="rId4"/>
              </a:rPr>
              <a:t>www.demokratiewebstatt.at</a:t>
            </a:r>
            <a:r>
              <a:rPr lang="de-DE" dirty="0"/>
              <a:t> </a:t>
            </a:r>
            <a:endParaRPr lang="de-AT"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1905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smtClean="0"/>
              <a:t>Unterschiede und gemeinsame Werte</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pPr marL="0" indent="0">
              <a:buNone/>
            </a:pPr>
            <a:r>
              <a:rPr lang="de-DE" sz="1600" i="1" dirty="0" smtClean="0"/>
              <a:t>Ein </a:t>
            </a:r>
            <a:r>
              <a:rPr lang="de-DE" sz="1600" i="1" dirty="0"/>
              <a:t>Stammvater der Menschen, der von Gott aus Lehm geschaffen wurde. Das Leben im unbeschreiblich schönen Paradies. Der Baum der Erkenntnis. Die </a:t>
            </a:r>
            <a:r>
              <a:rPr lang="de-DE" sz="1600" i="1" dirty="0" smtClean="0"/>
              <a:t>„Vertreibung </a:t>
            </a:r>
            <a:r>
              <a:rPr lang="de-DE" sz="1600" i="1" dirty="0"/>
              <a:t>aus dem </a:t>
            </a:r>
            <a:r>
              <a:rPr lang="de-DE" sz="1600" i="1" dirty="0" smtClean="0"/>
              <a:t>Paradies“ </a:t>
            </a:r>
            <a:r>
              <a:rPr lang="de-DE" sz="1600" i="1" dirty="0" smtClean="0"/>
              <a:t>…</a:t>
            </a:r>
          </a:p>
          <a:p>
            <a:pPr marL="0" indent="0">
              <a:buNone/>
            </a:pPr>
            <a:endParaRPr lang="de-AT" sz="1600" dirty="0" smtClean="0"/>
          </a:p>
          <a:p>
            <a:r>
              <a:rPr lang="de-AT" sz="1600" dirty="0" smtClean="0"/>
              <a:t>Diese </a:t>
            </a:r>
            <a:r>
              <a:rPr lang="de-AT" sz="1600" dirty="0"/>
              <a:t>Geschichte liegt (in ihren Grundzügen</a:t>
            </a:r>
            <a:r>
              <a:rPr lang="de-AT" sz="1600" dirty="0" smtClean="0"/>
              <a:t>) als </a:t>
            </a:r>
            <a:r>
              <a:rPr lang="de-AT" sz="1600" dirty="0"/>
              <a:t>Ursprungserzählung 3 Religionen zugrunde: dem </a:t>
            </a:r>
            <a:r>
              <a:rPr lang="de-AT" sz="1600" b="1" dirty="0"/>
              <a:t>Christentum, dem Judentum und dem Islam</a:t>
            </a:r>
            <a:r>
              <a:rPr lang="de-AT" sz="1600" dirty="0" smtClean="0"/>
              <a:t>.</a:t>
            </a:r>
          </a:p>
          <a:p>
            <a:endParaRPr lang="de-AT" sz="1600" dirty="0"/>
          </a:p>
          <a:p>
            <a:r>
              <a:rPr lang="de-AT" sz="1600" dirty="0"/>
              <a:t>Alle drei Religionen gehen auf den Propheten Abraham zurück. Man nennt diese Religionen „</a:t>
            </a:r>
            <a:r>
              <a:rPr lang="de-AT" sz="1600" b="1" dirty="0" err="1"/>
              <a:t>Abrahamitische</a:t>
            </a:r>
            <a:r>
              <a:rPr lang="de-AT" sz="1600" b="1" dirty="0"/>
              <a:t> Religionen</a:t>
            </a:r>
            <a:r>
              <a:rPr lang="de-AT" sz="1600" dirty="0"/>
              <a:t>“ oder „</a:t>
            </a:r>
            <a:r>
              <a:rPr lang="de-AT" sz="1600" b="1" dirty="0" err="1" smtClean="0"/>
              <a:t>Abrahamische</a:t>
            </a:r>
            <a:r>
              <a:rPr lang="de-AT" sz="1600" b="1" dirty="0" smtClean="0"/>
              <a:t> Religionen</a:t>
            </a:r>
            <a:r>
              <a:rPr lang="de-AT" sz="1600" dirty="0"/>
              <a:t>“. Über 50% der Menschen gehören derzeit einer dieser Religionen an</a:t>
            </a:r>
            <a:r>
              <a:rPr lang="de-AT" sz="1600" dirty="0" smtClean="0"/>
              <a:t>.</a:t>
            </a:r>
          </a:p>
          <a:p>
            <a:pPr marL="0" indent="0">
              <a:buNone/>
            </a:pPr>
            <a:endParaRPr lang="de-AT" sz="1600" dirty="0"/>
          </a:p>
          <a:p>
            <a:r>
              <a:rPr lang="de-AT" sz="1600" b="1" dirty="0"/>
              <a:t>Bei allen Unterschieden </a:t>
            </a:r>
            <a:r>
              <a:rPr lang="de-AT" sz="1600" dirty="0"/>
              <a:t>finden sich bei vielen Religionen </a:t>
            </a:r>
            <a:r>
              <a:rPr lang="de-AT" sz="1600" b="1" dirty="0"/>
              <a:t>auch Gemeinsamkeiten</a:t>
            </a:r>
            <a:r>
              <a:rPr lang="de-AT" sz="1600" dirty="0"/>
              <a:t>. </a:t>
            </a:r>
            <a:r>
              <a:rPr lang="de-AT" sz="1600" dirty="0" smtClean="0"/>
              <a:t>Teilweise </a:t>
            </a:r>
            <a:r>
              <a:rPr lang="de-AT" sz="1600" dirty="0"/>
              <a:t>liegt das daran, dass sie – wie etwa die </a:t>
            </a:r>
            <a:r>
              <a:rPr lang="de-AT" sz="1600" dirty="0" err="1" smtClean="0"/>
              <a:t>abrahamitischen</a:t>
            </a:r>
            <a:r>
              <a:rPr lang="de-AT" sz="1600" dirty="0" smtClean="0"/>
              <a:t> Religionen </a:t>
            </a:r>
            <a:r>
              <a:rPr lang="de-AT" sz="1600" dirty="0"/>
              <a:t>– einen</a:t>
            </a:r>
            <a:r>
              <a:rPr lang="de-AT" sz="1600" b="1" dirty="0"/>
              <a:t> </a:t>
            </a:r>
            <a:r>
              <a:rPr lang="de-AT" sz="1600" dirty="0"/>
              <a:t>gemeinsamen Ursprung haben und sich erst später auseinanderentwickelt haben</a:t>
            </a:r>
            <a:r>
              <a:rPr lang="de-AT" sz="1600" dirty="0" smtClean="0"/>
              <a:t>.</a:t>
            </a:r>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1785902534"/>
      </p:ext>
    </p:extLst>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11412"/>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smtClean="0"/>
              <a:t>Unterschiede und gemeinsame Werte (2)</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endParaRPr lang="de-AT" sz="1600" b="1" dirty="0" smtClean="0"/>
          </a:p>
          <a:p>
            <a:r>
              <a:rPr lang="de-AT" sz="1600" b="1" dirty="0" smtClean="0"/>
              <a:t>Vielfalt: </a:t>
            </a:r>
            <a:r>
              <a:rPr lang="de-AT" sz="1600" dirty="0" smtClean="0"/>
              <a:t>Alle </a:t>
            </a:r>
            <a:r>
              <a:rPr lang="de-AT" sz="1600" dirty="0"/>
              <a:t>Religionen sind unglaublich </a:t>
            </a:r>
            <a:r>
              <a:rPr lang="de-AT" sz="1600" dirty="0" smtClean="0"/>
              <a:t>vielfältig. Sie </a:t>
            </a:r>
            <a:r>
              <a:rPr lang="de-AT" sz="1600" dirty="0"/>
              <a:t>haben eine Jahrtausende alte Geschichte und viele verschiedene Traditionen, </a:t>
            </a:r>
            <a:r>
              <a:rPr lang="de-AT" sz="1600" dirty="0" smtClean="0"/>
              <a:t>Strömungen, Rituale</a:t>
            </a:r>
            <a:r>
              <a:rPr lang="de-AT" sz="1600" dirty="0"/>
              <a:t>, Feste und Bräuche. Gläubige Menschen vertiefen sich oft ein ganzes Leben lang in eine Religion und auch </a:t>
            </a:r>
            <a:r>
              <a:rPr lang="de-AT" sz="1600" dirty="0" err="1"/>
              <a:t>WissenschafterInnen</a:t>
            </a:r>
            <a:r>
              <a:rPr lang="de-AT" sz="1600" dirty="0"/>
              <a:t> beschäftigen sich damit. </a:t>
            </a:r>
          </a:p>
          <a:p>
            <a:r>
              <a:rPr lang="de-AT" sz="1600" b="1" dirty="0" smtClean="0"/>
              <a:t>Gemeinsamkeiten</a:t>
            </a:r>
            <a:r>
              <a:rPr lang="de-AT" sz="1600" dirty="0" smtClean="0"/>
              <a:t>: Man hat herausgefunden, dass die Religionen auch unabhängig von einem gemeinsamen Ursprung weltweit in wichtigen (ethischen</a:t>
            </a:r>
            <a:r>
              <a:rPr lang="de-AT" sz="1600" dirty="0"/>
              <a:t>) Werten </a:t>
            </a:r>
            <a:r>
              <a:rPr lang="de-AT" sz="1600" dirty="0" smtClean="0"/>
              <a:t>übereinstimmen.</a:t>
            </a:r>
          </a:p>
          <a:p>
            <a:r>
              <a:rPr lang="de-AT" sz="1600" dirty="0" smtClean="0"/>
              <a:t>Die gemeinsamen </a:t>
            </a:r>
            <a:r>
              <a:rPr lang="de-AT" sz="1600" dirty="0"/>
              <a:t>ethischen Werte betreffen </a:t>
            </a:r>
            <a:r>
              <a:rPr lang="de-AT" sz="1600" dirty="0" smtClean="0"/>
              <a:t>aber nicht </a:t>
            </a:r>
            <a:r>
              <a:rPr lang="de-AT" sz="1600" dirty="0"/>
              <a:t>nur Religionen, sondern </a:t>
            </a:r>
            <a:r>
              <a:rPr lang="de-AT" sz="1600" b="1" dirty="0"/>
              <a:t>auch</a:t>
            </a:r>
            <a:r>
              <a:rPr lang="de-AT" sz="1600" dirty="0"/>
              <a:t> säkulare, also </a:t>
            </a:r>
            <a:r>
              <a:rPr lang="de-AT" sz="1600" b="1" dirty="0"/>
              <a:t>nicht-religiöse Weltanschauungen</a:t>
            </a:r>
            <a:r>
              <a:rPr lang="de-AT" sz="1600" dirty="0" smtClean="0"/>
              <a:t>.</a:t>
            </a:r>
            <a:endParaRPr lang="de-AT" sz="1600" dirty="0"/>
          </a:p>
          <a:p>
            <a:r>
              <a:rPr lang="de-AT" sz="1600" dirty="0" smtClean="0"/>
              <a:t>Ein </a:t>
            </a:r>
            <a:r>
              <a:rPr lang="de-AT" sz="1600" dirty="0"/>
              <a:t>berühmtes Beispiel für so eine gemeinsame Wertvorstellung, die quer durch die Religionen und Weltanschauungen zu finden ist, ist etwa der Grundsatz:</a:t>
            </a:r>
            <a:br>
              <a:rPr lang="de-AT" sz="1600" dirty="0"/>
            </a:br>
            <a:r>
              <a:rPr lang="de-AT" sz="1600" b="1" i="1" dirty="0"/>
              <a:t>„Was du nicht willst, dass man dir tu’, das füg auch keinem anderen zu“.</a:t>
            </a:r>
            <a:endParaRPr lang="de-AT" sz="1600" dirty="0"/>
          </a:p>
          <a:p>
            <a:r>
              <a:rPr lang="de-AT" sz="1600" dirty="0"/>
              <a:t>Auch die </a:t>
            </a:r>
            <a:r>
              <a:rPr lang="de-AT" sz="1600" b="1" dirty="0"/>
              <a:t>Ehrfurcht vor dem Leben, Gerechtigkeit, Fairness, Wahrhaftigkeit und gegenseitiger Respekt </a:t>
            </a:r>
            <a:r>
              <a:rPr lang="de-AT" sz="1600" dirty="0"/>
              <a:t>sind Werte, die viele gläubige wie nichtgläubige Menschen in aller Welt teilen</a:t>
            </a:r>
            <a:r>
              <a:rPr lang="de-AT" sz="1600" dirty="0" smtClean="0"/>
              <a:t>.</a:t>
            </a:r>
            <a:endParaRPr lang="de-AT" sz="1600" dirty="0"/>
          </a:p>
        </p:txBody>
      </p:sp>
    </p:spTree>
    <p:extLst>
      <p:ext uri="{BB962C8B-B14F-4D97-AF65-F5344CB8AC3E}">
        <p14:creationId xmlns:p14="http://schemas.microsoft.com/office/powerpoint/2010/main" val="2958664442"/>
      </p:ext>
    </p:extLst>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6413" y="44624"/>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DE" sz="4000" dirty="0" smtClean="0"/>
              <a:t>Was heißt Religionsgemeinschaft und was sind Sekten?</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958744884"/>
      </p:ext>
    </p:extLst>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Religions- und Bekenntnisgemeinschaften</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AT" sz="1600" dirty="0"/>
              <a:t>Einer alleine macht noch keine Religion aus. Wenn die Ausübung der Religion gemeinsam mit vielen anderen Menschen organisiert wird, spricht man von einer </a:t>
            </a:r>
            <a:r>
              <a:rPr lang="de-AT" sz="1600" b="1" dirty="0"/>
              <a:t>Religions- oder Glaubensgemeinschaft</a:t>
            </a:r>
            <a:r>
              <a:rPr lang="de-AT" sz="1600" dirty="0"/>
              <a:t>.</a:t>
            </a:r>
          </a:p>
          <a:p>
            <a:r>
              <a:rPr lang="de-AT" sz="1600" dirty="0"/>
              <a:t>In Österreich gibt es eine Vielzahl an Religionsgemeinschaften. Für sie alle gilt </a:t>
            </a:r>
            <a:r>
              <a:rPr lang="de-AT" sz="1600" b="1" dirty="0"/>
              <a:t>Religionsfreiheit</a:t>
            </a:r>
            <a:r>
              <a:rPr lang="de-AT" sz="1600" dirty="0"/>
              <a:t>! Gläubige aller Religionen haben das Recht auf öffentliche Religionsausübung (durch Art. 15 </a:t>
            </a:r>
            <a:r>
              <a:rPr lang="de-AT" sz="1600" dirty="0" smtClean="0"/>
              <a:t>Staatsgrundgesetz, Art</a:t>
            </a:r>
            <a:r>
              <a:rPr lang="de-AT" sz="1600" dirty="0"/>
              <a:t>. 63 Vertrag von St. </a:t>
            </a:r>
            <a:r>
              <a:rPr lang="de-AT" sz="1600" dirty="0" smtClean="0"/>
              <a:t>Germain sowie Art. 9 der Europäischen Menschenrechtskonvention). </a:t>
            </a:r>
            <a:r>
              <a:rPr lang="de-AT" sz="1600" dirty="0"/>
              <a:t>Und niemand darf aufgrund seiner oder ihrer Religion benachteiligt werden.</a:t>
            </a:r>
          </a:p>
          <a:p>
            <a:r>
              <a:rPr lang="de-AT" sz="1600" dirty="0"/>
              <a:t>In Österreich lassen sich die Religionsgemeinschaften in folgende Gruppen einteilen:</a:t>
            </a:r>
          </a:p>
          <a:p>
            <a:pPr lvl="1"/>
            <a:r>
              <a:rPr lang="de-AT" sz="1600" b="1" dirty="0"/>
              <a:t>Gesetzlich anerkannte Kirchen und </a:t>
            </a:r>
            <a:r>
              <a:rPr lang="de-AT" sz="1600" b="1" dirty="0" smtClean="0"/>
              <a:t>Religionsgesellschaften</a:t>
            </a:r>
          </a:p>
          <a:p>
            <a:pPr lvl="1"/>
            <a:r>
              <a:rPr lang="de-AT" sz="1600" b="1" dirty="0" smtClean="0"/>
              <a:t>Eingetragene </a:t>
            </a:r>
            <a:r>
              <a:rPr lang="de-AT" sz="1600" b="1" dirty="0"/>
              <a:t>religiöse </a:t>
            </a:r>
            <a:r>
              <a:rPr lang="de-AT" sz="1600" b="1" dirty="0" smtClean="0"/>
              <a:t>Bekenntnisgemeinschaften</a:t>
            </a:r>
          </a:p>
          <a:p>
            <a:pPr marL="457200" lvl="1" indent="0">
              <a:buNone/>
            </a:pPr>
            <a:endParaRPr lang="de-AT" sz="1100" dirty="0" smtClean="0"/>
          </a:p>
          <a:p>
            <a:pPr marL="342900" lvl="1" indent="-342900">
              <a:buFont typeface="Wingdings" pitchFamily="2" charset="2"/>
              <a:buChar char="l"/>
            </a:pPr>
            <a:r>
              <a:rPr lang="de-AT" sz="1600" dirty="0">
                <a:ea typeface="+mn-ea"/>
                <a:cs typeface="+mn-cs"/>
              </a:rPr>
              <a:t>Anerkannte Kirchen und Religionsgemeinschaften haben gegenüber dem Staat Österreich bestimmte unterschiedliche </a:t>
            </a:r>
            <a:r>
              <a:rPr lang="de-AT" sz="1600" b="1" dirty="0">
                <a:ea typeface="+mn-ea"/>
                <a:cs typeface="+mn-cs"/>
              </a:rPr>
              <a:t>Rechte und Pflichten</a:t>
            </a:r>
            <a:r>
              <a:rPr lang="de-AT" sz="1600" dirty="0" smtClean="0">
                <a:ea typeface="+mn-ea"/>
                <a:cs typeface="+mn-cs"/>
              </a:rPr>
              <a:t>.</a:t>
            </a:r>
          </a:p>
          <a:p>
            <a:pPr marL="0" lvl="1" indent="0">
              <a:buNone/>
            </a:pPr>
            <a:endParaRPr lang="de-AT" sz="1600" dirty="0" smtClean="0">
              <a:ea typeface="+mn-ea"/>
              <a:cs typeface="+mn-cs"/>
            </a:endParaRPr>
          </a:p>
          <a:p>
            <a:pPr marL="342900" lvl="1" indent="-342900">
              <a:buFont typeface="Wingdings" pitchFamily="2" charset="2"/>
              <a:buChar char="l"/>
            </a:pPr>
            <a:endParaRPr lang="de-AT" sz="1600" dirty="0" smtClean="0">
              <a:ea typeface="+mn-ea"/>
              <a:cs typeface="+mn-cs"/>
            </a:endParaRPr>
          </a:p>
          <a:p>
            <a:endParaRPr lang="de-AT" sz="1600" dirty="0"/>
          </a:p>
          <a:p>
            <a:pPr marL="0" indent="0">
              <a:buNone/>
            </a:pPr>
            <a:endParaRPr lang="de-AT" sz="1600" dirty="0"/>
          </a:p>
        </p:txBody>
      </p:sp>
    </p:spTree>
    <p:extLst>
      <p:ext uri="{BB962C8B-B14F-4D97-AF65-F5344CB8AC3E}">
        <p14:creationId xmlns:p14="http://schemas.microsoft.com/office/powerpoint/2010/main" val="3551269102"/>
      </p:ext>
    </p:extLst>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Religiöse Vereine</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AT" sz="1600" dirty="0" smtClean="0"/>
              <a:t>All </a:t>
            </a:r>
            <a:r>
              <a:rPr lang="de-AT" sz="1600" dirty="0"/>
              <a:t>jene Glaubensgemeinschaften, die nicht gesetzlich anerkannt oder als Bekenntnisgemeinschaft eingetragen sind, haben seit 2002 die Möglichkeit, einen </a:t>
            </a:r>
            <a:r>
              <a:rPr lang="de-AT" sz="1600" b="1" dirty="0"/>
              <a:t>religiösen Verein </a:t>
            </a:r>
            <a:r>
              <a:rPr lang="de-AT" sz="1600" dirty="0"/>
              <a:t>zu gründen. </a:t>
            </a:r>
            <a:endParaRPr lang="de-AT" sz="1600" dirty="0" smtClean="0"/>
          </a:p>
          <a:p>
            <a:r>
              <a:rPr lang="de-AT" sz="1600" dirty="0" smtClean="0"/>
              <a:t>Dies </a:t>
            </a:r>
            <a:r>
              <a:rPr lang="de-AT" sz="1600" dirty="0"/>
              <a:t>hat für die Glaubensgemeinschaft gewisse </a:t>
            </a:r>
            <a:r>
              <a:rPr lang="de-AT" sz="1600" dirty="0" smtClean="0"/>
              <a:t>Vorteile: So </a:t>
            </a:r>
            <a:r>
              <a:rPr lang="de-AT" sz="1600" dirty="0"/>
              <a:t>dürfen Vereine in Österreich z.B. </a:t>
            </a:r>
            <a:endParaRPr lang="de-AT" sz="1600" dirty="0" smtClean="0"/>
          </a:p>
          <a:p>
            <a:pPr lvl="1"/>
            <a:r>
              <a:rPr lang="de-AT" sz="1400" dirty="0" smtClean="0"/>
              <a:t>Besitz erwerben</a:t>
            </a:r>
          </a:p>
          <a:p>
            <a:pPr lvl="1"/>
            <a:r>
              <a:rPr lang="de-AT" sz="1400" dirty="0" smtClean="0"/>
              <a:t>Verträge abschließen</a:t>
            </a:r>
          </a:p>
          <a:p>
            <a:pPr lvl="1"/>
            <a:r>
              <a:rPr lang="de-AT" sz="1400" dirty="0" smtClean="0"/>
              <a:t>Räume mieten</a:t>
            </a:r>
          </a:p>
          <a:p>
            <a:pPr lvl="1"/>
            <a:r>
              <a:rPr lang="de-AT" sz="1400" dirty="0" smtClean="0"/>
              <a:t>Arbeitgeber sein</a:t>
            </a:r>
          </a:p>
          <a:p>
            <a:pPr lvl="1"/>
            <a:r>
              <a:rPr lang="de-AT" sz="1400" dirty="0" smtClean="0"/>
              <a:t>Spenden sammeln</a:t>
            </a:r>
          </a:p>
          <a:p>
            <a:pPr lvl="1"/>
            <a:r>
              <a:rPr lang="de-AT" sz="1400" dirty="0" smtClean="0"/>
              <a:t>ein </a:t>
            </a:r>
            <a:r>
              <a:rPr lang="de-AT" sz="1400" dirty="0"/>
              <a:t>Bankkonto </a:t>
            </a:r>
            <a:r>
              <a:rPr lang="de-AT" sz="1400" dirty="0" smtClean="0"/>
              <a:t>eröffnen</a:t>
            </a:r>
          </a:p>
          <a:p>
            <a:pPr marL="342900" lvl="1" indent="-342900">
              <a:buFont typeface="Wingdings" pitchFamily="2" charset="2"/>
              <a:buChar char="l"/>
            </a:pPr>
            <a:r>
              <a:rPr lang="de-AT" sz="1600" dirty="0">
                <a:ea typeface="+mn-ea"/>
                <a:cs typeface="+mn-cs"/>
              </a:rPr>
              <a:t>Wie für alle anderen Vereine in Österreich gilt auch für die religiösen Vereine, dass sie sich bei ihren Aktivitäten an die Gesetze halten müssen, und dass sie nicht auf (finanziellen) Gewinn abzielen dürfen.</a:t>
            </a:r>
          </a:p>
          <a:p>
            <a:pPr marL="342900" lvl="1" indent="-342900">
              <a:buFont typeface="Wingdings" pitchFamily="2" charset="2"/>
              <a:buChar char="l"/>
            </a:pPr>
            <a:endParaRPr lang="de-AT" sz="1600" dirty="0">
              <a:ea typeface="+mn-ea"/>
              <a:cs typeface="+mn-cs"/>
            </a:endParaRPr>
          </a:p>
          <a:p>
            <a:pPr marL="342900" lvl="1" indent="-342900">
              <a:buFont typeface="Wingdings" pitchFamily="2" charset="2"/>
              <a:buChar char="l"/>
            </a:pPr>
            <a:endParaRPr lang="de-AT" sz="1600" dirty="0" smtClean="0">
              <a:ea typeface="+mn-ea"/>
              <a:cs typeface="+mn-cs"/>
            </a:endParaRPr>
          </a:p>
          <a:p>
            <a:endParaRPr lang="de-AT" sz="1600" dirty="0"/>
          </a:p>
          <a:p>
            <a:pPr marL="0" indent="0">
              <a:buNone/>
            </a:pPr>
            <a:endParaRPr lang="de-AT" sz="1600" dirty="0"/>
          </a:p>
        </p:txBody>
      </p:sp>
    </p:spTree>
    <p:extLst>
      <p:ext uri="{BB962C8B-B14F-4D97-AF65-F5344CB8AC3E}">
        <p14:creationId xmlns:p14="http://schemas.microsoft.com/office/powerpoint/2010/main" val="938462648"/>
      </p:ext>
    </p:extLst>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a:t>Gesetzlich anerkannte Kirchen und </a:t>
            </a:r>
            <a:r>
              <a:rPr lang="de-AT" sz="2400" dirty="0" smtClean="0"/>
              <a:t>Religionsgesellschaften (1)</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endParaRPr lang="de-AT" sz="1600" dirty="0"/>
          </a:p>
          <a:p>
            <a:r>
              <a:rPr lang="de-AT" sz="1600" dirty="0"/>
              <a:t>Für die Anerkennung als Religionsgemeinschaft oder die Eintragung als Bekenntnisgemeinschaft ist in Österreich das </a:t>
            </a:r>
            <a:r>
              <a:rPr lang="de-AT" sz="1600" b="1" dirty="0"/>
              <a:t>Kultusamt</a:t>
            </a:r>
            <a:r>
              <a:rPr lang="de-AT" sz="1600" dirty="0"/>
              <a:t> zuständig. Dieses gehört zum Bundeskanzleramt.</a:t>
            </a:r>
          </a:p>
          <a:p>
            <a:r>
              <a:rPr lang="de-AT" sz="1600" dirty="0"/>
              <a:t>Dass eine Religionsgemeinschaft anerkannt wird, bedeutet nicht, dass sie irgendwie „besser“ oder „rechtmäßiger“ ist als andere.</a:t>
            </a:r>
          </a:p>
          <a:p>
            <a:r>
              <a:rPr lang="de-AT" sz="1600" dirty="0"/>
              <a:t>Die gesetzlich anerkannten Kirchen und </a:t>
            </a:r>
            <a:r>
              <a:rPr lang="de-AT" sz="1600" dirty="0" smtClean="0"/>
              <a:t>Religionsgesellschaften </a:t>
            </a:r>
            <a:r>
              <a:rPr lang="de-AT" sz="1600" dirty="0"/>
              <a:t>in Österreich sind jene, die historisch, aufgrund des Anerkennungsgesetzes 1874 oder aufgrund eigener Gesetze anerkannt wurden. Dazu gehören unter anderem die katholische Kirche, die evangelische Kirche, die griechisch-orthodoxe </a:t>
            </a:r>
            <a:r>
              <a:rPr lang="de-AT" sz="1600" dirty="0" smtClean="0"/>
              <a:t>Kirche, die islamische Glaubensgemeinschaft </a:t>
            </a:r>
            <a:r>
              <a:rPr lang="de-AT" sz="1600" dirty="0"/>
              <a:t>und die </a:t>
            </a:r>
            <a:r>
              <a:rPr lang="de-AT" sz="1600" dirty="0" smtClean="0"/>
              <a:t>israelitische </a:t>
            </a:r>
            <a:r>
              <a:rPr lang="de-AT" sz="1600" dirty="0"/>
              <a:t>Religionsgesellschaft.</a:t>
            </a:r>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166981872"/>
      </p:ext>
    </p:extLst>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a:t>Gesetzlich anerkannte Kirchen und </a:t>
            </a:r>
            <a:r>
              <a:rPr lang="de-AT" sz="2400" dirty="0" smtClean="0"/>
              <a:t>Religionsgesellschaften (2)</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endParaRPr lang="de-AT" sz="1600" dirty="0"/>
          </a:p>
          <a:p>
            <a:r>
              <a:rPr lang="de-AT" sz="1600" dirty="0" smtClean="0"/>
              <a:t>Die </a:t>
            </a:r>
            <a:r>
              <a:rPr lang="de-AT" sz="1600" dirty="0"/>
              <a:t>gesetzliche Anerkennung geht auf das </a:t>
            </a:r>
            <a:r>
              <a:rPr lang="de-AT" sz="1600" b="1" dirty="0"/>
              <a:t>Staatsgrundgesetz von 1867 </a:t>
            </a:r>
            <a:r>
              <a:rPr lang="de-AT" sz="1600" dirty="0"/>
              <a:t>zurück. In diesem werden u.a. jeder anerkannten Kirche oder </a:t>
            </a:r>
            <a:r>
              <a:rPr lang="de-AT" sz="1600" dirty="0" smtClean="0"/>
              <a:t>Religionsgesellschaft </a:t>
            </a:r>
            <a:r>
              <a:rPr lang="de-AT" sz="1600" dirty="0"/>
              <a:t>bestimmte Grundrechte zugestanden. Die Bedingungen für die Anerkennung von Seiten des Staates wurden aber erst mit dem </a:t>
            </a:r>
            <a:r>
              <a:rPr lang="de-AT" sz="1600" b="1" dirty="0"/>
              <a:t>Anerkennungsgesetz von 1874 </a:t>
            </a:r>
            <a:r>
              <a:rPr lang="de-AT" sz="1600" dirty="0" smtClean="0"/>
              <a:t>festgelegt.</a:t>
            </a:r>
          </a:p>
          <a:p>
            <a:r>
              <a:rPr lang="de-AT" sz="1600" dirty="0" smtClean="0"/>
              <a:t>Eine </a:t>
            </a:r>
            <a:r>
              <a:rPr lang="de-AT" sz="1600" dirty="0"/>
              <a:t>der Bedingungen für eine staatliche Anerkennung einer religiösen Gemeinschaft ist „</a:t>
            </a:r>
            <a:r>
              <a:rPr lang="de-AT" sz="1600" i="1" dirty="0" err="1"/>
              <a:t>daß</a:t>
            </a:r>
            <a:r>
              <a:rPr lang="de-AT" sz="1600" i="1" dirty="0"/>
              <a:t> ihre Religionslehre, ihr Gottesdienst, ihre Verfassung, sowie die gewählte Benennung nichts Gesetzwidriges oder sittlich Anstößiges enthält</a:t>
            </a:r>
            <a:r>
              <a:rPr lang="de-AT" sz="1600" dirty="0"/>
              <a:t>“.</a:t>
            </a:r>
            <a:br>
              <a:rPr lang="de-AT" sz="1600" dirty="0"/>
            </a:br>
            <a:r>
              <a:rPr lang="de-AT" sz="1600" dirty="0"/>
              <a:t>Dies gilt auch heute noch.</a:t>
            </a:r>
          </a:p>
          <a:p>
            <a:r>
              <a:rPr lang="de-AT" sz="1600" dirty="0"/>
              <a:t>Die Stellung der Katholischen Kirche ist darüber hinaus durch das </a:t>
            </a:r>
            <a:r>
              <a:rPr lang="de-AT" sz="1600" b="1" dirty="0"/>
              <a:t>Konkordat</a:t>
            </a:r>
            <a:r>
              <a:rPr lang="de-AT" sz="1600" dirty="0"/>
              <a:t> </a:t>
            </a:r>
            <a:r>
              <a:rPr lang="de-AT" sz="1600" dirty="0" smtClean="0"/>
              <a:t>geregelt.</a:t>
            </a:r>
            <a:endParaRPr lang="de-AT" sz="1600" dirty="0"/>
          </a:p>
          <a:p>
            <a:r>
              <a:rPr lang="de-AT" sz="1600" dirty="0" smtClean="0"/>
              <a:t>Die </a:t>
            </a:r>
            <a:r>
              <a:rPr lang="de-AT" sz="1600" dirty="0"/>
              <a:t>Anerkennung einiger anderer Religionsgemeinschaften wurde mit einem eigenen Gesetz oder per Verordnung geregelt.</a:t>
            </a:r>
          </a:p>
          <a:p>
            <a:pPr marL="0" indent="0">
              <a:buNone/>
            </a:pPr>
            <a:endParaRPr lang="de-AT" sz="1600" dirty="0"/>
          </a:p>
        </p:txBody>
      </p:sp>
    </p:spTree>
    <p:extLst>
      <p:ext uri="{BB962C8B-B14F-4D97-AF65-F5344CB8AC3E}">
        <p14:creationId xmlns:p14="http://schemas.microsoft.com/office/powerpoint/2010/main" val="1680787932"/>
      </p:ext>
    </p:extLst>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a:t>Rechte der anerkannten Kirchen und </a:t>
            </a:r>
            <a:r>
              <a:rPr lang="de-AT" sz="2400" dirty="0" smtClean="0"/>
              <a:t>Religionsgesellschaften</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endParaRPr lang="de-AT" sz="1600" dirty="0"/>
          </a:p>
          <a:p>
            <a:r>
              <a:rPr lang="de-AT" sz="1600" dirty="0" smtClean="0"/>
              <a:t>Mit </a:t>
            </a:r>
            <a:r>
              <a:rPr lang="de-AT" sz="1600" dirty="0"/>
              <a:t>der Anerkennung sind einige besondere Rechte verbunden. Neben dem </a:t>
            </a:r>
            <a:r>
              <a:rPr lang="de-AT" sz="1600" b="1" dirty="0"/>
              <a:t>Ausschließlichkeitsrecht </a:t>
            </a:r>
            <a:r>
              <a:rPr lang="de-AT" sz="1600" dirty="0"/>
              <a:t>und</a:t>
            </a:r>
            <a:r>
              <a:rPr lang="de-AT" sz="1600" b="1" dirty="0"/>
              <a:t> Prinzip der Parität </a:t>
            </a:r>
            <a:r>
              <a:rPr lang="de-AT" sz="1600" dirty="0" smtClean="0"/>
              <a:t>genießen </a:t>
            </a:r>
            <a:r>
              <a:rPr lang="de-AT" sz="1600" dirty="0"/>
              <a:t>anerkannte Kirchen und Religionsgemeinschaften beispielsweise einen erhöhten Schutz. Es ist strafbar, ihre religiösen Lehren herabzuwürdigen (zu „verspotten“) oder die Religionsausübung zu stören. </a:t>
            </a:r>
          </a:p>
          <a:p>
            <a:r>
              <a:rPr lang="de-AT" sz="1600" b="1" dirty="0"/>
              <a:t>Weitere Rechte </a:t>
            </a:r>
            <a:r>
              <a:rPr lang="de-AT" sz="1600" dirty="0"/>
              <a:t>der anerkannten Kirchen und </a:t>
            </a:r>
            <a:r>
              <a:rPr lang="de-AT" sz="1600" dirty="0" smtClean="0"/>
              <a:t>Religionsgesellschaften </a:t>
            </a:r>
            <a:r>
              <a:rPr lang="de-AT" sz="1600" dirty="0"/>
              <a:t>sind u.a. folgende:</a:t>
            </a:r>
          </a:p>
          <a:p>
            <a:pPr lvl="1"/>
            <a:r>
              <a:rPr lang="de-AT" sz="1400" dirty="0"/>
              <a:t>Sie dürfen ihre inneren Angelegenheiten selber regeln </a:t>
            </a:r>
            <a:r>
              <a:rPr lang="de-AT" sz="1400" dirty="0" smtClean="0"/>
              <a:t>und </a:t>
            </a:r>
            <a:r>
              <a:rPr lang="de-AT" sz="1400" dirty="0"/>
              <a:t>über ihr Personal entscheiden.</a:t>
            </a:r>
          </a:p>
          <a:p>
            <a:pPr lvl="1"/>
            <a:r>
              <a:rPr lang="de-AT" sz="1400" dirty="0"/>
              <a:t>Sie dürfen private Schulen errichten oder Religionsunterricht in öffentlichen Schulen anbieten.</a:t>
            </a:r>
          </a:p>
          <a:p>
            <a:pPr lvl="1"/>
            <a:r>
              <a:rPr lang="de-AT" sz="1400" dirty="0"/>
              <a:t>Sie dürfen auch Menschen, die im Krankenhaus sind, religiösen Beistand leisten.</a:t>
            </a:r>
          </a:p>
          <a:p>
            <a:pPr lvl="1"/>
            <a:r>
              <a:rPr lang="de-AT" sz="1400" dirty="0"/>
              <a:t>Sie dürfen ihr Vermögen selbst verwalten, es darf vom Staat nicht übernommen werden.</a:t>
            </a:r>
          </a:p>
          <a:p>
            <a:pPr lvl="1"/>
            <a:r>
              <a:rPr lang="de-AT" sz="1400" dirty="0"/>
              <a:t>Sie sind bei manchen Steuern begünstigt (z.B. bei der Steuer auf Grundbesitz).</a:t>
            </a:r>
          </a:p>
          <a:p>
            <a:pPr lvl="1"/>
            <a:r>
              <a:rPr lang="de-AT" sz="1400" dirty="0"/>
              <a:t>Priester, Seelsorger, Theologiestudenten und Ordensleute anerkannter Kirchen und Religionsgemeinschaften sind von Stellungspflicht und Wehrpflicht befreit.</a:t>
            </a:r>
          </a:p>
          <a:p>
            <a:endParaRPr lang="de-AT" sz="1600" dirty="0"/>
          </a:p>
        </p:txBody>
      </p:sp>
    </p:spTree>
    <p:extLst>
      <p:ext uri="{BB962C8B-B14F-4D97-AF65-F5344CB8AC3E}">
        <p14:creationId xmlns:p14="http://schemas.microsoft.com/office/powerpoint/2010/main" val="731779747"/>
      </p:ext>
    </p:extLst>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Liste </a:t>
            </a:r>
            <a:r>
              <a:rPr lang="de-AT" sz="2400" dirty="0"/>
              <a:t>der </a:t>
            </a:r>
            <a:r>
              <a:rPr lang="de-AT" sz="2400" dirty="0" smtClean="0"/>
              <a:t>gesetzlich anerkannten </a:t>
            </a:r>
            <a:r>
              <a:rPr lang="de-AT" sz="2400" dirty="0"/>
              <a:t>Kirchen und </a:t>
            </a:r>
            <a:r>
              <a:rPr lang="de-AT" sz="2400" dirty="0" smtClean="0"/>
              <a:t>Religionsgesellschaften in Österreich</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lvl="0"/>
            <a:r>
              <a:rPr lang="de-AT" sz="1400" dirty="0" err="1" smtClean="0"/>
              <a:t>Alevitische</a:t>
            </a:r>
            <a:r>
              <a:rPr lang="de-AT" sz="1400" dirty="0" smtClean="0"/>
              <a:t> </a:t>
            </a:r>
            <a:r>
              <a:rPr lang="de-AT" sz="1400" dirty="0"/>
              <a:t>Glaubensgemeinschaft in Österreich (ALEVI)</a:t>
            </a:r>
          </a:p>
          <a:p>
            <a:pPr lvl="0"/>
            <a:r>
              <a:rPr lang="de-AT" sz="1400" dirty="0"/>
              <a:t>Altkatholische Kirche Österreichs</a:t>
            </a:r>
          </a:p>
          <a:p>
            <a:pPr lvl="0"/>
            <a:r>
              <a:rPr lang="de-AT" sz="1400" dirty="0"/>
              <a:t>Armenisch-apostolische Kirche in Österreich</a:t>
            </a:r>
          </a:p>
          <a:p>
            <a:pPr lvl="0"/>
            <a:r>
              <a:rPr lang="de-AT" sz="1400" dirty="0"/>
              <a:t>Evangelische Kirche A.B. und H.B.</a:t>
            </a:r>
          </a:p>
          <a:p>
            <a:pPr lvl="0"/>
            <a:r>
              <a:rPr lang="de-AT" sz="1400" dirty="0"/>
              <a:t>Evangelisch-methodistische Kirche in Österreich (</a:t>
            </a:r>
            <a:r>
              <a:rPr lang="de-AT" sz="1400" dirty="0" err="1"/>
              <a:t>EmK</a:t>
            </a:r>
            <a:r>
              <a:rPr lang="de-AT" sz="1400" dirty="0"/>
              <a:t>)</a:t>
            </a:r>
          </a:p>
          <a:p>
            <a:pPr lvl="0"/>
            <a:r>
              <a:rPr lang="de-AT" sz="1400" dirty="0"/>
              <a:t>Freikirchen in </a:t>
            </a:r>
            <a:r>
              <a:rPr lang="de-AT" sz="1400" dirty="0" smtClean="0"/>
              <a:t>Österreich mit </a:t>
            </a:r>
            <a:r>
              <a:rPr lang="de-AT" sz="1400" dirty="0"/>
              <a:t>verschiedenen Kirchengemeinden</a:t>
            </a:r>
          </a:p>
          <a:p>
            <a:pPr lvl="0"/>
            <a:r>
              <a:rPr lang="de-AT" sz="1400" dirty="0"/>
              <a:t>Griechisch-orientalische (= orthodoxe) Kirche in </a:t>
            </a:r>
            <a:r>
              <a:rPr lang="de-AT" sz="1400" dirty="0" smtClean="0"/>
              <a:t>Österreich, mit </a:t>
            </a:r>
            <a:r>
              <a:rPr lang="de-AT" sz="1400" dirty="0"/>
              <a:t>verschiedenen Kirchengemeinden</a:t>
            </a:r>
          </a:p>
          <a:p>
            <a:pPr lvl="0"/>
            <a:r>
              <a:rPr lang="de-AT" sz="1400" dirty="0"/>
              <a:t>Islamische Glaubensgemeinschaft in Österreich</a:t>
            </a:r>
          </a:p>
          <a:p>
            <a:pPr lvl="0"/>
            <a:r>
              <a:rPr lang="de-AT" sz="1400" dirty="0"/>
              <a:t>Israelitische Religionsgesellschaft</a:t>
            </a:r>
          </a:p>
          <a:p>
            <a:pPr lvl="0"/>
            <a:r>
              <a:rPr lang="de-AT" sz="1400" dirty="0"/>
              <a:t>Jehovas Zeugen in Österreich</a:t>
            </a:r>
          </a:p>
          <a:p>
            <a:pPr lvl="0"/>
            <a:r>
              <a:rPr lang="de-AT" sz="1400" dirty="0"/>
              <a:t>Katholische Kirche</a:t>
            </a:r>
          </a:p>
          <a:p>
            <a:pPr lvl="0"/>
            <a:r>
              <a:rPr lang="de-AT" sz="1400" dirty="0"/>
              <a:t>Kirche Jesu Christi der Heiligen der Letzten Tage (Mormonen) in Österreich</a:t>
            </a:r>
          </a:p>
          <a:p>
            <a:pPr lvl="0"/>
            <a:r>
              <a:rPr lang="de-AT" sz="1400" dirty="0"/>
              <a:t>Koptisch-orthodoxe Kirche in Österreich</a:t>
            </a:r>
          </a:p>
          <a:p>
            <a:pPr lvl="0"/>
            <a:r>
              <a:rPr lang="de-AT" sz="1400" dirty="0"/>
              <a:t>Neuapostolische Kirche in Österreich</a:t>
            </a:r>
          </a:p>
          <a:p>
            <a:pPr lvl="0"/>
            <a:r>
              <a:rPr lang="de-AT" sz="1400" dirty="0"/>
              <a:t>Österreichische Buddhistische Religionsgesellschaft</a:t>
            </a:r>
          </a:p>
          <a:p>
            <a:pPr lvl="0"/>
            <a:r>
              <a:rPr lang="de-AT" sz="1400" dirty="0"/>
              <a:t>Syrisch-orthodoxe Kirche in Österreich</a:t>
            </a:r>
          </a:p>
          <a:p>
            <a:pPr marL="457200" lvl="1" indent="0">
              <a:buNone/>
            </a:pPr>
            <a:endParaRPr lang="de-AT" sz="1400" dirty="0"/>
          </a:p>
          <a:p>
            <a:endParaRPr lang="de-AT" sz="1600" dirty="0"/>
          </a:p>
        </p:txBody>
      </p:sp>
    </p:spTree>
    <p:extLst>
      <p:ext uri="{BB962C8B-B14F-4D97-AF65-F5344CB8AC3E}">
        <p14:creationId xmlns:p14="http://schemas.microsoft.com/office/powerpoint/2010/main" val="1825103695"/>
      </p:ext>
    </p:extLst>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a:t>Eingetragene religiöse Bekenntnisgemeinschaften</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AT" sz="1600" dirty="0" smtClean="0"/>
              <a:t>Eingetragene </a:t>
            </a:r>
            <a:r>
              <a:rPr lang="de-AT" sz="1600" dirty="0"/>
              <a:t>religiöse Bekenntnisgemeinschaften haben </a:t>
            </a:r>
            <a:r>
              <a:rPr lang="de-AT" sz="1600" b="1" dirty="0"/>
              <a:t>nicht dieselben Rechte</a:t>
            </a:r>
            <a:r>
              <a:rPr lang="de-AT" sz="1600" dirty="0"/>
              <a:t> wie die gesetzlich anerkannten Religionsgemeinschaften, z.B. dürfen sie keinen Religionsunterricht </a:t>
            </a:r>
            <a:r>
              <a:rPr lang="de-AT" sz="1600" dirty="0" smtClean="0"/>
              <a:t>an öffentlichen Schulen abhalten.</a:t>
            </a:r>
          </a:p>
          <a:p>
            <a:r>
              <a:rPr lang="de-AT" sz="1600" dirty="0" smtClean="0"/>
              <a:t>Einen </a:t>
            </a:r>
            <a:r>
              <a:rPr lang="de-AT" sz="1600" b="1" dirty="0"/>
              <a:t>Vorteil</a:t>
            </a:r>
            <a:r>
              <a:rPr lang="de-AT" sz="1600" dirty="0"/>
              <a:t> bringt die Eintragung als religiöse Bekenntnisgemeinschaft vor allem deshalb, weil dies als eine Art </a:t>
            </a:r>
            <a:r>
              <a:rPr lang="de-AT" sz="1600" b="1" dirty="0" smtClean="0"/>
              <a:t>„Vorstufe“ für die Anerkennung </a:t>
            </a:r>
            <a:r>
              <a:rPr lang="de-AT" sz="1600" dirty="0" smtClean="0"/>
              <a:t>notwendig </a:t>
            </a:r>
            <a:r>
              <a:rPr lang="de-AT" sz="1600" dirty="0"/>
              <a:t>ist. Unter bestimmten Voraussetzungen </a:t>
            </a:r>
            <a:r>
              <a:rPr lang="de-AT" sz="1600" dirty="0" smtClean="0"/>
              <a:t>können </a:t>
            </a:r>
            <a:r>
              <a:rPr lang="de-AT" sz="1600" dirty="0"/>
              <a:t>die eingetragenen Bekenntnisgemeinschaften dann einen Antrag auf </a:t>
            </a:r>
            <a:r>
              <a:rPr lang="de-AT" sz="1600" dirty="0" smtClean="0"/>
              <a:t>volle gesetzliche Anerkennung </a:t>
            </a:r>
            <a:r>
              <a:rPr lang="de-AT" sz="1600" dirty="0"/>
              <a:t>als Religionsgemeinschaft stellen.</a:t>
            </a:r>
          </a:p>
          <a:p>
            <a:r>
              <a:rPr lang="de-AT" sz="1600" b="1" dirty="0"/>
              <a:t>Voraussetzungen</a:t>
            </a:r>
            <a:r>
              <a:rPr lang="de-AT" sz="1600" dirty="0"/>
              <a:t> für die Anerkennung als Kirche oder </a:t>
            </a:r>
            <a:r>
              <a:rPr lang="de-AT" sz="1600" dirty="0" smtClean="0"/>
              <a:t>Religionsgesellschaft </a:t>
            </a:r>
            <a:r>
              <a:rPr lang="de-AT" sz="1600" dirty="0"/>
              <a:t>sind unter anderem, dass die Bekenntnisgemeinschaft</a:t>
            </a:r>
          </a:p>
          <a:p>
            <a:pPr lvl="1"/>
            <a:r>
              <a:rPr lang="de-AT" sz="1400" dirty="0"/>
              <a:t>gegenüber dem Staat und der Gesellschaft positiv eingestellt ist</a:t>
            </a:r>
          </a:p>
          <a:p>
            <a:pPr lvl="1"/>
            <a:r>
              <a:rPr lang="de-AT" sz="1400" dirty="0"/>
              <a:t>schon seit einer gewissen (gesetzlich festgelegten) Zeit in Österreich besteht (derzeit: </a:t>
            </a:r>
            <a:r>
              <a:rPr lang="de-AT" sz="1400" dirty="0" smtClean="0"/>
              <a:t/>
            </a:r>
            <a:br>
              <a:rPr lang="de-AT" sz="1400" dirty="0" smtClean="0"/>
            </a:br>
            <a:r>
              <a:rPr lang="de-AT" sz="1400" dirty="0" smtClean="0"/>
              <a:t>20 </a:t>
            </a:r>
            <a:r>
              <a:rPr lang="de-AT" sz="1400" dirty="0"/>
              <a:t>Jahre, davon zehn Jahre in organisierter Form, mindestens fünf Jahre als eingetragene religiöse Bekenntnisgemeinschaft; Stand November 2018)</a:t>
            </a:r>
          </a:p>
          <a:p>
            <a:pPr lvl="1"/>
            <a:r>
              <a:rPr lang="de-AT" sz="1400" dirty="0"/>
              <a:t>eine Mitgliederzahl von 2 ‰ (2 Promille, d.h. 2 von Tausend) der österreichischen Bevölkerung aufweisen (das sind ca. 16.000 Menschen</a:t>
            </a:r>
            <a:r>
              <a:rPr lang="de-AT" sz="1400" dirty="0" smtClean="0"/>
              <a:t>)</a:t>
            </a:r>
            <a:r>
              <a:rPr lang="de-AT" sz="1400" b="1" dirty="0" smtClean="0"/>
              <a:t>**</a:t>
            </a:r>
            <a:endParaRPr lang="de-AT" sz="1400" b="1" dirty="0"/>
          </a:p>
          <a:p>
            <a:pPr marL="342900" lvl="1" indent="-342900">
              <a:buFont typeface="Wingdings" pitchFamily="2" charset="2"/>
              <a:buChar char="l"/>
            </a:pPr>
            <a:r>
              <a:rPr lang="de-AT" sz="1600" dirty="0" smtClean="0">
                <a:ea typeface="+mn-ea"/>
                <a:cs typeface="+mn-cs"/>
              </a:rPr>
              <a:t>Derzeit </a:t>
            </a:r>
            <a:r>
              <a:rPr lang="de-AT" sz="1600" dirty="0">
                <a:ea typeface="+mn-ea"/>
                <a:cs typeface="+mn-cs"/>
              </a:rPr>
              <a:t>hat keine der eingetragenen Bekenntnisgemeinschaften so viele Mitglieder wie sie für die Anerkennung als Religionsgemeinschaft bräuchte.</a:t>
            </a:r>
          </a:p>
          <a:p>
            <a:endParaRPr lang="de-AT" sz="1600" dirty="0"/>
          </a:p>
        </p:txBody>
      </p:sp>
    </p:spTree>
    <p:extLst>
      <p:ext uri="{BB962C8B-B14F-4D97-AF65-F5344CB8AC3E}">
        <p14:creationId xmlns:p14="http://schemas.microsoft.com/office/powerpoint/2010/main" val="3656182699"/>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4098" name="Rectangle 2"/>
          <p:cNvSpPr>
            <a:spLocks noGrp="1" noChangeArrowheads="1"/>
          </p:cNvSpPr>
          <p:nvPr>
            <p:ph type="title"/>
          </p:nvPr>
        </p:nvSpPr>
        <p:spPr/>
        <p:txBody>
          <a:bodyPr/>
          <a:lstStyle/>
          <a:p>
            <a:pPr eaLnBrk="1" hangingPunct="1"/>
            <a:r>
              <a:rPr lang="de-DE" sz="2400" dirty="0"/>
              <a:t>Mehr Information auf: </a:t>
            </a:r>
            <a:r>
              <a:rPr lang="de-DE" sz="2400" dirty="0" smtClean="0">
                <a:solidFill>
                  <a:srgbClr val="FF0000"/>
                </a:solidFill>
                <a:hlinkClick r:id="rId3"/>
              </a:rPr>
              <a:t>www.demokratiewebstatt.at</a:t>
            </a:r>
            <a:r>
              <a:rPr lang="de-DE" sz="2400" dirty="0" smtClean="0">
                <a:solidFill>
                  <a:srgbClr val="FF0000"/>
                </a:solidFill>
              </a:rPr>
              <a:t> </a:t>
            </a:r>
            <a:endParaRPr lang="de-AT" sz="2400" dirty="0">
              <a:solidFill>
                <a:srgbClr val="FF0000"/>
              </a:solidFill>
            </a:endParaRPr>
          </a:p>
        </p:txBody>
      </p:sp>
      <p:pic>
        <p:nvPicPr>
          <p:cNvPr id="2" name="Grafik 1"/>
          <p:cNvPicPr>
            <a:picLocks noChangeAspect="1"/>
          </p:cNvPicPr>
          <p:nvPr/>
        </p:nvPicPr>
        <p:blipFill>
          <a:blip r:embed="rId4"/>
          <a:stretch>
            <a:fillRect/>
          </a:stretch>
        </p:blipFill>
        <p:spPr>
          <a:xfrm>
            <a:off x="1979712" y="1340768"/>
            <a:ext cx="4506178" cy="5392963"/>
          </a:xfrm>
          <a:prstGeom prst="rect">
            <a:avLst/>
          </a:prstGeom>
        </p:spPr>
      </p:pic>
    </p:spTree>
    <p:extLst>
      <p:ext uri="{BB962C8B-B14F-4D97-AF65-F5344CB8AC3E}">
        <p14:creationId xmlns:p14="http://schemas.microsoft.com/office/powerpoint/2010/main" val="1471723343"/>
      </p:ext>
    </p:extLst>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a:t>Eingetragene religiöse Bekenntnisgemeinschaften</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AT" sz="1600" dirty="0" err="1" smtClean="0"/>
              <a:t>AnhängerInnen</a:t>
            </a:r>
            <a:r>
              <a:rPr lang="de-AT" sz="1600" dirty="0" smtClean="0"/>
              <a:t> </a:t>
            </a:r>
            <a:r>
              <a:rPr lang="de-AT" sz="1600" dirty="0"/>
              <a:t>von Glaubensgemeinschaften in Österreich, die nicht als Religionsgemeinschaft anerkannt sind, können sich seit 1998 zu einer „</a:t>
            </a:r>
            <a:r>
              <a:rPr lang="de-AT" sz="1600" b="1" dirty="0"/>
              <a:t>staatlich eingetragenen religiösen Bekenntnisgemeinschaft</a:t>
            </a:r>
            <a:r>
              <a:rPr lang="de-AT" sz="1600" dirty="0"/>
              <a:t>“ zusammenschließen. Dazu müssen sie einen </a:t>
            </a:r>
            <a:r>
              <a:rPr lang="de-AT" sz="1600" b="1" dirty="0"/>
              <a:t>dokumentierten Ritus und </a:t>
            </a:r>
            <a:r>
              <a:rPr lang="de-AT" sz="1600" b="1" dirty="0" smtClean="0"/>
              <a:t>mindestens 300 </a:t>
            </a:r>
            <a:r>
              <a:rPr lang="de-AT" sz="1600" b="1" dirty="0"/>
              <a:t>Mitglieder </a:t>
            </a:r>
            <a:r>
              <a:rPr lang="de-AT" sz="1600" dirty="0"/>
              <a:t>haben</a:t>
            </a:r>
            <a:r>
              <a:rPr lang="de-AT" sz="1600" dirty="0" smtClean="0"/>
              <a:t>.</a:t>
            </a:r>
          </a:p>
          <a:p>
            <a:pPr marL="0" indent="0">
              <a:buNone/>
            </a:pPr>
            <a:endParaRPr lang="de-AT" sz="1600" dirty="0" smtClean="0"/>
          </a:p>
          <a:p>
            <a:pPr marL="0" indent="0">
              <a:buNone/>
            </a:pPr>
            <a:r>
              <a:rPr lang="de-DE" sz="1600" b="1" dirty="0" smtClean="0"/>
              <a:t>Liste der eingetragenen religiösen Bekenntnisgemeinschaften in Österreich:</a:t>
            </a:r>
            <a:endParaRPr lang="de-DE" sz="1600" b="1" dirty="0"/>
          </a:p>
          <a:p>
            <a:r>
              <a:rPr lang="de-AT" sz="1600" dirty="0"/>
              <a:t>Alt-</a:t>
            </a:r>
            <a:r>
              <a:rPr lang="de-AT" sz="1600" dirty="0" err="1"/>
              <a:t>Alevitische</a:t>
            </a:r>
            <a:r>
              <a:rPr lang="de-AT" sz="1600" dirty="0"/>
              <a:t> Glaubensgemeinschaft in Österreich</a:t>
            </a:r>
          </a:p>
          <a:p>
            <a:pPr lvl="0"/>
            <a:r>
              <a:rPr lang="de-AT" sz="1600" dirty="0" err="1" smtClean="0"/>
              <a:t>Baha´i</a:t>
            </a:r>
            <a:r>
              <a:rPr lang="de-AT" sz="1600" dirty="0" smtClean="0"/>
              <a:t>-Religion</a:t>
            </a:r>
            <a:endParaRPr lang="de-AT" sz="1600" dirty="0"/>
          </a:p>
          <a:p>
            <a:pPr lvl="0"/>
            <a:r>
              <a:rPr lang="de-AT" sz="1600" dirty="0"/>
              <a:t>Christengemeinschaft-Bewegung für religiöse </a:t>
            </a:r>
            <a:r>
              <a:rPr lang="de-AT" sz="1600" dirty="0" smtClean="0"/>
              <a:t>Erneuerung in Österreich</a:t>
            </a:r>
            <a:endParaRPr lang="de-AT" sz="1600" dirty="0"/>
          </a:p>
          <a:p>
            <a:pPr lvl="0"/>
            <a:r>
              <a:rPr lang="de-AT" sz="1600" dirty="0"/>
              <a:t>Hinduistische </a:t>
            </a:r>
            <a:r>
              <a:rPr lang="de-AT" sz="1600" dirty="0" smtClean="0"/>
              <a:t>Religionsgesellschaft in Österreich</a:t>
            </a:r>
            <a:endParaRPr lang="de-AT" sz="1600" dirty="0"/>
          </a:p>
          <a:p>
            <a:pPr lvl="0"/>
            <a:r>
              <a:rPr lang="de-AT" sz="1600" dirty="0"/>
              <a:t>Islamische-Schiitische Glaubensgemeinschaft in Österreich</a:t>
            </a:r>
          </a:p>
          <a:p>
            <a:pPr lvl="0"/>
            <a:r>
              <a:rPr lang="de-AT" sz="1600" dirty="0"/>
              <a:t>Kirche der </a:t>
            </a:r>
            <a:r>
              <a:rPr lang="de-AT" sz="1600" dirty="0" smtClean="0"/>
              <a:t>Siebenten-Tags-Adventisten in Österreich</a:t>
            </a:r>
            <a:endParaRPr lang="de-AT" sz="1600" dirty="0"/>
          </a:p>
          <a:p>
            <a:pPr lvl="0"/>
            <a:r>
              <a:rPr lang="de-AT" sz="1600" dirty="0"/>
              <a:t>Pfingstkirche Gemeinde </a:t>
            </a:r>
            <a:r>
              <a:rPr lang="de-AT" sz="1600" dirty="0" smtClean="0"/>
              <a:t>Gottes in Österreich</a:t>
            </a:r>
          </a:p>
          <a:p>
            <a:pPr lvl="0"/>
            <a:r>
              <a:rPr lang="de-DE" sz="1600" dirty="0" smtClean="0"/>
              <a:t>Vereinigungskirche in Österreich</a:t>
            </a:r>
          </a:p>
          <a:p>
            <a:r>
              <a:rPr lang="de-DE" sz="1600" dirty="0" smtClean="0"/>
              <a:t>Vereinigte </a:t>
            </a:r>
            <a:r>
              <a:rPr lang="de-DE" sz="1600" dirty="0"/>
              <a:t>Pfingstkirche </a:t>
            </a:r>
            <a:r>
              <a:rPr lang="de-DE" sz="1600" dirty="0" smtClean="0"/>
              <a:t>Österreichs</a:t>
            </a:r>
            <a:endParaRPr lang="de-DE" sz="1600" dirty="0"/>
          </a:p>
          <a:p>
            <a:pPr lvl="0"/>
            <a:endParaRPr lang="de-AT" sz="1600" dirty="0"/>
          </a:p>
          <a:p>
            <a:endParaRPr lang="de-AT" sz="1600" dirty="0"/>
          </a:p>
          <a:p>
            <a:endParaRPr lang="de-AT" sz="1600" dirty="0"/>
          </a:p>
        </p:txBody>
      </p:sp>
    </p:spTree>
    <p:extLst>
      <p:ext uri="{BB962C8B-B14F-4D97-AF65-F5344CB8AC3E}">
        <p14:creationId xmlns:p14="http://schemas.microsoft.com/office/powerpoint/2010/main" val="2374301394"/>
      </p:ext>
    </p:extLst>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Was sind Sekten? (1)</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AT" sz="1600" b="1" dirty="0" smtClean="0"/>
              <a:t>Ursprünglich </a:t>
            </a:r>
            <a:r>
              <a:rPr lang="de-AT" sz="1600" b="1" dirty="0"/>
              <a:t>neutraler </a:t>
            </a:r>
            <a:r>
              <a:rPr lang="de-AT" sz="1600" b="1" dirty="0" smtClean="0"/>
              <a:t>Begriff: </a:t>
            </a:r>
            <a:r>
              <a:rPr lang="de-AT" sz="1600" dirty="0" smtClean="0"/>
              <a:t>Ursprünglich </a:t>
            </a:r>
            <a:r>
              <a:rPr lang="de-AT" sz="1600" dirty="0"/>
              <a:t>war das Wort </a:t>
            </a:r>
            <a:r>
              <a:rPr lang="de-AT" sz="1600" b="1" i="1" dirty="0"/>
              <a:t>„Sekte“</a:t>
            </a:r>
            <a:r>
              <a:rPr lang="de-AT" sz="1600" dirty="0"/>
              <a:t> eigentlich ein neutraler Begriff. Mit Sekte war eine religiöse, manchmal auch eine politische oder philosophische Gruppe von Menschen gemeint, die nicht dieselben Überzeugungen hatte wie die Mehrheit.</a:t>
            </a:r>
            <a:br>
              <a:rPr lang="de-AT" sz="1600" dirty="0"/>
            </a:br>
            <a:r>
              <a:rPr lang="de-AT" sz="1600" dirty="0"/>
              <a:t>In der Geschichte waren Sekten oft Religionsgemeinschaften, die sich von ihrer „Mutterkirche“ abgespalten haben, z.B. wurde das </a:t>
            </a:r>
            <a:r>
              <a:rPr lang="de-AT" sz="1600" b="1" dirty="0"/>
              <a:t>Christentum </a:t>
            </a:r>
            <a:r>
              <a:rPr lang="de-AT" sz="1600" dirty="0"/>
              <a:t>anfangs</a:t>
            </a:r>
            <a:r>
              <a:rPr lang="de-AT" sz="1600" b="1" dirty="0"/>
              <a:t> als Sekte des Judentums</a:t>
            </a:r>
            <a:r>
              <a:rPr lang="de-AT" sz="1600" dirty="0"/>
              <a:t> gesehen.</a:t>
            </a:r>
          </a:p>
          <a:p>
            <a:r>
              <a:rPr lang="de-AT" sz="1600" dirty="0"/>
              <a:t>Heute wird </a:t>
            </a:r>
            <a:r>
              <a:rPr lang="de-AT" sz="1600" dirty="0" smtClean="0"/>
              <a:t>von der Religionswissenschaft meist </a:t>
            </a:r>
            <a:r>
              <a:rPr lang="de-AT" sz="1600" dirty="0"/>
              <a:t>nicht mehr von Sekten, sondern von </a:t>
            </a:r>
            <a:r>
              <a:rPr lang="de-AT" sz="1600" b="1" dirty="0"/>
              <a:t>religiösen Sondergemeinschaften</a:t>
            </a:r>
            <a:r>
              <a:rPr lang="de-AT" sz="1600" dirty="0"/>
              <a:t> </a:t>
            </a:r>
            <a:r>
              <a:rPr lang="de-AT" sz="1600" dirty="0" smtClean="0"/>
              <a:t>gesprochen</a:t>
            </a:r>
            <a:r>
              <a:rPr lang="de-AT" sz="1600" dirty="0"/>
              <a:t>. Alle großen Religionen haben solche Sondergemeinschaften. Viele von ihnen gibt es auch in Österreich, etwa die Mormonen („Kirche Jesu Christi der Heiligen der Letzten Tage“) oder Zeugen Jehovas, die beide aus dem Christentum entstanden sind. Sie wurden mittlerweile in Österreich als </a:t>
            </a:r>
            <a:r>
              <a:rPr lang="de-AT" sz="1600" dirty="0" smtClean="0"/>
              <a:t>Religionsgesellschaften </a:t>
            </a:r>
            <a:r>
              <a:rPr lang="de-AT" sz="1600" dirty="0"/>
              <a:t>staatlich anerkannt</a:t>
            </a:r>
            <a:r>
              <a:rPr lang="de-AT" sz="1600" dirty="0" smtClean="0"/>
              <a:t>.</a:t>
            </a:r>
          </a:p>
          <a:p>
            <a:r>
              <a:rPr lang="de-AT" sz="1600" dirty="0"/>
              <a:t>Anders als die Begriffe „Gesetzlich anerkannte Kirchen und </a:t>
            </a:r>
            <a:r>
              <a:rPr lang="de-AT" sz="1600" dirty="0" smtClean="0"/>
              <a:t>Religionsgemeinschaften</a:t>
            </a:r>
            <a:r>
              <a:rPr lang="de-AT" sz="1600" dirty="0"/>
              <a:t>“ und „Eingetragene religiöse Bekenntnisgemeinschaften“ ist der Begriff der „Sekten“ </a:t>
            </a:r>
            <a:r>
              <a:rPr lang="de-AT" sz="1600" b="1" dirty="0"/>
              <a:t>nicht rechtlich definiert</a:t>
            </a:r>
            <a:r>
              <a:rPr lang="de-AT" sz="1600" dirty="0"/>
              <a:t>. (Der Staat gibt also nicht vor, welche Gruppe als Sekte gilt.)</a:t>
            </a:r>
          </a:p>
          <a:p>
            <a:pPr marL="0" indent="0">
              <a:buNone/>
            </a:pPr>
            <a:endParaRPr lang="de-AT" sz="1600" dirty="0"/>
          </a:p>
          <a:p>
            <a:pPr marL="0" indent="0">
              <a:buNone/>
            </a:pPr>
            <a:r>
              <a:rPr lang="de-AT" sz="1600" dirty="0"/>
              <a:t> </a:t>
            </a:r>
          </a:p>
          <a:p>
            <a:pPr marL="0" indent="0">
              <a:buNone/>
            </a:pPr>
            <a:endParaRPr lang="de-DE" sz="1600" dirty="0"/>
          </a:p>
          <a:p>
            <a:endParaRPr lang="de-AT" sz="2000" dirty="0" smtClean="0"/>
          </a:p>
        </p:txBody>
      </p:sp>
    </p:spTree>
    <p:extLst>
      <p:ext uri="{BB962C8B-B14F-4D97-AF65-F5344CB8AC3E}">
        <p14:creationId xmlns:p14="http://schemas.microsoft.com/office/powerpoint/2010/main" val="551707078"/>
      </p:ext>
    </p:extLst>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Was sind Sekten? (2)</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AT" sz="1600" dirty="0" smtClean="0"/>
              <a:t>Der </a:t>
            </a:r>
            <a:r>
              <a:rPr lang="de-AT" sz="1600" dirty="0"/>
              <a:t>Begriff „Sekte“ ist mehrfach </a:t>
            </a:r>
            <a:r>
              <a:rPr lang="de-AT" sz="1600" b="1" dirty="0"/>
              <a:t>unterschiedlich definiert </a:t>
            </a:r>
            <a:r>
              <a:rPr lang="de-AT" sz="1600" dirty="0"/>
              <a:t>worden. Man hat versucht, anhand von bestimmten Merkmalen festzulegen, was eine Sekte ist. Solche Merkmale waren </a:t>
            </a:r>
            <a:r>
              <a:rPr lang="de-AT" sz="1600" dirty="0" smtClean="0"/>
              <a:t>etwa</a:t>
            </a:r>
          </a:p>
          <a:p>
            <a:pPr lvl="1"/>
            <a:r>
              <a:rPr lang="de-AT" sz="1400" dirty="0" smtClean="0"/>
              <a:t>dass </a:t>
            </a:r>
            <a:r>
              <a:rPr lang="de-AT" sz="1400" dirty="0"/>
              <a:t>es klare Grenzen zwischen Anhängern und Außenstehenden </a:t>
            </a:r>
            <a:r>
              <a:rPr lang="de-AT" sz="1400" dirty="0" smtClean="0"/>
              <a:t>gibt</a:t>
            </a:r>
          </a:p>
          <a:p>
            <a:pPr lvl="1"/>
            <a:r>
              <a:rPr lang="de-AT" sz="1400" dirty="0" smtClean="0"/>
              <a:t>dass </a:t>
            </a:r>
            <a:r>
              <a:rPr lang="de-AT" sz="1400" dirty="0"/>
              <a:t>es eine charismatische Führungsfigur gibt, dass keinerlei Kritik gestattet </a:t>
            </a:r>
            <a:r>
              <a:rPr lang="de-AT" sz="1400" dirty="0" smtClean="0"/>
              <a:t>ist</a:t>
            </a:r>
          </a:p>
          <a:p>
            <a:pPr lvl="1"/>
            <a:r>
              <a:rPr lang="de-DE" sz="1400" dirty="0" smtClean="0"/>
              <a:t>dass Mitglieder </a:t>
            </a:r>
            <a:r>
              <a:rPr lang="de-DE" sz="1400" dirty="0"/>
              <a:t>in Abhängigkeit von der Gruppe gehalten und manchmal finanziell ausgebeutet </a:t>
            </a:r>
            <a:r>
              <a:rPr lang="de-DE" sz="1400" dirty="0" smtClean="0"/>
              <a:t>werden</a:t>
            </a:r>
            <a:endParaRPr lang="de-AT" sz="1400" dirty="0" smtClean="0"/>
          </a:p>
          <a:p>
            <a:pPr lvl="1"/>
            <a:r>
              <a:rPr lang="de-AT" sz="1400" dirty="0" smtClean="0"/>
              <a:t>dass </a:t>
            </a:r>
            <a:r>
              <a:rPr lang="de-AT" sz="1400" dirty="0"/>
              <a:t>die Gruppe vorgibt, alle Probleme (persönliche und bezogen auf die ganze Welt) lösen zu können, etc.</a:t>
            </a:r>
          </a:p>
          <a:p>
            <a:pPr marL="0" indent="0">
              <a:buNone/>
            </a:pPr>
            <a:r>
              <a:rPr lang="de-AT" sz="1600" dirty="0"/>
              <a:t>Diese Merkmale treffen aber erstens nicht immer zu, und zweitens können sie nicht nur auf Sekten zutreffen.</a:t>
            </a:r>
          </a:p>
          <a:p>
            <a:r>
              <a:rPr lang="de-AT" sz="1600" b="1" dirty="0" smtClean="0"/>
              <a:t>Abwertung vermeiden: </a:t>
            </a:r>
            <a:r>
              <a:rPr lang="de-AT" sz="1600" dirty="0" smtClean="0"/>
              <a:t>Da der Begriff „Sekte</a:t>
            </a:r>
            <a:r>
              <a:rPr lang="de-AT" sz="1600" dirty="0"/>
              <a:t>“ meist mit einer negativen Bewertung verbunden ist, die als abwertend empfunden wird, raten </a:t>
            </a:r>
            <a:r>
              <a:rPr lang="de-AT" sz="1600" dirty="0" err="1"/>
              <a:t>ExpertInnen</a:t>
            </a:r>
            <a:r>
              <a:rPr lang="de-AT" sz="1600" dirty="0"/>
              <a:t> dazu, den Begriff möglichst zu vermeiden. Selber würde sich wohl keine Religionsgemeinschaft als Sekte </a:t>
            </a:r>
            <a:r>
              <a:rPr lang="de-AT" sz="1600" dirty="0" smtClean="0"/>
              <a:t>bezeichnen</a:t>
            </a:r>
            <a:r>
              <a:rPr lang="de-AT" sz="1600" dirty="0"/>
              <a:t>.</a:t>
            </a:r>
          </a:p>
          <a:p>
            <a:r>
              <a:rPr lang="de-AT" sz="1600" dirty="0"/>
              <a:t>Besser als abwertende Begriffe helfen Fragen, eine Gruppe zu verstehen und einordnen zu können: </a:t>
            </a:r>
            <a:endParaRPr lang="de-AT" sz="1600" dirty="0" smtClean="0"/>
          </a:p>
          <a:p>
            <a:pPr marL="457200" lvl="1" indent="0">
              <a:buNone/>
            </a:pPr>
            <a:r>
              <a:rPr lang="de-AT" sz="1400" dirty="0" smtClean="0"/>
              <a:t>z.B. Welche </a:t>
            </a:r>
            <a:r>
              <a:rPr lang="de-AT" sz="1400" dirty="0"/>
              <a:t>besonderen Merkmale hat die Gruppe? </a:t>
            </a:r>
            <a:r>
              <a:rPr lang="de-AT" sz="1400" dirty="0" smtClean="0"/>
              <a:t>Wie </a:t>
            </a:r>
            <a:r>
              <a:rPr lang="de-AT" sz="1400" dirty="0"/>
              <a:t>ist ihre Struktur? (Wie ist sie aufgebaut?) </a:t>
            </a:r>
            <a:r>
              <a:rPr lang="de-AT" sz="1400" dirty="0" smtClean="0"/>
              <a:t>Welche </a:t>
            </a:r>
            <a:r>
              <a:rPr lang="de-AT" sz="1400" dirty="0"/>
              <a:t>Erfahrungen machen Personen mit dieser Gruppierung? </a:t>
            </a:r>
            <a:r>
              <a:rPr lang="de-AT" sz="1400" dirty="0" smtClean="0"/>
              <a:t>Welche </a:t>
            </a:r>
            <a:r>
              <a:rPr lang="de-AT" sz="1400" dirty="0"/>
              <a:t>Auswirkungen hat sie auf die verschiedenen Personen? </a:t>
            </a:r>
            <a:endParaRPr lang="de-AT" sz="14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1522989204"/>
      </p:ext>
    </p:extLst>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6413" y="44624"/>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DE" sz="4000" dirty="0" smtClean="0"/>
              <a:t>Religionsfreiheit – </a:t>
            </a:r>
            <a:r>
              <a:rPr lang="de-DE" sz="4000" dirty="0" smtClean="0"/>
              <a:t/>
            </a:r>
            <a:br>
              <a:rPr lang="de-DE" sz="4000" dirty="0" smtClean="0"/>
            </a:br>
            <a:r>
              <a:rPr lang="de-DE" sz="4000" dirty="0" smtClean="0"/>
              <a:t>was </a:t>
            </a:r>
            <a:r>
              <a:rPr lang="de-DE" sz="4000" dirty="0" smtClean="0"/>
              <a:t>bedeutet das?</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820139527"/>
      </p:ext>
    </p:extLst>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Religionsfreiheit</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AT" sz="1600" dirty="0" smtClean="0"/>
              <a:t>Jeder </a:t>
            </a:r>
            <a:r>
              <a:rPr lang="de-AT" sz="1600" dirty="0"/>
              <a:t>Mensch in Österreich darf glauben, woran er möchte, und selbst entscheiden, welcher Kirche oder Religionsgemeinschaft er angehören oder nicht angehören will! Es gilt das </a:t>
            </a:r>
            <a:r>
              <a:rPr lang="de-AT" sz="1600" b="1" dirty="0"/>
              <a:t>Recht auf Religionsfreiheit</a:t>
            </a:r>
            <a:r>
              <a:rPr lang="de-AT" sz="1600" dirty="0"/>
              <a:t>. Sie garantiert auch, </a:t>
            </a:r>
            <a:r>
              <a:rPr lang="de-AT" sz="1600" dirty="0" smtClean="0"/>
              <a:t>dass</a:t>
            </a:r>
          </a:p>
          <a:p>
            <a:pPr marL="0" indent="0">
              <a:buNone/>
            </a:pPr>
            <a:endParaRPr lang="de-AT" sz="1600" dirty="0"/>
          </a:p>
          <a:p>
            <a:pPr lvl="0"/>
            <a:r>
              <a:rPr lang="de-AT" sz="1600" dirty="0"/>
              <a:t>jede und jeder Einzelne ihre/seine Religion oder Weltanschauung ausüben darf, z.B. in Gottesdiensten oder anderen religiösen Zeremonien, sei es alleine oder mit anderen, privat oder öffentlich. (Diesen Teil der Religionsfreiheit nennt man „Religionsübungsfreiheit“ oder auch „Kultusfreiheit</a:t>
            </a:r>
            <a:r>
              <a:rPr lang="de-AT" sz="1600" dirty="0" smtClean="0"/>
              <a:t>“.)</a:t>
            </a:r>
          </a:p>
          <a:p>
            <a:pPr lvl="0"/>
            <a:endParaRPr lang="de-AT" sz="1600" dirty="0"/>
          </a:p>
          <a:p>
            <a:pPr lvl="0"/>
            <a:r>
              <a:rPr lang="de-AT" sz="1600" dirty="0" err="1" smtClean="0"/>
              <a:t>jederR</a:t>
            </a:r>
            <a:r>
              <a:rPr lang="de-AT" sz="1600" dirty="0" smtClean="0"/>
              <a:t> </a:t>
            </a:r>
            <a:r>
              <a:rPr lang="de-AT" sz="1600" dirty="0"/>
              <a:t>sich auch außerhalb religiöser Zeremonien zu seinem Glauben oder einer Weltanschauung bekennen darf. Niemand aber darf gezwungen werden, dies zu tun („Bekenntnisfreiheit“). Zur Bekenntnisfreiheit gehört z.B. auch das Recht auf religiöse Kindererziehung.</a:t>
            </a:r>
          </a:p>
          <a:p>
            <a:pPr marL="0" indent="0">
              <a:buNone/>
            </a:pPr>
            <a:endParaRPr lang="de-AT" sz="1600" dirty="0"/>
          </a:p>
          <a:p>
            <a:r>
              <a:rPr lang="de-AT" sz="1600" dirty="0"/>
              <a:t>Religionsfreiheit heißt außerdem, dass alle österreichischen </a:t>
            </a:r>
            <a:r>
              <a:rPr lang="de-AT" sz="1600" dirty="0" err="1"/>
              <a:t>StaatsbürgerInnen</a:t>
            </a:r>
            <a:r>
              <a:rPr lang="de-AT" sz="1600" dirty="0"/>
              <a:t> dieselben Rechte haben, gleichgültig, welcher Religion sie angehören.</a:t>
            </a:r>
          </a:p>
          <a:p>
            <a:pPr marL="0" indent="0">
              <a:buNone/>
            </a:pP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1697019102"/>
      </p:ext>
    </p:extLst>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Neutralität, </a:t>
            </a:r>
            <a:r>
              <a:rPr lang="de-DE" sz="2400" dirty="0" err="1" smtClean="0"/>
              <a:t>Säkularität</a:t>
            </a:r>
            <a:r>
              <a:rPr lang="de-DE" sz="2400" dirty="0"/>
              <a:t> </a:t>
            </a:r>
            <a:r>
              <a:rPr lang="de-DE" sz="2400" dirty="0" smtClean="0"/>
              <a:t>und Parität</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lvl="0" indent="0">
              <a:buNone/>
            </a:pPr>
            <a:r>
              <a:rPr lang="de-AT" sz="1600" dirty="0" smtClean="0"/>
              <a:t>Nicht </a:t>
            </a:r>
            <a:r>
              <a:rPr lang="de-AT" sz="1600" dirty="0"/>
              <a:t>nur die einzelnen Menschen, sondern </a:t>
            </a:r>
            <a:r>
              <a:rPr lang="de-AT" sz="1600" b="1" dirty="0"/>
              <a:t>auch die Kirchen und Religionsgesellschaften in Österreich</a:t>
            </a:r>
            <a:r>
              <a:rPr lang="de-AT" sz="1600" dirty="0"/>
              <a:t> werden durch die Religionsfreiheit </a:t>
            </a:r>
            <a:r>
              <a:rPr lang="de-AT" sz="1600" dirty="0" smtClean="0"/>
              <a:t>geschützt:</a:t>
            </a:r>
          </a:p>
          <a:p>
            <a:pPr marL="0" lvl="0" indent="0">
              <a:buNone/>
            </a:pPr>
            <a:endParaRPr lang="de-AT" sz="1600" dirty="0" smtClean="0"/>
          </a:p>
          <a:p>
            <a:pPr lvl="0"/>
            <a:r>
              <a:rPr lang="de-AT" sz="1600" dirty="0" smtClean="0"/>
              <a:t>Die </a:t>
            </a:r>
            <a:r>
              <a:rPr lang="de-AT" sz="1600" dirty="0"/>
              <a:t>österreichische Rechtsordnung ist religiös neutral. Sie folgt nicht den Werten einer bestimmten Kirche oder Religionsgemeinschaft (Prinzip der </a:t>
            </a:r>
            <a:r>
              <a:rPr lang="de-AT" sz="1600" b="1" dirty="0"/>
              <a:t>Neutralität</a:t>
            </a:r>
            <a:r>
              <a:rPr lang="de-AT" sz="1600" dirty="0" smtClean="0"/>
              <a:t>).</a:t>
            </a:r>
            <a:endParaRPr lang="de-AT" sz="1600" dirty="0"/>
          </a:p>
          <a:p>
            <a:pPr lvl="0"/>
            <a:r>
              <a:rPr lang="de-AT" sz="1600" dirty="0" smtClean="0"/>
              <a:t>Der </a:t>
            </a:r>
            <a:r>
              <a:rPr lang="de-AT" sz="1600" dirty="0"/>
              <a:t>Staat kümmert sich nur um weltliche (und nicht um kirchliche) Aufgaben </a:t>
            </a:r>
            <a:r>
              <a:rPr lang="de-AT" sz="1600" dirty="0" smtClean="0"/>
              <a:t/>
            </a:r>
            <a:br>
              <a:rPr lang="de-AT" sz="1600" dirty="0" smtClean="0"/>
            </a:br>
            <a:r>
              <a:rPr lang="de-AT" sz="1600" dirty="0" smtClean="0"/>
              <a:t>(</a:t>
            </a:r>
            <a:r>
              <a:rPr lang="de-AT" sz="1600" dirty="0"/>
              <a:t>Prinzip der </a:t>
            </a:r>
            <a:r>
              <a:rPr lang="de-AT" sz="1600" b="1" dirty="0" err="1" smtClean="0"/>
              <a:t>Säkularität</a:t>
            </a:r>
            <a:r>
              <a:rPr lang="de-AT" sz="1600" dirty="0" smtClean="0"/>
              <a:t>).</a:t>
            </a:r>
            <a:endParaRPr lang="de-AT" sz="1600" dirty="0" smtClean="0"/>
          </a:p>
          <a:p>
            <a:pPr marL="0" lvl="0" indent="0">
              <a:buNone/>
            </a:pPr>
            <a:endParaRPr lang="de-AT" sz="1600" dirty="0" smtClean="0"/>
          </a:p>
          <a:p>
            <a:pPr marL="0" lvl="0" indent="0">
              <a:buNone/>
            </a:pPr>
            <a:r>
              <a:rPr lang="de-AT" sz="1600" dirty="0"/>
              <a:t>Für alle staatlich anerkannte Kirchen und Religionsgesellschaften gilt </a:t>
            </a:r>
            <a:r>
              <a:rPr lang="de-AT" sz="1600" dirty="0" smtClean="0"/>
              <a:t>außerdem:</a:t>
            </a:r>
            <a:endParaRPr lang="de-AT" sz="1600" dirty="0"/>
          </a:p>
          <a:p>
            <a:pPr lvl="0"/>
            <a:r>
              <a:rPr lang="de-AT" sz="1600" dirty="0" smtClean="0"/>
              <a:t>Alle </a:t>
            </a:r>
            <a:r>
              <a:rPr lang="de-AT" sz="1600" dirty="0"/>
              <a:t>müssen gleich behandelt werden, keine darf diskriminiert werden </a:t>
            </a:r>
            <a:r>
              <a:rPr lang="de-AT" sz="1600" dirty="0" smtClean="0"/>
              <a:t/>
            </a:r>
            <a:br>
              <a:rPr lang="de-AT" sz="1600" dirty="0" smtClean="0"/>
            </a:br>
            <a:r>
              <a:rPr lang="de-AT" sz="1600" dirty="0" smtClean="0"/>
              <a:t>(</a:t>
            </a:r>
            <a:r>
              <a:rPr lang="de-AT" sz="1600" dirty="0"/>
              <a:t>Prinzip der </a:t>
            </a:r>
            <a:r>
              <a:rPr lang="de-AT" sz="1600" b="1" dirty="0"/>
              <a:t>Parität</a:t>
            </a:r>
            <a:r>
              <a:rPr lang="de-AT" sz="1600" dirty="0" smtClean="0"/>
              <a:t>).</a:t>
            </a:r>
            <a:endParaRPr lang="de-AT" sz="1600" dirty="0"/>
          </a:p>
          <a:p>
            <a:pPr lvl="0"/>
            <a:r>
              <a:rPr lang="de-AT" sz="1600" dirty="0" smtClean="0"/>
              <a:t>Sie </a:t>
            </a:r>
            <a:r>
              <a:rPr lang="de-AT" sz="1600" dirty="0"/>
              <a:t>haben ein ausschließliches Recht auf ihre Namen (Namensschutz), ihre Lehre und die Betreuung ihrer Mitglieder (</a:t>
            </a:r>
            <a:r>
              <a:rPr lang="de-AT" sz="1600" b="1" dirty="0"/>
              <a:t>Ausschließlichkeitsrecht</a:t>
            </a:r>
            <a:r>
              <a:rPr lang="de-AT" sz="1600" b="1" dirty="0" smtClean="0"/>
              <a:t>).</a:t>
            </a:r>
          </a:p>
          <a:p>
            <a:pPr lvl="0"/>
            <a:endParaRPr lang="de-AT" sz="1600" b="1" dirty="0" smtClean="0"/>
          </a:p>
          <a:p>
            <a:pPr marL="0" indent="0">
              <a:buNone/>
            </a:pPr>
            <a:r>
              <a:rPr lang="de-AT" sz="1600" dirty="0"/>
              <a:t>In Österreich sind Staat und Kirche grundsätzlich getrennt. Beide sind eigenständig und stehen einander gleichrangig gegenüber. </a:t>
            </a:r>
            <a:r>
              <a:rPr lang="de-AT" sz="1600" dirty="0" smtClean="0"/>
              <a:t>Natürlich </a:t>
            </a:r>
            <a:r>
              <a:rPr lang="de-AT" sz="1600" dirty="0"/>
              <a:t>müssen sich auch die Religionsgemeinschaften an die Gesetze des Staates halten.</a:t>
            </a:r>
          </a:p>
          <a:p>
            <a:pPr lvl="0"/>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627992347"/>
      </p:ext>
    </p:extLst>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Negative Religionsfreiheit</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DE" sz="1600" dirty="0" smtClean="0"/>
              <a:t>„Negative Religionsfreiheit“ bedeutet:</a:t>
            </a:r>
          </a:p>
          <a:p>
            <a:pPr marL="0" indent="0">
              <a:buNone/>
            </a:pPr>
            <a:endParaRPr lang="de-AT" sz="1600" dirty="0"/>
          </a:p>
          <a:p>
            <a:r>
              <a:rPr lang="de-AT" sz="1600" dirty="0" smtClean="0"/>
              <a:t>Jeder </a:t>
            </a:r>
            <a:r>
              <a:rPr lang="de-AT" sz="1600" dirty="0"/>
              <a:t>Mensch </a:t>
            </a:r>
            <a:r>
              <a:rPr lang="de-AT" sz="1600" dirty="0" smtClean="0"/>
              <a:t>darf auch </a:t>
            </a:r>
            <a:r>
              <a:rPr lang="de-AT" sz="1600" dirty="0" smtClean="0"/>
              <a:t>entscheiden, </a:t>
            </a:r>
            <a:r>
              <a:rPr lang="de-AT" sz="1600" b="1" dirty="0"/>
              <a:t>ohne Religion </a:t>
            </a:r>
            <a:r>
              <a:rPr lang="de-AT" sz="1600" dirty="0"/>
              <a:t>zu leben und für sich die Position </a:t>
            </a:r>
            <a:r>
              <a:rPr lang="de-AT" sz="1600" b="1" dirty="0"/>
              <a:t>„ohne Bekenntnis“ </a:t>
            </a:r>
            <a:r>
              <a:rPr lang="de-AT" sz="1600" dirty="0"/>
              <a:t>zu wählen</a:t>
            </a:r>
            <a:r>
              <a:rPr lang="de-AT" sz="1600" dirty="0" smtClean="0"/>
              <a:t>.</a:t>
            </a:r>
          </a:p>
          <a:p>
            <a:pPr marL="0" indent="0">
              <a:buNone/>
            </a:pPr>
            <a:endParaRPr lang="de-AT" sz="1600" dirty="0" smtClean="0"/>
          </a:p>
          <a:p>
            <a:r>
              <a:rPr lang="de-AT" sz="1600" dirty="0" err="1" smtClean="0"/>
              <a:t>JedeR</a:t>
            </a:r>
            <a:r>
              <a:rPr lang="de-AT" sz="1600" dirty="0" smtClean="0"/>
              <a:t> </a:t>
            </a:r>
            <a:r>
              <a:rPr lang="de-AT" sz="1600" dirty="0"/>
              <a:t>hat das Recht, eigene religiöse Überzeugungen zu verschweigen. </a:t>
            </a:r>
            <a:br>
              <a:rPr lang="de-AT" sz="1600" dirty="0"/>
            </a:br>
            <a:r>
              <a:rPr lang="de-AT" sz="1600" b="1" dirty="0"/>
              <a:t>Niemand</a:t>
            </a:r>
            <a:r>
              <a:rPr lang="de-AT" sz="1600" dirty="0"/>
              <a:t> darf dazu </a:t>
            </a:r>
            <a:r>
              <a:rPr lang="de-AT" sz="1600" b="1" dirty="0"/>
              <a:t>gezwungen</a:t>
            </a:r>
            <a:r>
              <a:rPr lang="de-AT" sz="1600" dirty="0"/>
              <a:t> werden, einer Religionsgemeinschaft anzugehören oder an einer religiösen Handlung – wie etwa einem Gebet – teilzunehmen. Ebenso darf man durch die religiöse Praxis anderer nicht belästigt werden.</a:t>
            </a:r>
          </a:p>
          <a:p>
            <a:pPr marL="0" indent="0">
              <a:buNone/>
            </a:pPr>
            <a:endParaRPr lang="de-AT" sz="1600" dirty="0" smtClean="0"/>
          </a:p>
          <a:p>
            <a:r>
              <a:rPr lang="de-AT" sz="1600" dirty="0" smtClean="0"/>
              <a:t>Auch </a:t>
            </a:r>
            <a:r>
              <a:rPr lang="de-AT" sz="1600" dirty="0"/>
              <a:t>wenn man keiner Religion angehört, ist es rechtlich in Ordnung, dass man mit Religion(en) in Kontakt kommt. D.h., man hat beispielsweise kein Anrecht darauf, dass in der Öffentlichkeit nirgendwo ein religiöses Symbol zu sehen ist.</a:t>
            </a:r>
            <a:br>
              <a:rPr lang="de-AT" sz="1600" dirty="0"/>
            </a:b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1022456408"/>
      </p:ext>
    </p:extLst>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Religionsmündigkeit</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DE" sz="1600" dirty="0" smtClean="0"/>
              <a:t>Religionsmündigkeit bedeutet:</a:t>
            </a:r>
            <a:endParaRPr lang="de-AT" sz="1600" dirty="0"/>
          </a:p>
          <a:p>
            <a:pPr marL="0" lvl="0" indent="0">
              <a:buNone/>
            </a:pPr>
            <a:endParaRPr lang="de-AT" sz="1600" dirty="0" smtClean="0"/>
          </a:p>
          <a:p>
            <a:pPr lvl="0"/>
            <a:r>
              <a:rPr lang="de-AT" sz="1600" dirty="0" smtClean="0"/>
              <a:t>Bis </a:t>
            </a:r>
            <a:r>
              <a:rPr lang="de-AT" sz="1600" dirty="0"/>
              <a:t>zum 14. Lebensjahr können in Österreich die Eltern die Religionszugehörigkeit ihrer Kinder festlegen. Ab 14 darf </a:t>
            </a:r>
            <a:r>
              <a:rPr lang="de-AT" sz="1600" dirty="0" err="1"/>
              <a:t>jedeR</a:t>
            </a:r>
            <a:r>
              <a:rPr lang="de-AT" sz="1600" dirty="0"/>
              <a:t> die Religion selbst bestimmen. </a:t>
            </a:r>
            <a:endParaRPr lang="de-AT" sz="1600" dirty="0" smtClean="0"/>
          </a:p>
          <a:p>
            <a:pPr marL="0" lvl="0" indent="0">
              <a:buNone/>
            </a:pPr>
            <a:endParaRPr lang="de-AT" sz="1600" dirty="0"/>
          </a:p>
          <a:p>
            <a:pPr lvl="0"/>
            <a:r>
              <a:rPr lang="de-AT" sz="1600" dirty="0"/>
              <a:t>Bis 14 Jahre müssen die Eltern zustimmen, wenn man sich vom schulischen Religionsunterricht abmelden möchte</a:t>
            </a:r>
            <a:r>
              <a:rPr lang="de-AT" sz="1600" dirty="0" smtClean="0"/>
              <a:t>.</a:t>
            </a:r>
          </a:p>
          <a:p>
            <a:pPr marL="0" lvl="0" indent="0">
              <a:buNone/>
            </a:pPr>
            <a:endParaRPr lang="de-AT" sz="1600" dirty="0"/>
          </a:p>
          <a:p>
            <a:pPr lvl="0"/>
            <a:r>
              <a:rPr lang="de-AT" sz="1600" dirty="0"/>
              <a:t>Bereits mit 10 Jahren müssen Kinder bei der Frage der Religionszugehörigkeit angehört und gefragt werden, z.B. wenn die Eltern einen Religionswechsel planen.</a:t>
            </a:r>
          </a:p>
          <a:p>
            <a:pPr marL="0" indent="0">
              <a:buNone/>
            </a:pPr>
            <a:r>
              <a:rPr lang="de-AT" sz="1600" dirty="0"/>
              <a:t/>
            </a:r>
            <a:br>
              <a:rPr lang="de-AT" sz="1600" dirty="0"/>
            </a:b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2274264208"/>
      </p:ext>
    </p:extLst>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a:t>Was bedeutet Atheismus? Was ist der Unterschied zu Agnostizismus?</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AT" sz="1600" dirty="0" smtClean="0"/>
              <a:t>Gibt </a:t>
            </a:r>
            <a:r>
              <a:rPr lang="de-AT" sz="1600" dirty="0"/>
              <a:t>es Gott? Kann es etwas „Übernatürliches“ (= etwas, das wir mit unseren Sinnen nicht erfassen können) </a:t>
            </a:r>
            <a:r>
              <a:rPr lang="de-AT" sz="1600" dirty="0" smtClean="0"/>
              <a:t>geben? </a:t>
            </a:r>
          </a:p>
          <a:p>
            <a:pPr marL="0" indent="0">
              <a:buNone/>
            </a:pPr>
            <a:endParaRPr lang="de-AT" sz="1600" dirty="0" smtClean="0"/>
          </a:p>
          <a:p>
            <a:pPr marL="0" indent="0">
              <a:buNone/>
            </a:pPr>
            <a:r>
              <a:rPr lang="de-AT" sz="1600" dirty="0" smtClean="0"/>
              <a:t>Diese </a:t>
            </a:r>
            <a:r>
              <a:rPr lang="de-AT" sz="1600" dirty="0"/>
              <a:t>Fragen würden </a:t>
            </a:r>
            <a:r>
              <a:rPr lang="de-AT" sz="1600" b="1" dirty="0" err="1"/>
              <a:t>AtheistInnen</a:t>
            </a:r>
            <a:r>
              <a:rPr lang="de-AT" sz="1600" dirty="0"/>
              <a:t> und </a:t>
            </a:r>
            <a:r>
              <a:rPr lang="de-AT" sz="1600" b="1" dirty="0" err="1"/>
              <a:t>AgnostikerInnen</a:t>
            </a:r>
            <a:r>
              <a:rPr lang="de-AT" sz="1600" dirty="0"/>
              <a:t> unterschiedlich </a:t>
            </a:r>
            <a:r>
              <a:rPr lang="de-AT" sz="1600" dirty="0" smtClean="0"/>
              <a:t>beantworten:</a:t>
            </a:r>
          </a:p>
          <a:p>
            <a:pPr marL="0" indent="0">
              <a:buNone/>
            </a:pPr>
            <a:endParaRPr lang="de-AT" sz="1600" dirty="0" smtClean="0"/>
          </a:p>
          <a:p>
            <a:r>
              <a:rPr lang="de-AT" sz="1600" b="1" dirty="0" err="1" smtClean="0"/>
              <a:t>AtheitstInnen</a:t>
            </a:r>
            <a:r>
              <a:rPr lang="de-AT" sz="1600" dirty="0" smtClean="0"/>
              <a:t> </a:t>
            </a:r>
            <a:r>
              <a:rPr lang="de-AT" sz="1600" dirty="0"/>
              <a:t>sind überzeugt, dass es keinen Gott und generell nichts Übernatürliches gibt</a:t>
            </a:r>
            <a:r>
              <a:rPr lang="de-AT" sz="1600" dirty="0" smtClean="0"/>
              <a:t>.</a:t>
            </a:r>
          </a:p>
          <a:p>
            <a:endParaRPr lang="de-AT" sz="1600" dirty="0" smtClean="0"/>
          </a:p>
          <a:p>
            <a:r>
              <a:rPr lang="de-AT" sz="1600" b="1" dirty="0" err="1" smtClean="0"/>
              <a:t>AgnostikerInnen</a:t>
            </a:r>
            <a:r>
              <a:rPr lang="de-AT" sz="1600" dirty="0" smtClean="0"/>
              <a:t> </a:t>
            </a:r>
            <a:r>
              <a:rPr lang="de-AT" sz="1600" dirty="0"/>
              <a:t>würden antworten: Gott und alles Übernatürliche kann man weder beweisen noch </a:t>
            </a:r>
            <a:r>
              <a:rPr lang="de-AT" sz="1600" dirty="0" smtClean="0"/>
              <a:t>widerlegen.</a:t>
            </a:r>
          </a:p>
          <a:p>
            <a:pPr marL="0" indent="0">
              <a:buNone/>
            </a:pPr>
            <a:endParaRPr lang="de-AT" sz="1600" dirty="0" smtClean="0"/>
          </a:p>
          <a:p>
            <a:r>
              <a:rPr lang="de-AT" sz="1600" dirty="0" smtClean="0"/>
              <a:t>Die </a:t>
            </a:r>
            <a:r>
              <a:rPr lang="de-AT" sz="1600" dirty="0"/>
              <a:t>beiden zugehörigen Weltanschauungen nennt man </a:t>
            </a:r>
            <a:r>
              <a:rPr lang="de-AT" sz="1600" b="1" dirty="0"/>
              <a:t>Atheismus</a:t>
            </a:r>
            <a:r>
              <a:rPr lang="de-AT" sz="1600" dirty="0"/>
              <a:t> bzw. </a:t>
            </a:r>
            <a:r>
              <a:rPr lang="de-AT" sz="1600" b="1" dirty="0"/>
              <a:t>Agnostizismus</a:t>
            </a:r>
            <a:r>
              <a:rPr lang="de-AT" sz="1600" dirty="0"/>
              <a:t>.</a:t>
            </a:r>
          </a:p>
          <a:p>
            <a:pPr marL="0" indent="0">
              <a:buNone/>
            </a:pPr>
            <a:r>
              <a:rPr lang="de-AT" sz="1600" dirty="0"/>
              <a:t/>
            </a:r>
            <a:br>
              <a:rPr lang="de-AT" sz="1600" dirty="0"/>
            </a:b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339794782"/>
      </p:ext>
    </p:extLst>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Religionsfreiheit als Grund- und Menschenrecht</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AT" sz="1600" dirty="0" smtClean="0"/>
              <a:t>Die </a:t>
            </a:r>
            <a:r>
              <a:rPr lang="de-AT" sz="1600" dirty="0"/>
              <a:t>Religions- und Weltanschauungsfreiheit wurde bereits 1950 in der Europäischen Menschrechtskonvention (EMRK) festgeschrieben – </a:t>
            </a:r>
            <a:r>
              <a:rPr lang="de-AT" sz="1600" b="1" dirty="0"/>
              <a:t>sie ist also ein Menschenrecht</a:t>
            </a:r>
            <a:r>
              <a:rPr lang="de-AT" sz="1600" dirty="0" smtClean="0"/>
              <a:t>! </a:t>
            </a:r>
          </a:p>
          <a:p>
            <a:r>
              <a:rPr lang="de-AT" sz="1600" dirty="0" smtClean="0"/>
              <a:t>In der EMRK Art. 9 ist festgelegt, dass </a:t>
            </a:r>
            <a:r>
              <a:rPr lang="de-AT" sz="1600" dirty="0"/>
              <a:t>jeder Anspruch hat auf </a:t>
            </a:r>
            <a:r>
              <a:rPr lang="de-AT" sz="1600" dirty="0" smtClean="0"/>
              <a:t>…</a:t>
            </a:r>
            <a:r>
              <a:rPr lang="de-AT" sz="1600" dirty="0"/>
              <a:t/>
            </a:r>
            <a:br>
              <a:rPr lang="de-AT" sz="1600" dirty="0"/>
            </a:br>
            <a:r>
              <a:rPr lang="de-AT" sz="1400" i="1" dirty="0" smtClean="0"/>
              <a:t>„…Gedanken-, Gewissens- und Religionsfreiheit; dieses Recht umfasst die Freiheit des Einzelnen zum Wechsel der Religion oder der Weltanschauung sowie die Freiheit, seine Religion oder Weltanschauung einzeln oder in Gemeinschaft mit anderen öffentlich oder privat, durch Gottesdienst, Unterricht, Andachten und Betrachtung religiöser Gebräuche auszuüben.“</a:t>
            </a:r>
          </a:p>
          <a:p>
            <a:r>
              <a:rPr lang="de-AT" sz="1600" dirty="0" smtClean="0"/>
              <a:t>Österreich </a:t>
            </a:r>
            <a:r>
              <a:rPr lang="de-AT" sz="1600" dirty="0"/>
              <a:t>ist der EMRK 1958 beigetreten</a:t>
            </a:r>
            <a:r>
              <a:rPr lang="de-AT" sz="1600" dirty="0" smtClean="0"/>
              <a:t>.</a:t>
            </a:r>
          </a:p>
          <a:p>
            <a:pPr marL="0" indent="0">
              <a:buNone/>
            </a:pPr>
            <a:endParaRPr lang="de-AT" sz="1600" dirty="0"/>
          </a:p>
          <a:p>
            <a:r>
              <a:rPr lang="de-AT" sz="1600" dirty="0" smtClean="0"/>
              <a:t>Weil </a:t>
            </a:r>
            <a:r>
              <a:rPr lang="de-AT" sz="1600" dirty="0"/>
              <a:t>Religionsfreiheit ein Menschenrecht ist, haben </a:t>
            </a:r>
            <a:r>
              <a:rPr lang="de-AT" sz="1600" b="1" dirty="0"/>
              <a:t>nicht nur </a:t>
            </a:r>
            <a:r>
              <a:rPr lang="de-AT" sz="1600" b="1" dirty="0" err="1"/>
              <a:t>StaatsbürgerInnen</a:t>
            </a:r>
            <a:r>
              <a:rPr lang="de-AT" sz="1600" b="1" dirty="0"/>
              <a:t> </a:t>
            </a:r>
            <a:r>
              <a:rPr lang="de-AT" sz="1600" dirty="0"/>
              <a:t>in Österreich das Recht auf Gedanken-, Gewissens-, Weltanschauungs- und Religionsfreiheit, sondern </a:t>
            </a:r>
            <a:r>
              <a:rPr lang="de-AT" sz="1600" b="1" dirty="0"/>
              <a:t>alle Menschen</a:t>
            </a:r>
            <a:r>
              <a:rPr lang="de-AT" sz="1600" dirty="0"/>
              <a:t>, die hier leben.</a:t>
            </a:r>
          </a:p>
          <a:p>
            <a:r>
              <a:rPr lang="de-AT" sz="1600" dirty="0"/>
              <a:t>Das Recht auf Religionsfreiheit darf </a:t>
            </a:r>
            <a:r>
              <a:rPr lang="de-AT" sz="1600" b="1" dirty="0"/>
              <a:t>nur in besonderen Fällen eingeschränkt </a:t>
            </a:r>
            <a:r>
              <a:rPr lang="de-AT" sz="1600" dirty="0"/>
              <a:t>werden: Wenn die öffentliche Sicherheit, Ordnung, Gesundheit oder Moral gefährdet sind, oder um wichtige Rechte und Freiheiten anderer Personen zu schützen.</a:t>
            </a:r>
          </a:p>
          <a:p>
            <a:pPr marL="0" indent="0">
              <a:buNone/>
            </a:pPr>
            <a:endParaRPr lang="de-AT" sz="1600" dirty="0"/>
          </a:p>
          <a:p>
            <a:endParaRPr lang="de-AT" sz="1600" dirty="0" smtClean="0"/>
          </a:p>
          <a:p>
            <a:pPr marL="0" indent="0">
              <a:buNone/>
            </a:pPr>
            <a:r>
              <a:rPr lang="de-AT" sz="1600" dirty="0"/>
              <a:t/>
            </a:r>
            <a:br>
              <a:rPr lang="de-AT" sz="1600" dirty="0"/>
            </a:b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4073724478"/>
      </p:ext>
    </p:extLst>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2235"/>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AT" sz="4000" dirty="0"/>
              <a:t>Glauben die Menschen überall auf der Welt?</a:t>
            </a:r>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178259967"/>
      </p:ext>
    </p:extLst>
  </p:cSld>
  <p:clrMapOvr>
    <a:masterClrMapping/>
  </p:clrMapOvr>
  <p:transition spd="med">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Weitere gesetzliche Quellen für das Recht auf Religionsfreiheit</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AT" sz="1600" dirty="0"/>
              <a:t>Die Religionsfreiheit gehört zu den Grundrechten in Österreich und ist also durch die </a:t>
            </a:r>
            <a:r>
              <a:rPr lang="de-AT" sz="1600" b="1" dirty="0"/>
              <a:t>Verfassung</a:t>
            </a:r>
            <a:r>
              <a:rPr lang="de-AT" sz="1600" dirty="0"/>
              <a:t> garantiert. Sie ist durch mehrere Gesetze und Grundrechtskataloge geregelt.</a:t>
            </a:r>
          </a:p>
          <a:p>
            <a:pPr marL="0" indent="0">
              <a:buNone/>
            </a:pPr>
            <a:endParaRPr lang="de-AT" sz="1600" dirty="0" smtClean="0"/>
          </a:p>
          <a:p>
            <a:pPr marL="0" indent="0">
              <a:buNone/>
            </a:pPr>
            <a:r>
              <a:rPr lang="de-AT" sz="1600" b="1" dirty="0" smtClean="0"/>
              <a:t>Weitere </a:t>
            </a:r>
            <a:r>
              <a:rPr lang="de-AT" sz="1600" b="1" dirty="0"/>
              <a:t>wichtige Quellen </a:t>
            </a:r>
            <a:r>
              <a:rPr lang="de-AT" sz="1600" dirty="0"/>
              <a:t>für das Recht auf Religionsfreiheit in Österreich sind </a:t>
            </a:r>
            <a:endParaRPr lang="de-AT" sz="1600" dirty="0" smtClean="0"/>
          </a:p>
          <a:p>
            <a:r>
              <a:rPr lang="de-AT" sz="1600" dirty="0"/>
              <a:t>die </a:t>
            </a:r>
            <a:r>
              <a:rPr lang="de-AT" sz="1600" dirty="0" smtClean="0"/>
              <a:t>Charta der Grundrechte der Europäischen Union 2010</a:t>
            </a:r>
          </a:p>
          <a:p>
            <a:r>
              <a:rPr lang="de-AT" sz="1600" dirty="0" smtClean="0"/>
              <a:t>das </a:t>
            </a:r>
            <a:r>
              <a:rPr lang="de-AT" sz="1600" dirty="0"/>
              <a:t>(heute noch geltende) österreichischen </a:t>
            </a:r>
            <a:r>
              <a:rPr lang="de-AT" sz="1600" dirty="0" smtClean="0"/>
              <a:t>Staatsgrundgesetz von 1867 über die allgemeinen Rechte der Bürger </a:t>
            </a:r>
            <a:endParaRPr lang="de-AT" sz="1600" dirty="0"/>
          </a:p>
          <a:p>
            <a:pPr lvl="0"/>
            <a:r>
              <a:rPr lang="de-AT" sz="1600" dirty="0"/>
              <a:t>der Friedensvertrag von St. Germain (1919)</a:t>
            </a:r>
          </a:p>
          <a:p>
            <a:pPr lvl="0"/>
            <a:r>
              <a:rPr lang="de-AT" sz="1600" dirty="0"/>
              <a:t>der Staatsvertrag von Wien (1955)</a:t>
            </a:r>
          </a:p>
          <a:p>
            <a:pPr marL="0" indent="0">
              <a:buNone/>
            </a:pPr>
            <a:r>
              <a:rPr lang="de-AT" sz="1600" dirty="0"/>
              <a:t/>
            </a:r>
            <a:br>
              <a:rPr lang="de-AT" sz="1600" dirty="0"/>
            </a:br>
            <a:r>
              <a:rPr lang="de-AT" sz="1600" dirty="0" smtClean="0"/>
              <a:t>Die </a:t>
            </a:r>
            <a:r>
              <a:rPr lang="de-AT" sz="1600" dirty="0"/>
              <a:t>Religionsfreiheit in Österreich bzw. in Europa entwickelte sich in mehreren Schritten</a:t>
            </a:r>
            <a:r>
              <a:rPr lang="de-AT" sz="1600" dirty="0" smtClean="0"/>
              <a:t>.</a:t>
            </a:r>
          </a:p>
          <a:p>
            <a:pPr marL="0" indent="0">
              <a:buNone/>
            </a:pPr>
            <a:endParaRPr lang="de-AT" sz="1400" dirty="0" smtClean="0"/>
          </a:p>
          <a:p>
            <a:pPr marL="0" indent="0">
              <a:buNone/>
            </a:pPr>
            <a:r>
              <a:rPr lang="de-AT" sz="1600" dirty="0" smtClean="0"/>
              <a:t>Mehr dazu erfährst du auf der </a:t>
            </a:r>
            <a:r>
              <a:rPr lang="de-AT" sz="1600" dirty="0" err="1" smtClean="0"/>
              <a:t>DemokratieWEBstatt</a:t>
            </a:r>
            <a:r>
              <a:rPr lang="de-AT" sz="1600" dirty="0" smtClean="0"/>
              <a:t> unter </a:t>
            </a:r>
            <a:r>
              <a:rPr lang="de-AT" sz="1600" i="1" dirty="0">
                <a:hlinkClick r:id="rId3"/>
              </a:rPr>
              <a:t>https://www.demokratiewebstatt.at/thema/thema-religion-und-glaube/religionsfreiheit-was-bedeutet-das/religionsfreiheit-und-glaubensfreiheit-in-oesterreich</a:t>
            </a:r>
            <a:r>
              <a:rPr lang="de-AT" sz="1600" i="1" dirty="0" smtClean="0">
                <a:hlinkClick r:id="rId3"/>
              </a:rPr>
              <a:t>/</a:t>
            </a:r>
            <a:endParaRPr lang="de-DE" sz="1600" i="1" dirty="0" smtClean="0"/>
          </a:p>
          <a:p>
            <a:endParaRPr lang="de-AT" sz="2000" dirty="0" smtClean="0"/>
          </a:p>
        </p:txBody>
      </p:sp>
    </p:spTree>
    <p:extLst>
      <p:ext uri="{BB962C8B-B14F-4D97-AF65-F5344CB8AC3E}">
        <p14:creationId xmlns:p14="http://schemas.microsoft.com/office/powerpoint/2010/main" val="2470972082"/>
      </p:ext>
    </p:extLst>
  </p:cSld>
  <p:clrMapOvr>
    <a:masterClrMapping/>
  </p:clrMapOvr>
  <p:transition spd="med">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6413" y="44624"/>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DE" sz="4000" dirty="0" smtClean="0"/>
              <a:t>Hat Religion etwas mit Politik zu tun?</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933209502"/>
      </p:ext>
    </p:extLst>
  </p:cSld>
  <p:clrMapOvr>
    <a:masterClrMapping/>
  </p:clrMapOvr>
  <p:transition spd="med">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61509" y="369491"/>
            <a:ext cx="8207375" cy="1152525"/>
          </a:xfrm>
        </p:spPr>
        <p:txBody>
          <a:bodyPr/>
          <a:lstStyle/>
          <a:p>
            <a:r>
              <a:rPr lang="de-DE" sz="2400" dirty="0" smtClean="0"/>
              <a:t>Trennung von Politik und Religion (1)</a:t>
            </a:r>
            <a:br>
              <a:rPr lang="de-DE" sz="2400" dirty="0" smtClean="0"/>
            </a:b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39777" y="1269157"/>
            <a:ext cx="8172140" cy="4643486"/>
          </a:xfrm>
        </p:spPr>
        <p:txBody>
          <a:bodyPr/>
          <a:lstStyle/>
          <a:p>
            <a:r>
              <a:rPr lang="de-AT" sz="1600" dirty="0" smtClean="0"/>
              <a:t>In Österreich </a:t>
            </a:r>
            <a:r>
              <a:rPr lang="de-AT" sz="1600" dirty="0"/>
              <a:t>und vielen anderen europäischen Staaten sind Politik und Religion voneinander getrennt. Diese Trennung nennt man </a:t>
            </a:r>
            <a:r>
              <a:rPr lang="de-AT" sz="1600" b="1" dirty="0" err="1"/>
              <a:t>Säkularität</a:t>
            </a:r>
            <a:r>
              <a:rPr lang="de-AT" sz="1600" dirty="0"/>
              <a:t>. </a:t>
            </a:r>
          </a:p>
          <a:p>
            <a:r>
              <a:rPr lang="de-AT" sz="1600" dirty="0"/>
              <a:t>Das bedeutet, der Staat verhält sich neutral …</a:t>
            </a:r>
          </a:p>
          <a:p>
            <a:pPr lvl="1"/>
            <a:r>
              <a:rPr lang="de-AT" sz="1600" dirty="0"/>
              <a:t>gegenüber allen Religionen.</a:t>
            </a:r>
          </a:p>
          <a:p>
            <a:pPr lvl="1"/>
            <a:r>
              <a:rPr lang="de-AT" sz="1600" dirty="0"/>
              <a:t>gegenüber allen Menschen, unabhängig davon, ob sie eine Religion ausüben und welche Religion das </a:t>
            </a:r>
            <a:r>
              <a:rPr lang="de-AT" sz="1600" dirty="0" smtClean="0"/>
              <a:t>ist.</a:t>
            </a:r>
            <a:endParaRPr lang="de-AT" sz="1600" dirty="0"/>
          </a:p>
          <a:p>
            <a:pPr marL="342900" lvl="1" indent="-342900">
              <a:buFont typeface="Wingdings" pitchFamily="2" charset="2"/>
              <a:buChar char="l"/>
            </a:pPr>
            <a:r>
              <a:rPr lang="de-AT" sz="1600" dirty="0">
                <a:ea typeface="+mn-ea"/>
                <a:cs typeface="+mn-cs"/>
              </a:rPr>
              <a:t>Diese Trennung zwischen Politik und Religion entwickelte sich erst im Laufe der Zeit. </a:t>
            </a:r>
          </a:p>
          <a:p>
            <a:r>
              <a:rPr lang="de-AT" sz="1600" dirty="0" smtClean="0"/>
              <a:t>Diese Entwicklung führte letztlich zum heutigen Stand, dass der Staat in vielen Ländern eine neutrale Rolle gegenüber der Religion einnimmt. Die Trennung zwischen Staat und Religion geht jedoch unterschiedlich weit, bis hin zur vollkommenen Trennung (</a:t>
            </a:r>
            <a:r>
              <a:rPr lang="de-AT" sz="1600" b="1" dirty="0" err="1" smtClean="0"/>
              <a:t>Laizität</a:t>
            </a:r>
            <a:r>
              <a:rPr lang="de-AT" sz="1600" dirty="0" smtClean="0"/>
              <a:t>). </a:t>
            </a:r>
          </a:p>
          <a:p>
            <a:pPr marL="0" indent="0">
              <a:buNone/>
            </a:pPr>
            <a:endParaRPr lang="de-AT" sz="1600" dirty="0" smtClean="0"/>
          </a:p>
          <a:p>
            <a:r>
              <a:rPr lang="de-AT" sz="1600" dirty="0"/>
              <a:t>Im Gegensatz dazu gibt es aber auch Länder, wo </a:t>
            </a:r>
            <a:r>
              <a:rPr lang="de-AT" sz="1600" b="1" dirty="0"/>
              <a:t>Politik und Religion nicht voneinander getrennt</a:t>
            </a:r>
            <a:r>
              <a:rPr lang="de-AT" sz="1600" dirty="0"/>
              <a:t> sind und religiöse Führer zugleich auch über das politische Handeln des Staates entscheiden. </a:t>
            </a:r>
            <a:r>
              <a:rPr lang="de-AT" sz="1600" dirty="0" smtClean="0"/>
              <a:t>Dann </a:t>
            </a:r>
            <a:r>
              <a:rPr lang="de-AT" sz="1600" dirty="0"/>
              <a:t>spricht man von einer </a:t>
            </a:r>
            <a:r>
              <a:rPr lang="de-AT" sz="1600" b="1" dirty="0"/>
              <a:t>Theokratie</a:t>
            </a:r>
            <a:r>
              <a:rPr lang="de-AT" sz="1600" dirty="0"/>
              <a:t>.</a:t>
            </a:r>
          </a:p>
          <a:p>
            <a:endParaRPr lang="de-AT" sz="1600" dirty="0" smtClean="0"/>
          </a:p>
          <a:p>
            <a:pPr marL="0" indent="0">
              <a:buNone/>
            </a:pPr>
            <a:endParaRPr lang="de-AT" sz="1600" dirty="0" smtClean="0"/>
          </a:p>
        </p:txBody>
      </p:sp>
    </p:spTree>
    <p:extLst>
      <p:ext uri="{BB962C8B-B14F-4D97-AF65-F5344CB8AC3E}">
        <p14:creationId xmlns:p14="http://schemas.microsoft.com/office/powerpoint/2010/main" val="3727788228"/>
      </p:ext>
    </p:extLst>
  </p:cSld>
  <p:clrMapOvr>
    <a:masterClrMapping/>
  </p:clrMapOvr>
  <p:transition spd="med">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61509" y="369491"/>
            <a:ext cx="8207375" cy="1152525"/>
          </a:xfrm>
        </p:spPr>
        <p:txBody>
          <a:bodyPr/>
          <a:lstStyle/>
          <a:p>
            <a:r>
              <a:rPr lang="de-DE" sz="2400" dirty="0"/>
              <a:t>Trennung von Politik und Religion </a:t>
            </a:r>
            <a:r>
              <a:rPr lang="de-DE" sz="2400" dirty="0" smtClean="0"/>
              <a:t>(2)</a:t>
            </a:r>
            <a:r>
              <a:rPr lang="de-DE" sz="2400" dirty="0"/>
              <a:t/>
            </a:r>
            <a:br>
              <a:rPr lang="de-DE" sz="2400" dirty="0"/>
            </a:b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39777" y="1269157"/>
            <a:ext cx="8172140" cy="4643486"/>
          </a:xfrm>
        </p:spPr>
        <p:txBody>
          <a:bodyPr/>
          <a:lstStyle/>
          <a:p>
            <a:r>
              <a:rPr lang="de-AT" sz="1600" dirty="0" smtClean="0"/>
              <a:t>Seit </a:t>
            </a:r>
            <a:r>
              <a:rPr lang="de-AT" sz="1600" dirty="0"/>
              <a:t>dem </a:t>
            </a:r>
            <a:r>
              <a:rPr lang="de-AT" sz="1600" b="1" dirty="0"/>
              <a:t>Mittelalter</a:t>
            </a:r>
            <a:r>
              <a:rPr lang="de-AT" sz="1600" dirty="0"/>
              <a:t> gab es in Europa eine starke Verbindung zwischen weltlichen Herrschern (z.B. Könige, Kaiser) und dem </a:t>
            </a:r>
            <a:r>
              <a:rPr lang="de-AT" sz="1600" b="1" dirty="0"/>
              <a:t>Christentum</a:t>
            </a:r>
            <a:r>
              <a:rPr lang="de-AT" sz="1600" dirty="0"/>
              <a:t>, vor allem der</a:t>
            </a:r>
            <a:r>
              <a:rPr lang="de-AT" sz="1600" b="1" dirty="0"/>
              <a:t> katholischen Kirche</a:t>
            </a:r>
            <a:r>
              <a:rPr lang="de-AT" sz="1600" dirty="0"/>
              <a:t>. </a:t>
            </a:r>
            <a:endParaRPr lang="de-AT" sz="1600" dirty="0" smtClean="0"/>
          </a:p>
          <a:p>
            <a:pPr marL="0" indent="0">
              <a:buNone/>
            </a:pPr>
            <a:endParaRPr lang="de-AT" sz="1600" dirty="0"/>
          </a:p>
          <a:p>
            <a:r>
              <a:rPr lang="de-AT" sz="1600" dirty="0"/>
              <a:t>Bis zum </a:t>
            </a:r>
            <a:r>
              <a:rPr lang="de-AT" sz="1600" b="1" dirty="0"/>
              <a:t>16. Jahrhundert </a:t>
            </a:r>
            <a:r>
              <a:rPr lang="de-AT" sz="1600" dirty="0"/>
              <a:t>war es die katholische Kirche, welche die Politik in Europa beeinflusste. Mit der </a:t>
            </a:r>
            <a:r>
              <a:rPr lang="de-AT" sz="1600" b="1" dirty="0"/>
              <a:t>Reformation</a:t>
            </a:r>
            <a:r>
              <a:rPr lang="de-AT" sz="1600" dirty="0"/>
              <a:t> verlor sie in einigen europäischen Ländern an Einfluss. An ihre Stelle traten die Staatskirchen des </a:t>
            </a:r>
            <a:r>
              <a:rPr lang="de-AT" sz="1600" b="1" dirty="0" smtClean="0"/>
              <a:t>Protestantismus</a:t>
            </a:r>
            <a:r>
              <a:rPr lang="de-AT" sz="1600" dirty="0" smtClean="0"/>
              <a:t>, </a:t>
            </a:r>
            <a:r>
              <a:rPr lang="de-AT" sz="1600" dirty="0"/>
              <a:t>zum Beispiel in Dänemark und Schweden. Kaiser, Könige und Fürsten gewannen an Macht, weil sie nach dem </a:t>
            </a:r>
            <a:r>
              <a:rPr lang="de-AT" sz="1600" b="1" dirty="0"/>
              <a:t>Augsburger Religionsfrieden </a:t>
            </a:r>
            <a:r>
              <a:rPr lang="de-AT" sz="1600" dirty="0"/>
              <a:t>auch die Religion der </a:t>
            </a:r>
            <a:r>
              <a:rPr lang="de-AT" sz="1600" dirty="0" err="1"/>
              <a:t>BewohnerInnen</a:t>
            </a:r>
            <a:r>
              <a:rPr lang="de-AT" sz="1600" dirty="0"/>
              <a:t> ihres Gebiets bestimmen durften</a:t>
            </a:r>
            <a:r>
              <a:rPr lang="de-AT" sz="1600" dirty="0" smtClean="0"/>
              <a:t>.</a:t>
            </a:r>
          </a:p>
          <a:p>
            <a:pPr marL="0" indent="0">
              <a:buNone/>
            </a:pPr>
            <a:endParaRPr lang="de-AT" sz="1600" dirty="0"/>
          </a:p>
          <a:p>
            <a:r>
              <a:rPr lang="de-AT" sz="1600" dirty="0"/>
              <a:t>Durch die </a:t>
            </a:r>
            <a:r>
              <a:rPr lang="de-AT" sz="1600" b="1" dirty="0"/>
              <a:t>Aufklärung</a:t>
            </a:r>
            <a:r>
              <a:rPr lang="de-AT" sz="1600" dirty="0"/>
              <a:t> ab dem </a:t>
            </a:r>
            <a:r>
              <a:rPr lang="de-AT" sz="1600" b="1" dirty="0"/>
              <a:t>18. Jahrhundert </a:t>
            </a:r>
            <a:r>
              <a:rPr lang="de-AT" sz="1600" dirty="0"/>
              <a:t>wurde die Religion für viele Menschen weniger wichtig. Nicht mehr die Religion beeinflusste das Handeln der Menschen, sondern die Vernunft. Religion wurde immer mehr als „private“ Angelegenheit betrachtet. Es kam zu einer </a:t>
            </a:r>
            <a:r>
              <a:rPr lang="de-AT" sz="1600" b="1" dirty="0"/>
              <a:t>stärkeren Trennung zwischen Religion und Politik</a:t>
            </a:r>
            <a:r>
              <a:rPr lang="de-AT" sz="1600" dirty="0"/>
              <a:t>. </a:t>
            </a:r>
          </a:p>
        </p:txBody>
      </p:sp>
    </p:spTree>
    <p:extLst>
      <p:ext uri="{BB962C8B-B14F-4D97-AF65-F5344CB8AC3E}">
        <p14:creationId xmlns:p14="http://schemas.microsoft.com/office/powerpoint/2010/main" val="4012481228"/>
      </p:ext>
    </p:extLst>
  </p:cSld>
  <p:clrMapOvr>
    <a:masterClrMapping/>
  </p:clrMapOvr>
  <p:transition spd="med">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61509" y="369491"/>
            <a:ext cx="8207375" cy="1152525"/>
          </a:xfrm>
        </p:spPr>
        <p:txBody>
          <a:bodyPr/>
          <a:lstStyle/>
          <a:p>
            <a:r>
              <a:rPr lang="de-DE" sz="2400" dirty="0"/>
              <a:t>Politik und Religion</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39777" y="1269157"/>
            <a:ext cx="8172140" cy="4643486"/>
          </a:xfrm>
        </p:spPr>
        <p:txBody>
          <a:bodyPr/>
          <a:lstStyle/>
          <a:p>
            <a:r>
              <a:rPr lang="de-AT" sz="1600" dirty="0" smtClean="0"/>
              <a:t>In </a:t>
            </a:r>
            <a:r>
              <a:rPr lang="de-AT" sz="1600" dirty="0"/>
              <a:t>Österreich werden </a:t>
            </a:r>
            <a:r>
              <a:rPr lang="de-AT" sz="1600" b="1" dirty="0"/>
              <a:t>Religionsgemeinschaften</a:t>
            </a:r>
            <a:r>
              <a:rPr lang="de-AT" sz="1600" dirty="0"/>
              <a:t> unter gewissen Voraussetzungen </a:t>
            </a:r>
            <a:r>
              <a:rPr lang="de-AT" sz="1600" b="1" dirty="0"/>
              <a:t>rechtlich anerkannt</a:t>
            </a:r>
            <a:r>
              <a:rPr lang="de-AT" sz="1600" dirty="0"/>
              <a:t>. </a:t>
            </a:r>
            <a:r>
              <a:rPr lang="de-AT" sz="1600" dirty="0" smtClean="0"/>
              <a:t>Das </a:t>
            </a:r>
            <a:r>
              <a:rPr lang="de-AT" sz="1600" dirty="0"/>
              <a:t>bedeutet auch, dass sie das Recht haben, </a:t>
            </a:r>
            <a:r>
              <a:rPr lang="de-AT" sz="1600" b="1" dirty="0"/>
              <a:t>Religionsunterricht</a:t>
            </a:r>
            <a:r>
              <a:rPr lang="de-AT" sz="1600" dirty="0"/>
              <a:t> an </a:t>
            </a:r>
            <a:r>
              <a:rPr lang="de-AT" sz="1600" dirty="0" smtClean="0"/>
              <a:t>öffentlichen Schulen </a:t>
            </a:r>
            <a:r>
              <a:rPr lang="de-AT" sz="1600" dirty="0"/>
              <a:t>abzuhalten. Derzeit gibt es an den meisten Schulen römisch-katholischen, evangelischen und/oder islamischen Religionsunterricht, aber auch jüdischen und buddhistischen Religionsunterricht. An einigen Schulen wird statt des Religionsunterrichts Ethikunterricht angeboten</a:t>
            </a:r>
            <a:r>
              <a:rPr lang="de-AT" sz="1600" dirty="0" smtClean="0"/>
              <a:t>.</a:t>
            </a:r>
          </a:p>
          <a:p>
            <a:r>
              <a:rPr lang="de-AT" sz="1600" dirty="0"/>
              <a:t>Die Bedingungen zwischen dem Staat und einer anerkannten Religionsgemeinschaft werden in </a:t>
            </a:r>
            <a:r>
              <a:rPr lang="de-AT" sz="1600" b="1" dirty="0"/>
              <a:t>Gesetzen</a:t>
            </a:r>
            <a:r>
              <a:rPr lang="de-AT" sz="1600" dirty="0"/>
              <a:t> festgehalten, z.B. im Protestantengesetz, im </a:t>
            </a:r>
            <a:r>
              <a:rPr lang="de-AT" sz="1600" dirty="0" err="1"/>
              <a:t>Israelitengesetz</a:t>
            </a:r>
            <a:r>
              <a:rPr lang="de-AT" sz="1600" dirty="0"/>
              <a:t> und im Islamgesetz. </a:t>
            </a:r>
          </a:p>
          <a:p>
            <a:r>
              <a:rPr lang="de-AT" sz="1600" dirty="0"/>
              <a:t>Eine Ausnahme bildet die Katholische Kirche: Zwischen der Katholischen Kirche („Heiliger Stuhl“) und dem Staat gibt es einen völkerrechtlichen Vertrag, auch </a:t>
            </a:r>
            <a:r>
              <a:rPr lang="de-AT" sz="1600" b="1" dirty="0"/>
              <a:t>Konkordat </a:t>
            </a:r>
            <a:r>
              <a:rPr lang="de-AT" sz="1600" dirty="0"/>
              <a:t>genannt. Dort werden die jeweiligen Rechte und Pflichten geregelt. </a:t>
            </a:r>
          </a:p>
          <a:p>
            <a:endParaRPr lang="de-AT" sz="1600" dirty="0" smtClean="0"/>
          </a:p>
        </p:txBody>
      </p:sp>
    </p:spTree>
    <p:extLst>
      <p:ext uri="{BB962C8B-B14F-4D97-AF65-F5344CB8AC3E}">
        <p14:creationId xmlns:p14="http://schemas.microsoft.com/office/powerpoint/2010/main" val="1219552306"/>
      </p:ext>
    </p:extLst>
  </p:cSld>
  <p:clrMapOvr>
    <a:masterClrMapping/>
  </p:clrMapOvr>
  <p:transition spd="med">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973" y="0"/>
            <a:ext cx="9163050" cy="6885384"/>
          </a:xfrm>
          <a:prstGeom prst="rect">
            <a:avLst/>
          </a:prstGeom>
          <a:noFill/>
        </p:spPr>
      </p:pic>
      <p:sp>
        <p:nvSpPr>
          <p:cNvPr id="8195" name="Rectangle 2"/>
          <p:cNvSpPr>
            <a:spLocks noGrp="1" noChangeArrowheads="1"/>
          </p:cNvSpPr>
          <p:nvPr>
            <p:ph type="title"/>
          </p:nvPr>
        </p:nvSpPr>
        <p:spPr>
          <a:xfrm>
            <a:off x="461509" y="369491"/>
            <a:ext cx="8207375" cy="1152525"/>
          </a:xfrm>
        </p:spPr>
        <p:txBody>
          <a:bodyPr/>
          <a:lstStyle/>
          <a:p>
            <a:r>
              <a:rPr lang="de-DE" sz="2400" dirty="0"/>
              <a:t>Konkordat</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39777" y="1269157"/>
            <a:ext cx="8172140" cy="4643486"/>
          </a:xfrm>
        </p:spPr>
        <p:txBody>
          <a:bodyPr/>
          <a:lstStyle/>
          <a:p>
            <a:pPr marL="0" indent="0">
              <a:buNone/>
            </a:pPr>
            <a:r>
              <a:rPr lang="de-AT" sz="1600" dirty="0" smtClean="0"/>
              <a:t>Im Konkordat wird u.a. geregelt, dass die </a:t>
            </a:r>
            <a:r>
              <a:rPr lang="de-AT" sz="1600" dirty="0"/>
              <a:t>katholische Kirche </a:t>
            </a:r>
            <a:r>
              <a:rPr lang="de-AT" sz="1600" dirty="0" smtClean="0"/>
              <a:t>das Recht hat</a:t>
            </a:r>
            <a:endParaRPr lang="de-AT" sz="1600" dirty="0"/>
          </a:p>
          <a:p>
            <a:pPr lvl="0"/>
            <a:r>
              <a:rPr lang="de-AT" sz="1600" b="1" dirty="0"/>
              <a:t>unabhängig</a:t>
            </a:r>
            <a:r>
              <a:rPr lang="de-AT" sz="1600" dirty="0"/>
              <a:t> vom Staat zu </a:t>
            </a:r>
            <a:r>
              <a:rPr lang="de-AT" sz="1600" dirty="0" smtClean="0"/>
              <a:t>sein</a:t>
            </a:r>
          </a:p>
          <a:p>
            <a:pPr lvl="0"/>
            <a:r>
              <a:rPr lang="de-AT" sz="1600" dirty="0" smtClean="0"/>
              <a:t>die </a:t>
            </a:r>
            <a:r>
              <a:rPr lang="de-AT" sz="1600" dirty="0"/>
              <a:t>Inhalte des </a:t>
            </a:r>
            <a:r>
              <a:rPr lang="de-AT" sz="1600" b="1" dirty="0"/>
              <a:t>Religionsunterrichts</a:t>
            </a:r>
            <a:r>
              <a:rPr lang="de-AT" sz="1600" dirty="0"/>
              <a:t> zu </a:t>
            </a:r>
            <a:r>
              <a:rPr lang="de-AT" sz="1600" dirty="0" smtClean="0"/>
              <a:t>bestimmen</a:t>
            </a:r>
          </a:p>
          <a:p>
            <a:pPr lvl="0"/>
            <a:r>
              <a:rPr lang="de-AT" sz="1600" b="1" dirty="0" smtClean="0"/>
              <a:t>Priester</a:t>
            </a:r>
            <a:r>
              <a:rPr lang="de-AT" sz="1600" b="1" dirty="0"/>
              <a:t>, Seelsorger und </a:t>
            </a:r>
            <a:r>
              <a:rPr lang="de-AT" sz="1600" b="1" dirty="0" err="1"/>
              <a:t>ReligionslehrerInnen</a:t>
            </a:r>
            <a:r>
              <a:rPr lang="de-AT" sz="1600" b="1" dirty="0"/>
              <a:t> </a:t>
            </a:r>
            <a:r>
              <a:rPr lang="de-AT" sz="1600" dirty="0"/>
              <a:t>zu </a:t>
            </a:r>
            <a:r>
              <a:rPr lang="de-AT" sz="1600" dirty="0" smtClean="0"/>
              <a:t>ernennen</a:t>
            </a:r>
            <a:endParaRPr lang="de-AT" sz="1600" dirty="0"/>
          </a:p>
          <a:p>
            <a:pPr marL="0" lvl="0" indent="0">
              <a:buNone/>
            </a:pPr>
            <a:endParaRPr lang="de-AT" sz="1600" dirty="0"/>
          </a:p>
          <a:p>
            <a:pPr marL="0" indent="0">
              <a:buNone/>
            </a:pPr>
            <a:r>
              <a:rPr lang="de-AT" sz="1600" dirty="0"/>
              <a:t>Der Staat Österreich verpflichtet sich unter </a:t>
            </a:r>
            <a:r>
              <a:rPr lang="de-AT" sz="1600" dirty="0" smtClean="0"/>
              <a:t>anderem</a:t>
            </a:r>
          </a:p>
          <a:p>
            <a:r>
              <a:rPr lang="de-AT" sz="1600" dirty="0" smtClean="0"/>
              <a:t>die </a:t>
            </a:r>
            <a:r>
              <a:rPr lang="de-AT" sz="1600" b="1" dirty="0"/>
              <a:t>Kirche und das Eigentum </a:t>
            </a:r>
            <a:r>
              <a:rPr lang="de-AT" sz="1600" dirty="0"/>
              <a:t>der katholischen Kirche zu </a:t>
            </a:r>
            <a:r>
              <a:rPr lang="de-AT" sz="1600" b="1" dirty="0"/>
              <a:t>schützen</a:t>
            </a:r>
          </a:p>
          <a:p>
            <a:pPr lvl="0"/>
            <a:r>
              <a:rPr lang="de-AT" sz="1600" b="1" dirty="0" smtClean="0"/>
              <a:t>katholische </a:t>
            </a:r>
            <a:r>
              <a:rPr lang="de-AT" sz="1600" b="1" dirty="0"/>
              <a:t>Bildungseinrichtungen zu unterstützen </a:t>
            </a:r>
            <a:r>
              <a:rPr lang="de-AT" sz="1600" dirty="0"/>
              <a:t>und die Gehälter der </a:t>
            </a:r>
            <a:r>
              <a:rPr lang="de-AT" sz="1600" b="1" dirty="0" err="1"/>
              <a:t>ReligionslehrerInnen</a:t>
            </a:r>
            <a:r>
              <a:rPr lang="de-AT" sz="1600" b="1" dirty="0"/>
              <a:t> zu zahlen</a:t>
            </a:r>
            <a:r>
              <a:rPr lang="de-AT" sz="1600" dirty="0"/>
              <a:t>.</a:t>
            </a:r>
          </a:p>
          <a:p>
            <a:pPr marL="0" indent="0">
              <a:buNone/>
            </a:pPr>
            <a:endParaRPr lang="de-AT" sz="1600" dirty="0"/>
          </a:p>
          <a:p>
            <a:endParaRPr lang="de-AT" sz="1600" dirty="0" smtClean="0"/>
          </a:p>
        </p:txBody>
      </p:sp>
    </p:spTree>
    <p:extLst>
      <p:ext uri="{BB962C8B-B14F-4D97-AF65-F5344CB8AC3E}">
        <p14:creationId xmlns:p14="http://schemas.microsoft.com/office/powerpoint/2010/main" val="1486437933"/>
      </p:ext>
    </p:extLst>
  </p:cSld>
  <p:clrMapOvr>
    <a:masterClrMapping/>
  </p:clrMapOvr>
  <p:transition spd="med">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61509" y="369491"/>
            <a:ext cx="8207375" cy="1152525"/>
          </a:xfrm>
        </p:spPr>
        <p:txBody>
          <a:bodyPr/>
          <a:lstStyle/>
          <a:p>
            <a:r>
              <a:rPr lang="de-DE" sz="2400" dirty="0" smtClean="0"/>
              <a:t>Religions- und Glaubenskriege (1)</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39777" y="1269157"/>
            <a:ext cx="8172140" cy="4643486"/>
          </a:xfrm>
        </p:spPr>
        <p:txBody>
          <a:bodyPr/>
          <a:lstStyle/>
          <a:p>
            <a:r>
              <a:rPr lang="de-DE" sz="1600" dirty="0"/>
              <a:t>Im Laufe der Geschichte wurden immer wieder </a:t>
            </a:r>
            <a:r>
              <a:rPr lang="de-DE" sz="1600" b="1" dirty="0"/>
              <a:t>Kriege und Konflikte im Namen einer Religion</a:t>
            </a:r>
            <a:r>
              <a:rPr lang="de-DE" sz="1600" dirty="0"/>
              <a:t> ausgetragen. </a:t>
            </a:r>
            <a:r>
              <a:rPr lang="de-DE" sz="1600" dirty="0" smtClean="0"/>
              <a:t>Ein </a:t>
            </a:r>
            <a:r>
              <a:rPr lang="de-DE" sz="1600" dirty="0"/>
              <a:t>Beispiel dafür sind die christlichen Kreuzzüge im Nahen Osten zwischen dem 11. und dem 13. </a:t>
            </a:r>
            <a:r>
              <a:rPr lang="de-DE" sz="1600" dirty="0" smtClean="0"/>
              <a:t>Jahrhundert.</a:t>
            </a:r>
          </a:p>
          <a:p>
            <a:r>
              <a:rPr lang="de-DE" sz="1600" dirty="0" smtClean="0"/>
              <a:t>Aber </a:t>
            </a:r>
            <a:r>
              <a:rPr lang="de-DE" sz="1600" dirty="0"/>
              <a:t>auch </a:t>
            </a:r>
            <a:r>
              <a:rPr lang="de-DE" sz="1600" b="1" dirty="0"/>
              <a:t>innerhalb von Religionsgemeinschaften </a:t>
            </a:r>
            <a:r>
              <a:rPr lang="de-DE" sz="1600" dirty="0"/>
              <a:t>gab und gibt es Gewalt: Katholische und protestantische Christen bekämpften sich im Dreißigjährigen Krieg zwischen 1618 und 1648, sunnitische und schiitische Muslime tragen bis heute zum Teil gewaltsame Konflikte aus. </a:t>
            </a:r>
            <a:endParaRPr lang="de-AT" sz="1600" dirty="0"/>
          </a:p>
          <a:p>
            <a:r>
              <a:rPr lang="de-DE" sz="1600" dirty="0"/>
              <a:t>In diesen Kriegen und Konflikten spielte die Religion eine wichtige Rolle. Sie war aber </a:t>
            </a:r>
            <a:r>
              <a:rPr lang="de-DE" sz="1600" b="1" dirty="0"/>
              <a:t>selten die Ursache </a:t>
            </a:r>
            <a:r>
              <a:rPr lang="de-DE" sz="1600" dirty="0"/>
              <a:t>dafür. Oft war die Religion nur der „</a:t>
            </a:r>
            <a:r>
              <a:rPr lang="de-DE" sz="1600" b="1" dirty="0"/>
              <a:t>Deckmantel</a:t>
            </a:r>
            <a:r>
              <a:rPr lang="de-DE" sz="1600" dirty="0"/>
              <a:t>“, hinter dem sich andere Motive versteckten. In Wirklichkeit ging es um die Eroberung fremder Gebiete, um den Zugang zu Ressourcen wie Wasser und Öl oder darum, die eigene Macht und den eigenen Besitz zu vergrößern. </a:t>
            </a:r>
            <a:endParaRPr lang="de-AT" sz="1600" dirty="0"/>
          </a:p>
          <a:p>
            <a:r>
              <a:rPr lang="de-DE" sz="1600" dirty="0"/>
              <a:t>Religionen wurden in Konflikten oft als </a:t>
            </a:r>
            <a:r>
              <a:rPr lang="de-DE" sz="1600" b="1" dirty="0"/>
              <a:t>Feindbilder</a:t>
            </a:r>
            <a:r>
              <a:rPr lang="de-DE" sz="1600" dirty="0"/>
              <a:t> benutzt, um die eigene Bevölkerung zu mobilisieren. Dabei sah die Wirklichkeit oft anders aus. Ein Beispiel dafür ist die geschürte Angst vor „den Muslimen“ bei der so genannten „Zweiten Wiener Türkenbelagerung“ im Jahr 1683. Dabei waren mehr als die Hälfte der osmanischen Soldaten protestantische Christen, die für den Sultan kämpften. </a:t>
            </a:r>
            <a:endParaRPr lang="de-AT" sz="1600" dirty="0"/>
          </a:p>
          <a:p>
            <a:r>
              <a:rPr lang="de-DE" sz="1600" dirty="0"/>
              <a:t>Deshalb ist es schwer zu sagen, wann man von einem </a:t>
            </a:r>
            <a:r>
              <a:rPr lang="de-DE" sz="1600" b="1" dirty="0"/>
              <a:t>Religions- oder Glaubenskrieg</a:t>
            </a:r>
            <a:r>
              <a:rPr lang="de-DE" sz="1600" dirty="0"/>
              <a:t> sprechen kann.</a:t>
            </a:r>
            <a:endParaRPr lang="de-AT" sz="1600" dirty="0"/>
          </a:p>
          <a:p>
            <a:endParaRPr lang="de-AT" sz="1600" dirty="0"/>
          </a:p>
          <a:p>
            <a:endParaRPr lang="de-AT" sz="1600" dirty="0"/>
          </a:p>
          <a:p>
            <a:endParaRPr lang="de-AT" sz="1600" dirty="0" smtClean="0"/>
          </a:p>
        </p:txBody>
      </p:sp>
    </p:spTree>
    <p:extLst>
      <p:ext uri="{BB962C8B-B14F-4D97-AF65-F5344CB8AC3E}">
        <p14:creationId xmlns:p14="http://schemas.microsoft.com/office/powerpoint/2010/main" val="4068344534"/>
      </p:ext>
    </p:extLst>
  </p:cSld>
  <p:clrMapOvr>
    <a:masterClrMapping/>
  </p:clrMapOvr>
  <p:transition spd="med">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61509" y="369491"/>
            <a:ext cx="8207375" cy="1152525"/>
          </a:xfrm>
        </p:spPr>
        <p:txBody>
          <a:bodyPr/>
          <a:lstStyle/>
          <a:p>
            <a:r>
              <a:rPr lang="de-DE" sz="2400" dirty="0" smtClean="0"/>
              <a:t>Religions- und Glaubenskriege (2)</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39777" y="1269157"/>
            <a:ext cx="8172140" cy="4643486"/>
          </a:xfrm>
        </p:spPr>
        <p:txBody>
          <a:bodyPr/>
          <a:lstStyle/>
          <a:p>
            <a:r>
              <a:rPr lang="de-DE" sz="1600" dirty="0"/>
              <a:t>Auch heute noch kommt es zu Gewalt im Namen einer Religion. Es sind seltener Staaten, sondern öfter radikale Strömungen innerhalb von Religionsgemeinschaften, die ihren Glauben gewaltsam verbreiten wollen. </a:t>
            </a:r>
            <a:r>
              <a:rPr lang="de-AT" sz="1600" dirty="0"/>
              <a:t>Man spricht von </a:t>
            </a:r>
            <a:r>
              <a:rPr lang="de-AT" sz="1600" b="1" dirty="0"/>
              <a:t>religiösem Fundamentalismus oder religiösem Extremismus</a:t>
            </a:r>
            <a:r>
              <a:rPr lang="de-AT" sz="1600" dirty="0"/>
              <a:t>. Hier endet das Recht auf Religionsfreiheit, weil die Grundrechte anderer Menschen eingeschränkt werden, zum Beispiel das Recht auf Leben oder das Recht auf Meinungsfreiheit. </a:t>
            </a:r>
          </a:p>
          <a:p>
            <a:r>
              <a:rPr lang="de-AT" sz="1600" dirty="0"/>
              <a:t>Einige Beispiele für religiösen Fundamentalismus und Extremismus</a:t>
            </a:r>
            <a:r>
              <a:rPr lang="de-AT" sz="1600" dirty="0" smtClean="0"/>
              <a:t>:</a:t>
            </a:r>
            <a:endParaRPr lang="de-AT" sz="1600" dirty="0"/>
          </a:p>
          <a:p>
            <a:pPr lvl="1"/>
            <a:r>
              <a:rPr lang="de-AT" sz="1400" dirty="0"/>
              <a:t>Islamistischer Extremismus, z.B. sog. „Islamischer Staat“ (IS), </a:t>
            </a:r>
            <a:r>
              <a:rPr lang="de-AT" sz="1400" dirty="0" err="1"/>
              <a:t>al-Qaida</a:t>
            </a:r>
            <a:r>
              <a:rPr lang="de-AT" sz="1400" dirty="0"/>
              <a:t>, Hamas.</a:t>
            </a:r>
          </a:p>
          <a:p>
            <a:pPr lvl="1"/>
            <a:r>
              <a:rPr lang="en-US" sz="1400" dirty="0" err="1"/>
              <a:t>Christlicher</a:t>
            </a:r>
            <a:r>
              <a:rPr lang="en-US" sz="1400" dirty="0"/>
              <a:t> </a:t>
            </a:r>
            <a:r>
              <a:rPr lang="en-US" sz="1400" dirty="0" err="1"/>
              <a:t>Extremismus</a:t>
            </a:r>
            <a:r>
              <a:rPr lang="en-US" sz="1400" dirty="0"/>
              <a:t>, </a:t>
            </a:r>
            <a:r>
              <a:rPr lang="en-US" sz="1400" dirty="0" err="1"/>
              <a:t>z.B</a:t>
            </a:r>
            <a:r>
              <a:rPr lang="en-US" sz="1400" dirty="0"/>
              <a:t>. „Lords Resistance Army“, Uganda.</a:t>
            </a:r>
            <a:endParaRPr lang="de-AT" sz="1400" dirty="0"/>
          </a:p>
          <a:p>
            <a:pPr lvl="1"/>
            <a:r>
              <a:rPr lang="de-AT" sz="1400" dirty="0"/>
              <a:t>Radikaler Buddhismus, z.B. in Sri Lanka, Burma/Myanmar.</a:t>
            </a:r>
          </a:p>
          <a:p>
            <a:pPr lvl="1"/>
            <a:r>
              <a:rPr lang="de-AT" sz="1400" dirty="0"/>
              <a:t>Radikales Judentum, z.B. nationalreligiöse Bewegung jüdischer Siedler in Israel.</a:t>
            </a:r>
          </a:p>
          <a:p>
            <a:pPr lvl="1"/>
            <a:r>
              <a:rPr lang="de-AT" sz="1400" dirty="0"/>
              <a:t>Radikaler </a:t>
            </a:r>
            <a:r>
              <a:rPr lang="de-AT" sz="1400" dirty="0" smtClean="0"/>
              <a:t>Hindu-Nationalismus</a:t>
            </a:r>
            <a:r>
              <a:rPr lang="de-AT" sz="1400" dirty="0"/>
              <a:t>, z.B. in </a:t>
            </a:r>
            <a:r>
              <a:rPr lang="de-AT" sz="1400" dirty="0" smtClean="0"/>
              <a:t>Indien</a:t>
            </a:r>
            <a:endParaRPr lang="de-AT" sz="1400" dirty="0"/>
          </a:p>
          <a:p>
            <a:r>
              <a:rPr lang="de-DE" sz="1600" dirty="0"/>
              <a:t>Wenn man alle Religionsgemeinschaften weltweit betrachtet, sind diese radikalen Strömungen nur ein kleiner Teil davon. Die meisten Religionsgemeinschaften setzen sich für ein friedliches Zusammenleben der Menschen ein und verurteilen jede Gewalt in ihrem Namen.</a:t>
            </a:r>
            <a:endParaRPr lang="de-AT" sz="1600" dirty="0"/>
          </a:p>
          <a:p>
            <a:pPr marL="0" indent="0">
              <a:buNone/>
            </a:pPr>
            <a:endParaRPr lang="de-AT" sz="1600" dirty="0"/>
          </a:p>
          <a:p>
            <a:endParaRPr lang="de-AT" sz="1600" dirty="0"/>
          </a:p>
          <a:p>
            <a:endParaRPr lang="de-AT" sz="1600" dirty="0" smtClean="0"/>
          </a:p>
        </p:txBody>
      </p:sp>
    </p:spTree>
    <p:extLst>
      <p:ext uri="{BB962C8B-B14F-4D97-AF65-F5344CB8AC3E}">
        <p14:creationId xmlns:p14="http://schemas.microsoft.com/office/powerpoint/2010/main" val="574826937"/>
      </p:ext>
    </p:extLst>
  </p:cSld>
  <p:clrMapOvr>
    <a:masterClrMapping/>
  </p:clrMapOvr>
  <p:transition spd="med">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6413" y="44624"/>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AT" sz="4000" dirty="0"/>
              <a:t>Feste, Zeichen und Rituale – </a:t>
            </a:r>
            <a:r>
              <a:rPr lang="de-AT" sz="4000" dirty="0" smtClean="0"/>
              <a:t/>
            </a:r>
            <a:br>
              <a:rPr lang="de-AT" sz="4000" dirty="0" smtClean="0"/>
            </a:br>
            <a:r>
              <a:rPr lang="de-AT" sz="4000" dirty="0" smtClean="0"/>
              <a:t>so </a:t>
            </a:r>
            <a:r>
              <a:rPr lang="de-AT" sz="4000" dirty="0"/>
              <a:t>entsteht Gemeinschaft</a:t>
            </a:r>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136643206"/>
      </p:ext>
    </p:extLst>
  </p:cSld>
  <p:clrMapOvr>
    <a:masterClrMapping/>
  </p:clrMapOvr>
  <p:transition spd="med">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61509" y="369491"/>
            <a:ext cx="8207375" cy="1152525"/>
          </a:xfrm>
        </p:spPr>
        <p:txBody>
          <a:bodyPr/>
          <a:lstStyle/>
          <a:p>
            <a:r>
              <a:rPr lang="de-DE" sz="2400" dirty="0" smtClean="0"/>
              <a:t>Glauben gemeinsam leben</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39777" y="1269157"/>
            <a:ext cx="8172140" cy="4643486"/>
          </a:xfrm>
        </p:spPr>
        <p:txBody>
          <a:bodyPr/>
          <a:lstStyle/>
          <a:p>
            <a:pPr marL="0" indent="0">
              <a:buNone/>
            </a:pPr>
            <a:r>
              <a:rPr lang="de-AT" sz="1600" dirty="0" smtClean="0"/>
              <a:t>Egal </a:t>
            </a:r>
            <a:r>
              <a:rPr lang="de-AT" sz="1600" dirty="0"/>
              <a:t>ob man ein Gebet spricht, meditiert oder sich mit Gott wie mit einem Freund unterhält – fest steht, jeder und jede sollte für sich entscheiden können, woran er oder sie glaubt und wie er oder sie diesen Glauben zum Ausdruck bringen </a:t>
            </a:r>
            <a:r>
              <a:rPr lang="de-AT" sz="1600" dirty="0" smtClean="0"/>
              <a:t>möchte.</a:t>
            </a:r>
          </a:p>
          <a:p>
            <a:r>
              <a:rPr lang="de-AT" sz="1600" dirty="0" smtClean="0"/>
              <a:t>Religion </a:t>
            </a:r>
            <a:r>
              <a:rPr lang="de-AT" sz="1600" dirty="0"/>
              <a:t>und Glaube sind eine ganz </a:t>
            </a:r>
            <a:r>
              <a:rPr lang="de-AT" sz="1600" b="1" dirty="0"/>
              <a:t>persönliche und private </a:t>
            </a:r>
            <a:r>
              <a:rPr lang="de-AT" sz="1600" dirty="0"/>
              <a:t>Angelegenheit.</a:t>
            </a:r>
          </a:p>
          <a:p>
            <a:r>
              <a:rPr lang="de-AT" sz="1600" dirty="0"/>
              <a:t>Religion und Glaube sind aber auch etwas, das man </a:t>
            </a:r>
            <a:r>
              <a:rPr lang="de-AT" sz="1600" b="1" dirty="0"/>
              <a:t>gemeinsam</a:t>
            </a:r>
            <a:r>
              <a:rPr lang="de-AT" sz="1600" dirty="0"/>
              <a:t> leben </a:t>
            </a:r>
            <a:r>
              <a:rPr lang="de-AT" sz="1600" dirty="0" smtClean="0"/>
              <a:t>kann.</a:t>
            </a:r>
            <a:endParaRPr lang="de-AT" sz="1600" dirty="0"/>
          </a:p>
          <a:p>
            <a:r>
              <a:rPr lang="de-AT" sz="1600" dirty="0"/>
              <a:t>Für viele religiöse Menschen ist es auch schön, den Glauben gemeinsam zu leben, z.B. zu beten oder über den Glauben zu reden.</a:t>
            </a:r>
            <a:br>
              <a:rPr lang="de-AT" sz="1600" dirty="0"/>
            </a:br>
            <a:r>
              <a:rPr lang="de-AT" sz="1600" dirty="0"/>
              <a:t>In den meisten Religionen gibt es </a:t>
            </a:r>
            <a:r>
              <a:rPr lang="de-AT" sz="1600" b="1" dirty="0"/>
              <a:t>Feste</a:t>
            </a:r>
            <a:r>
              <a:rPr lang="de-AT" sz="1600" dirty="0"/>
              <a:t>, bei denen gemeinsam gefeiert wird. Oft gibt es Geschenke, gutes </a:t>
            </a:r>
            <a:r>
              <a:rPr lang="de-AT" sz="1600" dirty="0" smtClean="0"/>
              <a:t>Essen, </a:t>
            </a:r>
            <a:r>
              <a:rPr lang="de-AT" sz="1600" dirty="0"/>
              <a:t>und man zelebriert den Glauben mit der Familie und der Verwandtschaft, mit Freunden oder anderen gläubigen Menschen</a:t>
            </a:r>
            <a:r>
              <a:rPr lang="de-AT" sz="1600" dirty="0" smtClean="0"/>
              <a:t>.</a:t>
            </a:r>
          </a:p>
          <a:p>
            <a:r>
              <a:rPr lang="de-AT" sz="1600" dirty="0" smtClean="0"/>
              <a:t>Durch </a:t>
            </a:r>
            <a:r>
              <a:rPr lang="de-AT" sz="1600" dirty="0"/>
              <a:t>einen gemeinsamen Glauben, gemeinsame Feste und Rituale entstehen </a:t>
            </a:r>
            <a:r>
              <a:rPr lang="de-AT" sz="1600" b="1" dirty="0"/>
              <a:t>Gemeinschaften</a:t>
            </a:r>
            <a:r>
              <a:rPr lang="de-AT" sz="1600" dirty="0"/>
              <a:t>. In diesen kann sich ein starker Zusammenhalt zwischen den Menschen entwickeln, wo man sich gegenseitig Halt und Unterstützung gibt.</a:t>
            </a:r>
          </a:p>
          <a:p>
            <a:r>
              <a:rPr lang="de-AT" sz="1600" dirty="0" smtClean="0"/>
              <a:t>Für </a:t>
            </a:r>
            <a:r>
              <a:rPr lang="de-AT" sz="1600" dirty="0"/>
              <a:t>diesen gemeinsam gelebten Glauben spielen </a:t>
            </a:r>
            <a:r>
              <a:rPr lang="de-AT" sz="1600" b="1" dirty="0"/>
              <a:t>religiöse Stätten </a:t>
            </a:r>
            <a:r>
              <a:rPr lang="de-AT" sz="1600" dirty="0"/>
              <a:t>(Gebäude, Orte), </a:t>
            </a:r>
            <a:r>
              <a:rPr lang="de-AT" sz="1600" b="1" dirty="0"/>
              <a:t>Rituale</a:t>
            </a:r>
            <a:r>
              <a:rPr lang="de-AT" sz="1600" dirty="0"/>
              <a:t> (z.B. Feiertage, Feste) und </a:t>
            </a:r>
            <a:r>
              <a:rPr lang="de-AT" sz="1600" b="1" dirty="0"/>
              <a:t>religiöse Symbole </a:t>
            </a:r>
            <a:r>
              <a:rPr lang="de-AT" sz="1600" dirty="0"/>
              <a:t>eine große Rolle.</a:t>
            </a:r>
          </a:p>
          <a:p>
            <a:endParaRPr lang="de-AT" sz="1600" dirty="0"/>
          </a:p>
          <a:p>
            <a:endParaRPr lang="de-AT" sz="1600" dirty="0"/>
          </a:p>
          <a:p>
            <a:endParaRPr lang="de-AT" sz="1600" dirty="0" smtClean="0"/>
          </a:p>
        </p:txBody>
      </p:sp>
    </p:spTree>
    <p:extLst>
      <p:ext uri="{BB962C8B-B14F-4D97-AF65-F5344CB8AC3E}">
        <p14:creationId xmlns:p14="http://schemas.microsoft.com/office/powerpoint/2010/main" val="51834076"/>
      </p:ext>
    </p:extLst>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17140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Glauben die Menschen überall auf der Welt? </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2"/>
            <a:ext cx="7852556" cy="4824536"/>
          </a:xfrm>
        </p:spPr>
        <p:txBody>
          <a:bodyPr/>
          <a:lstStyle/>
          <a:p>
            <a:r>
              <a:rPr lang="de-AT" sz="1600" dirty="0" smtClean="0"/>
              <a:t>Glaube ist wohl </a:t>
            </a:r>
            <a:r>
              <a:rPr lang="de-AT" sz="1600" b="1" dirty="0" smtClean="0"/>
              <a:t>so alt wie die Menschheit </a:t>
            </a:r>
            <a:r>
              <a:rPr lang="de-AT" sz="1600" dirty="0" smtClean="0"/>
              <a:t>selbst. Bereits in der Steinzeit, also vor vielen hunderttausend Jahren, glaubten die Menschen an gute und böse Geister.</a:t>
            </a:r>
          </a:p>
          <a:p>
            <a:r>
              <a:rPr lang="de-AT" sz="1600" dirty="0" smtClean="0"/>
              <a:t>Jeder Mensch kann grundsätzlich glauben, woran er möchte. </a:t>
            </a:r>
          </a:p>
          <a:p>
            <a:r>
              <a:rPr lang="de-AT" sz="1600" dirty="0" smtClean="0"/>
              <a:t>Es glauben Menschen </a:t>
            </a:r>
            <a:r>
              <a:rPr lang="de-AT" sz="1600" b="1" dirty="0" smtClean="0"/>
              <a:t>überall</a:t>
            </a:r>
            <a:r>
              <a:rPr lang="de-AT" sz="1600" dirty="0" smtClean="0"/>
              <a:t> auf der Welt, </a:t>
            </a:r>
            <a:r>
              <a:rPr lang="de-AT" sz="1600" b="1" dirty="0" smtClean="0"/>
              <a:t>aber überall auch ein wenig anders</a:t>
            </a:r>
            <a:r>
              <a:rPr lang="de-AT" sz="1600" dirty="0" smtClean="0"/>
              <a:t>.</a:t>
            </a:r>
          </a:p>
          <a:p>
            <a:r>
              <a:rPr lang="de-AT" sz="1600" dirty="0" smtClean="0"/>
              <a:t>Allen gemeinsam ist der Versuch, auf </a:t>
            </a:r>
            <a:r>
              <a:rPr lang="de-AT" sz="1600" b="1" dirty="0" smtClean="0"/>
              <a:t>wichtige Fragen des Lebens </a:t>
            </a:r>
            <a:r>
              <a:rPr lang="de-AT" sz="1600" dirty="0" smtClean="0"/>
              <a:t>eine Antwort zu finden: Woher komme ich? Warum lebe ich? Welchen Sinn hat mein Leben? Wie lebe ich mein Leben richtig? Was passiert nach dem Tod?</a:t>
            </a:r>
          </a:p>
          <a:p>
            <a:r>
              <a:rPr lang="de-AT" sz="1600" dirty="0" smtClean="0"/>
              <a:t>Wenn die Ausübung der Religion gemeinsam mit vielen anderen Menschen organisiert wird, spricht man von einer </a:t>
            </a:r>
            <a:r>
              <a:rPr lang="de-AT" sz="1600" b="1" dirty="0" smtClean="0"/>
              <a:t>Religions- oder Glaubensgemeinschaft</a:t>
            </a:r>
            <a:r>
              <a:rPr lang="de-AT" sz="1600" dirty="0" smtClean="0"/>
              <a:t>. </a:t>
            </a:r>
          </a:p>
          <a:p>
            <a:pPr marL="0" indent="0">
              <a:buNone/>
            </a:pPr>
            <a:endParaRPr lang="de-AT" sz="1600" dirty="0"/>
          </a:p>
          <a:p>
            <a:pPr marL="0" indent="0">
              <a:buNone/>
            </a:pPr>
            <a:r>
              <a:rPr lang="de-AT" sz="1400" dirty="0"/>
              <a:t/>
            </a:r>
            <a:br>
              <a:rPr lang="de-AT" sz="1400" dirty="0"/>
            </a:br>
            <a:endParaRPr lang="de-DE" sz="1400" dirty="0" smtClean="0"/>
          </a:p>
          <a:p>
            <a:pPr lvl="1"/>
            <a:endParaRPr lang="de-DE" sz="1600" dirty="0" smtClean="0"/>
          </a:p>
          <a:p>
            <a:pPr marL="0" indent="0">
              <a:buNone/>
            </a:pPr>
            <a:endParaRPr lang="de-DE" sz="1600" dirty="0" smtClean="0"/>
          </a:p>
          <a:p>
            <a:pPr marL="0" indent="0">
              <a:buNone/>
            </a:pPr>
            <a:endParaRPr lang="de-DE" sz="1600" dirty="0" smtClean="0"/>
          </a:p>
          <a:p>
            <a:pPr marL="0" indent="0">
              <a:buNone/>
            </a:pPr>
            <a:endParaRPr lang="de-DE" sz="1600" dirty="0" smtClean="0"/>
          </a:p>
          <a:p>
            <a:pPr marL="0" indent="0">
              <a:buNone/>
            </a:pPr>
            <a:endParaRPr lang="de-DE" sz="1600" dirty="0" smtClean="0"/>
          </a:p>
        </p:txBody>
      </p:sp>
    </p:spTree>
    <p:extLst>
      <p:ext uri="{BB962C8B-B14F-4D97-AF65-F5344CB8AC3E}">
        <p14:creationId xmlns:p14="http://schemas.microsoft.com/office/powerpoint/2010/main" val="4057654646"/>
      </p:ext>
    </p:extLst>
  </p:cSld>
  <p:clrMapOvr>
    <a:masterClrMapping/>
  </p:clrMapOvr>
  <p:transition spd="med">
    <p:fade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490538" y="152239"/>
            <a:ext cx="8207375" cy="1152525"/>
          </a:xfrm>
        </p:spPr>
        <p:txBody>
          <a:bodyPr/>
          <a:lstStyle/>
          <a:p>
            <a:r>
              <a:rPr lang="de-DE" sz="2800" dirty="0" smtClean="0"/>
              <a:t>Diskussionsfragen zum Thema</a:t>
            </a:r>
            <a:endParaRPr lang="de-DE" sz="2800" dirty="0"/>
          </a:p>
        </p:txBody>
      </p:sp>
      <p:sp>
        <p:nvSpPr>
          <p:cNvPr id="2" name="Inhaltsplatzhalter 1"/>
          <p:cNvSpPr>
            <a:spLocks noGrp="1"/>
          </p:cNvSpPr>
          <p:nvPr>
            <p:ph idx="1"/>
          </p:nvPr>
        </p:nvSpPr>
        <p:spPr>
          <a:xfrm>
            <a:off x="490538" y="1196752"/>
            <a:ext cx="8229600" cy="4646711"/>
          </a:xfrm>
        </p:spPr>
        <p:txBody>
          <a:bodyPr/>
          <a:lstStyle/>
          <a:p>
            <a:r>
              <a:rPr lang="de-DE" sz="1600" b="1" dirty="0" smtClean="0"/>
              <a:t>Religionen </a:t>
            </a:r>
            <a:r>
              <a:rPr lang="de-DE" sz="1600" b="1" dirty="0"/>
              <a:t>und Medien </a:t>
            </a:r>
            <a:endParaRPr lang="de-AT" sz="1600" dirty="0"/>
          </a:p>
          <a:p>
            <a:pPr marL="0" indent="0">
              <a:buNone/>
            </a:pPr>
            <a:r>
              <a:rPr lang="de-DE" sz="1600" dirty="0"/>
              <a:t>Welche Religionen begegnen euch am häufigsten in den Medien? Gibt es manche Religionen, die selten vorkommen und andere, die oft genannt werden? In welchem Zusammenhängen werden die Religionen genannt</a:t>
            </a:r>
            <a:r>
              <a:rPr lang="de-DE" sz="1600" dirty="0" smtClean="0"/>
              <a:t>?</a:t>
            </a:r>
          </a:p>
          <a:p>
            <a:pPr marL="0" indent="0">
              <a:buNone/>
            </a:pPr>
            <a:endParaRPr lang="de-AT" sz="1600" dirty="0"/>
          </a:p>
          <a:p>
            <a:r>
              <a:rPr lang="de-DE" sz="1600" b="1" dirty="0"/>
              <a:t>Religion und Staat </a:t>
            </a:r>
            <a:endParaRPr lang="de-AT" sz="1600" dirty="0"/>
          </a:p>
          <a:p>
            <a:pPr marL="0" indent="0">
              <a:buNone/>
            </a:pPr>
            <a:r>
              <a:rPr lang="de-DE" sz="1600" dirty="0"/>
              <a:t>Welches sind deiner Meinung nach wichtige Bereiche, wo Religion und Staat getrennt sein sollten? Begründe deine Aussagen.</a:t>
            </a:r>
            <a:endParaRPr lang="de-AT" sz="1600" dirty="0"/>
          </a:p>
          <a:p>
            <a:pPr marL="0" lvl="1" indent="0">
              <a:buNone/>
            </a:pPr>
            <a:endParaRPr lang="de-DE" sz="1600" dirty="0" smtClean="0"/>
          </a:p>
          <a:p>
            <a:pPr marL="0" lvl="1" indent="0">
              <a:buNone/>
            </a:pPr>
            <a:endParaRPr lang="de-DE" sz="1600" dirty="0"/>
          </a:p>
          <a:p>
            <a:pPr marL="0" lvl="1" indent="0">
              <a:buNone/>
            </a:pPr>
            <a:r>
              <a:rPr lang="de-DE" sz="1600" u="sng" dirty="0" smtClean="0">
                <a:hlinkClick r:id="rId3"/>
              </a:rPr>
              <a:t>Weiterführende Informationen zum Thema findest du auf der </a:t>
            </a:r>
            <a:r>
              <a:rPr lang="de-DE" sz="1600" u="sng" dirty="0" err="1" smtClean="0">
                <a:hlinkClick r:id="rId3"/>
              </a:rPr>
              <a:t>DemokratieWEBstatt</a:t>
            </a:r>
            <a:r>
              <a:rPr lang="de-DE" sz="1600" dirty="0" smtClean="0">
                <a:hlinkClick r:id="rId3"/>
              </a:rPr>
              <a:t>.</a:t>
            </a:r>
            <a:endParaRPr lang="de-DE" sz="1600" dirty="0">
              <a:solidFill>
                <a:srgbClr val="FF0000"/>
              </a:solidFill>
            </a:endParaRPr>
          </a:p>
        </p:txBody>
      </p:sp>
      <p:sp>
        <p:nvSpPr>
          <p:cNvPr id="5" name="Inhaltsplatzhalter 11"/>
          <p:cNvSpPr txBox="1">
            <a:spLocks/>
          </p:cNvSpPr>
          <p:nvPr/>
        </p:nvSpPr>
        <p:spPr>
          <a:xfrm>
            <a:off x="107504" y="1196752"/>
            <a:ext cx="8435280" cy="6158309"/>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kern="0" dirty="0">
              <a:latin typeface="+mn-lt"/>
            </a:endParaRPr>
          </a:p>
        </p:txBody>
      </p:sp>
    </p:spTree>
    <p:extLst>
      <p:ext uri="{BB962C8B-B14F-4D97-AF65-F5344CB8AC3E}">
        <p14:creationId xmlns:p14="http://schemas.microsoft.com/office/powerpoint/2010/main" val="137598063"/>
      </p:ext>
    </p:extLst>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DE" sz="2400" dirty="0"/>
              <a:t>Glauben die Menschen überall auf der Welt? </a:t>
            </a:r>
            <a:endParaRPr lang="de-AT" sz="2400" dirty="0"/>
          </a:p>
        </p:txBody>
      </p:sp>
      <p:sp>
        <p:nvSpPr>
          <p:cNvPr id="7" name="Inhaltsplatzhalter 6"/>
          <p:cNvSpPr>
            <a:spLocks noGrp="1"/>
          </p:cNvSpPr>
          <p:nvPr>
            <p:ph idx="1"/>
          </p:nvPr>
        </p:nvSpPr>
        <p:spPr>
          <a:xfrm>
            <a:off x="481680" y="1412776"/>
            <a:ext cx="8266784" cy="4824536"/>
          </a:xfrm>
        </p:spPr>
        <p:txBody>
          <a:bodyPr/>
          <a:lstStyle/>
          <a:p>
            <a:pPr marL="0" indent="0">
              <a:buNone/>
            </a:pPr>
            <a:endParaRPr lang="de-DE" sz="1600" b="1" dirty="0" smtClean="0"/>
          </a:p>
          <a:p>
            <a:r>
              <a:rPr lang="de-AT" sz="1600" dirty="0" smtClean="0"/>
              <a:t>Neben </a:t>
            </a:r>
            <a:r>
              <a:rPr lang="de-AT" sz="1600" dirty="0"/>
              <a:t>den </a:t>
            </a:r>
            <a:r>
              <a:rPr lang="de-AT" sz="1600" dirty="0" smtClean="0"/>
              <a:t>fünf Großreligionen Buddhismus, Christentum, Hinduismus, Judentum, Islam gibt </a:t>
            </a:r>
            <a:r>
              <a:rPr lang="de-AT" sz="1600" dirty="0"/>
              <a:t>es noch unzählige weitere Religionsgemeinschaften und </a:t>
            </a:r>
            <a:r>
              <a:rPr lang="de-AT" sz="1600" dirty="0" smtClean="0"/>
              <a:t>Glaubensformen.</a:t>
            </a:r>
          </a:p>
          <a:p>
            <a:r>
              <a:rPr lang="de-AT" sz="1600" dirty="0" smtClean="0"/>
              <a:t>Auch </a:t>
            </a:r>
            <a:r>
              <a:rPr lang="de-AT" sz="1600" dirty="0"/>
              <a:t>innerhalb der großen Religionsgruppen </a:t>
            </a:r>
            <a:r>
              <a:rPr lang="de-AT" sz="1600" dirty="0" smtClean="0"/>
              <a:t>gibt </a:t>
            </a:r>
            <a:r>
              <a:rPr lang="de-AT" sz="1600" dirty="0"/>
              <a:t>es zahlreiche Variationen und Untergruppen</a:t>
            </a:r>
            <a:r>
              <a:rPr lang="de-AT" sz="1600" dirty="0" smtClean="0"/>
              <a:t>.</a:t>
            </a:r>
          </a:p>
          <a:p>
            <a:pPr marL="0" indent="0">
              <a:buNone/>
            </a:pPr>
            <a:endParaRPr lang="de-AT" sz="1600" dirty="0" smtClean="0"/>
          </a:p>
          <a:p>
            <a:pPr marL="0" indent="0">
              <a:buNone/>
            </a:pPr>
            <a:endParaRPr lang="de-AT" sz="1600" dirty="0" smtClean="0"/>
          </a:p>
          <a:p>
            <a:pPr marL="0" indent="0">
              <a:buNone/>
            </a:pPr>
            <a:endParaRPr lang="de-AT" sz="1600" dirty="0"/>
          </a:p>
          <a:p>
            <a:pPr marL="0" indent="0">
              <a:buNone/>
            </a:pPr>
            <a:endParaRPr lang="de-AT" sz="1400" dirty="0" smtClean="0"/>
          </a:p>
          <a:p>
            <a:pPr lvl="1"/>
            <a:endParaRPr lang="de-DE" sz="1100" dirty="0"/>
          </a:p>
          <a:p>
            <a:pPr lvl="1"/>
            <a:endParaRPr lang="de-AT" sz="1000" dirty="0"/>
          </a:p>
          <a:p>
            <a:pPr marL="0" indent="0">
              <a:buNone/>
            </a:pPr>
            <a:endParaRPr lang="de-DE" sz="1000" b="1" dirty="0" smtClean="0"/>
          </a:p>
          <a:p>
            <a:endParaRPr lang="de-DE" sz="1000" dirty="0"/>
          </a:p>
          <a:p>
            <a:pPr marL="0" indent="0">
              <a:buNone/>
            </a:pPr>
            <a:endParaRPr lang="de-DE" sz="1000" b="1" dirty="0"/>
          </a:p>
          <a:p>
            <a:pPr marL="0" indent="0">
              <a:buNone/>
            </a:pPr>
            <a:endParaRPr lang="de-DE" sz="1000" u="sng" dirty="0" smtClean="0"/>
          </a:p>
          <a:p>
            <a:endParaRPr lang="de-DE" sz="1000" u="sng" dirty="0" smtClean="0"/>
          </a:p>
          <a:p>
            <a:pPr marL="0" indent="0">
              <a:buNone/>
            </a:pPr>
            <a:endParaRPr lang="de-AT" sz="1000" dirty="0"/>
          </a:p>
          <a:p>
            <a:pPr marL="457200" lvl="1" indent="0">
              <a:buNone/>
            </a:pPr>
            <a:endParaRPr lang="de-AT" sz="1000" dirty="0" smtClean="0"/>
          </a:p>
          <a:p>
            <a:endParaRPr lang="de-DE" sz="1000" dirty="0"/>
          </a:p>
          <a:p>
            <a:pPr marL="0" indent="0">
              <a:buNone/>
            </a:pPr>
            <a:endParaRPr lang="de-AT" sz="1000" dirty="0"/>
          </a:p>
          <a:p>
            <a:pPr marL="0" indent="0">
              <a:buNone/>
            </a:pPr>
            <a:endParaRPr lang="de-DE" sz="1000" dirty="0" smtClean="0">
              <a:solidFill>
                <a:schemeClr val="bg1">
                  <a:lumMod val="50000"/>
                </a:schemeClr>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681" y="2978076"/>
            <a:ext cx="7042647" cy="3259235"/>
          </a:xfrm>
          <a:prstGeom prst="rect">
            <a:avLst/>
          </a:prstGeom>
        </p:spPr>
      </p:pic>
    </p:spTree>
    <p:extLst>
      <p:ext uri="{BB962C8B-B14F-4D97-AF65-F5344CB8AC3E}">
        <p14:creationId xmlns:p14="http://schemas.microsoft.com/office/powerpoint/2010/main" val="1802095110"/>
      </p:ext>
    </p:extLst>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pPr marL="0" indent="0"/>
            <a:r>
              <a:rPr lang="de-AT" sz="2400" dirty="0"/>
              <a:t>Religion und Glaube, ist das dasselbe?</a:t>
            </a:r>
            <a:endParaRPr lang="de-AT" sz="2400" b="1" dirty="0"/>
          </a:p>
        </p:txBody>
      </p:sp>
      <p:sp>
        <p:nvSpPr>
          <p:cNvPr id="7" name="Inhaltsplatzhalter 6"/>
          <p:cNvSpPr>
            <a:spLocks noGrp="1"/>
          </p:cNvSpPr>
          <p:nvPr>
            <p:ph idx="1"/>
          </p:nvPr>
        </p:nvSpPr>
        <p:spPr>
          <a:xfrm>
            <a:off x="468313" y="1340768"/>
            <a:ext cx="8229600" cy="4430712"/>
          </a:xfrm>
        </p:spPr>
        <p:txBody>
          <a:bodyPr/>
          <a:lstStyle/>
          <a:p>
            <a:r>
              <a:rPr lang="de-AT" sz="1600" b="1" dirty="0"/>
              <a:t>Was bedeutet „Glaube“?</a:t>
            </a:r>
          </a:p>
          <a:p>
            <a:pPr marL="0" indent="0">
              <a:buNone/>
            </a:pPr>
            <a:r>
              <a:rPr lang="de-AT" sz="1600" dirty="0"/>
              <a:t>Das Wort Glaube kommt aus dem Indogermanischen und bedeutet </a:t>
            </a:r>
            <a:r>
              <a:rPr lang="de-AT" sz="1600" i="1" dirty="0"/>
              <a:t>„begehren“</a:t>
            </a:r>
            <a:r>
              <a:rPr lang="de-AT" sz="1600" dirty="0"/>
              <a:t> oder </a:t>
            </a:r>
            <a:r>
              <a:rPr lang="de-AT" sz="1600" i="1" dirty="0"/>
              <a:t>„lieb haben“</a:t>
            </a:r>
            <a:r>
              <a:rPr lang="de-AT" sz="1600" dirty="0"/>
              <a:t>. „Glauben“ kann damit auch bedeuten, auf etwas zu vertrauen und es für wahr zu halten. Das muss nicht Gott oder eine übergeordnete Macht sein, das können auch Werte, Prinzipien, Menschen und Meinungen sein, an die man glaubt und an denen man festhält. Jeder Mensch kann an etwas glauben, auch ohne einer Religionsgemeinschaft </a:t>
            </a:r>
            <a:r>
              <a:rPr lang="de-AT" sz="1600" dirty="0" smtClean="0"/>
              <a:t>anzugehören.</a:t>
            </a:r>
          </a:p>
          <a:p>
            <a:r>
              <a:rPr lang="de-AT" sz="1600" b="1" dirty="0" smtClean="0"/>
              <a:t>Was </a:t>
            </a:r>
            <a:r>
              <a:rPr lang="de-AT" sz="1600" b="1" dirty="0"/>
              <a:t>bedeutet </a:t>
            </a:r>
            <a:r>
              <a:rPr lang="de-AT" sz="1600" b="1" dirty="0" smtClean="0"/>
              <a:t>„Religion“?</a:t>
            </a:r>
            <a:endParaRPr lang="de-AT" sz="1600" b="1" dirty="0"/>
          </a:p>
          <a:p>
            <a:pPr marL="0" indent="0">
              <a:buNone/>
            </a:pPr>
            <a:r>
              <a:rPr lang="de-AT" sz="1600" dirty="0" smtClean="0"/>
              <a:t>Das </a:t>
            </a:r>
            <a:r>
              <a:rPr lang="de-AT" sz="1600" dirty="0"/>
              <a:t>Wort Religion stammt unter anderem vom lateinischen Wort</a:t>
            </a:r>
            <a:r>
              <a:rPr lang="de-AT" sz="1600" i="1" dirty="0"/>
              <a:t> „</a:t>
            </a:r>
            <a:r>
              <a:rPr lang="de-AT" sz="1600" i="1" dirty="0" err="1"/>
              <a:t>religio</a:t>
            </a:r>
            <a:r>
              <a:rPr lang="de-AT" sz="1600" i="1" dirty="0"/>
              <a:t>“</a:t>
            </a:r>
            <a:r>
              <a:rPr lang="de-AT" sz="1600" dirty="0"/>
              <a:t> </a:t>
            </a:r>
            <a:r>
              <a:rPr lang="de-AT" sz="1600" dirty="0" smtClean="0"/>
              <a:t>(„Rückbindung“) ab, </a:t>
            </a:r>
            <a:r>
              <a:rPr lang="de-AT" sz="1600" dirty="0"/>
              <a:t>und wird auch mit </a:t>
            </a:r>
            <a:r>
              <a:rPr lang="de-AT" sz="1600" i="1" dirty="0"/>
              <a:t>„Gottesfurcht“</a:t>
            </a:r>
            <a:r>
              <a:rPr lang="de-AT" sz="1600" dirty="0"/>
              <a:t> oder </a:t>
            </a:r>
            <a:r>
              <a:rPr lang="de-AT" sz="1600" i="1" dirty="0"/>
              <a:t>„Ehrfurcht vor Gott“ </a:t>
            </a:r>
            <a:r>
              <a:rPr lang="de-AT" sz="1600" dirty="0"/>
              <a:t>übersetzt. Darin kommt die Beziehung des Menschen zu etwas </a:t>
            </a:r>
            <a:r>
              <a:rPr lang="de-AT" sz="1600" dirty="0" smtClean="0"/>
              <a:t>Übergeordnetem, etwas Übernatürlichem </a:t>
            </a:r>
            <a:r>
              <a:rPr lang="de-AT" sz="1600" dirty="0"/>
              <a:t>zum Ausdruck. Es geht um die Verehrung von etwas Heiligem: Das kann ein Gott sein, </a:t>
            </a:r>
            <a:r>
              <a:rPr lang="de-AT" sz="1600" dirty="0" smtClean="0"/>
              <a:t>den </a:t>
            </a:r>
            <a:r>
              <a:rPr lang="de-AT" sz="1600" dirty="0"/>
              <a:t>man sich als eine </a:t>
            </a:r>
            <a:r>
              <a:rPr lang="de-AT" sz="1600" dirty="0" smtClean="0"/>
              <a:t>Person </a:t>
            </a:r>
            <a:r>
              <a:rPr lang="de-AT" sz="1600" dirty="0"/>
              <a:t>vorstellt, </a:t>
            </a:r>
            <a:r>
              <a:rPr lang="de-AT" sz="1600" dirty="0" smtClean="0"/>
              <a:t>oder höhere geistige Wesen, oder auch etwas </a:t>
            </a:r>
            <a:r>
              <a:rPr lang="de-AT" sz="1600" dirty="0"/>
              <a:t>Göttliches wie eine Macht oder Kraft.</a:t>
            </a:r>
            <a:br>
              <a:rPr lang="de-AT" sz="1600" dirty="0"/>
            </a:br>
            <a:r>
              <a:rPr lang="de-DE" sz="1600" dirty="0"/>
              <a:t>In der </a:t>
            </a:r>
            <a:r>
              <a:rPr lang="de-DE" sz="1600" dirty="0" smtClean="0"/>
              <a:t>Religion </a:t>
            </a:r>
            <a:r>
              <a:rPr lang="de-DE" sz="1600" dirty="0"/>
              <a:t>folgen die Menschen einem festgelegten Glauben, oftmals mit Gebeten, </a:t>
            </a:r>
            <a:r>
              <a:rPr lang="de-DE" sz="1600" dirty="0" smtClean="0"/>
              <a:t>dem Studium „heiliger Texte“, Ritualen </a:t>
            </a:r>
            <a:r>
              <a:rPr lang="de-DE" sz="1600" dirty="0"/>
              <a:t>und Festen. Sie orientieren sich an bestimmten Schriften (z.B. der Bibel) und Lehren, sie teilen ethische Werte, sowie Vorschriften und Symbole. Die Menschen einer </a:t>
            </a:r>
            <a:r>
              <a:rPr lang="de-DE" sz="1600" dirty="0" smtClean="0"/>
              <a:t>Religion </a:t>
            </a:r>
            <a:r>
              <a:rPr lang="de-DE" sz="1600" dirty="0"/>
              <a:t>gehören dadurch zusammen, sie bilden eine Religionsgemeinschaft.</a:t>
            </a:r>
            <a:endParaRPr lang="de-DE" sz="1600" dirty="0" smtClean="0"/>
          </a:p>
          <a:p>
            <a:pPr marL="0" indent="0">
              <a:buNone/>
            </a:pPr>
            <a:endParaRPr lang="de-DE" sz="1600" dirty="0"/>
          </a:p>
          <a:p>
            <a:pPr marL="0" indent="0">
              <a:buNone/>
            </a:pPr>
            <a:endParaRPr lang="de-AT" sz="20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2194130880"/>
      </p:ext>
    </p:extLst>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2235"/>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AT" sz="4000" dirty="0"/>
              <a:t>Die </a:t>
            </a:r>
            <a:r>
              <a:rPr lang="de-AT" sz="4000" dirty="0" smtClean="0"/>
              <a:t>Weltreligionen</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47179004"/>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Was sind Weltreligionen und wie viele gibt es?</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185430" y="1340768"/>
            <a:ext cx="8229600" cy="4430712"/>
          </a:xfrm>
        </p:spPr>
        <p:txBody>
          <a:bodyPr/>
          <a:lstStyle/>
          <a:p>
            <a:r>
              <a:rPr lang="de-AT" sz="1600" dirty="0" smtClean="0"/>
              <a:t>Was </a:t>
            </a:r>
            <a:r>
              <a:rPr lang="de-AT" sz="1600" dirty="0"/>
              <a:t>eine </a:t>
            </a:r>
            <a:r>
              <a:rPr lang="de-AT" sz="1600" dirty="0" smtClean="0"/>
              <a:t>„</a:t>
            </a:r>
            <a:r>
              <a:rPr lang="de-AT" sz="1600" b="1" dirty="0" smtClean="0"/>
              <a:t>Weltreligion“</a:t>
            </a:r>
            <a:r>
              <a:rPr lang="de-AT" sz="1600" dirty="0" smtClean="0"/>
              <a:t> </a:t>
            </a:r>
            <a:r>
              <a:rPr lang="de-AT" sz="1600" dirty="0"/>
              <a:t>ausmacht, dafür gibt es </a:t>
            </a:r>
            <a:r>
              <a:rPr lang="de-AT" sz="1600" b="1" dirty="0"/>
              <a:t>keine einheitliche Definition</a:t>
            </a:r>
            <a:r>
              <a:rPr lang="de-AT" sz="1600" dirty="0"/>
              <a:t>. </a:t>
            </a:r>
            <a:r>
              <a:rPr lang="de-AT" sz="1600" dirty="0" smtClean="0"/>
              <a:t>Heutzutage wird der Begriff von </a:t>
            </a:r>
            <a:r>
              <a:rPr lang="de-AT" sz="1600" dirty="0" err="1"/>
              <a:t>ReligionswissenschafterInnen</a:t>
            </a:r>
            <a:r>
              <a:rPr lang="de-AT" sz="1600" dirty="0"/>
              <a:t> </a:t>
            </a:r>
            <a:r>
              <a:rPr lang="de-AT" sz="1600" b="1" dirty="0"/>
              <a:t>eher </a:t>
            </a:r>
            <a:r>
              <a:rPr lang="de-AT" sz="1600" b="1" dirty="0" smtClean="0"/>
              <a:t>vermieden, </a:t>
            </a:r>
            <a:r>
              <a:rPr lang="de-AT" sz="1600" dirty="0" smtClean="0"/>
              <a:t>auch, weil er </a:t>
            </a:r>
            <a:r>
              <a:rPr lang="de-DE" sz="1600" dirty="0" smtClean="0"/>
              <a:t>die </a:t>
            </a:r>
            <a:r>
              <a:rPr lang="de-DE" sz="1600" dirty="0"/>
              <a:t>oft tiefgreifenden Unterschiede zwischen den </a:t>
            </a:r>
            <a:r>
              <a:rPr lang="de-DE" sz="1600" dirty="0" smtClean="0"/>
              <a:t>Religionen „verdeckt“.</a:t>
            </a:r>
          </a:p>
          <a:p>
            <a:r>
              <a:rPr lang="de-AT" sz="1600" dirty="0" smtClean="0"/>
              <a:t>Verschiedene </a:t>
            </a:r>
            <a:r>
              <a:rPr lang="de-AT" sz="1600" b="1" dirty="0"/>
              <a:t>Kriterien</a:t>
            </a:r>
            <a:r>
              <a:rPr lang="de-AT" sz="1600" dirty="0"/>
              <a:t> sollen helfen, eine Einteilung zu finden: etwa wie alt eine Religion ist, wie viele Anhänger sie hat, wie groß ihr Verbreitungsgebiet ist ... Allerdings herrscht auch bei diesen Kriterien keine Einigkeit.</a:t>
            </a:r>
          </a:p>
          <a:p>
            <a:r>
              <a:rPr lang="de-AT" sz="1600" dirty="0"/>
              <a:t>Deshalb sind verschiedene Auflistungen von „Weltreligionen“ möglich. Recht häufig werden etwa </a:t>
            </a:r>
            <a:r>
              <a:rPr lang="de-AT" sz="1600" dirty="0" smtClean="0"/>
              <a:t>folgende </a:t>
            </a:r>
            <a:r>
              <a:rPr lang="de-AT" sz="1600" dirty="0"/>
              <a:t>Religionen als Weltreligionen </a:t>
            </a:r>
            <a:r>
              <a:rPr lang="de-AT" sz="1600" dirty="0" smtClean="0"/>
              <a:t>bezeichnen:</a:t>
            </a:r>
          </a:p>
          <a:p>
            <a:pPr lvl="1"/>
            <a:r>
              <a:rPr lang="de-AT" sz="1400" b="1" dirty="0"/>
              <a:t>Buddhismus</a:t>
            </a:r>
            <a:r>
              <a:rPr lang="de-AT" sz="1500" b="1" dirty="0"/>
              <a:t> </a:t>
            </a:r>
            <a:endParaRPr lang="de-AT" sz="1500" b="1" dirty="0" smtClean="0"/>
          </a:p>
          <a:p>
            <a:pPr lvl="1"/>
            <a:r>
              <a:rPr lang="de-AT" sz="1400" b="1" dirty="0" smtClean="0"/>
              <a:t>Christentum</a:t>
            </a:r>
            <a:r>
              <a:rPr lang="de-AT" sz="1500" b="1" dirty="0" smtClean="0"/>
              <a:t> </a:t>
            </a:r>
          </a:p>
          <a:p>
            <a:pPr lvl="1"/>
            <a:r>
              <a:rPr lang="de-AT" sz="1400" b="1" dirty="0" smtClean="0"/>
              <a:t>Hinduismus</a:t>
            </a:r>
          </a:p>
          <a:p>
            <a:pPr lvl="1"/>
            <a:r>
              <a:rPr lang="de-AT" sz="1400" b="1" dirty="0" smtClean="0"/>
              <a:t>Islam</a:t>
            </a:r>
            <a:endParaRPr lang="de-AT" sz="1500" b="1" dirty="0"/>
          </a:p>
          <a:p>
            <a:pPr lvl="1"/>
            <a:r>
              <a:rPr lang="de-AT" sz="1400" b="1" dirty="0" smtClean="0"/>
              <a:t>Judentum</a:t>
            </a:r>
            <a:endParaRPr lang="de-AT" sz="1500" b="1" dirty="0"/>
          </a:p>
          <a:p>
            <a:pPr marL="342900" lvl="1" indent="-342900">
              <a:buFont typeface="Wingdings" pitchFamily="2" charset="2"/>
              <a:buChar char="l"/>
            </a:pPr>
            <a:r>
              <a:rPr lang="de-DE" sz="1600" dirty="0" smtClean="0">
                <a:ea typeface="+mn-ea"/>
                <a:cs typeface="+mn-cs"/>
              </a:rPr>
              <a:t>Darüber </a:t>
            </a:r>
            <a:r>
              <a:rPr lang="de-DE" sz="1600" dirty="0">
                <a:ea typeface="+mn-ea"/>
                <a:cs typeface="+mn-cs"/>
              </a:rPr>
              <a:t>hinaus werden oft folgende Religionen zu den „Weltreligionen“ gezählt:</a:t>
            </a:r>
            <a:endParaRPr lang="de-AT" sz="1600" dirty="0">
              <a:ea typeface="+mn-ea"/>
              <a:cs typeface="+mn-cs"/>
            </a:endParaRPr>
          </a:p>
          <a:p>
            <a:pPr lvl="1"/>
            <a:r>
              <a:rPr lang="de-DE" sz="1400" b="1" dirty="0" err="1" smtClean="0"/>
              <a:t>Baha´i</a:t>
            </a:r>
            <a:r>
              <a:rPr lang="de-DE" sz="1400" b="1" dirty="0" smtClean="0"/>
              <a:t>-Religion</a:t>
            </a:r>
            <a:endParaRPr lang="de-DE" sz="1400" b="1" dirty="0"/>
          </a:p>
          <a:p>
            <a:pPr lvl="1"/>
            <a:r>
              <a:rPr lang="de-DE" sz="1400" b="1" dirty="0"/>
              <a:t>Die Religionen Chinas (z.B. Daoismus, Konfuzianismus)</a:t>
            </a:r>
            <a:endParaRPr lang="de-AT" sz="1400" b="1" dirty="0"/>
          </a:p>
          <a:p>
            <a:pPr lvl="1"/>
            <a:r>
              <a:rPr lang="de-AT" sz="1400" b="1" dirty="0" err="1"/>
              <a:t>Sikhismus</a:t>
            </a:r>
            <a:endParaRPr lang="de-AT" sz="1400" b="1" dirty="0"/>
          </a:p>
          <a:p>
            <a:pPr lvl="1"/>
            <a:endParaRPr lang="de-DE" sz="1400" b="1" dirty="0"/>
          </a:p>
        </p:txBody>
      </p:sp>
    </p:spTree>
    <p:extLst>
      <p:ext uri="{BB962C8B-B14F-4D97-AF65-F5344CB8AC3E}">
        <p14:creationId xmlns:p14="http://schemas.microsoft.com/office/powerpoint/2010/main" val="2680408695"/>
      </p:ext>
    </p:extLst>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Was sind Weltreligionen und wie viele gibt es?</a:t>
            </a: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185430" y="1340768"/>
            <a:ext cx="8229600" cy="4430712"/>
          </a:xfrm>
        </p:spPr>
        <p:txBody>
          <a:bodyPr/>
          <a:lstStyle/>
          <a:p>
            <a:pPr marL="0" indent="0">
              <a:buNone/>
            </a:pPr>
            <a:r>
              <a:rPr lang="de-AT" sz="1600" dirty="0" smtClean="0"/>
              <a:t>Beschreibungen der fünf Großreligionen Buddhismus, Christentum, Hinduismus, Islam und Judentum findest du auf der </a:t>
            </a:r>
            <a:r>
              <a:rPr lang="de-AT" sz="1600" dirty="0" err="1" smtClean="0"/>
              <a:t>DemokratieWEBstatt</a:t>
            </a:r>
            <a:r>
              <a:rPr lang="de-AT" sz="1600" dirty="0" smtClean="0"/>
              <a:t>:</a:t>
            </a:r>
          </a:p>
          <a:p>
            <a:pPr marL="0" indent="0">
              <a:buNone/>
            </a:pPr>
            <a:endParaRPr lang="de-AT" sz="1600" dirty="0" smtClean="0"/>
          </a:p>
          <a:p>
            <a:pPr lvl="1"/>
            <a:r>
              <a:rPr lang="de-AT" sz="1400" b="1" i="1" dirty="0" smtClean="0"/>
              <a:t>Buddhismus</a:t>
            </a:r>
            <a:r>
              <a:rPr lang="de-AT" sz="1400" i="1" dirty="0" smtClean="0"/>
              <a:t>: </a:t>
            </a:r>
            <a:r>
              <a:rPr lang="de-AT" sz="1400" i="1" dirty="0" smtClean="0">
                <a:hlinkClick r:id="rId3"/>
              </a:rPr>
              <a:t>https</a:t>
            </a:r>
            <a:r>
              <a:rPr lang="de-AT" sz="1400" i="1" dirty="0">
                <a:hlinkClick r:id="rId3"/>
              </a:rPr>
              <a:t>://www.demokratiewebstatt.at/thema/thema-religion-und-glaube/die-weltreligionen/vier-wahrheiten-und-ein-rad-der-buddhismus</a:t>
            </a:r>
            <a:r>
              <a:rPr lang="de-AT" sz="1400" i="1" dirty="0" smtClean="0">
                <a:hlinkClick r:id="rId3"/>
              </a:rPr>
              <a:t>/</a:t>
            </a:r>
            <a:r>
              <a:rPr lang="de-AT" sz="1400" i="1" dirty="0" smtClean="0"/>
              <a:t> )</a:t>
            </a:r>
            <a:endParaRPr lang="de-AT" sz="1400" i="1" dirty="0" smtClean="0"/>
          </a:p>
          <a:p>
            <a:pPr marL="457200" lvl="1" indent="0">
              <a:buNone/>
            </a:pPr>
            <a:endParaRPr lang="de-AT" sz="1400" i="1" dirty="0"/>
          </a:p>
          <a:p>
            <a:pPr lvl="1"/>
            <a:r>
              <a:rPr lang="de-AT" sz="1400" b="1" i="1" dirty="0" smtClean="0"/>
              <a:t>Christentum</a:t>
            </a:r>
            <a:r>
              <a:rPr lang="de-AT" sz="1400" i="1" dirty="0" smtClean="0"/>
              <a:t>: </a:t>
            </a:r>
            <a:r>
              <a:rPr lang="de-AT" sz="1400" i="1" dirty="0">
                <a:hlinkClick r:id="rId4"/>
              </a:rPr>
              <a:t>https://www.demokratiewebstatt.at/thema/thema-religion-und-glaube/die-weltreligionen/eine-frohe-botschaft-und-ein-kreuz-das-christentum</a:t>
            </a:r>
            <a:r>
              <a:rPr lang="de-AT" sz="1400" i="1" dirty="0" smtClean="0">
                <a:hlinkClick r:id="rId4"/>
              </a:rPr>
              <a:t>/</a:t>
            </a:r>
            <a:r>
              <a:rPr lang="de-AT" sz="1400" i="1" dirty="0" smtClean="0"/>
              <a:t>)</a:t>
            </a:r>
          </a:p>
          <a:p>
            <a:pPr marL="457200" lvl="1" indent="0">
              <a:buNone/>
            </a:pPr>
            <a:endParaRPr lang="de-AT" sz="1400" i="1" dirty="0"/>
          </a:p>
          <a:p>
            <a:pPr lvl="1"/>
            <a:r>
              <a:rPr lang="de-AT" sz="1400" b="1" i="1" dirty="0" smtClean="0"/>
              <a:t>Hinduismus</a:t>
            </a:r>
            <a:r>
              <a:rPr lang="de-AT" sz="1400" i="1" dirty="0" smtClean="0"/>
              <a:t>: </a:t>
            </a:r>
            <a:r>
              <a:rPr lang="de-AT" sz="1400" i="1" dirty="0">
                <a:hlinkClick r:id="rId5"/>
              </a:rPr>
              <a:t>https://www.demokratiewebstatt.at/thema/thema-religion-und-glaube/die-weltreligionen/heilige-kuehe-und-ein-ewiger-kreislauf-der-hinduismus</a:t>
            </a:r>
            <a:r>
              <a:rPr lang="de-AT" sz="1400" i="1" dirty="0" smtClean="0">
                <a:hlinkClick r:id="rId5"/>
              </a:rPr>
              <a:t>/</a:t>
            </a:r>
            <a:r>
              <a:rPr lang="de-AT" sz="1400" i="1" dirty="0" smtClean="0"/>
              <a:t>)</a:t>
            </a:r>
          </a:p>
          <a:p>
            <a:pPr marL="457200" lvl="1" indent="0">
              <a:buNone/>
            </a:pPr>
            <a:endParaRPr lang="de-AT" sz="1400" i="1" dirty="0"/>
          </a:p>
          <a:p>
            <a:pPr lvl="1"/>
            <a:r>
              <a:rPr lang="de-AT" sz="1400" b="1" i="1" dirty="0" smtClean="0"/>
              <a:t>Islam</a:t>
            </a:r>
            <a:r>
              <a:rPr lang="de-AT" sz="1400" i="1" dirty="0" smtClean="0"/>
              <a:t>: </a:t>
            </a:r>
            <a:r>
              <a:rPr lang="de-AT" sz="1400" i="1" dirty="0">
                <a:hlinkClick r:id="rId6"/>
              </a:rPr>
              <a:t>https://www.demokratiewebstatt.at/thema/thema-religion-und-glaube/die-weltreligionen/fuenf-saeulen-und-ein-prophet-der-islam</a:t>
            </a:r>
            <a:r>
              <a:rPr lang="de-AT" sz="1400" i="1" dirty="0" smtClean="0">
                <a:hlinkClick r:id="rId6"/>
              </a:rPr>
              <a:t>/</a:t>
            </a:r>
            <a:r>
              <a:rPr lang="de-AT" sz="1400" i="1" dirty="0" smtClean="0"/>
              <a:t>)</a:t>
            </a:r>
          </a:p>
          <a:p>
            <a:pPr marL="457200" lvl="1" indent="0">
              <a:buNone/>
            </a:pPr>
            <a:endParaRPr lang="de-AT" sz="1400" i="1" dirty="0"/>
          </a:p>
          <a:p>
            <a:pPr lvl="1"/>
            <a:r>
              <a:rPr lang="de-AT" sz="1400" b="1" i="1" dirty="0" smtClean="0"/>
              <a:t>Judentum</a:t>
            </a:r>
            <a:r>
              <a:rPr lang="de-AT" sz="1400" i="1" dirty="0" smtClean="0"/>
              <a:t>: </a:t>
            </a:r>
            <a:r>
              <a:rPr lang="de-AT" sz="1400" i="1" dirty="0">
                <a:hlinkClick r:id="rId7"/>
              </a:rPr>
              <a:t>https://www.demokratiewebstatt.at/thema/thema-religion-und-glaube/die-weltreligionen/ein-stern-und-das-gelobte-land-das-judentum</a:t>
            </a:r>
            <a:r>
              <a:rPr lang="de-AT" sz="1600" i="1" dirty="0" smtClean="0">
                <a:hlinkClick r:id="rId7"/>
              </a:rPr>
              <a:t>/</a:t>
            </a:r>
            <a:r>
              <a:rPr lang="de-AT" sz="1600" i="1" dirty="0" smtClean="0"/>
              <a:t>)</a:t>
            </a:r>
            <a:endParaRPr lang="de-AT" sz="1600" i="1" dirty="0"/>
          </a:p>
          <a:p>
            <a:pPr lvl="1"/>
            <a:endParaRPr lang="de-AT" sz="1600" dirty="0">
              <a:ea typeface="+mn-ea"/>
              <a:cs typeface="+mn-cs"/>
            </a:endParaRPr>
          </a:p>
          <a:p>
            <a:pPr marL="0" indent="0">
              <a:buNone/>
            </a:pPr>
            <a:endParaRPr lang="de-DE" sz="1600" b="1" dirty="0" smtClean="0"/>
          </a:p>
          <a:p>
            <a:pPr marL="0" indent="0">
              <a:buNone/>
            </a:pPr>
            <a:endParaRPr lang="de-DE" sz="1600" b="1" dirty="0" smtClean="0"/>
          </a:p>
        </p:txBody>
      </p:sp>
    </p:spTree>
    <p:extLst>
      <p:ext uri="{BB962C8B-B14F-4D97-AF65-F5344CB8AC3E}">
        <p14:creationId xmlns:p14="http://schemas.microsoft.com/office/powerpoint/2010/main" val="2571668976"/>
      </p:ext>
    </p:extLst>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1_Wasserzeichen">
  <a:themeElements>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1_Wasserzeiche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extraClrScheme>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1_Wasserzeichen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1_Wasserzeichen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1_Wasserzeichen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1_Wasserzeichen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1_Wasserzeichen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1_Wasserzeichen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1_Wasserzeichen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1_Wasserzeichen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3555</Words>
  <Application>Microsoft Office PowerPoint</Application>
  <PresentationFormat>Bildschirmpräsentation (4:3)</PresentationFormat>
  <Paragraphs>323</Paragraphs>
  <Slides>40</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40</vt:i4>
      </vt:variant>
    </vt:vector>
  </HeadingPairs>
  <TitlesOfParts>
    <vt:vector size="44" baseType="lpstr">
      <vt:lpstr>Arial</vt:lpstr>
      <vt:lpstr>Calibri</vt:lpstr>
      <vt:lpstr>Wingdings</vt:lpstr>
      <vt:lpstr>1_Wasserzeichen</vt:lpstr>
      <vt:lpstr>  Religion und Glaube</vt:lpstr>
      <vt:lpstr>Mehr Information auf: www.demokratiewebstatt.at </vt:lpstr>
      <vt:lpstr>Glauben die Menschen überall auf der Welt?</vt:lpstr>
      <vt:lpstr>Glauben die Menschen überall auf der Welt? </vt:lpstr>
      <vt:lpstr>Glauben die Menschen überall auf der Welt? </vt:lpstr>
      <vt:lpstr>Religion und Glaube, ist das dasselbe?</vt:lpstr>
      <vt:lpstr>Die Weltreligionen</vt:lpstr>
      <vt:lpstr>Was sind Weltreligionen und wie viele gibt es?</vt:lpstr>
      <vt:lpstr>Was sind Weltreligionen und wie viele gibt es?</vt:lpstr>
      <vt:lpstr>Unterschiede und gemeinsame Werte</vt:lpstr>
      <vt:lpstr>Unterschiede und gemeinsame Werte (2)</vt:lpstr>
      <vt:lpstr>Was heißt Religionsgemeinschaft und was sind Sekten?</vt:lpstr>
      <vt:lpstr>Religions- und Bekenntnisgemeinschaften</vt:lpstr>
      <vt:lpstr>Religiöse Vereine</vt:lpstr>
      <vt:lpstr>Gesetzlich anerkannte Kirchen und Religionsgesellschaften (1)</vt:lpstr>
      <vt:lpstr>Gesetzlich anerkannte Kirchen und Religionsgesellschaften (2)</vt:lpstr>
      <vt:lpstr>Rechte der anerkannten Kirchen und Religionsgesellschaften</vt:lpstr>
      <vt:lpstr>Liste der gesetzlich anerkannten Kirchen und Religionsgesellschaften in Österreich</vt:lpstr>
      <vt:lpstr>Eingetragene religiöse Bekenntnisgemeinschaften</vt:lpstr>
      <vt:lpstr>Eingetragene religiöse Bekenntnisgemeinschaften</vt:lpstr>
      <vt:lpstr>Was sind Sekten? (1)</vt:lpstr>
      <vt:lpstr>Was sind Sekten? (2)</vt:lpstr>
      <vt:lpstr>Religionsfreiheit –  was bedeutet das?</vt:lpstr>
      <vt:lpstr>Religionsfreiheit</vt:lpstr>
      <vt:lpstr>Neutralität, Säkularität und Parität</vt:lpstr>
      <vt:lpstr>Negative Religionsfreiheit</vt:lpstr>
      <vt:lpstr>Religionsmündigkeit</vt:lpstr>
      <vt:lpstr>Was bedeutet Atheismus? Was ist der Unterschied zu Agnostizismus?</vt:lpstr>
      <vt:lpstr>Religionsfreiheit als Grund- und Menschenrecht</vt:lpstr>
      <vt:lpstr>Weitere gesetzliche Quellen für das Recht auf Religionsfreiheit</vt:lpstr>
      <vt:lpstr>Hat Religion etwas mit Politik zu tun?</vt:lpstr>
      <vt:lpstr>Trennung von Politik und Religion (1) </vt:lpstr>
      <vt:lpstr>Trennung von Politik und Religion (2) </vt:lpstr>
      <vt:lpstr>Politik und Religion</vt:lpstr>
      <vt:lpstr>Konkordat</vt:lpstr>
      <vt:lpstr>Religions- und Glaubenskriege (1)</vt:lpstr>
      <vt:lpstr>Religions- und Glaubenskriege (2)</vt:lpstr>
      <vt:lpstr>Feste, Zeichen und Rituale –  so entsteht Gemeinschaft</vt:lpstr>
      <vt:lpstr>Glauben gemeinsam leben</vt:lpstr>
      <vt:lpstr>Diskussionsfragen zum Thema</vt:lpstr>
    </vt:vector>
  </TitlesOfParts>
  <Company>machessa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Vlatka Nikolic-Onea</dc:creator>
  <cp:lastModifiedBy>Brunner Harald, MSc</cp:lastModifiedBy>
  <cp:revision>2105</cp:revision>
  <cp:lastPrinted>2016-06-16T15:14:12Z</cp:lastPrinted>
  <dcterms:created xsi:type="dcterms:W3CDTF">2009-03-03T21:28:50Z</dcterms:created>
  <dcterms:modified xsi:type="dcterms:W3CDTF">2018-12-06T20:27:26Z</dcterms:modified>
</cp:coreProperties>
</file>