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43"/>
  </p:notesMasterIdLst>
  <p:handoutMasterIdLst>
    <p:handoutMasterId r:id="rId44"/>
  </p:handoutMasterIdLst>
  <p:sldIdLst>
    <p:sldId id="270" r:id="rId2"/>
    <p:sldId id="551" r:id="rId3"/>
    <p:sldId id="578" r:id="rId4"/>
    <p:sldId id="691" r:id="rId5"/>
    <p:sldId id="693" r:id="rId6"/>
    <p:sldId id="771" r:id="rId7"/>
    <p:sldId id="788" r:id="rId8"/>
    <p:sldId id="722" r:id="rId9"/>
    <p:sldId id="768" r:id="rId10"/>
    <p:sldId id="711" r:id="rId11"/>
    <p:sldId id="789" r:id="rId12"/>
    <p:sldId id="790" r:id="rId13"/>
    <p:sldId id="714" r:id="rId14"/>
    <p:sldId id="776" r:id="rId15"/>
    <p:sldId id="784" r:id="rId16"/>
    <p:sldId id="791" r:id="rId17"/>
    <p:sldId id="792" r:id="rId18"/>
    <p:sldId id="795" r:id="rId19"/>
    <p:sldId id="793" r:id="rId20"/>
    <p:sldId id="794" r:id="rId21"/>
    <p:sldId id="723" r:id="rId22"/>
    <p:sldId id="657" r:id="rId23"/>
    <p:sldId id="806" r:id="rId24"/>
    <p:sldId id="746" r:id="rId25"/>
    <p:sldId id="796" r:id="rId26"/>
    <p:sldId id="797" r:id="rId27"/>
    <p:sldId id="798" r:id="rId28"/>
    <p:sldId id="799" r:id="rId29"/>
    <p:sldId id="780" r:id="rId30"/>
    <p:sldId id="800" r:id="rId31"/>
    <p:sldId id="801" r:id="rId32"/>
    <p:sldId id="802" r:id="rId33"/>
    <p:sldId id="755" r:id="rId34"/>
    <p:sldId id="710" r:id="rId35"/>
    <p:sldId id="803" r:id="rId36"/>
    <p:sldId id="782" r:id="rId37"/>
    <p:sldId id="756" r:id="rId38"/>
    <p:sldId id="804" r:id="rId39"/>
    <p:sldId id="786" r:id="rId40"/>
    <p:sldId id="805" r:id="rId41"/>
    <p:sldId id="787" r:id="rId42"/>
  </p:sldIdLst>
  <p:sldSz cx="9144000" cy="6858000" type="screen4x3"/>
  <p:notesSz cx="6797675" cy="9928225"/>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elber Ulrike, Dr. " initials="felber" lastIdx="70" clrIdx="0"/>
  <p:cmAuthor id="1" name="%user2%" initials="brunner"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33CCFF"/>
    <a:srgbClr val="0099CC"/>
    <a:srgbClr val="0099FF"/>
    <a:srgbClr val="DC5355"/>
    <a:srgbClr val="00FFFF"/>
    <a:srgbClr val="DC5456"/>
    <a:srgbClr val="FF5050"/>
    <a:srgbClr val="0000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51" autoAdjust="0"/>
    <p:restoredTop sz="96305" autoAdjust="0"/>
  </p:normalViewPr>
  <p:slideViewPr>
    <p:cSldViewPr>
      <p:cViewPr varScale="1">
        <p:scale>
          <a:sx n="165" d="100"/>
          <a:sy n="165" d="100"/>
        </p:scale>
        <p:origin x="1986"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60" d="100"/>
          <a:sy n="60" d="100"/>
        </p:scale>
        <p:origin x="3202" y="43"/>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862" cy="497413"/>
          </a:xfrm>
          <a:prstGeom prst="rect">
            <a:avLst/>
          </a:prstGeom>
        </p:spPr>
        <p:txBody>
          <a:bodyPr vert="horz" lIns="91493" tIns="45745" rIns="91493" bIns="45745" rtlCol="0"/>
          <a:lstStyle>
            <a:lvl1pPr algn="l">
              <a:defRPr sz="1200"/>
            </a:lvl1pPr>
          </a:lstStyle>
          <a:p>
            <a:pPr>
              <a:defRPr/>
            </a:pPr>
            <a:endParaRPr lang="de-DE"/>
          </a:p>
        </p:txBody>
      </p:sp>
      <p:sp>
        <p:nvSpPr>
          <p:cNvPr id="3" name="Datumsplatzhalter 2"/>
          <p:cNvSpPr>
            <a:spLocks noGrp="1"/>
          </p:cNvSpPr>
          <p:nvPr>
            <p:ph type="dt" sz="quarter" idx="1"/>
          </p:nvPr>
        </p:nvSpPr>
        <p:spPr>
          <a:xfrm>
            <a:off x="3850296" y="0"/>
            <a:ext cx="2945862" cy="497413"/>
          </a:xfrm>
          <a:prstGeom prst="rect">
            <a:avLst/>
          </a:prstGeom>
        </p:spPr>
        <p:txBody>
          <a:bodyPr vert="horz" lIns="91493" tIns="45745" rIns="91493" bIns="45745" rtlCol="0"/>
          <a:lstStyle>
            <a:lvl1pPr algn="r">
              <a:defRPr sz="1200"/>
            </a:lvl1pPr>
          </a:lstStyle>
          <a:p>
            <a:pPr>
              <a:defRPr/>
            </a:pPr>
            <a:fld id="{C57743C6-E815-44EA-81A1-E2159D02985A}" type="datetimeFigureOut">
              <a:rPr lang="de-DE"/>
              <a:pPr>
                <a:defRPr/>
              </a:pPr>
              <a:t>18.09.2019</a:t>
            </a:fld>
            <a:endParaRPr lang="de-DE"/>
          </a:p>
        </p:txBody>
      </p:sp>
      <p:sp>
        <p:nvSpPr>
          <p:cNvPr id="4" name="Fußzeilenplatzhalter 3"/>
          <p:cNvSpPr>
            <a:spLocks noGrp="1"/>
          </p:cNvSpPr>
          <p:nvPr>
            <p:ph type="ftr" sz="quarter" idx="2"/>
          </p:nvPr>
        </p:nvSpPr>
        <p:spPr>
          <a:xfrm>
            <a:off x="1" y="9429273"/>
            <a:ext cx="2945862" cy="497412"/>
          </a:xfrm>
          <a:prstGeom prst="rect">
            <a:avLst/>
          </a:prstGeom>
        </p:spPr>
        <p:txBody>
          <a:bodyPr vert="horz" lIns="91493" tIns="45745" rIns="91493" bIns="45745" rtlCol="0" anchor="b"/>
          <a:lstStyle>
            <a:lvl1pPr algn="l">
              <a:defRPr sz="1200"/>
            </a:lvl1pPr>
          </a:lstStyle>
          <a:p>
            <a:pPr>
              <a:defRPr/>
            </a:pPr>
            <a:endParaRPr lang="de-DE"/>
          </a:p>
        </p:txBody>
      </p:sp>
      <p:sp>
        <p:nvSpPr>
          <p:cNvPr id="5" name="Foliennummernplatzhalter 4"/>
          <p:cNvSpPr>
            <a:spLocks noGrp="1"/>
          </p:cNvSpPr>
          <p:nvPr>
            <p:ph type="sldNum" sz="quarter" idx="3"/>
          </p:nvPr>
        </p:nvSpPr>
        <p:spPr>
          <a:xfrm>
            <a:off x="3850296" y="9429273"/>
            <a:ext cx="2945862" cy="497412"/>
          </a:xfrm>
          <a:prstGeom prst="rect">
            <a:avLst/>
          </a:prstGeom>
        </p:spPr>
        <p:txBody>
          <a:bodyPr vert="horz" lIns="91493" tIns="45745" rIns="91493" bIns="45745" rtlCol="0" anchor="b"/>
          <a:lstStyle>
            <a:lvl1pPr algn="r">
              <a:defRPr sz="1200"/>
            </a:lvl1pPr>
          </a:lstStyle>
          <a:p>
            <a:pPr>
              <a:defRPr/>
            </a:pPr>
            <a:fld id="{3157027C-3D05-4975-BFFC-68DFCA488738}" type="slidenum">
              <a:rPr lang="de-DE"/>
              <a:pPr>
                <a:defRPr/>
              </a:pPr>
              <a:t>‹Nr.›</a:t>
            </a:fld>
            <a:endParaRPr lang="de-DE"/>
          </a:p>
        </p:txBody>
      </p:sp>
    </p:spTree>
    <p:extLst>
      <p:ext uri="{BB962C8B-B14F-4D97-AF65-F5344CB8AC3E}">
        <p14:creationId xmlns:p14="http://schemas.microsoft.com/office/powerpoint/2010/main" val="2769535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862" cy="497413"/>
          </a:xfrm>
          <a:prstGeom prst="rect">
            <a:avLst/>
          </a:prstGeom>
        </p:spPr>
        <p:txBody>
          <a:bodyPr vert="horz" lIns="91493" tIns="45745" rIns="91493" bIns="45745" rtlCol="0"/>
          <a:lstStyle>
            <a:lvl1pPr algn="l">
              <a:defRPr sz="1200"/>
            </a:lvl1pPr>
          </a:lstStyle>
          <a:p>
            <a:pPr>
              <a:defRPr/>
            </a:pPr>
            <a:endParaRPr lang="de-DE"/>
          </a:p>
        </p:txBody>
      </p:sp>
      <p:sp>
        <p:nvSpPr>
          <p:cNvPr id="3" name="Datumsplatzhalter 2"/>
          <p:cNvSpPr>
            <a:spLocks noGrp="1"/>
          </p:cNvSpPr>
          <p:nvPr>
            <p:ph type="dt" idx="1"/>
          </p:nvPr>
        </p:nvSpPr>
        <p:spPr>
          <a:xfrm>
            <a:off x="3850296" y="0"/>
            <a:ext cx="2945862" cy="497413"/>
          </a:xfrm>
          <a:prstGeom prst="rect">
            <a:avLst/>
          </a:prstGeom>
        </p:spPr>
        <p:txBody>
          <a:bodyPr vert="horz" lIns="91493" tIns="45745" rIns="91493" bIns="45745" rtlCol="0"/>
          <a:lstStyle>
            <a:lvl1pPr algn="r">
              <a:defRPr sz="1200"/>
            </a:lvl1pPr>
          </a:lstStyle>
          <a:p>
            <a:pPr>
              <a:defRPr/>
            </a:pPr>
            <a:fld id="{ACFE6062-7DDF-4DFC-89A4-6FDD3B3F780D}" type="datetimeFigureOut">
              <a:rPr lang="de-DE"/>
              <a:pPr>
                <a:defRPr/>
              </a:pPr>
              <a:t>18.09.2019</a:t>
            </a:fld>
            <a:endParaRPr lang="de-DE"/>
          </a:p>
        </p:txBody>
      </p:sp>
      <p:sp>
        <p:nvSpPr>
          <p:cNvPr id="4" name="Folienbildplatzhalter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493" tIns="45745" rIns="91493" bIns="45745" rtlCol="0" anchor="ctr"/>
          <a:lstStyle/>
          <a:p>
            <a:pPr lvl="0"/>
            <a:endParaRPr lang="de-DE" noProof="0"/>
          </a:p>
        </p:txBody>
      </p:sp>
      <p:sp>
        <p:nvSpPr>
          <p:cNvPr id="5" name="Notizenplatzhalter 4"/>
          <p:cNvSpPr>
            <a:spLocks noGrp="1"/>
          </p:cNvSpPr>
          <p:nvPr>
            <p:ph type="body" sz="quarter" idx="3"/>
          </p:nvPr>
        </p:nvSpPr>
        <p:spPr>
          <a:xfrm>
            <a:off x="679465" y="4715407"/>
            <a:ext cx="5438748" cy="4465930"/>
          </a:xfrm>
          <a:prstGeom prst="rect">
            <a:avLst/>
          </a:prstGeom>
        </p:spPr>
        <p:txBody>
          <a:bodyPr vert="horz" lIns="91493" tIns="45745" rIns="91493" bIns="45745" rtlCol="0">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1" y="9429273"/>
            <a:ext cx="2945862" cy="497412"/>
          </a:xfrm>
          <a:prstGeom prst="rect">
            <a:avLst/>
          </a:prstGeom>
        </p:spPr>
        <p:txBody>
          <a:bodyPr vert="horz" lIns="91493" tIns="45745" rIns="91493" bIns="45745" rtlCol="0" anchor="b"/>
          <a:lstStyle>
            <a:lvl1pPr algn="l">
              <a:defRPr sz="1200"/>
            </a:lvl1pPr>
          </a:lstStyle>
          <a:p>
            <a:pPr>
              <a:defRPr/>
            </a:pPr>
            <a:endParaRPr lang="de-DE"/>
          </a:p>
        </p:txBody>
      </p:sp>
      <p:sp>
        <p:nvSpPr>
          <p:cNvPr id="7" name="Foliennummernplatzhalter 6"/>
          <p:cNvSpPr>
            <a:spLocks noGrp="1"/>
          </p:cNvSpPr>
          <p:nvPr>
            <p:ph type="sldNum" sz="quarter" idx="5"/>
          </p:nvPr>
        </p:nvSpPr>
        <p:spPr>
          <a:xfrm>
            <a:off x="3850296" y="9429273"/>
            <a:ext cx="2945862" cy="497412"/>
          </a:xfrm>
          <a:prstGeom prst="rect">
            <a:avLst/>
          </a:prstGeom>
        </p:spPr>
        <p:txBody>
          <a:bodyPr vert="horz" lIns="91493" tIns="45745" rIns="91493" bIns="45745" rtlCol="0" anchor="b"/>
          <a:lstStyle>
            <a:lvl1pPr algn="r">
              <a:defRPr sz="1200"/>
            </a:lvl1pPr>
          </a:lstStyle>
          <a:p>
            <a:pPr>
              <a:defRPr/>
            </a:pPr>
            <a:fld id="{2AB57812-465C-463D-A8FA-D9934EC47507}" type="slidenum">
              <a:rPr lang="de-DE"/>
              <a:pPr>
                <a:defRPr/>
              </a:pPr>
              <a:t>‹Nr.›</a:t>
            </a:fld>
            <a:endParaRPr lang="de-DE"/>
          </a:p>
        </p:txBody>
      </p:sp>
    </p:spTree>
    <p:extLst>
      <p:ext uri="{BB962C8B-B14F-4D97-AF65-F5344CB8AC3E}">
        <p14:creationId xmlns:p14="http://schemas.microsoft.com/office/powerpoint/2010/main" val="19357079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p:cNvSpPr>
            <a:spLocks noGrp="1" noRot="1" noChangeAspect="1" noTextEdit="1"/>
          </p:cNvSpPr>
          <p:nvPr>
            <p:ph type="sldImg"/>
          </p:nvPr>
        </p:nvSpPr>
        <p:spPr bwMode="auto">
          <a:noFill/>
          <a:ln>
            <a:solidFill>
              <a:srgbClr val="000000"/>
            </a:solidFill>
            <a:miter lim="800000"/>
            <a:headEnd/>
            <a:tailEnd/>
          </a:ln>
        </p:spPr>
      </p:sp>
      <p:sp>
        <p:nvSpPr>
          <p:cNvPr id="26627"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2662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ED51BA-ACCE-4E47-BAF0-B4900F8B8034}" type="slidenum">
              <a:rPr lang="de-DE" smtClean="0"/>
              <a:pPr/>
              <a:t>1</a:t>
            </a:fld>
            <a:endParaRPr lang="de-DE"/>
          </a:p>
        </p:txBody>
      </p:sp>
    </p:spTree>
    <p:extLst>
      <p:ext uri="{BB962C8B-B14F-4D97-AF65-F5344CB8AC3E}">
        <p14:creationId xmlns:p14="http://schemas.microsoft.com/office/powerpoint/2010/main" val="21999937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8" descr="BG_TITEL"/>
          <p:cNvPicPr>
            <a:picLocks noChangeAspect="1" noChangeArrowheads="1"/>
          </p:cNvPicPr>
          <p:nvPr userDrawn="1"/>
        </p:nvPicPr>
        <p:blipFill>
          <a:blip r:embed="rId2" cstate="email"/>
          <a:srcRect/>
          <a:stretch>
            <a:fillRect/>
          </a:stretch>
        </p:blipFill>
        <p:spPr bwMode="auto">
          <a:xfrm>
            <a:off x="0" y="0"/>
            <a:ext cx="9144000" cy="6859588"/>
          </a:xfrm>
          <a:prstGeom prst="rect">
            <a:avLst/>
          </a:prstGeom>
          <a:noFill/>
          <a:ln w="9525">
            <a:noFill/>
            <a:miter lim="800000"/>
            <a:headEnd/>
            <a:tailEnd/>
          </a:ln>
        </p:spPr>
      </p:pic>
      <p:sp>
        <p:nvSpPr>
          <p:cNvPr id="69637" name="Rectangle 5"/>
          <p:cNvSpPr>
            <a:spLocks noGrp="1" noChangeArrowheads="1"/>
          </p:cNvSpPr>
          <p:nvPr>
            <p:ph type="ctrTitle"/>
          </p:nvPr>
        </p:nvSpPr>
        <p:spPr>
          <a:xfrm>
            <a:off x="684213" y="1268413"/>
            <a:ext cx="7632700" cy="1884362"/>
          </a:xfrm>
        </p:spPr>
        <p:txBody>
          <a:bodyPr rIns="90000" anchor="b"/>
          <a:lstStyle>
            <a:lvl1pPr>
              <a:tabLst>
                <a:tab pos="8342313" algn="l"/>
              </a:tabLst>
              <a:defRPr sz="4400"/>
            </a:lvl1pPr>
          </a:lstStyle>
          <a:p>
            <a:r>
              <a:rPr lang="de-DE"/>
              <a:t>Titelmasterformat durch Klicken bearbeiten</a:t>
            </a:r>
          </a:p>
        </p:txBody>
      </p:sp>
      <p:sp>
        <p:nvSpPr>
          <p:cNvPr id="69638" name="Rectangle 6"/>
          <p:cNvSpPr>
            <a:spLocks noGrp="1" noChangeArrowheads="1"/>
          </p:cNvSpPr>
          <p:nvPr>
            <p:ph type="subTitle" idx="1"/>
          </p:nvPr>
        </p:nvSpPr>
        <p:spPr>
          <a:xfrm>
            <a:off x="684213" y="3505200"/>
            <a:ext cx="6767512" cy="1752600"/>
          </a:xfrm>
        </p:spPr>
        <p:txBody>
          <a:bodyPr/>
          <a:lstStyle>
            <a:lvl1pPr marL="0" indent="0">
              <a:buFont typeface="Wingdings" pitchFamily="2" charset="2"/>
              <a:buNone/>
              <a:defRPr/>
            </a:lvl1pPr>
          </a:lstStyle>
          <a:p>
            <a:r>
              <a:rPr lang="de-DE"/>
              <a:t>Formatvorlage des Untertitelmasters durch Klicken bearbeiten</a:t>
            </a:r>
          </a:p>
        </p:txBody>
      </p:sp>
      <p:sp>
        <p:nvSpPr>
          <p:cNvPr id="5" name="Rectangle 3"/>
          <p:cNvSpPr>
            <a:spLocks noGrp="1" noChangeArrowheads="1"/>
          </p:cNvSpPr>
          <p:nvPr>
            <p:ph type="dt" sz="half" idx="10"/>
          </p:nvPr>
        </p:nvSpPr>
        <p:spPr>
          <a:xfrm>
            <a:off x="179388" y="6237288"/>
            <a:ext cx="2133600" cy="457200"/>
          </a:xfrm>
        </p:spPr>
        <p:txBody>
          <a:bodyPr/>
          <a:lstStyle>
            <a:lvl1pPr>
              <a:defRPr/>
            </a:lvl1pPr>
          </a:lstStyle>
          <a:p>
            <a:pPr>
              <a:defRPr/>
            </a:pPr>
            <a:endParaRPr lang="de-DE"/>
          </a:p>
        </p:txBody>
      </p:sp>
      <p:sp>
        <p:nvSpPr>
          <p:cNvPr id="6" name="Rectangle 4"/>
          <p:cNvSpPr>
            <a:spLocks noGrp="1" noChangeArrowheads="1"/>
          </p:cNvSpPr>
          <p:nvPr>
            <p:ph type="ftr" sz="quarter" idx="11"/>
          </p:nvPr>
        </p:nvSpPr>
        <p:spPr>
          <a:xfrm>
            <a:off x="107950" y="115888"/>
            <a:ext cx="8928100" cy="457200"/>
          </a:xfrm>
        </p:spPr>
        <p:txBody>
          <a:bodyPr/>
          <a:lstStyle>
            <a:lvl1pPr algn="l">
              <a:defRPr/>
            </a:lvl1pPr>
          </a:lstStyle>
          <a:p>
            <a:pPr>
              <a:defRPr/>
            </a:pPr>
            <a:endParaRPr lang="de-DE"/>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CAE733A3-A347-4423-A88D-8740C5C7C3A1}" type="slidenum">
              <a:rPr lang="de-DE"/>
              <a:pPr>
                <a:defRPr/>
              </a:pPr>
              <a:t>‹Nr.›</a:t>
            </a:fld>
            <a:endParaRPr lang="de-DE"/>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476250"/>
            <a:ext cx="2057400" cy="565467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476250"/>
            <a:ext cx="6019800" cy="565467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B4DE6837-C7C9-47D3-B760-4997977DE3CA}" type="slidenum">
              <a:rPr lang="de-DE"/>
              <a:pPr>
                <a:defRPr/>
              </a:pPr>
              <a:t>‹Nr.›</a:t>
            </a:fld>
            <a:endParaRPr lang="de-DE"/>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CAC5F21B-4B24-45F0-BD0C-E6E28C19167C}" type="slidenum">
              <a:rPr lang="de-DE"/>
              <a:pPr>
                <a:defRPr/>
              </a:pPr>
              <a:t>‹Nr.›</a:t>
            </a:fld>
            <a:endParaRPr lang="de-DE"/>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B2F2EF01-9E11-4CF0-B628-4AD45FEDB54A}" type="slidenum">
              <a:rPr lang="de-DE"/>
              <a:pPr>
                <a:defRPr/>
              </a:pPr>
              <a:t>‹Nr.›</a:t>
            </a:fld>
            <a:endParaRPr lang="de-DE"/>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700213"/>
            <a:ext cx="4038600" cy="4430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700213"/>
            <a:ext cx="4038600" cy="4430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129C9AB2-E1BF-4ADE-9102-C5FE8E0B4E99}" type="slidenum">
              <a:rPr lang="de-DE"/>
              <a:pPr>
                <a:defRPr/>
              </a:pPr>
              <a:t>‹Nr.›</a:t>
            </a:fld>
            <a:endParaRPr lang="de-DE"/>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187A4B97-0421-4840-B428-FB54A14ADBB5}" type="slidenum">
              <a:rPr lang="de-DE"/>
              <a:pPr>
                <a:defRPr/>
              </a:pPr>
              <a:t>‹Nr.›</a:t>
            </a:fld>
            <a:endParaRPr lang="de-DE"/>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D6ED5AA2-D2E6-4D6F-90CC-913B7E8EED18}" type="slidenum">
              <a:rPr lang="de-DE"/>
              <a:pPr>
                <a:defRPr/>
              </a:pPr>
              <a:t>‹Nr.›</a:t>
            </a:fld>
            <a:endParaRPr lang="de-DE"/>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FBEC83C4-C1C6-4A94-A024-B681E6A01B63}" type="slidenum">
              <a:rPr lang="de-DE"/>
              <a:pPr>
                <a:defRPr/>
              </a:pPr>
              <a:t>‹Nr.›</a:t>
            </a:fld>
            <a:endParaRPr lang="de-DE"/>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DDB4C8FA-F72A-465B-9F18-8895B4ADF36D}" type="slidenum">
              <a:rPr lang="de-DE"/>
              <a:pPr>
                <a:defRPr/>
              </a:pPr>
              <a:t>‹Nr.›</a:t>
            </a:fld>
            <a:endParaRPr lang="de-DE"/>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ABB83EB1-04CB-43F5-857F-AB163E431496}" type="slidenum">
              <a:rPr lang="de-DE"/>
              <a:pPr>
                <a:defRPr/>
              </a:pPr>
              <a:t>‹Nr.›</a:t>
            </a:fld>
            <a:endParaRPr lang="de-DE"/>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BG_Arbeitsblatt"/>
          <p:cNvPicPr>
            <a:picLocks noChangeAspect="1" noChangeArrowheads="1"/>
          </p:cNvPicPr>
          <p:nvPr userDrawn="1"/>
        </p:nvPicPr>
        <p:blipFill>
          <a:blip r:embed="rId13" cstate="email"/>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457200" y="1700213"/>
            <a:ext cx="8229600" cy="4430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8612"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de-DE"/>
          </a:p>
        </p:txBody>
      </p:sp>
      <p:sp>
        <p:nvSpPr>
          <p:cNvPr id="686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de-DE"/>
          </a:p>
        </p:txBody>
      </p:sp>
      <p:sp>
        <p:nvSpPr>
          <p:cNvPr id="68614"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5F87C4DB-26E2-46AD-8236-1A45ED6C6152}" type="slidenum">
              <a:rPr lang="de-DE"/>
              <a:pPr>
                <a:defRPr/>
              </a:pPr>
              <a:t>‹Nr.›</a:t>
            </a:fld>
            <a:endParaRPr lang="de-DE"/>
          </a:p>
        </p:txBody>
      </p:sp>
      <p:sp>
        <p:nvSpPr>
          <p:cNvPr id="1031" name="Rectangle 7"/>
          <p:cNvSpPr>
            <a:spLocks noGrp="1" noChangeArrowheads="1"/>
          </p:cNvSpPr>
          <p:nvPr>
            <p:ph type="title"/>
          </p:nvPr>
        </p:nvSpPr>
        <p:spPr bwMode="auto">
          <a:xfrm>
            <a:off x="468313" y="476250"/>
            <a:ext cx="8207375" cy="1152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ARBEITSBLATT TITEL</a:t>
            </a:r>
          </a:p>
        </p:txBody>
      </p:sp>
    </p:spTree>
  </p:cSld>
  <p:clrMap bg1="lt1" tx1="dk1" bg2="lt2" tx2="dk2" accent1="accent1" accent2="accent2" accent3="accent3" accent4="accent4" accent5="accent5" accent6="accent6" hlink="hlink" folHlink="folHlink"/>
  <p:sldLayoutIdLst>
    <p:sldLayoutId id="2147484365" r:id="rId1"/>
    <p:sldLayoutId id="2147484355" r:id="rId2"/>
    <p:sldLayoutId id="2147484356" r:id="rId3"/>
    <p:sldLayoutId id="2147484357" r:id="rId4"/>
    <p:sldLayoutId id="2147484358" r:id="rId5"/>
    <p:sldLayoutId id="2147484359" r:id="rId6"/>
    <p:sldLayoutId id="2147484360" r:id="rId7"/>
    <p:sldLayoutId id="2147484361" r:id="rId8"/>
    <p:sldLayoutId id="2147484362" r:id="rId9"/>
    <p:sldLayoutId id="2147484363" r:id="rId10"/>
    <p:sldLayoutId id="2147484364" r:id="rId11"/>
  </p:sldLayoutIdLst>
  <p:transition spd="med">
    <p:fade thruBlk="1"/>
  </p:transition>
  <p:txStyles>
    <p:titleStyle>
      <a:lvl1pPr algn="l" rtl="0" eaLnBrk="0" fontAlgn="base" hangingPunct="0">
        <a:spcBef>
          <a:spcPct val="0"/>
        </a:spcBef>
        <a:spcAft>
          <a:spcPct val="0"/>
        </a:spcAft>
        <a:tabLst>
          <a:tab pos="8607425" algn="l"/>
        </a:tabLst>
        <a:defRPr sz="3800">
          <a:solidFill>
            <a:srgbClr val="00B2D6"/>
          </a:solidFill>
          <a:latin typeface="+mj-lt"/>
          <a:ea typeface="+mj-ea"/>
          <a:cs typeface="+mj-cs"/>
        </a:defRPr>
      </a:lvl1pPr>
      <a:lvl2pPr algn="l" rtl="0" eaLnBrk="0" fontAlgn="base" hangingPunct="0">
        <a:spcBef>
          <a:spcPct val="0"/>
        </a:spcBef>
        <a:spcAft>
          <a:spcPct val="0"/>
        </a:spcAft>
        <a:tabLst>
          <a:tab pos="8607425" algn="l"/>
        </a:tabLst>
        <a:defRPr sz="3800">
          <a:solidFill>
            <a:srgbClr val="00B2D6"/>
          </a:solidFill>
          <a:latin typeface="Arial" charset="0"/>
        </a:defRPr>
      </a:lvl2pPr>
      <a:lvl3pPr algn="l" rtl="0" eaLnBrk="0" fontAlgn="base" hangingPunct="0">
        <a:spcBef>
          <a:spcPct val="0"/>
        </a:spcBef>
        <a:spcAft>
          <a:spcPct val="0"/>
        </a:spcAft>
        <a:tabLst>
          <a:tab pos="8607425" algn="l"/>
        </a:tabLst>
        <a:defRPr sz="3800">
          <a:solidFill>
            <a:srgbClr val="00B2D6"/>
          </a:solidFill>
          <a:latin typeface="Arial" charset="0"/>
        </a:defRPr>
      </a:lvl3pPr>
      <a:lvl4pPr algn="l" rtl="0" eaLnBrk="0" fontAlgn="base" hangingPunct="0">
        <a:spcBef>
          <a:spcPct val="0"/>
        </a:spcBef>
        <a:spcAft>
          <a:spcPct val="0"/>
        </a:spcAft>
        <a:tabLst>
          <a:tab pos="8607425" algn="l"/>
        </a:tabLst>
        <a:defRPr sz="3800">
          <a:solidFill>
            <a:srgbClr val="00B2D6"/>
          </a:solidFill>
          <a:latin typeface="Arial" charset="0"/>
        </a:defRPr>
      </a:lvl4pPr>
      <a:lvl5pPr algn="l" rtl="0" eaLnBrk="0" fontAlgn="base" hangingPunct="0">
        <a:spcBef>
          <a:spcPct val="0"/>
        </a:spcBef>
        <a:spcAft>
          <a:spcPct val="0"/>
        </a:spcAft>
        <a:tabLst>
          <a:tab pos="8607425" algn="l"/>
        </a:tabLst>
        <a:defRPr sz="3800">
          <a:solidFill>
            <a:srgbClr val="00B2D6"/>
          </a:solidFill>
          <a:latin typeface="Arial" charset="0"/>
        </a:defRPr>
      </a:lvl5pPr>
      <a:lvl6pPr marL="457200" algn="l" rtl="0" fontAlgn="base">
        <a:spcBef>
          <a:spcPct val="0"/>
        </a:spcBef>
        <a:spcAft>
          <a:spcPct val="0"/>
        </a:spcAft>
        <a:tabLst>
          <a:tab pos="8607425" algn="l"/>
        </a:tabLst>
        <a:defRPr sz="3800">
          <a:solidFill>
            <a:srgbClr val="00B2D6"/>
          </a:solidFill>
          <a:latin typeface="Arial" charset="0"/>
        </a:defRPr>
      </a:lvl6pPr>
      <a:lvl7pPr marL="914400" algn="l" rtl="0" fontAlgn="base">
        <a:spcBef>
          <a:spcPct val="0"/>
        </a:spcBef>
        <a:spcAft>
          <a:spcPct val="0"/>
        </a:spcAft>
        <a:tabLst>
          <a:tab pos="8607425" algn="l"/>
        </a:tabLst>
        <a:defRPr sz="3800">
          <a:solidFill>
            <a:srgbClr val="00B2D6"/>
          </a:solidFill>
          <a:latin typeface="Arial" charset="0"/>
        </a:defRPr>
      </a:lvl7pPr>
      <a:lvl8pPr marL="1371600" algn="l" rtl="0" fontAlgn="base">
        <a:spcBef>
          <a:spcPct val="0"/>
        </a:spcBef>
        <a:spcAft>
          <a:spcPct val="0"/>
        </a:spcAft>
        <a:tabLst>
          <a:tab pos="8607425" algn="l"/>
        </a:tabLst>
        <a:defRPr sz="3800">
          <a:solidFill>
            <a:srgbClr val="00B2D6"/>
          </a:solidFill>
          <a:latin typeface="Arial" charset="0"/>
        </a:defRPr>
      </a:lvl8pPr>
      <a:lvl9pPr marL="1828800" algn="l" rtl="0" fontAlgn="base">
        <a:spcBef>
          <a:spcPct val="0"/>
        </a:spcBef>
        <a:spcAft>
          <a:spcPct val="0"/>
        </a:spcAft>
        <a:tabLst>
          <a:tab pos="8607425" algn="l"/>
        </a:tabLst>
        <a:defRPr sz="3800">
          <a:solidFill>
            <a:srgbClr val="00B2D6"/>
          </a:solidFill>
          <a:latin typeface="Arial" charset="0"/>
        </a:defRPr>
      </a:lvl9pPr>
    </p:titleStyle>
    <p:bodyStyle>
      <a:lvl1pPr marL="342900" indent="-342900" algn="l" rtl="0" eaLnBrk="0" fontAlgn="base" hangingPunct="0">
        <a:spcBef>
          <a:spcPct val="20000"/>
        </a:spcBef>
        <a:spcAft>
          <a:spcPct val="0"/>
        </a:spcAft>
        <a:buClr>
          <a:srgbClr val="A5002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rgbClr val="A5002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rgbClr val="A50021"/>
        </a:buClr>
        <a:buChar char="•"/>
        <a:defRPr sz="2000">
          <a:solidFill>
            <a:schemeClr val="tx1"/>
          </a:solidFill>
          <a:latin typeface="+mn-lt"/>
        </a:defRPr>
      </a:lvl4pPr>
      <a:lvl5pPr marL="2057400" indent="-228600" algn="l" rtl="0" eaLnBrk="0" fontAlgn="base" hangingPunct="0">
        <a:spcBef>
          <a:spcPct val="20000"/>
        </a:spcBef>
        <a:spcAft>
          <a:spcPct val="0"/>
        </a:spcAft>
        <a:buClr>
          <a:srgbClr val="A5002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demokratiewebstatt.at/"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unstats.un.org/sdgs"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sdgwatch.at/"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demokratiewebstatt.at/"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2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sdgwatch.at/de/ueber-sdgs/partnerschaften-zur-erreichung-der-ziele/" TargetMode="External"/><Relationship Id="rId1" Type="http://schemas.openxmlformats.org/officeDocument/2006/relationships/slideLayout" Target="../slideLayouts/slideLayout7.xml"/><Relationship Id="rId4" Type="http://schemas.openxmlformats.org/officeDocument/2006/relationships/hyperlink" Target="https://www.umweltbildung.at/fileadmin/umweltbildung/grafiken/Zwischenstopp_2030/Zwischenstopp-2030-Materialien_final.pdf"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entwicklung.at/mitmachen/verhalten-im-alltag/"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orldslargestlesson.globalgoals.org/de/animated-films/"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fridaysforfuture.at/about"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www.plant-for-the-planet.org/" TargetMode="External"/><Relationship Id="rId4" Type="http://schemas.openxmlformats.org/officeDocument/2006/relationships/hyperlink" Target="https://www.demokratiewebstatt.at/demokratie/lexikon/parlament"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un.org/sustainabledevelopment/poverty/"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3" descr="C:\Users\Franz\Pictures\Thema-1938-Fotos-internet\1938 hintergrund-01.jpg"/>
          <p:cNvPicPr>
            <a:picLocks noChangeAspect="1" noChangeArrowheads="1"/>
          </p:cNvPicPr>
          <p:nvPr/>
        </p:nvPicPr>
        <p:blipFill>
          <a:blip r:embed="rId3" cstate="email"/>
          <a:srcRect/>
          <a:stretch>
            <a:fillRect/>
          </a:stretch>
        </p:blipFill>
        <p:spPr bwMode="auto">
          <a:xfrm>
            <a:off x="0" y="-27385"/>
            <a:ext cx="9163050" cy="6872067"/>
          </a:xfrm>
          <a:prstGeom prst="rect">
            <a:avLst/>
          </a:prstGeom>
          <a:noFill/>
        </p:spPr>
      </p:pic>
      <p:sp>
        <p:nvSpPr>
          <p:cNvPr id="3074" name="Rectangle 2"/>
          <p:cNvSpPr>
            <a:spLocks noGrp="1" noChangeArrowheads="1"/>
          </p:cNvSpPr>
          <p:nvPr>
            <p:ph type="ctrTitle"/>
          </p:nvPr>
        </p:nvSpPr>
        <p:spPr>
          <a:xfrm>
            <a:off x="683568" y="908721"/>
            <a:ext cx="7848872" cy="1409270"/>
          </a:xfrm>
        </p:spPr>
        <p:txBody>
          <a:bodyPr/>
          <a:lstStyle/>
          <a:p>
            <a:pPr algn="ctr" eaLnBrk="1" hangingPunct="1"/>
            <a:r>
              <a:rPr lang="de-DE" sz="4000" dirty="0"/>
              <a:t/>
            </a:r>
            <a:br>
              <a:rPr lang="de-DE" sz="4000" dirty="0"/>
            </a:br>
            <a:r>
              <a:rPr lang="de-DE" sz="4000" dirty="0"/>
              <a:t/>
            </a:r>
            <a:br>
              <a:rPr lang="de-DE" sz="4000" dirty="0"/>
            </a:br>
            <a:r>
              <a:rPr lang="de-DE" sz="3600" dirty="0" err="1" smtClean="0"/>
              <a:t>Sustainable</a:t>
            </a:r>
            <a:r>
              <a:rPr lang="de-DE" sz="3600" dirty="0" smtClean="0"/>
              <a:t> Development Goals – </a:t>
            </a:r>
            <a:br>
              <a:rPr lang="de-DE" sz="3600" dirty="0" smtClean="0"/>
            </a:br>
            <a:r>
              <a:rPr lang="de-DE" sz="3200" dirty="0" smtClean="0"/>
              <a:t>mit </a:t>
            </a:r>
            <a:r>
              <a:rPr lang="de-DE" sz="3200" dirty="0" smtClean="0"/>
              <a:t>17 Zielen in eine nachhaltige Zukunft</a:t>
            </a:r>
            <a:endParaRPr lang="de-DE" sz="3200" dirty="0"/>
          </a:p>
        </p:txBody>
      </p:sp>
      <p:sp>
        <p:nvSpPr>
          <p:cNvPr id="3075" name="Rectangle 3"/>
          <p:cNvSpPr>
            <a:spLocks noGrp="1" noChangeArrowheads="1"/>
          </p:cNvSpPr>
          <p:nvPr>
            <p:ph type="subTitle" idx="1"/>
          </p:nvPr>
        </p:nvSpPr>
        <p:spPr>
          <a:xfrm>
            <a:off x="828823" y="3823494"/>
            <a:ext cx="6767513" cy="1405706"/>
          </a:xfrm>
        </p:spPr>
        <p:txBody>
          <a:bodyPr/>
          <a:lstStyle/>
          <a:p>
            <a:pPr eaLnBrk="1" hangingPunct="1"/>
            <a:r>
              <a:rPr lang="de-DE" dirty="0"/>
              <a:t>Materialien zur Politischen Bildung von Kindern und Jugendlichen</a:t>
            </a:r>
            <a:endParaRPr lang="de-AT" dirty="0"/>
          </a:p>
        </p:txBody>
      </p:sp>
      <p:sp>
        <p:nvSpPr>
          <p:cNvPr id="3076" name="Text Box 4"/>
          <p:cNvSpPr txBox="1">
            <a:spLocks noChangeArrowheads="1"/>
          </p:cNvSpPr>
          <p:nvPr/>
        </p:nvSpPr>
        <p:spPr bwMode="auto">
          <a:xfrm>
            <a:off x="882278" y="5392738"/>
            <a:ext cx="3041650" cy="366712"/>
          </a:xfrm>
          <a:prstGeom prst="rect">
            <a:avLst/>
          </a:prstGeom>
          <a:noFill/>
          <a:ln w="9525">
            <a:noFill/>
            <a:miter lim="800000"/>
            <a:headEnd/>
            <a:tailEnd/>
          </a:ln>
        </p:spPr>
        <p:txBody>
          <a:bodyPr wrap="none">
            <a:spAutoFit/>
          </a:bodyPr>
          <a:lstStyle/>
          <a:p>
            <a:r>
              <a:rPr lang="de-DE" dirty="0">
                <a:hlinkClick r:id="rId4"/>
              </a:rPr>
              <a:t>www.demokratiewebstatt.at</a:t>
            </a:r>
            <a:r>
              <a:rPr lang="de-DE" dirty="0"/>
              <a:t> </a:t>
            </a:r>
            <a:endParaRPr lang="de-AT" dirty="0"/>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rrowheads="1"/>
          </p:cNvPicPr>
          <p:nvPr/>
        </p:nvPicPr>
        <p:blipFill>
          <a:blip r:embed="rId2" cstate="email"/>
          <a:srcRect/>
          <a:stretch>
            <a:fillRect/>
          </a:stretch>
        </p:blipFill>
        <p:spPr bwMode="auto">
          <a:xfrm>
            <a:off x="-19050" y="-27384"/>
            <a:ext cx="9163050" cy="6885384"/>
          </a:xfrm>
          <a:prstGeom prst="rect">
            <a:avLst/>
          </a:prstGeom>
          <a:solidFill>
            <a:srgbClr val="000000">
              <a:shade val="95000"/>
            </a:srgbClr>
          </a:solidFill>
          <a:ln w="444500" cap="sq">
            <a:noFill/>
            <a:miter lim="800000"/>
          </a:ln>
          <a:effectLst/>
        </p:spPr>
      </p:pic>
      <p:sp>
        <p:nvSpPr>
          <p:cNvPr id="8195" name="Rectangle 2"/>
          <p:cNvSpPr>
            <a:spLocks noGrp="1" noChangeArrowheads="1"/>
          </p:cNvSpPr>
          <p:nvPr>
            <p:ph type="title"/>
          </p:nvPr>
        </p:nvSpPr>
        <p:spPr>
          <a:xfrm>
            <a:off x="179512" y="325660"/>
            <a:ext cx="8136903" cy="1152525"/>
          </a:xfrm>
        </p:spPr>
        <p:txBody>
          <a:bodyPr/>
          <a:lstStyle/>
          <a:p>
            <a:r>
              <a:rPr lang="de-DE" sz="2400" dirty="0" smtClean="0"/>
              <a:t>Die 5 „P“s</a:t>
            </a:r>
            <a:endParaRPr lang="de-DE" sz="2400" dirty="0"/>
          </a:p>
        </p:txBody>
      </p:sp>
      <p:sp>
        <p:nvSpPr>
          <p:cNvPr id="5" name="Inhaltsplatzhalter 11"/>
          <p:cNvSpPr txBox="1">
            <a:spLocks/>
          </p:cNvSpPr>
          <p:nvPr/>
        </p:nvSpPr>
        <p:spPr>
          <a:xfrm>
            <a:off x="251520" y="1196752"/>
            <a:ext cx="8435280" cy="4934173"/>
          </a:xfrm>
          <a:prstGeom prst="rect">
            <a:avLst/>
          </a:prstGeom>
        </p:spPr>
        <p:txBody>
          <a:bodyPr/>
          <a:lstStyle/>
          <a:p>
            <a:endParaRPr lang="de-DE" sz="2000" kern="0" dirty="0">
              <a:latin typeface="+mn-lt"/>
            </a:endParaRPr>
          </a:p>
        </p:txBody>
      </p:sp>
      <p:sp>
        <p:nvSpPr>
          <p:cNvPr id="7" name="Inhaltsplatzhalter 6"/>
          <p:cNvSpPr>
            <a:spLocks noGrp="1"/>
          </p:cNvSpPr>
          <p:nvPr>
            <p:ph idx="1"/>
          </p:nvPr>
        </p:nvSpPr>
        <p:spPr>
          <a:xfrm>
            <a:off x="202187" y="1448482"/>
            <a:ext cx="8229600" cy="4081117"/>
          </a:xfrm>
        </p:spPr>
        <p:txBody>
          <a:bodyPr>
            <a:noAutofit/>
          </a:bodyPr>
          <a:lstStyle/>
          <a:p>
            <a:pPr marL="0" indent="0">
              <a:buNone/>
            </a:pPr>
            <a:r>
              <a:rPr lang="de-DE" sz="1600" dirty="0"/>
              <a:t>Die drei Bereiche Soziales, Ökologie und Ökonomie beeinflussen sich wechselseitig. </a:t>
            </a:r>
            <a:r>
              <a:rPr lang="de-DE" sz="1600" dirty="0" smtClean="0"/>
              <a:t/>
            </a:r>
            <a:br>
              <a:rPr lang="de-DE" sz="1600" dirty="0" smtClean="0"/>
            </a:br>
            <a:r>
              <a:rPr lang="de-DE" sz="1600" dirty="0" smtClean="0"/>
              <a:t>Auf </a:t>
            </a:r>
            <a:r>
              <a:rPr lang="de-DE" sz="1600" dirty="0"/>
              <a:t>diese drei Teilbereiche aufbauend ergeben sich fünf wichtige Themen für den Aktionsplan, auch </a:t>
            </a:r>
            <a:r>
              <a:rPr lang="de-DE" sz="1600" b="1" dirty="0"/>
              <a:t>die fünf „P“s </a:t>
            </a:r>
            <a:r>
              <a:rPr lang="de-DE" sz="1600" dirty="0"/>
              <a:t>genannt: </a:t>
            </a:r>
            <a:endParaRPr lang="de-DE" sz="1600" dirty="0" smtClean="0"/>
          </a:p>
          <a:p>
            <a:pPr marL="0" indent="0">
              <a:buNone/>
            </a:pPr>
            <a:endParaRPr lang="de-DE" sz="1600" dirty="0" smtClean="0"/>
          </a:p>
          <a:p>
            <a:r>
              <a:rPr lang="de-DE" sz="1600" dirty="0" smtClean="0"/>
              <a:t>Wohlergehen </a:t>
            </a:r>
            <a:r>
              <a:rPr lang="de-DE" sz="1600" dirty="0"/>
              <a:t>aller Menschen (</a:t>
            </a:r>
            <a:r>
              <a:rPr lang="de-DE" sz="1600" b="1" dirty="0" smtClean="0"/>
              <a:t>P</a:t>
            </a:r>
            <a:r>
              <a:rPr lang="de-DE" sz="1600" dirty="0" smtClean="0"/>
              <a:t>eople)</a:t>
            </a:r>
          </a:p>
          <a:p>
            <a:r>
              <a:rPr lang="de-DE" sz="1600" dirty="0" smtClean="0"/>
              <a:t>Schutz </a:t>
            </a:r>
            <a:r>
              <a:rPr lang="de-DE" sz="1600" dirty="0"/>
              <a:t>der Erde (</a:t>
            </a:r>
            <a:r>
              <a:rPr lang="de-DE" sz="1600" b="1" dirty="0" smtClean="0"/>
              <a:t>P</a:t>
            </a:r>
            <a:r>
              <a:rPr lang="de-DE" sz="1600" dirty="0" smtClean="0"/>
              <a:t>lanet)</a:t>
            </a:r>
          </a:p>
          <a:p>
            <a:r>
              <a:rPr lang="de-DE" sz="1600" dirty="0" smtClean="0"/>
              <a:t>Nachhaltiger </a:t>
            </a:r>
            <a:r>
              <a:rPr lang="de-DE" sz="1600" dirty="0"/>
              <a:t>Wohlstand und Fortschritt </a:t>
            </a:r>
            <a:r>
              <a:rPr lang="de-DE" sz="1600" dirty="0" smtClean="0"/>
              <a:t>(</a:t>
            </a:r>
            <a:r>
              <a:rPr lang="de-DE" sz="1600" b="1" dirty="0" err="1"/>
              <a:t>P</a:t>
            </a:r>
            <a:r>
              <a:rPr lang="de-DE" sz="1600" dirty="0" err="1"/>
              <a:t>rosperity</a:t>
            </a:r>
            <a:r>
              <a:rPr lang="de-DE" sz="1600" dirty="0" smtClean="0"/>
              <a:t>)</a:t>
            </a:r>
          </a:p>
          <a:p>
            <a:r>
              <a:rPr lang="de-DE" sz="1600" dirty="0" smtClean="0"/>
              <a:t>Frieden </a:t>
            </a:r>
            <a:r>
              <a:rPr lang="de-DE" sz="1600" dirty="0"/>
              <a:t>(</a:t>
            </a:r>
            <a:r>
              <a:rPr lang="de-DE" sz="1600" b="1" dirty="0" err="1"/>
              <a:t>P</a:t>
            </a:r>
            <a:r>
              <a:rPr lang="de-DE" sz="1600" dirty="0" err="1"/>
              <a:t>eace</a:t>
            </a:r>
            <a:r>
              <a:rPr lang="de-DE" sz="1600" dirty="0"/>
              <a:t>) </a:t>
            </a:r>
            <a:endParaRPr lang="de-DE" sz="1600" dirty="0" smtClean="0"/>
          </a:p>
          <a:p>
            <a:r>
              <a:rPr lang="de-DE" sz="1600" dirty="0" smtClean="0"/>
              <a:t>Stärkere </a:t>
            </a:r>
            <a:r>
              <a:rPr lang="de-DE" sz="1600" dirty="0"/>
              <a:t>Kooperation zwischen den Ländern (</a:t>
            </a:r>
            <a:r>
              <a:rPr lang="de-DE" sz="1600" b="1" dirty="0" err="1"/>
              <a:t>P</a:t>
            </a:r>
            <a:r>
              <a:rPr lang="de-DE" sz="1600" dirty="0" err="1"/>
              <a:t>artnership</a:t>
            </a:r>
            <a:r>
              <a:rPr lang="de-DE" sz="1600" dirty="0" smtClean="0"/>
              <a:t>)</a:t>
            </a:r>
          </a:p>
          <a:p>
            <a:endParaRPr lang="de-DE" sz="1600" dirty="0"/>
          </a:p>
          <a:p>
            <a:pPr marL="0" indent="0">
              <a:buNone/>
            </a:pPr>
            <a:r>
              <a:rPr lang="de-DE" sz="1600" dirty="0" smtClean="0"/>
              <a:t>Alle </a:t>
            </a:r>
            <a:r>
              <a:rPr lang="de-DE" sz="1600" dirty="0"/>
              <a:t>17 Ziele können </a:t>
            </a:r>
            <a:r>
              <a:rPr lang="de-DE" sz="1600" dirty="0" smtClean="0"/>
              <a:t>den genannten </a:t>
            </a:r>
            <a:r>
              <a:rPr lang="de-DE" sz="1600" dirty="0"/>
              <a:t>drei großen Bereichen und </a:t>
            </a:r>
            <a:r>
              <a:rPr lang="de-DE" sz="1600" dirty="0" smtClean="0"/>
              <a:t>den fünf „P“s zugeordnet </a:t>
            </a:r>
            <a:r>
              <a:rPr lang="de-DE" sz="1600" dirty="0"/>
              <a:t>werden.</a:t>
            </a:r>
          </a:p>
          <a:p>
            <a:pPr marL="0" indent="0">
              <a:buNone/>
            </a:pPr>
            <a:endParaRPr lang="de-AT" sz="1600" dirty="0" smtClean="0"/>
          </a:p>
          <a:p>
            <a:pPr marL="0" indent="0">
              <a:buNone/>
            </a:pPr>
            <a:endParaRPr lang="de-AT" sz="1600" dirty="0"/>
          </a:p>
          <a:p>
            <a:pPr marL="0" indent="0">
              <a:buNone/>
            </a:pPr>
            <a:endParaRPr lang="de-AT" sz="1600" dirty="0"/>
          </a:p>
          <a:p>
            <a:pPr marL="0" indent="0">
              <a:buNone/>
            </a:pPr>
            <a:endParaRPr lang="de-AT" sz="1600" dirty="0"/>
          </a:p>
        </p:txBody>
      </p:sp>
    </p:spTree>
    <p:extLst>
      <p:ext uri="{BB962C8B-B14F-4D97-AF65-F5344CB8AC3E}">
        <p14:creationId xmlns:p14="http://schemas.microsoft.com/office/powerpoint/2010/main" val="1785902534"/>
      </p:ext>
    </p:extLst>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rrowheads="1"/>
          </p:cNvPicPr>
          <p:nvPr/>
        </p:nvPicPr>
        <p:blipFill>
          <a:blip r:embed="rId2" cstate="email"/>
          <a:srcRect/>
          <a:stretch>
            <a:fillRect/>
          </a:stretch>
        </p:blipFill>
        <p:spPr bwMode="auto">
          <a:xfrm>
            <a:off x="0" y="11412"/>
            <a:ext cx="9163050" cy="6885384"/>
          </a:xfrm>
          <a:prstGeom prst="rect">
            <a:avLst/>
          </a:prstGeom>
          <a:solidFill>
            <a:srgbClr val="000000">
              <a:shade val="95000"/>
            </a:srgbClr>
          </a:solidFill>
          <a:ln w="444500" cap="sq">
            <a:noFill/>
            <a:miter lim="800000"/>
          </a:ln>
          <a:effectLst/>
        </p:spPr>
      </p:pic>
      <p:sp>
        <p:nvSpPr>
          <p:cNvPr id="8195" name="Rectangle 2"/>
          <p:cNvSpPr>
            <a:spLocks noGrp="1" noChangeArrowheads="1"/>
          </p:cNvSpPr>
          <p:nvPr>
            <p:ph type="title"/>
          </p:nvPr>
        </p:nvSpPr>
        <p:spPr>
          <a:xfrm>
            <a:off x="179512" y="325660"/>
            <a:ext cx="8136903" cy="1152525"/>
          </a:xfrm>
        </p:spPr>
        <p:txBody>
          <a:bodyPr/>
          <a:lstStyle/>
          <a:p>
            <a:r>
              <a:rPr lang="de-DE" sz="2400" dirty="0"/>
              <a:t>Die 5 „P“s </a:t>
            </a:r>
            <a:r>
              <a:rPr lang="de-DE" sz="2400" dirty="0" smtClean="0"/>
              <a:t>in </a:t>
            </a:r>
            <a:r>
              <a:rPr lang="de-DE" sz="2400" dirty="0"/>
              <a:t>der </a:t>
            </a:r>
            <a:r>
              <a:rPr lang="de-DE" sz="2400" dirty="0" smtClean="0"/>
              <a:t>Agenda 2030 (1)</a:t>
            </a:r>
            <a:endParaRPr lang="de-AT" sz="2400" dirty="0"/>
          </a:p>
        </p:txBody>
      </p:sp>
      <p:sp>
        <p:nvSpPr>
          <p:cNvPr id="5" name="Inhaltsplatzhalter 11"/>
          <p:cNvSpPr txBox="1">
            <a:spLocks/>
          </p:cNvSpPr>
          <p:nvPr/>
        </p:nvSpPr>
        <p:spPr>
          <a:xfrm>
            <a:off x="251520" y="1196752"/>
            <a:ext cx="8435280" cy="4934173"/>
          </a:xfrm>
          <a:prstGeom prst="rect">
            <a:avLst/>
          </a:prstGeom>
        </p:spPr>
        <p:txBody>
          <a:bodyPr/>
          <a:lstStyle/>
          <a:p>
            <a:endParaRPr lang="de-DE" sz="2000" kern="0" dirty="0">
              <a:latin typeface="+mn-lt"/>
            </a:endParaRPr>
          </a:p>
        </p:txBody>
      </p:sp>
      <p:sp>
        <p:nvSpPr>
          <p:cNvPr id="7" name="Inhaltsplatzhalter 6"/>
          <p:cNvSpPr>
            <a:spLocks noGrp="1"/>
          </p:cNvSpPr>
          <p:nvPr>
            <p:ph idx="1"/>
          </p:nvPr>
        </p:nvSpPr>
        <p:spPr>
          <a:xfrm>
            <a:off x="202187" y="1448482"/>
            <a:ext cx="8229600" cy="4430712"/>
          </a:xfrm>
        </p:spPr>
        <p:txBody>
          <a:bodyPr/>
          <a:lstStyle/>
          <a:p>
            <a:pPr marL="0" indent="0">
              <a:buNone/>
            </a:pPr>
            <a:r>
              <a:rPr lang="de-DE" sz="1600" dirty="0"/>
              <a:t>Die 5 „P“s werde in der Agenda 2030 so </a:t>
            </a:r>
            <a:r>
              <a:rPr lang="de-DE" sz="1600" dirty="0" smtClean="0"/>
              <a:t>beschrieben:</a:t>
            </a:r>
          </a:p>
          <a:p>
            <a:pPr marL="0" indent="0">
              <a:buNone/>
            </a:pPr>
            <a:endParaRPr lang="de-DE" sz="1600" b="1" dirty="0" smtClean="0"/>
          </a:p>
          <a:p>
            <a:r>
              <a:rPr lang="de-DE" sz="1600" b="1" dirty="0" smtClean="0"/>
              <a:t>Menschen </a:t>
            </a:r>
            <a:r>
              <a:rPr lang="de-DE" sz="1600" b="1" dirty="0"/>
              <a:t>(„People</a:t>
            </a:r>
            <a:r>
              <a:rPr lang="de-DE" sz="1600" b="1" dirty="0" smtClean="0"/>
              <a:t>“): </a:t>
            </a:r>
            <a:r>
              <a:rPr lang="de-DE" sz="1600" dirty="0" smtClean="0"/>
              <a:t>„</a:t>
            </a:r>
            <a:r>
              <a:rPr lang="de-DE" sz="1600" dirty="0"/>
              <a:t>Wir sind entschlossen, Armut und Hunger in allen ihren Formen und Dimensionen ein Ende zu setzen und sicherzustellen, dass alle Menschen ihr Potenzial in Würde und Gleichheit und in einer gesunden Umwelt voll entfalten können.“ </a:t>
            </a:r>
            <a:endParaRPr lang="de-DE" sz="1600" dirty="0" smtClean="0"/>
          </a:p>
          <a:p>
            <a:pPr marL="0" indent="0">
              <a:buNone/>
            </a:pPr>
            <a:endParaRPr lang="de-DE" sz="1600" dirty="0"/>
          </a:p>
          <a:p>
            <a:r>
              <a:rPr lang="de-DE" sz="1600" b="1" dirty="0"/>
              <a:t>Planet („Planet</a:t>
            </a:r>
            <a:r>
              <a:rPr lang="de-DE" sz="1600" b="1" dirty="0" smtClean="0"/>
              <a:t>“): </a:t>
            </a:r>
            <a:r>
              <a:rPr lang="de-DE" sz="1600" dirty="0" smtClean="0"/>
              <a:t>„</a:t>
            </a:r>
            <a:r>
              <a:rPr lang="de-DE" sz="1600" dirty="0"/>
              <a:t>Wir sind entschlossen, den Planeten vor Schädigung zu schützen, unter anderem durch nachhaltigen Konsum und nachhaltige Produktion, die nachhaltige Bewirtschaftung seiner natürlichen Ressourcen und umgehende Maßnahmen gegen den Klimawandel, damit die Erde die Bedürfnisse der heutigen und der kommenden Generationen decken kann.“ </a:t>
            </a:r>
            <a:endParaRPr lang="de-DE" sz="1600" dirty="0" smtClean="0"/>
          </a:p>
          <a:p>
            <a:pPr marL="0" indent="0">
              <a:buNone/>
            </a:pPr>
            <a:endParaRPr lang="de-DE" sz="1600" dirty="0"/>
          </a:p>
          <a:p>
            <a:r>
              <a:rPr lang="de-DE" sz="1600" b="1" dirty="0"/>
              <a:t>Wohlstand („</a:t>
            </a:r>
            <a:r>
              <a:rPr lang="de-DE" sz="1600" b="1" dirty="0" err="1"/>
              <a:t>Prosperity</a:t>
            </a:r>
            <a:r>
              <a:rPr lang="de-DE" sz="1600" b="1" dirty="0" smtClean="0"/>
              <a:t>“):</a:t>
            </a:r>
            <a:r>
              <a:rPr lang="de-DE" sz="1600" dirty="0" smtClean="0"/>
              <a:t>„</a:t>
            </a:r>
            <a:r>
              <a:rPr lang="de-DE" sz="1600" dirty="0"/>
              <a:t>Wir sind entschlossen, dafür zu sorgen, dass alle Menschen ein von Wohlstand geprägtes und erfülltes Leben genießen können und dass sich der wirtschaftliche, soziale und technische Fortschritt in Harmonie mit der Natur vollzieht.“ </a:t>
            </a:r>
          </a:p>
          <a:p>
            <a:pPr marL="0" indent="0">
              <a:buNone/>
            </a:pPr>
            <a:endParaRPr lang="de-AT" sz="1600" dirty="0"/>
          </a:p>
        </p:txBody>
      </p:sp>
    </p:spTree>
    <p:extLst>
      <p:ext uri="{BB962C8B-B14F-4D97-AF65-F5344CB8AC3E}">
        <p14:creationId xmlns:p14="http://schemas.microsoft.com/office/powerpoint/2010/main" val="4053175221"/>
      </p:ext>
    </p:extLst>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rrowheads="1"/>
          </p:cNvPicPr>
          <p:nvPr/>
        </p:nvPicPr>
        <p:blipFill>
          <a:blip r:embed="rId2" cstate="email"/>
          <a:srcRect/>
          <a:stretch>
            <a:fillRect/>
          </a:stretch>
        </p:blipFill>
        <p:spPr bwMode="auto">
          <a:xfrm>
            <a:off x="0" y="11412"/>
            <a:ext cx="9163050" cy="6885384"/>
          </a:xfrm>
          <a:prstGeom prst="rect">
            <a:avLst/>
          </a:prstGeom>
          <a:solidFill>
            <a:srgbClr val="000000">
              <a:shade val="95000"/>
            </a:srgbClr>
          </a:solidFill>
          <a:ln w="444500" cap="sq">
            <a:noFill/>
            <a:miter lim="800000"/>
          </a:ln>
          <a:effectLst/>
        </p:spPr>
      </p:pic>
      <p:sp>
        <p:nvSpPr>
          <p:cNvPr id="8195" name="Rectangle 2"/>
          <p:cNvSpPr>
            <a:spLocks noGrp="1" noChangeArrowheads="1"/>
          </p:cNvSpPr>
          <p:nvPr>
            <p:ph type="title"/>
          </p:nvPr>
        </p:nvSpPr>
        <p:spPr>
          <a:xfrm>
            <a:off x="179512" y="325660"/>
            <a:ext cx="8136903" cy="1152525"/>
          </a:xfrm>
        </p:spPr>
        <p:txBody>
          <a:bodyPr/>
          <a:lstStyle/>
          <a:p>
            <a:r>
              <a:rPr lang="de-DE" sz="2400" dirty="0"/>
              <a:t>Die 5 „P“s </a:t>
            </a:r>
            <a:r>
              <a:rPr lang="de-DE" sz="2400" dirty="0" smtClean="0"/>
              <a:t>in </a:t>
            </a:r>
            <a:r>
              <a:rPr lang="de-DE" sz="2400" dirty="0"/>
              <a:t>der </a:t>
            </a:r>
            <a:r>
              <a:rPr lang="de-DE" sz="2400" dirty="0" smtClean="0"/>
              <a:t>Agenda 2030 (2)</a:t>
            </a:r>
            <a:endParaRPr lang="de-AT" sz="2400" dirty="0"/>
          </a:p>
        </p:txBody>
      </p:sp>
      <p:sp>
        <p:nvSpPr>
          <p:cNvPr id="5" name="Inhaltsplatzhalter 11"/>
          <p:cNvSpPr txBox="1">
            <a:spLocks/>
          </p:cNvSpPr>
          <p:nvPr/>
        </p:nvSpPr>
        <p:spPr>
          <a:xfrm>
            <a:off x="251520" y="1196752"/>
            <a:ext cx="8435280" cy="4934173"/>
          </a:xfrm>
          <a:prstGeom prst="rect">
            <a:avLst/>
          </a:prstGeom>
        </p:spPr>
        <p:txBody>
          <a:bodyPr/>
          <a:lstStyle/>
          <a:p>
            <a:endParaRPr lang="de-DE" sz="2000" kern="0" dirty="0">
              <a:latin typeface="+mn-lt"/>
            </a:endParaRPr>
          </a:p>
        </p:txBody>
      </p:sp>
      <p:sp>
        <p:nvSpPr>
          <p:cNvPr id="7" name="Inhaltsplatzhalter 6"/>
          <p:cNvSpPr>
            <a:spLocks noGrp="1"/>
          </p:cNvSpPr>
          <p:nvPr>
            <p:ph idx="1"/>
          </p:nvPr>
        </p:nvSpPr>
        <p:spPr>
          <a:xfrm>
            <a:off x="202187" y="1448482"/>
            <a:ext cx="8229600" cy="4430712"/>
          </a:xfrm>
        </p:spPr>
        <p:txBody>
          <a:bodyPr/>
          <a:lstStyle/>
          <a:p>
            <a:r>
              <a:rPr lang="de-DE" sz="1600" b="1" dirty="0" smtClean="0"/>
              <a:t>Frieden </a:t>
            </a:r>
            <a:r>
              <a:rPr lang="de-DE" sz="1600" b="1" dirty="0"/>
              <a:t>(„</a:t>
            </a:r>
            <a:r>
              <a:rPr lang="de-DE" sz="1600" b="1" dirty="0" err="1"/>
              <a:t>Peace</a:t>
            </a:r>
            <a:r>
              <a:rPr lang="de-DE" sz="1600" b="1" dirty="0" smtClean="0"/>
              <a:t>“):</a:t>
            </a:r>
            <a:r>
              <a:rPr lang="de-DE" sz="1600" dirty="0" smtClean="0"/>
              <a:t>„</a:t>
            </a:r>
            <a:r>
              <a:rPr lang="de-DE" sz="1600" dirty="0"/>
              <a:t>Wir sind entschlossen, friedliche, gerechte und inklusive Gesellschaften zu fördern, die frei von Furcht und Gewalt sind. Ohne Frieden kann es keine nachhaltige Entwicklung geben und ohne nachhaltige Entwicklung keinen Frieden.“ </a:t>
            </a:r>
            <a:endParaRPr lang="de-DE" sz="1600" dirty="0" smtClean="0"/>
          </a:p>
          <a:p>
            <a:pPr marL="0" indent="0">
              <a:buNone/>
            </a:pPr>
            <a:endParaRPr lang="de-DE" sz="1600" dirty="0"/>
          </a:p>
          <a:p>
            <a:r>
              <a:rPr lang="de-DE" sz="1600" b="1" dirty="0"/>
              <a:t>Partnerschaft („</a:t>
            </a:r>
            <a:r>
              <a:rPr lang="de-DE" sz="1600" b="1" dirty="0" err="1"/>
              <a:t>Partnership</a:t>
            </a:r>
            <a:r>
              <a:rPr lang="de-DE" sz="1600" b="1" dirty="0" smtClean="0"/>
              <a:t>“):</a:t>
            </a:r>
            <a:r>
              <a:rPr lang="de-DE" sz="1600" dirty="0" smtClean="0"/>
              <a:t>„</a:t>
            </a:r>
            <a:r>
              <a:rPr lang="de-DE" sz="1600" dirty="0"/>
              <a:t>Wir sind entschlossen, die für die Umsetzung dieser Agenda benötigten Mittel durch eine mit neuem Leben erfüllte Globale Partnerschaft für nachhaltige Entwicklung zu mobilisieren, die auf einem Geist verstärkter globaler </a:t>
            </a:r>
            <a:r>
              <a:rPr lang="de-DE" sz="1600" dirty="0" smtClean="0"/>
              <a:t>Solidarität</a:t>
            </a:r>
            <a:r>
              <a:rPr lang="de-DE" sz="1600" dirty="0"/>
              <a:t> </a:t>
            </a:r>
            <a:r>
              <a:rPr lang="de-DE" sz="1600" dirty="0" smtClean="0"/>
              <a:t>gründet</a:t>
            </a:r>
            <a:r>
              <a:rPr lang="de-DE" sz="1600" dirty="0"/>
              <a:t>, insbesondere auf die Bedürfnisse der Ärmsten und Schwächsten ausgerichtet ist und an der sich alle Länder, alle Interessenträger und alle Menschen beteiligen.</a:t>
            </a:r>
          </a:p>
          <a:p>
            <a:pPr marL="0" indent="0">
              <a:buNone/>
            </a:pPr>
            <a:endParaRPr lang="de-AT" sz="1600" dirty="0"/>
          </a:p>
        </p:txBody>
      </p:sp>
    </p:spTree>
    <p:extLst>
      <p:ext uri="{BB962C8B-B14F-4D97-AF65-F5344CB8AC3E}">
        <p14:creationId xmlns:p14="http://schemas.microsoft.com/office/powerpoint/2010/main" val="955568359"/>
      </p:ext>
    </p:extLst>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rrowheads="1"/>
          </p:cNvPicPr>
          <p:nvPr/>
        </p:nvPicPr>
        <p:blipFill>
          <a:blip r:embed="rId2" cstate="email"/>
          <a:srcRect/>
          <a:stretch>
            <a:fillRect/>
          </a:stretch>
        </p:blipFill>
        <p:spPr bwMode="auto">
          <a:xfrm>
            <a:off x="0" y="11412"/>
            <a:ext cx="9163050" cy="6885384"/>
          </a:xfrm>
          <a:prstGeom prst="rect">
            <a:avLst/>
          </a:prstGeom>
          <a:solidFill>
            <a:srgbClr val="000000">
              <a:shade val="95000"/>
            </a:srgbClr>
          </a:solidFill>
          <a:ln w="444500" cap="sq">
            <a:noFill/>
            <a:miter lim="800000"/>
          </a:ln>
          <a:effectLst/>
        </p:spPr>
      </p:pic>
      <p:sp>
        <p:nvSpPr>
          <p:cNvPr id="8195" name="Rectangle 2"/>
          <p:cNvSpPr>
            <a:spLocks noGrp="1" noChangeArrowheads="1"/>
          </p:cNvSpPr>
          <p:nvPr>
            <p:ph type="title"/>
          </p:nvPr>
        </p:nvSpPr>
        <p:spPr>
          <a:xfrm>
            <a:off x="179512" y="325660"/>
            <a:ext cx="8136903" cy="1152525"/>
          </a:xfrm>
        </p:spPr>
        <p:txBody>
          <a:bodyPr/>
          <a:lstStyle/>
          <a:p>
            <a:r>
              <a:rPr lang="de-DE" sz="2400" dirty="0" smtClean="0"/>
              <a:t>Österreich und die Agenda 2030</a:t>
            </a:r>
            <a:endParaRPr lang="de-AT" sz="2400" dirty="0"/>
          </a:p>
        </p:txBody>
      </p:sp>
      <p:sp>
        <p:nvSpPr>
          <p:cNvPr id="5" name="Inhaltsplatzhalter 11"/>
          <p:cNvSpPr txBox="1">
            <a:spLocks/>
          </p:cNvSpPr>
          <p:nvPr/>
        </p:nvSpPr>
        <p:spPr>
          <a:xfrm>
            <a:off x="251520" y="1196752"/>
            <a:ext cx="8435280" cy="4934173"/>
          </a:xfrm>
          <a:prstGeom prst="rect">
            <a:avLst/>
          </a:prstGeom>
        </p:spPr>
        <p:txBody>
          <a:bodyPr/>
          <a:lstStyle/>
          <a:p>
            <a:endParaRPr lang="de-DE" sz="2000" kern="0" dirty="0">
              <a:latin typeface="+mn-lt"/>
            </a:endParaRPr>
          </a:p>
        </p:txBody>
      </p:sp>
      <p:sp>
        <p:nvSpPr>
          <p:cNvPr id="7" name="Inhaltsplatzhalter 6"/>
          <p:cNvSpPr>
            <a:spLocks noGrp="1"/>
          </p:cNvSpPr>
          <p:nvPr>
            <p:ph idx="1"/>
          </p:nvPr>
        </p:nvSpPr>
        <p:spPr>
          <a:xfrm>
            <a:off x="202187" y="1448482"/>
            <a:ext cx="8229600" cy="4430712"/>
          </a:xfrm>
        </p:spPr>
        <p:txBody>
          <a:bodyPr/>
          <a:lstStyle/>
          <a:p>
            <a:pPr marL="0" indent="0">
              <a:buNone/>
            </a:pPr>
            <a:endParaRPr lang="de-DE" sz="1600" dirty="0"/>
          </a:p>
          <a:p>
            <a:r>
              <a:rPr lang="de-DE" sz="1600" dirty="0"/>
              <a:t>Die Agenda 2030 wurde von allen Staaten der Welt mitgestaltet</a:t>
            </a:r>
            <a:r>
              <a:rPr lang="de-DE" sz="1600" dirty="0" smtClean="0"/>
              <a:t>.</a:t>
            </a:r>
          </a:p>
          <a:p>
            <a:pPr marL="0" indent="0">
              <a:buNone/>
            </a:pPr>
            <a:endParaRPr lang="de-DE" sz="1600" dirty="0" smtClean="0"/>
          </a:p>
          <a:p>
            <a:r>
              <a:rPr lang="de-DE" sz="1600" b="1" dirty="0" smtClean="0"/>
              <a:t>Österreich</a:t>
            </a:r>
            <a:r>
              <a:rPr lang="de-DE" sz="1600" dirty="0" smtClean="0"/>
              <a:t> </a:t>
            </a:r>
            <a:r>
              <a:rPr lang="de-DE" sz="1600" dirty="0"/>
              <a:t>erarbeitete dafür gemeinsam mit </a:t>
            </a:r>
            <a:r>
              <a:rPr lang="de-DE" sz="1600" dirty="0" err="1"/>
              <a:t>RegierungsvertreterInnen</a:t>
            </a:r>
            <a:r>
              <a:rPr lang="de-DE" sz="1600" dirty="0"/>
              <a:t> und zivilgesellschaftlichen Organisationen einen „</a:t>
            </a:r>
            <a:r>
              <a:rPr lang="de-DE" sz="1600" b="1" dirty="0"/>
              <a:t>10 Punkte Plan</a:t>
            </a:r>
            <a:r>
              <a:rPr lang="de-DE" sz="1600" dirty="0"/>
              <a:t>“. Dieser enthielt wichtige Eckpunkte aus den Bereichen Wirtschaft, Umwelt und Bildung</a:t>
            </a:r>
            <a:r>
              <a:rPr lang="de-DE" sz="1600" dirty="0" smtClean="0"/>
              <a:t>.</a:t>
            </a:r>
          </a:p>
          <a:p>
            <a:pPr marL="0" indent="0">
              <a:buNone/>
            </a:pPr>
            <a:endParaRPr lang="de-DE" sz="1600" dirty="0" smtClean="0"/>
          </a:p>
          <a:p>
            <a:r>
              <a:rPr lang="de-DE" sz="1600" dirty="0" smtClean="0"/>
              <a:t>Maßnahmen </a:t>
            </a:r>
            <a:r>
              <a:rPr lang="de-DE" sz="1600" dirty="0"/>
              <a:t>zur Umsetzung erfolgen auf </a:t>
            </a:r>
            <a:r>
              <a:rPr lang="de-DE" sz="1600" b="1" dirty="0"/>
              <a:t>Bundes-, Landes- und Gemeindeebene </a:t>
            </a:r>
            <a:r>
              <a:rPr lang="de-DE" sz="1600" dirty="0"/>
              <a:t>und sollen sowohl die Schaffung rechtlicher Rahmenbedingungen umfassen als auch die Möglichkeit der Mitgestaltung für alle Bürger und Bürgerinnen beinhalten</a:t>
            </a:r>
            <a:r>
              <a:rPr lang="de-DE" sz="1600" dirty="0" smtClean="0"/>
              <a:t>.</a:t>
            </a:r>
          </a:p>
          <a:p>
            <a:pPr marL="0" indent="0">
              <a:buNone/>
            </a:pPr>
            <a:endParaRPr lang="de-DE" sz="1600" dirty="0" smtClean="0"/>
          </a:p>
          <a:p>
            <a:r>
              <a:rPr lang="de-DE" sz="1600" b="1" dirty="0" smtClean="0"/>
              <a:t>Ziel </a:t>
            </a:r>
            <a:r>
              <a:rPr lang="de-DE" sz="1600" b="1" dirty="0"/>
              <a:t>ist es, die 17 Nachhaltigkeitsziele in allen Ebenen bei allen Entscheidungen miteinzubeziehen. </a:t>
            </a:r>
            <a:r>
              <a:rPr lang="de-DE" sz="1600" dirty="0"/>
              <a:t>Wirtschaft, Gesellschaft und Wissenschaft sind ebenso an der Umsetzung als auch an der Fortschrittsüberprüfung beteiligt.</a:t>
            </a:r>
            <a:endParaRPr lang="de-DE" sz="1600" dirty="0" smtClean="0"/>
          </a:p>
          <a:p>
            <a:pPr marL="0" indent="0">
              <a:buNone/>
            </a:pPr>
            <a:endParaRPr lang="de-DE" sz="1600" dirty="0"/>
          </a:p>
          <a:p>
            <a:endParaRPr lang="de-DE" sz="1600" dirty="0"/>
          </a:p>
          <a:p>
            <a:pPr marL="0" indent="0">
              <a:buNone/>
            </a:pPr>
            <a:endParaRPr lang="de-DE" sz="1800" dirty="0" smtClean="0">
              <a:solidFill>
                <a:schemeClr val="accent4"/>
              </a:solidFill>
            </a:endParaRPr>
          </a:p>
          <a:p>
            <a:pPr marL="0" indent="0">
              <a:buNone/>
            </a:pPr>
            <a:endParaRPr lang="de-DE" sz="1800" dirty="0" smtClean="0">
              <a:solidFill>
                <a:schemeClr val="accent4"/>
              </a:solidFill>
            </a:endParaRPr>
          </a:p>
          <a:p>
            <a:pPr marL="0" indent="0">
              <a:buNone/>
            </a:pPr>
            <a:endParaRPr lang="de-DE" sz="1800" dirty="0" smtClean="0">
              <a:solidFill>
                <a:schemeClr val="accent4"/>
              </a:solidFill>
            </a:endParaRPr>
          </a:p>
          <a:p>
            <a:pPr marL="0" indent="0">
              <a:buNone/>
            </a:pPr>
            <a:endParaRPr lang="de-DE" sz="1800" dirty="0">
              <a:solidFill>
                <a:schemeClr val="accent4"/>
              </a:solidFill>
            </a:endParaRPr>
          </a:p>
          <a:p>
            <a:endParaRPr lang="de-AT" sz="1600" dirty="0"/>
          </a:p>
          <a:p>
            <a:endParaRPr lang="de-AT" sz="1600" dirty="0"/>
          </a:p>
          <a:p>
            <a:pPr marL="0" indent="0">
              <a:buNone/>
            </a:pPr>
            <a:endParaRPr lang="de-AT" sz="1600" dirty="0"/>
          </a:p>
        </p:txBody>
      </p:sp>
    </p:spTree>
    <p:extLst>
      <p:ext uri="{BB962C8B-B14F-4D97-AF65-F5344CB8AC3E}">
        <p14:creationId xmlns:p14="http://schemas.microsoft.com/office/powerpoint/2010/main" val="2958664442"/>
      </p:ext>
    </p:extLst>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rrowheads="1"/>
          </p:cNvPicPr>
          <p:nvPr/>
        </p:nvPicPr>
        <p:blipFill>
          <a:blip r:embed="rId2" cstate="email"/>
          <a:srcRect/>
          <a:stretch>
            <a:fillRect/>
          </a:stretch>
        </p:blipFill>
        <p:spPr bwMode="auto">
          <a:xfrm>
            <a:off x="0" y="11412"/>
            <a:ext cx="9163050" cy="6885384"/>
          </a:xfrm>
          <a:prstGeom prst="rect">
            <a:avLst/>
          </a:prstGeom>
          <a:solidFill>
            <a:srgbClr val="000000">
              <a:shade val="95000"/>
            </a:srgbClr>
          </a:solidFill>
          <a:ln w="444500" cap="sq">
            <a:noFill/>
            <a:miter lim="800000"/>
          </a:ln>
          <a:effectLst/>
        </p:spPr>
      </p:pic>
      <p:sp>
        <p:nvSpPr>
          <p:cNvPr id="8195" name="Rectangle 2"/>
          <p:cNvSpPr>
            <a:spLocks noGrp="1" noChangeArrowheads="1"/>
          </p:cNvSpPr>
          <p:nvPr>
            <p:ph type="title"/>
          </p:nvPr>
        </p:nvSpPr>
        <p:spPr>
          <a:xfrm>
            <a:off x="179512" y="325660"/>
            <a:ext cx="8136903" cy="1152525"/>
          </a:xfrm>
        </p:spPr>
        <p:txBody>
          <a:bodyPr/>
          <a:lstStyle/>
          <a:p>
            <a:r>
              <a:rPr lang="de-DE" sz="2400" dirty="0"/>
              <a:t>Auf den Punkt gebracht: Ziel 4: Hochwertige Bildung</a:t>
            </a:r>
          </a:p>
        </p:txBody>
      </p:sp>
      <p:sp>
        <p:nvSpPr>
          <p:cNvPr id="5" name="Inhaltsplatzhalter 11"/>
          <p:cNvSpPr txBox="1">
            <a:spLocks/>
          </p:cNvSpPr>
          <p:nvPr/>
        </p:nvSpPr>
        <p:spPr>
          <a:xfrm>
            <a:off x="251520" y="1196752"/>
            <a:ext cx="8435280" cy="4934173"/>
          </a:xfrm>
          <a:prstGeom prst="rect">
            <a:avLst/>
          </a:prstGeom>
        </p:spPr>
        <p:txBody>
          <a:bodyPr/>
          <a:lstStyle/>
          <a:p>
            <a:endParaRPr lang="de-DE" sz="2000" kern="0" dirty="0">
              <a:latin typeface="+mn-lt"/>
            </a:endParaRPr>
          </a:p>
        </p:txBody>
      </p:sp>
      <p:sp>
        <p:nvSpPr>
          <p:cNvPr id="7" name="Inhaltsplatzhalter 6"/>
          <p:cNvSpPr>
            <a:spLocks noGrp="1"/>
          </p:cNvSpPr>
          <p:nvPr>
            <p:ph idx="1"/>
          </p:nvPr>
        </p:nvSpPr>
        <p:spPr>
          <a:xfrm>
            <a:off x="202187" y="1448482"/>
            <a:ext cx="8229600" cy="4430712"/>
          </a:xfrm>
        </p:spPr>
        <p:txBody>
          <a:bodyPr/>
          <a:lstStyle/>
          <a:p>
            <a:pPr marL="0" indent="0">
              <a:buNone/>
            </a:pPr>
            <a:endParaRPr lang="de-DE" sz="1600" dirty="0" smtClean="0">
              <a:solidFill>
                <a:srgbClr val="FF0000"/>
              </a:solidFill>
            </a:endParaRPr>
          </a:p>
          <a:p>
            <a:pPr marL="0" indent="0">
              <a:buNone/>
            </a:pPr>
            <a:r>
              <a:rPr lang="de-DE" sz="1600" dirty="0" smtClean="0"/>
              <a:t>Auch </a:t>
            </a:r>
            <a:r>
              <a:rPr lang="de-DE" sz="1600" dirty="0"/>
              <a:t>Bildung soll nachhaltig sein und Menschen dazu befähigen, aktiv an der Gestaltung der Gesellschaft teilzuhaben. Dafür braucht es </a:t>
            </a:r>
            <a:endParaRPr lang="de-DE" sz="1600" dirty="0" smtClean="0"/>
          </a:p>
          <a:p>
            <a:r>
              <a:rPr lang="de-DE" sz="1600" b="1" dirty="0" smtClean="0"/>
              <a:t>politische </a:t>
            </a:r>
            <a:r>
              <a:rPr lang="de-DE" sz="1600" b="1" dirty="0"/>
              <a:t>Unterstützung </a:t>
            </a:r>
            <a:r>
              <a:rPr lang="de-DE" sz="1600" dirty="0"/>
              <a:t>in Form von </a:t>
            </a:r>
            <a:r>
              <a:rPr lang="de-DE" sz="1600" dirty="0" smtClean="0"/>
              <a:t>Förderungen</a:t>
            </a:r>
          </a:p>
          <a:p>
            <a:r>
              <a:rPr lang="de-DE" sz="1600" b="1" dirty="0" smtClean="0"/>
              <a:t>Weiterbildungsprogramme</a:t>
            </a:r>
            <a:r>
              <a:rPr lang="de-DE" sz="1600" dirty="0" smtClean="0"/>
              <a:t> </a:t>
            </a:r>
            <a:r>
              <a:rPr lang="de-DE" sz="1600" dirty="0"/>
              <a:t>für </a:t>
            </a:r>
            <a:r>
              <a:rPr lang="de-DE" sz="1600" dirty="0" err="1"/>
              <a:t>LehrerInnen</a:t>
            </a:r>
            <a:r>
              <a:rPr lang="de-DE" sz="1600" dirty="0"/>
              <a:t> und </a:t>
            </a:r>
            <a:r>
              <a:rPr lang="de-DE" sz="1600" dirty="0" err="1"/>
              <a:t>MultiplikatorInnen</a:t>
            </a:r>
            <a:r>
              <a:rPr lang="de-DE" sz="1600" dirty="0"/>
              <a:t> </a:t>
            </a:r>
            <a:endParaRPr lang="de-DE" sz="1600" dirty="0" smtClean="0"/>
          </a:p>
          <a:p>
            <a:r>
              <a:rPr lang="de-DE" sz="1600" b="1" dirty="0" smtClean="0"/>
              <a:t>kreative </a:t>
            </a:r>
            <a:r>
              <a:rPr lang="de-DE" sz="1600" b="1" dirty="0"/>
              <a:t>Lernformen </a:t>
            </a:r>
            <a:endParaRPr lang="de-DE" sz="1600" b="1" dirty="0" smtClean="0"/>
          </a:p>
          <a:p>
            <a:r>
              <a:rPr lang="de-DE" sz="1600" b="1" dirty="0" smtClean="0"/>
              <a:t>konkrete </a:t>
            </a:r>
            <a:r>
              <a:rPr lang="de-DE" sz="1600" b="1" dirty="0"/>
              <a:t>Möglichkeiten zur Mitgestaltung</a:t>
            </a:r>
            <a:r>
              <a:rPr lang="de-DE" sz="1600" dirty="0"/>
              <a:t>. </a:t>
            </a:r>
            <a:endParaRPr lang="de-DE" sz="1600" dirty="0" smtClean="0"/>
          </a:p>
          <a:p>
            <a:endParaRPr lang="de-DE" sz="1600" dirty="0" smtClean="0"/>
          </a:p>
          <a:p>
            <a:pPr marL="0" indent="0">
              <a:buNone/>
            </a:pPr>
            <a:r>
              <a:rPr lang="de-DE" sz="1600" dirty="0" smtClean="0"/>
              <a:t>Der </a:t>
            </a:r>
            <a:r>
              <a:rPr lang="de-DE" sz="1600" dirty="0"/>
              <a:t>vom Bundesministerium für Nachhaltigkeit und </a:t>
            </a:r>
            <a:r>
              <a:rPr lang="de-DE" sz="1600" dirty="0" smtClean="0"/>
              <a:t>Tourismus</a:t>
            </a:r>
            <a:r>
              <a:rPr lang="de-DE" sz="1600" dirty="0"/>
              <a:t> </a:t>
            </a:r>
            <a:r>
              <a:rPr lang="de-DE" sz="1600" dirty="0" smtClean="0"/>
              <a:t>gemeinsam </a:t>
            </a:r>
            <a:r>
              <a:rPr lang="de-DE" sz="1600" dirty="0"/>
              <a:t>mit dem FORUM Umweltbildung initiierte Preis „</a:t>
            </a:r>
            <a:r>
              <a:rPr lang="de-DE" sz="1600" b="1" dirty="0"/>
              <a:t>Bildung für nachhaltige Entwicklung – BEST OF </a:t>
            </a:r>
            <a:r>
              <a:rPr lang="de-DE" sz="1600" b="1" dirty="0" smtClean="0"/>
              <a:t>AUSTRIA</a:t>
            </a:r>
            <a:r>
              <a:rPr lang="de-DE" sz="1600" dirty="0" smtClean="0"/>
              <a:t>“</a:t>
            </a:r>
            <a:r>
              <a:rPr lang="de-DE" sz="1600" dirty="0"/>
              <a:t> zeichnet Projekte aus, die genau das in den Vordergrund </a:t>
            </a:r>
            <a:r>
              <a:rPr lang="de-DE" sz="1600" dirty="0" smtClean="0"/>
              <a:t>stellen und </a:t>
            </a:r>
            <a:r>
              <a:rPr lang="de-DE" sz="1600" dirty="0"/>
              <a:t>die Rolle von Bildung und Lernen sichtbar machen.</a:t>
            </a:r>
          </a:p>
          <a:p>
            <a:pPr marL="0" indent="0">
              <a:buNone/>
            </a:pPr>
            <a:endParaRPr lang="de-AT" sz="1600" dirty="0"/>
          </a:p>
          <a:p>
            <a:pPr marL="0" indent="0">
              <a:buNone/>
            </a:pPr>
            <a:endParaRPr lang="de-AT" sz="1600" dirty="0"/>
          </a:p>
        </p:txBody>
      </p:sp>
    </p:spTree>
    <p:extLst>
      <p:ext uri="{BB962C8B-B14F-4D97-AF65-F5344CB8AC3E}">
        <p14:creationId xmlns:p14="http://schemas.microsoft.com/office/powerpoint/2010/main" val="3590818229"/>
      </p:ext>
    </p:extLst>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rrowheads="1"/>
          </p:cNvPicPr>
          <p:nvPr/>
        </p:nvPicPr>
        <p:blipFill>
          <a:blip r:embed="rId2" cstate="email"/>
          <a:srcRect/>
          <a:stretch>
            <a:fillRect/>
          </a:stretch>
        </p:blipFill>
        <p:spPr bwMode="auto">
          <a:xfrm>
            <a:off x="0" y="11412"/>
            <a:ext cx="9163050" cy="6885384"/>
          </a:xfrm>
          <a:prstGeom prst="rect">
            <a:avLst/>
          </a:prstGeom>
          <a:solidFill>
            <a:srgbClr val="000000">
              <a:shade val="95000"/>
            </a:srgbClr>
          </a:solidFill>
          <a:ln w="444500" cap="sq">
            <a:noFill/>
            <a:miter lim="800000"/>
          </a:ln>
          <a:effectLst/>
        </p:spPr>
      </p:pic>
      <p:sp>
        <p:nvSpPr>
          <p:cNvPr id="8195" name="Rectangle 2"/>
          <p:cNvSpPr>
            <a:spLocks noGrp="1" noChangeArrowheads="1"/>
          </p:cNvSpPr>
          <p:nvPr>
            <p:ph type="title"/>
          </p:nvPr>
        </p:nvSpPr>
        <p:spPr>
          <a:xfrm>
            <a:off x="179512" y="325660"/>
            <a:ext cx="8136903" cy="1152525"/>
          </a:xfrm>
        </p:spPr>
        <p:txBody>
          <a:bodyPr/>
          <a:lstStyle/>
          <a:p>
            <a:r>
              <a:rPr lang="de-DE" sz="2400" dirty="0" smtClean="0"/>
              <a:t>Können die 17 Ziele erfüllt werden?</a:t>
            </a:r>
            <a:endParaRPr lang="de-AT" sz="2400" dirty="0"/>
          </a:p>
        </p:txBody>
      </p:sp>
      <p:sp>
        <p:nvSpPr>
          <p:cNvPr id="5" name="Inhaltsplatzhalter 11"/>
          <p:cNvSpPr txBox="1">
            <a:spLocks/>
          </p:cNvSpPr>
          <p:nvPr/>
        </p:nvSpPr>
        <p:spPr>
          <a:xfrm>
            <a:off x="251520" y="1196752"/>
            <a:ext cx="8435280" cy="4934173"/>
          </a:xfrm>
          <a:prstGeom prst="rect">
            <a:avLst/>
          </a:prstGeom>
        </p:spPr>
        <p:txBody>
          <a:bodyPr/>
          <a:lstStyle/>
          <a:p>
            <a:endParaRPr lang="de-DE" sz="2000" kern="0" dirty="0">
              <a:latin typeface="+mn-lt"/>
            </a:endParaRPr>
          </a:p>
        </p:txBody>
      </p:sp>
      <p:sp>
        <p:nvSpPr>
          <p:cNvPr id="7" name="Inhaltsplatzhalter 6"/>
          <p:cNvSpPr>
            <a:spLocks noGrp="1"/>
          </p:cNvSpPr>
          <p:nvPr>
            <p:ph idx="1"/>
          </p:nvPr>
        </p:nvSpPr>
        <p:spPr>
          <a:xfrm>
            <a:off x="202187" y="1448482"/>
            <a:ext cx="8229600" cy="4430712"/>
          </a:xfrm>
        </p:spPr>
        <p:txBody>
          <a:bodyPr/>
          <a:lstStyle/>
          <a:p>
            <a:pPr marL="0" indent="0">
              <a:buNone/>
            </a:pPr>
            <a:r>
              <a:rPr lang="de-DE" sz="1600" dirty="0" smtClean="0"/>
              <a:t>Es </a:t>
            </a:r>
            <a:r>
              <a:rPr lang="de-DE" sz="1600" dirty="0"/>
              <a:t>klingt nach einer sehr ambitionierten </a:t>
            </a:r>
            <a:r>
              <a:rPr lang="de-DE" sz="1600" dirty="0" smtClean="0"/>
              <a:t>Idee </a:t>
            </a:r>
            <a:r>
              <a:rPr lang="de-DE" sz="1600" dirty="0"/>
              <a:t>– Ziele in 15 Jahren zu erreichen und damit die Welt besser zu machen. Tatsächlich braucht es viele Schritte, um die Nachhaltigkeitsziele zu erreichen</a:t>
            </a:r>
            <a:r>
              <a:rPr lang="de-DE" sz="1600" dirty="0" smtClean="0"/>
              <a:t>.</a:t>
            </a:r>
          </a:p>
          <a:p>
            <a:pPr marL="0" indent="0">
              <a:buNone/>
            </a:pPr>
            <a:endParaRPr lang="de-DE" sz="1600" dirty="0"/>
          </a:p>
          <a:p>
            <a:r>
              <a:rPr lang="de-DE" sz="1600" dirty="0" smtClean="0"/>
              <a:t>Die </a:t>
            </a:r>
            <a:r>
              <a:rPr lang="de-DE" sz="1600" dirty="0"/>
              <a:t>Umsetzung der Ziele soll nicht nur durch </a:t>
            </a:r>
            <a:r>
              <a:rPr lang="de-DE" sz="1600" dirty="0" smtClean="0"/>
              <a:t>Gesetze</a:t>
            </a:r>
            <a:r>
              <a:rPr lang="de-DE" sz="1600" dirty="0"/>
              <a:t> </a:t>
            </a:r>
            <a:r>
              <a:rPr lang="de-DE" sz="1600" dirty="0" smtClean="0"/>
              <a:t>und </a:t>
            </a:r>
            <a:r>
              <a:rPr lang="de-DE" sz="1600" dirty="0"/>
              <a:t>Verordnungen auf </a:t>
            </a:r>
            <a:r>
              <a:rPr lang="de-DE" sz="1600" b="1" dirty="0"/>
              <a:t>internationaler</a:t>
            </a:r>
            <a:r>
              <a:rPr lang="de-DE" sz="1600" dirty="0"/>
              <a:t> und </a:t>
            </a:r>
            <a:r>
              <a:rPr lang="de-DE" sz="1600" b="1" dirty="0"/>
              <a:t>nationaler</a:t>
            </a:r>
            <a:r>
              <a:rPr lang="de-DE" sz="1600" dirty="0"/>
              <a:t> Ebene erfolgen, sondern auch auf </a:t>
            </a:r>
            <a:r>
              <a:rPr lang="de-DE" sz="1600" b="1" dirty="0"/>
              <a:t>lokaler</a:t>
            </a:r>
            <a:r>
              <a:rPr lang="de-DE" sz="1600" dirty="0"/>
              <a:t> und </a:t>
            </a:r>
            <a:r>
              <a:rPr lang="de-DE" sz="1600" b="1" dirty="0"/>
              <a:t>individueller</a:t>
            </a:r>
            <a:r>
              <a:rPr lang="de-DE" sz="1600" dirty="0"/>
              <a:t> Ebene geschehen</a:t>
            </a:r>
            <a:r>
              <a:rPr lang="de-DE" sz="1600" dirty="0" smtClean="0"/>
              <a:t>.</a:t>
            </a:r>
          </a:p>
          <a:p>
            <a:pPr marL="0" indent="0">
              <a:buNone/>
            </a:pPr>
            <a:endParaRPr lang="de-DE" sz="1600" dirty="0" smtClean="0"/>
          </a:p>
          <a:p>
            <a:r>
              <a:rPr lang="de-DE" sz="1600" b="1" dirty="0" smtClean="0"/>
              <a:t>Gemeinden</a:t>
            </a:r>
            <a:r>
              <a:rPr lang="de-DE" sz="1600" dirty="0" smtClean="0"/>
              <a:t> </a:t>
            </a:r>
            <a:r>
              <a:rPr lang="de-DE" sz="1600" dirty="0"/>
              <a:t>und </a:t>
            </a:r>
            <a:r>
              <a:rPr lang="de-DE" sz="1600" b="1" dirty="0"/>
              <a:t>Städte</a:t>
            </a:r>
            <a:r>
              <a:rPr lang="de-DE" sz="1600" dirty="0"/>
              <a:t> sind genauso eingeladen, sich an der Umsetzung zu beteiligen, wie </a:t>
            </a:r>
            <a:r>
              <a:rPr lang="de-DE" sz="1600" b="1" dirty="0" smtClean="0"/>
              <a:t>Nichtregierungsorganisationen (NGOs)</a:t>
            </a:r>
            <a:r>
              <a:rPr lang="de-DE" sz="1600" dirty="0" smtClean="0"/>
              <a:t> </a:t>
            </a:r>
            <a:r>
              <a:rPr lang="de-DE" sz="1600" dirty="0"/>
              <a:t>und </a:t>
            </a:r>
            <a:r>
              <a:rPr lang="de-DE" sz="1600" b="1" dirty="0"/>
              <a:t>Unternehmen</a:t>
            </a:r>
            <a:r>
              <a:rPr lang="de-DE" sz="1600" dirty="0" smtClean="0"/>
              <a:t>.</a:t>
            </a:r>
          </a:p>
          <a:p>
            <a:pPr marL="0" indent="0">
              <a:buNone/>
            </a:pPr>
            <a:endParaRPr lang="de-DE" sz="1600" dirty="0" smtClean="0"/>
          </a:p>
          <a:p>
            <a:r>
              <a:rPr lang="de-DE" sz="1600" dirty="0" smtClean="0"/>
              <a:t>Auch </a:t>
            </a:r>
            <a:r>
              <a:rPr lang="de-DE" sz="1600" dirty="0"/>
              <a:t>die </a:t>
            </a:r>
            <a:r>
              <a:rPr lang="de-DE" sz="1600" b="1" dirty="0"/>
              <a:t>Wissenschaft</a:t>
            </a:r>
            <a:r>
              <a:rPr lang="de-DE" sz="1600" dirty="0"/>
              <a:t>, </a:t>
            </a:r>
            <a:r>
              <a:rPr lang="de-DE" sz="1600" b="1" dirty="0"/>
              <a:t>Medien</a:t>
            </a:r>
            <a:r>
              <a:rPr lang="de-DE" sz="1600" dirty="0"/>
              <a:t>, </a:t>
            </a:r>
            <a:r>
              <a:rPr lang="de-DE" sz="1600" b="1" dirty="0"/>
              <a:t>Schulen</a:t>
            </a:r>
            <a:r>
              <a:rPr lang="de-DE" sz="1600" dirty="0"/>
              <a:t> und </a:t>
            </a:r>
            <a:r>
              <a:rPr lang="de-DE" sz="1600" b="1" dirty="0"/>
              <a:t>Vereine</a:t>
            </a:r>
            <a:r>
              <a:rPr lang="de-DE" sz="1600" dirty="0"/>
              <a:t> sind  aufgefordert, etwas zur Erreichung der Ziele beizutragen – nicht zuletzt aber </a:t>
            </a:r>
            <a:r>
              <a:rPr lang="de-DE" sz="1600" b="1" dirty="0"/>
              <a:t>jede/r Einzelne/r </a:t>
            </a:r>
            <a:r>
              <a:rPr lang="de-DE" sz="1600" dirty="0"/>
              <a:t>von uns.</a:t>
            </a:r>
          </a:p>
          <a:p>
            <a:pPr marL="0" indent="0">
              <a:buNone/>
            </a:pPr>
            <a:endParaRPr lang="de-AT" sz="1600" dirty="0"/>
          </a:p>
        </p:txBody>
      </p:sp>
    </p:spTree>
    <p:extLst>
      <p:ext uri="{BB962C8B-B14F-4D97-AF65-F5344CB8AC3E}">
        <p14:creationId xmlns:p14="http://schemas.microsoft.com/office/powerpoint/2010/main" val="1623403097"/>
      </p:ext>
    </p:extLst>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rrowheads="1"/>
          </p:cNvPicPr>
          <p:nvPr/>
        </p:nvPicPr>
        <p:blipFill>
          <a:blip r:embed="rId2" cstate="email"/>
          <a:srcRect/>
          <a:stretch>
            <a:fillRect/>
          </a:stretch>
        </p:blipFill>
        <p:spPr bwMode="auto">
          <a:xfrm>
            <a:off x="0" y="11412"/>
            <a:ext cx="9163050" cy="6885384"/>
          </a:xfrm>
          <a:prstGeom prst="rect">
            <a:avLst/>
          </a:prstGeom>
          <a:solidFill>
            <a:srgbClr val="000000">
              <a:shade val="95000"/>
            </a:srgbClr>
          </a:solidFill>
          <a:ln w="444500" cap="sq">
            <a:noFill/>
            <a:miter lim="800000"/>
          </a:ln>
          <a:effectLst/>
        </p:spPr>
      </p:pic>
      <p:sp>
        <p:nvSpPr>
          <p:cNvPr id="8195" name="Rectangle 2"/>
          <p:cNvSpPr>
            <a:spLocks noGrp="1" noChangeArrowheads="1"/>
          </p:cNvSpPr>
          <p:nvPr>
            <p:ph type="title"/>
          </p:nvPr>
        </p:nvSpPr>
        <p:spPr>
          <a:xfrm>
            <a:off x="179512" y="325660"/>
            <a:ext cx="8136903" cy="1152525"/>
          </a:xfrm>
        </p:spPr>
        <p:txBody>
          <a:bodyPr/>
          <a:lstStyle/>
          <a:p>
            <a:r>
              <a:rPr lang="de-DE" sz="2400" dirty="0" smtClean="0"/>
              <a:t>Wie </a:t>
            </a:r>
            <a:r>
              <a:rPr lang="de-DE" sz="2400" dirty="0"/>
              <a:t>wird die Umsetzung der Agenda </a:t>
            </a:r>
            <a:r>
              <a:rPr lang="de-DE" sz="2400" dirty="0" smtClean="0"/>
              <a:t>2030</a:t>
            </a:r>
            <a:r>
              <a:rPr lang="de-DE" sz="2400" dirty="0"/>
              <a:t> </a:t>
            </a:r>
            <a:r>
              <a:rPr lang="de-DE" sz="2400" dirty="0" smtClean="0"/>
              <a:t>überprüft</a:t>
            </a:r>
            <a:r>
              <a:rPr lang="de-DE" sz="2400" dirty="0"/>
              <a:t>?</a:t>
            </a:r>
            <a:br>
              <a:rPr lang="de-DE" sz="2400" dirty="0"/>
            </a:br>
            <a:endParaRPr lang="de-AT" sz="2400" dirty="0"/>
          </a:p>
        </p:txBody>
      </p:sp>
      <p:sp>
        <p:nvSpPr>
          <p:cNvPr id="5" name="Inhaltsplatzhalter 11"/>
          <p:cNvSpPr txBox="1">
            <a:spLocks/>
          </p:cNvSpPr>
          <p:nvPr/>
        </p:nvSpPr>
        <p:spPr>
          <a:xfrm>
            <a:off x="251520" y="1196752"/>
            <a:ext cx="8435280" cy="4934173"/>
          </a:xfrm>
          <a:prstGeom prst="rect">
            <a:avLst/>
          </a:prstGeom>
        </p:spPr>
        <p:txBody>
          <a:bodyPr/>
          <a:lstStyle/>
          <a:p>
            <a:endParaRPr lang="de-DE" sz="2000" kern="0" dirty="0">
              <a:latin typeface="+mn-lt"/>
            </a:endParaRPr>
          </a:p>
        </p:txBody>
      </p:sp>
      <p:sp>
        <p:nvSpPr>
          <p:cNvPr id="7" name="Inhaltsplatzhalter 6"/>
          <p:cNvSpPr>
            <a:spLocks noGrp="1"/>
          </p:cNvSpPr>
          <p:nvPr>
            <p:ph idx="1"/>
          </p:nvPr>
        </p:nvSpPr>
        <p:spPr>
          <a:xfrm>
            <a:off x="202187" y="1448482"/>
            <a:ext cx="8229600" cy="4430712"/>
          </a:xfrm>
        </p:spPr>
        <p:txBody>
          <a:bodyPr/>
          <a:lstStyle/>
          <a:p>
            <a:r>
              <a:rPr lang="de-DE" sz="1600" dirty="0" smtClean="0"/>
              <a:t>In </a:t>
            </a:r>
            <a:r>
              <a:rPr lang="de-DE" sz="1600" dirty="0"/>
              <a:t>der Kritik an den SDGs wird darauf hingewiesen, dass die Ziele vielfach zu umfassend formuliert sind und ihre Umsetzung dadurch schwer nachvollziehbar </a:t>
            </a:r>
            <a:r>
              <a:rPr lang="de-DE" sz="1600" dirty="0" smtClean="0"/>
              <a:t>ist. Aus </a:t>
            </a:r>
            <a:r>
              <a:rPr lang="de-DE" sz="1600" dirty="0"/>
              <a:t>den Ergebnissen der MDGs </a:t>
            </a:r>
            <a:r>
              <a:rPr lang="de-DE" sz="1600" dirty="0" smtClean="0"/>
              <a:t>wurde </a:t>
            </a:r>
            <a:r>
              <a:rPr lang="de-DE" sz="1600" dirty="0"/>
              <a:t>klar, dass </a:t>
            </a:r>
            <a:r>
              <a:rPr lang="de-DE" sz="1600" b="1" dirty="0"/>
              <a:t>nicht nur quantitativ messbare </a:t>
            </a:r>
            <a:r>
              <a:rPr lang="de-DE" sz="1600" dirty="0"/>
              <a:t>Erfolge wichtig sind, sondern dass die Umsetzung </a:t>
            </a:r>
            <a:r>
              <a:rPr lang="de-DE" sz="1600" b="1" dirty="0"/>
              <a:t>zudem im Einklang mit den Menschenrechten</a:t>
            </a:r>
            <a:r>
              <a:rPr lang="de-DE" sz="1600" dirty="0"/>
              <a:t> geschehen muss</a:t>
            </a:r>
            <a:r>
              <a:rPr lang="de-DE" sz="1600" dirty="0" smtClean="0"/>
              <a:t>.</a:t>
            </a:r>
          </a:p>
          <a:p>
            <a:pPr marL="0" indent="0">
              <a:buNone/>
            </a:pPr>
            <a:endParaRPr lang="de-DE" sz="1600" dirty="0" smtClean="0"/>
          </a:p>
          <a:p>
            <a:r>
              <a:rPr lang="de-DE" sz="1600" dirty="0" smtClean="0"/>
              <a:t>Um </a:t>
            </a:r>
            <a:r>
              <a:rPr lang="de-DE" sz="1600" dirty="0"/>
              <a:t>nachvollziehen zu können, ob und wie weit die Ziele schon erreicht wurden, wird die Umsetzung auf internationaler, nationaler und lokaler Ebene </a:t>
            </a:r>
            <a:r>
              <a:rPr lang="de-DE" sz="1600" b="1" dirty="0"/>
              <a:t>beobachtet und dokumentiert</a:t>
            </a:r>
            <a:r>
              <a:rPr lang="de-DE" sz="1600" b="1" dirty="0" smtClean="0"/>
              <a:t>.</a:t>
            </a:r>
          </a:p>
          <a:p>
            <a:pPr marL="0" indent="0">
              <a:buNone/>
            </a:pPr>
            <a:endParaRPr lang="de-DE" sz="1600" dirty="0"/>
          </a:p>
          <a:p>
            <a:r>
              <a:rPr lang="de-DE" sz="1600" dirty="0"/>
              <a:t>Dass die Länder über die Umsetzung der Ziele </a:t>
            </a:r>
            <a:r>
              <a:rPr lang="de-DE" sz="1600" b="1" dirty="0"/>
              <a:t>berichten</a:t>
            </a:r>
            <a:r>
              <a:rPr lang="de-DE" sz="1600" dirty="0"/>
              <a:t> und es möglich ist, die Entwicklungen zu </a:t>
            </a:r>
            <a:r>
              <a:rPr lang="de-DE" sz="1600" b="1" dirty="0"/>
              <a:t>beobachten</a:t>
            </a:r>
            <a:r>
              <a:rPr lang="de-DE" sz="1600" dirty="0"/>
              <a:t> (Monitoring), ist besonders wichtig, weil es sich bei der Agenda </a:t>
            </a:r>
            <a:r>
              <a:rPr lang="de-DE" sz="1600" dirty="0" smtClean="0"/>
              <a:t>2030</a:t>
            </a:r>
            <a:r>
              <a:rPr lang="de-DE" sz="1600" dirty="0"/>
              <a:t> </a:t>
            </a:r>
            <a:r>
              <a:rPr lang="de-DE" sz="1600" dirty="0" smtClean="0"/>
              <a:t>nicht </a:t>
            </a:r>
            <a:r>
              <a:rPr lang="de-DE" sz="1600" dirty="0"/>
              <a:t>um einen Vertrag handelt. Vielmehr ist sie eine </a:t>
            </a:r>
            <a:r>
              <a:rPr lang="de-DE" sz="1600" b="1" dirty="0"/>
              <a:t>Resolution</a:t>
            </a:r>
            <a:r>
              <a:rPr lang="de-DE" sz="1600" dirty="0"/>
              <a:t>, sie ist rechtlich also nicht verbindlich. Kein Land kann „angeklagt“ werden, wenn es sich nicht an die Vereinbarungen der Agenda </a:t>
            </a:r>
            <a:r>
              <a:rPr lang="de-DE" sz="1600" dirty="0" smtClean="0"/>
              <a:t>2030</a:t>
            </a:r>
            <a:r>
              <a:rPr lang="de-DE" sz="1600" dirty="0"/>
              <a:t> </a:t>
            </a:r>
            <a:r>
              <a:rPr lang="de-DE" sz="1600" dirty="0" smtClean="0"/>
              <a:t>hält</a:t>
            </a:r>
            <a:r>
              <a:rPr lang="de-DE" sz="1600" dirty="0"/>
              <a:t>.</a:t>
            </a:r>
          </a:p>
          <a:p>
            <a:pPr marL="0" indent="0">
              <a:buNone/>
            </a:pPr>
            <a:endParaRPr lang="de-AT" sz="1600" dirty="0"/>
          </a:p>
        </p:txBody>
      </p:sp>
    </p:spTree>
    <p:extLst>
      <p:ext uri="{BB962C8B-B14F-4D97-AF65-F5344CB8AC3E}">
        <p14:creationId xmlns:p14="http://schemas.microsoft.com/office/powerpoint/2010/main" val="2917309112"/>
      </p:ext>
    </p:extLst>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rrowheads="1"/>
          </p:cNvPicPr>
          <p:nvPr/>
        </p:nvPicPr>
        <p:blipFill>
          <a:blip r:embed="rId2" cstate="email"/>
          <a:srcRect/>
          <a:stretch>
            <a:fillRect/>
          </a:stretch>
        </p:blipFill>
        <p:spPr bwMode="auto">
          <a:xfrm>
            <a:off x="0" y="11412"/>
            <a:ext cx="9163050" cy="6885384"/>
          </a:xfrm>
          <a:prstGeom prst="rect">
            <a:avLst/>
          </a:prstGeom>
          <a:solidFill>
            <a:srgbClr val="000000">
              <a:shade val="95000"/>
            </a:srgbClr>
          </a:solidFill>
          <a:ln w="444500" cap="sq">
            <a:noFill/>
            <a:miter lim="800000"/>
          </a:ln>
          <a:effectLst/>
        </p:spPr>
      </p:pic>
      <p:sp>
        <p:nvSpPr>
          <p:cNvPr id="8195" name="Rectangle 2"/>
          <p:cNvSpPr>
            <a:spLocks noGrp="1" noChangeArrowheads="1"/>
          </p:cNvSpPr>
          <p:nvPr>
            <p:ph type="title"/>
          </p:nvPr>
        </p:nvSpPr>
        <p:spPr>
          <a:xfrm>
            <a:off x="179512" y="325660"/>
            <a:ext cx="8136903" cy="1152525"/>
          </a:xfrm>
        </p:spPr>
        <p:txBody>
          <a:bodyPr/>
          <a:lstStyle/>
          <a:p>
            <a:r>
              <a:rPr lang="de-DE" sz="2400" dirty="0" smtClean="0"/>
              <a:t>Umsetzung </a:t>
            </a:r>
            <a:r>
              <a:rPr lang="de-DE" sz="2400" dirty="0"/>
              <a:t>der Agenda </a:t>
            </a:r>
            <a:r>
              <a:rPr lang="de-DE" sz="2400" dirty="0" smtClean="0"/>
              <a:t>2030: Internationale und Europäische Ebene</a:t>
            </a:r>
            <a:r>
              <a:rPr lang="de-DE" sz="2400" dirty="0"/>
              <a:t/>
            </a:r>
            <a:br>
              <a:rPr lang="de-DE" sz="2400" dirty="0"/>
            </a:br>
            <a:endParaRPr lang="de-AT" sz="2400" dirty="0"/>
          </a:p>
        </p:txBody>
      </p:sp>
      <p:sp>
        <p:nvSpPr>
          <p:cNvPr id="5" name="Inhaltsplatzhalter 11"/>
          <p:cNvSpPr txBox="1">
            <a:spLocks/>
          </p:cNvSpPr>
          <p:nvPr/>
        </p:nvSpPr>
        <p:spPr>
          <a:xfrm>
            <a:off x="251520" y="1196752"/>
            <a:ext cx="8435280" cy="4934173"/>
          </a:xfrm>
          <a:prstGeom prst="rect">
            <a:avLst/>
          </a:prstGeom>
        </p:spPr>
        <p:txBody>
          <a:bodyPr/>
          <a:lstStyle/>
          <a:p>
            <a:endParaRPr lang="de-DE" sz="2000" kern="0" dirty="0">
              <a:latin typeface="+mn-lt"/>
            </a:endParaRPr>
          </a:p>
        </p:txBody>
      </p:sp>
      <p:sp>
        <p:nvSpPr>
          <p:cNvPr id="7" name="Inhaltsplatzhalter 6"/>
          <p:cNvSpPr>
            <a:spLocks noGrp="1"/>
          </p:cNvSpPr>
          <p:nvPr>
            <p:ph idx="1"/>
          </p:nvPr>
        </p:nvSpPr>
        <p:spPr>
          <a:xfrm>
            <a:off x="202187" y="1448482"/>
            <a:ext cx="8229600" cy="4430712"/>
          </a:xfrm>
        </p:spPr>
        <p:txBody>
          <a:bodyPr/>
          <a:lstStyle/>
          <a:p>
            <a:pPr marL="0" indent="0">
              <a:buNone/>
            </a:pPr>
            <a:r>
              <a:rPr lang="de-DE" sz="1600" b="1" dirty="0"/>
              <a:t>Internationale </a:t>
            </a:r>
            <a:r>
              <a:rPr lang="de-DE" sz="1600" b="1" dirty="0" smtClean="0"/>
              <a:t>Ebene: Vereinte Nationen</a:t>
            </a:r>
            <a:endParaRPr lang="de-DE" sz="1600" dirty="0"/>
          </a:p>
          <a:p>
            <a:r>
              <a:rPr lang="de-DE" sz="1600" dirty="0" smtClean="0"/>
              <a:t>Im </a:t>
            </a:r>
            <a:r>
              <a:rPr lang="de-DE" sz="1600" b="1" dirty="0"/>
              <a:t>UN-Nachhaltigkeitsforum</a:t>
            </a:r>
            <a:r>
              <a:rPr lang="de-DE" sz="1600" dirty="0"/>
              <a:t> (</a:t>
            </a:r>
            <a:r>
              <a:rPr lang="de-DE" sz="1600" b="1" dirty="0"/>
              <a:t>HLPF</a:t>
            </a:r>
            <a:r>
              <a:rPr lang="de-DE" sz="1600" dirty="0"/>
              <a:t>, engl.: High-level Political Forum on </a:t>
            </a:r>
            <a:r>
              <a:rPr lang="de-DE" sz="1600" dirty="0" err="1"/>
              <a:t>Sustainable</a:t>
            </a:r>
            <a:r>
              <a:rPr lang="de-DE" sz="1600" dirty="0"/>
              <a:t> Development), das regelmäßig stattfindet, wird die globale Nachhaltigkeitspolitik besprochen. </a:t>
            </a:r>
            <a:r>
              <a:rPr lang="de-DE" sz="1600" b="1" dirty="0"/>
              <a:t>Jedes Land </a:t>
            </a:r>
            <a:r>
              <a:rPr lang="de-DE" sz="1600" dirty="0"/>
              <a:t>legt dort freiwillig auch einen </a:t>
            </a:r>
            <a:r>
              <a:rPr lang="de-DE" sz="1600" b="1" dirty="0"/>
              <a:t>Bericht</a:t>
            </a:r>
            <a:r>
              <a:rPr lang="de-DE" sz="1600" dirty="0"/>
              <a:t> vor, wie es um die Umsetzung der Ziele auf nationaler Ebene steht.</a:t>
            </a:r>
          </a:p>
          <a:p>
            <a:r>
              <a:rPr lang="de-DE" sz="1600" dirty="0"/>
              <a:t>Darüber hinaus wird von den Vereinten Nationen jährlich ein </a:t>
            </a:r>
            <a:r>
              <a:rPr lang="de-DE" sz="1600" b="1" dirty="0"/>
              <a:t>Bericht</a:t>
            </a:r>
            <a:r>
              <a:rPr lang="de-DE" sz="1600" dirty="0"/>
              <a:t> über den Fortschritt beziehungsweise die Probleme bei der Zielerreichung der Agenda </a:t>
            </a:r>
            <a:r>
              <a:rPr lang="de-DE" sz="1600" dirty="0" smtClean="0"/>
              <a:t>2030</a:t>
            </a:r>
            <a:r>
              <a:rPr lang="de-DE" sz="1600" dirty="0"/>
              <a:t> </a:t>
            </a:r>
            <a:r>
              <a:rPr lang="de-DE" sz="1600" b="1" dirty="0" smtClean="0"/>
              <a:t>auf </a:t>
            </a:r>
            <a:r>
              <a:rPr lang="de-DE" sz="1600" b="1" dirty="0"/>
              <a:t>globaler Ebene </a:t>
            </a:r>
            <a:r>
              <a:rPr lang="de-DE" sz="1600" dirty="0"/>
              <a:t>verfasst. </a:t>
            </a:r>
            <a:r>
              <a:rPr lang="de-DE" sz="1600" dirty="0" smtClean="0"/>
              <a:t/>
            </a:r>
            <a:br>
              <a:rPr lang="de-DE" sz="1600" dirty="0" smtClean="0"/>
            </a:br>
            <a:r>
              <a:rPr lang="de-DE" sz="1600" dirty="0" smtClean="0">
                <a:solidFill>
                  <a:srgbClr val="FF0000"/>
                </a:solidFill>
                <a:hlinkClick r:id="rId3" tooltip="Opens internal link in current window"/>
              </a:rPr>
              <a:t>https</a:t>
            </a:r>
            <a:r>
              <a:rPr lang="de-DE" sz="1600" dirty="0">
                <a:solidFill>
                  <a:srgbClr val="FF0000"/>
                </a:solidFill>
                <a:hlinkClick r:id="rId3" tooltip="Opens internal link in current window"/>
              </a:rPr>
              <a:t>://</a:t>
            </a:r>
            <a:r>
              <a:rPr lang="de-DE" sz="1600" dirty="0" smtClean="0">
                <a:solidFill>
                  <a:srgbClr val="FF0000"/>
                </a:solidFill>
                <a:hlinkClick r:id="rId3" tooltip="Opens internal link in current window"/>
              </a:rPr>
              <a:t>unstats.un.org/sdgs</a:t>
            </a:r>
            <a:endParaRPr lang="de-DE" sz="1600" dirty="0" smtClean="0">
              <a:solidFill>
                <a:srgbClr val="FF0000"/>
              </a:solidFill>
            </a:endParaRPr>
          </a:p>
          <a:p>
            <a:pPr marL="0" indent="0">
              <a:buNone/>
            </a:pPr>
            <a:endParaRPr lang="de-DE" sz="1600" dirty="0"/>
          </a:p>
          <a:p>
            <a:pPr marL="0" indent="0">
              <a:buNone/>
            </a:pPr>
            <a:r>
              <a:rPr lang="de-DE" sz="1600" b="1" dirty="0"/>
              <a:t>Europäische Ebene</a:t>
            </a:r>
            <a:endParaRPr lang="de-DE" sz="1600" dirty="0"/>
          </a:p>
          <a:p>
            <a:r>
              <a:rPr lang="de-DE" sz="1600" dirty="0"/>
              <a:t>Das </a:t>
            </a:r>
            <a:r>
              <a:rPr lang="de-DE" sz="1600" b="1" dirty="0"/>
              <a:t>Statistische Amt der Europäischen Union (</a:t>
            </a:r>
            <a:r>
              <a:rPr lang="de-DE" sz="1600" b="1" dirty="0" err="1"/>
              <a:t>eurostat</a:t>
            </a:r>
            <a:r>
              <a:rPr lang="de-DE" sz="1600" b="1" dirty="0"/>
              <a:t>) </a:t>
            </a:r>
            <a:r>
              <a:rPr lang="de-DE" sz="1600" dirty="0"/>
              <a:t>beobachtet und dokumentiert den aktuellen Status in der Umsetzung der Nachhaltigkeitsziele anhand von statistischen Erhebungen aus den Mitgliedsländern. Dadurch sollen vergleichbare Daten auf EU-Ebene zur Verfügung gestellt werden. Der Stand der Veränderung wird anhand von </a:t>
            </a:r>
            <a:r>
              <a:rPr lang="de-DE" sz="1600" b="1" dirty="0"/>
              <a:t>Wettersymbolen</a:t>
            </a:r>
            <a:r>
              <a:rPr lang="de-DE" sz="1600" dirty="0"/>
              <a:t> angezeigt. Sonnenschein bedeutet, dass die Entwicklung sehr positiv ist, Gewitterwolken bedeuten eine sehr negative Entwicklung.</a:t>
            </a:r>
          </a:p>
          <a:p>
            <a:endParaRPr lang="de-DE" sz="1600" dirty="0"/>
          </a:p>
          <a:p>
            <a:pPr marL="0" indent="0">
              <a:buNone/>
            </a:pPr>
            <a:endParaRPr lang="de-AT" sz="1600" dirty="0"/>
          </a:p>
        </p:txBody>
      </p:sp>
    </p:spTree>
    <p:extLst>
      <p:ext uri="{BB962C8B-B14F-4D97-AF65-F5344CB8AC3E}">
        <p14:creationId xmlns:p14="http://schemas.microsoft.com/office/powerpoint/2010/main" val="349915534"/>
      </p:ext>
    </p:extLst>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rrowheads="1"/>
          </p:cNvPicPr>
          <p:nvPr/>
        </p:nvPicPr>
        <p:blipFill>
          <a:blip r:embed="rId2" cstate="email"/>
          <a:srcRect/>
          <a:stretch>
            <a:fillRect/>
          </a:stretch>
        </p:blipFill>
        <p:spPr bwMode="auto">
          <a:xfrm>
            <a:off x="0" y="11412"/>
            <a:ext cx="9163050" cy="6885384"/>
          </a:xfrm>
          <a:prstGeom prst="rect">
            <a:avLst/>
          </a:prstGeom>
          <a:solidFill>
            <a:srgbClr val="000000">
              <a:shade val="95000"/>
            </a:srgbClr>
          </a:solidFill>
          <a:ln w="444500" cap="sq">
            <a:noFill/>
            <a:miter lim="800000"/>
          </a:ln>
          <a:effectLst/>
        </p:spPr>
      </p:pic>
      <p:sp>
        <p:nvSpPr>
          <p:cNvPr id="8195" name="Rectangle 2"/>
          <p:cNvSpPr>
            <a:spLocks noGrp="1" noChangeArrowheads="1"/>
          </p:cNvSpPr>
          <p:nvPr>
            <p:ph type="title"/>
          </p:nvPr>
        </p:nvSpPr>
        <p:spPr>
          <a:xfrm>
            <a:off x="179512" y="325660"/>
            <a:ext cx="8136903" cy="1152525"/>
          </a:xfrm>
        </p:spPr>
        <p:txBody>
          <a:bodyPr/>
          <a:lstStyle/>
          <a:p>
            <a:r>
              <a:rPr lang="de-DE" sz="2400" dirty="0" smtClean="0"/>
              <a:t>Leitindikatoren der nachhaltigen Entwicklung in der EU: </a:t>
            </a:r>
            <a:r>
              <a:rPr lang="de-DE" sz="2400" dirty="0"/>
              <a:t>Der Stand der </a:t>
            </a:r>
            <a:r>
              <a:rPr lang="de-DE" sz="2400" dirty="0" smtClean="0"/>
              <a:t>Veränderung</a:t>
            </a:r>
            <a:r>
              <a:rPr lang="de-DE" sz="2400" dirty="0">
                <a:solidFill>
                  <a:srgbClr val="FF0000"/>
                </a:solidFill>
              </a:rPr>
              <a:t/>
            </a:r>
            <a:br>
              <a:rPr lang="de-DE" sz="2400" dirty="0">
                <a:solidFill>
                  <a:srgbClr val="FF0000"/>
                </a:solidFill>
              </a:rPr>
            </a:br>
            <a:endParaRPr lang="de-AT" sz="2400" dirty="0">
              <a:solidFill>
                <a:srgbClr val="FF0000"/>
              </a:solidFill>
            </a:endParaRPr>
          </a:p>
        </p:txBody>
      </p:sp>
      <p:sp>
        <p:nvSpPr>
          <p:cNvPr id="5" name="Inhaltsplatzhalter 11"/>
          <p:cNvSpPr txBox="1">
            <a:spLocks/>
          </p:cNvSpPr>
          <p:nvPr/>
        </p:nvSpPr>
        <p:spPr>
          <a:xfrm>
            <a:off x="251520" y="1196752"/>
            <a:ext cx="8435280" cy="4934173"/>
          </a:xfrm>
          <a:prstGeom prst="rect">
            <a:avLst/>
          </a:prstGeom>
        </p:spPr>
        <p:txBody>
          <a:bodyPr/>
          <a:lstStyle/>
          <a:p>
            <a:endParaRPr lang="de-DE" sz="2000" kern="0" dirty="0">
              <a:latin typeface="+mn-lt"/>
            </a:endParaRPr>
          </a:p>
        </p:txBody>
      </p:sp>
      <p:sp>
        <p:nvSpPr>
          <p:cNvPr id="7" name="Inhaltsplatzhalter 6"/>
          <p:cNvSpPr>
            <a:spLocks noGrp="1"/>
          </p:cNvSpPr>
          <p:nvPr>
            <p:ph idx="1"/>
          </p:nvPr>
        </p:nvSpPr>
        <p:spPr>
          <a:xfrm>
            <a:off x="202187" y="1448482"/>
            <a:ext cx="8229600" cy="4430712"/>
          </a:xfrm>
        </p:spPr>
        <p:txBody>
          <a:bodyPr/>
          <a:lstStyle/>
          <a:p>
            <a:pPr marL="0" indent="0">
              <a:buNone/>
            </a:pPr>
            <a:endParaRPr lang="de-DE" sz="1600" dirty="0"/>
          </a:p>
          <a:p>
            <a:pPr marL="0" indent="0">
              <a:buNone/>
            </a:pPr>
            <a:endParaRPr lang="de-AT" sz="1600" dirty="0"/>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241757"/>
            <a:ext cx="7984889" cy="4491500"/>
          </a:xfrm>
          <a:prstGeom prst="rect">
            <a:avLst/>
          </a:prstGeom>
        </p:spPr>
      </p:pic>
    </p:spTree>
    <p:extLst>
      <p:ext uri="{BB962C8B-B14F-4D97-AF65-F5344CB8AC3E}">
        <p14:creationId xmlns:p14="http://schemas.microsoft.com/office/powerpoint/2010/main" val="1115946539"/>
      </p:ext>
    </p:extLst>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rrowheads="1"/>
          </p:cNvPicPr>
          <p:nvPr/>
        </p:nvPicPr>
        <p:blipFill>
          <a:blip r:embed="rId2" cstate="email"/>
          <a:srcRect/>
          <a:stretch>
            <a:fillRect/>
          </a:stretch>
        </p:blipFill>
        <p:spPr bwMode="auto">
          <a:xfrm>
            <a:off x="0" y="11412"/>
            <a:ext cx="9163050" cy="6885384"/>
          </a:xfrm>
          <a:prstGeom prst="rect">
            <a:avLst/>
          </a:prstGeom>
          <a:solidFill>
            <a:srgbClr val="000000">
              <a:shade val="95000"/>
            </a:srgbClr>
          </a:solidFill>
          <a:ln w="444500" cap="sq">
            <a:noFill/>
            <a:miter lim="800000"/>
          </a:ln>
          <a:effectLst/>
        </p:spPr>
      </p:pic>
      <p:sp>
        <p:nvSpPr>
          <p:cNvPr id="8195" name="Rectangle 2"/>
          <p:cNvSpPr>
            <a:spLocks noGrp="1" noChangeArrowheads="1"/>
          </p:cNvSpPr>
          <p:nvPr>
            <p:ph type="title"/>
          </p:nvPr>
        </p:nvSpPr>
        <p:spPr>
          <a:xfrm>
            <a:off x="179512" y="325660"/>
            <a:ext cx="8136903" cy="1152525"/>
          </a:xfrm>
        </p:spPr>
        <p:txBody>
          <a:bodyPr/>
          <a:lstStyle/>
          <a:p>
            <a:r>
              <a:rPr lang="de-DE" sz="2400" dirty="0" smtClean="0"/>
              <a:t>Umsetzung </a:t>
            </a:r>
            <a:r>
              <a:rPr lang="de-DE" sz="2400" dirty="0"/>
              <a:t>der Agenda </a:t>
            </a:r>
            <a:r>
              <a:rPr lang="de-DE" sz="2400" dirty="0" smtClean="0"/>
              <a:t>2030: Nationale Ebene </a:t>
            </a:r>
            <a:r>
              <a:rPr lang="de-DE" sz="2400" dirty="0" smtClean="0"/>
              <a:t>– Österreich</a:t>
            </a:r>
            <a:r>
              <a:rPr lang="de-DE" sz="2400" dirty="0"/>
              <a:t/>
            </a:r>
            <a:br>
              <a:rPr lang="de-DE" sz="2400" dirty="0"/>
            </a:br>
            <a:endParaRPr lang="de-AT" sz="2400" dirty="0"/>
          </a:p>
        </p:txBody>
      </p:sp>
      <p:sp>
        <p:nvSpPr>
          <p:cNvPr id="5" name="Inhaltsplatzhalter 11"/>
          <p:cNvSpPr txBox="1">
            <a:spLocks/>
          </p:cNvSpPr>
          <p:nvPr/>
        </p:nvSpPr>
        <p:spPr>
          <a:xfrm>
            <a:off x="251520" y="1196752"/>
            <a:ext cx="8435280" cy="4934173"/>
          </a:xfrm>
          <a:prstGeom prst="rect">
            <a:avLst/>
          </a:prstGeom>
        </p:spPr>
        <p:txBody>
          <a:bodyPr/>
          <a:lstStyle/>
          <a:p>
            <a:endParaRPr lang="de-DE" sz="2000" kern="0" dirty="0">
              <a:latin typeface="+mn-lt"/>
            </a:endParaRPr>
          </a:p>
        </p:txBody>
      </p:sp>
      <p:sp>
        <p:nvSpPr>
          <p:cNvPr id="7" name="Inhaltsplatzhalter 6"/>
          <p:cNvSpPr>
            <a:spLocks noGrp="1"/>
          </p:cNvSpPr>
          <p:nvPr>
            <p:ph idx="1"/>
          </p:nvPr>
        </p:nvSpPr>
        <p:spPr>
          <a:xfrm>
            <a:off x="202187" y="1448482"/>
            <a:ext cx="8229600" cy="4430712"/>
          </a:xfrm>
        </p:spPr>
        <p:txBody>
          <a:bodyPr/>
          <a:lstStyle/>
          <a:p>
            <a:r>
              <a:rPr lang="de-DE" sz="1600" dirty="0" smtClean="0"/>
              <a:t>In </a:t>
            </a:r>
            <a:r>
              <a:rPr lang="de-DE" sz="1600" dirty="0"/>
              <a:t>Österreich sind die </a:t>
            </a:r>
            <a:r>
              <a:rPr lang="de-DE" sz="1600" b="1" dirty="0"/>
              <a:t>Bundesministerien</a:t>
            </a:r>
            <a:r>
              <a:rPr lang="de-DE" sz="1600" dirty="0"/>
              <a:t> dafür zuständig, die Agenda </a:t>
            </a:r>
            <a:r>
              <a:rPr lang="de-DE" sz="1600" dirty="0" smtClean="0"/>
              <a:t>2030</a:t>
            </a:r>
            <a:r>
              <a:rPr lang="de-DE" sz="1600" dirty="0"/>
              <a:t> </a:t>
            </a:r>
            <a:r>
              <a:rPr lang="de-DE" sz="1600" dirty="0" smtClean="0"/>
              <a:t>umzusetzen</a:t>
            </a:r>
            <a:r>
              <a:rPr lang="de-DE" sz="1600" dirty="0"/>
              <a:t>. Sie sollen Strategien, Programme und Aktionspläne erstellen. Dabei sollen </a:t>
            </a:r>
            <a:r>
              <a:rPr lang="de-DE" sz="1600" b="1" dirty="0"/>
              <a:t>alle Kooperationspartner </a:t>
            </a:r>
            <a:r>
              <a:rPr lang="de-DE" sz="1600" dirty="0"/>
              <a:t>auf Bundes-, Landes-, Städte- und Gemeindeebene einbezogen werden, ebenso die </a:t>
            </a:r>
            <a:r>
              <a:rPr lang="de-DE" sz="1600" b="1" dirty="0"/>
              <a:t>Wirtschaft</a:t>
            </a:r>
            <a:r>
              <a:rPr lang="de-DE" sz="1600" dirty="0"/>
              <a:t>, die </a:t>
            </a:r>
            <a:r>
              <a:rPr lang="de-DE" sz="1600" b="1" dirty="0"/>
              <a:t>Wissenschaft</a:t>
            </a:r>
            <a:r>
              <a:rPr lang="de-DE" sz="1600" dirty="0"/>
              <a:t>, die </a:t>
            </a:r>
            <a:r>
              <a:rPr lang="de-DE" sz="1600" b="1" dirty="0"/>
              <a:t>Sozialpartner</a:t>
            </a:r>
            <a:r>
              <a:rPr lang="de-DE" sz="1600" dirty="0"/>
              <a:t> und die </a:t>
            </a:r>
            <a:r>
              <a:rPr lang="de-DE" sz="1600" b="1" dirty="0"/>
              <a:t>Zivilgesellschaft</a:t>
            </a:r>
            <a:r>
              <a:rPr lang="de-DE" sz="1600" dirty="0"/>
              <a:t>. Die Koordination obliegt dem </a:t>
            </a:r>
            <a:r>
              <a:rPr lang="de-DE" sz="1600" b="1" dirty="0"/>
              <a:t>Bundeskanzleramt</a:t>
            </a:r>
            <a:r>
              <a:rPr lang="de-DE" sz="1600" dirty="0"/>
              <a:t>.</a:t>
            </a:r>
          </a:p>
          <a:p>
            <a:r>
              <a:rPr lang="de-DE" sz="1600" dirty="0" smtClean="0"/>
              <a:t>Der </a:t>
            </a:r>
            <a:r>
              <a:rPr lang="de-DE" sz="1600" b="1" dirty="0" smtClean="0"/>
              <a:t>Rechnungshof</a:t>
            </a:r>
            <a:r>
              <a:rPr lang="de-DE" sz="1600" dirty="0"/>
              <a:t> </a:t>
            </a:r>
            <a:r>
              <a:rPr lang="de-DE" sz="1600" dirty="0" smtClean="0"/>
              <a:t>prüft</a:t>
            </a:r>
            <a:r>
              <a:rPr lang="de-DE" sz="1600" dirty="0"/>
              <a:t>, welchen Beitrag Österreich zur Umsetzung der SDGs leistet. Als übergreifendes Schwerpunktthema ist es Teil vieler Prüfungstätigkeiten des Rechnungshofes. </a:t>
            </a:r>
          </a:p>
          <a:p>
            <a:r>
              <a:rPr lang="de-DE" sz="1600" b="1" dirty="0"/>
              <a:t>Statistik </a:t>
            </a:r>
            <a:r>
              <a:rPr lang="de-DE" sz="1600" b="1" dirty="0" smtClean="0"/>
              <a:t>Austria</a:t>
            </a:r>
            <a:r>
              <a:rPr lang="de-DE" sz="1600" dirty="0" smtClean="0"/>
              <a:t>: Daten </a:t>
            </a:r>
            <a:r>
              <a:rPr lang="de-DE" sz="1600" dirty="0"/>
              <a:t>zum Stand der Ausgangssituation und der Umsetzung werden auf nationaler Ebene von der Statistik Austria erhoben. Dadurch sollen aktuelle Trends erkennbar und mit anderen Ländern vergleichbar sein. Die drei Dimensionen der SDG (Soziales, Umwelt und Wirtschaft) werden erhoben und mittels Wettersymbolen angezeigt.</a:t>
            </a:r>
          </a:p>
          <a:p>
            <a:r>
              <a:rPr lang="de-DE" sz="1600" b="1" dirty="0"/>
              <a:t>SDG Watch </a:t>
            </a:r>
            <a:r>
              <a:rPr lang="de-DE" sz="1600" b="1" dirty="0" smtClean="0"/>
              <a:t>Austria</a:t>
            </a:r>
            <a:r>
              <a:rPr lang="de-DE" sz="1600" dirty="0" smtClean="0"/>
              <a:t>: Diese </a:t>
            </a:r>
            <a:r>
              <a:rPr lang="de-DE" sz="1600" dirty="0"/>
              <a:t>zivilgesellschaftliche Plattform ist ein </a:t>
            </a:r>
            <a:r>
              <a:rPr lang="de-DE" sz="1600" dirty="0" smtClean="0"/>
              <a:t>Zusammenschluss </a:t>
            </a:r>
            <a:r>
              <a:rPr lang="de-DE" sz="1600" dirty="0"/>
              <a:t>aus mehr als 150 Organisationen und setzt sich für </a:t>
            </a:r>
            <a:r>
              <a:rPr lang="de-DE" sz="1600" dirty="0" smtClean="0"/>
              <a:t>die Verwirklichung </a:t>
            </a:r>
            <a:r>
              <a:rPr lang="de-DE" sz="1600" dirty="0"/>
              <a:t>der Agenda </a:t>
            </a:r>
            <a:r>
              <a:rPr lang="de-DE" sz="1600" dirty="0" smtClean="0"/>
              <a:t>2030</a:t>
            </a:r>
            <a:r>
              <a:rPr lang="de-DE" sz="1600" dirty="0"/>
              <a:t> </a:t>
            </a:r>
            <a:r>
              <a:rPr lang="de-DE" sz="1600" dirty="0" smtClean="0"/>
              <a:t>und </a:t>
            </a:r>
            <a:r>
              <a:rPr lang="de-DE" sz="1600" dirty="0"/>
              <a:t>der 17 Ziele für nachhaltige Entwicklung in Österreich ein. Die Plattform beobachtet den Umsetzungsprozess in Österreich und formuliert Kritik und Anregungen zur Erreichung der </a:t>
            </a:r>
            <a:r>
              <a:rPr lang="de-DE" sz="1600" dirty="0" smtClean="0"/>
              <a:t>Nachhaltigkeitsziele. </a:t>
            </a:r>
            <a:br>
              <a:rPr lang="de-DE" sz="1600" dirty="0" smtClean="0"/>
            </a:br>
            <a:r>
              <a:rPr lang="de-DE" sz="1600" dirty="0" smtClean="0"/>
              <a:t>Mehr </a:t>
            </a:r>
            <a:r>
              <a:rPr lang="de-DE" sz="1600" dirty="0"/>
              <a:t>dazu: </a:t>
            </a:r>
            <a:r>
              <a:rPr lang="de-DE" sz="1600" dirty="0">
                <a:hlinkClick r:id="rId3" tooltip="Opens internal link in current window"/>
              </a:rPr>
              <a:t>https://www.sdgwatch.at</a:t>
            </a:r>
            <a:endParaRPr lang="de-DE" sz="1600" dirty="0"/>
          </a:p>
          <a:p>
            <a:endParaRPr lang="de-DE" sz="1600" dirty="0"/>
          </a:p>
          <a:p>
            <a:pPr marL="0" indent="0">
              <a:buNone/>
            </a:pPr>
            <a:endParaRPr lang="de-AT" sz="1600" dirty="0"/>
          </a:p>
        </p:txBody>
      </p:sp>
    </p:spTree>
    <p:extLst>
      <p:ext uri="{BB962C8B-B14F-4D97-AF65-F5344CB8AC3E}">
        <p14:creationId xmlns:p14="http://schemas.microsoft.com/office/powerpoint/2010/main" val="1935729624"/>
      </p:ext>
    </p:extLst>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4098" name="Rectangle 2"/>
          <p:cNvSpPr>
            <a:spLocks noGrp="1" noChangeArrowheads="1"/>
          </p:cNvSpPr>
          <p:nvPr>
            <p:ph type="title"/>
          </p:nvPr>
        </p:nvSpPr>
        <p:spPr/>
        <p:txBody>
          <a:bodyPr/>
          <a:lstStyle/>
          <a:p>
            <a:pPr eaLnBrk="1" hangingPunct="1"/>
            <a:r>
              <a:rPr lang="de-DE" sz="2400" dirty="0"/>
              <a:t>Mehr Information auf: </a:t>
            </a:r>
            <a:r>
              <a:rPr lang="de-DE" sz="2400" dirty="0" smtClean="0">
                <a:solidFill>
                  <a:srgbClr val="FF0000"/>
                </a:solidFill>
                <a:hlinkClick r:id="rId3"/>
              </a:rPr>
              <a:t>www.demokratiewebstatt.at</a:t>
            </a:r>
            <a:r>
              <a:rPr lang="de-DE" sz="2400" dirty="0" smtClean="0">
                <a:solidFill>
                  <a:srgbClr val="FF0000"/>
                </a:solidFill>
              </a:rPr>
              <a:t> </a:t>
            </a:r>
            <a:endParaRPr lang="de-AT" sz="2400" dirty="0">
              <a:solidFill>
                <a:srgbClr val="FF0000"/>
              </a:solidFill>
            </a:endParaRPr>
          </a:p>
        </p:txBody>
      </p:sp>
      <p:pic>
        <p:nvPicPr>
          <p:cNvPr id="3" name="Grafik 2"/>
          <p:cNvPicPr>
            <a:picLocks noChangeAspect="1"/>
          </p:cNvPicPr>
          <p:nvPr/>
        </p:nvPicPr>
        <p:blipFill>
          <a:blip r:embed="rId4"/>
          <a:stretch>
            <a:fillRect/>
          </a:stretch>
        </p:blipFill>
        <p:spPr>
          <a:xfrm>
            <a:off x="515692" y="-1"/>
            <a:ext cx="7224660" cy="6107367"/>
          </a:xfrm>
          <a:prstGeom prst="rect">
            <a:avLst/>
          </a:prstGeom>
        </p:spPr>
      </p:pic>
    </p:spTree>
    <p:extLst>
      <p:ext uri="{BB962C8B-B14F-4D97-AF65-F5344CB8AC3E}">
        <p14:creationId xmlns:p14="http://schemas.microsoft.com/office/powerpoint/2010/main" val="1471723343"/>
      </p:ext>
    </p:extLst>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rrowheads="1"/>
          </p:cNvPicPr>
          <p:nvPr/>
        </p:nvPicPr>
        <p:blipFill>
          <a:blip r:embed="rId2" cstate="email"/>
          <a:srcRect/>
          <a:stretch>
            <a:fillRect/>
          </a:stretch>
        </p:blipFill>
        <p:spPr bwMode="auto">
          <a:xfrm>
            <a:off x="0" y="11412"/>
            <a:ext cx="9163050" cy="6885384"/>
          </a:xfrm>
          <a:prstGeom prst="rect">
            <a:avLst/>
          </a:prstGeom>
          <a:solidFill>
            <a:srgbClr val="000000">
              <a:shade val="95000"/>
            </a:srgbClr>
          </a:solidFill>
          <a:ln w="444500" cap="sq">
            <a:noFill/>
            <a:miter lim="800000"/>
          </a:ln>
          <a:effectLst/>
        </p:spPr>
      </p:pic>
      <p:sp>
        <p:nvSpPr>
          <p:cNvPr id="8195" name="Rectangle 2"/>
          <p:cNvSpPr>
            <a:spLocks noGrp="1" noChangeArrowheads="1"/>
          </p:cNvSpPr>
          <p:nvPr>
            <p:ph type="title"/>
          </p:nvPr>
        </p:nvSpPr>
        <p:spPr>
          <a:xfrm>
            <a:off x="179512" y="325660"/>
            <a:ext cx="8136903" cy="1152525"/>
          </a:xfrm>
        </p:spPr>
        <p:txBody>
          <a:bodyPr/>
          <a:lstStyle/>
          <a:p>
            <a:r>
              <a:rPr lang="de-DE" sz="2400" dirty="0"/>
              <a:t>Leitindikatoren der nachhaltigen Entwicklung in </a:t>
            </a:r>
            <a:r>
              <a:rPr lang="de-DE" sz="2400" dirty="0" smtClean="0"/>
              <a:t>Österreich</a:t>
            </a:r>
            <a:endParaRPr lang="de-AT" sz="2400" dirty="0"/>
          </a:p>
        </p:txBody>
      </p:sp>
      <p:sp>
        <p:nvSpPr>
          <p:cNvPr id="5" name="Inhaltsplatzhalter 11"/>
          <p:cNvSpPr txBox="1">
            <a:spLocks/>
          </p:cNvSpPr>
          <p:nvPr/>
        </p:nvSpPr>
        <p:spPr>
          <a:xfrm>
            <a:off x="251520" y="1196752"/>
            <a:ext cx="8435280" cy="4934173"/>
          </a:xfrm>
          <a:prstGeom prst="rect">
            <a:avLst/>
          </a:prstGeom>
        </p:spPr>
        <p:txBody>
          <a:bodyPr/>
          <a:lstStyle/>
          <a:p>
            <a:endParaRPr lang="de-DE" sz="2000" kern="0" dirty="0">
              <a:latin typeface="+mn-lt"/>
            </a:endParaRPr>
          </a:p>
        </p:txBody>
      </p:sp>
      <p:sp>
        <p:nvSpPr>
          <p:cNvPr id="7" name="Inhaltsplatzhalter 6"/>
          <p:cNvSpPr>
            <a:spLocks noGrp="1"/>
          </p:cNvSpPr>
          <p:nvPr>
            <p:ph idx="1"/>
          </p:nvPr>
        </p:nvSpPr>
        <p:spPr>
          <a:xfrm>
            <a:off x="202187" y="1448482"/>
            <a:ext cx="8229600" cy="4430712"/>
          </a:xfrm>
        </p:spPr>
        <p:txBody>
          <a:bodyPr/>
          <a:lstStyle/>
          <a:p>
            <a:endParaRPr lang="de-DE" sz="1600" dirty="0"/>
          </a:p>
          <a:p>
            <a:pPr marL="0" indent="0">
              <a:buNone/>
            </a:pPr>
            <a:endParaRPr lang="de-AT" sz="1600" dirty="0"/>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367" y="1340768"/>
            <a:ext cx="7892235" cy="4478843"/>
          </a:xfrm>
          <a:prstGeom prst="rect">
            <a:avLst/>
          </a:prstGeom>
        </p:spPr>
      </p:pic>
    </p:spTree>
    <p:extLst>
      <p:ext uri="{BB962C8B-B14F-4D97-AF65-F5344CB8AC3E}">
        <p14:creationId xmlns:p14="http://schemas.microsoft.com/office/powerpoint/2010/main" val="262534932"/>
      </p:ext>
    </p:extLst>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3" descr="C:\Users\Franz\Pictures\Thema-1938-Fotos-internet\1938 hintergrund-01.jpg"/>
          <p:cNvPicPr>
            <a:picLocks noChangeAspect="1" noChangeArrowheads="1"/>
          </p:cNvPicPr>
          <p:nvPr/>
        </p:nvPicPr>
        <p:blipFill>
          <a:blip r:embed="rId2" cstate="email"/>
          <a:srcRect/>
          <a:stretch>
            <a:fillRect/>
          </a:stretch>
        </p:blipFill>
        <p:spPr bwMode="auto">
          <a:xfrm>
            <a:off x="16413" y="44624"/>
            <a:ext cx="9163050" cy="6858000"/>
          </a:xfrm>
          <a:prstGeom prst="rect">
            <a:avLst/>
          </a:prstGeom>
          <a:noFill/>
        </p:spPr>
      </p:pic>
      <p:sp>
        <p:nvSpPr>
          <p:cNvPr id="5122" name="Rectangle 2"/>
          <p:cNvSpPr>
            <a:spLocks noGrp="1" noChangeArrowheads="1"/>
          </p:cNvSpPr>
          <p:nvPr>
            <p:ph type="ctrTitle"/>
          </p:nvPr>
        </p:nvSpPr>
        <p:spPr>
          <a:xfrm>
            <a:off x="611188" y="4149080"/>
            <a:ext cx="7777162" cy="936104"/>
          </a:xfrm>
        </p:spPr>
        <p:txBody>
          <a:bodyPr/>
          <a:lstStyle/>
          <a:p>
            <a:pPr lvl="0"/>
            <a:r>
              <a:rPr lang="de-DE" sz="4000" dirty="0" smtClean="0"/>
              <a:t>Wie die Nachhaltigkeitsziele entstanden sind</a:t>
            </a:r>
            <a:endParaRPr lang="de-AT" sz="4000" dirty="0"/>
          </a:p>
        </p:txBody>
      </p:sp>
      <p:sp>
        <p:nvSpPr>
          <p:cNvPr id="4" name="Rectangle 2"/>
          <p:cNvSpPr txBox="1">
            <a:spLocks noChangeArrowheads="1"/>
          </p:cNvSpPr>
          <p:nvPr/>
        </p:nvSpPr>
        <p:spPr bwMode="auto">
          <a:xfrm>
            <a:off x="611262" y="764704"/>
            <a:ext cx="7777162" cy="3168352"/>
          </a:xfrm>
          <a:prstGeom prst="rect">
            <a:avLst/>
          </a:prstGeom>
          <a:noFill/>
          <a:ln w="9525">
            <a:noFill/>
            <a:miter lim="800000"/>
            <a:headEnd/>
            <a:tailEnd/>
          </a:ln>
        </p:spPr>
        <p:txBody>
          <a:bodyPr vert="horz" wrap="square" lIns="91440" tIns="45720" rIns="90000" bIns="45720" numCol="1" anchor="b" anchorCtr="0" compatLnSpc="1">
            <a:prstTxWarp prst="textNoShape">
              <a:avLst/>
            </a:prstTxWarp>
          </a:bodyPr>
          <a:lstStyle/>
          <a:p>
            <a:pPr lvl="0">
              <a:tabLst>
                <a:tab pos="8342313" algn="l"/>
              </a:tabLst>
              <a:defRPr/>
            </a:pPr>
            <a:r>
              <a:rPr kumimoji="0" lang="de-AT" sz="2400" b="0" i="0" u="none" strike="noStrike" kern="0" cap="none" spc="0" normalizeH="0" baseline="0" noProof="0" dirty="0">
                <a:ln>
                  <a:noFill/>
                </a:ln>
                <a:solidFill>
                  <a:schemeClr val="tx1"/>
                </a:solidFill>
                <a:effectLst/>
                <a:uLnTx/>
                <a:uFillTx/>
                <a:latin typeface="+mj-lt"/>
                <a:ea typeface="+mj-ea"/>
                <a:cs typeface="+mj-cs"/>
              </a:rPr>
              <a:t/>
            </a:r>
            <a:br>
              <a:rPr kumimoji="0" lang="de-AT" sz="2400" b="0" i="0" u="none" strike="noStrike" kern="0" cap="none" spc="0" normalizeH="0" baseline="0" noProof="0" dirty="0">
                <a:ln>
                  <a:noFill/>
                </a:ln>
                <a:solidFill>
                  <a:schemeClr val="tx1"/>
                </a:solidFill>
                <a:effectLst/>
                <a:uLnTx/>
                <a:uFillTx/>
                <a:latin typeface="+mj-lt"/>
                <a:ea typeface="+mj-ea"/>
                <a:cs typeface="+mj-cs"/>
              </a:rPr>
            </a:br>
            <a:r>
              <a:rPr kumimoji="0" lang="de-AT" sz="2400" b="0" i="0" u="none" strike="noStrike" kern="0" cap="none" spc="0" normalizeH="0" baseline="0" noProof="0" dirty="0">
                <a:ln>
                  <a:noFill/>
                </a:ln>
                <a:solidFill>
                  <a:schemeClr val="tx1"/>
                </a:solidFill>
                <a:effectLst/>
                <a:uLnTx/>
                <a:uFillTx/>
                <a:latin typeface="+mj-lt"/>
                <a:ea typeface="+mj-ea"/>
                <a:cs typeface="+mj-cs"/>
              </a:rPr>
              <a:t> </a:t>
            </a:r>
            <a:br>
              <a:rPr kumimoji="0" lang="de-AT" sz="2400" b="0" i="0" u="none" strike="noStrike" kern="0" cap="none" spc="0" normalizeH="0" baseline="0" noProof="0" dirty="0">
                <a:ln>
                  <a:noFill/>
                </a:ln>
                <a:solidFill>
                  <a:schemeClr val="tx1"/>
                </a:solidFill>
                <a:effectLst/>
                <a:uLnTx/>
                <a:uFillTx/>
                <a:latin typeface="+mj-lt"/>
                <a:ea typeface="+mj-ea"/>
                <a:cs typeface="+mj-cs"/>
              </a:rPr>
            </a:br>
            <a:r>
              <a:rPr kumimoji="0" lang="de-AT" sz="2400" b="0" i="0" u="none" strike="noStrike" kern="0" cap="none" spc="0" normalizeH="0" baseline="0" noProof="0" dirty="0">
                <a:ln>
                  <a:noFill/>
                </a:ln>
                <a:solidFill>
                  <a:schemeClr val="tx1"/>
                </a:solidFill>
                <a:effectLst/>
                <a:uLnTx/>
                <a:uFillTx/>
                <a:latin typeface="+mj-lt"/>
                <a:ea typeface="+mj-ea"/>
                <a:cs typeface="+mj-cs"/>
              </a:rPr>
              <a:t/>
            </a:r>
            <a:br>
              <a:rPr kumimoji="0" lang="de-AT" sz="2400" b="0" i="0" u="none" strike="noStrike" kern="0" cap="none" spc="0" normalizeH="0" baseline="0" noProof="0" dirty="0">
                <a:ln>
                  <a:noFill/>
                </a:ln>
                <a:solidFill>
                  <a:schemeClr val="tx1"/>
                </a:solidFill>
                <a:effectLst/>
                <a:uLnTx/>
                <a:uFillTx/>
                <a:latin typeface="+mj-lt"/>
                <a:ea typeface="+mj-ea"/>
                <a:cs typeface="+mj-cs"/>
              </a:rPr>
            </a:br>
            <a:endParaRPr kumimoji="0" lang="de-DE" sz="2400" b="0" i="0" u="none" strike="noStrike" kern="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958744884"/>
      </p:ext>
    </p:extLst>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19050" y="-27384"/>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DE" sz="2400" dirty="0" smtClean="0"/>
              <a:t>Wie die Nachhaltigkeitsziele entstanden sind: Ablaufplan</a:t>
            </a:r>
            <a:endParaRPr lang="de-DE" sz="24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3860" y="1196751"/>
            <a:ext cx="8222940" cy="4392489"/>
          </a:xfrm>
        </p:spPr>
        <p:txBody>
          <a:bodyPr/>
          <a:lstStyle/>
          <a:p>
            <a:pPr marL="0" indent="0">
              <a:buNone/>
            </a:pPr>
            <a:r>
              <a:rPr lang="de-DE" sz="1600" dirty="0"/>
              <a:t>Die Agenda </a:t>
            </a:r>
            <a:r>
              <a:rPr lang="de-DE" sz="1600" dirty="0" smtClean="0"/>
              <a:t>2030</a:t>
            </a:r>
            <a:r>
              <a:rPr lang="de-DE" sz="1600" dirty="0"/>
              <a:t> </a:t>
            </a:r>
            <a:r>
              <a:rPr lang="de-DE" sz="1600" dirty="0" smtClean="0"/>
              <a:t>ist </a:t>
            </a:r>
            <a:r>
              <a:rPr lang="de-DE" sz="1600" dirty="0"/>
              <a:t>ein umfassender Aktionsplan der Vereinten Nationen, der einstimmig von den </a:t>
            </a:r>
            <a:r>
              <a:rPr lang="de-DE" sz="1600" dirty="0" smtClean="0"/>
              <a:t>Mitgliedstaaten </a:t>
            </a:r>
            <a:r>
              <a:rPr lang="de-DE" sz="1600" dirty="0"/>
              <a:t>beschlossen wurde. Um einen solchen Plan zu erstellen, braucht es viel Kommunikation und Koordination, denn dass sich 193 Mitgliedsländer auf 17 Ziele einigen können, ist eine schwierige Aufgabe. Das Besondere damals </a:t>
            </a:r>
            <a:r>
              <a:rPr lang="de-DE" sz="1600" dirty="0" smtClean="0"/>
              <a:t>war, </a:t>
            </a:r>
            <a:r>
              <a:rPr lang="de-DE" sz="1600" dirty="0"/>
              <a:t>dass für die Erstellung der Ziele viele verschiedene </a:t>
            </a:r>
            <a:r>
              <a:rPr lang="de-DE" sz="1600" dirty="0" err="1"/>
              <a:t>AkteurInnen</a:t>
            </a:r>
            <a:r>
              <a:rPr lang="de-DE" sz="1600" dirty="0"/>
              <a:t> aus unterschiedlichen Bereichen der Gesellschaft eingebunden wurden. Menschen aus allen Regionen der Welt wurden eingeladen, sich an der Diskussion zu beteiligen</a:t>
            </a:r>
            <a:r>
              <a:rPr lang="de-DE" sz="1600" dirty="0" smtClean="0"/>
              <a:t>.</a:t>
            </a:r>
          </a:p>
          <a:p>
            <a:pPr marL="0" indent="0">
              <a:buNone/>
            </a:pPr>
            <a:endParaRPr lang="de-DE" sz="1600" dirty="0" smtClean="0"/>
          </a:p>
          <a:p>
            <a:pPr marL="0" indent="0">
              <a:buNone/>
            </a:pPr>
            <a:r>
              <a:rPr lang="de-DE" sz="1600" b="1" dirty="0"/>
              <a:t>Ablaufplan der Erarbeitung der Agenda </a:t>
            </a:r>
            <a:r>
              <a:rPr lang="de-DE" sz="1600" b="1" dirty="0" smtClean="0"/>
              <a:t>2030:</a:t>
            </a:r>
            <a:endParaRPr lang="de-DE" sz="1600" dirty="0" smtClean="0"/>
          </a:p>
          <a:p>
            <a:r>
              <a:rPr lang="de-DE" sz="1600" b="1" dirty="0" smtClean="0"/>
              <a:t>2012-2013</a:t>
            </a:r>
            <a:r>
              <a:rPr lang="de-DE" sz="1600" b="1" dirty="0"/>
              <a:t>:</a:t>
            </a:r>
            <a:r>
              <a:rPr lang="de-DE" sz="1600" dirty="0"/>
              <a:t> Nationale und internationale Treffen und Konferenzen sowie eine weltweite Umfrage per Internet, SMS und Fragebogen (</a:t>
            </a:r>
            <a:r>
              <a:rPr lang="de-DE" sz="1600" dirty="0" smtClean="0"/>
              <a:t>MyWorld2015.org), </a:t>
            </a:r>
            <a:br>
              <a:rPr lang="de-DE" sz="1600" dirty="0" smtClean="0"/>
            </a:br>
            <a:r>
              <a:rPr lang="de-DE" sz="1600" dirty="0" smtClean="0"/>
              <a:t>an </a:t>
            </a:r>
            <a:r>
              <a:rPr lang="de-DE" sz="1600" dirty="0"/>
              <a:t>der 8 Millionen Menschen teilgenommen </a:t>
            </a:r>
            <a:r>
              <a:rPr lang="de-DE" sz="1600" dirty="0" smtClean="0"/>
              <a:t>haben.</a:t>
            </a:r>
          </a:p>
          <a:p>
            <a:r>
              <a:rPr lang="de-DE" sz="1600" b="1" dirty="0" smtClean="0"/>
              <a:t>2013-2014</a:t>
            </a:r>
            <a:r>
              <a:rPr lang="de-DE" sz="1600" b="1" dirty="0"/>
              <a:t>:</a:t>
            </a:r>
            <a:r>
              <a:rPr lang="de-DE" sz="1600" dirty="0"/>
              <a:t> Arbeitsgruppen und Veranstaltungen zur Entwurfserstellung der </a:t>
            </a:r>
            <a:r>
              <a:rPr lang="de-DE" sz="1600" i="1" dirty="0"/>
              <a:t>Agenda </a:t>
            </a:r>
            <a:r>
              <a:rPr lang="de-DE" sz="1600" i="1" dirty="0" smtClean="0"/>
              <a:t>2030</a:t>
            </a:r>
            <a:endParaRPr lang="de-DE" sz="1600" dirty="0" smtClean="0"/>
          </a:p>
          <a:p>
            <a:r>
              <a:rPr lang="de-DE" sz="1600" b="1" dirty="0" smtClean="0"/>
              <a:t>2015</a:t>
            </a:r>
            <a:r>
              <a:rPr lang="de-DE" sz="1600" b="1" dirty="0"/>
              <a:t>:</a:t>
            </a:r>
            <a:r>
              <a:rPr lang="de-DE" sz="1600" dirty="0"/>
              <a:t> Regierungsverhandlungen und abschließendes Gipfeltreffen zur Verabschiedung der Resolution am 25. September 2015 am Hauptsitz der </a:t>
            </a:r>
            <a:r>
              <a:rPr lang="de-DE" sz="1600" dirty="0" smtClean="0"/>
              <a:t/>
            </a:r>
            <a:br>
              <a:rPr lang="de-DE" sz="1600" dirty="0" smtClean="0"/>
            </a:br>
            <a:r>
              <a:rPr lang="de-DE" sz="1600" dirty="0" smtClean="0"/>
              <a:t>Vereinten </a:t>
            </a:r>
            <a:r>
              <a:rPr lang="de-DE" sz="1600" dirty="0"/>
              <a:t>Nationen in New York.</a:t>
            </a:r>
          </a:p>
          <a:p>
            <a:pPr marL="0" indent="0">
              <a:buNone/>
            </a:pPr>
            <a:endParaRPr lang="de-DE" sz="1600" dirty="0" smtClean="0"/>
          </a:p>
          <a:p>
            <a:pPr marL="0" indent="0">
              <a:buNone/>
            </a:pPr>
            <a:endParaRPr lang="de-DE" sz="1600" dirty="0" smtClean="0"/>
          </a:p>
          <a:p>
            <a:endParaRPr lang="de-DE" sz="1600" dirty="0"/>
          </a:p>
          <a:p>
            <a:endParaRPr lang="de-AT" sz="1400" dirty="0"/>
          </a:p>
        </p:txBody>
      </p:sp>
    </p:spTree>
    <p:extLst>
      <p:ext uri="{BB962C8B-B14F-4D97-AF65-F5344CB8AC3E}">
        <p14:creationId xmlns:p14="http://schemas.microsoft.com/office/powerpoint/2010/main" val="3551269102"/>
      </p:ext>
    </p:extLst>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19050" y="-27384"/>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DE" sz="2400" dirty="0" smtClean="0"/>
              <a:t>Wie die Nachhaltigkeitsziele entstanden sind: </a:t>
            </a:r>
            <a:r>
              <a:rPr lang="de-DE" sz="2400" dirty="0" smtClean="0"/>
              <a:t/>
            </a:r>
            <a:br>
              <a:rPr lang="de-DE" sz="2400" dirty="0" smtClean="0"/>
            </a:br>
            <a:r>
              <a:rPr lang="de-DE" sz="2400" dirty="0" smtClean="0"/>
              <a:t>Rio </a:t>
            </a:r>
            <a:r>
              <a:rPr lang="de-DE" sz="2400" dirty="0" smtClean="0"/>
              <a:t>+20 Konferenz und Klimaabkommen von Paris 2015</a:t>
            </a:r>
            <a:endParaRPr lang="de-DE" sz="24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3860" y="1196751"/>
            <a:ext cx="8222940" cy="4392489"/>
          </a:xfrm>
        </p:spPr>
        <p:txBody>
          <a:bodyPr/>
          <a:lstStyle/>
          <a:p>
            <a:pPr marL="0" indent="0">
              <a:buNone/>
            </a:pPr>
            <a:r>
              <a:rPr lang="de-DE" sz="1600" dirty="0" smtClean="0"/>
              <a:t>Auch </a:t>
            </a:r>
            <a:r>
              <a:rPr lang="de-DE" sz="1600" dirty="0"/>
              <a:t>während des Entstehungsprozesses der Agenda 2030 wurden Abkommen und globale Entwicklungsziele vereinbart, auf deren Ergebnissen und Erfahrungen die SDGs </a:t>
            </a:r>
            <a:r>
              <a:rPr lang="de-DE" sz="1600" dirty="0" smtClean="0"/>
              <a:t>beruhen:</a:t>
            </a:r>
          </a:p>
          <a:p>
            <a:pPr marL="0" indent="0">
              <a:buNone/>
            </a:pPr>
            <a:endParaRPr lang="de-DE" sz="1600" dirty="0" smtClean="0"/>
          </a:p>
          <a:p>
            <a:r>
              <a:rPr lang="de-DE" sz="1600" dirty="0"/>
              <a:t>So wurde bei der </a:t>
            </a:r>
            <a:r>
              <a:rPr lang="de-DE" sz="1600" b="1" dirty="0"/>
              <a:t>Rio +20 Konferenz </a:t>
            </a:r>
            <a:r>
              <a:rPr lang="de-DE" sz="1600" dirty="0"/>
              <a:t>der Vereinten Nationen 2012 in Rio de Janeiro bereits über nachhaltige Entwicklungsziele diskutiert, und darüber, wie ökonomische und ökologische Themen verbunden werden können</a:t>
            </a:r>
            <a:r>
              <a:rPr lang="de-DE" sz="1600" dirty="0" smtClean="0"/>
              <a:t>.</a:t>
            </a:r>
          </a:p>
          <a:p>
            <a:endParaRPr lang="de-DE" sz="1600" dirty="0"/>
          </a:p>
          <a:p>
            <a:r>
              <a:rPr lang="de-DE" sz="1600" dirty="0"/>
              <a:t>Im </a:t>
            </a:r>
            <a:r>
              <a:rPr lang="de-DE" sz="1600" b="1" dirty="0"/>
              <a:t>Klimaübereinkommen von Paris </a:t>
            </a:r>
            <a:r>
              <a:rPr lang="de-DE" sz="1600" dirty="0"/>
              <a:t>im Jahr 2015 wurden weltweite Klimaschutzziele definiert. </a:t>
            </a:r>
          </a:p>
          <a:p>
            <a:pPr marL="0" indent="0">
              <a:buNone/>
            </a:pPr>
            <a:endParaRPr lang="de-DE" sz="1600" dirty="0"/>
          </a:p>
          <a:p>
            <a:endParaRPr lang="de-DE" sz="1600" dirty="0"/>
          </a:p>
          <a:p>
            <a:endParaRPr lang="de-AT" sz="1400" dirty="0"/>
          </a:p>
        </p:txBody>
      </p:sp>
    </p:spTree>
    <p:extLst>
      <p:ext uri="{BB962C8B-B14F-4D97-AF65-F5344CB8AC3E}">
        <p14:creationId xmlns:p14="http://schemas.microsoft.com/office/powerpoint/2010/main" val="2828972540"/>
      </p:ext>
    </p:extLst>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30491" y="-27384"/>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DE" sz="2400" dirty="0" smtClean="0"/>
              <a:t>Vorläufer der SDGs: Die </a:t>
            </a:r>
            <a:r>
              <a:rPr lang="de-DE" sz="2400" dirty="0" err="1" smtClean="0"/>
              <a:t>Millenium</a:t>
            </a:r>
            <a:r>
              <a:rPr lang="de-DE" sz="2400" dirty="0" smtClean="0"/>
              <a:t> Development Goals MDGs</a:t>
            </a:r>
            <a:endParaRPr lang="de-DE" sz="24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3860" y="1196751"/>
            <a:ext cx="8222940" cy="4392489"/>
          </a:xfrm>
        </p:spPr>
        <p:txBody>
          <a:bodyPr/>
          <a:lstStyle/>
          <a:p>
            <a:r>
              <a:rPr lang="de-DE" sz="1600" dirty="0"/>
              <a:t>Die SDGs sind nicht die ersten weltweiten Zielvereinbarungen der Vereinten Nationen. Vorläufer der SDGs waren die </a:t>
            </a:r>
            <a:r>
              <a:rPr lang="de-DE" sz="1600" b="1" dirty="0" err="1"/>
              <a:t>Millenium</a:t>
            </a:r>
            <a:r>
              <a:rPr lang="de-DE" sz="1600" b="1" dirty="0"/>
              <a:t> Development </a:t>
            </a:r>
            <a:r>
              <a:rPr lang="de-DE" sz="1600" b="1" dirty="0" smtClean="0"/>
              <a:t>Goals</a:t>
            </a:r>
            <a:r>
              <a:rPr lang="de-DE" sz="1600" b="1" dirty="0"/>
              <a:t> </a:t>
            </a:r>
            <a:r>
              <a:rPr lang="de-DE" sz="1600" b="1" dirty="0" smtClean="0"/>
              <a:t>(MDGs</a:t>
            </a:r>
            <a:r>
              <a:rPr lang="de-DE" sz="1600" b="1" dirty="0"/>
              <a:t>)</a:t>
            </a:r>
            <a:r>
              <a:rPr lang="de-DE" sz="1600" dirty="0"/>
              <a:t>.Deren acht Ziele hätten bis zum Jahr 2015 umgesetzt werden sollen. Die Vereinten Nationen verabschiedeten diese Ziele im Rahmen der </a:t>
            </a:r>
            <a:r>
              <a:rPr lang="de-DE" sz="1600" dirty="0" err="1"/>
              <a:t>Millenium</a:t>
            </a:r>
            <a:r>
              <a:rPr lang="de-DE" sz="1600" dirty="0"/>
              <a:t>-Erklärung im Jahr 2000, um die Armut in der Welt zu bekämpfen. Die </a:t>
            </a:r>
            <a:r>
              <a:rPr lang="de-DE" sz="1600" dirty="0" err="1"/>
              <a:t>Millenium</a:t>
            </a:r>
            <a:r>
              <a:rPr lang="de-DE" sz="1600" dirty="0"/>
              <a:t> Development Goals lauteten: Keine Armut, Schulbildung für alle, Förderung der Gleichstellung von Männern und Frauen, Senkung der Kindersterblichkeit, Verbesserung der Gesundheit von Müttern, Bekämpfung von ansteckenden Krankheiten, nachhaltige Ökologie und Stärkung der globalen Zusammenarbeit</a:t>
            </a:r>
            <a:r>
              <a:rPr lang="de-DE" sz="1600" dirty="0" smtClean="0"/>
              <a:t>.</a:t>
            </a:r>
          </a:p>
          <a:p>
            <a:pPr marL="0" indent="0">
              <a:buNone/>
            </a:pPr>
            <a:r>
              <a:rPr lang="de-DE" sz="1600" dirty="0"/>
              <a:t> </a:t>
            </a:r>
          </a:p>
          <a:p>
            <a:r>
              <a:rPr lang="de-DE" sz="1600" dirty="0"/>
              <a:t>Tatsächlich konnte die </a:t>
            </a:r>
            <a:r>
              <a:rPr lang="de-DE" sz="1600" b="1" dirty="0"/>
              <a:t>extreme Armut weltweit </a:t>
            </a:r>
            <a:r>
              <a:rPr lang="de-DE" sz="1600" dirty="0"/>
              <a:t>gesenkt werden, doch </a:t>
            </a:r>
            <a:r>
              <a:rPr lang="de-DE" sz="1600" b="1" dirty="0"/>
              <a:t>viele weitere Ziele blieben unverwirklicht</a:t>
            </a:r>
            <a:r>
              <a:rPr lang="de-DE" sz="1600" dirty="0"/>
              <a:t>. Außerdem wurde an den acht Entwicklungszielen kritisiert, dass die darin formulierten Aufgaben </a:t>
            </a:r>
            <a:r>
              <a:rPr lang="de-DE" sz="1600" b="1" dirty="0"/>
              <a:t>nicht alle Länder </a:t>
            </a:r>
            <a:r>
              <a:rPr lang="de-DE" sz="1600" dirty="0"/>
              <a:t>in die Zielerreichung </a:t>
            </a:r>
            <a:r>
              <a:rPr lang="de-DE" sz="1600" b="1" dirty="0"/>
              <a:t>miteinbezogen</a:t>
            </a:r>
            <a:r>
              <a:rPr lang="de-DE" sz="1600" dirty="0"/>
              <a:t> und vor allem die Industrieländer kaum in die Pflicht nahmen. </a:t>
            </a:r>
            <a:endParaRPr lang="de-DE" sz="1600" dirty="0" smtClean="0"/>
          </a:p>
          <a:p>
            <a:pPr marL="0" indent="0">
              <a:buNone/>
            </a:pPr>
            <a:endParaRPr lang="de-AT" sz="1600" dirty="0"/>
          </a:p>
          <a:p>
            <a:pPr marL="0" indent="0">
              <a:buNone/>
            </a:pPr>
            <a:endParaRPr lang="de-AT" sz="1600" dirty="0"/>
          </a:p>
        </p:txBody>
      </p:sp>
    </p:spTree>
    <p:extLst>
      <p:ext uri="{BB962C8B-B14F-4D97-AF65-F5344CB8AC3E}">
        <p14:creationId xmlns:p14="http://schemas.microsoft.com/office/powerpoint/2010/main" val="938462648"/>
      </p:ext>
    </p:extLst>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3" descr="C:\Users\Franz\Pictures\Thema-1938-Fotos-internet\1938 hintergrund-01.jpg"/>
          <p:cNvPicPr>
            <a:picLocks noChangeAspect="1" noChangeArrowheads="1"/>
          </p:cNvPicPr>
          <p:nvPr/>
        </p:nvPicPr>
        <p:blipFill>
          <a:blip r:embed="rId2" cstate="email"/>
          <a:srcRect/>
          <a:stretch>
            <a:fillRect/>
          </a:stretch>
        </p:blipFill>
        <p:spPr bwMode="auto">
          <a:xfrm>
            <a:off x="16413" y="44624"/>
            <a:ext cx="9163050" cy="6858000"/>
          </a:xfrm>
          <a:prstGeom prst="rect">
            <a:avLst/>
          </a:prstGeom>
          <a:noFill/>
        </p:spPr>
      </p:pic>
      <p:sp>
        <p:nvSpPr>
          <p:cNvPr id="5122" name="Rectangle 2"/>
          <p:cNvSpPr>
            <a:spLocks noGrp="1" noChangeArrowheads="1"/>
          </p:cNvSpPr>
          <p:nvPr>
            <p:ph type="ctrTitle"/>
          </p:nvPr>
        </p:nvSpPr>
        <p:spPr>
          <a:xfrm>
            <a:off x="611188" y="4149080"/>
            <a:ext cx="7777162" cy="936104"/>
          </a:xfrm>
        </p:spPr>
        <p:txBody>
          <a:bodyPr/>
          <a:lstStyle/>
          <a:p>
            <a:pPr lvl="0"/>
            <a:r>
              <a:rPr lang="de-DE" sz="4000" dirty="0" smtClean="0"/>
              <a:t>Kernbotschaften der SDGs</a:t>
            </a:r>
            <a:endParaRPr lang="de-AT" sz="4000" dirty="0"/>
          </a:p>
        </p:txBody>
      </p:sp>
      <p:sp>
        <p:nvSpPr>
          <p:cNvPr id="4" name="Rectangle 2"/>
          <p:cNvSpPr txBox="1">
            <a:spLocks noChangeArrowheads="1"/>
          </p:cNvSpPr>
          <p:nvPr/>
        </p:nvSpPr>
        <p:spPr bwMode="auto">
          <a:xfrm>
            <a:off x="611262" y="764704"/>
            <a:ext cx="7777162" cy="3168352"/>
          </a:xfrm>
          <a:prstGeom prst="rect">
            <a:avLst/>
          </a:prstGeom>
          <a:noFill/>
          <a:ln w="9525">
            <a:noFill/>
            <a:miter lim="800000"/>
            <a:headEnd/>
            <a:tailEnd/>
          </a:ln>
        </p:spPr>
        <p:txBody>
          <a:bodyPr vert="horz" wrap="square" lIns="91440" tIns="45720" rIns="90000" bIns="45720" numCol="1" anchor="b" anchorCtr="0" compatLnSpc="1">
            <a:prstTxWarp prst="textNoShape">
              <a:avLst/>
            </a:prstTxWarp>
          </a:bodyPr>
          <a:lstStyle/>
          <a:p>
            <a:pPr lvl="0">
              <a:tabLst>
                <a:tab pos="8342313" algn="l"/>
              </a:tabLst>
              <a:defRPr/>
            </a:pPr>
            <a:r>
              <a:rPr kumimoji="0" lang="de-AT" sz="2400" b="0" i="0" u="none" strike="noStrike" kern="0" cap="none" spc="0" normalizeH="0" baseline="0" noProof="0" dirty="0">
                <a:ln>
                  <a:noFill/>
                </a:ln>
                <a:solidFill>
                  <a:schemeClr val="tx1"/>
                </a:solidFill>
                <a:effectLst/>
                <a:uLnTx/>
                <a:uFillTx/>
                <a:latin typeface="+mj-lt"/>
                <a:ea typeface="+mj-ea"/>
                <a:cs typeface="+mj-cs"/>
              </a:rPr>
              <a:t/>
            </a:r>
            <a:br>
              <a:rPr kumimoji="0" lang="de-AT" sz="2400" b="0" i="0" u="none" strike="noStrike" kern="0" cap="none" spc="0" normalizeH="0" baseline="0" noProof="0" dirty="0">
                <a:ln>
                  <a:noFill/>
                </a:ln>
                <a:solidFill>
                  <a:schemeClr val="tx1"/>
                </a:solidFill>
                <a:effectLst/>
                <a:uLnTx/>
                <a:uFillTx/>
                <a:latin typeface="+mj-lt"/>
                <a:ea typeface="+mj-ea"/>
                <a:cs typeface="+mj-cs"/>
              </a:rPr>
            </a:br>
            <a:r>
              <a:rPr kumimoji="0" lang="de-AT" sz="2400" b="0" i="0" u="none" strike="noStrike" kern="0" cap="none" spc="0" normalizeH="0" baseline="0" noProof="0" dirty="0">
                <a:ln>
                  <a:noFill/>
                </a:ln>
                <a:solidFill>
                  <a:schemeClr val="tx1"/>
                </a:solidFill>
                <a:effectLst/>
                <a:uLnTx/>
                <a:uFillTx/>
                <a:latin typeface="+mj-lt"/>
                <a:ea typeface="+mj-ea"/>
                <a:cs typeface="+mj-cs"/>
              </a:rPr>
              <a:t> </a:t>
            </a:r>
            <a:br>
              <a:rPr kumimoji="0" lang="de-AT" sz="2400" b="0" i="0" u="none" strike="noStrike" kern="0" cap="none" spc="0" normalizeH="0" baseline="0" noProof="0" dirty="0">
                <a:ln>
                  <a:noFill/>
                </a:ln>
                <a:solidFill>
                  <a:schemeClr val="tx1"/>
                </a:solidFill>
                <a:effectLst/>
                <a:uLnTx/>
                <a:uFillTx/>
                <a:latin typeface="+mj-lt"/>
                <a:ea typeface="+mj-ea"/>
                <a:cs typeface="+mj-cs"/>
              </a:rPr>
            </a:br>
            <a:r>
              <a:rPr kumimoji="0" lang="de-AT" sz="2400" b="0" i="0" u="none" strike="noStrike" kern="0" cap="none" spc="0" normalizeH="0" baseline="0" noProof="0" dirty="0">
                <a:ln>
                  <a:noFill/>
                </a:ln>
                <a:solidFill>
                  <a:schemeClr val="tx1"/>
                </a:solidFill>
                <a:effectLst/>
                <a:uLnTx/>
                <a:uFillTx/>
                <a:latin typeface="+mj-lt"/>
                <a:ea typeface="+mj-ea"/>
                <a:cs typeface="+mj-cs"/>
              </a:rPr>
              <a:t/>
            </a:r>
            <a:br>
              <a:rPr kumimoji="0" lang="de-AT" sz="2400" b="0" i="0" u="none" strike="noStrike" kern="0" cap="none" spc="0" normalizeH="0" baseline="0" noProof="0" dirty="0">
                <a:ln>
                  <a:noFill/>
                </a:ln>
                <a:solidFill>
                  <a:schemeClr val="tx1"/>
                </a:solidFill>
                <a:effectLst/>
                <a:uLnTx/>
                <a:uFillTx/>
                <a:latin typeface="+mj-lt"/>
                <a:ea typeface="+mj-ea"/>
                <a:cs typeface="+mj-cs"/>
              </a:rPr>
            </a:br>
            <a:endParaRPr kumimoji="0" lang="de-DE" sz="2400" b="0" i="0" u="none" strike="noStrike" kern="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732375413"/>
      </p:ext>
    </p:extLst>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uppieren 40"/>
          <p:cNvGrpSpPr/>
          <p:nvPr/>
        </p:nvGrpSpPr>
        <p:grpSpPr>
          <a:xfrm>
            <a:off x="251520" y="544649"/>
            <a:ext cx="7963660" cy="5616805"/>
            <a:chOff x="251520" y="544649"/>
            <a:chExt cx="7963660" cy="5616805"/>
          </a:xfrm>
        </p:grpSpPr>
        <p:grpSp>
          <p:nvGrpSpPr>
            <p:cNvPr id="21" name="Gruppieren 20"/>
            <p:cNvGrpSpPr/>
            <p:nvPr/>
          </p:nvGrpSpPr>
          <p:grpSpPr>
            <a:xfrm>
              <a:off x="251520" y="548680"/>
              <a:ext cx="1440160" cy="2419834"/>
              <a:chOff x="251520" y="548680"/>
              <a:chExt cx="1440160" cy="2419834"/>
            </a:xfrm>
          </p:grpSpPr>
          <p:pic>
            <p:nvPicPr>
              <p:cNvPr id="2" name="Grafik 1"/>
              <p:cNvPicPr>
                <a:picLocks noChangeAspect="1"/>
              </p:cNvPicPr>
              <p:nvPr/>
            </p:nvPicPr>
            <p:blipFill>
              <a:blip r:embed="rId2"/>
              <a:stretch>
                <a:fillRect/>
              </a:stretch>
            </p:blipFill>
            <p:spPr>
              <a:xfrm>
                <a:off x="251520" y="548680"/>
                <a:ext cx="1440160" cy="1440160"/>
              </a:xfrm>
              <a:prstGeom prst="rect">
                <a:avLst/>
              </a:prstGeom>
            </p:spPr>
          </p:pic>
          <p:sp>
            <p:nvSpPr>
              <p:cNvPr id="11" name="Textfeld 10"/>
              <p:cNvSpPr txBox="1"/>
              <p:nvPr/>
            </p:nvSpPr>
            <p:spPr>
              <a:xfrm>
                <a:off x="262349" y="2106740"/>
                <a:ext cx="1429331" cy="861774"/>
              </a:xfrm>
              <a:prstGeom prst="rect">
                <a:avLst/>
              </a:prstGeom>
              <a:noFill/>
            </p:spPr>
            <p:txBody>
              <a:bodyPr wrap="square" rtlCol="0" anchor="t">
                <a:spAutoFit/>
              </a:bodyPr>
              <a:lstStyle/>
              <a:p>
                <a:r>
                  <a:rPr lang="de-DE" sz="1000" dirty="0"/>
                  <a:t>Extreme Armut beenden. Armutsquoten in jedem Land reduzieren. </a:t>
                </a:r>
                <a:endParaRPr lang="de-AT" sz="1000" dirty="0"/>
              </a:p>
            </p:txBody>
          </p:sp>
        </p:grpSp>
        <p:grpSp>
          <p:nvGrpSpPr>
            <p:cNvPr id="22" name="Gruppieren 21"/>
            <p:cNvGrpSpPr/>
            <p:nvPr/>
          </p:nvGrpSpPr>
          <p:grpSpPr>
            <a:xfrm>
              <a:off x="2411760" y="548680"/>
              <a:ext cx="1458952" cy="2270421"/>
              <a:chOff x="2411760" y="548680"/>
              <a:chExt cx="1458952" cy="2270421"/>
            </a:xfrm>
          </p:grpSpPr>
          <p:pic>
            <p:nvPicPr>
              <p:cNvPr id="3" name="Grafik 2"/>
              <p:cNvPicPr>
                <a:picLocks noChangeAspect="1"/>
              </p:cNvPicPr>
              <p:nvPr/>
            </p:nvPicPr>
            <p:blipFill>
              <a:blip r:embed="rId3"/>
              <a:stretch>
                <a:fillRect/>
              </a:stretch>
            </p:blipFill>
            <p:spPr>
              <a:xfrm>
                <a:off x="2411760" y="548680"/>
                <a:ext cx="1440160" cy="1440160"/>
              </a:xfrm>
              <a:prstGeom prst="rect">
                <a:avLst/>
              </a:prstGeom>
            </p:spPr>
          </p:pic>
          <p:sp>
            <p:nvSpPr>
              <p:cNvPr id="14" name="Textfeld 13"/>
              <p:cNvSpPr txBox="1"/>
              <p:nvPr/>
            </p:nvSpPr>
            <p:spPr>
              <a:xfrm>
                <a:off x="2441512" y="2111215"/>
                <a:ext cx="1429200" cy="707886"/>
              </a:xfrm>
              <a:prstGeom prst="rect">
                <a:avLst/>
              </a:prstGeom>
              <a:noFill/>
            </p:spPr>
            <p:txBody>
              <a:bodyPr wrap="square" rtlCol="0" anchor="t">
                <a:spAutoFit/>
              </a:bodyPr>
              <a:lstStyle/>
              <a:p>
                <a:r>
                  <a:rPr lang="de-DE" sz="1000" dirty="0" smtClean="0"/>
                  <a:t>Hunger weltweit beenden und die Qualität der Nahrung verbessern.</a:t>
                </a:r>
                <a:endParaRPr lang="de-AT" sz="1000" dirty="0"/>
              </a:p>
            </p:txBody>
          </p:sp>
        </p:grpSp>
        <p:grpSp>
          <p:nvGrpSpPr>
            <p:cNvPr id="23" name="Gruppieren 22"/>
            <p:cNvGrpSpPr/>
            <p:nvPr/>
          </p:nvGrpSpPr>
          <p:grpSpPr>
            <a:xfrm>
              <a:off x="4549362" y="544650"/>
              <a:ext cx="1537442" cy="2423864"/>
              <a:chOff x="4549362" y="544650"/>
              <a:chExt cx="1537442" cy="2423864"/>
            </a:xfrm>
          </p:grpSpPr>
          <p:pic>
            <p:nvPicPr>
              <p:cNvPr id="4" name="Grafik 3"/>
              <p:cNvPicPr>
                <a:picLocks noChangeAspect="1"/>
              </p:cNvPicPr>
              <p:nvPr/>
            </p:nvPicPr>
            <p:blipFill>
              <a:blip r:embed="rId4"/>
              <a:stretch>
                <a:fillRect/>
              </a:stretch>
            </p:blipFill>
            <p:spPr>
              <a:xfrm>
                <a:off x="4572000" y="544650"/>
                <a:ext cx="1444190" cy="1444190"/>
              </a:xfrm>
              <a:prstGeom prst="rect">
                <a:avLst/>
              </a:prstGeom>
            </p:spPr>
          </p:pic>
          <p:sp>
            <p:nvSpPr>
              <p:cNvPr id="20" name="Rechteck 19"/>
              <p:cNvSpPr/>
              <p:nvPr/>
            </p:nvSpPr>
            <p:spPr>
              <a:xfrm>
                <a:off x="4549362" y="2106740"/>
                <a:ext cx="1537442" cy="861774"/>
              </a:xfrm>
              <a:prstGeom prst="rect">
                <a:avLst/>
              </a:prstGeom>
            </p:spPr>
            <p:txBody>
              <a:bodyPr wrap="square" anchor="t">
                <a:spAutoFit/>
              </a:bodyPr>
              <a:lstStyle/>
              <a:p>
                <a:r>
                  <a:rPr lang="de-AT" sz="1000" dirty="0"/>
                  <a:t>Ein gesundes Leben für alle ermöglichen und medizinische Versorgung überall </a:t>
                </a:r>
                <a:r>
                  <a:rPr lang="de-AT" sz="1000" dirty="0" smtClean="0"/>
                  <a:t>sicherstellen.</a:t>
                </a:r>
                <a:endParaRPr lang="de-AT" sz="1000" dirty="0"/>
              </a:p>
            </p:txBody>
          </p:sp>
        </p:grpSp>
        <p:grpSp>
          <p:nvGrpSpPr>
            <p:cNvPr id="25" name="Gruppieren 24"/>
            <p:cNvGrpSpPr/>
            <p:nvPr/>
          </p:nvGrpSpPr>
          <p:grpSpPr>
            <a:xfrm>
              <a:off x="6724810" y="544649"/>
              <a:ext cx="1447589" cy="2577754"/>
              <a:chOff x="6724810" y="544649"/>
              <a:chExt cx="1447589" cy="2577754"/>
            </a:xfrm>
          </p:grpSpPr>
          <p:pic>
            <p:nvPicPr>
              <p:cNvPr id="5" name="Grafik 4"/>
              <p:cNvPicPr>
                <a:picLocks noChangeAspect="1"/>
              </p:cNvPicPr>
              <p:nvPr/>
            </p:nvPicPr>
            <p:blipFill>
              <a:blip r:embed="rId5"/>
              <a:stretch>
                <a:fillRect/>
              </a:stretch>
            </p:blipFill>
            <p:spPr>
              <a:xfrm>
                <a:off x="6724810" y="544649"/>
                <a:ext cx="1447589" cy="1447589"/>
              </a:xfrm>
              <a:prstGeom prst="rect">
                <a:avLst/>
              </a:prstGeom>
            </p:spPr>
          </p:pic>
          <p:sp>
            <p:nvSpPr>
              <p:cNvPr id="24" name="Textfeld 23"/>
              <p:cNvSpPr txBox="1"/>
              <p:nvPr/>
            </p:nvSpPr>
            <p:spPr>
              <a:xfrm>
                <a:off x="6734004" y="2106740"/>
                <a:ext cx="1429200" cy="1015663"/>
              </a:xfrm>
              <a:prstGeom prst="rect">
                <a:avLst/>
              </a:prstGeom>
              <a:noFill/>
            </p:spPr>
            <p:txBody>
              <a:bodyPr wrap="square" rtlCol="0" anchor="t">
                <a:spAutoFit/>
              </a:bodyPr>
              <a:lstStyle/>
              <a:p>
                <a:r>
                  <a:rPr lang="de-AT" sz="1000" dirty="0"/>
                  <a:t>Bildungschancen erhöhen und lebenslanges Lernen fördern sowie Bildung für nachhaltige Entwicklung </a:t>
                </a:r>
                <a:r>
                  <a:rPr lang="de-AT" sz="1000" dirty="0" smtClean="0"/>
                  <a:t>fördern.</a:t>
                </a:r>
                <a:endParaRPr lang="de-AT" sz="1000" dirty="0"/>
              </a:p>
            </p:txBody>
          </p:sp>
        </p:grpSp>
        <p:grpSp>
          <p:nvGrpSpPr>
            <p:cNvPr id="36" name="Gruppieren 35"/>
            <p:cNvGrpSpPr/>
            <p:nvPr/>
          </p:nvGrpSpPr>
          <p:grpSpPr>
            <a:xfrm>
              <a:off x="251520" y="3429000"/>
              <a:ext cx="1479488" cy="2732454"/>
              <a:chOff x="251520" y="3429000"/>
              <a:chExt cx="1479488" cy="2732454"/>
            </a:xfrm>
          </p:grpSpPr>
          <p:pic>
            <p:nvPicPr>
              <p:cNvPr id="6" name="Grafik 5"/>
              <p:cNvPicPr>
                <a:picLocks noChangeAspect="1"/>
              </p:cNvPicPr>
              <p:nvPr/>
            </p:nvPicPr>
            <p:blipFill>
              <a:blip r:embed="rId6"/>
              <a:stretch>
                <a:fillRect/>
              </a:stretch>
            </p:blipFill>
            <p:spPr>
              <a:xfrm>
                <a:off x="251520" y="3429000"/>
                <a:ext cx="1440160" cy="1440160"/>
              </a:xfrm>
              <a:prstGeom prst="rect">
                <a:avLst/>
              </a:prstGeom>
            </p:spPr>
          </p:pic>
          <p:sp>
            <p:nvSpPr>
              <p:cNvPr id="27" name="Textfeld 26"/>
              <p:cNvSpPr txBox="1"/>
              <p:nvPr/>
            </p:nvSpPr>
            <p:spPr>
              <a:xfrm>
                <a:off x="301808" y="4991903"/>
                <a:ext cx="1429200" cy="1169551"/>
              </a:xfrm>
              <a:prstGeom prst="rect">
                <a:avLst/>
              </a:prstGeom>
              <a:noFill/>
            </p:spPr>
            <p:txBody>
              <a:bodyPr wrap="square" rtlCol="0" anchor="t">
                <a:spAutoFit/>
              </a:bodyPr>
              <a:lstStyle/>
              <a:p>
                <a:r>
                  <a:rPr lang="de-AT" sz="1000" dirty="0" smtClean="0"/>
                  <a:t>Ungleichheiten zwischen den Geschlechtern abbauen. Die Selbstbestimmung von Frauen und Mädchen stärken.</a:t>
                </a:r>
                <a:endParaRPr lang="de-AT" sz="1000" dirty="0"/>
              </a:p>
            </p:txBody>
          </p:sp>
        </p:grpSp>
        <p:grpSp>
          <p:nvGrpSpPr>
            <p:cNvPr id="38" name="Gruppieren 37"/>
            <p:cNvGrpSpPr/>
            <p:nvPr/>
          </p:nvGrpSpPr>
          <p:grpSpPr>
            <a:xfrm>
              <a:off x="2404628" y="3429000"/>
              <a:ext cx="1466084" cy="2548394"/>
              <a:chOff x="2404628" y="3429000"/>
              <a:chExt cx="1466084" cy="2548394"/>
            </a:xfrm>
          </p:grpSpPr>
          <p:pic>
            <p:nvPicPr>
              <p:cNvPr id="7" name="Grafik 6"/>
              <p:cNvPicPr>
                <a:picLocks noChangeAspect="1"/>
              </p:cNvPicPr>
              <p:nvPr/>
            </p:nvPicPr>
            <p:blipFill>
              <a:blip r:embed="rId7"/>
              <a:stretch>
                <a:fillRect/>
              </a:stretch>
            </p:blipFill>
            <p:spPr>
              <a:xfrm>
                <a:off x="2430552" y="3429000"/>
                <a:ext cx="1440160" cy="1440160"/>
              </a:xfrm>
              <a:prstGeom prst="rect">
                <a:avLst/>
              </a:prstGeom>
            </p:spPr>
          </p:pic>
          <p:sp>
            <p:nvSpPr>
              <p:cNvPr id="28" name="Textfeld 27"/>
              <p:cNvSpPr txBox="1"/>
              <p:nvPr/>
            </p:nvSpPr>
            <p:spPr>
              <a:xfrm>
                <a:off x="2404628" y="4962194"/>
                <a:ext cx="1429200" cy="1015200"/>
              </a:xfrm>
              <a:prstGeom prst="rect">
                <a:avLst/>
              </a:prstGeom>
              <a:noFill/>
            </p:spPr>
            <p:txBody>
              <a:bodyPr wrap="square" rtlCol="0" anchor="t">
                <a:spAutoFit/>
              </a:bodyPr>
              <a:lstStyle/>
              <a:p>
                <a:r>
                  <a:rPr lang="de-DE" sz="1000" dirty="0" smtClean="0"/>
                  <a:t>Verfügbarkeit von sauberem Wasser schützen und gewährleisten.</a:t>
                </a:r>
                <a:endParaRPr lang="de-AT" sz="1000" dirty="0"/>
              </a:p>
            </p:txBody>
          </p:sp>
        </p:grpSp>
        <p:grpSp>
          <p:nvGrpSpPr>
            <p:cNvPr id="39" name="Gruppieren 38"/>
            <p:cNvGrpSpPr/>
            <p:nvPr/>
          </p:nvGrpSpPr>
          <p:grpSpPr>
            <a:xfrm>
              <a:off x="4595988" y="3424970"/>
              <a:ext cx="1455202" cy="2552424"/>
              <a:chOff x="4595988" y="3424970"/>
              <a:chExt cx="1455202" cy="2552424"/>
            </a:xfrm>
          </p:grpSpPr>
          <p:pic>
            <p:nvPicPr>
              <p:cNvPr id="8" name="Grafik 7"/>
              <p:cNvPicPr>
                <a:picLocks noChangeAspect="1"/>
              </p:cNvPicPr>
              <p:nvPr/>
            </p:nvPicPr>
            <p:blipFill>
              <a:blip r:embed="rId8"/>
              <a:stretch>
                <a:fillRect/>
              </a:stretch>
            </p:blipFill>
            <p:spPr>
              <a:xfrm>
                <a:off x="4595988" y="3424970"/>
                <a:ext cx="1444190" cy="1444190"/>
              </a:xfrm>
              <a:prstGeom prst="rect">
                <a:avLst/>
              </a:prstGeom>
            </p:spPr>
          </p:pic>
          <p:sp>
            <p:nvSpPr>
              <p:cNvPr id="29" name="Textfeld 28"/>
              <p:cNvSpPr txBox="1"/>
              <p:nvPr/>
            </p:nvSpPr>
            <p:spPr>
              <a:xfrm>
                <a:off x="4621990" y="4962194"/>
                <a:ext cx="1429200" cy="1015200"/>
              </a:xfrm>
              <a:prstGeom prst="rect">
                <a:avLst/>
              </a:prstGeom>
              <a:noFill/>
            </p:spPr>
            <p:txBody>
              <a:bodyPr wrap="square" rtlCol="0">
                <a:spAutoFit/>
              </a:bodyPr>
              <a:lstStyle/>
              <a:p>
                <a:r>
                  <a:rPr lang="de-DE" sz="1000" dirty="0" smtClean="0"/>
                  <a:t>Nachhaltige und leistbare Energieversorgung für alle sicherstellen.</a:t>
                </a:r>
                <a:endParaRPr lang="de-AT" sz="1000" dirty="0"/>
              </a:p>
            </p:txBody>
          </p:sp>
        </p:grpSp>
        <p:grpSp>
          <p:nvGrpSpPr>
            <p:cNvPr id="40" name="Gruppieren 39"/>
            <p:cNvGrpSpPr/>
            <p:nvPr/>
          </p:nvGrpSpPr>
          <p:grpSpPr>
            <a:xfrm>
              <a:off x="6724810" y="3424970"/>
              <a:ext cx="1490370" cy="2552424"/>
              <a:chOff x="6724810" y="3424970"/>
              <a:chExt cx="1490370" cy="2552424"/>
            </a:xfrm>
          </p:grpSpPr>
          <p:pic>
            <p:nvPicPr>
              <p:cNvPr id="10" name="Grafik 9"/>
              <p:cNvPicPr>
                <a:picLocks noChangeAspect="1"/>
              </p:cNvPicPr>
              <p:nvPr/>
            </p:nvPicPr>
            <p:blipFill>
              <a:blip r:embed="rId9"/>
              <a:stretch>
                <a:fillRect/>
              </a:stretch>
            </p:blipFill>
            <p:spPr>
              <a:xfrm>
                <a:off x="6775020" y="3424970"/>
                <a:ext cx="1440160" cy="1440160"/>
              </a:xfrm>
              <a:prstGeom prst="rect">
                <a:avLst/>
              </a:prstGeom>
            </p:spPr>
          </p:pic>
          <p:sp>
            <p:nvSpPr>
              <p:cNvPr id="30" name="Textfeld 29"/>
              <p:cNvSpPr txBox="1"/>
              <p:nvPr/>
            </p:nvSpPr>
            <p:spPr>
              <a:xfrm>
                <a:off x="6724810" y="4962194"/>
                <a:ext cx="1397379" cy="1015200"/>
              </a:xfrm>
              <a:prstGeom prst="rect">
                <a:avLst/>
              </a:prstGeom>
              <a:noFill/>
            </p:spPr>
            <p:txBody>
              <a:bodyPr wrap="square" rtlCol="0">
                <a:spAutoFit/>
              </a:bodyPr>
              <a:lstStyle/>
              <a:p>
                <a:r>
                  <a:rPr lang="de-DE" sz="1000" dirty="0" smtClean="0"/>
                  <a:t>Arbeitsmöglichkeiten schaffen und Beschäftigte schützen.</a:t>
                </a:r>
                <a:endParaRPr lang="de-AT" sz="1000" dirty="0"/>
              </a:p>
            </p:txBody>
          </p:sp>
        </p:grpSp>
      </p:grpSp>
    </p:spTree>
    <p:extLst>
      <p:ext uri="{BB962C8B-B14F-4D97-AF65-F5344CB8AC3E}">
        <p14:creationId xmlns:p14="http://schemas.microsoft.com/office/powerpoint/2010/main" val="563108836"/>
      </p:ext>
    </p:extLst>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uppieren 28"/>
          <p:cNvGrpSpPr/>
          <p:nvPr/>
        </p:nvGrpSpPr>
        <p:grpSpPr>
          <a:xfrm>
            <a:off x="242976" y="548435"/>
            <a:ext cx="7938683" cy="5414557"/>
            <a:chOff x="242976" y="548435"/>
            <a:chExt cx="7938683" cy="5414557"/>
          </a:xfrm>
        </p:grpSpPr>
        <p:grpSp>
          <p:nvGrpSpPr>
            <p:cNvPr id="15" name="Gruppieren 14"/>
            <p:cNvGrpSpPr/>
            <p:nvPr/>
          </p:nvGrpSpPr>
          <p:grpSpPr>
            <a:xfrm>
              <a:off x="242976" y="548680"/>
              <a:ext cx="1448704" cy="2527368"/>
              <a:chOff x="242976" y="548680"/>
              <a:chExt cx="1448704" cy="2527368"/>
            </a:xfrm>
          </p:grpSpPr>
          <p:pic>
            <p:nvPicPr>
              <p:cNvPr id="2" name="Grafik 1"/>
              <p:cNvPicPr>
                <a:picLocks noChangeAspect="1"/>
              </p:cNvPicPr>
              <p:nvPr/>
            </p:nvPicPr>
            <p:blipFill>
              <a:blip r:embed="rId2"/>
              <a:stretch>
                <a:fillRect/>
              </a:stretch>
            </p:blipFill>
            <p:spPr>
              <a:xfrm>
                <a:off x="251520" y="548680"/>
                <a:ext cx="1440160" cy="1440160"/>
              </a:xfrm>
              <a:prstGeom prst="rect">
                <a:avLst/>
              </a:prstGeom>
            </p:spPr>
          </p:pic>
          <p:sp>
            <p:nvSpPr>
              <p:cNvPr id="11" name="Textfeld 10"/>
              <p:cNvSpPr txBox="1"/>
              <p:nvPr/>
            </p:nvSpPr>
            <p:spPr>
              <a:xfrm>
                <a:off x="242976" y="2060848"/>
                <a:ext cx="1429200" cy="1015200"/>
              </a:xfrm>
              <a:prstGeom prst="rect">
                <a:avLst/>
              </a:prstGeom>
              <a:noFill/>
            </p:spPr>
            <p:txBody>
              <a:bodyPr wrap="square" rtlCol="0">
                <a:spAutoFit/>
              </a:bodyPr>
              <a:lstStyle/>
              <a:p>
                <a:r>
                  <a:rPr lang="de-DE" sz="1000" dirty="0" smtClean="0"/>
                  <a:t>Nachhaltige Ideen fördern. Öffentlichen Verkehr und Industrie umweltschonend ausbauen.</a:t>
                </a:r>
                <a:endParaRPr lang="de-AT" sz="1000" dirty="0"/>
              </a:p>
            </p:txBody>
          </p:sp>
        </p:grpSp>
        <p:grpSp>
          <p:nvGrpSpPr>
            <p:cNvPr id="16" name="Gruppieren 15"/>
            <p:cNvGrpSpPr/>
            <p:nvPr/>
          </p:nvGrpSpPr>
          <p:grpSpPr>
            <a:xfrm>
              <a:off x="2411760" y="548680"/>
              <a:ext cx="1440160" cy="2527368"/>
              <a:chOff x="2411760" y="548680"/>
              <a:chExt cx="1440160" cy="2527368"/>
            </a:xfrm>
          </p:grpSpPr>
          <p:pic>
            <p:nvPicPr>
              <p:cNvPr id="3" name="Grafik 2"/>
              <p:cNvPicPr>
                <a:picLocks noChangeAspect="1"/>
              </p:cNvPicPr>
              <p:nvPr/>
            </p:nvPicPr>
            <p:blipFill>
              <a:blip r:embed="rId3"/>
              <a:stretch>
                <a:fillRect/>
              </a:stretch>
            </p:blipFill>
            <p:spPr>
              <a:xfrm>
                <a:off x="2411760" y="548680"/>
                <a:ext cx="1440160" cy="1440160"/>
              </a:xfrm>
              <a:prstGeom prst="rect">
                <a:avLst/>
              </a:prstGeom>
            </p:spPr>
          </p:pic>
          <p:sp>
            <p:nvSpPr>
              <p:cNvPr id="12" name="Textfeld 11"/>
              <p:cNvSpPr txBox="1"/>
              <p:nvPr/>
            </p:nvSpPr>
            <p:spPr>
              <a:xfrm>
                <a:off x="2422720" y="2060848"/>
                <a:ext cx="1429200" cy="1015200"/>
              </a:xfrm>
              <a:prstGeom prst="rect">
                <a:avLst/>
              </a:prstGeom>
              <a:noFill/>
            </p:spPr>
            <p:txBody>
              <a:bodyPr wrap="square" rtlCol="0">
                <a:spAutoFit/>
              </a:bodyPr>
              <a:lstStyle/>
              <a:p>
                <a:r>
                  <a:rPr lang="de-DE" sz="1000" dirty="0" smtClean="0"/>
                  <a:t>Ungleichheiten zwischen den Ländern und in den Ländern verringern.</a:t>
                </a:r>
                <a:endParaRPr lang="de-AT" sz="1000" dirty="0"/>
              </a:p>
            </p:txBody>
          </p:sp>
        </p:grpSp>
        <p:grpSp>
          <p:nvGrpSpPr>
            <p:cNvPr id="17" name="Gruppieren 16"/>
            <p:cNvGrpSpPr/>
            <p:nvPr/>
          </p:nvGrpSpPr>
          <p:grpSpPr>
            <a:xfrm>
              <a:off x="4571999" y="548436"/>
              <a:ext cx="1473323" cy="2544867"/>
              <a:chOff x="4571999" y="548436"/>
              <a:chExt cx="1473323" cy="2544867"/>
            </a:xfrm>
          </p:grpSpPr>
          <p:pic>
            <p:nvPicPr>
              <p:cNvPr id="4" name="Grafik 3"/>
              <p:cNvPicPr>
                <a:picLocks noChangeAspect="1"/>
              </p:cNvPicPr>
              <p:nvPr/>
            </p:nvPicPr>
            <p:blipFill>
              <a:blip r:embed="rId4"/>
              <a:stretch>
                <a:fillRect/>
              </a:stretch>
            </p:blipFill>
            <p:spPr>
              <a:xfrm>
                <a:off x="4571999" y="548436"/>
                <a:ext cx="1440403" cy="1440403"/>
              </a:xfrm>
              <a:prstGeom prst="rect">
                <a:avLst/>
              </a:prstGeom>
            </p:spPr>
          </p:pic>
          <p:sp>
            <p:nvSpPr>
              <p:cNvPr id="13" name="Textfeld 12"/>
              <p:cNvSpPr txBox="1"/>
              <p:nvPr/>
            </p:nvSpPr>
            <p:spPr>
              <a:xfrm>
                <a:off x="4616122" y="2078103"/>
                <a:ext cx="1429200" cy="1015200"/>
              </a:xfrm>
              <a:prstGeom prst="rect">
                <a:avLst/>
              </a:prstGeom>
              <a:noFill/>
            </p:spPr>
            <p:txBody>
              <a:bodyPr wrap="square" rtlCol="0">
                <a:spAutoFit/>
              </a:bodyPr>
              <a:lstStyle/>
              <a:p>
                <a:r>
                  <a:rPr lang="de-DE" sz="1000" dirty="0" smtClean="0"/>
                  <a:t>Bebaute Gebiete nachhaltig gestalten.</a:t>
                </a:r>
                <a:endParaRPr lang="de-AT" sz="1000" dirty="0"/>
              </a:p>
            </p:txBody>
          </p:sp>
        </p:grpSp>
        <p:grpSp>
          <p:nvGrpSpPr>
            <p:cNvPr id="18" name="Gruppieren 17"/>
            <p:cNvGrpSpPr/>
            <p:nvPr/>
          </p:nvGrpSpPr>
          <p:grpSpPr>
            <a:xfrm>
              <a:off x="6732238" y="548435"/>
              <a:ext cx="1449421" cy="2237554"/>
              <a:chOff x="6732238" y="548435"/>
              <a:chExt cx="1449421" cy="2237554"/>
            </a:xfrm>
          </p:grpSpPr>
          <p:pic>
            <p:nvPicPr>
              <p:cNvPr id="5" name="Grafik 4"/>
              <p:cNvPicPr>
                <a:picLocks noChangeAspect="1"/>
              </p:cNvPicPr>
              <p:nvPr/>
            </p:nvPicPr>
            <p:blipFill>
              <a:blip r:embed="rId5"/>
              <a:stretch>
                <a:fillRect/>
              </a:stretch>
            </p:blipFill>
            <p:spPr>
              <a:xfrm>
                <a:off x="6732238" y="548435"/>
                <a:ext cx="1440403" cy="1440403"/>
              </a:xfrm>
              <a:prstGeom prst="rect">
                <a:avLst/>
              </a:prstGeom>
            </p:spPr>
          </p:pic>
          <p:sp>
            <p:nvSpPr>
              <p:cNvPr id="14" name="Textfeld 13"/>
              <p:cNvSpPr txBox="1"/>
              <p:nvPr/>
            </p:nvSpPr>
            <p:spPr>
              <a:xfrm>
                <a:off x="6752459" y="2078103"/>
                <a:ext cx="1429200" cy="707886"/>
              </a:xfrm>
              <a:prstGeom prst="rect">
                <a:avLst/>
              </a:prstGeom>
              <a:noFill/>
            </p:spPr>
            <p:txBody>
              <a:bodyPr wrap="square" rtlCol="0">
                <a:spAutoFit/>
              </a:bodyPr>
              <a:lstStyle/>
              <a:p>
                <a:r>
                  <a:rPr lang="de-DE" sz="1000" dirty="0" smtClean="0"/>
                  <a:t>Nachhaltige Produktions- und </a:t>
                </a:r>
                <a:r>
                  <a:rPr lang="de-DE" sz="1000" dirty="0" smtClean="0"/>
                  <a:t>Konsummöglichkeiten </a:t>
                </a:r>
                <a:r>
                  <a:rPr lang="de-DE" sz="1000" dirty="0" smtClean="0"/>
                  <a:t>sicherstellen.</a:t>
                </a:r>
                <a:endParaRPr lang="de-AT" sz="1000" dirty="0"/>
              </a:p>
            </p:txBody>
          </p:sp>
        </p:grpSp>
        <p:grpSp>
          <p:nvGrpSpPr>
            <p:cNvPr id="25" name="Gruppieren 24"/>
            <p:cNvGrpSpPr/>
            <p:nvPr/>
          </p:nvGrpSpPr>
          <p:grpSpPr>
            <a:xfrm>
              <a:off x="242976" y="3427495"/>
              <a:ext cx="1440160" cy="2535497"/>
              <a:chOff x="242976" y="3427495"/>
              <a:chExt cx="1440160" cy="2535497"/>
            </a:xfrm>
          </p:grpSpPr>
          <p:pic>
            <p:nvPicPr>
              <p:cNvPr id="6" name="Grafik 5"/>
              <p:cNvPicPr>
                <a:picLocks noChangeAspect="1"/>
              </p:cNvPicPr>
              <p:nvPr/>
            </p:nvPicPr>
            <p:blipFill>
              <a:blip r:embed="rId6"/>
              <a:stretch>
                <a:fillRect/>
              </a:stretch>
            </p:blipFill>
            <p:spPr>
              <a:xfrm>
                <a:off x="242976" y="3427495"/>
                <a:ext cx="1440160" cy="1440160"/>
              </a:xfrm>
              <a:prstGeom prst="rect">
                <a:avLst/>
              </a:prstGeom>
            </p:spPr>
          </p:pic>
          <p:sp>
            <p:nvSpPr>
              <p:cNvPr id="19" name="Textfeld 18"/>
              <p:cNvSpPr txBox="1"/>
              <p:nvPr/>
            </p:nvSpPr>
            <p:spPr>
              <a:xfrm>
                <a:off x="290251" y="4947792"/>
                <a:ext cx="1364400" cy="1015200"/>
              </a:xfrm>
              <a:prstGeom prst="rect">
                <a:avLst/>
              </a:prstGeom>
              <a:noFill/>
            </p:spPr>
            <p:txBody>
              <a:bodyPr wrap="square" rtlCol="0">
                <a:spAutoFit/>
              </a:bodyPr>
              <a:lstStyle/>
              <a:p>
                <a:r>
                  <a:rPr lang="de-DE" sz="1000" dirty="0" smtClean="0"/>
                  <a:t>Den Klimawandel und die Umwelt-verschmutzung stoppen.</a:t>
                </a:r>
                <a:endParaRPr lang="de-AT" sz="1000" dirty="0"/>
              </a:p>
            </p:txBody>
          </p:sp>
        </p:grpSp>
        <p:grpSp>
          <p:nvGrpSpPr>
            <p:cNvPr id="26" name="Gruppieren 25"/>
            <p:cNvGrpSpPr/>
            <p:nvPr/>
          </p:nvGrpSpPr>
          <p:grpSpPr>
            <a:xfrm>
              <a:off x="2411760" y="3437061"/>
              <a:ext cx="1440160" cy="2525931"/>
              <a:chOff x="2411760" y="3437061"/>
              <a:chExt cx="1440160" cy="2525931"/>
            </a:xfrm>
          </p:grpSpPr>
          <p:pic>
            <p:nvPicPr>
              <p:cNvPr id="7" name="Grafik 6"/>
              <p:cNvPicPr>
                <a:picLocks noChangeAspect="1"/>
              </p:cNvPicPr>
              <p:nvPr/>
            </p:nvPicPr>
            <p:blipFill>
              <a:blip r:embed="rId7"/>
              <a:stretch>
                <a:fillRect/>
              </a:stretch>
            </p:blipFill>
            <p:spPr>
              <a:xfrm>
                <a:off x="2411760" y="3437061"/>
                <a:ext cx="1440160" cy="1440160"/>
              </a:xfrm>
              <a:prstGeom prst="rect">
                <a:avLst/>
              </a:prstGeom>
            </p:spPr>
          </p:pic>
          <p:sp>
            <p:nvSpPr>
              <p:cNvPr id="20" name="Textfeld 19"/>
              <p:cNvSpPr txBox="1"/>
              <p:nvPr/>
            </p:nvSpPr>
            <p:spPr>
              <a:xfrm>
                <a:off x="2422720" y="4947792"/>
                <a:ext cx="1429200" cy="1015200"/>
              </a:xfrm>
              <a:prstGeom prst="rect">
                <a:avLst/>
              </a:prstGeom>
              <a:noFill/>
            </p:spPr>
            <p:txBody>
              <a:bodyPr wrap="square" rtlCol="0">
                <a:spAutoFit/>
              </a:bodyPr>
              <a:lstStyle/>
              <a:p>
                <a:r>
                  <a:rPr lang="de-DE" sz="1000" dirty="0" smtClean="0"/>
                  <a:t>Ozeane, Meere und Küstengebiete schützen und die Artenvielfalt erhalten.</a:t>
                </a:r>
                <a:endParaRPr lang="de-AT" sz="1000" dirty="0"/>
              </a:p>
            </p:txBody>
          </p:sp>
        </p:grpSp>
        <p:grpSp>
          <p:nvGrpSpPr>
            <p:cNvPr id="27" name="Gruppieren 26"/>
            <p:cNvGrpSpPr/>
            <p:nvPr/>
          </p:nvGrpSpPr>
          <p:grpSpPr>
            <a:xfrm>
              <a:off x="4580544" y="3437061"/>
              <a:ext cx="1436245" cy="2359416"/>
              <a:chOff x="4580544" y="3437061"/>
              <a:chExt cx="1436245" cy="2359416"/>
            </a:xfrm>
          </p:grpSpPr>
          <p:pic>
            <p:nvPicPr>
              <p:cNvPr id="8" name="Grafik 7"/>
              <p:cNvPicPr>
                <a:picLocks noChangeAspect="1"/>
              </p:cNvPicPr>
              <p:nvPr/>
            </p:nvPicPr>
            <p:blipFill>
              <a:blip r:embed="rId8"/>
              <a:stretch>
                <a:fillRect/>
              </a:stretch>
            </p:blipFill>
            <p:spPr>
              <a:xfrm>
                <a:off x="4580544" y="3437061"/>
                <a:ext cx="1431858" cy="1431858"/>
              </a:xfrm>
              <a:prstGeom prst="rect">
                <a:avLst/>
              </a:prstGeom>
            </p:spPr>
          </p:pic>
          <p:sp>
            <p:nvSpPr>
              <p:cNvPr id="23" name="Textfeld 22"/>
              <p:cNvSpPr txBox="1"/>
              <p:nvPr/>
            </p:nvSpPr>
            <p:spPr>
              <a:xfrm>
                <a:off x="4587589" y="4934703"/>
                <a:ext cx="1429200" cy="861774"/>
              </a:xfrm>
              <a:prstGeom prst="rect">
                <a:avLst/>
              </a:prstGeom>
              <a:noFill/>
            </p:spPr>
            <p:txBody>
              <a:bodyPr wrap="square" rtlCol="0">
                <a:spAutoFit/>
              </a:bodyPr>
              <a:lstStyle/>
              <a:p>
                <a:r>
                  <a:rPr lang="de-DE" sz="1000" dirty="0" smtClean="0"/>
                  <a:t>Die Tier- und Pflanzenwelt schützen und Umweltschäden beheben.</a:t>
                </a:r>
                <a:endParaRPr lang="de-AT" sz="1000" dirty="0"/>
              </a:p>
            </p:txBody>
          </p:sp>
        </p:grpSp>
        <p:grpSp>
          <p:nvGrpSpPr>
            <p:cNvPr id="28" name="Gruppieren 27"/>
            <p:cNvGrpSpPr/>
            <p:nvPr/>
          </p:nvGrpSpPr>
          <p:grpSpPr>
            <a:xfrm>
              <a:off x="6723219" y="3437061"/>
              <a:ext cx="1449422" cy="2372505"/>
              <a:chOff x="6732237" y="3437061"/>
              <a:chExt cx="1449422" cy="2372505"/>
            </a:xfrm>
          </p:grpSpPr>
          <p:pic>
            <p:nvPicPr>
              <p:cNvPr id="9" name="Grafik 8"/>
              <p:cNvPicPr>
                <a:picLocks noChangeAspect="1"/>
              </p:cNvPicPr>
              <p:nvPr/>
            </p:nvPicPr>
            <p:blipFill>
              <a:blip r:embed="rId9"/>
              <a:stretch>
                <a:fillRect/>
              </a:stretch>
            </p:blipFill>
            <p:spPr>
              <a:xfrm>
                <a:off x="6732237" y="3437061"/>
                <a:ext cx="1440403" cy="1440403"/>
              </a:xfrm>
              <a:prstGeom prst="rect">
                <a:avLst/>
              </a:prstGeom>
            </p:spPr>
          </p:pic>
          <p:sp>
            <p:nvSpPr>
              <p:cNvPr id="24" name="Textfeld 23"/>
              <p:cNvSpPr txBox="1"/>
              <p:nvPr/>
            </p:nvSpPr>
            <p:spPr>
              <a:xfrm>
                <a:off x="6752459" y="4947792"/>
                <a:ext cx="1429200" cy="861774"/>
              </a:xfrm>
              <a:prstGeom prst="rect">
                <a:avLst/>
              </a:prstGeom>
              <a:noFill/>
            </p:spPr>
            <p:txBody>
              <a:bodyPr wrap="square" rtlCol="0">
                <a:spAutoFit/>
              </a:bodyPr>
              <a:lstStyle/>
              <a:p>
                <a:r>
                  <a:rPr lang="de-DE" sz="1000" dirty="0" smtClean="0"/>
                  <a:t>Gerechtigkeit für alle gewährleisten, ein friedliches Zusammenleben ermöglichen.</a:t>
                </a:r>
                <a:endParaRPr lang="de-AT" sz="1000" dirty="0"/>
              </a:p>
            </p:txBody>
          </p:sp>
        </p:grpSp>
      </p:grpSp>
    </p:spTree>
    <p:extLst>
      <p:ext uri="{BB962C8B-B14F-4D97-AF65-F5344CB8AC3E}">
        <p14:creationId xmlns:p14="http://schemas.microsoft.com/office/powerpoint/2010/main" val="2612828894"/>
      </p:ext>
    </p:extLst>
  </p:cSld>
  <p:clrMapOvr>
    <a:masterClrMapping/>
  </p:clrMapOvr>
  <p:transition spd="med">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3"/>
          <p:cNvGrpSpPr/>
          <p:nvPr/>
        </p:nvGrpSpPr>
        <p:grpSpPr>
          <a:xfrm>
            <a:off x="251520" y="548680"/>
            <a:ext cx="1440160" cy="2527368"/>
            <a:chOff x="251520" y="548680"/>
            <a:chExt cx="1440160" cy="2527368"/>
          </a:xfrm>
        </p:grpSpPr>
        <p:pic>
          <p:nvPicPr>
            <p:cNvPr id="2" name="Bild 17" descr="Partnerschaften zur Erreichung der Ziele">
              <a:hlinkClick r:id="rId2"/>
            </p:cNvPr>
            <p:cNvPicPr/>
            <p:nvPr/>
          </p:nvPicPr>
          <p:blipFill>
            <a:blip r:embed="rId3" cstate="print"/>
            <a:srcRect/>
            <a:stretch>
              <a:fillRect/>
            </a:stretch>
          </p:blipFill>
          <p:spPr bwMode="auto">
            <a:xfrm>
              <a:off x="251520" y="548680"/>
              <a:ext cx="1440160" cy="1440160"/>
            </a:xfrm>
            <a:prstGeom prst="rect">
              <a:avLst/>
            </a:prstGeom>
            <a:noFill/>
            <a:ln w="9525">
              <a:noFill/>
              <a:miter lim="800000"/>
              <a:headEnd/>
              <a:tailEnd/>
            </a:ln>
          </p:spPr>
        </p:pic>
        <p:sp>
          <p:nvSpPr>
            <p:cNvPr id="3" name="Textfeld 2"/>
            <p:cNvSpPr txBox="1"/>
            <p:nvPr/>
          </p:nvSpPr>
          <p:spPr>
            <a:xfrm>
              <a:off x="251520" y="2060848"/>
              <a:ext cx="1429200" cy="1015200"/>
            </a:xfrm>
            <a:prstGeom prst="rect">
              <a:avLst/>
            </a:prstGeom>
            <a:noFill/>
          </p:spPr>
          <p:txBody>
            <a:bodyPr wrap="square" rtlCol="0">
              <a:spAutoFit/>
            </a:bodyPr>
            <a:lstStyle/>
            <a:p>
              <a:r>
                <a:rPr lang="de-DE" sz="1000" dirty="0" smtClean="0"/>
                <a:t>Die Zusammenarbeit zwischen den Ländern verbessern.</a:t>
              </a:r>
              <a:endParaRPr lang="de-AT" sz="1000" dirty="0"/>
            </a:p>
          </p:txBody>
        </p:sp>
      </p:grpSp>
      <p:sp>
        <p:nvSpPr>
          <p:cNvPr id="5" name="Rechteck 4"/>
          <p:cNvSpPr/>
          <p:nvPr/>
        </p:nvSpPr>
        <p:spPr>
          <a:xfrm>
            <a:off x="179512" y="2780928"/>
            <a:ext cx="8964488" cy="2308324"/>
          </a:xfrm>
          <a:prstGeom prst="rect">
            <a:avLst/>
          </a:prstGeom>
        </p:spPr>
        <p:txBody>
          <a:bodyPr wrap="square">
            <a:spAutoFit/>
          </a:bodyPr>
          <a:lstStyle/>
          <a:p>
            <a:pPr>
              <a:lnSpc>
                <a:spcPct val="150000"/>
              </a:lnSpc>
              <a:spcAft>
                <a:spcPts val="800"/>
              </a:spcAft>
            </a:pPr>
            <a:r>
              <a:rPr lang="de-DE" sz="1600" dirty="0">
                <a:latin typeface="+mn-lt"/>
                <a:ea typeface="Calibri" panose="020F0502020204030204" pitchFamily="34" charset="0"/>
                <a:cs typeface="Times New Roman" panose="02020603050405020304" pitchFamily="18" charset="0"/>
              </a:rPr>
              <a:t>Eine ausführlichere Beschreibung aller 17 SDGs findest du in der </a:t>
            </a:r>
            <a:r>
              <a:rPr lang="de-DE" sz="1600" u="sng" dirty="0">
                <a:latin typeface="+mn-lt"/>
                <a:ea typeface="Calibri" panose="020F0502020204030204" pitchFamily="34" charset="0"/>
                <a:cs typeface="Times New Roman" panose="02020603050405020304" pitchFamily="18" charset="0"/>
              </a:rPr>
              <a:t>Broschüre „Zwischenstopp 2030 – </a:t>
            </a:r>
            <a:r>
              <a:rPr lang="de-DE" sz="1600" u="sng" dirty="0" err="1">
                <a:latin typeface="+mn-lt"/>
                <a:ea typeface="Calibri" panose="020F0502020204030204" pitchFamily="34" charset="0"/>
                <a:cs typeface="Times New Roman" panose="02020603050405020304" pitchFamily="18" charset="0"/>
              </a:rPr>
              <a:t>Get</a:t>
            </a:r>
            <a:r>
              <a:rPr lang="de-DE" sz="1600" u="sng" dirty="0">
                <a:latin typeface="+mn-lt"/>
                <a:ea typeface="Calibri" panose="020F0502020204030204" pitchFamily="34" charset="0"/>
                <a:cs typeface="Times New Roman" panose="02020603050405020304" pitchFamily="18" charset="0"/>
              </a:rPr>
              <a:t> </a:t>
            </a:r>
            <a:r>
              <a:rPr lang="de-DE" sz="1600" u="sng" dirty="0" err="1" smtClean="0">
                <a:latin typeface="+mn-lt"/>
                <a:ea typeface="Calibri" panose="020F0502020204030204" pitchFamily="34" charset="0"/>
                <a:cs typeface="Times New Roman" panose="02020603050405020304" pitchFamily="18" charset="0"/>
              </a:rPr>
              <a:t>involved</a:t>
            </a:r>
            <a:r>
              <a:rPr lang="de-DE" sz="1600" u="sng" dirty="0" smtClean="0">
                <a:latin typeface="+mn-lt"/>
                <a:ea typeface="Calibri" panose="020F0502020204030204" pitchFamily="34" charset="0"/>
                <a:cs typeface="Times New Roman" panose="02020603050405020304" pitchFamily="18" charset="0"/>
              </a:rPr>
              <a:t>“</a:t>
            </a:r>
            <a:r>
              <a:rPr lang="de-DE" sz="1600" dirty="0" smtClean="0">
                <a:latin typeface="+mn-lt"/>
                <a:ea typeface="Calibri" panose="020F0502020204030204" pitchFamily="34" charset="0"/>
                <a:cs typeface="Times New Roman" panose="02020603050405020304" pitchFamily="18" charset="0"/>
              </a:rPr>
              <a:t> </a:t>
            </a:r>
            <a:r>
              <a:rPr lang="de-AT" sz="1600" dirty="0" smtClean="0">
                <a:latin typeface="+mn-lt"/>
                <a:ea typeface="Calibri" panose="020F0502020204030204" pitchFamily="34" charset="0"/>
                <a:cs typeface="Times New Roman" panose="02020603050405020304" pitchFamily="18" charset="0"/>
              </a:rPr>
              <a:t>des </a:t>
            </a:r>
            <a:r>
              <a:rPr lang="de-AT" sz="1600" dirty="0">
                <a:latin typeface="+mn-lt"/>
                <a:ea typeface="Calibri" panose="020F0502020204030204" pitchFamily="34" charset="0"/>
                <a:cs typeface="Times New Roman" panose="02020603050405020304" pitchFamily="18" charset="0"/>
              </a:rPr>
              <a:t>FORUM Umweltbildung, erstellt im Auftrag des Bundesministeriums für Nachhaltigkeit und </a:t>
            </a:r>
            <a:r>
              <a:rPr lang="de-AT" sz="1600" dirty="0" smtClean="0">
                <a:latin typeface="+mn-lt"/>
                <a:ea typeface="Calibri" panose="020F0502020204030204" pitchFamily="34" charset="0"/>
                <a:cs typeface="Times New Roman" panose="02020603050405020304" pitchFamily="18" charset="0"/>
              </a:rPr>
              <a:t>Tourismus. </a:t>
            </a:r>
            <a:r>
              <a:rPr lang="de-AT" sz="1600" dirty="0">
                <a:latin typeface="+mn-lt"/>
                <a:ea typeface="Calibri" panose="020F0502020204030204" pitchFamily="34" charset="0"/>
                <a:cs typeface="Times New Roman" panose="02020603050405020304" pitchFamily="18" charset="0"/>
              </a:rPr>
              <a:t>Darin enthalten sind ebenso kreative Übungen und didaktische Anregungen zur Auseinandersetzung mit den einzelnen Zielen. </a:t>
            </a:r>
            <a:r>
              <a:rPr lang="de-DE" sz="1600" dirty="0">
                <a:latin typeface="+mn-lt"/>
                <a:ea typeface="Calibri" panose="020F0502020204030204" pitchFamily="34" charset="0"/>
                <a:cs typeface="Times New Roman" panose="02020603050405020304" pitchFamily="18" charset="0"/>
              </a:rPr>
              <a:t>(</a:t>
            </a:r>
            <a:r>
              <a:rPr lang="de-DE" sz="1600" i="1" u="sng" dirty="0">
                <a:solidFill>
                  <a:srgbClr val="0000FF"/>
                </a:solidFill>
                <a:latin typeface="+mn-lt"/>
                <a:ea typeface="Calibri" panose="020F0502020204030204" pitchFamily="34" charset="0"/>
                <a:cs typeface="Times New Roman" panose="02020603050405020304" pitchFamily="18" charset="0"/>
                <a:hlinkClick r:id="rId4"/>
              </a:rPr>
              <a:t>https://www.umweltbildung.at/fileadmin/umweltbildung/grafiken/Zwischenstopp_2030/Zwischenstopp-2030-Materialien_final.pdf</a:t>
            </a:r>
            <a:r>
              <a:rPr lang="de-DE" sz="1600" i="1" u="sng" dirty="0">
                <a:solidFill>
                  <a:srgbClr val="0000FF"/>
                </a:solidFill>
                <a:latin typeface="+mn-lt"/>
                <a:ea typeface="Calibri" panose="020F0502020204030204" pitchFamily="34" charset="0"/>
                <a:cs typeface="Times New Roman" panose="02020603050405020304" pitchFamily="18" charset="0"/>
              </a:rPr>
              <a:t>)</a:t>
            </a:r>
            <a:endParaRPr lang="de-AT" sz="16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996"/>
      </p:ext>
    </p:extLst>
  </p:cSld>
  <p:clrMapOvr>
    <a:masterClrMapping/>
  </p:clrMapOvr>
  <p:transition spd="med">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23696" y="0"/>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AT" sz="2400" dirty="0" smtClean="0"/>
              <a:t>Von lokal bis global</a:t>
            </a:r>
            <a:endParaRPr lang="de-AT" sz="24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3860" y="1196751"/>
            <a:ext cx="8222940" cy="4392489"/>
          </a:xfrm>
        </p:spPr>
        <p:txBody>
          <a:bodyPr/>
          <a:lstStyle/>
          <a:p>
            <a:r>
              <a:rPr lang="de-DE" sz="1600" dirty="0" smtClean="0"/>
              <a:t>Um </a:t>
            </a:r>
            <a:r>
              <a:rPr lang="de-DE" sz="1600" dirty="0"/>
              <a:t>die in der Agenda 2030 angeführten großen Herausforderungen für die Zukunft anzugehen, braucht es </a:t>
            </a:r>
            <a:r>
              <a:rPr lang="de-DE" sz="1600" b="1" dirty="0"/>
              <a:t>große Taten genauso wie viele kleine Schritte</a:t>
            </a:r>
            <a:r>
              <a:rPr lang="de-DE" sz="1600" dirty="0" smtClean="0"/>
              <a:t>.</a:t>
            </a:r>
          </a:p>
          <a:p>
            <a:pPr marL="0" indent="0">
              <a:buNone/>
            </a:pPr>
            <a:endParaRPr lang="de-DE" sz="1600" dirty="0"/>
          </a:p>
          <a:p>
            <a:r>
              <a:rPr lang="de-DE" sz="1600" dirty="0"/>
              <a:t>Wichtig sind einerseits die </a:t>
            </a:r>
            <a:r>
              <a:rPr lang="de-DE" sz="1600" b="1" dirty="0"/>
              <a:t>Zusammenarbeit aller Länder, </a:t>
            </a:r>
            <a:r>
              <a:rPr lang="de-DE" sz="1600" dirty="0"/>
              <a:t>aber auch </a:t>
            </a:r>
            <a:r>
              <a:rPr lang="de-DE" sz="1600" b="1" dirty="0"/>
              <a:t>Umsetzungspläne in jedem einzelnen Land </a:t>
            </a:r>
            <a:r>
              <a:rPr lang="de-DE" sz="1600" dirty="0"/>
              <a:t>ebenso wie Konzepte und Aktionen in den einzelnen Gemeinden und </a:t>
            </a:r>
            <a:r>
              <a:rPr lang="de-DE" sz="1600" dirty="0" smtClean="0"/>
              <a:t>Städten.</a:t>
            </a:r>
          </a:p>
          <a:p>
            <a:pPr marL="0" indent="0">
              <a:buNone/>
            </a:pPr>
            <a:endParaRPr lang="de-DE" sz="1600" dirty="0" smtClean="0"/>
          </a:p>
          <a:p>
            <a:r>
              <a:rPr lang="de-DE" sz="1600" dirty="0" smtClean="0"/>
              <a:t>Außerdem </a:t>
            </a:r>
            <a:r>
              <a:rPr lang="de-DE" sz="1600" dirty="0"/>
              <a:t>ist </a:t>
            </a:r>
            <a:r>
              <a:rPr lang="de-DE" sz="1600" b="1" dirty="0"/>
              <a:t>jede/r Einzelne von uns gefordert</a:t>
            </a:r>
            <a:r>
              <a:rPr lang="de-DE" sz="1600" dirty="0"/>
              <a:t>, Verantwortung zu übernehmen und zur Umsetzung der Ziele beizutragen.</a:t>
            </a:r>
          </a:p>
          <a:p>
            <a:pPr marL="0" indent="0">
              <a:buNone/>
            </a:pPr>
            <a:r>
              <a:rPr lang="de-DE" sz="1600" dirty="0" smtClean="0"/>
              <a:t/>
            </a:r>
            <a:br>
              <a:rPr lang="de-DE" sz="1600" dirty="0" smtClean="0"/>
            </a:br>
            <a:endParaRPr lang="de-DE" sz="1600" dirty="0"/>
          </a:p>
        </p:txBody>
      </p:sp>
    </p:spTree>
    <p:extLst>
      <p:ext uri="{BB962C8B-B14F-4D97-AF65-F5344CB8AC3E}">
        <p14:creationId xmlns:p14="http://schemas.microsoft.com/office/powerpoint/2010/main" val="4294070047"/>
      </p:ext>
    </p:extLst>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3" descr="C:\Users\Franz\Pictures\Thema-1938-Fotos-internet\1938 hintergrund-01.jpg"/>
          <p:cNvPicPr>
            <a:picLocks noChangeAspect="1" noChangeArrowheads="1"/>
          </p:cNvPicPr>
          <p:nvPr/>
        </p:nvPicPr>
        <p:blipFill>
          <a:blip r:embed="rId2" cstate="email"/>
          <a:srcRect/>
          <a:stretch>
            <a:fillRect/>
          </a:stretch>
        </p:blipFill>
        <p:spPr bwMode="auto">
          <a:xfrm>
            <a:off x="0" y="-2235"/>
            <a:ext cx="9163050" cy="6858000"/>
          </a:xfrm>
          <a:prstGeom prst="rect">
            <a:avLst/>
          </a:prstGeom>
          <a:noFill/>
        </p:spPr>
      </p:pic>
      <p:sp>
        <p:nvSpPr>
          <p:cNvPr id="5122" name="Rectangle 2"/>
          <p:cNvSpPr>
            <a:spLocks noGrp="1" noChangeArrowheads="1"/>
          </p:cNvSpPr>
          <p:nvPr>
            <p:ph type="ctrTitle"/>
          </p:nvPr>
        </p:nvSpPr>
        <p:spPr>
          <a:xfrm>
            <a:off x="611188" y="4149080"/>
            <a:ext cx="7777162" cy="936104"/>
          </a:xfrm>
        </p:spPr>
        <p:txBody>
          <a:bodyPr/>
          <a:lstStyle/>
          <a:p>
            <a:pPr lvl="0"/>
            <a:r>
              <a:rPr lang="de-AT" sz="4000" dirty="0" smtClean="0"/>
              <a:t>Die Agenda 2030</a:t>
            </a:r>
            <a:endParaRPr lang="de-AT" sz="4000" dirty="0"/>
          </a:p>
        </p:txBody>
      </p:sp>
      <p:sp>
        <p:nvSpPr>
          <p:cNvPr id="4" name="Rectangle 2"/>
          <p:cNvSpPr txBox="1">
            <a:spLocks noChangeArrowheads="1"/>
          </p:cNvSpPr>
          <p:nvPr/>
        </p:nvSpPr>
        <p:spPr bwMode="auto">
          <a:xfrm>
            <a:off x="611262" y="764704"/>
            <a:ext cx="7777162" cy="3168352"/>
          </a:xfrm>
          <a:prstGeom prst="rect">
            <a:avLst/>
          </a:prstGeom>
          <a:noFill/>
          <a:ln w="9525">
            <a:noFill/>
            <a:miter lim="800000"/>
            <a:headEnd/>
            <a:tailEnd/>
          </a:ln>
        </p:spPr>
        <p:txBody>
          <a:bodyPr vert="horz" wrap="square" lIns="91440" tIns="45720" rIns="90000" bIns="45720" numCol="1" anchor="b" anchorCtr="0" compatLnSpc="1">
            <a:prstTxWarp prst="textNoShape">
              <a:avLst/>
            </a:prstTxWarp>
          </a:bodyPr>
          <a:lstStyle/>
          <a:p>
            <a:pPr lvl="0">
              <a:tabLst>
                <a:tab pos="8342313" algn="l"/>
              </a:tabLst>
              <a:defRPr/>
            </a:pPr>
            <a:r>
              <a:rPr kumimoji="0" lang="de-AT" sz="2400" b="0" i="0" u="none" strike="noStrike" kern="0" cap="none" spc="0" normalizeH="0" baseline="0" noProof="0" dirty="0">
                <a:ln>
                  <a:noFill/>
                </a:ln>
                <a:solidFill>
                  <a:schemeClr val="tx1"/>
                </a:solidFill>
                <a:effectLst/>
                <a:uLnTx/>
                <a:uFillTx/>
                <a:latin typeface="+mj-lt"/>
                <a:ea typeface="+mj-ea"/>
                <a:cs typeface="+mj-cs"/>
              </a:rPr>
              <a:t/>
            </a:r>
            <a:br>
              <a:rPr kumimoji="0" lang="de-AT" sz="2400" b="0" i="0" u="none" strike="noStrike" kern="0" cap="none" spc="0" normalizeH="0" baseline="0" noProof="0" dirty="0">
                <a:ln>
                  <a:noFill/>
                </a:ln>
                <a:solidFill>
                  <a:schemeClr val="tx1"/>
                </a:solidFill>
                <a:effectLst/>
                <a:uLnTx/>
                <a:uFillTx/>
                <a:latin typeface="+mj-lt"/>
                <a:ea typeface="+mj-ea"/>
                <a:cs typeface="+mj-cs"/>
              </a:rPr>
            </a:br>
            <a:r>
              <a:rPr kumimoji="0" lang="de-AT" sz="2400" b="0" i="0" u="none" strike="noStrike" kern="0" cap="none" spc="0" normalizeH="0" baseline="0" noProof="0" dirty="0">
                <a:ln>
                  <a:noFill/>
                </a:ln>
                <a:solidFill>
                  <a:schemeClr val="tx1"/>
                </a:solidFill>
                <a:effectLst/>
                <a:uLnTx/>
                <a:uFillTx/>
                <a:latin typeface="+mj-lt"/>
                <a:ea typeface="+mj-ea"/>
                <a:cs typeface="+mj-cs"/>
              </a:rPr>
              <a:t> </a:t>
            </a:r>
            <a:br>
              <a:rPr kumimoji="0" lang="de-AT" sz="2400" b="0" i="0" u="none" strike="noStrike" kern="0" cap="none" spc="0" normalizeH="0" baseline="0" noProof="0" dirty="0">
                <a:ln>
                  <a:noFill/>
                </a:ln>
                <a:solidFill>
                  <a:schemeClr val="tx1"/>
                </a:solidFill>
                <a:effectLst/>
                <a:uLnTx/>
                <a:uFillTx/>
                <a:latin typeface="+mj-lt"/>
                <a:ea typeface="+mj-ea"/>
                <a:cs typeface="+mj-cs"/>
              </a:rPr>
            </a:br>
            <a:r>
              <a:rPr kumimoji="0" lang="de-AT" sz="2400" b="0" i="0" u="none" strike="noStrike" kern="0" cap="none" spc="0" normalizeH="0" baseline="0" noProof="0" dirty="0">
                <a:ln>
                  <a:noFill/>
                </a:ln>
                <a:solidFill>
                  <a:schemeClr val="tx1"/>
                </a:solidFill>
                <a:effectLst/>
                <a:uLnTx/>
                <a:uFillTx/>
                <a:latin typeface="+mj-lt"/>
                <a:ea typeface="+mj-ea"/>
                <a:cs typeface="+mj-cs"/>
              </a:rPr>
              <a:t/>
            </a:r>
            <a:br>
              <a:rPr kumimoji="0" lang="de-AT" sz="2400" b="0" i="0" u="none" strike="noStrike" kern="0" cap="none" spc="0" normalizeH="0" baseline="0" noProof="0" dirty="0">
                <a:ln>
                  <a:noFill/>
                </a:ln>
                <a:solidFill>
                  <a:schemeClr val="tx1"/>
                </a:solidFill>
                <a:effectLst/>
                <a:uLnTx/>
                <a:uFillTx/>
                <a:latin typeface="+mj-lt"/>
                <a:ea typeface="+mj-ea"/>
                <a:cs typeface="+mj-cs"/>
              </a:rPr>
            </a:br>
            <a:endParaRPr kumimoji="0" lang="de-DE" sz="2400" b="0" i="0" u="none" strike="noStrike" kern="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4178259967"/>
      </p:ext>
    </p:extLst>
  </p:cSld>
  <p:clrMapOvr>
    <a:masterClrMapping/>
  </p:clrMapOvr>
  <p:transition spd="med">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23696" y="0"/>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AT" sz="2400" dirty="0" smtClean="0"/>
              <a:t>Von lokal bis global – Beispiele (1)</a:t>
            </a:r>
            <a:endParaRPr lang="de-AT" sz="24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3860" y="1196751"/>
            <a:ext cx="8222940" cy="4392489"/>
          </a:xfrm>
        </p:spPr>
        <p:txBody>
          <a:bodyPr/>
          <a:lstStyle/>
          <a:p>
            <a:pPr marL="0" indent="0">
              <a:buNone/>
            </a:pPr>
            <a:r>
              <a:rPr lang="de-DE" sz="1600" b="1" dirty="0" smtClean="0"/>
              <a:t>Ziel </a:t>
            </a:r>
            <a:r>
              <a:rPr lang="de-DE" sz="1600" b="1" dirty="0"/>
              <a:t>13: </a:t>
            </a:r>
            <a:r>
              <a:rPr lang="de-DE" sz="1600" b="1" dirty="0" smtClean="0"/>
              <a:t>Klimaschutz</a:t>
            </a:r>
          </a:p>
          <a:p>
            <a:pPr marL="0" indent="0">
              <a:buNone/>
            </a:pPr>
            <a:endParaRPr lang="de-DE" sz="1600" b="1" dirty="0" smtClean="0"/>
          </a:p>
          <a:p>
            <a:r>
              <a:rPr lang="de-DE" sz="1600" b="1" dirty="0" smtClean="0"/>
              <a:t>Internationale </a:t>
            </a:r>
            <a:r>
              <a:rPr lang="de-DE" sz="1600" b="1" dirty="0"/>
              <a:t>Ebene</a:t>
            </a:r>
            <a:r>
              <a:rPr lang="de-DE" sz="1600" i="1" dirty="0"/>
              <a:t>: </a:t>
            </a:r>
            <a:r>
              <a:rPr lang="de-DE" sz="1600" dirty="0"/>
              <a:t>Globale Vereinbarungen, wie das UN Klimaabkommen von Paris, Vorgaben der </a:t>
            </a:r>
            <a:r>
              <a:rPr lang="de-DE" sz="1600" dirty="0" smtClean="0"/>
              <a:t>EU zur </a:t>
            </a:r>
            <a:r>
              <a:rPr lang="de-DE" sz="1600" dirty="0"/>
              <a:t>CO2 Einsparung</a:t>
            </a:r>
            <a:r>
              <a:rPr lang="de-DE" sz="1600" dirty="0" smtClean="0"/>
              <a:t>.</a:t>
            </a:r>
          </a:p>
          <a:p>
            <a:r>
              <a:rPr lang="de-DE" sz="1600" b="1" dirty="0" smtClean="0"/>
              <a:t>Nationale </a:t>
            </a:r>
            <a:r>
              <a:rPr lang="de-DE" sz="1600" b="1" dirty="0"/>
              <a:t>Ebene</a:t>
            </a:r>
            <a:r>
              <a:rPr lang="de-DE" sz="1600" i="1" dirty="0"/>
              <a:t>: </a:t>
            </a:r>
            <a:r>
              <a:rPr lang="de-DE" sz="1600" dirty="0"/>
              <a:t>Bewusstseinsbildung für erneuerbare Energieformen fördern, nationale Ziele für erneuerbare Energie definieren und durch gesetzliche Rahmenbedingungen </a:t>
            </a:r>
            <a:r>
              <a:rPr lang="de-DE" sz="1600" dirty="0" smtClean="0"/>
              <a:t>fördern.</a:t>
            </a:r>
          </a:p>
          <a:p>
            <a:r>
              <a:rPr lang="de-DE" sz="1600" b="1" dirty="0" smtClean="0"/>
              <a:t>Lokale </a:t>
            </a:r>
            <a:r>
              <a:rPr lang="de-DE" sz="1600" b="1" dirty="0"/>
              <a:t>Ebene</a:t>
            </a:r>
            <a:r>
              <a:rPr lang="de-DE" sz="1600" i="1" dirty="0"/>
              <a:t>: </a:t>
            </a:r>
            <a:r>
              <a:rPr lang="de-DE" sz="1600" dirty="0"/>
              <a:t>Veranstaltungen und Projekte initiieren, um Informationen über erneuerbare Energieformen in der Bevölkerung zur Verfügung zu stellen. Den Umstieg auf erneuerbare Energieformen in den Gemeinden fördern.</a:t>
            </a:r>
            <a:br>
              <a:rPr lang="de-DE" sz="1600" dirty="0"/>
            </a:br>
            <a:r>
              <a:rPr lang="de-DE" sz="1600" dirty="0"/>
              <a:t>Zusammenarbeit zwischen regionalen Betrieben, Landwirtschaft, Bildungseinrichtungen und der lokalen Bevölkerung stärken.</a:t>
            </a:r>
            <a:br>
              <a:rPr lang="de-DE" sz="1600" dirty="0"/>
            </a:br>
            <a:r>
              <a:rPr lang="de-DE" sz="1600" dirty="0"/>
              <a:t>Zusammenarbeit auch zwischen Gemeinden in einer Region </a:t>
            </a:r>
            <a:r>
              <a:rPr lang="de-DE" sz="1600" dirty="0" smtClean="0"/>
              <a:t>fördern </a:t>
            </a:r>
            <a:r>
              <a:rPr lang="de-DE" sz="1600" dirty="0"/>
              <a:t>(Beispiel Klima- und </a:t>
            </a:r>
            <a:r>
              <a:rPr lang="de-DE" sz="1600" dirty="0" smtClean="0"/>
              <a:t>Energiemodellregionen</a:t>
            </a:r>
            <a:r>
              <a:rPr lang="de-DE" sz="1600" dirty="0" smtClean="0"/>
              <a:t>).</a:t>
            </a:r>
            <a:endParaRPr lang="de-DE" sz="1600" dirty="0" smtClean="0"/>
          </a:p>
          <a:p>
            <a:r>
              <a:rPr lang="de-DE" sz="1600" b="1" dirty="0" smtClean="0"/>
              <a:t>Individuelle </a:t>
            </a:r>
            <a:r>
              <a:rPr lang="de-DE" sz="1600" b="1" dirty="0"/>
              <a:t>Ebene</a:t>
            </a:r>
            <a:r>
              <a:rPr lang="de-DE" sz="1600" i="1" dirty="0"/>
              <a:t>: </a:t>
            </a:r>
            <a:r>
              <a:rPr lang="de-DE" sz="1600" dirty="0"/>
              <a:t>Energieanbieter vergleichen, auf umweltfreundliche Energieformen umsteigen. Engagement für Klimaschutz stärken.</a:t>
            </a:r>
          </a:p>
          <a:p>
            <a:endParaRPr lang="de-DE" sz="1600" dirty="0"/>
          </a:p>
          <a:p>
            <a:pPr marL="0" indent="0">
              <a:buNone/>
            </a:pPr>
            <a:r>
              <a:rPr lang="de-DE" sz="1600" dirty="0" smtClean="0"/>
              <a:t/>
            </a:r>
            <a:br>
              <a:rPr lang="de-DE" sz="1600" dirty="0" smtClean="0"/>
            </a:br>
            <a:endParaRPr lang="de-DE" sz="1600" dirty="0"/>
          </a:p>
        </p:txBody>
      </p:sp>
    </p:spTree>
    <p:extLst>
      <p:ext uri="{BB962C8B-B14F-4D97-AF65-F5344CB8AC3E}">
        <p14:creationId xmlns:p14="http://schemas.microsoft.com/office/powerpoint/2010/main" val="2891363632"/>
      </p:ext>
    </p:extLst>
  </p:cSld>
  <p:clrMapOvr>
    <a:masterClrMapping/>
  </p:clrMapOvr>
  <p:transition spd="med">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23696" y="0"/>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AT" sz="2400" dirty="0" smtClean="0"/>
              <a:t>Von lokal bis global – Beispiele (2)</a:t>
            </a:r>
            <a:endParaRPr lang="de-AT" sz="24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3860" y="1196751"/>
            <a:ext cx="8222940" cy="4392489"/>
          </a:xfrm>
        </p:spPr>
        <p:txBody>
          <a:bodyPr/>
          <a:lstStyle/>
          <a:p>
            <a:pPr marL="0" indent="0">
              <a:buNone/>
            </a:pPr>
            <a:r>
              <a:rPr lang="de-DE" sz="1600" b="1" dirty="0" smtClean="0"/>
              <a:t>Ziel 3: Gesundheit</a:t>
            </a:r>
          </a:p>
          <a:p>
            <a:pPr marL="0" indent="0">
              <a:buNone/>
            </a:pPr>
            <a:endParaRPr lang="de-DE" sz="1600" dirty="0"/>
          </a:p>
          <a:p>
            <a:r>
              <a:rPr lang="de-DE" sz="1600" b="1" dirty="0"/>
              <a:t>Internationale </a:t>
            </a:r>
            <a:r>
              <a:rPr lang="de-DE" sz="1600" b="1" dirty="0" smtClean="0"/>
              <a:t>Ebene</a:t>
            </a:r>
            <a:r>
              <a:rPr lang="de-DE" sz="1600" i="1" dirty="0" smtClean="0"/>
              <a:t>: </a:t>
            </a:r>
            <a:r>
              <a:rPr lang="de-DE" sz="1600" dirty="0" smtClean="0"/>
              <a:t>Empfehlungen </a:t>
            </a:r>
            <a:r>
              <a:rPr lang="de-DE" sz="1600" dirty="0"/>
              <a:t>der WHO zur globalen Gesundheitsförderung im Rahmen des Konzepts „Gesundheit 2020“ (</a:t>
            </a:r>
            <a:r>
              <a:rPr lang="de-DE" sz="1600" dirty="0" err="1"/>
              <a:t>Health</a:t>
            </a:r>
            <a:r>
              <a:rPr lang="de-DE" sz="1600" dirty="0"/>
              <a:t> 2020)</a:t>
            </a:r>
          </a:p>
          <a:p>
            <a:r>
              <a:rPr lang="de-DE" sz="1600" b="1" dirty="0"/>
              <a:t>Nationale </a:t>
            </a:r>
            <a:r>
              <a:rPr lang="de-DE" sz="1600" b="1" dirty="0" smtClean="0"/>
              <a:t>Ebene</a:t>
            </a:r>
            <a:r>
              <a:rPr lang="de-DE" sz="1600" i="1" dirty="0" smtClean="0"/>
              <a:t>: </a:t>
            </a:r>
            <a:r>
              <a:rPr lang="de-DE" sz="1600" dirty="0" smtClean="0"/>
              <a:t>Erarbeitung </a:t>
            </a:r>
            <a:r>
              <a:rPr lang="de-DE" sz="1600" dirty="0"/>
              <a:t>von Vorschlägen für ein gesünderes Österreich im Rahmen der Entwicklung der „10 Ziele für eine gesundheitsförderliche Gesamtpolitik“</a:t>
            </a:r>
          </a:p>
          <a:p>
            <a:r>
              <a:rPr lang="de-DE" sz="1600" b="1" dirty="0"/>
              <a:t>Lokale </a:t>
            </a:r>
            <a:r>
              <a:rPr lang="de-DE" sz="1600" b="1" dirty="0" smtClean="0"/>
              <a:t>Ebene</a:t>
            </a:r>
            <a:r>
              <a:rPr lang="de-DE" sz="1600" i="1" dirty="0" smtClean="0"/>
              <a:t>: </a:t>
            </a:r>
            <a:r>
              <a:rPr lang="de-DE" sz="1600" dirty="0" smtClean="0"/>
              <a:t>Informationsveranstaltungen </a:t>
            </a:r>
            <a:r>
              <a:rPr lang="de-DE" sz="1600" dirty="0"/>
              <a:t>zu Gesundheitsförderung, Angebote zur Gesundheitsförderung wie Kurse und Vorträge anbieten</a:t>
            </a:r>
            <a:br>
              <a:rPr lang="de-DE" sz="1600" dirty="0"/>
            </a:br>
            <a:r>
              <a:rPr lang="de-DE" sz="1600" dirty="0"/>
              <a:t>Zusammenarbeit zwischen Regionalen Betrieben, Bildungseinrichtungen und der lokalen Bevölkerung stärken</a:t>
            </a:r>
          </a:p>
          <a:p>
            <a:r>
              <a:rPr lang="de-DE" sz="1600" b="1" dirty="0"/>
              <a:t>Individuelle </a:t>
            </a:r>
            <a:r>
              <a:rPr lang="de-DE" sz="1600" b="1" dirty="0" smtClean="0"/>
              <a:t>Ebene</a:t>
            </a:r>
            <a:r>
              <a:rPr lang="de-DE" sz="1600" i="1" dirty="0" smtClean="0"/>
              <a:t>: </a:t>
            </a:r>
            <a:r>
              <a:rPr lang="de-DE" sz="1600" dirty="0" smtClean="0"/>
              <a:t>Aktivitäten </a:t>
            </a:r>
            <a:r>
              <a:rPr lang="de-DE" sz="1600" dirty="0"/>
              <a:t>für einen gesunden Lebenswandel setzen, auf gesunde Ernährung und ausreichend Bewegung achten</a:t>
            </a:r>
          </a:p>
          <a:p>
            <a:pPr marL="0" indent="0">
              <a:buNone/>
            </a:pPr>
            <a:endParaRPr lang="de-DE" sz="1600" b="1" dirty="0" smtClean="0"/>
          </a:p>
          <a:p>
            <a:pPr marL="0" indent="0">
              <a:buNone/>
            </a:pPr>
            <a:r>
              <a:rPr lang="de-DE" sz="1600" dirty="0" smtClean="0"/>
              <a:t/>
            </a:r>
            <a:br>
              <a:rPr lang="de-DE" sz="1600" dirty="0" smtClean="0"/>
            </a:br>
            <a:endParaRPr lang="de-DE" sz="1600" dirty="0"/>
          </a:p>
        </p:txBody>
      </p:sp>
    </p:spTree>
    <p:extLst>
      <p:ext uri="{BB962C8B-B14F-4D97-AF65-F5344CB8AC3E}">
        <p14:creationId xmlns:p14="http://schemas.microsoft.com/office/powerpoint/2010/main" val="1330236098"/>
      </p:ext>
    </p:extLst>
  </p:cSld>
  <p:clrMapOvr>
    <a:masterClrMapping/>
  </p:clrMapOvr>
  <p:transition spd="med">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23696" y="0"/>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AT" sz="2400" dirty="0" smtClean="0"/>
              <a:t>Von lokal bis global – Beispiele (3)</a:t>
            </a:r>
            <a:endParaRPr lang="de-AT" sz="24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3860" y="1196751"/>
            <a:ext cx="8222940" cy="4392489"/>
          </a:xfrm>
        </p:spPr>
        <p:txBody>
          <a:bodyPr/>
          <a:lstStyle/>
          <a:p>
            <a:pPr marL="0" indent="0">
              <a:buNone/>
            </a:pPr>
            <a:r>
              <a:rPr lang="de-DE" sz="1600" b="1" dirty="0" smtClean="0"/>
              <a:t>Ziel 12</a:t>
            </a:r>
            <a:r>
              <a:rPr lang="de-DE" sz="1600" b="1" dirty="0"/>
              <a:t>: Nachhaltige </a:t>
            </a:r>
            <a:r>
              <a:rPr lang="de-DE" sz="1600" b="1" dirty="0" smtClean="0"/>
              <a:t>Konsum- und </a:t>
            </a:r>
            <a:r>
              <a:rPr lang="de-DE" sz="1600" b="1" dirty="0" smtClean="0"/>
              <a:t>Produktionsmuster</a:t>
            </a:r>
          </a:p>
          <a:p>
            <a:pPr marL="0" indent="0">
              <a:buNone/>
            </a:pPr>
            <a:endParaRPr lang="de-DE" sz="1600" dirty="0"/>
          </a:p>
          <a:p>
            <a:r>
              <a:rPr lang="de-DE" sz="1600" b="1" dirty="0"/>
              <a:t>Internationale </a:t>
            </a:r>
            <a:r>
              <a:rPr lang="de-DE" sz="1600" b="1" dirty="0" smtClean="0"/>
              <a:t>Ebene</a:t>
            </a:r>
            <a:r>
              <a:rPr lang="de-DE" sz="1600" i="1" dirty="0" smtClean="0"/>
              <a:t>: </a:t>
            </a:r>
            <a:r>
              <a:rPr lang="de-DE" sz="1600" dirty="0" smtClean="0"/>
              <a:t>Festschreibung </a:t>
            </a:r>
            <a:r>
              <a:rPr lang="de-DE" sz="1600" dirty="0"/>
              <a:t>neuer globaler Umwelt- und Sozialstandards durch die Weltbank. Neuausrichtung der Handelspolitik der Europäischen Union im Rahmen der „Global Europe – </a:t>
            </a:r>
            <a:r>
              <a:rPr lang="de-DE" sz="1600" dirty="0" err="1"/>
              <a:t>Competing</a:t>
            </a:r>
            <a:r>
              <a:rPr lang="de-DE" sz="1600" dirty="0"/>
              <a:t> in </a:t>
            </a:r>
            <a:r>
              <a:rPr lang="de-DE" sz="1600" dirty="0" err="1"/>
              <a:t>the</a:t>
            </a:r>
            <a:r>
              <a:rPr lang="de-DE" sz="1600" dirty="0"/>
              <a:t> World“ Strategie</a:t>
            </a:r>
          </a:p>
          <a:p>
            <a:r>
              <a:rPr lang="de-DE" sz="1600" b="1" dirty="0"/>
              <a:t>Nationale </a:t>
            </a:r>
            <a:r>
              <a:rPr lang="de-DE" sz="1600" b="1" dirty="0" smtClean="0"/>
              <a:t>Ebene</a:t>
            </a:r>
            <a:r>
              <a:rPr lang="de-DE" sz="1600" i="1" dirty="0" smtClean="0"/>
              <a:t>: </a:t>
            </a:r>
            <a:r>
              <a:rPr lang="de-DE" sz="1600" dirty="0" smtClean="0"/>
              <a:t>Verantwortungsbewusstsein </a:t>
            </a:r>
            <a:r>
              <a:rPr lang="de-DE" sz="1600" dirty="0"/>
              <a:t>gegenüber Umwelt- und Gesellschaft durch Informationen und Maßnahmen fördern. Auftragsvergaben der öffentlichen Hand an Umwelt- und Sozialstandards koppeln</a:t>
            </a:r>
          </a:p>
          <a:p>
            <a:r>
              <a:rPr lang="de-DE" sz="1600" b="1" dirty="0"/>
              <a:t>Lokale </a:t>
            </a:r>
            <a:r>
              <a:rPr lang="de-DE" sz="1600" b="1" dirty="0" smtClean="0"/>
              <a:t>Ebene</a:t>
            </a:r>
            <a:r>
              <a:rPr lang="de-DE" sz="1600" i="1" dirty="0" smtClean="0"/>
              <a:t>: </a:t>
            </a:r>
            <a:r>
              <a:rPr lang="de-DE" sz="1600" dirty="0" smtClean="0"/>
              <a:t>Informationen </a:t>
            </a:r>
            <a:r>
              <a:rPr lang="de-DE" sz="1600" dirty="0"/>
              <a:t>über bewusstes Produktions- und Konsumverhalten für Unternehmen und Bevölkerung bereitstellen.</a:t>
            </a:r>
          </a:p>
          <a:p>
            <a:r>
              <a:rPr lang="de-DE" sz="1600" b="1" dirty="0"/>
              <a:t>Individuelle </a:t>
            </a:r>
            <a:r>
              <a:rPr lang="de-DE" sz="1600" b="1" dirty="0" smtClean="0"/>
              <a:t>Ebene</a:t>
            </a:r>
            <a:r>
              <a:rPr lang="de-DE" sz="1600" i="1" dirty="0" smtClean="0"/>
              <a:t>: </a:t>
            </a:r>
            <a:r>
              <a:rPr lang="de-DE" sz="1600" dirty="0"/>
              <a:t>Auf </a:t>
            </a:r>
            <a:r>
              <a:rPr lang="de-DE" sz="1600" dirty="0" smtClean="0"/>
              <a:t>Herkunft und </a:t>
            </a:r>
            <a:r>
              <a:rPr lang="de-DE" sz="1600" dirty="0"/>
              <a:t>Produktionsweise von Produkten achten. Konsumverhalten ändern</a:t>
            </a:r>
          </a:p>
          <a:p>
            <a:pPr marL="0" indent="0">
              <a:buNone/>
            </a:pPr>
            <a:endParaRPr lang="de-DE" sz="1600" b="1" dirty="0" smtClean="0"/>
          </a:p>
          <a:p>
            <a:pPr marL="0" indent="0">
              <a:buNone/>
            </a:pPr>
            <a:endParaRPr lang="de-DE" sz="1600" dirty="0"/>
          </a:p>
        </p:txBody>
      </p:sp>
    </p:spTree>
    <p:extLst>
      <p:ext uri="{BB962C8B-B14F-4D97-AF65-F5344CB8AC3E}">
        <p14:creationId xmlns:p14="http://schemas.microsoft.com/office/powerpoint/2010/main" val="1483679654"/>
      </p:ext>
    </p:extLst>
  </p:cSld>
  <p:clrMapOvr>
    <a:masterClrMapping/>
  </p:clrMapOvr>
  <p:transition spd="med">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3" descr="C:\Users\Franz\Pictures\Thema-1938-Fotos-internet\1938 hintergrund-01.jpg"/>
          <p:cNvPicPr>
            <a:picLocks noChangeAspect="1" noChangeArrowheads="1"/>
          </p:cNvPicPr>
          <p:nvPr/>
        </p:nvPicPr>
        <p:blipFill>
          <a:blip r:embed="rId2" cstate="email"/>
          <a:srcRect/>
          <a:stretch>
            <a:fillRect/>
          </a:stretch>
        </p:blipFill>
        <p:spPr bwMode="auto">
          <a:xfrm>
            <a:off x="16413" y="44624"/>
            <a:ext cx="9163050" cy="6858000"/>
          </a:xfrm>
          <a:prstGeom prst="rect">
            <a:avLst/>
          </a:prstGeom>
          <a:noFill/>
        </p:spPr>
      </p:pic>
      <p:sp>
        <p:nvSpPr>
          <p:cNvPr id="5122" name="Rectangle 2"/>
          <p:cNvSpPr>
            <a:spLocks noGrp="1" noChangeArrowheads="1"/>
          </p:cNvSpPr>
          <p:nvPr>
            <p:ph type="ctrTitle"/>
          </p:nvPr>
        </p:nvSpPr>
        <p:spPr>
          <a:xfrm>
            <a:off x="611188" y="4149080"/>
            <a:ext cx="7777162" cy="936104"/>
          </a:xfrm>
        </p:spPr>
        <p:txBody>
          <a:bodyPr/>
          <a:lstStyle/>
          <a:p>
            <a:r>
              <a:rPr lang="de-DE" sz="4000" dirty="0" smtClean="0"/>
              <a:t>Go </a:t>
            </a:r>
            <a:r>
              <a:rPr lang="de-DE" sz="4000" dirty="0" err="1" smtClean="0"/>
              <a:t>for</a:t>
            </a:r>
            <a:r>
              <a:rPr lang="de-DE" sz="4000" dirty="0" smtClean="0"/>
              <a:t> Goals – Gemeinsam für eine bessere Welt </a:t>
            </a:r>
            <a:endParaRPr lang="de-AT" sz="4000" dirty="0"/>
          </a:p>
        </p:txBody>
      </p:sp>
      <p:sp>
        <p:nvSpPr>
          <p:cNvPr id="4" name="Rectangle 2"/>
          <p:cNvSpPr txBox="1">
            <a:spLocks noChangeArrowheads="1"/>
          </p:cNvSpPr>
          <p:nvPr/>
        </p:nvSpPr>
        <p:spPr bwMode="auto">
          <a:xfrm>
            <a:off x="611262" y="764704"/>
            <a:ext cx="7777162" cy="3168352"/>
          </a:xfrm>
          <a:prstGeom prst="rect">
            <a:avLst/>
          </a:prstGeom>
          <a:noFill/>
          <a:ln w="9525">
            <a:noFill/>
            <a:miter lim="800000"/>
            <a:headEnd/>
            <a:tailEnd/>
          </a:ln>
        </p:spPr>
        <p:txBody>
          <a:bodyPr vert="horz" wrap="square" lIns="91440" tIns="45720" rIns="90000" bIns="45720" numCol="1" anchor="b" anchorCtr="0" compatLnSpc="1">
            <a:prstTxWarp prst="textNoShape">
              <a:avLst/>
            </a:prstTxWarp>
          </a:bodyPr>
          <a:lstStyle/>
          <a:p>
            <a:pPr lvl="0">
              <a:tabLst>
                <a:tab pos="8342313" algn="l"/>
              </a:tabLst>
              <a:defRPr/>
            </a:pPr>
            <a:r>
              <a:rPr kumimoji="0" lang="de-AT" sz="2400" b="0" i="0" u="none" strike="noStrike" kern="0" cap="none" spc="0" normalizeH="0" baseline="0" noProof="0" dirty="0">
                <a:ln>
                  <a:noFill/>
                </a:ln>
                <a:solidFill>
                  <a:schemeClr val="tx1"/>
                </a:solidFill>
                <a:effectLst/>
                <a:uLnTx/>
                <a:uFillTx/>
                <a:latin typeface="+mj-lt"/>
                <a:ea typeface="+mj-ea"/>
                <a:cs typeface="+mj-cs"/>
              </a:rPr>
              <a:t/>
            </a:r>
            <a:br>
              <a:rPr kumimoji="0" lang="de-AT" sz="2400" b="0" i="0" u="none" strike="noStrike" kern="0" cap="none" spc="0" normalizeH="0" baseline="0" noProof="0" dirty="0">
                <a:ln>
                  <a:noFill/>
                </a:ln>
                <a:solidFill>
                  <a:schemeClr val="tx1"/>
                </a:solidFill>
                <a:effectLst/>
                <a:uLnTx/>
                <a:uFillTx/>
                <a:latin typeface="+mj-lt"/>
                <a:ea typeface="+mj-ea"/>
                <a:cs typeface="+mj-cs"/>
              </a:rPr>
            </a:br>
            <a:r>
              <a:rPr kumimoji="0" lang="de-AT" sz="2400" b="0" i="0" u="none" strike="noStrike" kern="0" cap="none" spc="0" normalizeH="0" baseline="0" noProof="0" dirty="0">
                <a:ln>
                  <a:noFill/>
                </a:ln>
                <a:solidFill>
                  <a:schemeClr val="tx1"/>
                </a:solidFill>
                <a:effectLst/>
                <a:uLnTx/>
                <a:uFillTx/>
                <a:latin typeface="+mj-lt"/>
                <a:ea typeface="+mj-ea"/>
                <a:cs typeface="+mj-cs"/>
              </a:rPr>
              <a:t> </a:t>
            </a:r>
            <a:br>
              <a:rPr kumimoji="0" lang="de-AT" sz="2400" b="0" i="0" u="none" strike="noStrike" kern="0" cap="none" spc="0" normalizeH="0" baseline="0" noProof="0" dirty="0">
                <a:ln>
                  <a:noFill/>
                </a:ln>
                <a:solidFill>
                  <a:schemeClr val="tx1"/>
                </a:solidFill>
                <a:effectLst/>
                <a:uLnTx/>
                <a:uFillTx/>
                <a:latin typeface="+mj-lt"/>
                <a:ea typeface="+mj-ea"/>
                <a:cs typeface="+mj-cs"/>
              </a:rPr>
            </a:br>
            <a:r>
              <a:rPr kumimoji="0" lang="de-AT" sz="2400" b="0" i="0" u="none" strike="noStrike" kern="0" cap="none" spc="0" normalizeH="0" baseline="0" noProof="0" dirty="0">
                <a:ln>
                  <a:noFill/>
                </a:ln>
                <a:solidFill>
                  <a:schemeClr val="tx1"/>
                </a:solidFill>
                <a:effectLst/>
                <a:uLnTx/>
                <a:uFillTx/>
                <a:latin typeface="+mj-lt"/>
                <a:ea typeface="+mj-ea"/>
                <a:cs typeface="+mj-cs"/>
              </a:rPr>
              <a:t/>
            </a:r>
            <a:br>
              <a:rPr kumimoji="0" lang="de-AT" sz="2400" b="0" i="0" u="none" strike="noStrike" kern="0" cap="none" spc="0" normalizeH="0" baseline="0" noProof="0" dirty="0">
                <a:ln>
                  <a:noFill/>
                </a:ln>
                <a:solidFill>
                  <a:schemeClr val="tx1"/>
                </a:solidFill>
                <a:effectLst/>
                <a:uLnTx/>
                <a:uFillTx/>
                <a:latin typeface="+mj-lt"/>
                <a:ea typeface="+mj-ea"/>
                <a:cs typeface="+mj-cs"/>
              </a:rPr>
            </a:br>
            <a:endParaRPr kumimoji="0" lang="de-DE" sz="2400" b="0" i="0" u="none" strike="noStrike" kern="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820139527"/>
      </p:ext>
    </p:extLst>
  </p:cSld>
  <p:clrMapOvr>
    <a:masterClrMapping/>
  </p:clrMapOvr>
  <p:transition spd="med">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19050" y="-27384"/>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DE" sz="2400" dirty="0" smtClean="0"/>
              <a:t>Was </a:t>
            </a:r>
            <a:r>
              <a:rPr lang="de-DE" sz="2400" dirty="0"/>
              <a:t>kannst du zur Verwirklichung der Nachhaltigkeitsziele beitragen?</a:t>
            </a:r>
            <a:br>
              <a:rPr lang="de-DE" sz="2400" dirty="0"/>
            </a:br>
            <a:endParaRPr lang="de-AT" sz="24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3860" y="1196751"/>
            <a:ext cx="8222940" cy="4392489"/>
          </a:xfrm>
        </p:spPr>
        <p:txBody>
          <a:bodyPr/>
          <a:lstStyle/>
          <a:p>
            <a:pPr marL="0" indent="0">
              <a:buNone/>
            </a:pPr>
            <a:r>
              <a:rPr lang="de-DE" sz="1600" dirty="0" smtClean="0"/>
              <a:t>Nicht </a:t>
            </a:r>
            <a:r>
              <a:rPr lang="de-DE" sz="1600" dirty="0"/>
              <a:t>nur </a:t>
            </a:r>
            <a:r>
              <a:rPr lang="de-DE" sz="1600" dirty="0" err="1"/>
              <a:t>PolitikerInnen</a:t>
            </a:r>
            <a:r>
              <a:rPr lang="de-DE" sz="1600" dirty="0"/>
              <a:t> können die Welt besser machen. Ein wichtiger Grundsatz der SDGs ist, dass sowohl international als auch national, sowohl global als auch lokal, sowohl große Organisationen als auch jede und jeder Einzelne dazu beitragen soll, dass die Ziele erreicht </a:t>
            </a:r>
            <a:r>
              <a:rPr lang="de-DE" sz="1600" dirty="0" smtClean="0"/>
              <a:t>werden.</a:t>
            </a:r>
          </a:p>
          <a:p>
            <a:pPr marL="0" indent="0">
              <a:buNone/>
            </a:pPr>
            <a:endParaRPr lang="de-DE" sz="1600" dirty="0" smtClean="0"/>
          </a:p>
          <a:p>
            <a:pPr marL="0" indent="0">
              <a:buNone/>
            </a:pPr>
            <a:r>
              <a:rPr lang="de-DE" sz="1600" b="1" dirty="0" smtClean="0"/>
              <a:t>Nachdenken </a:t>
            </a:r>
            <a:r>
              <a:rPr lang="de-DE" sz="1600" b="1" dirty="0"/>
              <a:t>und bewusst entscheiden</a:t>
            </a:r>
            <a:endParaRPr lang="de-DE" sz="1600" dirty="0"/>
          </a:p>
          <a:p>
            <a:pPr marL="0" indent="0">
              <a:buNone/>
            </a:pPr>
            <a:r>
              <a:rPr lang="de-DE" sz="1600" dirty="0"/>
              <a:t>Vieles von dem, was du tust, wirkt sich auf die SDGs aus. Ein erster Schritt, um die Nachhaltigkeitsziele zu unterstützen, kann sein, deinen eigenen Lebensstil kritisch zu hinterfragen. Das heißt, dass du erstmal über deinen Alltag und dein Verhalten im Alltag nachzudenkst: </a:t>
            </a:r>
          </a:p>
          <a:p>
            <a:r>
              <a:rPr lang="de-DE" sz="1600" dirty="0"/>
              <a:t>Wie gehst du persönlich mit den Ressourcen dieser Welt </a:t>
            </a:r>
            <a:r>
              <a:rPr lang="de-DE" sz="1600" dirty="0" smtClean="0"/>
              <a:t>um? Ist </a:t>
            </a:r>
            <a:r>
              <a:rPr lang="de-DE" sz="1600" dirty="0"/>
              <a:t>dein Verhalten nachhaltig, also: Könntest du das wieder und wieder tun, ohne der Welt zu </a:t>
            </a:r>
            <a:r>
              <a:rPr lang="de-DE" sz="1600" dirty="0" smtClean="0"/>
              <a:t>schaden? Was </a:t>
            </a:r>
            <a:r>
              <a:rPr lang="de-DE" sz="1600" dirty="0"/>
              <a:t>und wie viel an Produkten und Materialien brauchst du wirklich?</a:t>
            </a:r>
          </a:p>
          <a:p>
            <a:r>
              <a:rPr lang="de-DE" sz="1600" dirty="0"/>
              <a:t>Wie sind diese Produkte entstanden? Wurde dabei Rücksicht auf Menschen und Umwelt genommen</a:t>
            </a:r>
            <a:r>
              <a:rPr lang="de-DE" sz="1600" dirty="0" smtClean="0"/>
              <a:t>?</a:t>
            </a:r>
            <a:endParaRPr lang="de-DE" sz="1600" dirty="0"/>
          </a:p>
          <a:p>
            <a:r>
              <a:rPr lang="de-DE" sz="1600" dirty="0"/>
              <a:t>In einem zweiten Schritt kannst du dich dann entscheiden, etwas bewusst zu konsumieren – oder eben nicht zu konsumieren. </a:t>
            </a:r>
          </a:p>
          <a:p>
            <a:pPr marL="457200" lvl="1" indent="0">
              <a:buNone/>
            </a:pPr>
            <a:r>
              <a:rPr lang="de-DE" sz="1100" dirty="0"/>
              <a:t/>
            </a:r>
            <a:br>
              <a:rPr lang="de-DE" sz="1100" dirty="0"/>
            </a:br>
            <a:r>
              <a:rPr lang="de-DE" sz="1100" dirty="0"/>
              <a:t> </a:t>
            </a:r>
          </a:p>
          <a:p>
            <a:pPr marL="0" indent="0">
              <a:buNone/>
            </a:pPr>
            <a:endParaRPr lang="de-DE" sz="1600" dirty="0"/>
          </a:p>
          <a:p>
            <a:endParaRPr lang="de-AT" sz="1600" dirty="0"/>
          </a:p>
          <a:p>
            <a:pPr marL="0" indent="0">
              <a:buNone/>
            </a:pPr>
            <a:endParaRPr lang="de-DE" sz="1600" dirty="0" smtClean="0"/>
          </a:p>
          <a:p>
            <a:pPr marL="0" indent="0">
              <a:buNone/>
            </a:pPr>
            <a:endParaRPr lang="de-DE" sz="1600" dirty="0" smtClean="0"/>
          </a:p>
          <a:p>
            <a:pPr marL="0" indent="0">
              <a:buNone/>
            </a:pPr>
            <a:endParaRPr lang="de-DE" sz="1600" dirty="0"/>
          </a:p>
          <a:p>
            <a:endParaRPr lang="de-AT" sz="2000" dirty="0" smtClean="0"/>
          </a:p>
        </p:txBody>
      </p:sp>
    </p:spTree>
    <p:extLst>
      <p:ext uri="{BB962C8B-B14F-4D97-AF65-F5344CB8AC3E}">
        <p14:creationId xmlns:p14="http://schemas.microsoft.com/office/powerpoint/2010/main" val="1697019102"/>
      </p:ext>
    </p:extLst>
  </p:cSld>
  <p:clrMapOvr>
    <a:masterClrMapping/>
  </p:clrMapOvr>
  <p:transition spd="med">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19050" y="-27384"/>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DE" sz="2400" dirty="0" smtClean="0"/>
              <a:t>Bewusst konsumieren</a:t>
            </a:r>
            <a:r>
              <a:rPr lang="de-DE" sz="2400" dirty="0"/>
              <a:t/>
            </a:r>
            <a:br>
              <a:rPr lang="de-DE" sz="2400" dirty="0"/>
            </a:br>
            <a:endParaRPr lang="de-AT" sz="24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3860" y="1196751"/>
            <a:ext cx="8222940" cy="4392489"/>
          </a:xfrm>
        </p:spPr>
        <p:txBody>
          <a:bodyPr/>
          <a:lstStyle/>
          <a:p>
            <a:pPr marL="0" indent="0">
              <a:buNone/>
            </a:pPr>
            <a:r>
              <a:rPr lang="de-DE" sz="1600" dirty="0" smtClean="0"/>
              <a:t>„</a:t>
            </a:r>
            <a:r>
              <a:rPr lang="de-DE" sz="1600" b="1" dirty="0" smtClean="0"/>
              <a:t>Bewusst konsumieren</a:t>
            </a:r>
            <a:r>
              <a:rPr lang="de-DE" sz="1600" dirty="0" smtClean="0"/>
              <a:t>“ </a:t>
            </a:r>
            <a:r>
              <a:rPr lang="de-DE" sz="1600" dirty="0"/>
              <a:t>könnte zum Beispiel heißen</a:t>
            </a:r>
          </a:p>
          <a:p>
            <a:r>
              <a:rPr lang="de-DE" sz="1600" dirty="0"/>
              <a:t>Kein Essen, kein Wasser, keinen Strom verschwenden</a:t>
            </a:r>
          </a:p>
          <a:p>
            <a:r>
              <a:rPr lang="de-DE" sz="1600" dirty="0"/>
              <a:t>Bioprodukte bzw. nachhaltig und fair produzierte Produkte </a:t>
            </a:r>
            <a:r>
              <a:rPr lang="de-DE" sz="1600" dirty="0" smtClean="0"/>
              <a:t>kaufen</a:t>
            </a:r>
          </a:p>
          <a:p>
            <a:r>
              <a:rPr lang="de-DE" sz="1600" dirty="0" smtClean="0"/>
              <a:t>weniger </a:t>
            </a:r>
            <a:r>
              <a:rPr lang="de-DE" sz="1600" dirty="0"/>
              <a:t>Fleisch essen</a:t>
            </a:r>
          </a:p>
          <a:p>
            <a:r>
              <a:rPr lang="de-DE" sz="1600" dirty="0"/>
              <a:t>Urlaub so planen, dass man dabei Rücksicht auf Menschen, Kulturen und die Umwelt nimmt</a:t>
            </a:r>
          </a:p>
          <a:p>
            <a:r>
              <a:rPr lang="de-DE" sz="1600" dirty="0"/>
              <a:t>Dinge teilen, mieten, leihen statt zu kaufen</a:t>
            </a:r>
          </a:p>
          <a:p>
            <a:r>
              <a:rPr lang="de-DE" sz="1600" dirty="0"/>
              <a:t>Produkte möglichst bis zum Ende ihrer „Lebensdauer“ verwenden</a:t>
            </a:r>
          </a:p>
          <a:p>
            <a:r>
              <a:rPr lang="de-DE" sz="1600" dirty="0"/>
              <a:t>Dinge reparieren (lassen) und recyceln</a:t>
            </a:r>
          </a:p>
          <a:p>
            <a:r>
              <a:rPr lang="de-DE" sz="1600" dirty="0"/>
              <a:t>aus alten Dingen was Neues </a:t>
            </a:r>
            <a:r>
              <a:rPr lang="de-DE" sz="1600" dirty="0" smtClean="0"/>
              <a:t>machen</a:t>
            </a:r>
          </a:p>
          <a:p>
            <a:pPr marL="0" indent="0">
              <a:buNone/>
            </a:pPr>
            <a:endParaRPr lang="de-DE" sz="1400" dirty="0"/>
          </a:p>
          <a:p>
            <a:pPr marL="0" indent="0">
              <a:buNone/>
            </a:pPr>
            <a:r>
              <a:rPr lang="de-DE" sz="1600" dirty="0" smtClean="0"/>
              <a:t>Im </a:t>
            </a:r>
            <a:r>
              <a:rPr lang="de-DE" sz="1600" dirty="0"/>
              <a:t>Englischen gibt es als Denkhilfe hierfür die „6 R“s: </a:t>
            </a:r>
            <a:r>
              <a:rPr lang="de-DE" sz="1600" b="1" dirty="0" err="1"/>
              <a:t>Rethink</a:t>
            </a:r>
            <a:r>
              <a:rPr lang="de-DE" sz="1600" b="1" dirty="0"/>
              <a:t>, </a:t>
            </a:r>
            <a:r>
              <a:rPr lang="de-DE" sz="1600" b="1" dirty="0" err="1"/>
              <a:t>Refuse</a:t>
            </a:r>
            <a:r>
              <a:rPr lang="de-DE" sz="1600" b="1" dirty="0"/>
              <a:t>, Reuse, </a:t>
            </a:r>
            <a:r>
              <a:rPr lang="de-DE" sz="1600" b="1" dirty="0" err="1"/>
              <a:t>Reduce</a:t>
            </a:r>
            <a:r>
              <a:rPr lang="de-DE" sz="1600" b="1" dirty="0"/>
              <a:t>, Recycle, </a:t>
            </a:r>
            <a:r>
              <a:rPr lang="de-DE" sz="1600" b="1" dirty="0" err="1"/>
              <a:t>Repair</a:t>
            </a:r>
            <a:r>
              <a:rPr lang="de-DE" sz="1600" dirty="0"/>
              <a:t>, also nochmal darüber nachdenken, verzichten, </a:t>
            </a:r>
            <a:r>
              <a:rPr lang="de-DE" sz="1600" dirty="0"/>
              <a:t>wiederverwenden, reduzieren</a:t>
            </a:r>
            <a:r>
              <a:rPr lang="de-DE" sz="1600" dirty="0"/>
              <a:t>, </a:t>
            </a:r>
            <a:r>
              <a:rPr lang="de-DE" sz="1600" dirty="0" smtClean="0"/>
              <a:t>recyceln</a:t>
            </a:r>
            <a:r>
              <a:rPr lang="de-DE" sz="1600" dirty="0"/>
              <a:t>, </a:t>
            </a:r>
            <a:r>
              <a:rPr lang="de-DE" sz="1600" dirty="0" smtClean="0"/>
              <a:t>reparieren.</a:t>
            </a:r>
            <a:br>
              <a:rPr lang="de-DE" sz="1600" dirty="0" smtClean="0"/>
            </a:br>
            <a:r>
              <a:rPr lang="de-DE" sz="1600" dirty="0" smtClean="0"/>
              <a:t/>
            </a:r>
            <a:br>
              <a:rPr lang="de-DE" sz="1600" dirty="0" smtClean="0"/>
            </a:br>
            <a:r>
              <a:rPr lang="de-DE" sz="1600" dirty="0" smtClean="0"/>
              <a:t>Wertvolle </a:t>
            </a:r>
            <a:r>
              <a:rPr lang="de-DE" sz="1600" dirty="0"/>
              <a:t>Tipps gibt es auch z.B. unter </a:t>
            </a:r>
            <a:r>
              <a:rPr lang="de-DE" sz="1600" dirty="0">
                <a:hlinkClick r:id="rId3" tooltip="Opens internal link in current window"/>
              </a:rPr>
              <a:t>http://www.entwicklung.at/mitmachen/verhalten-im-alltag</a:t>
            </a:r>
            <a:r>
              <a:rPr lang="de-DE" sz="1400" dirty="0">
                <a:hlinkClick r:id="rId3" tooltip="Opens internal link in current window"/>
              </a:rPr>
              <a:t>/</a:t>
            </a:r>
            <a:endParaRPr lang="de-DE" sz="1400" dirty="0"/>
          </a:p>
          <a:p>
            <a:pPr marL="457200" lvl="1" indent="0">
              <a:buNone/>
            </a:pPr>
            <a:r>
              <a:rPr lang="de-DE" sz="1100" dirty="0"/>
              <a:t/>
            </a:r>
            <a:br>
              <a:rPr lang="de-DE" sz="1100" dirty="0"/>
            </a:br>
            <a:r>
              <a:rPr lang="de-DE" sz="1100" dirty="0"/>
              <a:t> </a:t>
            </a:r>
          </a:p>
          <a:p>
            <a:pPr marL="0" indent="0">
              <a:buNone/>
            </a:pPr>
            <a:endParaRPr lang="de-DE" sz="1600" dirty="0"/>
          </a:p>
          <a:p>
            <a:endParaRPr lang="de-AT" sz="1600" dirty="0"/>
          </a:p>
          <a:p>
            <a:pPr marL="0" indent="0">
              <a:buNone/>
            </a:pPr>
            <a:endParaRPr lang="de-DE" sz="1600" dirty="0" smtClean="0"/>
          </a:p>
          <a:p>
            <a:pPr marL="0" indent="0">
              <a:buNone/>
            </a:pPr>
            <a:endParaRPr lang="de-DE" sz="1600" dirty="0" smtClean="0"/>
          </a:p>
          <a:p>
            <a:pPr marL="0" indent="0">
              <a:buNone/>
            </a:pPr>
            <a:endParaRPr lang="de-DE" sz="1600" dirty="0"/>
          </a:p>
          <a:p>
            <a:endParaRPr lang="de-AT" sz="2000" dirty="0" smtClean="0"/>
          </a:p>
        </p:txBody>
      </p:sp>
    </p:spTree>
    <p:extLst>
      <p:ext uri="{BB962C8B-B14F-4D97-AF65-F5344CB8AC3E}">
        <p14:creationId xmlns:p14="http://schemas.microsoft.com/office/powerpoint/2010/main" val="3411472437"/>
      </p:ext>
    </p:extLst>
  </p:cSld>
  <p:clrMapOvr>
    <a:masterClrMapping/>
  </p:clrMapOvr>
  <p:transition spd="med">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23696" y="0"/>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DE" sz="2400" dirty="0"/>
              <a:t>Achtsamkeit und Respekt</a:t>
            </a:r>
            <a:br>
              <a:rPr lang="de-DE" sz="2400" dirty="0"/>
            </a:br>
            <a:endParaRPr lang="de-AT" sz="24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3860" y="1196751"/>
            <a:ext cx="8222940" cy="4392489"/>
          </a:xfrm>
        </p:spPr>
        <p:txBody>
          <a:bodyPr/>
          <a:lstStyle/>
          <a:p>
            <a:r>
              <a:rPr lang="de-DE" sz="1600" dirty="0" smtClean="0"/>
              <a:t>Bei </a:t>
            </a:r>
            <a:r>
              <a:rPr lang="de-DE" sz="1600" dirty="0"/>
              <a:t>den Nachhaltigkeitszielen geht es auch um die </a:t>
            </a:r>
            <a:r>
              <a:rPr lang="de-DE" sz="1600" b="1" dirty="0"/>
              <a:t>sozialen Auswirkungen </a:t>
            </a:r>
            <a:r>
              <a:rPr lang="de-DE" sz="1600" dirty="0"/>
              <a:t>unseres Verhaltens und darum, die Welt ein wenig </a:t>
            </a:r>
            <a:r>
              <a:rPr lang="de-DE" sz="1600" b="1" dirty="0"/>
              <a:t>gerechter</a:t>
            </a:r>
            <a:r>
              <a:rPr lang="de-DE" sz="1600" dirty="0"/>
              <a:t> zu machen. Einerseits betrifft das z.B. unsere Kaufentscheidungen (z.B. fair produzierte Produkte zu kaufen</a:t>
            </a:r>
            <a:r>
              <a:rPr lang="de-DE" sz="1600" dirty="0" smtClean="0"/>
              <a:t>).</a:t>
            </a:r>
          </a:p>
          <a:p>
            <a:pPr marL="0" indent="0">
              <a:buNone/>
            </a:pPr>
            <a:endParaRPr lang="de-DE" sz="1600" dirty="0"/>
          </a:p>
          <a:p>
            <a:r>
              <a:rPr lang="de-DE" sz="1600" dirty="0"/>
              <a:t>Auch die Umsetzung von Zielen wie </a:t>
            </a:r>
            <a:r>
              <a:rPr lang="de-DE" sz="1600" b="1" dirty="0"/>
              <a:t>Frieden und Gerechtigkeit </a:t>
            </a:r>
            <a:r>
              <a:rPr lang="de-DE" sz="1600" dirty="0"/>
              <a:t>(Ziel 16) betreffen nicht nur die Erwachsenen oder gar nur die Politik: Frieden und Gerechtigkeit beginnen schon im unmittelbaren Umfeld jeder und jedes Einzelnen. Wenn es uns gelingt, respektvoll mit anderen umzugehen und uns für Menschen einzusetzen, die nicht fair behandelt werden, dann ist das ein guter Anfang für eine bessere, gerechtere Welt. Wenn wir lernen, wie wir „im Kleinen“ </a:t>
            </a:r>
            <a:r>
              <a:rPr lang="de-DE" sz="1600" b="1" dirty="0"/>
              <a:t>besser mit Konflikten umgehen können und sie ohne Gewalt zu lösen</a:t>
            </a:r>
            <a:r>
              <a:rPr lang="de-DE" sz="1600" dirty="0"/>
              <a:t>, so beginnen wir damit, eine friedliche Gesellschaft aufzubauen, und arbeiten an der Umsetzung dieses großen Ziels</a:t>
            </a:r>
            <a:r>
              <a:rPr lang="de-DE" sz="1600" dirty="0" smtClean="0"/>
              <a:t>.</a:t>
            </a:r>
          </a:p>
          <a:p>
            <a:pPr marL="0" indent="0">
              <a:buNone/>
            </a:pPr>
            <a:endParaRPr lang="de-DE" sz="1600" dirty="0"/>
          </a:p>
          <a:p>
            <a:r>
              <a:rPr lang="de-DE" sz="1600" dirty="0"/>
              <a:t>Wichtig ist auch, dass wir unsere Bereitschaft und unsere Fähigkeiten trainieren, mit anderen </a:t>
            </a:r>
            <a:r>
              <a:rPr lang="de-DE" sz="1600" b="1" dirty="0"/>
              <a:t>zusammenzuarbeiten, Rücksicht zu nehmen und gemeinsam Ziele umzusetzen.</a:t>
            </a:r>
          </a:p>
          <a:p>
            <a:pPr marL="0" indent="0">
              <a:buNone/>
            </a:pPr>
            <a:endParaRPr lang="de-AT" sz="1600" dirty="0"/>
          </a:p>
          <a:p>
            <a:pPr marL="0" indent="0">
              <a:buNone/>
            </a:pPr>
            <a:endParaRPr lang="de-DE" sz="1600" dirty="0" smtClean="0"/>
          </a:p>
          <a:p>
            <a:pPr marL="0" indent="0">
              <a:buNone/>
            </a:pPr>
            <a:endParaRPr lang="de-DE" sz="1600" dirty="0" smtClean="0"/>
          </a:p>
          <a:p>
            <a:pPr marL="0" indent="0">
              <a:buNone/>
            </a:pPr>
            <a:endParaRPr lang="de-DE" sz="1600" dirty="0"/>
          </a:p>
          <a:p>
            <a:endParaRPr lang="de-AT" sz="2000" dirty="0" smtClean="0"/>
          </a:p>
        </p:txBody>
      </p:sp>
    </p:spTree>
    <p:extLst>
      <p:ext uri="{BB962C8B-B14F-4D97-AF65-F5344CB8AC3E}">
        <p14:creationId xmlns:p14="http://schemas.microsoft.com/office/powerpoint/2010/main" val="3726004831"/>
      </p:ext>
    </p:extLst>
  </p:cSld>
  <p:clrMapOvr>
    <a:masterClrMapping/>
  </p:clrMapOvr>
  <p:transition spd="med">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23696" y="0"/>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DE" sz="2400" dirty="0" smtClean="0"/>
              <a:t>Engagement </a:t>
            </a:r>
            <a:r>
              <a:rPr lang="de-DE" sz="2400" dirty="0"/>
              <a:t>für die 17 </a:t>
            </a:r>
            <a:r>
              <a:rPr lang="de-DE" sz="2400" dirty="0" smtClean="0"/>
              <a:t>Ziele</a:t>
            </a:r>
            <a:r>
              <a:rPr lang="de-DE" sz="2400" dirty="0"/>
              <a:t/>
            </a:r>
            <a:br>
              <a:rPr lang="de-DE" sz="2400" dirty="0"/>
            </a:br>
            <a:endParaRPr lang="de-AT" sz="24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3860" y="1196751"/>
            <a:ext cx="8222940" cy="4392489"/>
          </a:xfrm>
        </p:spPr>
        <p:txBody>
          <a:bodyPr/>
          <a:lstStyle/>
          <a:p>
            <a:pPr marL="0" indent="0">
              <a:buNone/>
            </a:pPr>
            <a:r>
              <a:rPr lang="de-DE" sz="1600" dirty="0" smtClean="0"/>
              <a:t>Je </a:t>
            </a:r>
            <a:r>
              <a:rPr lang="de-DE" sz="1600" dirty="0"/>
              <a:t>mehr Menschen von den Nachhaltigkeitszielen wissen und sie unterstützen, desto eher wird es gelingen, sie auch zu erreichen</a:t>
            </a:r>
            <a:r>
              <a:rPr lang="de-DE" sz="1600" dirty="0" smtClean="0"/>
              <a:t>.</a:t>
            </a:r>
          </a:p>
          <a:p>
            <a:pPr marL="0" indent="0">
              <a:buNone/>
            </a:pPr>
            <a:r>
              <a:rPr lang="de-DE" sz="1600" dirty="0" smtClean="0"/>
              <a:t>Auch </a:t>
            </a:r>
            <a:r>
              <a:rPr lang="de-DE" sz="1600" dirty="0"/>
              <a:t>du kannst …</a:t>
            </a:r>
          </a:p>
          <a:p>
            <a:r>
              <a:rPr lang="de-DE" sz="1600" dirty="0"/>
              <a:t>… </a:t>
            </a:r>
            <a:r>
              <a:rPr lang="de-DE" sz="1600" b="1" dirty="0"/>
              <a:t>die 17 Ziele bekannt machen</a:t>
            </a:r>
            <a:r>
              <a:rPr lang="de-DE" sz="1600" dirty="0"/>
              <a:t>, anderen davon erzählen, in sozialen Medien, Blogs, der Klasse etc. darüber berichten oder andere Menschen überzeugen.</a:t>
            </a:r>
          </a:p>
          <a:p>
            <a:r>
              <a:rPr lang="de-DE" sz="1600" dirty="0"/>
              <a:t>… </a:t>
            </a:r>
            <a:r>
              <a:rPr lang="de-DE" sz="1600" b="1" dirty="0"/>
              <a:t>deine Meinung sagen</a:t>
            </a:r>
            <a:r>
              <a:rPr lang="de-DE" sz="1600" dirty="0"/>
              <a:t>, zeigen, dass dir die nachhaltige Entwicklung wichtig ist, z.B. auch gegenüber </a:t>
            </a:r>
            <a:r>
              <a:rPr lang="de-DE" sz="1600" dirty="0" err="1"/>
              <a:t>PolitikerInnen</a:t>
            </a:r>
            <a:r>
              <a:rPr lang="de-DE" sz="1600" dirty="0"/>
              <a:t> (Briefe oder E-Mails schreiben, Wahlentscheidung).</a:t>
            </a:r>
          </a:p>
          <a:p>
            <a:r>
              <a:rPr lang="de-DE" sz="1600" dirty="0"/>
              <a:t>… </a:t>
            </a:r>
            <a:r>
              <a:rPr lang="de-DE" sz="1600" b="1" dirty="0"/>
              <a:t>Aktionen planen</a:t>
            </a:r>
            <a:r>
              <a:rPr lang="de-DE" sz="1600" dirty="0"/>
              <a:t>, die den 17 Zielen „helfen“, z.B. in der Schule, in deinem Freizeitverein, im Freundeskreis.</a:t>
            </a:r>
          </a:p>
          <a:p>
            <a:r>
              <a:rPr lang="de-DE" sz="1600" dirty="0"/>
              <a:t>… </a:t>
            </a:r>
            <a:r>
              <a:rPr lang="de-DE" sz="1600" b="1" dirty="0"/>
              <a:t>andere motivieren</a:t>
            </a:r>
            <a:r>
              <a:rPr lang="de-DE" sz="1600" dirty="0"/>
              <a:t>, ebenfalls bei den Aktionen mitzumachen oder selber welche zu starten.</a:t>
            </a:r>
          </a:p>
          <a:p>
            <a:r>
              <a:rPr lang="de-DE" sz="1600" dirty="0"/>
              <a:t>… freiwillig </a:t>
            </a:r>
            <a:r>
              <a:rPr lang="de-DE" sz="1600" b="1" dirty="0"/>
              <a:t>bei einer Organisation mitarbeiten</a:t>
            </a:r>
            <a:r>
              <a:rPr lang="de-DE" sz="1600" dirty="0"/>
              <a:t>, die die SDGs unterstützt.</a:t>
            </a:r>
          </a:p>
          <a:p>
            <a:pPr marL="0" indent="0">
              <a:buNone/>
            </a:pPr>
            <a:endParaRPr lang="de-DE" sz="1600" dirty="0" smtClean="0"/>
          </a:p>
          <a:p>
            <a:pPr marL="0" indent="0">
              <a:buNone/>
            </a:pPr>
            <a:r>
              <a:rPr lang="de-DE" sz="1400" dirty="0" smtClean="0"/>
              <a:t>Weitere </a:t>
            </a:r>
            <a:r>
              <a:rPr lang="de-DE" sz="1400" dirty="0"/>
              <a:t>Anregungen, was </a:t>
            </a:r>
            <a:r>
              <a:rPr lang="de-DE" sz="1400" dirty="0" err="1"/>
              <a:t>jedeR</a:t>
            </a:r>
            <a:r>
              <a:rPr lang="de-DE" sz="1400" dirty="0"/>
              <a:t> von uns für eine nachhaltigere Welt tun kann, findest du hier: </a:t>
            </a:r>
            <a:r>
              <a:rPr lang="de-DE" sz="1400" dirty="0">
                <a:hlinkClick r:id="rId3" tooltip="Opens internal link in current window"/>
              </a:rPr>
              <a:t>http://worldslargestlesson.globalgoals.org/de/animated-films/</a:t>
            </a:r>
            <a:endParaRPr lang="de-DE" sz="1400" dirty="0"/>
          </a:p>
          <a:p>
            <a:pPr marL="0" indent="0">
              <a:buNone/>
            </a:pPr>
            <a:endParaRPr lang="de-DE" sz="1600" dirty="0" smtClean="0"/>
          </a:p>
          <a:p>
            <a:pPr marL="0" indent="0">
              <a:buNone/>
            </a:pPr>
            <a:endParaRPr lang="de-DE" sz="1600" dirty="0"/>
          </a:p>
          <a:p>
            <a:pPr lvl="0"/>
            <a:endParaRPr lang="de-DE" sz="1600" dirty="0" smtClean="0"/>
          </a:p>
          <a:p>
            <a:pPr marL="0" indent="0">
              <a:buNone/>
            </a:pPr>
            <a:endParaRPr lang="de-DE" sz="1600" dirty="0"/>
          </a:p>
          <a:p>
            <a:endParaRPr lang="de-AT" sz="2000" dirty="0" smtClean="0"/>
          </a:p>
        </p:txBody>
      </p:sp>
    </p:spTree>
    <p:extLst>
      <p:ext uri="{BB962C8B-B14F-4D97-AF65-F5344CB8AC3E}">
        <p14:creationId xmlns:p14="http://schemas.microsoft.com/office/powerpoint/2010/main" val="627992347"/>
      </p:ext>
    </p:extLst>
  </p:cSld>
  <p:clrMapOvr>
    <a:masterClrMapping/>
  </p:clrMapOvr>
  <p:transition spd="med">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3" descr="C:\Users\Franz\Pictures\Thema-1938-Fotos-internet\1938 hintergrund-01.jpg"/>
          <p:cNvPicPr>
            <a:picLocks noChangeAspect="1" noChangeArrowheads="1"/>
          </p:cNvPicPr>
          <p:nvPr/>
        </p:nvPicPr>
        <p:blipFill>
          <a:blip r:embed="rId2" cstate="email"/>
          <a:srcRect/>
          <a:stretch>
            <a:fillRect/>
          </a:stretch>
        </p:blipFill>
        <p:spPr bwMode="auto">
          <a:xfrm>
            <a:off x="16413" y="44624"/>
            <a:ext cx="9163050" cy="6858000"/>
          </a:xfrm>
          <a:prstGeom prst="rect">
            <a:avLst/>
          </a:prstGeom>
          <a:noFill/>
        </p:spPr>
      </p:pic>
      <p:sp>
        <p:nvSpPr>
          <p:cNvPr id="5122" name="Rectangle 2"/>
          <p:cNvSpPr>
            <a:spLocks noGrp="1" noChangeArrowheads="1"/>
          </p:cNvSpPr>
          <p:nvPr>
            <p:ph type="ctrTitle"/>
          </p:nvPr>
        </p:nvSpPr>
        <p:spPr>
          <a:xfrm>
            <a:off x="611188" y="4149080"/>
            <a:ext cx="7777162" cy="936104"/>
          </a:xfrm>
        </p:spPr>
        <p:txBody>
          <a:bodyPr/>
          <a:lstStyle/>
          <a:p>
            <a:r>
              <a:rPr lang="de-DE" sz="4000" dirty="0" smtClean="0"/>
              <a:t>Wie Kinder die Welt verändern</a:t>
            </a:r>
            <a:endParaRPr lang="de-AT" sz="4000" dirty="0"/>
          </a:p>
        </p:txBody>
      </p:sp>
      <p:sp>
        <p:nvSpPr>
          <p:cNvPr id="4" name="Rectangle 2"/>
          <p:cNvSpPr txBox="1">
            <a:spLocks noChangeArrowheads="1"/>
          </p:cNvSpPr>
          <p:nvPr/>
        </p:nvSpPr>
        <p:spPr bwMode="auto">
          <a:xfrm>
            <a:off x="611262" y="764704"/>
            <a:ext cx="7777162" cy="3168352"/>
          </a:xfrm>
          <a:prstGeom prst="rect">
            <a:avLst/>
          </a:prstGeom>
          <a:noFill/>
          <a:ln w="9525">
            <a:noFill/>
            <a:miter lim="800000"/>
            <a:headEnd/>
            <a:tailEnd/>
          </a:ln>
        </p:spPr>
        <p:txBody>
          <a:bodyPr vert="horz" wrap="square" lIns="91440" tIns="45720" rIns="90000" bIns="45720" numCol="1" anchor="b" anchorCtr="0" compatLnSpc="1">
            <a:prstTxWarp prst="textNoShape">
              <a:avLst/>
            </a:prstTxWarp>
          </a:bodyPr>
          <a:lstStyle/>
          <a:p>
            <a:pPr lvl="0">
              <a:tabLst>
                <a:tab pos="8342313" algn="l"/>
              </a:tabLst>
              <a:defRPr/>
            </a:pPr>
            <a:r>
              <a:rPr kumimoji="0" lang="de-AT" sz="2400" b="0" i="0" u="none" strike="noStrike" kern="0" cap="none" spc="0" normalizeH="0" baseline="0" noProof="0" dirty="0">
                <a:ln>
                  <a:noFill/>
                </a:ln>
                <a:solidFill>
                  <a:schemeClr val="tx1"/>
                </a:solidFill>
                <a:effectLst/>
                <a:uLnTx/>
                <a:uFillTx/>
                <a:latin typeface="+mj-lt"/>
                <a:ea typeface="+mj-ea"/>
                <a:cs typeface="+mj-cs"/>
              </a:rPr>
              <a:t/>
            </a:r>
            <a:br>
              <a:rPr kumimoji="0" lang="de-AT" sz="2400" b="0" i="0" u="none" strike="noStrike" kern="0" cap="none" spc="0" normalizeH="0" baseline="0" noProof="0" dirty="0">
                <a:ln>
                  <a:noFill/>
                </a:ln>
                <a:solidFill>
                  <a:schemeClr val="tx1"/>
                </a:solidFill>
                <a:effectLst/>
                <a:uLnTx/>
                <a:uFillTx/>
                <a:latin typeface="+mj-lt"/>
                <a:ea typeface="+mj-ea"/>
                <a:cs typeface="+mj-cs"/>
              </a:rPr>
            </a:br>
            <a:r>
              <a:rPr kumimoji="0" lang="de-AT" sz="2400" b="0" i="0" u="none" strike="noStrike" kern="0" cap="none" spc="0" normalizeH="0" baseline="0" noProof="0" dirty="0">
                <a:ln>
                  <a:noFill/>
                </a:ln>
                <a:solidFill>
                  <a:schemeClr val="tx1"/>
                </a:solidFill>
                <a:effectLst/>
                <a:uLnTx/>
                <a:uFillTx/>
                <a:latin typeface="+mj-lt"/>
                <a:ea typeface="+mj-ea"/>
                <a:cs typeface="+mj-cs"/>
              </a:rPr>
              <a:t> </a:t>
            </a:r>
            <a:br>
              <a:rPr kumimoji="0" lang="de-AT" sz="2400" b="0" i="0" u="none" strike="noStrike" kern="0" cap="none" spc="0" normalizeH="0" baseline="0" noProof="0" dirty="0">
                <a:ln>
                  <a:noFill/>
                </a:ln>
                <a:solidFill>
                  <a:schemeClr val="tx1"/>
                </a:solidFill>
                <a:effectLst/>
                <a:uLnTx/>
                <a:uFillTx/>
                <a:latin typeface="+mj-lt"/>
                <a:ea typeface="+mj-ea"/>
                <a:cs typeface="+mj-cs"/>
              </a:rPr>
            </a:br>
            <a:r>
              <a:rPr kumimoji="0" lang="de-AT" sz="2400" b="0" i="0" u="none" strike="noStrike" kern="0" cap="none" spc="0" normalizeH="0" baseline="0" noProof="0" dirty="0">
                <a:ln>
                  <a:noFill/>
                </a:ln>
                <a:solidFill>
                  <a:schemeClr val="tx1"/>
                </a:solidFill>
                <a:effectLst/>
                <a:uLnTx/>
                <a:uFillTx/>
                <a:latin typeface="+mj-lt"/>
                <a:ea typeface="+mj-ea"/>
                <a:cs typeface="+mj-cs"/>
              </a:rPr>
              <a:t/>
            </a:r>
            <a:br>
              <a:rPr kumimoji="0" lang="de-AT" sz="2400" b="0" i="0" u="none" strike="noStrike" kern="0" cap="none" spc="0" normalizeH="0" baseline="0" noProof="0" dirty="0">
                <a:ln>
                  <a:noFill/>
                </a:ln>
                <a:solidFill>
                  <a:schemeClr val="tx1"/>
                </a:solidFill>
                <a:effectLst/>
                <a:uLnTx/>
                <a:uFillTx/>
                <a:latin typeface="+mj-lt"/>
                <a:ea typeface="+mj-ea"/>
                <a:cs typeface="+mj-cs"/>
              </a:rPr>
            </a:br>
            <a:endParaRPr kumimoji="0" lang="de-DE" sz="2400" b="0" i="0" u="none" strike="noStrike" kern="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081268388"/>
      </p:ext>
    </p:extLst>
  </p:cSld>
  <p:clrMapOvr>
    <a:masterClrMapping/>
  </p:clrMapOvr>
  <p:transition spd="med">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16663" y="-27384"/>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DE" sz="2400" dirty="0" smtClean="0"/>
              <a:t>Wie Kinder die Welt verändern – Beispiele (1)</a:t>
            </a:r>
            <a:endParaRPr lang="de-AT" sz="24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3860" y="1196751"/>
            <a:ext cx="8222940" cy="4392489"/>
          </a:xfrm>
        </p:spPr>
        <p:txBody>
          <a:bodyPr/>
          <a:lstStyle/>
          <a:p>
            <a:pPr marL="0" indent="0">
              <a:buNone/>
            </a:pPr>
            <a:r>
              <a:rPr lang="de-DE" sz="1600" dirty="0"/>
              <a:t>Dass auch Kinder die Welt zum Positiven verändern können, dafür stehen die drei folgenden sehr bekannten Beispiele. In allen 3 Fällen haben Kinder damit begonnen, sich für ein Ziel einzusetzen. Durch ihr Beispiel, ihre Begeisterung und ihren Mut haben sie viele andere Menschen überzeugen können und letztlich weltweit Unterstützung gefunden. </a:t>
            </a:r>
            <a:r>
              <a:rPr lang="de-DE" sz="1600" b="1" dirty="0"/>
              <a:t>Die Beispiele zeigen, wie aus scheinbar kleinen, lokalen Aktionen eine globale Bewegung werden kann</a:t>
            </a:r>
            <a:r>
              <a:rPr lang="de-DE" sz="1600" b="1" dirty="0" smtClean="0"/>
              <a:t>.</a:t>
            </a:r>
          </a:p>
          <a:p>
            <a:pPr marL="0" indent="0">
              <a:buNone/>
            </a:pPr>
            <a:endParaRPr lang="de-DE" sz="1600" dirty="0"/>
          </a:p>
          <a:p>
            <a:r>
              <a:rPr lang="de-DE" sz="1600" b="1" dirty="0" err="1" smtClean="0"/>
              <a:t>Malala</a:t>
            </a:r>
            <a:r>
              <a:rPr lang="de-DE" sz="1600" b="1" dirty="0" smtClean="0"/>
              <a:t> </a:t>
            </a:r>
            <a:r>
              <a:rPr lang="de-DE" sz="1600" b="1" dirty="0" err="1"/>
              <a:t>Yousafzai</a:t>
            </a:r>
            <a:r>
              <a:rPr lang="de-DE" sz="1600" b="1" dirty="0" smtClean="0"/>
              <a:t> </a:t>
            </a:r>
            <a:r>
              <a:rPr lang="de-DE" sz="1600" b="1" dirty="0"/>
              <a:t>(Ziel 4: Hochwertige Bildung</a:t>
            </a:r>
            <a:r>
              <a:rPr lang="de-DE" sz="1600" b="1" dirty="0" smtClean="0"/>
              <a:t>)</a:t>
            </a:r>
          </a:p>
          <a:p>
            <a:pPr marL="0" indent="0">
              <a:buNone/>
            </a:pPr>
            <a:r>
              <a:rPr lang="de-DE" sz="1600" i="1" dirty="0" smtClean="0"/>
              <a:t>„</a:t>
            </a:r>
            <a:r>
              <a:rPr lang="de-DE" sz="1600" i="1" dirty="0"/>
              <a:t>Ein Kind, ein Lehrer, ein Buch und ein Stift können die Welt verändern</a:t>
            </a:r>
            <a:r>
              <a:rPr lang="de-DE" sz="1600" i="1" dirty="0" smtClean="0"/>
              <a:t>“. (Rede </a:t>
            </a:r>
            <a:r>
              <a:rPr lang="de-DE" sz="1600" i="1" dirty="0"/>
              <a:t>vor den Vereinten Nationen am 12. Juli </a:t>
            </a:r>
            <a:r>
              <a:rPr lang="de-DE" sz="1600" i="1" dirty="0" smtClean="0"/>
              <a:t>2013)</a:t>
            </a:r>
            <a:endParaRPr lang="de-DE" sz="1600" i="1" dirty="0"/>
          </a:p>
          <a:p>
            <a:pPr marL="0" indent="0">
              <a:buNone/>
            </a:pPr>
            <a:r>
              <a:rPr lang="de-DE" sz="1600" dirty="0" smtClean="0"/>
              <a:t>Die </a:t>
            </a:r>
            <a:r>
              <a:rPr lang="de-DE" sz="1600" dirty="0"/>
              <a:t>Geschichte von </a:t>
            </a:r>
            <a:r>
              <a:rPr lang="de-DE" sz="1600" dirty="0" err="1"/>
              <a:t>Malala</a:t>
            </a:r>
            <a:r>
              <a:rPr lang="de-DE" sz="1600" dirty="0"/>
              <a:t> (geboren 1997) beweist, wie Kinder die Welt verändern und das Weltgeschehen (mit)beeinflussen können. </a:t>
            </a:r>
            <a:r>
              <a:rPr lang="de-DE" sz="1600" dirty="0" err="1"/>
              <a:t>Malala</a:t>
            </a:r>
            <a:r>
              <a:rPr lang="de-DE" sz="1600" dirty="0"/>
              <a:t> kämpfte bereits als 11-Jährige für das Recht auf Bildung. Insbesondere setzt sie sich </a:t>
            </a:r>
            <a:r>
              <a:rPr lang="de-DE" sz="1600" dirty="0" smtClean="0"/>
              <a:t>dafür ein, </a:t>
            </a:r>
            <a:r>
              <a:rPr lang="de-DE" sz="1600" dirty="0"/>
              <a:t>dass auch Mädchen dieses Recht zusteht. Als sie im Jahr 2014 mit 17 Jahren den Friedensnobelpreis erhielt, war sie die jüngste Person, die jemals diesen Preis erhalten hatte</a:t>
            </a:r>
            <a:r>
              <a:rPr lang="de-DE" sz="1600" dirty="0" smtClean="0"/>
              <a:t>.</a:t>
            </a:r>
          </a:p>
          <a:p>
            <a:pPr marL="0" indent="0">
              <a:buNone/>
            </a:pPr>
            <a:r>
              <a:rPr lang="de-DE" sz="1400" dirty="0" smtClean="0"/>
              <a:t/>
            </a:r>
            <a:br>
              <a:rPr lang="de-DE" sz="1400" dirty="0" smtClean="0"/>
            </a:br>
            <a:r>
              <a:rPr lang="de-DE" sz="1400" dirty="0" smtClean="0"/>
              <a:t>Mehr </a:t>
            </a:r>
            <a:r>
              <a:rPr lang="de-DE" sz="1400" dirty="0"/>
              <a:t>Informationen zum Leben von </a:t>
            </a:r>
            <a:r>
              <a:rPr lang="de-DE" sz="1400" dirty="0" err="1"/>
              <a:t>Malala</a:t>
            </a:r>
            <a:r>
              <a:rPr lang="de-DE" sz="1400" dirty="0"/>
              <a:t> findest du </a:t>
            </a:r>
            <a:r>
              <a:rPr lang="de-DE" sz="1400" dirty="0" smtClean="0"/>
              <a:t>auf der DWS im Thema </a:t>
            </a:r>
            <a:r>
              <a:rPr lang="de-DE" sz="1400" dirty="0"/>
              <a:t>„</a:t>
            </a:r>
            <a:r>
              <a:rPr lang="de-DE" sz="1400" b="1" dirty="0"/>
              <a:t>Kinderrechte</a:t>
            </a:r>
            <a:r>
              <a:rPr lang="de-DE" sz="1400" dirty="0" smtClean="0"/>
              <a:t>“.</a:t>
            </a:r>
          </a:p>
          <a:p>
            <a:pPr marL="0" indent="0">
              <a:buNone/>
            </a:pPr>
            <a:r>
              <a:rPr lang="de-DE" sz="1600" dirty="0"/>
              <a:t/>
            </a:r>
            <a:br>
              <a:rPr lang="de-DE" sz="1600" dirty="0"/>
            </a:br>
            <a:endParaRPr lang="de-DE" sz="1600" dirty="0"/>
          </a:p>
          <a:p>
            <a:pPr marL="457200" lvl="1" indent="0">
              <a:buNone/>
            </a:pPr>
            <a:endParaRPr lang="de-DE" sz="1400" dirty="0"/>
          </a:p>
          <a:p>
            <a:pPr marL="0" indent="0">
              <a:buNone/>
            </a:pPr>
            <a:endParaRPr lang="de-DE" sz="1600" dirty="0" smtClean="0"/>
          </a:p>
          <a:p>
            <a:pPr marL="0" indent="0">
              <a:buNone/>
            </a:pPr>
            <a:endParaRPr lang="de-DE" sz="1600" dirty="0" smtClean="0"/>
          </a:p>
          <a:p>
            <a:endParaRPr lang="de-AT" sz="2000" dirty="0" smtClean="0"/>
          </a:p>
        </p:txBody>
      </p:sp>
    </p:spTree>
    <p:extLst>
      <p:ext uri="{BB962C8B-B14F-4D97-AF65-F5344CB8AC3E}">
        <p14:creationId xmlns:p14="http://schemas.microsoft.com/office/powerpoint/2010/main" val="4131592005"/>
      </p:ext>
    </p:extLst>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14711"/>
            <a:ext cx="9163050" cy="6885384"/>
          </a:xfrm>
          <a:prstGeom prst="rect">
            <a:avLst/>
          </a:prstGeom>
          <a:noFill/>
        </p:spPr>
      </p:pic>
      <p:sp>
        <p:nvSpPr>
          <p:cNvPr id="2" name="Titel 1"/>
          <p:cNvSpPr>
            <a:spLocks noGrp="1"/>
          </p:cNvSpPr>
          <p:nvPr>
            <p:ph type="title"/>
          </p:nvPr>
        </p:nvSpPr>
        <p:spPr/>
        <p:txBody>
          <a:bodyPr/>
          <a:lstStyle/>
          <a:p>
            <a:r>
              <a:rPr lang="de-DE" sz="2400" dirty="0"/>
              <a:t>Transformation unserer Welt: </a:t>
            </a:r>
            <a:r>
              <a:rPr lang="de-DE" sz="2400" dirty="0" smtClean="0"/>
              <a:t>Die Agenda 2030 für </a:t>
            </a:r>
            <a:r>
              <a:rPr lang="de-DE" sz="2400" dirty="0"/>
              <a:t>Nachhaltige Entwicklung</a:t>
            </a:r>
            <a:endParaRPr lang="de-AT" sz="2400" dirty="0"/>
          </a:p>
        </p:txBody>
      </p:sp>
      <p:sp>
        <p:nvSpPr>
          <p:cNvPr id="7" name="Inhaltsplatzhalter 6"/>
          <p:cNvSpPr>
            <a:spLocks noGrp="1"/>
          </p:cNvSpPr>
          <p:nvPr>
            <p:ph idx="1"/>
          </p:nvPr>
        </p:nvSpPr>
        <p:spPr>
          <a:xfrm>
            <a:off x="481680" y="1412776"/>
            <a:ext cx="8266784" cy="4824536"/>
          </a:xfrm>
        </p:spPr>
        <p:txBody>
          <a:bodyPr/>
          <a:lstStyle/>
          <a:p>
            <a:endParaRPr lang="de-DE" sz="1600" dirty="0" smtClean="0"/>
          </a:p>
          <a:p>
            <a:r>
              <a:rPr lang="de-DE" sz="1600" dirty="0" smtClean="0"/>
              <a:t>Die </a:t>
            </a:r>
            <a:r>
              <a:rPr lang="de-DE" sz="1600" b="1" dirty="0"/>
              <a:t>17 Ziele für Nachhaltige Entwicklung</a:t>
            </a:r>
            <a:r>
              <a:rPr lang="de-DE" sz="1600" dirty="0"/>
              <a:t> (englisch: </a:t>
            </a:r>
            <a:r>
              <a:rPr lang="de-DE" sz="1600" dirty="0" err="1"/>
              <a:t>Sustainable</a:t>
            </a:r>
            <a:r>
              <a:rPr lang="de-DE" sz="1600" dirty="0"/>
              <a:t> </a:t>
            </a:r>
            <a:r>
              <a:rPr lang="de-DE" sz="1600" dirty="0" smtClean="0"/>
              <a:t>Development Goals, </a:t>
            </a:r>
            <a:r>
              <a:rPr lang="de-DE" sz="1600" b="1" dirty="0"/>
              <a:t>SDGs</a:t>
            </a:r>
            <a:r>
              <a:rPr lang="de-DE" sz="1600" dirty="0"/>
              <a:t>) wurden von den Vereinten Nationen (UNO) im Rahmen der „Agenda 2030“ festgelegt, um weltweit eine nachhaltige Entwicklung zu ermöglichen</a:t>
            </a:r>
            <a:r>
              <a:rPr lang="de-DE" sz="1600" dirty="0" smtClean="0"/>
              <a:t>.</a:t>
            </a:r>
          </a:p>
          <a:p>
            <a:endParaRPr lang="de-DE" sz="1600" dirty="0"/>
          </a:p>
          <a:p>
            <a:r>
              <a:rPr lang="de-DE" sz="1600" dirty="0"/>
              <a:t>Die 2015 beschlossene Resolution „</a:t>
            </a:r>
            <a:r>
              <a:rPr lang="de-DE" sz="1600" b="1" dirty="0"/>
              <a:t>Transformation unserer Welt: die Agenda </a:t>
            </a:r>
            <a:r>
              <a:rPr lang="de-DE" sz="1600" b="1" dirty="0" smtClean="0"/>
              <a:t>2030</a:t>
            </a:r>
            <a:r>
              <a:rPr lang="de-DE" sz="1600" b="1" dirty="0"/>
              <a:t> </a:t>
            </a:r>
            <a:r>
              <a:rPr lang="de-DE" sz="1600" b="1" dirty="0" smtClean="0"/>
              <a:t>für </a:t>
            </a:r>
            <a:r>
              <a:rPr lang="de-DE" sz="1600" b="1" dirty="0"/>
              <a:t>Nachhaltige Entwicklung</a:t>
            </a:r>
            <a:r>
              <a:rPr lang="de-DE" sz="1600" dirty="0"/>
              <a:t>“ umfasst 17 Hauptziele und 169 darauf aufbauende Unterziele. Alle 193 Mitgliedsstaaten der UN haben die Agenda </a:t>
            </a:r>
            <a:r>
              <a:rPr lang="de-DE" sz="1600" dirty="0" smtClean="0"/>
              <a:t>unterzeichnet.</a:t>
            </a:r>
          </a:p>
          <a:p>
            <a:pPr marL="0" indent="0">
              <a:buNone/>
            </a:pPr>
            <a:endParaRPr lang="de-DE" sz="1600" dirty="0"/>
          </a:p>
          <a:p>
            <a:pPr marL="0" indent="0">
              <a:buNone/>
            </a:pPr>
            <a:r>
              <a:rPr lang="de-DE" sz="1600" b="1" i="1" dirty="0"/>
              <a:t>Nachgefragt: Was versteht man unter Nachhaltiger Entwicklung</a:t>
            </a:r>
            <a:r>
              <a:rPr lang="de-DE" sz="1600" b="1" i="1" dirty="0" smtClean="0"/>
              <a:t>?</a:t>
            </a:r>
          </a:p>
          <a:p>
            <a:pPr marL="0" indent="0">
              <a:buNone/>
            </a:pPr>
            <a:r>
              <a:rPr lang="de-DE" sz="1600" dirty="0" smtClean="0"/>
              <a:t>Nachhaltige </a:t>
            </a:r>
            <a:r>
              <a:rPr lang="de-DE" sz="1600" dirty="0"/>
              <a:t>Entwicklung bedeutet, dass man versucht, zukunftsorientiert zu handeln: Die Welt soll sich so entwickeln, dass weltweit alle Menschen gut leben können, jetzt und in Zukunft. Lösungen von Problemen sind nachhaltig, wenn sie auch die Auswirkungen und Folgen für die Menschen und die Umwelt der nächsten Generationen bedenken.</a:t>
            </a:r>
          </a:p>
          <a:p>
            <a:pPr marL="0" indent="0">
              <a:buNone/>
            </a:pPr>
            <a:endParaRPr lang="de-DE" sz="1400" dirty="0" smtClean="0"/>
          </a:p>
          <a:p>
            <a:pPr marL="0" indent="0">
              <a:buNone/>
            </a:pPr>
            <a:endParaRPr lang="de-AT" sz="1600" dirty="0"/>
          </a:p>
          <a:p>
            <a:pPr marL="0" indent="0">
              <a:buNone/>
            </a:pPr>
            <a:endParaRPr lang="de-DE" sz="1600" b="1" dirty="0" smtClean="0"/>
          </a:p>
          <a:p>
            <a:endParaRPr lang="de-DE" sz="1000" u="sng" dirty="0" smtClean="0"/>
          </a:p>
          <a:p>
            <a:pPr marL="0" indent="0">
              <a:buNone/>
            </a:pPr>
            <a:endParaRPr lang="de-AT" sz="1000" dirty="0"/>
          </a:p>
          <a:p>
            <a:pPr marL="457200" lvl="1" indent="0">
              <a:buNone/>
            </a:pPr>
            <a:endParaRPr lang="de-AT" sz="1000" dirty="0" smtClean="0"/>
          </a:p>
          <a:p>
            <a:endParaRPr lang="de-DE" sz="1000" dirty="0"/>
          </a:p>
          <a:p>
            <a:pPr marL="0" indent="0">
              <a:buNone/>
            </a:pPr>
            <a:endParaRPr lang="de-AT" sz="1000" dirty="0"/>
          </a:p>
          <a:p>
            <a:pPr marL="0" indent="0">
              <a:buNone/>
            </a:pPr>
            <a:endParaRPr lang="de-DE" sz="1000" dirty="0" smtClean="0">
              <a:solidFill>
                <a:schemeClr val="bg1">
                  <a:lumMod val="50000"/>
                </a:schemeClr>
              </a:solidFill>
            </a:endParaRPr>
          </a:p>
        </p:txBody>
      </p:sp>
    </p:spTree>
    <p:extLst>
      <p:ext uri="{BB962C8B-B14F-4D97-AF65-F5344CB8AC3E}">
        <p14:creationId xmlns:p14="http://schemas.microsoft.com/office/powerpoint/2010/main" val="1802095110"/>
      </p:ext>
    </p:extLst>
  </p:cSld>
  <p:clrMapOvr>
    <a:masterClrMapping/>
  </p:clrMapOvr>
  <p:transition spd="med">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16663" y="-27384"/>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DE" sz="2400" dirty="0" smtClean="0"/>
              <a:t>Wie Kinder die Welt verändern – Beispiele (2)</a:t>
            </a:r>
            <a:endParaRPr lang="de-AT" sz="24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3860" y="1196751"/>
            <a:ext cx="8222940" cy="4392489"/>
          </a:xfrm>
        </p:spPr>
        <p:txBody>
          <a:bodyPr/>
          <a:lstStyle/>
          <a:p>
            <a:r>
              <a:rPr lang="de-DE" sz="1600" b="1" dirty="0" err="1" smtClean="0"/>
              <a:t>Fridays</a:t>
            </a:r>
            <a:r>
              <a:rPr lang="de-DE" sz="1600" b="1" dirty="0" smtClean="0"/>
              <a:t> </a:t>
            </a:r>
            <a:r>
              <a:rPr lang="de-DE" sz="1600" b="1" dirty="0" err="1"/>
              <a:t>for</a:t>
            </a:r>
            <a:r>
              <a:rPr lang="de-DE" sz="1600" b="1" dirty="0"/>
              <a:t> </a:t>
            </a:r>
            <a:r>
              <a:rPr lang="de-DE" sz="1600" b="1" dirty="0" smtClean="0"/>
              <a:t>Future (Ziel </a:t>
            </a:r>
            <a:r>
              <a:rPr lang="de-DE" sz="1600" b="1" dirty="0"/>
              <a:t>13: Maßnahmen zum </a:t>
            </a:r>
            <a:r>
              <a:rPr lang="de-DE" sz="1600" b="1" dirty="0" smtClean="0"/>
              <a:t>Klimaschutz)</a:t>
            </a:r>
            <a:r>
              <a:rPr lang="de-DE" sz="1600" dirty="0" smtClean="0"/>
              <a:t/>
            </a:r>
            <a:br>
              <a:rPr lang="de-DE" sz="1600" dirty="0" smtClean="0"/>
            </a:br>
            <a:r>
              <a:rPr lang="de-DE" sz="1400" dirty="0" smtClean="0">
                <a:hlinkClick r:id="rId3" tooltip="Opens internal link in current window"/>
              </a:rPr>
              <a:t>www.fridaysforfuture.at/about</a:t>
            </a:r>
            <a:endParaRPr lang="de-DE" sz="1600" dirty="0"/>
          </a:p>
          <a:p>
            <a:pPr marL="0" indent="0">
              <a:buNone/>
            </a:pPr>
            <a:r>
              <a:rPr lang="de-DE" sz="1600" dirty="0" smtClean="0"/>
              <a:t>Greta </a:t>
            </a:r>
            <a:r>
              <a:rPr lang="de-DE" sz="1600" dirty="0" err="1"/>
              <a:t>Thunberg</a:t>
            </a:r>
            <a:r>
              <a:rPr lang="de-DE" sz="1600" dirty="0"/>
              <a:t> ist derzeit wohl eines der bekanntesten Beispiele für Kinder, die den ersten Schritt für eine große Bewegung gemacht haben. Greta fasste im Alter von 15 Jahren den Entschluss, jeden Freitag vor dem schwedischen </a:t>
            </a:r>
            <a:r>
              <a:rPr lang="de-DE" sz="1600" i="1" dirty="0">
                <a:hlinkClick r:id="rId4"/>
              </a:rPr>
              <a:t>Parlament</a:t>
            </a:r>
            <a:r>
              <a:rPr lang="de-DE" sz="1600" dirty="0"/>
              <a:t> zu streiken. Sie wollte damit erreichen, dass die Vereinbarungen der Klimakonferenz von Paris eingehalten werden.</a:t>
            </a:r>
            <a:br>
              <a:rPr lang="de-DE" sz="1600" dirty="0"/>
            </a:br>
            <a:r>
              <a:rPr lang="de-DE" sz="1600" dirty="0"/>
              <a:t>Diese Aktion gab den Anstoß für die Klimastreiks unter dem Motto „</a:t>
            </a:r>
            <a:r>
              <a:rPr lang="de-DE" sz="1600" dirty="0" err="1"/>
              <a:t>Fridays</a:t>
            </a:r>
            <a:r>
              <a:rPr lang="de-DE" sz="1600" dirty="0"/>
              <a:t> </a:t>
            </a:r>
            <a:r>
              <a:rPr lang="de-DE" sz="1600" dirty="0" err="1"/>
              <a:t>for</a:t>
            </a:r>
            <a:r>
              <a:rPr lang="de-DE" sz="1600" dirty="0"/>
              <a:t> Future“, die mittlerweile weltweit stattfinden</a:t>
            </a:r>
            <a:r>
              <a:rPr lang="de-DE" sz="1600" dirty="0" smtClean="0"/>
              <a:t>.</a:t>
            </a:r>
          </a:p>
          <a:p>
            <a:endParaRPr lang="de-DE" sz="1600" dirty="0" smtClean="0"/>
          </a:p>
          <a:p>
            <a:r>
              <a:rPr lang="de-DE" sz="1600" b="1" dirty="0" smtClean="0"/>
              <a:t>Plant </a:t>
            </a:r>
            <a:r>
              <a:rPr lang="de-DE" sz="1600" b="1" dirty="0" err="1"/>
              <a:t>for</a:t>
            </a:r>
            <a:r>
              <a:rPr lang="de-DE" sz="1600" b="1" dirty="0"/>
              <a:t> </a:t>
            </a:r>
            <a:r>
              <a:rPr lang="de-DE" sz="1600" b="1" dirty="0" err="1"/>
              <a:t>the</a:t>
            </a:r>
            <a:r>
              <a:rPr lang="de-DE" sz="1600" b="1" dirty="0"/>
              <a:t> Planet (Ziel 13: Maßnahmen zum Klimaschutz, 15: Leben an </a:t>
            </a:r>
            <a:r>
              <a:rPr lang="de-DE" sz="1600" b="1" dirty="0" smtClean="0"/>
              <a:t>Land)</a:t>
            </a:r>
            <a:r>
              <a:rPr lang="de-DE" sz="1600" dirty="0" smtClean="0"/>
              <a:t/>
            </a:r>
            <a:br>
              <a:rPr lang="de-DE" sz="1600" dirty="0" smtClean="0"/>
            </a:br>
            <a:r>
              <a:rPr lang="de-DE" sz="1400" dirty="0" smtClean="0">
                <a:hlinkClick r:id="rId5"/>
              </a:rPr>
              <a:t>www.plant-for-the-planet.org</a:t>
            </a:r>
            <a:endParaRPr lang="de-DE" sz="1400" dirty="0" smtClean="0"/>
          </a:p>
          <a:p>
            <a:pPr marL="0" indent="0">
              <a:buNone/>
            </a:pPr>
            <a:r>
              <a:rPr lang="de-DE" sz="1600" dirty="0" smtClean="0"/>
              <a:t>Das </a:t>
            </a:r>
            <a:r>
              <a:rPr lang="de-DE" sz="1600" dirty="0"/>
              <a:t>Projekt „Plant </a:t>
            </a:r>
            <a:r>
              <a:rPr lang="de-DE" sz="1600" dirty="0" err="1"/>
              <a:t>for</a:t>
            </a:r>
            <a:r>
              <a:rPr lang="de-DE" sz="1600" dirty="0"/>
              <a:t> </a:t>
            </a:r>
            <a:r>
              <a:rPr lang="de-DE" sz="1600" dirty="0" err="1"/>
              <a:t>the</a:t>
            </a:r>
            <a:r>
              <a:rPr lang="de-DE" sz="1600" dirty="0"/>
              <a:t> Planet“ wurde ebenfalls von einem Kind initiiert. Es verfolgt das Ziel, die Zerstörung der Wälder stoppen und neue Wälder zu pflanzen, um einen CO2-Ausgleich zu schaffen. Weltweit sollen 1.000 Milliarden Bäume gepflanzt werden. Plant-</a:t>
            </a:r>
            <a:r>
              <a:rPr lang="de-DE" sz="1600" dirty="0" err="1"/>
              <a:t>for</a:t>
            </a:r>
            <a:r>
              <a:rPr lang="de-DE" sz="1600" dirty="0"/>
              <a:t>-</a:t>
            </a:r>
            <a:r>
              <a:rPr lang="de-DE" sz="1600" dirty="0" err="1"/>
              <a:t>the</a:t>
            </a:r>
            <a:r>
              <a:rPr lang="de-DE" sz="1600" dirty="0"/>
              <a:t>-Planet begann 2007 als </a:t>
            </a:r>
            <a:r>
              <a:rPr lang="de-DE" sz="1600" dirty="0" err="1"/>
              <a:t>SchülerInnen</a:t>
            </a:r>
            <a:r>
              <a:rPr lang="de-DE" sz="1600" dirty="0"/>
              <a:t>-Initiative, die vom damals 9-jährigen Felix Finkbeiner gegründet wurde. Inzwischen hat die Initiative zahlreiche </a:t>
            </a:r>
            <a:r>
              <a:rPr lang="de-DE" sz="1600" dirty="0" err="1"/>
              <a:t>HelferInnen</a:t>
            </a:r>
            <a:r>
              <a:rPr lang="de-DE" sz="1600" dirty="0"/>
              <a:t> weltweit – sowohl Kinder als auch Erwachsene.</a:t>
            </a:r>
          </a:p>
          <a:p>
            <a:endParaRPr lang="de-DE" sz="1600" dirty="0"/>
          </a:p>
          <a:p>
            <a:pPr marL="457200" lvl="1" indent="0">
              <a:buNone/>
            </a:pPr>
            <a:endParaRPr lang="de-DE" sz="1400" dirty="0"/>
          </a:p>
          <a:p>
            <a:pPr marL="0" indent="0">
              <a:buNone/>
            </a:pPr>
            <a:endParaRPr lang="de-DE" sz="1600" dirty="0" smtClean="0"/>
          </a:p>
          <a:p>
            <a:pPr marL="0" indent="0">
              <a:buNone/>
            </a:pPr>
            <a:endParaRPr lang="de-DE" sz="1600" dirty="0" smtClean="0"/>
          </a:p>
          <a:p>
            <a:endParaRPr lang="de-AT" sz="2000" dirty="0" smtClean="0"/>
          </a:p>
        </p:txBody>
      </p:sp>
    </p:spTree>
    <p:extLst>
      <p:ext uri="{BB962C8B-B14F-4D97-AF65-F5344CB8AC3E}">
        <p14:creationId xmlns:p14="http://schemas.microsoft.com/office/powerpoint/2010/main" val="3075500656"/>
      </p:ext>
    </p:extLst>
  </p:cSld>
  <p:clrMapOvr>
    <a:masterClrMapping/>
  </p:clrMapOvr>
  <p:transition spd="med">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27384"/>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DE" sz="2800" dirty="0" smtClean="0">
                <a:solidFill>
                  <a:srgbClr val="00CCFF"/>
                </a:solidFill>
              </a:rPr>
              <a:t>Diskussionsfragen zum Thema</a:t>
            </a:r>
            <a:endParaRPr lang="de-AT" sz="2800" dirty="0">
              <a:solidFill>
                <a:srgbClr val="00CCFF"/>
              </a:solidFill>
            </a:endParaRPr>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3860" y="1196751"/>
            <a:ext cx="8222940" cy="4392489"/>
          </a:xfrm>
        </p:spPr>
        <p:txBody>
          <a:bodyPr/>
          <a:lstStyle/>
          <a:p>
            <a:pPr marL="0" indent="0">
              <a:buNone/>
            </a:pPr>
            <a:endParaRPr lang="de-AT" sz="1600" dirty="0">
              <a:solidFill>
                <a:srgbClr val="FF0000"/>
              </a:solidFill>
            </a:endParaRPr>
          </a:p>
          <a:p>
            <a:r>
              <a:rPr lang="de-DE" sz="1600" dirty="0" smtClean="0"/>
              <a:t>Findet ihr es sinnvoll, dass die 17 Ziele für nachhaltige Entwicklung definiert wurden? </a:t>
            </a:r>
          </a:p>
          <a:p>
            <a:r>
              <a:rPr lang="de-DE" sz="1600" dirty="0" smtClean="0"/>
              <a:t>Bei den SDGs sollen sowohl der ökologische als auch der soziale und der ökonomische Bereich berücksichtigt werden. Sind eurer Meinung </a:t>
            </a:r>
            <a:r>
              <a:rPr lang="de-DE" sz="1600" dirty="0" smtClean="0"/>
              <a:t>nach alle </a:t>
            </a:r>
            <a:r>
              <a:rPr lang="de-DE" sz="1600" dirty="0" smtClean="0"/>
              <a:t>drei Bereiche gleich wichtig?</a:t>
            </a:r>
          </a:p>
          <a:p>
            <a:r>
              <a:rPr lang="de-AT" sz="1600" dirty="0" smtClean="0"/>
              <a:t>Welche </a:t>
            </a:r>
            <a:r>
              <a:rPr lang="de-AT" sz="1600" dirty="0"/>
              <a:t>der 17 Ziele findet ihr für Österreich besonders </a:t>
            </a:r>
            <a:r>
              <a:rPr lang="de-AT" sz="1600" dirty="0" smtClean="0"/>
              <a:t>relevant? Gibt es Ziele, die in Österreich „keine Rolle“ spielen?</a:t>
            </a:r>
          </a:p>
          <a:p>
            <a:r>
              <a:rPr lang="de-DE" sz="1600" dirty="0"/>
              <a:t>Was würde es brauchen, damit die SDGs wirklich umgesetzt werden</a:t>
            </a:r>
            <a:r>
              <a:rPr lang="de-DE" sz="1600" dirty="0" smtClean="0"/>
              <a:t>? Wo liegen eurer Ansicht nach die größten Schwierigkeiten?</a:t>
            </a:r>
            <a:endParaRPr lang="de-DE" sz="1600" dirty="0"/>
          </a:p>
          <a:p>
            <a:r>
              <a:rPr lang="de-DE" sz="1600" dirty="0"/>
              <a:t>Was wärst du persönlich bereit dafür zu tun</a:t>
            </a:r>
            <a:r>
              <a:rPr lang="de-DE" sz="1600"/>
              <a:t>, </a:t>
            </a:r>
            <a:r>
              <a:rPr lang="de-DE" sz="1600" smtClean="0"/>
              <a:t>damit </a:t>
            </a:r>
            <a:r>
              <a:rPr lang="de-DE" sz="1600" dirty="0"/>
              <a:t>die Ziele erreicht werden?</a:t>
            </a:r>
            <a:endParaRPr lang="de-AT" sz="1600" dirty="0"/>
          </a:p>
          <a:p>
            <a:pPr marL="0" indent="0">
              <a:buNone/>
            </a:pPr>
            <a:endParaRPr lang="de-AT" sz="1600" dirty="0" smtClean="0"/>
          </a:p>
          <a:p>
            <a:pPr marL="0" indent="0">
              <a:buNone/>
            </a:pPr>
            <a:endParaRPr lang="de-AT" sz="1600" dirty="0" smtClean="0">
              <a:solidFill>
                <a:srgbClr val="FF0000"/>
              </a:solidFill>
            </a:endParaRPr>
          </a:p>
          <a:p>
            <a:endParaRPr lang="de-AT" sz="1600" dirty="0" smtClean="0">
              <a:solidFill>
                <a:srgbClr val="FF0000"/>
              </a:solidFill>
            </a:endParaRPr>
          </a:p>
          <a:p>
            <a:endParaRPr lang="de-AT" sz="1600" b="1" dirty="0" smtClean="0">
              <a:solidFill>
                <a:srgbClr val="FF0000"/>
              </a:solidFill>
            </a:endParaRPr>
          </a:p>
          <a:p>
            <a:pPr marL="0" indent="0">
              <a:buNone/>
            </a:pPr>
            <a:endParaRPr lang="de-AT" sz="900" b="1" dirty="0" smtClean="0"/>
          </a:p>
          <a:p>
            <a:endParaRPr lang="de-DE" sz="1600" b="1" dirty="0" smtClean="0"/>
          </a:p>
          <a:p>
            <a:pPr>
              <a:buFontTx/>
              <a:buChar char="-"/>
            </a:pPr>
            <a:endParaRPr lang="de-DE" sz="1600" dirty="0" smtClean="0"/>
          </a:p>
          <a:p>
            <a:pPr marL="0" indent="0">
              <a:buNone/>
            </a:pPr>
            <a:endParaRPr lang="de-AT" sz="1600" dirty="0" smtClean="0"/>
          </a:p>
          <a:p>
            <a:pPr marL="0" indent="0">
              <a:buNone/>
            </a:pPr>
            <a:endParaRPr lang="de-DE" sz="1600" dirty="0"/>
          </a:p>
          <a:p>
            <a:pPr marL="0" indent="0">
              <a:buNone/>
            </a:pPr>
            <a:endParaRPr lang="de-DE" sz="1600" dirty="0" smtClean="0"/>
          </a:p>
          <a:p>
            <a:pPr marL="0" indent="0">
              <a:buNone/>
            </a:pPr>
            <a:endParaRPr lang="de-DE" sz="1600" dirty="0"/>
          </a:p>
          <a:p>
            <a:endParaRPr lang="de-AT" sz="2000" dirty="0" smtClean="0"/>
          </a:p>
        </p:txBody>
      </p:sp>
    </p:spTree>
    <p:extLst>
      <p:ext uri="{BB962C8B-B14F-4D97-AF65-F5344CB8AC3E}">
        <p14:creationId xmlns:p14="http://schemas.microsoft.com/office/powerpoint/2010/main" val="3686062450"/>
      </p:ext>
    </p:extLst>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14711"/>
            <a:ext cx="9163050" cy="6885384"/>
          </a:xfrm>
          <a:prstGeom prst="rect">
            <a:avLst/>
          </a:prstGeom>
          <a:noFill/>
        </p:spPr>
      </p:pic>
      <p:sp>
        <p:nvSpPr>
          <p:cNvPr id="2" name="Titel 1"/>
          <p:cNvSpPr>
            <a:spLocks noGrp="1"/>
          </p:cNvSpPr>
          <p:nvPr>
            <p:ph type="title"/>
          </p:nvPr>
        </p:nvSpPr>
        <p:spPr/>
        <p:txBody>
          <a:bodyPr/>
          <a:lstStyle/>
          <a:p>
            <a:r>
              <a:rPr lang="de-DE" sz="2400" dirty="0"/>
              <a:t/>
            </a:r>
            <a:br>
              <a:rPr lang="de-DE" sz="2400" dirty="0"/>
            </a:br>
            <a:r>
              <a:rPr lang="de-DE" sz="2400" dirty="0" smtClean="0"/>
              <a:t>Vernetzter Zugang</a:t>
            </a:r>
            <a:br>
              <a:rPr lang="de-DE" sz="2400" dirty="0" smtClean="0"/>
            </a:br>
            <a:r>
              <a:rPr lang="de-DE" sz="2400" dirty="0"/>
              <a:t/>
            </a:r>
            <a:br>
              <a:rPr lang="de-DE" sz="2400" dirty="0"/>
            </a:br>
            <a:endParaRPr lang="de-AT" sz="2400" dirty="0"/>
          </a:p>
        </p:txBody>
      </p:sp>
      <p:sp>
        <p:nvSpPr>
          <p:cNvPr id="7" name="Inhaltsplatzhalter 6"/>
          <p:cNvSpPr>
            <a:spLocks noGrp="1"/>
          </p:cNvSpPr>
          <p:nvPr>
            <p:ph idx="1"/>
          </p:nvPr>
        </p:nvSpPr>
        <p:spPr>
          <a:xfrm>
            <a:off x="468313" y="1340768"/>
            <a:ext cx="8229600" cy="4430712"/>
          </a:xfrm>
        </p:spPr>
        <p:txBody>
          <a:bodyPr/>
          <a:lstStyle/>
          <a:p>
            <a:r>
              <a:rPr lang="de-DE" sz="1600" dirty="0" smtClean="0"/>
              <a:t>Schon </a:t>
            </a:r>
            <a:r>
              <a:rPr lang="de-DE" sz="1600" dirty="0"/>
              <a:t>vor der Agenda </a:t>
            </a:r>
            <a:r>
              <a:rPr lang="de-DE" sz="1600" dirty="0" smtClean="0"/>
              <a:t>2030</a:t>
            </a:r>
            <a:r>
              <a:rPr lang="de-DE" sz="1600" dirty="0"/>
              <a:t> </a:t>
            </a:r>
            <a:r>
              <a:rPr lang="de-DE" sz="1600" dirty="0" smtClean="0"/>
              <a:t>wurden </a:t>
            </a:r>
            <a:r>
              <a:rPr lang="de-DE" sz="1600" dirty="0"/>
              <a:t>zahlreiche weltweite Abkommen, Verträge und Zielsetzungen vereinbart. </a:t>
            </a:r>
            <a:endParaRPr lang="de-DE" sz="1600" dirty="0" smtClean="0"/>
          </a:p>
          <a:p>
            <a:endParaRPr lang="de-DE" sz="1600" dirty="0"/>
          </a:p>
          <a:p>
            <a:r>
              <a:rPr lang="de-DE" sz="1600" dirty="0" smtClean="0"/>
              <a:t>Neu </a:t>
            </a:r>
            <a:r>
              <a:rPr lang="de-DE" sz="1600" dirty="0"/>
              <a:t>an den SDGs ist, dass sie Probleme und ihre Lösungen nicht nur einzeln betrachten, sondern miteinander verknüpfen. Denn </a:t>
            </a:r>
            <a:r>
              <a:rPr lang="de-DE" sz="1600" b="1" dirty="0"/>
              <a:t>alle Ziele stehen miteinander in Verbindung und gelten für alle Länder</a:t>
            </a:r>
            <a:r>
              <a:rPr lang="de-DE" sz="1600" dirty="0"/>
              <a:t>. Wir alle tragen gemeinsam die Verantwortung dafür, dass die Ziele auch umgesetzt werden</a:t>
            </a:r>
            <a:r>
              <a:rPr lang="de-DE" sz="1600" dirty="0" smtClean="0"/>
              <a:t>.</a:t>
            </a:r>
          </a:p>
          <a:p>
            <a:pPr marL="0" indent="0">
              <a:buNone/>
            </a:pPr>
            <a:endParaRPr lang="de-DE" sz="1600" dirty="0"/>
          </a:p>
          <a:p>
            <a:r>
              <a:rPr lang="de-DE" sz="1600" dirty="0"/>
              <a:t>Bei den SDGs sollte darauf geachtet werden, dass </a:t>
            </a:r>
            <a:r>
              <a:rPr lang="de-DE" sz="1600" b="1" dirty="0"/>
              <a:t>ALLE</a:t>
            </a:r>
            <a:r>
              <a:rPr lang="de-DE" sz="1600" dirty="0"/>
              <a:t> Ziele berücksichtigt werden. Während wir uns auf ein Ziel konzentrieren, sollten wir die anderen nicht aus den Augen verlieren</a:t>
            </a:r>
            <a:r>
              <a:rPr lang="de-DE" sz="1600" dirty="0" smtClean="0"/>
              <a:t>.</a:t>
            </a:r>
          </a:p>
          <a:p>
            <a:endParaRPr lang="de-DE" sz="1600" dirty="0"/>
          </a:p>
          <a:p>
            <a:r>
              <a:rPr lang="de-DE" sz="1600" dirty="0" smtClean="0"/>
              <a:t>„</a:t>
            </a:r>
            <a:r>
              <a:rPr lang="de-DE" sz="1600" b="1" dirty="0"/>
              <a:t>SDG</a:t>
            </a:r>
            <a:r>
              <a:rPr lang="de-DE" sz="1600" dirty="0"/>
              <a:t>“ könnte also auch eine Abkürzung für „</a:t>
            </a:r>
            <a:r>
              <a:rPr lang="de-DE" sz="1600" b="1" dirty="0"/>
              <a:t>Sieh Das Ganze</a:t>
            </a:r>
            <a:r>
              <a:rPr lang="de-DE" sz="1600" dirty="0"/>
              <a:t>“ sein. (nach Franz-Joseph </a:t>
            </a:r>
            <a:r>
              <a:rPr lang="de-DE" sz="1600" dirty="0" err="1"/>
              <a:t>Huainigg</a:t>
            </a:r>
            <a:r>
              <a:rPr lang="de-DE" sz="1600" dirty="0"/>
              <a:t> und Linda </a:t>
            </a:r>
            <a:r>
              <a:rPr lang="de-DE" sz="1600" dirty="0" err="1"/>
              <a:t>Exenberger</a:t>
            </a:r>
            <a:r>
              <a:rPr lang="de-DE" sz="1600" dirty="0"/>
              <a:t>: „Unsere Welt. Unsere Zukunft“) </a:t>
            </a:r>
          </a:p>
          <a:p>
            <a:endParaRPr lang="de-DE" sz="1600" dirty="0"/>
          </a:p>
          <a:p>
            <a:endParaRPr lang="de-AT" sz="1600" dirty="0"/>
          </a:p>
          <a:p>
            <a:endParaRPr lang="de-AT" sz="1600" dirty="0" smtClean="0"/>
          </a:p>
          <a:p>
            <a:endParaRPr lang="de-AT" sz="1600" dirty="0"/>
          </a:p>
          <a:p>
            <a:pPr marL="0" indent="0">
              <a:buNone/>
            </a:pPr>
            <a:endParaRPr lang="de-DE" sz="2000" dirty="0" smtClean="0">
              <a:solidFill>
                <a:schemeClr val="bg1">
                  <a:lumMod val="50000"/>
                </a:schemeClr>
              </a:solidFill>
            </a:endParaRPr>
          </a:p>
        </p:txBody>
      </p:sp>
    </p:spTree>
    <p:extLst>
      <p:ext uri="{BB962C8B-B14F-4D97-AF65-F5344CB8AC3E}">
        <p14:creationId xmlns:p14="http://schemas.microsoft.com/office/powerpoint/2010/main" val="2194130880"/>
      </p:ext>
    </p:extLst>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27384"/>
            <a:ext cx="9163050" cy="6885384"/>
          </a:xfrm>
          <a:prstGeom prst="rect">
            <a:avLst/>
          </a:prstGeom>
          <a:noFill/>
        </p:spPr>
      </p:pic>
      <p:sp>
        <p:nvSpPr>
          <p:cNvPr id="2" name="Titel 1"/>
          <p:cNvSpPr>
            <a:spLocks noGrp="1"/>
          </p:cNvSpPr>
          <p:nvPr>
            <p:ph type="title"/>
          </p:nvPr>
        </p:nvSpPr>
        <p:spPr/>
        <p:txBody>
          <a:bodyPr/>
          <a:lstStyle/>
          <a:p>
            <a:r>
              <a:rPr lang="de-DE" sz="2400" dirty="0" smtClean="0"/>
              <a:t>Zielkonflikte: Wie wirken die Ziele zusammen?</a:t>
            </a:r>
            <a:endParaRPr lang="de-AT" sz="2400" dirty="0"/>
          </a:p>
        </p:txBody>
      </p:sp>
      <p:sp>
        <p:nvSpPr>
          <p:cNvPr id="7" name="Inhaltsplatzhalter 6"/>
          <p:cNvSpPr>
            <a:spLocks noGrp="1"/>
          </p:cNvSpPr>
          <p:nvPr>
            <p:ph idx="1"/>
          </p:nvPr>
        </p:nvSpPr>
        <p:spPr>
          <a:xfrm>
            <a:off x="468313" y="1340768"/>
            <a:ext cx="8229600" cy="4430712"/>
          </a:xfrm>
        </p:spPr>
        <p:txBody>
          <a:bodyPr/>
          <a:lstStyle/>
          <a:p>
            <a:r>
              <a:rPr lang="de-DE" sz="1600" dirty="0" smtClean="0"/>
              <a:t>Viele </a:t>
            </a:r>
            <a:r>
              <a:rPr lang="de-DE" sz="1600" dirty="0"/>
              <a:t>der SDGs gehen „Hand in Hand“: Wenn man sich z.B. dafür einsetzt, dass nicht nur Burschen, sondern auch Mädchen zur Schule gehen dürfen, so entspricht dies einerseits dem </a:t>
            </a:r>
            <a:r>
              <a:rPr lang="de-DE" sz="1600" b="1" dirty="0"/>
              <a:t>Ziel 4 „Hochwertige Bildung</a:t>
            </a:r>
            <a:r>
              <a:rPr lang="de-DE" sz="1600" dirty="0"/>
              <a:t>“ (Bildungschancen erhöhen und lebenslanges Lernen fördern), gleichzeitig aber auch dem </a:t>
            </a:r>
            <a:r>
              <a:rPr lang="de-DE" sz="1600" b="1" dirty="0"/>
              <a:t>Ziel 5 „Geschlechtergleichheit</a:t>
            </a:r>
            <a:r>
              <a:rPr lang="de-DE" sz="1600" dirty="0"/>
              <a:t>“ (Ungleichheiten zwischen den Geschlechtern abbauen, Selbstbestimmung von Frauen und Mädchen stärken). Langfristig unterstützt dies auch das Bestreben, </a:t>
            </a:r>
            <a:r>
              <a:rPr lang="de-DE" sz="1600" b="1" dirty="0"/>
              <a:t>Arbeitsmöglichkeiten zu schaffen (Ziel 8)</a:t>
            </a:r>
            <a:r>
              <a:rPr lang="de-DE" sz="1600" dirty="0"/>
              <a:t> und </a:t>
            </a:r>
            <a:r>
              <a:rPr lang="de-DE" sz="1600" b="1" dirty="0"/>
              <a:t>Armut zu reduzieren (Ziel 1).</a:t>
            </a:r>
          </a:p>
          <a:p>
            <a:r>
              <a:rPr lang="de-DE" sz="1600" dirty="0"/>
              <a:t>Dies ist jedoch nicht immer der Fall. Wenn man beispielsweise die Fischerei in bestimmten Gebieten einfach verbieten würde, um die Artenvielfalt in den Ozeanen zu erhalten (Ziel 14, „Leben unter Wasser“), so würde das möglicherweise zu Arbeitslosigkeit und Armut in diesen Gebieten beitragen. Hier käme also Ziel 14 mit dem Ziel, „menschwürdige Arbeit und Wirtschaftswachstum“ zu garantieren (Ziel 8) und dem Ziel, die Armut weltweit zu bekämpfen (</a:t>
            </a:r>
            <a:r>
              <a:rPr lang="de-DE" sz="1600" dirty="0" smtClean="0"/>
              <a:t>Ziel 1</a:t>
            </a:r>
            <a:r>
              <a:rPr lang="de-DE" sz="1600" dirty="0"/>
              <a:t>, „Keine Armut“) </a:t>
            </a:r>
            <a:r>
              <a:rPr lang="de-DE" sz="1600" b="1" dirty="0"/>
              <a:t>in Konflikt</a:t>
            </a:r>
            <a:r>
              <a:rPr lang="de-DE" sz="1600" dirty="0"/>
              <a:t>.</a:t>
            </a:r>
          </a:p>
          <a:p>
            <a:r>
              <a:rPr lang="de-DE" sz="1600" dirty="0"/>
              <a:t>Die Agenda </a:t>
            </a:r>
            <a:r>
              <a:rPr lang="de-DE" sz="1600" dirty="0" smtClean="0"/>
              <a:t>2030</a:t>
            </a:r>
            <a:r>
              <a:rPr lang="de-DE" sz="1600" dirty="0"/>
              <a:t> </a:t>
            </a:r>
            <a:r>
              <a:rPr lang="de-DE" sz="1600" dirty="0" smtClean="0"/>
              <a:t>mit </a:t>
            </a:r>
            <a:r>
              <a:rPr lang="de-DE" sz="1600" dirty="0"/>
              <a:t>den SDGs hat den Anspruch, dass man nach Lösungen sucht, die möglichst ALLEN Zielen gerecht </a:t>
            </a:r>
            <a:r>
              <a:rPr lang="de-DE" sz="1600" dirty="0" smtClean="0"/>
              <a:t>werden. </a:t>
            </a:r>
            <a:r>
              <a:rPr lang="de-DE" sz="1600" dirty="0"/>
              <a:t>Die Bemühungen für das eine Ziel sollen nicht gegen die Anstrengungen für ein anderes Ziel wirken. </a:t>
            </a:r>
            <a:r>
              <a:rPr lang="de-DE" sz="1600" b="1" dirty="0"/>
              <a:t>Dies ist eine besondere Herausforderung der Nachhaltigkeit.</a:t>
            </a:r>
          </a:p>
          <a:p>
            <a:pPr marL="0" indent="0">
              <a:buNone/>
            </a:pPr>
            <a:endParaRPr lang="de-AT" sz="2000" dirty="0"/>
          </a:p>
          <a:p>
            <a:endParaRPr lang="de-AT" sz="1600" dirty="0"/>
          </a:p>
          <a:p>
            <a:endParaRPr lang="de-AT" sz="1600" dirty="0" smtClean="0"/>
          </a:p>
          <a:p>
            <a:endParaRPr lang="de-AT" sz="1600" dirty="0"/>
          </a:p>
          <a:p>
            <a:pPr marL="0" indent="0">
              <a:buNone/>
            </a:pPr>
            <a:endParaRPr lang="de-DE" sz="2000" dirty="0" smtClean="0">
              <a:solidFill>
                <a:schemeClr val="bg1">
                  <a:lumMod val="50000"/>
                </a:schemeClr>
              </a:solidFill>
            </a:endParaRPr>
          </a:p>
        </p:txBody>
      </p:sp>
    </p:spTree>
    <p:extLst>
      <p:ext uri="{BB962C8B-B14F-4D97-AF65-F5344CB8AC3E}">
        <p14:creationId xmlns:p14="http://schemas.microsoft.com/office/powerpoint/2010/main" val="1569013314"/>
      </p:ext>
    </p:extLst>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27384"/>
            <a:ext cx="9163050" cy="6885384"/>
          </a:xfrm>
          <a:prstGeom prst="rect">
            <a:avLst/>
          </a:prstGeom>
          <a:noFill/>
        </p:spPr>
      </p:pic>
      <p:sp>
        <p:nvSpPr>
          <p:cNvPr id="2" name="Titel 1"/>
          <p:cNvSpPr>
            <a:spLocks noGrp="1"/>
          </p:cNvSpPr>
          <p:nvPr>
            <p:ph type="title"/>
          </p:nvPr>
        </p:nvSpPr>
        <p:spPr/>
        <p:txBody>
          <a:bodyPr/>
          <a:lstStyle/>
          <a:p>
            <a:r>
              <a:rPr lang="de-DE" sz="2400" dirty="0" smtClean="0"/>
              <a:t>Die Ziele werden länderspezifisch angepasst</a:t>
            </a:r>
            <a:endParaRPr lang="de-AT" sz="2400" dirty="0"/>
          </a:p>
        </p:txBody>
      </p:sp>
      <p:sp>
        <p:nvSpPr>
          <p:cNvPr id="7" name="Inhaltsplatzhalter 6"/>
          <p:cNvSpPr>
            <a:spLocks noGrp="1"/>
          </p:cNvSpPr>
          <p:nvPr>
            <p:ph idx="1"/>
          </p:nvPr>
        </p:nvSpPr>
        <p:spPr>
          <a:xfrm>
            <a:off x="468313" y="1340768"/>
            <a:ext cx="8229600" cy="4430712"/>
          </a:xfrm>
        </p:spPr>
        <p:txBody>
          <a:bodyPr/>
          <a:lstStyle/>
          <a:p>
            <a:pPr marL="0" indent="0">
              <a:buNone/>
            </a:pPr>
            <a:r>
              <a:rPr lang="de-DE" sz="1600" dirty="0"/>
              <a:t>Mit den SDGs sollen </a:t>
            </a:r>
            <a:r>
              <a:rPr lang="de-DE" sz="1600" b="1" dirty="0"/>
              <a:t>globale Herausforderungen</a:t>
            </a:r>
            <a:r>
              <a:rPr lang="de-DE" sz="1600" dirty="0"/>
              <a:t> nachhaltig angegangen werden. Es ist aber auch möglich, dass die Ziele an die unterschiedlichen Bedingungen in den verschiedenen </a:t>
            </a:r>
            <a:r>
              <a:rPr lang="de-DE" sz="1600" b="1" dirty="0"/>
              <a:t>Ländern angepasst </a:t>
            </a:r>
            <a:r>
              <a:rPr lang="de-DE" sz="1600" dirty="0"/>
              <a:t>werden</a:t>
            </a:r>
            <a:r>
              <a:rPr lang="de-DE" sz="1600" dirty="0" smtClean="0"/>
              <a:t>.</a:t>
            </a:r>
          </a:p>
          <a:p>
            <a:pPr marL="0" indent="0">
              <a:buNone/>
            </a:pPr>
            <a:endParaRPr lang="de-DE" sz="1600" dirty="0"/>
          </a:p>
          <a:p>
            <a:pPr marL="0" indent="0">
              <a:buNone/>
            </a:pPr>
            <a:r>
              <a:rPr lang="de-DE" sz="1600" i="1" dirty="0"/>
              <a:t>Beispiel: </a:t>
            </a:r>
            <a:endParaRPr lang="de-DE" sz="1600" i="1" dirty="0" smtClean="0"/>
          </a:p>
          <a:p>
            <a:pPr marL="0" indent="0">
              <a:buNone/>
            </a:pPr>
            <a:r>
              <a:rPr lang="de-DE" sz="1600" dirty="0" smtClean="0"/>
              <a:t>Das </a:t>
            </a:r>
            <a:r>
              <a:rPr lang="de-DE" sz="1600" dirty="0"/>
              <a:t>erste Ziel der Agenda </a:t>
            </a:r>
            <a:r>
              <a:rPr lang="de-DE" sz="1600" dirty="0" smtClean="0"/>
              <a:t>2030</a:t>
            </a:r>
            <a:r>
              <a:rPr lang="de-DE" sz="1600" dirty="0"/>
              <a:t> </a:t>
            </a:r>
            <a:r>
              <a:rPr lang="de-DE" sz="1600" dirty="0" smtClean="0"/>
              <a:t>lautet </a:t>
            </a:r>
            <a:r>
              <a:rPr lang="de-DE" sz="1600" b="1" dirty="0"/>
              <a:t>„Keine Armut“</a:t>
            </a:r>
            <a:r>
              <a:rPr lang="de-DE" sz="1600" dirty="0"/>
              <a:t>.</a:t>
            </a:r>
            <a:r>
              <a:rPr lang="de-DE" sz="1600" b="1" dirty="0"/>
              <a:t> </a:t>
            </a:r>
            <a:r>
              <a:rPr lang="de-DE" sz="1600" dirty="0"/>
              <a:t>Diese Zielsetzung kann in verschiedenen Ländern ganz Unterschiedliches bedeuten, denn Armut wird national verschieden definiert: </a:t>
            </a:r>
            <a:endParaRPr lang="de-DE" sz="1600" dirty="0" smtClean="0"/>
          </a:p>
          <a:p>
            <a:r>
              <a:rPr lang="de-DE" sz="1600" dirty="0" smtClean="0"/>
              <a:t>In </a:t>
            </a:r>
            <a:r>
              <a:rPr lang="de-DE" sz="1600" dirty="0"/>
              <a:t>vielen Ländern der Erde geht es darum, extreme Armut zu bekämpfen, </a:t>
            </a:r>
            <a:r>
              <a:rPr lang="de-DE" sz="1600" dirty="0" smtClean="0"/>
              <a:t>d.h</a:t>
            </a:r>
            <a:r>
              <a:rPr lang="de-DE" sz="1600" dirty="0"/>
              <a:t>. den Anteil von Menschen, die mit </a:t>
            </a:r>
            <a:r>
              <a:rPr lang="de-DE" sz="1600" b="1" dirty="0"/>
              <a:t>weniger als 1,90 US Dollar </a:t>
            </a:r>
            <a:r>
              <a:rPr lang="de-DE" sz="1600" dirty="0"/>
              <a:t>(circa </a:t>
            </a:r>
            <a:r>
              <a:rPr lang="de-DE" sz="1600" dirty="0" smtClean="0"/>
              <a:t>1,60 €</a:t>
            </a:r>
            <a:r>
              <a:rPr lang="de-DE" sz="1600" dirty="0"/>
              <a:t>) pro Tag auskommen müssen, zu </a:t>
            </a:r>
            <a:r>
              <a:rPr lang="de-DE" sz="1600" dirty="0" smtClean="0"/>
              <a:t>reduzieren </a:t>
            </a:r>
            <a:r>
              <a:rPr lang="de-DE" sz="1600" dirty="0"/>
              <a:t>(internationale Armutsgrenze seit 2015; Quelle: </a:t>
            </a:r>
            <a:r>
              <a:rPr lang="de-DE" sz="1600" dirty="0">
                <a:hlinkClick r:id="rId3" tooltip="Opens internal link in current window"/>
              </a:rPr>
              <a:t>https://www.un.org/sustainabledevelopment/poverty</a:t>
            </a:r>
            <a:r>
              <a:rPr lang="de-DE" sz="1600" dirty="0" smtClean="0">
                <a:hlinkClick r:id="rId3" tooltip="Opens internal link in current window"/>
              </a:rPr>
              <a:t>/</a:t>
            </a:r>
            <a:r>
              <a:rPr lang="de-DE" sz="1600" dirty="0" smtClean="0"/>
              <a:t>).</a:t>
            </a:r>
            <a:endParaRPr lang="de-DE" sz="1600" dirty="0" smtClean="0"/>
          </a:p>
          <a:p>
            <a:pPr marL="0" indent="0">
              <a:buNone/>
            </a:pPr>
            <a:endParaRPr lang="de-DE" sz="1600" dirty="0" smtClean="0"/>
          </a:p>
          <a:p>
            <a:r>
              <a:rPr lang="de-DE" sz="1600" dirty="0" smtClean="0"/>
              <a:t>In </a:t>
            </a:r>
            <a:r>
              <a:rPr lang="de-DE" sz="1600" b="1" dirty="0"/>
              <a:t>Österreich</a:t>
            </a:r>
            <a:r>
              <a:rPr lang="de-DE" sz="1600" dirty="0"/>
              <a:t> bedeutet Armutsbekämpfung hingegen, dass der Anteil an Menschen, die </a:t>
            </a:r>
            <a:r>
              <a:rPr lang="de-DE" sz="1600" b="1" dirty="0"/>
              <a:t>weniger als 1.161 Euro monatlich </a:t>
            </a:r>
            <a:r>
              <a:rPr lang="de-DE" sz="1600" dirty="0"/>
              <a:t>zur Verfügung haben und sich </a:t>
            </a:r>
            <a:r>
              <a:rPr lang="de-DE" sz="1600" dirty="0" smtClean="0"/>
              <a:t>somit etwa </a:t>
            </a:r>
            <a:r>
              <a:rPr lang="de-DE" sz="1600" dirty="0"/>
              <a:t>nicht leisten können, </a:t>
            </a:r>
            <a:r>
              <a:rPr lang="de-DE" sz="1600" dirty="0" smtClean="0"/>
              <a:t>ihre Wohnung zu </a:t>
            </a:r>
            <a:r>
              <a:rPr lang="de-DE" sz="1600" dirty="0"/>
              <a:t>heizen, verringert werden soll.</a:t>
            </a:r>
          </a:p>
          <a:p>
            <a:pPr marL="0" indent="0">
              <a:buNone/>
            </a:pPr>
            <a:endParaRPr lang="de-AT" sz="2000" dirty="0"/>
          </a:p>
          <a:p>
            <a:endParaRPr lang="de-AT" sz="1600" dirty="0"/>
          </a:p>
          <a:p>
            <a:endParaRPr lang="de-AT" sz="1600" dirty="0" smtClean="0"/>
          </a:p>
          <a:p>
            <a:endParaRPr lang="de-AT" sz="1600" dirty="0"/>
          </a:p>
          <a:p>
            <a:pPr marL="0" indent="0">
              <a:buNone/>
            </a:pPr>
            <a:endParaRPr lang="de-DE" sz="2000" dirty="0" smtClean="0">
              <a:solidFill>
                <a:schemeClr val="bg1">
                  <a:lumMod val="50000"/>
                </a:schemeClr>
              </a:solidFill>
            </a:endParaRPr>
          </a:p>
        </p:txBody>
      </p:sp>
    </p:spTree>
    <p:extLst>
      <p:ext uri="{BB962C8B-B14F-4D97-AF65-F5344CB8AC3E}">
        <p14:creationId xmlns:p14="http://schemas.microsoft.com/office/powerpoint/2010/main" val="2531764859"/>
      </p:ext>
    </p:extLst>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3" descr="C:\Users\Franz\Pictures\Thema-1938-Fotos-internet\1938 hintergrund-01.jpg"/>
          <p:cNvPicPr>
            <a:picLocks noChangeAspect="1" noChangeArrowheads="1"/>
          </p:cNvPicPr>
          <p:nvPr/>
        </p:nvPicPr>
        <p:blipFill>
          <a:blip r:embed="rId2" cstate="email"/>
          <a:srcRect/>
          <a:stretch>
            <a:fillRect/>
          </a:stretch>
        </p:blipFill>
        <p:spPr bwMode="auto">
          <a:xfrm>
            <a:off x="0" y="-2235"/>
            <a:ext cx="9163050" cy="6858000"/>
          </a:xfrm>
          <a:prstGeom prst="rect">
            <a:avLst/>
          </a:prstGeom>
          <a:noFill/>
        </p:spPr>
      </p:pic>
      <p:sp>
        <p:nvSpPr>
          <p:cNvPr id="5122" name="Rectangle 2"/>
          <p:cNvSpPr>
            <a:spLocks noGrp="1" noChangeArrowheads="1"/>
          </p:cNvSpPr>
          <p:nvPr>
            <p:ph type="ctrTitle"/>
          </p:nvPr>
        </p:nvSpPr>
        <p:spPr>
          <a:xfrm>
            <a:off x="611188" y="4149080"/>
            <a:ext cx="7777162" cy="936104"/>
          </a:xfrm>
        </p:spPr>
        <p:txBody>
          <a:bodyPr/>
          <a:lstStyle/>
          <a:p>
            <a:r>
              <a:rPr lang="de-DE" sz="4000" dirty="0"/>
              <a:t>Die drei Bereiche und die fünf „P“s der Agenda 2030</a:t>
            </a:r>
          </a:p>
        </p:txBody>
      </p:sp>
      <p:sp>
        <p:nvSpPr>
          <p:cNvPr id="4" name="Rectangle 2"/>
          <p:cNvSpPr txBox="1">
            <a:spLocks noChangeArrowheads="1"/>
          </p:cNvSpPr>
          <p:nvPr/>
        </p:nvSpPr>
        <p:spPr bwMode="auto">
          <a:xfrm>
            <a:off x="611262" y="764704"/>
            <a:ext cx="7777162" cy="3168352"/>
          </a:xfrm>
          <a:prstGeom prst="rect">
            <a:avLst/>
          </a:prstGeom>
          <a:noFill/>
          <a:ln w="9525">
            <a:noFill/>
            <a:miter lim="800000"/>
            <a:headEnd/>
            <a:tailEnd/>
          </a:ln>
        </p:spPr>
        <p:txBody>
          <a:bodyPr vert="horz" wrap="square" lIns="91440" tIns="45720" rIns="90000" bIns="45720" numCol="1" anchor="b" anchorCtr="0" compatLnSpc="1">
            <a:prstTxWarp prst="textNoShape">
              <a:avLst/>
            </a:prstTxWarp>
          </a:bodyPr>
          <a:lstStyle/>
          <a:p>
            <a:pPr lvl="0">
              <a:tabLst>
                <a:tab pos="8342313" algn="l"/>
              </a:tabLst>
              <a:defRPr/>
            </a:pPr>
            <a:r>
              <a:rPr kumimoji="0" lang="de-AT" sz="2400" b="0" i="0" u="none" strike="noStrike" kern="0" cap="none" spc="0" normalizeH="0" baseline="0" noProof="0" dirty="0">
                <a:ln>
                  <a:noFill/>
                </a:ln>
                <a:solidFill>
                  <a:schemeClr val="tx1"/>
                </a:solidFill>
                <a:effectLst/>
                <a:uLnTx/>
                <a:uFillTx/>
                <a:latin typeface="+mj-lt"/>
                <a:ea typeface="+mj-ea"/>
                <a:cs typeface="+mj-cs"/>
              </a:rPr>
              <a:t/>
            </a:r>
            <a:br>
              <a:rPr kumimoji="0" lang="de-AT" sz="2400" b="0" i="0" u="none" strike="noStrike" kern="0" cap="none" spc="0" normalizeH="0" baseline="0" noProof="0" dirty="0">
                <a:ln>
                  <a:noFill/>
                </a:ln>
                <a:solidFill>
                  <a:schemeClr val="tx1"/>
                </a:solidFill>
                <a:effectLst/>
                <a:uLnTx/>
                <a:uFillTx/>
                <a:latin typeface="+mj-lt"/>
                <a:ea typeface="+mj-ea"/>
                <a:cs typeface="+mj-cs"/>
              </a:rPr>
            </a:br>
            <a:r>
              <a:rPr kumimoji="0" lang="de-AT" sz="2400" b="0" i="0" u="none" strike="noStrike" kern="0" cap="none" spc="0" normalizeH="0" baseline="0" noProof="0" dirty="0">
                <a:ln>
                  <a:noFill/>
                </a:ln>
                <a:solidFill>
                  <a:schemeClr val="tx1"/>
                </a:solidFill>
                <a:effectLst/>
                <a:uLnTx/>
                <a:uFillTx/>
                <a:latin typeface="+mj-lt"/>
                <a:ea typeface="+mj-ea"/>
                <a:cs typeface="+mj-cs"/>
              </a:rPr>
              <a:t> </a:t>
            </a:r>
            <a:br>
              <a:rPr kumimoji="0" lang="de-AT" sz="2400" b="0" i="0" u="none" strike="noStrike" kern="0" cap="none" spc="0" normalizeH="0" baseline="0" noProof="0" dirty="0">
                <a:ln>
                  <a:noFill/>
                </a:ln>
                <a:solidFill>
                  <a:schemeClr val="tx1"/>
                </a:solidFill>
                <a:effectLst/>
                <a:uLnTx/>
                <a:uFillTx/>
                <a:latin typeface="+mj-lt"/>
                <a:ea typeface="+mj-ea"/>
                <a:cs typeface="+mj-cs"/>
              </a:rPr>
            </a:br>
            <a:r>
              <a:rPr kumimoji="0" lang="de-AT" sz="2400" b="0" i="0" u="none" strike="noStrike" kern="0" cap="none" spc="0" normalizeH="0" baseline="0" noProof="0" dirty="0">
                <a:ln>
                  <a:noFill/>
                </a:ln>
                <a:solidFill>
                  <a:schemeClr val="tx1"/>
                </a:solidFill>
                <a:effectLst/>
                <a:uLnTx/>
                <a:uFillTx/>
                <a:latin typeface="+mj-lt"/>
                <a:ea typeface="+mj-ea"/>
                <a:cs typeface="+mj-cs"/>
              </a:rPr>
              <a:t/>
            </a:r>
            <a:br>
              <a:rPr kumimoji="0" lang="de-AT" sz="2400" b="0" i="0" u="none" strike="noStrike" kern="0" cap="none" spc="0" normalizeH="0" baseline="0" noProof="0" dirty="0">
                <a:ln>
                  <a:noFill/>
                </a:ln>
                <a:solidFill>
                  <a:schemeClr val="tx1"/>
                </a:solidFill>
                <a:effectLst/>
                <a:uLnTx/>
                <a:uFillTx/>
                <a:latin typeface="+mj-lt"/>
                <a:ea typeface="+mj-ea"/>
                <a:cs typeface="+mj-cs"/>
              </a:rPr>
            </a:br>
            <a:endParaRPr kumimoji="0" lang="de-DE" sz="2400" b="0" i="0" u="none" strike="noStrike" kern="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447179004"/>
      </p:ext>
    </p:extLst>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rrowheads="1"/>
          </p:cNvPicPr>
          <p:nvPr/>
        </p:nvPicPr>
        <p:blipFill>
          <a:blip r:embed="rId2" cstate="email"/>
          <a:srcRect/>
          <a:stretch>
            <a:fillRect/>
          </a:stretch>
        </p:blipFill>
        <p:spPr bwMode="auto">
          <a:xfrm>
            <a:off x="0" y="-27384"/>
            <a:ext cx="9163050" cy="6885384"/>
          </a:xfrm>
          <a:prstGeom prst="rect">
            <a:avLst/>
          </a:prstGeom>
          <a:solidFill>
            <a:srgbClr val="000000">
              <a:shade val="95000"/>
            </a:srgbClr>
          </a:solidFill>
          <a:ln w="444500" cap="sq">
            <a:noFill/>
            <a:miter lim="800000"/>
          </a:ln>
          <a:effectLst/>
        </p:spPr>
      </p:pic>
      <p:sp>
        <p:nvSpPr>
          <p:cNvPr id="8195" name="Rectangle 2"/>
          <p:cNvSpPr>
            <a:spLocks noGrp="1" noChangeArrowheads="1"/>
          </p:cNvSpPr>
          <p:nvPr>
            <p:ph type="title"/>
          </p:nvPr>
        </p:nvSpPr>
        <p:spPr>
          <a:xfrm>
            <a:off x="179512" y="325660"/>
            <a:ext cx="8136903" cy="1152525"/>
          </a:xfrm>
        </p:spPr>
        <p:txBody>
          <a:bodyPr/>
          <a:lstStyle/>
          <a:p>
            <a:r>
              <a:rPr lang="de-DE" sz="2400" dirty="0"/>
              <a:t>3 Bereiche: Soziales, Ökologie und Ökonomie</a:t>
            </a:r>
          </a:p>
        </p:txBody>
      </p:sp>
      <p:sp>
        <p:nvSpPr>
          <p:cNvPr id="5" name="Inhaltsplatzhalter 11"/>
          <p:cNvSpPr txBox="1">
            <a:spLocks/>
          </p:cNvSpPr>
          <p:nvPr/>
        </p:nvSpPr>
        <p:spPr>
          <a:xfrm>
            <a:off x="251520" y="1196752"/>
            <a:ext cx="8435280" cy="4934173"/>
          </a:xfrm>
          <a:prstGeom prst="rect">
            <a:avLst/>
          </a:prstGeom>
        </p:spPr>
        <p:txBody>
          <a:bodyPr/>
          <a:lstStyle/>
          <a:p>
            <a:endParaRPr lang="de-DE" sz="2000" kern="0" dirty="0">
              <a:latin typeface="+mn-lt"/>
            </a:endParaRPr>
          </a:p>
        </p:txBody>
      </p:sp>
      <p:sp>
        <p:nvSpPr>
          <p:cNvPr id="7" name="Inhaltsplatzhalter 6"/>
          <p:cNvSpPr>
            <a:spLocks noGrp="1"/>
          </p:cNvSpPr>
          <p:nvPr>
            <p:ph idx="1"/>
          </p:nvPr>
        </p:nvSpPr>
        <p:spPr>
          <a:xfrm>
            <a:off x="185430" y="1340768"/>
            <a:ext cx="8229600" cy="4430712"/>
          </a:xfrm>
        </p:spPr>
        <p:txBody>
          <a:bodyPr/>
          <a:lstStyle/>
          <a:p>
            <a:pPr marL="0" indent="0">
              <a:buNone/>
            </a:pPr>
            <a:r>
              <a:rPr lang="de-DE" sz="1600" dirty="0"/>
              <a:t>Die Agenda 2030 fasst drei wichtige Bereiche zusammen, in denen die Umwelt- und Lebensstandards verbessert werden sollen. Es sind dies der </a:t>
            </a:r>
            <a:r>
              <a:rPr lang="de-DE" sz="1600" b="1" dirty="0"/>
              <a:t>ökologische, der soziale und der ökonomischen Bereich</a:t>
            </a:r>
            <a:r>
              <a:rPr lang="de-DE" sz="1600" dirty="0"/>
              <a:t>. Es geht also sowohl darum, was gut für die Umwelt und das Klima ist, aber ebenso darum, was gut für die soziale Entwicklung und den wirtschaftlichen Fortschritt ist. </a:t>
            </a:r>
          </a:p>
          <a:p>
            <a:r>
              <a:rPr lang="de-DE" sz="1600" b="1" dirty="0" smtClean="0"/>
              <a:t>Soziales</a:t>
            </a:r>
            <a:r>
              <a:rPr lang="de-DE" sz="1600" dirty="0" smtClean="0"/>
              <a:t>: „Niemanden </a:t>
            </a:r>
            <a:r>
              <a:rPr lang="de-DE" sz="1600" dirty="0"/>
              <a:t>zurücklassen“ lautet ein wichtiges Bekenntnis der Agenda 2030. Allen Menschen soll ein gutes und gesundes Leben ermöglicht werden. Neben Arbeit, Wohnraum und gesunden Nahrungsmitteln geht es auch um Gerechtigkeit und ein friedliches und sicheres Zusammenleben. Alle Menschen sollen die Möglichkeit haben, mitzubestimmen.</a:t>
            </a:r>
          </a:p>
          <a:p>
            <a:r>
              <a:rPr lang="de-DE" sz="1600" b="1" dirty="0" smtClean="0"/>
              <a:t>Ökologie</a:t>
            </a:r>
            <a:r>
              <a:rPr lang="de-DE" sz="1600" dirty="0" smtClean="0"/>
              <a:t>: Für </a:t>
            </a:r>
            <a:r>
              <a:rPr lang="de-DE" sz="1600" dirty="0"/>
              <a:t>ein gutes und gesundes Leben müssen wir die Erde vor Ausbeutung und Verschmutzung schützen. Luft, Wasser und Böden sind die Lebensgrundlage für alle Menschen. Klimawandel und Artensterben in der Tier- und Pflanzenwelt sollen aufgehalten oder wenn möglich ganz gestoppt werden.</a:t>
            </a:r>
          </a:p>
          <a:p>
            <a:r>
              <a:rPr lang="de-DE" sz="1600" b="1" dirty="0" smtClean="0"/>
              <a:t>Ökonomie</a:t>
            </a:r>
            <a:r>
              <a:rPr lang="de-DE" sz="1600" dirty="0" smtClean="0"/>
              <a:t>: Ein </a:t>
            </a:r>
            <a:r>
              <a:rPr lang="de-DE" sz="1600" dirty="0"/>
              <a:t>stabiles Wirtschaftssystem ist wichtig. Jedoch sollen gleichzeitig ökologische Faktoren berücksichtigt werden, und die Menschenrechte dürfen nicht verletzt werden. Dazu braucht es sowohl einen sparsamen Umgang mit den natürlichen Ressourcen der Erde als auch faire Arbeitsbedingungen in allen </a:t>
            </a:r>
            <a:r>
              <a:rPr lang="de-DE" sz="1600" dirty="0" smtClean="0"/>
              <a:t/>
            </a:r>
            <a:br>
              <a:rPr lang="de-DE" sz="1600" dirty="0" smtClean="0"/>
            </a:br>
            <a:r>
              <a:rPr lang="de-DE" sz="1600" dirty="0" smtClean="0"/>
              <a:t>Ländern</a:t>
            </a:r>
            <a:r>
              <a:rPr lang="de-DE" sz="1600" dirty="0"/>
              <a:t>. Produktion und Konsum von Waren sollen nachhaltig funktionieren.</a:t>
            </a:r>
          </a:p>
          <a:p>
            <a:pPr lvl="1"/>
            <a:endParaRPr lang="de-AT" sz="1600" dirty="0">
              <a:ea typeface="+mn-ea"/>
              <a:cs typeface="+mn-cs"/>
            </a:endParaRPr>
          </a:p>
          <a:p>
            <a:pPr marL="0" indent="0">
              <a:buNone/>
            </a:pPr>
            <a:endParaRPr lang="de-DE" sz="1600" b="1" dirty="0" smtClean="0"/>
          </a:p>
          <a:p>
            <a:pPr marL="0" indent="0">
              <a:buNone/>
            </a:pPr>
            <a:endParaRPr lang="de-DE" sz="1600" b="1" dirty="0" smtClean="0"/>
          </a:p>
        </p:txBody>
      </p:sp>
    </p:spTree>
    <p:extLst>
      <p:ext uri="{BB962C8B-B14F-4D97-AF65-F5344CB8AC3E}">
        <p14:creationId xmlns:p14="http://schemas.microsoft.com/office/powerpoint/2010/main" val="2571668976"/>
      </p:ext>
    </p:extLst>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1_Wasserzeichen">
  <a:themeElements>
    <a:clrScheme name="1_Wasserzeichen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1_Wasserzeiche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extraClrScheme>
      <a:clrScheme name="1_Wasserzeichen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1_Wasserzeichen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1_Wasserzeichen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1_Wasserzeichen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1_Wasserzeichen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1_Wasserzeichen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1_Wasserzeichen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1_Wasserzeichen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1_Wasserzeichen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3266</Words>
  <Application>Microsoft Office PowerPoint</Application>
  <PresentationFormat>Bildschirmpräsentation (4:3)</PresentationFormat>
  <Paragraphs>302</Paragraphs>
  <Slides>41</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41</vt:i4>
      </vt:variant>
    </vt:vector>
  </HeadingPairs>
  <TitlesOfParts>
    <vt:vector size="46" baseType="lpstr">
      <vt:lpstr>Arial</vt:lpstr>
      <vt:lpstr>Calibri</vt:lpstr>
      <vt:lpstr>Times New Roman</vt:lpstr>
      <vt:lpstr>Wingdings</vt:lpstr>
      <vt:lpstr>1_Wasserzeichen</vt:lpstr>
      <vt:lpstr>  Sustainable Development Goals –  mit 17 Zielen in eine nachhaltige Zukunft</vt:lpstr>
      <vt:lpstr>Mehr Information auf: www.demokratiewebstatt.at </vt:lpstr>
      <vt:lpstr>Die Agenda 2030</vt:lpstr>
      <vt:lpstr>Transformation unserer Welt: Die Agenda 2030 für Nachhaltige Entwicklung</vt:lpstr>
      <vt:lpstr> Vernetzter Zugang  </vt:lpstr>
      <vt:lpstr>Zielkonflikte: Wie wirken die Ziele zusammen?</vt:lpstr>
      <vt:lpstr>Die Ziele werden länderspezifisch angepasst</vt:lpstr>
      <vt:lpstr>Die drei Bereiche und die fünf „P“s der Agenda 2030</vt:lpstr>
      <vt:lpstr>3 Bereiche: Soziales, Ökologie und Ökonomie</vt:lpstr>
      <vt:lpstr>Die 5 „P“s</vt:lpstr>
      <vt:lpstr>Die 5 „P“s in der Agenda 2030 (1)</vt:lpstr>
      <vt:lpstr>Die 5 „P“s in der Agenda 2030 (2)</vt:lpstr>
      <vt:lpstr>Österreich und die Agenda 2030</vt:lpstr>
      <vt:lpstr>Auf den Punkt gebracht: Ziel 4: Hochwertige Bildung</vt:lpstr>
      <vt:lpstr>Können die 17 Ziele erfüllt werden?</vt:lpstr>
      <vt:lpstr>Wie wird die Umsetzung der Agenda 2030 überprüft? </vt:lpstr>
      <vt:lpstr>Umsetzung der Agenda 2030: Internationale und Europäische Ebene </vt:lpstr>
      <vt:lpstr>Leitindikatoren der nachhaltigen Entwicklung in der EU: Der Stand der Veränderung </vt:lpstr>
      <vt:lpstr>Umsetzung der Agenda 2030: Nationale Ebene – Österreich </vt:lpstr>
      <vt:lpstr>Leitindikatoren der nachhaltigen Entwicklung in Österreich</vt:lpstr>
      <vt:lpstr>Wie die Nachhaltigkeitsziele entstanden sind</vt:lpstr>
      <vt:lpstr>Wie die Nachhaltigkeitsziele entstanden sind: Ablaufplan</vt:lpstr>
      <vt:lpstr>Wie die Nachhaltigkeitsziele entstanden sind:  Rio +20 Konferenz und Klimaabkommen von Paris 2015</vt:lpstr>
      <vt:lpstr>Vorläufer der SDGs: Die Millenium Development Goals MDGs</vt:lpstr>
      <vt:lpstr>Kernbotschaften der SDGs</vt:lpstr>
      <vt:lpstr>PowerPoint-Präsentation</vt:lpstr>
      <vt:lpstr>PowerPoint-Präsentation</vt:lpstr>
      <vt:lpstr>PowerPoint-Präsentation</vt:lpstr>
      <vt:lpstr>Von lokal bis global</vt:lpstr>
      <vt:lpstr>Von lokal bis global – Beispiele (1)</vt:lpstr>
      <vt:lpstr>Von lokal bis global – Beispiele (2)</vt:lpstr>
      <vt:lpstr>Von lokal bis global – Beispiele (3)</vt:lpstr>
      <vt:lpstr>Go for Goals – Gemeinsam für eine bessere Welt </vt:lpstr>
      <vt:lpstr>Was kannst du zur Verwirklichung der Nachhaltigkeitsziele beitragen? </vt:lpstr>
      <vt:lpstr>Bewusst konsumieren </vt:lpstr>
      <vt:lpstr>Achtsamkeit und Respekt </vt:lpstr>
      <vt:lpstr>Engagement für die 17 Ziele </vt:lpstr>
      <vt:lpstr>Wie Kinder die Welt verändern</vt:lpstr>
      <vt:lpstr>Wie Kinder die Welt verändern – Beispiele (1)</vt:lpstr>
      <vt:lpstr>Wie Kinder die Welt verändern – Beispiele (2)</vt:lpstr>
      <vt:lpstr>Diskussionsfragen zum Thema</vt:lpstr>
    </vt:vector>
  </TitlesOfParts>
  <Company>machessa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Vlatka Nikolic-Onea</dc:creator>
  <cp:lastModifiedBy>Brunner Harald, MSc</cp:lastModifiedBy>
  <cp:revision>2298</cp:revision>
  <cp:lastPrinted>2016-06-16T15:14:12Z</cp:lastPrinted>
  <dcterms:created xsi:type="dcterms:W3CDTF">2009-03-03T21:28:50Z</dcterms:created>
  <dcterms:modified xsi:type="dcterms:W3CDTF">2019-09-18T18:18:05Z</dcterms:modified>
</cp:coreProperties>
</file>