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258" r:id="rId3"/>
    <p:sldId id="276" r:id="rId4"/>
    <p:sldId id="273" r:id="rId5"/>
    <p:sldId id="311" r:id="rId6"/>
    <p:sldId id="309" r:id="rId7"/>
    <p:sldId id="334" r:id="rId8"/>
    <p:sldId id="316" r:id="rId9"/>
    <p:sldId id="321" r:id="rId10"/>
    <p:sldId id="333" r:id="rId11"/>
    <p:sldId id="322" r:id="rId12"/>
    <p:sldId id="297" r:id="rId13"/>
    <p:sldId id="324" r:id="rId14"/>
    <p:sldId id="329" r:id="rId15"/>
    <p:sldId id="335" r:id="rId16"/>
    <p:sldId id="278" r:id="rId17"/>
    <p:sldId id="318" r:id="rId18"/>
    <p:sldId id="299" r:id="rId19"/>
    <p:sldId id="292" r:id="rId20"/>
  </p:sldIdLst>
  <p:sldSz cx="9144000" cy="5143500" type="screen16x9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ra Kamelger" initials="K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8493"/>
    <a:srgbClr val="2190AB"/>
    <a:srgbClr val="4A828F"/>
    <a:srgbClr val="0091B2"/>
    <a:srgbClr val="0A94B3"/>
    <a:srgbClr val="19C3C3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2" autoAdjust="0"/>
    <p:restoredTop sz="94720" autoAdjust="0"/>
  </p:normalViewPr>
  <p:slideViewPr>
    <p:cSldViewPr snapToGrid="0" snapToObjects="1">
      <p:cViewPr varScale="1">
        <p:scale>
          <a:sx n="218" d="100"/>
          <a:sy n="218" d="100"/>
        </p:scale>
        <p:origin x="414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24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50B6B79-8AEE-6D4B-BAF2-A3E2557ED5FB}" type="datetimeFigureOut">
              <a:rPr lang="de-DE" smtClean="0"/>
              <a:pPr/>
              <a:t>21.09.2021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830AC73-18F7-9644-9595-28FC9FCB06A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4677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1985D2-3BEB-444C-BCD2-07EEBCCA7FBB}" type="datetimeFigureOut">
              <a:rPr lang="de-DE" smtClean="0"/>
              <a:pPr/>
              <a:t>21.09.2021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C62EE26-8F8E-0241-BA93-EBDD1D23096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1852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1255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061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85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079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513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1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Mehr dazu findest du im Kapitel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2EE26-8F8E-0241-BA93-EBDD1D230968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97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290B3F4-8C57-2A4A-96A6-A3A84C6425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3368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822BB6-6A6F-6644-9FF9-868E8EB3D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E1CF1D1D-0E9A-F245-9A9A-3210B720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74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29F0F61-BBE8-554B-BC5B-170156AACA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28800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2070000"/>
            <a:ext cx="7848000" cy="1440000"/>
          </a:xfrm>
        </p:spPr>
        <p:txBody>
          <a:bodyPr anchor="ctr" anchorCtr="0"/>
          <a:lstStyle>
            <a:lvl1pPr marL="0" indent="0" algn="ctr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1" i="0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9C7ABB9-48A9-CC43-88C3-738024B9D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784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- V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7416AA2-BB5B-2541-A983-7F1970AF2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14068"/>
            <a:ext cx="8864600" cy="3746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92000" y="1656000"/>
            <a:ext cx="7560000" cy="1260000"/>
          </a:xfrm>
        </p:spPr>
        <p:txBody>
          <a:bodyPr/>
          <a:lstStyle>
            <a:lvl1pPr>
              <a:lnSpc>
                <a:spcPts val="4300"/>
              </a:lnSpc>
              <a:defRPr lang="de-DE" sz="4800" b="1" i="0" u="none" strike="noStrike" baseline="0" smtClean="0"/>
            </a:lvl1pPr>
          </a:lstStyle>
          <a:p>
            <a:r>
              <a:rPr lang="de-DE" dirty="0"/>
              <a:t>Kinderbetreuung</a:t>
            </a:r>
            <a:br>
              <a:rPr lang="de-DE" dirty="0"/>
            </a:br>
            <a:r>
              <a:rPr lang="de-DE" dirty="0"/>
              <a:t>anders gedacht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92000" y="2934000"/>
            <a:ext cx="7560000" cy="54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de-DE" sz="2400" b="1" i="0" u="none" strike="noStrike" baseline="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z="2400" b="1" i="0" u="none" strike="noStrike" baseline="0" dirty="0">
                <a:solidFill>
                  <a:srgbClr val="221E1F"/>
                </a:solidFill>
                <a:latin typeface="+mn-lt"/>
              </a:rPr>
              <a:t>Flexible Kinderbetreuung </a:t>
            </a:r>
            <a:endParaRPr lang="de-DE" dirty="0"/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792000" y="4068000"/>
            <a:ext cx="5400000" cy="72000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FontTx/>
              <a:buNone/>
              <a:defRPr sz="1800" b="0" i="0"/>
            </a:lvl1pPr>
          </a:lstStyle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Karoline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Iber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</a:t>
            </a:r>
            <a:r>
              <a:rPr lang="de-DE" sz="1800" b="0" i="0" u="none" strike="noStrike" kern="1200" baseline="30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de-DE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Ruth </a:t>
            </a:r>
            <a:r>
              <a:rPr lang="de-DE" sz="18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Lhotzky-Willnauer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8027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llgemei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A37BD9C-EE7A-554E-9D1C-ABF8A875E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/>
            </a:lvl1pPr>
            <a:lvl2pPr marL="800100" indent="-342900">
              <a:buClr>
                <a:schemeClr val="tx1"/>
              </a:buClr>
              <a:buFont typeface="Lucida Grande"/>
              <a:buChar char="›"/>
              <a:defRPr sz="2200"/>
            </a:lvl2pPr>
            <a:lvl3pPr>
              <a:defRPr sz="2200"/>
            </a:lvl3pPr>
            <a:lvl4pPr marL="1371600" indent="0">
              <a:buNone/>
              <a:defRPr sz="2200"/>
            </a:lvl4pPr>
            <a:lvl5pPr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8545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3FF3794-2EB3-164E-B1E3-EA2575C39F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5472000" cy="2952000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600"/>
              </a:spcBef>
              <a:buFontTx/>
              <a:buNone/>
              <a:defRPr lang="de-DE" sz="2200" b="1" i="0" u="none" strike="noStrike" baseline="0" smtClean="0"/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246000" y="1638000"/>
            <a:ext cx="2682000" cy="2880000"/>
          </a:xfrm>
        </p:spPr>
        <p:txBody>
          <a:bodyPr/>
          <a:lstStyle>
            <a:lvl1pPr marL="0" indent="0">
              <a:lnSpc>
                <a:spcPts val="1700"/>
              </a:lnSpc>
              <a:spcBef>
                <a:spcPts val="0"/>
              </a:spcBef>
              <a:buFontTx/>
              <a:buNone/>
              <a:defRPr sz="1400" b="1" i="1"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„Text...“</a:t>
            </a:r>
          </a:p>
          <a:p>
            <a:pPr marL="126000" indent="-126000">
              <a:buClr>
                <a:schemeClr val="tx1"/>
              </a:buClr>
              <a:buFont typeface="Symbol" charset="2"/>
              <a:buChar char="-"/>
            </a:pPr>
            <a:r>
              <a:rPr lang="de-DE" b="0" i="0" dirty="0">
                <a:solidFill>
                  <a:schemeClr val="tx1"/>
                </a:solidFill>
              </a:rPr>
              <a:t>Text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BB168FF-726D-7443-93E7-C33C6CC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854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376976AC-8A0A-284E-8E59-689551320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6192000" cy="2952000"/>
          </a:xfrm>
        </p:spPr>
        <p:txBody>
          <a:bodyPr/>
          <a:lstStyle>
            <a:lvl1pPr marL="288000" indent="-288000">
              <a:lnSpc>
                <a:spcPts val="2800"/>
              </a:lnSpc>
              <a:spcBef>
                <a:spcPts val="1000"/>
              </a:spcBef>
              <a:buFont typeface="Arial"/>
              <a:buChar char="•"/>
              <a:defRPr lang="de-DE" sz="2600" b="1" i="0" smtClean="0">
                <a:solidFill>
                  <a:srgbClr val="00A3DB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966000" y="1620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966000" y="3096000"/>
            <a:ext cx="1710000" cy="1296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371AACC-C8CB-0E42-9BEA-8E8BB7B7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377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gemein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4F97CFA-0AFE-D642-8C92-1049BCE9CD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716000" y="1548000"/>
            <a:ext cx="3780000" cy="2952000"/>
          </a:xfrm>
        </p:spPr>
        <p:txBody>
          <a:bodyPr/>
          <a:lstStyle>
            <a:lvl1pPr marL="288000" indent="-288000">
              <a:lnSpc>
                <a:spcPts val="22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lang="de-DE" sz="2200" b="0" i="0" smtClean="0">
                <a:solidFill>
                  <a:schemeClr val="tx1"/>
                </a:solidFill>
              </a:defRPr>
            </a:lvl1pPr>
            <a:lvl2pPr marL="576000" indent="-288000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Font typeface="Lucida Grande"/>
              <a:buChar char="›"/>
              <a:defRPr sz="2200" b="0" i="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3CE1A890-988B-A64B-A225-1F8D2993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4971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1B5345-82FF-9147-97EC-D993A1E920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647999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5166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5166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8D152646-C646-C244-BA6D-4CEE0153D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48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pressionen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0A583D1-BBB5-974B-9A49-8CB63EF7A6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2"/>
          </p:nvPr>
        </p:nvSpPr>
        <p:spPr>
          <a:xfrm>
            <a:off x="2862000" y="1620000"/>
            <a:ext cx="4428000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648000" y="1620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12"/>
          <p:cNvSpPr>
            <a:spLocks noGrp="1"/>
          </p:cNvSpPr>
          <p:nvPr>
            <p:ph type="pic" sz="quarter" idx="14"/>
          </p:nvPr>
        </p:nvSpPr>
        <p:spPr>
          <a:xfrm>
            <a:off x="648000" y="3096000"/>
            <a:ext cx="2124000" cy="1404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479F9A6-2EA0-E141-8AC1-25A60F4F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07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5FEC6E7-42ED-DF4A-8073-27F8FEBE6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700" y="-21102"/>
            <a:ext cx="8864600" cy="127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sz="3800" b="1" i="0" u="none" strike="noStrike" baseline="0" smtClean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647999" y="1746049"/>
            <a:ext cx="7848000" cy="1440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600" b="0" i="1" smtClean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648000" y="3520800"/>
            <a:ext cx="7848000" cy="5040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lang="de-DE" sz="2200" b="1" i="0" smtClean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/>
            </a:lvl2pPr>
            <a:lvl3pPr>
              <a:buFontTx/>
              <a:buNone/>
              <a:defRPr sz="2200"/>
            </a:lvl3pPr>
            <a:lvl4pPr marL="1371600" indent="0">
              <a:buFontTx/>
              <a:buNone/>
              <a:defRPr sz="2200"/>
            </a:lvl4pPr>
            <a:lvl5pPr marL="1828800" indent="0">
              <a:buFontTx/>
              <a:buNone/>
              <a:defRPr sz="22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000" y="3420000"/>
            <a:ext cx="7721600" cy="5080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7600" y="4068000"/>
            <a:ext cx="7721600" cy="508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800F7413-78DD-9E48-903C-38FACD148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5711" y="4446000"/>
            <a:ext cx="1688289" cy="360000"/>
          </a:xfrm>
        </p:spPr>
        <p:txBody>
          <a:bodyPr/>
          <a:lstStyle>
            <a:lvl1pPr>
              <a:defRPr>
                <a:solidFill>
                  <a:srgbClr val="00A3DB"/>
                </a:solidFill>
              </a:defRPr>
            </a:lvl1pPr>
          </a:lstStyle>
          <a:p>
            <a:r>
              <a:rPr lang="de-DE" dirty="0"/>
              <a:t>http://</a:t>
            </a:r>
            <a:r>
              <a:rPr lang="de-DE" dirty="0" err="1"/>
              <a:t>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990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1548000"/>
            <a:ext cx="7848000" cy="29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54000" y="4446000"/>
            <a:ext cx="1440000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 i="0">
                <a:solidFill>
                  <a:schemeClr val="tx2"/>
                </a:solidFill>
              </a:defRPr>
            </a:lvl1pPr>
          </a:lstStyle>
          <a:p>
            <a:r>
              <a:rPr lang="de-DE"/>
              <a:t>http://kinderbuero-uniwien.at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84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9" r:id="rId5"/>
    <p:sldLayoutId id="2147483660" r:id="rId6"/>
    <p:sldLayoutId id="2147483652" r:id="rId7"/>
    <p:sldLayoutId id="2147483658" r:id="rId8"/>
    <p:sldLayoutId id="2147483661" r:id="rId9"/>
    <p:sldLayoutId id="2147483655" r:id="rId10"/>
    <p:sldLayoutId id="2147483662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600"/>
        </a:lnSpc>
        <a:spcBef>
          <a:spcPts val="5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457200" rtl="0" eaLnBrk="1" latinLnBrk="0" hangingPunct="1">
        <a:lnSpc>
          <a:spcPts val="2400"/>
        </a:lnSpc>
        <a:spcBef>
          <a:spcPts val="500"/>
        </a:spcBef>
        <a:buClr>
          <a:schemeClr val="tx1"/>
        </a:buClr>
        <a:buSzPct val="100000"/>
        <a:buFont typeface="Lucida Grande"/>
        <a:buChar char="›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Clr>
          <a:schemeClr val="tx2"/>
        </a:buClr>
        <a:buFont typeface="Lucida Grande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demokratiewebstatt.a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solidaritaet-und-zivilcourage/solidaritaet-und-zivilcourage-als-demokratische-wer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solidaritaet-und-zivilcourage/solidaritaet-und-zivilcourage-als-demokratische-wert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9.jpg"/><Relationship Id="rId4" Type="http://schemas.openxmlformats.org/officeDocument/2006/relationships/hyperlink" Target="https://www.demokratiewebstatt.at/thema/lebensbereiche/thema-solidaritaet-und-zivilcour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solidaritaet-und-zivilcourage/solidaritaet-und-zivilcourage-als-demokratische-wer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solidaritaet-und-zivilcourage/solidaritaet-und-zivilcourage-als-demokratische-wert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solidaritaet-und-zivilcourage/solidaritaet-und-zivilcourage-als-demokratische-wert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hyperlink" Target="https://www.parlament.gv.at/EHRENAM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0.jpg"/><Relationship Id="rId4" Type="http://schemas.openxmlformats.org/officeDocument/2006/relationships/hyperlink" Target="https://www.demokratiewebstatt.at/thema/lebensbereiche/thema-solidaritaet-und-zivilcourag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umwelt/thema-gesundheit/so-bleibst-du-gesun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solidaritaet-und-zivilcourage/solidaritaet-und-zivilcourage-als-demokratische-werte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3.xml"/><Relationship Id="rId4" Type="http://schemas.openxmlformats.org/officeDocument/2006/relationships/hyperlink" Target="http://www.demokratiewebstatt.a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hyperlink" Target="http://www.demokratiewebstatt.a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6" Type="http://schemas.openxmlformats.org/officeDocument/2006/relationships/hyperlink" Target="http://www.demokratiewebstatt.at/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www.demokratiewebstatt.at/thema/lebensbereiche/thema-solidaritaet-und-zivilcourage/solidaritaet-und-zivilcourage-als-demokratische-wert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7.jpg"/><Relationship Id="rId4" Type="http://schemas.openxmlformats.org/officeDocument/2006/relationships/hyperlink" Target="https://www.demokratiewebstatt.at/thema/lebensbereiche/thema-solidaritaet-und-zivilcourage/solidaritaet-und-zivilcourage-als-demokratische-wer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hyperlink" Target="https://www.demokratiewebstatt.at/thema/lebensbereiche/thema-ernaehrung/was-wir-essen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mokratiewebstatt.at/thema/lebensbereiche/thema-solidaritaet-und-zivilcourag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Relationship Id="rId5" Type="http://schemas.openxmlformats.org/officeDocument/2006/relationships/hyperlink" Target="http://www.demokratiewebstatt.at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7759" y="1019572"/>
            <a:ext cx="6618240" cy="540000"/>
          </a:xfrm>
        </p:spPr>
        <p:txBody>
          <a:bodyPr/>
          <a:lstStyle/>
          <a:p>
            <a:pPr algn="ctr"/>
            <a:r>
              <a:rPr lang="de-DE" sz="3600" dirty="0">
                <a:solidFill>
                  <a:srgbClr val="2190AB"/>
                </a:solidFill>
                <a:latin typeface="+mj-lt"/>
                <a:cs typeface="Arial" panose="020B0604020202020204" pitchFamily="34" charset="0"/>
              </a:rPr>
              <a:t>Solidarität und Zivilcourage</a:t>
            </a:r>
            <a:endParaRPr lang="de-DE" sz="3200" dirty="0">
              <a:solidFill>
                <a:srgbClr val="2190A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506" y="3602514"/>
            <a:ext cx="2137108" cy="1264518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48000" y="855447"/>
            <a:ext cx="7128000" cy="61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lang="de-DE" sz="4800" b="1" i="0" u="none" strike="noStrike" kern="1200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er</a:t>
            </a: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1157760" y="1809447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Font typeface="Arial"/>
              <a:buNone/>
              <a:defRPr lang="de-DE" sz="24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>
                <a:solidFill>
                  <a:srgbClr val="2190AB"/>
                </a:solidFill>
              </a:rPr>
              <a:t>Gemeinsam füreinander </a:t>
            </a:r>
            <a:r>
              <a:rPr lang="de-DE" sz="2000" dirty="0" smtClean="0">
                <a:solidFill>
                  <a:srgbClr val="2190AB"/>
                </a:solidFill>
              </a:rPr>
              <a:t>da</a:t>
            </a:r>
            <a:endParaRPr lang="de-DE" sz="1600" dirty="0">
              <a:solidFill>
                <a:srgbClr val="2190AB"/>
              </a:solidFill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286000" y="27103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de-DE" sz="1600" dirty="0"/>
              <a:t>Materialien zur Politischen Bildung von Kindern und Jugendlichen</a:t>
            </a:r>
            <a:endParaRPr lang="de-AT" sz="1600" dirty="0"/>
          </a:p>
        </p:txBody>
      </p:sp>
      <p:sp>
        <p:nvSpPr>
          <p:cNvPr id="9" name="Rechteck 8"/>
          <p:cNvSpPr/>
          <p:nvPr/>
        </p:nvSpPr>
        <p:spPr>
          <a:xfrm>
            <a:off x="3035334" y="3971961"/>
            <a:ext cx="286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A3DB"/>
                </a:solidFill>
                <a:hlinkClick r:id="rId4"/>
              </a:rPr>
              <a:t>www.demokratiewebstatt.at</a:t>
            </a:r>
            <a:endParaRPr lang="de-DE" dirty="0">
              <a:solidFill>
                <a:srgbClr val="00A3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0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u="sng" dirty="0">
                <a:solidFill>
                  <a:srgbClr val="2190AB"/>
                </a:solidFill>
                <a:hlinkClick r:id="rId4"/>
              </a:rPr>
              <a:t>Sozialleistungen</a:t>
            </a:r>
            <a:endParaRPr lang="de-DE" sz="1100" u="sng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AT" sz="1600" dirty="0"/>
              <a:t>Zu den Sozialleistungen zählen</a:t>
            </a:r>
            <a:r>
              <a:rPr lang="de-AT" sz="1600" dirty="0" smtClean="0"/>
              <a:t>:</a:t>
            </a:r>
            <a:r>
              <a:rPr lang="de-DE" sz="1600" u="sng" dirty="0" smtClean="0"/>
              <a:t/>
            </a:r>
            <a:br>
              <a:rPr lang="de-DE" sz="1600" u="sng" dirty="0" smtClean="0"/>
            </a:br>
            <a:endParaRPr lang="de-DE" sz="16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 smtClean="0"/>
              <a:t>Pensionen </a:t>
            </a:r>
            <a:r>
              <a:rPr lang="de-DE" sz="1600" dirty="0"/>
              <a:t>und rentenähnliche Leistungen im Alter und für Hinterbliebene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Leistungen bei Unfall, Invalidität, Pflegebedürftigkeit und Krankheit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Familienleistungen wie Familienbeihilfe und Kinderbetreuungsgeld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Sozialentschädigungsleistungen (Opferfürsorge)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Mindestsichernde Leistungen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Leistungen aus der Arbeitslosenversicherung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0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3158" y="479902"/>
            <a:ext cx="7128000" cy="612000"/>
          </a:xfrm>
        </p:spPr>
        <p:txBody>
          <a:bodyPr/>
          <a:lstStyle/>
          <a:p>
            <a:r>
              <a:rPr lang="de-DE" sz="2000" dirty="0" smtClean="0">
                <a:solidFill>
                  <a:srgbClr val="2190AB"/>
                </a:solidFill>
                <a:hlinkClick r:id="rId3"/>
              </a:rPr>
              <a:t>Internationale </a:t>
            </a:r>
            <a:r>
              <a:rPr lang="de-DE" sz="2000" dirty="0">
                <a:solidFill>
                  <a:srgbClr val="2190AB"/>
                </a:solidFill>
                <a:hlinkClick r:id="rId3"/>
              </a:rPr>
              <a:t>humanitäre Hilfe </a:t>
            </a:r>
            <a:endParaRPr lang="de-DE" sz="20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26697" y="1021579"/>
            <a:ext cx="7848000" cy="30788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Auslandskatastrophenfonds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de-DE" sz="1600" dirty="0"/>
              <a:t>In akuten Krisensituationen und bei Katastrophenfällen koordiniert und organisiert der Auslandskatastrophenfonds die bilateralen Hilfsaktionen Österreichs und leistet unbürokratische Hilfe in </a:t>
            </a:r>
            <a:r>
              <a:rPr lang="de-DE" sz="1600" dirty="0" smtClean="0"/>
              <a:t>Notlagen.</a:t>
            </a:r>
            <a:endParaRPr lang="de-DE" sz="1600" dirty="0"/>
          </a:p>
          <a:p>
            <a:pPr>
              <a:lnSpc>
                <a:spcPct val="150000"/>
              </a:lnSpc>
            </a:pPr>
            <a:r>
              <a:rPr lang="de-DE" sz="1600" dirty="0"/>
              <a:t>	Ziele </a:t>
            </a:r>
            <a:r>
              <a:rPr lang="de-DE" sz="1600" dirty="0" smtClean="0"/>
              <a:t>dabei sind: </a:t>
            </a:r>
            <a:endParaRPr lang="de-DE" sz="1600" dirty="0"/>
          </a:p>
          <a:p>
            <a:pPr lvl="1">
              <a:lnSpc>
                <a:spcPct val="100000"/>
              </a:lnSpc>
            </a:pPr>
            <a:r>
              <a:rPr lang="de-DE" sz="1600" dirty="0"/>
              <a:t>Leben retten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menschliches Leid lindern</a:t>
            </a:r>
          </a:p>
          <a:p>
            <a:pPr lvl="1">
              <a:lnSpc>
                <a:spcPct val="100000"/>
              </a:lnSpc>
            </a:pPr>
            <a:r>
              <a:rPr lang="de-DE" sz="1600" dirty="0"/>
              <a:t>Schutz und Versorgung aller betroffenen Menschen </a:t>
            </a:r>
            <a:r>
              <a:rPr lang="de-DE" sz="1600" dirty="0" smtClean="0"/>
              <a:t>sicherstellen</a:t>
            </a:r>
            <a:endParaRPr lang="de-DE" sz="1600" dirty="0"/>
          </a:p>
          <a:p>
            <a:pPr lvl="1">
              <a:lnSpc>
                <a:spcPct val="100000"/>
              </a:lnSpc>
            </a:pPr>
            <a:r>
              <a:rPr lang="de-DE" sz="1600" dirty="0"/>
              <a:t>Grundlagen für die Rückkehr zu akzeptablen und menschenwürdigen Lebensbedingungen schaffen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22701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21058" y="855438"/>
            <a:ext cx="3807269" cy="612000"/>
          </a:xfrm>
        </p:spPr>
        <p:txBody>
          <a:bodyPr/>
          <a:lstStyle/>
          <a:p>
            <a:pPr algn="ctr" hangingPunct="0"/>
            <a:r>
              <a:rPr lang="de-AT" sz="2400" dirty="0">
                <a:solidFill>
                  <a:srgbClr val="2190AB"/>
                </a:solidFill>
              </a:rPr>
              <a:t>Helfen/Wir/Zusammen: Freiwilligenarbeit in Österreich</a:t>
            </a:r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2649924" y="4419439"/>
            <a:ext cx="27495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50932" y="3985425"/>
            <a:ext cx="2347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100" dirty="0"/>
              <a:t>© </a:t>
            </a:r>
            <a:r>
              <a:rPr lang="de-AT" sz="1100" dirty="0" err="1"/>
              <a:t>melpomen</a:t>
            </a:r>
            <a:r>
              <a:rPr lang="de-AT" sz="1100" dirty="0"/>
              <a:t> </a:t>
            </a:r>
            <a:r>
              <a:rPr lang="de-AT" sz="1100" dirty="0" smtClean="0"/>
              <a:t>/ Clipdealer</a:t>
            </a:r>
            <a:endParaRPr lang="de-AT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66" y="2128020"/>
            <a:ext cx="2174449" cy="163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56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3F8493"/>
                </a:solidFill>
                <a:hlinkClick r:id="rId3"/>
              </a:rPr>
              <a:t>Freiwilligenarbeit</a:t>
            </a:r>
            <a:endParaRPr lang="de-DE" sz="1100" dirty="0">
              <a:solidFill>
                <a:srgbClr val="3F8493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881962"/>
            <a:ext cx="7848000" cy="31636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600" dirty="0"/>
              <a:t>In Österreich engagieren sich sehr viele Menschen ehrenamtlich und arbeiten als Freiwillige bei der Feuerwehr, der Rettung oder bei karitativen Einrichtungen. </a:t>
            </a:r>
            <a:endParaRPr lang="de-DE" sz="1600" dirty="0" smtClean="0"/>
          </a:p>
          <a:p>
            <a:pPr>
              <a:lnSpc>
                <a:spcPct val="100000"/>
              </a:lnSpc>
            </a:pPr>
            <a:r>
              <a:rPr lang="de-DE" sz="1600" dirty="0" smtClean="0"/>
              <a:t>Es </a:t>
            </a:r>
            <a:r>
              <a:rPr lang="de-DE" sz="1600" dirty="0"/>
              <a:t>gibt ganz verschiedene Möglichkeiten zu helfen und füreinander da zu sein. </a:t>
            </a:r>
            <a:endParaRPr lang="de-DE" sz="1600" dirty="0" smtClean="0"/>
          </a:p>
          <a:p>
            <a:pPr marL="0" indent="0">
              <a:lnSpc>
                <a:spcPct val="100000"/>
              </a:lnSpc>
              <a:buNone/>
            </a:pPr>
            <a:endParaRPr lang="de-DE" sz="100" dirty="0"/>
          </a:p>
          <a:p>
            <a:pPr marL="0" indent="0">
              <a:buNone/>
            </a:pPr>
            <a:r>
              <a:rPr lang="de-DE" sz="2000" b="1" dirty="0" smtClean="0">
                <a:solidFill>
                  <a:srgbClr val="3F8493"/>
                </a:solidFill>
                <a:latin typeface="Calibri" panose="020F0502020204030204" pitchFamily="34" charset="0"/>
              </a:rPr>
              <a:t>Formen des freiwilligen Engagements</a:t>
            </a:r>
            <a:endParaRPr lang="de-DE" sz="2000" b="1" dirty="0">
              <a:solidFill>
                <a:srgbClr val="3F8493"/>
              </a:solidFill>
              <a:latin typeface="Calibri" panose="020F0502020204030204" pitchFamily="34" charset="0"/>
            </a:endParaRPr>
          </a:p>
          <a:p>
            <a:r>
              <a:rPr lang="de-DE" sz="1600" dirty="0"/>
              <a:t>Informelle freiwillige Tätigkeiten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 smtClean="0"/>
              <a:t>	Darunter </a:t>
            </a:r>
            <a:r>
              <a:rPr lang="de-DE" sz="1600" dirty="0"/>
              <a:t>fallen alle privaten und unbezahlten Hilfestellungen, wie etwa die </a:t>
            </a:r>
            <a:r>
              <a:rPr lang="de-DE" sz="1600" dirty="0" smtClean="0"/>
              <a:t>	Nachbarschaftshilfe </a:t>
            </a:r>
            <a:r>
              <a:rPr lang="de-DE" sz="1600" dirty="0"/>
              <a:t>oder die Hilfe und Unterstützung von Verwandten und im </a:t>
            </a:r>
            <a:r>
              <a:rPr lang="de-DE" sz="1600" dirty="0" smtClean="0"/>
              <a:t>	Freundeskreis</a:t>
            </a:r>
            <a:r>
              <a:rPr lang="de-DE" sz="1600" dirty="0"/>
              <a:t>.</a:t>
            </a:r>
          </a:p>
          <a:p>
            <a:r>
              <a:rPr lang="de-DE" sz="1600" dirty="0"/>
              <a:t>Formelle freiwillige Tätigkeiten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DE" sz="1600" dirty="0" smtClean="0"/>
              <a:t>	Das </a:t>
            </a:r>
            <a:r>
              <a:rPr lang="de-DE" sz="1600" dirty="0"/>
              <a:t>sind freiwillige und vorwiegend unentgeltliche Leistungen in </a:t>
            </a:r>
            <a:r>
              <a:rPr lang="de-DE" sz="1600" dirty="0" smtClean="0"/>
              <a:t>einem</a:t>
            </a:r>
            <a:br>
              <a:rPr lang="de-DE" sz="1600" dirty="0" smtClean="0"/>
            </a:br>
            <a:r>
              <a:rPr lang="de-DE" sz="1600" dirty="0" smtClean="0"/>
              <a:t> 	Verein </a:t>
            </a:r>
            <a:r>
              <a:rPr lang="de-DE" sz="1600" dirty="0"/>
              <a:t>oder </a:t>
            </a:r>
            <a:r>
              <a:rPr lang="de-DE" sz="1600" dirty="0" smtClean="0"/>
              <a:t>einer </a:t>
            </a:r>
            <a:r>
              <a:rPr lang="de-DE" sz="1600" dirty="0"/>
              <a:t>gemeinnützigen Organisation zum Wohle der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	Allgemeinheit</a:t>
            </a:r>
            <a:r>
              <a:rPr lang="de-DE" sz="1600" dirty="0"/>
              <a:t>.</a:t>
            </a:r>
          </a:p>
          <a:p>
            <a:pPr marL="0" indent="0">
              <a:buNone/>
            </a:pPr>
            <a:endParaRPr lang="de-DE" sz="1600" dirty="0"/>
          </a:p>
          <a:p>
            <a:endParaRPr lang="de-AT" sz="1600" b="1" u="sng" dirty="0"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847" y="4045619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73104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3"/>
              </a:rPr>
              <a:t>Zahl der Freiwilligen in Österreich im Jahr 2020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r>
              <a:rPr lang="de-DE" sz="1600" dirty="0" smtClean="0"/>
              <a:t>1,9 </a:t>
            </a:r>
            <a:r>
              <a:rPr lang="de-DE" sz="1600" dirty="0"/>
              <a:t>Millionen </a:t>
            </a:r>
            <a:r>
              <a:rPr lang="de-DE" sz="1600" dirty="0" err="1"/>
              <a:t>ÖsterreicherInnen</a:t>
            </a:r>
            <a:r>
              <a:rPr lang="de-DE" sz="1600" dirty="0"/>
              <a:t> ab 15 Jahren engagieren sich in </a:t>
            </a:r>
            <a:r>
              <a:rPr lang="de-DE" sz="1600" dirty="0" smtClean="0"/>
              <a:t>Vereinen und </a:t>
            </a:r>
            <a:r>
              <a:rPr lang="de-DE" sz="1600" dirty="0"/>
              <a:t>Organisationen (formelle Freiwilligentätigkeit</a:t>
            </a:r>
            <a:r>
              <a:rPr lang="de-DE" sz="1600" dirty="0" smtClean="0"/>
              <a:t>).</a:t>
            </a:r>
            <a:endParaRPr lang="de-DE" sz="1600" dirty="0"/>
          </a:p>
          <a:p>
            <a:r>
              <a:rPr lang="de-DE" sz="1600" dirty="0"/>
              <a:t>1,9 Millionen </a:t>
            </a:r>
            <a:r>
              <a:rPr lang="de-DE" sz="1600" dirty="0" err="1"/>
              <a:t>ÖsterreicherInnen</a:t>
            </a:r>
            <a:r>
              <a:rPr lang="de-DE" sz="1600" dirty="0"/>
              <a:t> ab 15 Jahren engagieren sich im privaten Bereich (informelle </a:t>
            </a:r>
            <a:r>
              <a:rPr lang="de-DE" sz="1600" dirty="0" smtClean="0"/>
              <a:t>Freiwilligentätigkeit</a:t>
            </a:r>
            <a:r>
              <a:rPr lang="de-DE" sz="1600" dirty="0" smtClean="0"/>
              <a:t>).</a:t>
            </a:r>
            <a:endParaRPr lang="de-DE" sz="1600" dirty="0"/>
          </a:p>
          <a:p>
            <a:r>
              <a:rPr lang="de-DE" sz="1600" dirty="0"/>
              <a:t>800.000 Menschen sind sowohl im informellen wie im formellen Bereich </a:t>
            </a:r>
            <a:r>
              <a:rPr lang="de-DE" sz="1600" dirty="0" smtClean="0"/>
              <a:t>tätig.</a:t>
            </a:r>
            <a:endParaRPr lang="de-DE" sz="1600" dirty="0"/>
          </a:p>
          <a:p>
            <a:endParaRPr lang="de-AT" sz="1600" b="1" u="sng" dirty="0"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84564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504441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3"/>
              </a:rPr>
              <a:t>Was zeichnet gemeinnützige Organisationen und Vereine aus?</a:t>
            </a:r>
            <a:endParaRPr lang="de-DE" sz="11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60543"/>
            <a:ext cx="7848000" cy="3163657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de-DE" sz="1600" dirty="0" smtClean="0"/>
              <a:t>Leistungen </a:t>
            </a:r>
            <a:r>
              <a:rPr lang="de-DE" sz="1600" dirty="0"/>
              <a:t>und Angebote kommen vielen Menschen </a:t>
            </a:r>
            <a:r>
              <a:rPr lang="de-DE" sz="1600" dirty="0" smtClean="0"/>
              <a:t>zugute.</a:t>
            </a:r>
            <a:endParaRPr lang="de-DE" sz="1600" dirty="0"/>
          </a:p>
          <a:p>
            <a:pPr>
              <a:lnSpc>
                <a:spcPts val="2000"/>
              </a:lnSpc>
            </a:pPr>
            <a:r>
              <a:rPr lang="de-DE" sz="1600" dirty="0"/>
              <a:t>Sie sind uneigennützig </a:t>
            </a:r>
            <a:r>
              <a:rPr lang="de-DE" sz="1600" dirty="0" smtClean="0"/>
              <a:t>tätig.</a:t>
            </a:r>
            <a:endParaRPr lang="de-DE" sz="1600" dirty="0"/>
          </a:p>
          <a:p>
            <a:pPr>
              <a:lnSpc>
                <a:spcPts val="2000"/>
              </a:lnSpc>
            </a:pPr>
            <a:r>
              <a:rPr lang="de-DE" sz="1600" dirty="0"/>
              <a:t>Sie sind nicht </a:t>
            </a:r>
            <a:r>
              <a:rPr lang="de-DE" sz="1600" dirty="0" smtClean="0"/>
              <a:t>gewinnorientiert.</a:t>
            </a:r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000" dirty="0" smtClean="0"/>
          </a:p>
          <a:p>
            <a:pPr marL="0" indent="0">
              <a:lnSpc>
                <a:spcPts val="1600"/>
              </a:lnSpc>
              <a:buNone/>
            </a:pPr>
            <a:r>
              <a:rPr lang="de-DE" sz="2000" b="1" dirty="0" smtClean="0">
                <a:solidFill>
                  <a:srgbClr val="3F8493"/>
                </a:solidFill>
                <a:latin typeface="Calibri" panose="020F0502020204030204" pitchFamily="34" charset="0"/>
              </a:rPr>
              <a:t>Ehrenamt 2021</a:t>
            </a:r>
            <a:endParaRPr lang="de-DE" sz="2000" b="1" dirty="0">
              <a:solidFill>
                <a:srgbClr val="3F8493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600" dirty="0"/>
              <a:t>Der Jahresschwerpunkt des Österreichischen Parlaments „</a:t>
            </a:r>
            <a:r>
              <a:rPr lang="de-DE" sz="1600" dirty="0">
                <a:hlinkClick r:id="rId4"/>
              </a:rPr>
              <a:t>Ehrenamt 2021</a:t>
            </a:r>
            <a:r>
              <a:rPr lang="de-DE" sz="1600" dirty="0"/>
              <a:t>“ zeigt die Vielfalt des freiwilligen Engagements in Österreich und würdigt die Arbeit aller Freiwilligen. </a:t>
            </a:r>
          </a:p>
          <a:p>
            <a:r>
              <a:rPr lang="de-DE" sz="1600" dirty="0"/>
              <a:t>	Mutiges und solidarisches Handeln im Alltag</a:t>
            </a:r>
          </a:p>
          <a:p>
            <a:pPr lvl="1"/>
            <a:r>
              <a:rPr lang="de-DE" sz="1600" dirty="0"/>
              <a:t>Welche ehrenamtlichen Tätigkeiten kennst du? </a:t>
            </a:r>
            <a:r>
              <a:rPr lang="de-DE" sz="1600" dirty="0" smtClean="0"/>
              <a:t>In </a:t>
            </a:r>
            <a:r>
              <a:rPr lang="de-DE" sz="1600" dirty="0"/>
              <a:t>welchem Bereich kannst du dir </a:t>
            </a:r>
            <a:r>
              <a:rPr lang="de-DE" sz="1600" dirty="0" smtClean="0"/>
              <a:t>vorstellen, </a:t>
            </a:r>
            <a:r>
              <a:rPr lang="de-DE" sz="1600" dirty="0"/>
              <a:t>selbst ehrenamtlich tätig zu sein?</a:t>
            </a:r>
          </a:p>
          <a:p>
            <a:endParaRPr lang="de-AT" sz="1200" b="1" u="sng" dirty="0"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7" name="Inhaltsplatzhalter 3"/>
          <p:cNvSpPr txBox="1">
            <a:spLocks/>
          </p:cNvSpPr>
          <p:nvPr/>
        </p:nvSpPr>
        <p:spPr>
          <a:xfrm>
            <a:off x="648000" y="2776794"/>
            <a:ext cx="7848000" cy="15826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4173344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9" y="1059411"/>
            <a:ext cx="6618240" cy="5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hangingPunct="0">
              <a:buNone/>
            </a:pPr>
            <a:r>
              <a:rPr lang="de-DE" b="1" dirty="0">
                <a:solidFill>
                  <a:srgbClr val="2190AB"/>
                </a:solidFill>
              </a:rPr>
              <a:t>Bist du solidarisch?</a:t>
            </a:r>
            <a:endParaRPr lang="de-DE" dirty="0">
              <a:solidFill>
                <a:srgbClr val="2190AB"/>
              </a:solidFill>
            </a:endParaRPr>
          </a:p>
          <a:p>
            <a:pPr marL="0" indent="0" algn="ctr">
              <a:buNone/>
            </a:pPr>
            <a:endParaRPr lang="de-DE" sz="2400" b="1" dirty="0">
              <a:solidFill>
                <a:srgbClr val="00A3D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18546" y="4125273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71763" y="3802338"/>
            <a:ext cx="19066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          © </a:t>
            </a:r>
            <a:r>
              <a:rPr lang="de-DE" sz="1000" dirty="0" err="1"/>
              <a:t>clipdealer</a:t>
            </a:r>
            <a:r>
              <a:rPr lang="de-DE" sz="1000" dirty="0"/>
              <a:t>  / </a:t>
            </a:r>
            <a:r>
              <a:rPr lang="de-DE" sz="1000" dirty="0" err="1"/>
              <a:t>nevodka</a:t>
            </a:r>
            <a:endParaRPr lang="de-AT" sz="1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26" y="1688888"/>
            <a:ext cx="2212745" cy="16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43138" y="753108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3"/>
              </a:rPr>
              <a:t>Solidarität und Zivilcourage will gelernt sein! </a:t>
            </a:r>
            <a:endParaRPr lang="de-DE" sz="11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7164" y="1313732"/>
            <a:ext cx="7848000" cy="3384061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</a:t>
            </a:r>
            <a:r>
              <a:rPr lang="de-DE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braucht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 für solidarisches und mutiges Handeln?</a:t>
            </a:r>
          </a:p>
          <a:p>
            <a:r>
              <a:rPr lang="de-DE" sz="1600" dirty="0"/>
              <a:t>Aufmerksamkeit: Hinschauen statt Wegschauen!</a:t>
            </a:r>
          </a:p>
          <a:p>
            <a:r>
              <a:rPr lang="de-DE" sz="1600" dirty="0"/>
              <a:t>Verantwortung: Was sind die Folgen meines Handelns?</a:t>
            </a:r>
          </a:p>
          <a:p>
            <a:r>
              <a:rPr lang="de-DE" sz="1600" dirty="0"/>
              <a:t>Entscheidung: Was kann ich tun? Wo gibt es Hilfe?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de-DE" sz="1600" dirty="0"/>
          </a:p>
          <a:p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90119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753906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  <a:hlinkClick r:id="rId3"/>
              </a:rPr>
              <a:t>Auch im Notfall richtig handeln</a:t>
            </a:r>
            <a:r>
              <a:rPr lang="de-DE" sz="2000" dirty="0">
                <a:solidFill>
                  <a:srgbClr val="2190AB"/>
                </a:solidFill>
              </a:rPr>
              <a:t>: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344434"/>
            <a:ext cx="7848000" cy="2752512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Sechs Regeln für den Ernstfall:</a:t>
            </a:r>
          </a:p>
          <a:p>
            <a:r>
              <a:rPr lang="de-DE" sz="1600" dirty="0"/>
              <a:t>Achtgeben: Hilf, aber bring dich nicht in </a:t>
            </a:r>
            <a:r>
              <a:rPr lang="de-DE" sz="1600" dirty="0" smtClean="0"/>
              <a:t>Gefahr.</a:t>
            </a:r>
            <a:endParaRPr lang="de-DE" sz="1600" dirty="0"/>
          </a:p>
          <a:p>
            <a:r>
              <a:rPr lang="de-DE" sz="1600" dirty="0"/>
              <a:t>Polizei rufen: Ruf die Polizei unter </a:t>
            </a:r>
            <a:r>
              <a:rPr lang="de-DE" sz="1600" dirty="0" smtClean="0"/>
              <a:t>der Nummer </a:t>
            </a:r>
            <a:r>
              <a:rPr lang="de-DE" sz="1600" dirty="0" smtClean="0"/>
              <a:t>133.</a:t>
            </a:r>
            <a:endParaRPr lang="de-DE" sz="1600" dirty="0"/>
          </a:p>
          <a:p>
            <a:r>
              <a:rPr lang="de-DE" sz="1600" dirty="0"/>
              <a:t>Hilfe holen: Bitte andere um </a:t>
            </a:r>
            <a:r>
              <a:rPr lang="de-DE" sz="1600" dirty="0" smtClean="0"/>
              <a:t>Mithilfe.</a:t>
            </a:r>
            <a:endParaRPr lang="de-DE" sz="1600" dirty="0"/>
          </a:p>
          <a:p>
            <a:r>
              <a:rPr lang="de-DE" sz="1600" dirty="0"/>
              <a:t>Detail erkennen: Präg dir </a:t>
            </a:r>
            <a:r>
              <a:rPr lang="de-DE" sz="1600" dirty="0" err="1" smtClean="0"/>
              <a:t>TäterInnenmerkmale</a:t>
            </a:r>
            <a:r>
              <a:rPr lang="de-DE" sz="1600" dirty="0" smtClean="0"/>
              <a:t> ein.</a:t>
            </a:r>
            <a:endParaRPr lang="de-DE" sz="1600" dirty="0"/>
          </a:p>
          <a:p>
            <a:r>
              <a:rPr lang="de-DE" sz="1600" dirty="0"/>
              <a:t>Mithelfen: Kümmere dich um </a:t>
            </a:r>
            <a:r>
              <a:rPr lang="de-DE" sz="1600" dirty="0" smtClean="0"/>
              <a:t>Opfer.</a:t>
            </a:r>
            <a:endParaRPr lang="de-DE" sz="1600" dirty="0"/>
          </a:p>
          <a:p>
            <a:r>
              <a:rPr lang="de-DE" sz="1600" dirty="0"/>
              <a:t>Mund aufmachen: Sag als Zeuge/Zeugin </a:t>
            </a:r>
            <a:r>
              <a:rPr lang="de-DE" sz="1600" dirty="0" smtClean="0"/>
              <a:t>aus.</a:t>
            </a:r>
            <a:endParaRPr lang="de-DE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19439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hlinkClick r:id="rId5"/>
              </a:rPr>
              <a:t>www.demokratiewebstatt.at</a:t>
            </a:r>
            <a:endParaRPr lang="de-DE" sz="1200" dirty="0">
              <a:solidFill>
                <a:srgbClr val="219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93396" y="544163"/>
            <a:ext cx="7128000" cy="612000"/>
          </a:xfrm>
        </p:spPr>
        <p:txBody>
          <a:bodyPr/>
          <a:lstStyle/>
          <a:p>
            <a:r>
              <a:rPr lang="de-DE" sz="2000" dirty="0">
                <a:solidFill>
                  <a:srgbClr val="2190AB"/>
                </a:solidFill>
              </a:rPr>
              <a:t>Diskussionsfragen</a:t>
            </a:r>
            <a:endParaRPr lang="de-DE" sz="240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26980"/>
            <a:ext cx="7848000" cy="307886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de-AT" sz="1600" dirty="0"/>
              <a:t>In einer </a:t>
            </a:r>
            <a:r>
              <a:rPr lang="de-AT" sz="1600" dirty="0" smtClean="0"/>
              <a:t>IMAS-Studie </a:t>
            </a:r>
            <a:r>
              <a:rPr lang="de-AT" sz="1600" dirty="0"/>
              <a:t>aus dem Jahr 2020 geben 39 Prozent der Befragten an, dass sie den Eindruck haben, </a:t>
            </a:r>
            <a:r>
              <a:rPr lang="de-AT" sz="1600" dirty="0" smtClean="0"/>
              <a:t>dass solidarisches </a:t>
            </a:r>
            <a:r>
              <a:rPr lang="de-AT" sz="1600" dirty="0"/>
              <a:t>und </a:t>
            </a:r>
            <a:r>
              <a:rPr lang="de-AT" sz="1600" dirty="0" smtClean="0"/>
              <a:t>mutiges Handeln </a:t>
            </a:r>
            <a:r>
              <a:rPr lang="de-AT" sz="1600" dirty="0"/>
              <a:t>in der Gesellschaft abnimmt</a:t>
            </a:r>
            <a:r>
              <a:rPr lang="de-AT" sz="1600" dirty="0" smtClean="0"/>
              <a:t>.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Diskussionsfragen: </a:t>
            </a:r>
          </a:p>
          <a:p>
            <a:pPr lvl="1">
              <a:lnSpc>
                <a:spcPts val="2000"/>
              </a:lnSpc>
            </a:pPr>
            <a:r>
              <a:rPr lang="de-DE" sz="1400" dirty="0"/>
              <a:t>Stimmst du diesem Eindruck zu?</a:t>
            </a:r>
          </a:p>
          <a:p>
            <a:pPr lvl="1">
              <a:lnSpc>
                <a:spcPts val="2000"/>
              </a:lnSpc>
            </a:pPr>
            <a:r>
              <a:rPr lang="de-DE" sz="1400" dirty="0"/>
              <a:t>Kennst du </a:t>
            </a:r>
            <a:r>
              <a:rPr lang="de-DE" sz="1400" dirty="0" smtClean="0"/>
              <a:t>Situationen, </a:t>
            </a:r>
            <a:r>
              <a:rPr lang="de-DE" sz="1400" dirty="0"/>
              <a:t>in denen solidarisches und/oder mutiges Handeln sichtbar wurden</a:t>
            </a:r>
            <a:r>
              <a:rPr lang="de-DE" sz="1400" dirty="0" smtClean="0"/>
              <a:t>?</a:t>
            </a:r>
            <a:br>
              <a:rPr lang="de-DE" sz="1400" dirty="0" smtClean="0"/>
            </a:br>
            <a:endParaRPr lang="de-DE" sz="1400" dirty="0"/>
          </a:p>
          <a:p>
            <a:pPr>
              <a:lnSpc>
                <a:spcPts val="2000"/>
              </a:lnSpc>
            </a:pPr>
            <a:r>
              <a:rPr lang="de-DE" sz="1600" dirty="0"/>
              <a:t>„Wo die </a:t>
            </a:r>
            <a:r>
              <a:rPr lang="de-DE" sz="1600" b="1" dirty="0"/>
              <a:t>Zivilcourage</a:t>
            </a:r>
            <a:r>
              <a:rPr lang="de-DE" sz="1600" dirty="0"/>
              <a:t> keine Heimat hat, reicht die Freiheit nicht weit.“ (Willy Brandt)</a:t>
            </a:r>
          </a:p>
          <a:p>
            <a:pPr marL="0" indent="0">
              <a:lnSpc>
                <a:spcPts val="2000"/>
              </a:lnSpc>
              <a:buNone/>
            </a:pPr>
            <a:r>
              <a:rPr lang="de-DE" sz="1600" dirty="0" smtClean="0"/>
              <a:t>	Diskussionsfragen</a:t>
            </a:r>
            <a:r>
              <a:rPr lang="de-DE" sz="1600" dirty="0"/>
              <a:t>: </a:t>
            </a:r>
          </a:p>
          <a:p>
            <a:pPr lvl="1">
              <a:lnSpc>
                <a:spcPts val="2000"/>
              </a:lnSpc>
            </a:pPr>
            <a:r>
              <a:rPr lang="de-DE" sz="1400" dirty="0"/>
              <a:t>Was ist mit diesem Ausspruch gemeint?</a:t>
            </a:r>
          </a:p>
          <a:p>
            <a:pPr lvl="1">
              <a:lnSpc>
                <a:spcPts val="2000"/>
              </a:lnSpc>
            </a:pPr>
            <a:r>
              <a:rPr lang="de-DE" sz="1400" dirty="0"/>
              <a:t>Wie </a:t>
            </a:r>
            <a:r>
              <a:rPr lang="de-DE" sz="1400" dirty="0" smtClean="0"/>
              <a:t>unterscheiden </a:t>
            </a:r>
            <a:r>
              <a:rPr lang="de-DE" sz="1400" dirty="0"/>
              <a:t>sich Mut und Tapferkeit von Zivilcourage?</a:t>
            </a:r>
            <a:endParaRPr lang="de-AT" sz="1400" dirty="0"/>
          </a:p>
          <a:p>
            <a:pPr marL="0" indent="0">
              <a:buNone/>
            </a:pPr>
            <a:endParaRPr lang="de-AT" sz="1600" dirty="0"/>
          </a:p>
          <a:p>
            <a:pPr marL="0" indent="0">
              <a:buNone/>
            </a:pPr>
            <a:endParaRPr lang="de-AT" sz="1600" dirty="0"/>
          </a:p>
          <a:p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33272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53891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3" y="4420770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4"/>
              </a:rPr>
              <a:t>www.demokratiewebstatt.at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l="1068"/>
          <a:stretch/>
        </p:blipFill>
        <p:spPr>
          <a:xfrm>
            <a:off x="1997335" y="574179"/>
            <a:ext cx="4429328" cy="38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94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77156" y="995490"/>
            <a:ext cx="7128000" cy="612000"/>
          </a:xfrm>
        </p:spPr>
        <p:txBody>
          <a:bodyPr/>
          <a:lstStyle/>
          <a:p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>Hinweis zur Nutzung der </a:t>
            </a:r>
            <a:r>
              <a:rPr lang="de-DE" sz="1800" b="0" i="1" dirty="0" err="1">
                <a:solidFill>
                  <a:srgbClr val="2190AB"/>
                </a:solidFill>
                <a:cs typeface="Arial" panose="020B0604020202020204" pitchFamily="34" charset="0"/>
              </a:rPr>
              <a:t>PowerPointPräsentation</a:t>
            </a:r>
            <a: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  <a:t/>
            </a:r>
            <a:br>
              <a:rPr lang="de-DE" sz="1800" b="0" i="1" dirty="0">
                <a:solidFill>
                  <a:srgbClr val="2190AB"/>
                </a:solidFill>
                <a:cs typeface="Arial" panose="020B0604020202020204" pitchFamily="34" charset="0"/>
              </a:rPr>
            </a:br>
            <a:endParaRPr lang="de-DE" sz="1050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995490"/>
            <a:ext cx="7848000" cy="3078866"/>
          </a:xfrm>
        </p:spPr>
        <p:txBody>
          <a:bodyPr/>
          <a:lstStyle/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In dieser </a:t>
            </a:r>
            <a:r>
              <a:rPr lang="de-DE" sz="1400" dirty="0" smtClean="0"/>
              <a:t>PowerPoint-Präsentation </a:t>
            </a:r>
            <a:r>
              <a:rPr lang="de-DE" sz="1400" dirty="0"/>
              <a:t>finden sich die wichtigsten Inhalte des Schwerpunktthemas </a:t>
            </a:r>
            <a:r>
              <a:rPr lang="de-DE" sz="1400" dirty="0" smtClean="0"/>
              <a:t>„Solidarität und Zivilcourage“ </a:t>
            </a:r>
            <a:r>
              <a:rPr lang="de-DE" sz="1400" dirty="0"/>
              <a:t>in stark gekürzter Form.</a:t>
            </a:r>
          </a:p>
          <a:p>
            <a:pPr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Um zu den Hintergrundinformationen in den jeweiligen Kapiteln auf der </a:t>
            </a:r>
            <a:r>
              <a:rPr lang="de-DE" sz="1400" dirty="0" err="1"/>
              <a:t>DemokratieWEBstatt</a:t>
            </a:r>
            <a:r>
              <a:rPr lang="de-DE" sz="1400" dirty="0"/>
              <a:t> zu gelangen, nutzen Sie bitte die Verlinkungen. </a:t>
            </a:r>
          </a:p>
          <a:p>
            <a:pPr lvl="1"/>
            <a:r>
              <a:rPr lang="de-DE" sz="1400" dirty="0"/>
              <a:t>Bsp.</a:t>
            </a:r>
            <a:r>
              <a:rPr lang="de-DE" sz="1400" dirty="0">
                <a:solidFill>
                  <a:srgbClr val="2190AB"/>
                </a:solidFill>
              </a:rPr>
              <a:t> </a:t>
            </a:r>
            <a:r>
              <a:rPr lang="de-AT" sz="1400" dirty="0" smtClean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400" dirty="0" err="1" smtClean="0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400" dirty="0">
              <a:solidFill>
                <a:srgbClr val="2190AB"/>
              </a:solidFill>
            </a:endParaRPr>
          </a:p>
          <a:p>
            <a:pPr lvl="1">
              <a:spcAft>
                <a:spcPts val="600"/>
              </a:spcAft>
              <a:buClr>
                <a:srgbClr val="2190AB"/>
              </a:buClr>
            </a:pPr>
            <a:r>
              <a:rPr lang="de-DE" sz="1400" dirty="0"/>
              <a:t>Bsp. </a:t>
            </a:r>
            <a:r>
              <a:rPr lang="de-DE" sz="1400" i="1" dirty="0"/>
              <a:t>(Überschrift) </a:t>
            </a:r>
            <a:r>
              <a:rPr lang="de-DE" sz="1400" dirty="0" smtClean="0">
                <a:solidFill>
                  <a:srgbClr val="2190AB"/>
                </a:solidFill>
                <a:hlinkClick r:id="rId4"/>
              </a:rPr>
              <a:t>Solidarität und Zivilcourage als demokratische Werte </a:t>
            </a:r>
            <a:endParaRPr lang="de-DE" sz="1400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6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829258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600" b="1" dirty="0">
                <a:solidFill>
                  <a:srgbClr val="2190AB"/>
                </a:solidFill>
                <a:latin typeface="+mj-lt"/>
              </a:rPr>
              <a:t>Solidarität und Zivilcourage als demokratische Werte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361700" y="3827141"/>
            <a:ext cx="193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 </a:t>
            </a:r>
            <a:r>
              <a:rPr lang="de-DE" sz="1000" dirty="0" err="1"/>
              <a:t>Eyesee</a:t>
            </a:r>
            <a:r>
              <a:rPr lang="de-DE" sz="1000" dirty="0"/>
              <a:t> 10 </a:t>
            </a:r>
            <a:r>
              <a:rPr lang="de-DE" sz="1000" dirty="0" smtClean="0"/>
              <a:t>/ </a:t>
            </a:r>
            <a:r>
              <a:rPr lang="de-DE" sz="1000" dirty="0" err="1" smtClean="0"/>
              <a:t>clipdealer</a:t>
            </a:r>
            <a:endParaRPr lang="de-DE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2799302" y="4263774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  <a:hlinkClick r:id="rId4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4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02" y="1880466"/>
            <a:ext cx="2595566" cy="19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16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892980"/>
            <a:ext cx="7848000" cy="3078866"/>
          </a:xfrm>
        </p:spPr>
        <p:txBody>
          <a:bodyPr/>
          <a:lstStyle/>
          <a:p>
            <a:pPr marL="0" indent="0">
              <a:lnSpc>
                <a:spcPts val="1920"/>
              </a:lnSpc>
              <a:spcAft>
                <a:spcPts val="600"/>
              </a:spcAft>
              <a:buClr>
                <a:srgbClr val="2190AB"/>
              </a:buClr>
              <a:buNone/>
            </a:pP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smtClean="0"/>
              <a:t>Solidarität </a:t>
            </a:r>
            <a:r>
              <a:rPr lang="de-DE" sz="1600" dirty="0"/>
              <a:t>ist die Verantwortung </a:t>
            </a:r>
            <a:r>
              <a:rPr lang="de-DE" sz="1600" dirty="0" smtClean="0"/>
              <a:t>füreinander.</a:t>
            </a:r>
            <a:r>
              <a:rPr lang="de-DE" sz="1600" dirty="0"/>
              <a:t/>
            </a:r>
            <a:br>
              <a:rPr lang="de-DE" sz="1600" dirty="0"/>
            </a:br>
            <a:endParaRPr lang="de-DE" sz="1600" b="1" dirty="0" smtClean="0">
              <a:solidFill>
                <a:srgbClr val="2190AB"/>
              </a:solidFill>
            </a:endParaRPr>
          </a:p>
          <a:p>
            <a:pPr marL="0" indent="0">
              <a:lnSpc>
                <a:spcPts val="1920"/>
              </a:lnSpc>
              <a:spcAft>
                <a:spcPts val="600"/>
              </a:spcAft>
              <a:buClr>
                <a:srgbClr val="2190AB"/>
              </a:buClr>
              <a:buNone/>
            </a:pPr>
            <a:r>
              <a:rPr lang="de-DE" sz="2000" b="1" dirty="0" smtClean="0">
                <a:solidFill>
                  <a:srgbClr val="2190AB"/>
                </a:solidFill>
                <a:latin typeface="+mj-lt"/>
              </a:rPr>
              <a:t>Was </a:t>
            </a:r>
            <a:r>
              <a:rPr lang="de-DE" sz="2000" b="1" dirty="0">
                <a:solidFill>
                  <a:srgbClr val="2190AB"/>
                </a:solidFill>
                <a:latin typeface="+mj-lt"/>
              </a:rPr>
              <a:t>bedeutet Zivilcourage</a:t>
            </a:r>
            <a:r>
              <a:rPr lang="de-DE" sz="2000" b="1" dirty="0" smtClean="0">
                <a:solidFill>
                  <a:srgbClr val="2190AB"/>
                </a:solidFill>
                <a:latin typeface="+mj-lt"/>
              </a:rPr>
              <a:t>?</a:t>
            </a:r>
            <a:r>
              <a:rPr lang="de-DE" sz="1600" b="1" dirty="0"/>
              <a:t/>
            </a:r>
            <a:br>
              <a:rPr lang="de-DE" sz="1600" b="1" dirty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Zivilcourage </a:t>
            </a:r>
            <a:r>
              <a:rPr lang="de-DE" sz="1600" dirty="0"/>
              <a:t>ist die Bereitschaft, </a:t>
            </a:r>
            <a:r>
              <a:rPr lang="de-DE" sz="1600" dirty="0" smtClean="0"/>
              <a:t>sich </a:t>
            </a:r>
            <a:r>
              <a:rPr lang="de-DE" sz="1600" dirty="0"/>
              <a:t>ohne Rücksicht auf eventuelle Nachteile für andere </a:t>
            </a:r>
            <a:r>
              <a:rPr lang="de-DE" sz="1600" dirty="0" smtClean="0"/>
              <a:t>einzusetzen.</a:t>
            </a:r>
            <a:endParaRPr lang="de-DE" sz="1600" dirty="0"/>
          </a:p>
          <a:p>
            <a:pPr marL="0" indent="0">
              <a:lnSpc>
                <a:spcPts val="1920"/>
              </a:lnSpc>
              <a:spcAft>
                <a:spcPts val="600"/>
              </a:spcAft>
              <a:buClr>
                <a:srgbClr val="2190AB"/>
              </a:buClr>
              <a:buNone/>
            </a:pPr>
            <a:r>
              <a:rPr lang="de-DE" sz="1600" dirty="0"/>
              <a:t>Solidarität und Zivilcourage sind typische Merkmale einer gut funktionierenden demokratischen Gesellschaft. </a:t>
            </a:r>
            <a:endParaRPr lang="de-DE" sz="1600" dirty="0" smtClean="0"/>
          </a:p>
          <a:p>
            <a:pPr marL="0" indent="0">
              <a:lnSpc>
                <a:spcPts val="1920"/>
              </a:lnSpc>
              <a:spcAft>
                <a:spcPts val="600"/>
              </a:spcAft>
              <a:buClr>
                <a:srgbClr val="2190AB"/>
              </a:buClr>
              <a:buNone/>
            </a:pPr>
            <a:r>
              <a:rPr lang="de-DE" sz="1600" dirty="0" smtClean="0"/>
              <a:t>Sie </a:t>
            </a:r>
            <a:r>
              <a:rPr lang="de-DE" sz="1600" dirty="0"/>
              <a:t>zeigen sich darin, dass Menschen im Sinne von Frieden, Gerechtigkeit, Toleranz, Menschenrechten und anderen demokratischen Werten handeln</a:t>
            </a:r>
            <a:r>
              <a:rPr lang="de-DE" sz="1600" dirty="0" smtClean="0"/>
              <a:t>.</a:t>
            </a:r>
            <a:endParaRPr lang="de-DE" sz="1600" dirty="0"/>
          </a:p>
          <a:p>
            <a:pPr lvl="1"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  <a:p>
            <a:pPr>
              <a:spcAft>
                <a:spcPts val="600"/>
              </a:spcAft>
              <a:buClr>
                <a:srgbClr val="2190AB"/>
              </a:buClr>
            </a:pPr>
            <a:endParaRPr lang="de-DE" sz="16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376833"/>
            <a:ext cx="7128000" cy="612000"/>
          </a:xfrm>
        </p:spPr>
        <p:txBody>
          <a:bodyPr/>
          <a:lstStyle/>
          <a:p>
            <a:r>
              <a:rPr lang="de-DE" sz="2000" u="sng" dirty="0">
                <a:solidFill>
                  <a:srgbClr val="2190AB"/>
                </a:solidFill>
              </a:rPr>
              <a:t/>
            </a:r>
            <a:br>
              <a:rPr lang="de-DE" sz="2000" u="sng" dirty="0">
                <a:solidFill>
                  <a:srgbClr val="2190AB"/>
                </a:solidFill>
              </a:rPr>
            </a:br>
            <a:r>
              <a:rPr lang="de-DE" sz="2000" u="sng" dirty="0">
                <a:solidFill>
                  <a:srgbClr val="2190AB"/>
                </a:solidFill>
              </a:rPr>
              <a:t>Was bedeutet Solidarität</a:t>
            </a:r>
            <a:r>
              <a:rPr lang="de-DE" sz="2000" u="sng" dirty="0" smtClean="0">
                <a:solidFill>
                  <a:srgbClr val="2190AB"/>
                </a:solidFill>
              </a:rPr>
              <a:t>?</a:t>
            </a:r>
            <a:endParaRPr lang="de-DE" sz="1100" u="sng" dirty="0">
              <a:solidFill>
                <a:srgbClr val="2190AB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>
            <a:hlinkClick r:id="rId5"/>
          </p:cNvPr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2190AB"/>
                </a:solidFill>
                <a:latin typeface="+mj-lt"/>
                <a:ea typeface="+mj-ea"/>
                <a:cs typeface="+mj-cs"/>
              </a:rPr>
              <a:t>www.demokratiewebstatt.at</a:t>
            </a:r>
          </a:p>
        </p:txBody>
      </p:sp>
    </p:spTree>
    <p:extLst>
      <p:ext uri="{BB962C8B-B14F-4D97-AF65-F5344CB8AC3E}">
        <p14:creationId xmlns:p14="http://schemas.microsoft.com/office/powerpoint/2010/main" val="158686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615702"/>
            <a:ext cx="7128000" cy="612000"/>
          </a:xfrm>
        </p:spPr>
        <p:txBody>
          <a:bodyPr/>
          <a:lstStyle/>
          <a:p>
            <a:r>
              <a:rPr lang="de-DE" sz="2000" u="sng" dirty="0" smtClean="0">
                <a:solidFill>
                  <a:srgbClr val="2190AB"/>
                </a:solidFill>
              </a:rPr>
              <a:t>Wie zeigen </a:t>
            </a:r>
            <a:r>
              <a:rPr lang="de-DE" sz="2000" u="sng" dirty="0">
                <a:solidFill>
                  <a:srgbClr val="2190AB"/>
                </a:solidFill>
              </a:rPr>
              <a:t>sich Solidarität und Zivilcourage?</a:t>
            </a:r>
            <a:endParaRPr lang="de-DE" sz="1100" u="sng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795609" cy="2993709"/>
          </a:xfrm>
        </p:spPr>
        <p:txBody>
          <a:bodyPr/>
          <a:lstStyle/>
          <a:p>
            <a:pPr marL="0" indent="0">
              <a:buNone/>
            </a:pPr>
            <a:r>
              <a:rPr lang="de-DE" sz="1600" dirty="0" smtClean="0"/>
              <a:t>Sie zeigen sich, indem Menschen…</a:t>
            </a:r>
            <a:endParaRPr lang="de-DE" sz="1600" dirty="0"/>
          </a:p>
          <a:p>
            <a:r>
              <a:rPr lang="de-DE" sz="1600" dirty="0"/>
              <a:t>… sich </a:t>
            </a:r>
            <a:r>
              <a:rPr lang="de-DE" sz="1600" dirty="0" smtClean="0"/>
              <a:t>für andere einsetzen.</a:t>
            </a:r>
            <a:endParaRPr lang="de-DE" sz="1600" dirty="0"/>
          </a:p>
          <a:p>
            <a:r>
              <a:rPr lang="de-DE" sz="1600" dirty="0"/>
              <a:t>… sich </a:t>
            </a:r>
            <a:r>
              <a:rPr lang="de-DE" sz="1600" dirty="0" smtClean="0"/>
              <a:t>wehren.</a:t>
            </a:r>
            <a:endParaRPr lang="de-DE" sz="1600" dirty="0"/>
          </a:p>
          <a:p>
            <a:r>
              <a:rPr lang="de-DE" sz="1600" dirty="0"/>
              <a:t>… </a:t>
            </a:r>
            <a:r>
              <a:rPr lang="de-DE" sz="1600" dirty="0" smtClean="0"/>
              <a:t>eingreifen.</a:t>
            </a:r>
            <a:endParaRPr lang="de-DE" sz="1600" dirty="0"/>
          </a:p>
          <a:p>
            <a:r>
              <a:rPr lang="de-DE" sz="1600" dirty="0"/>
              <a:t>… </a:t>
            </a:r>
            <a:r>
              <a:rPr lang="de-DE" sz="1600" dirty="0" smtClean="0"/>
              <a:t>unterstützen.</a:t>
            </a:r>
            <a:endParaRPr lang="de-DE" sz="1600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Inhaltsplatzhalter 3"/>
          <p:cNvSpPr txBox="1">
            <a:spLocks/>
          </p:cNvSpPr>
          <p:nvPr/>
        </p:nvSpPr>
        <p:spPr>
          <a:xfrm>
            <a:off x="541505" y="3304958"/>
            <a:ext cx="7795609" cy="1184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369082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48000" y="654613"/>
            <a:ext cx="7128000" cy="612000"/>
          </a:xfrm>
        </p:spPr>
        <p:txBody>
          <a:bodyPr/>
          <a:lstStyle/>
          <a:p>
            <a:r>
              <a:rPr lang="de-DE" sz="2000" u="sng" dirty="0">
                <a:solidFill>
                  <a:srgbClr val="2190AB"/>
                </a:solidFill>
              </a:rPr>
              <a:t>Wo werden Solidarität und Zivilcourage sichtbar?</a:t>
            </a:r>
            <a:endParaRPr lang="de-DE" sz="1100" u="sng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00390" y="1098000"/>
            <a:ext cx="7795609" cy="2993709"/>
          </a:xfrm>
        </p:spPr>
        <p:txBody>
          <a:bodyPr/>
          <a:lstStyle/>
          <a:p>
            <a:r>
              <a:rPr lang="de-DE" sz="1600" dirty="0" smtClean="0"/>
              <a:t>Öffentlicher </a:t>
            </a:r>
            <a:r>
              <a:rPr lang="de-DE" sz="1600" dirty="0"/>
              <a:t>Raum (Straße, </a:t>
            </a:r>
            <a:r>
              <a:rPr lang="de-DE" sz="1600" dirty="0" smtClean="0"/>
              <a:t>Bus </a:t>
            </a:r>
            <a:r>
              <a:rPr lang="de-DE" sz="1600" dirty="0"/>
              <a:t>etc.)</a:t>
            </a:r>
          </a:p>
          <a:p>
            <a:r>
              <a:rPr lang="de-DE" sz="1600" dirty="0"/>
              <a:t>Gesellschaftlicher Raum (Vereine, Verbände, Gruppen)</a:t>
            </a:r>
          </a:p>
          <a:p>
            <a:r>
              <a:rPr lang="de-DE" sz="1600" dirty="0"/>
              <a:t>Medialer Raum (Presse, Internet)</a:t>
            </a:r>
          </a:p>
          <a:p>
            <a:r>
              <a:rPr lang="de-DE" sz="1600" dirty="0"/>
              <a:t>Private Orte (Familie, Freundeskreis)</a:t>
            </a:r>
          </a:p>
          <a:p>
            <a:r>
              <a:rPr lang="de-DE" sz="1600" dirty="0"/>
              <a:t>Bildungseinrichtungen und Beruf (Arbeitsplatz, Schule)</a:t>
            </a:r>
          </a:p>
          <a:p>
            <a:pPr marL="0" indent="0">
              <a:buNone/>
            </a:pP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Inhaltsplatzhalter 3"/>
          <p:cNvSpPr txBox="1">
            <a:spLocks/>
          </p:cNvSpPr>
          <p:nvPr/>
        </p:nvSpPr>
        <p:spPr>
          <a:xfrm>
            <a:off x="541505" y="3304958"/>
            <a:ext cx="7795609" cy="11842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94033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902878" y="943583"/>
            <a:ext cx="6618240" cy="5620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457200" rtl="0" eaLnBrk="1" latinLnBrk="0" hangingPunct="1">
              <a:lnSpc>
                <a:spcPts val="2600"/>
              </a:lnSpc>
              <a:spcBef>
                <a:spcPts val="500"/>
              </a:spcBef>
              <a:buClr>
                <a:schemeClr val="tx2"/>
              </a:buClr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lnSpc>
                <a:spcPts val="2400"/>
              </a:lnSpc>
              <a:spcBef>
                <a:spcPts val="500"/>
              </a:spcBef>
              <a:buClr>
                <a:schemeClr val="tx1"/>
              </a:buClr>
              <a:buSzPct val="100000"/>
              <a:buFont typeface="Lucida Grande"/>
              <a:buChar char="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Lucida Grande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800" b="1" dirty="0">
                <a:solidFill>
                  <a:srgbClr val="2190AB"/>
                </a:solidFill>
              </a:rPr>
              <a:t>Gemeinsam füreinander da</a:t>
            </a:r>
            <a:endParaRPr lang="de-DE" sz="2600" b="1" dirty="0">
              <a:solidFill>
                <a:srgbClr val="2190AB"/>
              </a:solidFill>
              <a:latin typeface="+mj-lt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799302" y="3687917"/>
            <a:ext cx="20337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 </a:t>
            </a:r>
            <a:r>
              <a:rPr lang="de-DE" sz="1000" dirty="0" err="1" smtClean="0"/>
              <a:t>rido</a:t>
            </a:r>
            <a:r>
              <a:rPr lang="de-DE" sz="1000" dirty="0" smtClean="0"/>
              <a:t> / </a:t>
            </a:r>
            <a:r>
              <a:rPr lang="de-DE" sz="1000" dirty="0" err="1"/>
              <a:t>clipdealer</a:t>
            </a:r>
            <a:endParaRPr lang="de-AT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2799302" y="4244164"/>
            <a:ext cx="2825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solidFill>
                  <a:srgbClr val="2190AB"/>
                </a:solidFill>
              </a:rPr>
              <a:t> </a:t>
            </a:r>
            <a:r>
              <a:rPr lang="de-AT" sz="1200" dirty="0">
                <a:solidFill>
                  <a:srgbClr val="2190AB"/>
                </a:solidFill>
                <a:hlinkClick r:id="rId3"/>
              </a:rPr>
              <a:t>Zum Kapitel auf der </a:t>
            </a:r>
            <a:r>
              <a:rPr lang="de-AT" sz="1200" dirty="0" err="1">
                <a:solidFill>
                  <a:srgbClr val="2190AB"/>
                </a:solidFill>
                <a:hlinkClick r:id="rId3"/>
              </a:rPr>
              <a:t>DemokratieWEBstatt</a:t>
            </a:r>
            <a:endParaRPr lang="de-AT" sz="1200" dirty="0">
              <a:solidFill>
                <a:srgbClr val="2190AB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02" y="1579439"/>
            <a:ext cx="2726232" cy="204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9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u="sng" dirty="0">
                <a:solidFill>
                  <a:srgbClr val="2190AB"/>
                </a:solidFill>
              </a:rPr>
              <a:t>Das </a:t>
            </a:r>
            <a:r>
              <a:rPr lang="de-DE" sz="2000" u="sng" dirty="0" smtClean="0">
                <a:solidFill>
                  <a:srgbClr val="2190AB"/>
                </a:solidFill>
              </a:rPr>
              <a:t>Solidaritätsprinzip</a:t>
            </a:r>
            <a:endParaRPr lang="de-DE" sz="1100" u="sng" dirty="0">
              <a:solidFill>
                <a:srgbClr val="2190AB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48000" y="1098000"/>
            <a:ext cx="7848000" cy="3078866"/>
          </a:xfrm>
        </p:spPr>
        <p:txBody>
          <a:bodyPr/>
          <a:lstStyle/>
          <a:p>
            <a:pPr marL="285750" lvl="1" indent="-285750">
              <a:lnSpc>
                <a:spcPts val="2600"/>
              </a:lnSpc>
              <a:buClr>
                <a:schemeClr val="tx2"/>
              </a:buClr>
              <a:buSzTx/>
              <a:buFont typeface="Arial" panose="020B0604020202020204" pitchFamily="34" charset="0"/>
              <a:buChar char="•"/>
            </a:pPr>
            <a:r>
              <a:rPr lang="de-DE" sz="1600" dirty="0"/>
              <a:t>Das Solidaritätsprinzip ermöglicht es, dass Menschen in verschiedenen Lebenslagen (Familie, Alter) bzw. in Notlagen (z.B. Arbeitslosigkeit) durch bestimmte Sozialleistungen gezielt geholfen werden kann. </a:t>
            </a:r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SzTx/>
              <a:buFont typeface="Arial" panose="020B0604020202020204" pitchFamily="34" charset="0"/>
              <a:buChar char="•"/>
            </a:pPr>
            <a:r>
              <a:rPr lang="de-DE" sz="1600" dirty="0"/>
              <a:t>Auch die Gesundheitsversorgung funktioniert in Österreich nach diesem Prinzip. Je nach Einkommen zahlen die Menschen einen Beitrag in die Sozialversicherung ein. </a:t>
            </a:r>
            <a:endParaRPr lang="de-DE" sz="1600" dirty="0" smtClean="0"/>
          </a:p>
          <a:p>
            <a:pPr marL="285750" lvl="1" indent="-285750">
              <a:lnSpc>
                <a:spcPts val="2600"/>
              </a:lnSpc>
              <a:buClr>
                <a:schemeClr val="tx2"/>
              </a:buClr>
              <a:buSzTx/>
              <a:buFont typeface="Arial" panose="020B0604020202020204" pitchFamily="34" charset="0"/>
              <a:buChar char="•"/>
            </a:pPr>
            <a:r>
              <a:rPr lang="de-DE" sz="1600" dirty="0" smtClean="0"/>
              <a:t>Dafür </a:t>
            </a:r>
            <a:r>
              <a:rPr lang="de-DE" sz="1600" dirty="0"/>
              <a:t>hat jeder Mensch das Recht auf eine medizinische Behandlung, unabhängig davon, wie hoch der eingezahlte Beitrag ist und wie oft man die Leistungen in Anspruch nimmt.</a:t>
            </a:r>
            <a:endParaRPr lang="de-AT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698" y="3971846"/>
            <a:ext cx="1512916" cy="895186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3225544" y="4420794"/>
            <a:ext cx="19729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  <a:hlinkClick r:id="rId5"/>
              </a:rPr>
              <a:t>www.demokratiewebstatt.at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69860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Design">
  <a:themeElements>
    <a:clrScheme name="DWS">
      <a:dk1>
        <a:srgbClr val="000000"/>
      </a:dk1>
      <a:lt1>
        <a:srgbClr val="FFFFFF"/>
      </a:lt1>
      <a:dk2>
        <a:srgbClr val="2190AB"/>
      </a:dk2>
      <a:lt2>
        <a:srgbClr val="FFFFFF"/>
      </a:lt2>
      <a:accent1>
        <a:srgbClr val="2190A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96"/>
      </a:accent5>
      <a:accent6>
        <a:srgbClr val="F79646"/>
      </a:accent6>
      <a:hlink>
        <a:srgbClr val="2190AB"/>
      </a:hlink>
      <a:folHlink>
        <a:srgbClr val="2190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orlage PP Präsentation DWS.potx" id="{FA728592-9E29-4A12-B353-AD28F10C613C}" vid="{F8B80CD7-E2CF-490E-9533-A9E7768BEF4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0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1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1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2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3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4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5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6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7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8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ppt/theme/themeOverride9.xml><?xml version="1.0" encoding="utf-8"?>
<a:themeOverride xmlns:a="http://schemas.openxmlformats.org/drawingml/2006/main">
  <a:clrScheme name="DWS">
    <a:dk1>
      <a:srgbClr val="000000"/>
    </a:dk1>
    <a:lt1>
      <a:srgbClr val="FFFFFF"/>
    </a:lt1>
    <a:dk2>
      <a:srgbClr val="2190AB"/>
    </a:dk2>
    <a:lt2>
      <a:srgbClr val="FFFFFF"/>
    </a:lt2>
    <a:accent1>
      <a:srgbClr val="2190AB"/>
    </a:accent1>
    <a:accent2>
      <a:srgbClr val="C0504D"/>
    </a:accent2>
    <a:accent3>
      <a:srgbClr val="9BBB59"/>
    </a:accent3>
    <a:accent4>
      <a:srgbClr val="8064A2"/>
    </a:accent4>
    <a:accent5>
      <a:srgbClr val="4BAC96"/>
    </a:accent5>
    <a:accent6>
      <a:srgbClr val="F79646"/>
    </a:accent6>
    <a:hlink>
      <a:srgbClr val="2190AB"/>
    </a:hlink>
    <a:folHlink>
      <a:srgbClr val="2190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976</Words>
  <Application>Microsoft Office PowerPoint</Application>
  <PresentationFormat>Bildschirmpräsentation (16:9)</PresentationFormat>
  <Paragraphs>134</Paragraphs>
  <Slides>19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Grande</vt:lpstr>
      <vt:lpstr>Symbol</vt:lpstr>
      <vt:lpstr>Times New Roman</vt:lpstr>
      <vt:lpstr>Office-Design</vt:lpstr>
      <vt:lpstr>PowerPoint-Präsentation</vt:lpstr>
      <vt:lpstr>PowerPoint-Präsentation</vt:lpstr>
      <vt:lpstr>Hinweis zur Nutzung der PowerPointPräsentation </vt:lpstr>
      <vt:lpstr>PowerPoint-Präsentation</vt:lpstr>
      <vt:lpstr> Was bedeutet Solidarität?</vt:lpstr>
      <vt:lpstr>Wie zeigen sich Solidarität und Zivilcourage?</vt:lpstr>
      <vt:lpstr>Wo werden Solidarität und Zivilcourage sichtbar?</vt:lpstr>
      <vt:lpstr>PowerPoint-Präsentation</vt:lpstr>
      <vt:lpstr>Das Solidaritätsprinzip</vt:lpstr>
      <vt:lpstr>Sozialleistungen</vt:lpstr>
      <vt:lpstr>Internationale humanitäre Hilfe </vt:lpstr>
      <vt:lpstr>Helfen/Wir/Zusammen: Freiwilligenarbeit in Österreich</vt:lpstr>
      <vt:lpstr>Freiwilligenarbeit</vt:lpstr>
      <vt:lpstr>Zahl der Freiwilligen in Österreich im Jahr 2020</vt:lpstr>
      <vt:lpstr>Was zeichnet gemeinnützige Organisationen und Vereine aus?</vt:lpstr>
      <vt:lpstr>PowerPoint-Präsentation</vt:lpstr>
      <vt:lpstr>Solidarität und Zivilcourage will gelernt sein! </vt:lpstr>
      <vt:lpstr>Auch im Notfall richtig handeln:</vt:lpstr>
      <vt:lpstr>Diskussionsfragen</vt:lpstr>
    </vt:vector>
  </TitlesOfParts>
  <Company>Universitaet Wien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Überschrift</dc:title>
  <dc:creator>Harald Prosch</dc:creator>
  <cp:lastModifiedBy>Brunner Harald, MSc</cp:lastModifiedBy>
  <cp:revision>319</cp:revision>
  <dcterms:created xsi:type="dcterms:W3CDTF">2019-11-13T13:23:08Z</dcterms:created>
  <dcterms:modified xsi:type="dcterms:W3CDTF">2021-09-21T14:51:45Z</dcterms:modified>
</cp:coreProperties>
</file>