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26"/>
  </p:notesMasterIdLst>
  <p:handoutMasterIdLst>
    <p:handoutMasterId r:id="rId27"/>
  </p:handoutMasterIdLst>
  <p:sldIdLst>
    <p:sldId id="270" r:id="rId2"/>
    <p:sldId id="551" r:id="rId3"/>
    <p:sldId id="578" r:id="rId4"/>
    <p:sldId id="595" r:id="rId5"/>
    <p:sldId id="622" r:id="rId6"/>
    <p:sldId id="567" r:id="rId7"/>
    <p:sldId id="674" r:id="rId8"/>
    <p:sldId id="672" r:id="rId9"/>
    <p:sldId id="673" r:id="rId10"/>
    <p:sldId id="670" r:id="rId11"/>
    <p:sldId id="600" r:id="rId12"/>
    <p:sldId id="569" r:id="rId13"/>
    <p:sldId id="657" r:id="rId14"/>
    <p:sldId id="658" r:id="rId15"/>
    <p:sldId id="594" r:id="rId16"/>
    <p:sldId id="659" r:id="rId17"/>
    <p:sldId id="661" r:id="rId18"/>
    <p:sldId id="675" r:id="rId19"/>
    <p:sldId id="620" r:id="rId20"/>
    <p:sldId id="644" r:id="rId21"/>
    <p:sldId id="627" r:id="rId22"/>
    <p:sldId id="676" r:id="rId23"/>
    <p:sldId id="677" r:id="rId24"/>
    <p:sldId id="664" r:id="rId25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elber Ulrike, Dr. " initials="felber" lastIdx="70" clrIdx="0"/>
  <p:cmAuthor id="1" name="%user2%" initials="brunner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5355"/>
    <a:srgbClr val="DC5456"/>
    <a:srgbClr val="FF5050"/>
    <a:srgbClr val="000000"/>
    <a:srgbClr val="33CC33"/>
    <a:srgbClr val="009999"/>
    <a:srgbClr val="FFDD4B"/>
    <a:srgbClr val="CCFF33"/>
    <a:srgbClr val="0066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9845" autoAdjust="0"/>
  </p:normalViewPr>
  <p:slideViewPr>
    <p:cSldViewPr>
      <p:cViewPr varScale="1">
        <p:scale>
          <a:sx n="112" d="100"/>
          <a:sy n="112" d="100"/>
        </p:scale>
        <p:origin x="102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8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192"/>
    </p:cViewPr>
  </p:sorterViewPr>
  <p:notesViewPr>
    <p:cSldViewPr showGuides="1">
      <p:cViewPr varScale="1">
        <p:scale>
          <a:sx n="60" d="100"/>
          <a:sy n="60" d="100"/>
        </p:scale>
        <p:origin x="3202" y="43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862" cy="497413"/>
          </a:xfrm>
          <a:prstGeom prst="rect">
            <a:avLst/>
          </a:prstGeom>
        </p:spPr>
        <p:txBody>
          <a:bodyPr vert="horz" lIns="91493" tIns="45745" rIns="91493" bIns="45745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296" y="0"/>
            <a:ext cx="2945862" cy="497413"/>
          </a:xfrm>
          <a:prstGeom prst="rect">
            <a:avLst/>
          </a:prstGeom>
        </p:spPr>
        <p:txBody>
          <a:bodyPr vert="horz" lIns="91493" tIns="45745" rIns="91493" bIns="45745" rtlCol="0"/>
          <a:lstStyle>
            <a:lvl1pPr algn="r">
              <a:defRPr sz="1200"/>
            </a:lvl1pPr>
          </a:lstStyle>
          <a:p>
            <a:pPr>
              <a:defRPr/>
            </a:pPr>
            <a:fld id="{C57743C6-E815-44EA-81A1-E2159D02985A}" type="datetimeFigureOut">
              <a:rPr lang="de-DE"/>
              <a:pPr>
                <a:defRPr/>
              </a:pPr>
              <a:t>08.06.2017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9273"/>
            <a:ext cx="2945862" cy="497412"/>
          </a:xfrm>
          <a:prstGeom prst="rect">
            <a:avLst/>
          </a:prstGeom>
        </p:spPr>
        <p:txBody>
          <a:bodyPr vert="horz" lIns="91493" tIns="45745" rIns="91493" bIns="4574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296" y="9429273"/>
            <a:ext cx="2945862" cy="497412"/>
          </a:xfrm>
          <a:prstGeom prst="rect">
            <a:avLst/>
          </a:prstGeom>
        </p:spPr>
        <p:txBody>
          <a:bodyPr vert="horz" lIns="91493" tIns="45745" rIns="91493" bIns="45745" rtlCol="0" anchor="b"/>
          <a:lstStyle>
            <a:lvl1pPr algn="r">
              <a:defRPr sz="1200"/>
            </a:lvl1pPr>
          </a:lstStyle>
          <a:p>
            <a:pPr>
              <a:defRPr/>
            </a:pPr>
            <a:fld id="{3157027C-3D05-4975-BFFC-68DFCA48873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9535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862" cy="497413"/>
          </a:xfrm>
          <a:prstGeom prst="rect">
            <a:avLst/>
          </a:prstGeom>
        </p:spPr>
        <p:txBody>
          <a:bodyPr vert="horz" lIns="91493" tIns="45745" rIns="91493" bIns="45745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296" y="0"/>
            <a:ext cx="2945862" cy="497413"/>
          </a:xfrm>
          <a:prstGeom prst="rect">
            <a:avLst/>
          </a:prstGeom>
        </p:spPr>
        <p:txBody>
          <a:bodyPr vert="horz" lIns="91493" tIns="45745" rIns="91493" bIns="45745" rtlCol="0"/>
          <a:lstStyle>
            <a:lvl1pPr algn="r">
              <a:defRPr sz="1200"/>
            </a:lvl1pPr>
          </a:lstStyle>
          <a:p>
            <a:pPr>
              <a:defRPr/>
            </a:pPr>
            <a:fld id="{ACFE6062-7DDF-4DFC-89A4-6FDD3B3F780D}" type="datetimeFigureOut">
              <a:rPr lang="de-DE"/>
              <a:pPr>
                <a:defRPr/>
              </a:pPr>
              <a:t>08.06.2017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93" tIns="45745" rIns="91493" bIns="45745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65" y="4715407"/>
            <a:ext cx="5438748" cy="4465930"/>
          </a:xfrm>
          <a:prstGeom prst="rect">
            <a:avLst/>
          </a:prstGeom>
        </p:spPr>
        <p:txBody>
          <a:bodyPr vert="horz" lIns="91493" tIns="45745" rIns="91493" bIns="45745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9273"/>
            <a:ext cx="2945862" cy="497412"/>
          </a:xfrm>
          <a:prstGeom prst="rect">
            <a:avLst/>
          </a:prstGeom>
        </p:spPr>
        <p:txBody>
          <a:bodyPr vert="horz" lIns="91493" tIns="45745" rIns="91493" bIns="4574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296" y="9429273"/>
            <a:ext cx="2945862" cy="497412"/>
          </a:xfrm>
          <a:prstGeom prst="rect">
            <a:avLst/>
          </a:prstGeom>
        </p:spPr>
        <p:txBody>
          <a:bodyPr vert="horz" lIns="91493" tIns="45745" rIns="91493" bIns="45745" rtlCol="0" anchor="b"/>
          <a:lstStyle>
            <a:lvl1pPr algn="r">
              <a:defRPr sz="1200"/>
            </a:lvl1pPr>
          </a:lstStyle>
          <a:p>
            <a:pPr>
              <a:defRPr/>
            </a:pPr>
            <a:fld id="{2AB57812-465C-463D-A8FA-D9934EC4750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5707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ED51BA-ACCE-4E47-BAF0-B4900F8B8034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9993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G_TITEL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1268413"/>
            <a:ext cx="7632700" cy="1884362"/>
          </a:xfrm>
        </p:spPr>
        <p:txBody>
          <a:bodyPr rIns="90000" anchor="b"/>
          <a:lstStyle>
            <a:lvl1pPr>
              <a:tabLst>
                <a:tab pos="8342313" algn="l"/>
              </a:tabLst>
              <a:defRPr sz="4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505200"/>
            <a:ext cx="6767512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23728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107950" y="115888"/>
            <a:ext cx="89281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733A3-A347-4423-A88D-8740C5C7C3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476250"/>
            <a:ext cx="2057400" cy="56546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19800" cy="565467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E6837-C7C9-47D3-B760-4997977DE3C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5F21B-4B24-45F0-BD0C-E6E28C19167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2EF01-9E11-4CF0-B628-4AD45FEDB54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30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30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C9AB2-E1BF-4ADE-9102-C5FE8E0B4E9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A4B97-0421-4840-B428-FB54A14ADBB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D5AA2-D2E6-4D6F-90CC-913B7E8EED1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C83C4-C1C6-4A94-A024-B681E6A01B6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4C8FA-F72A-465B-9F18-8895B4ADF3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83EB1-04CB-43F5-857F-AB163E43149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BG_Arbeitsblatt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43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5F87C4DB-26E2-46AD-8236-1A45ED6C615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76250"/>
            <a:ext cx="82073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ARBEITSBLATT TITEL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55" r:id="rId2"/>
    <p:sldLayoutId id="2147484356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  <p:sldLayoutId id="2147484363" r:id="rId10"/>
    <p:sldLayoutId id="2147484364" r:id="rId11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demokratiewebstatt.at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lament.gv.at/index.s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mokratiewebstatt.at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Franz\Pictures\Thema-1938-Fotos-internet\1938 hintergrund-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7385"/>
            <a:ext cx="9163050" cy="6872067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908721"/>
            <a:ext cx="6912768" cy="1409270"/>
          </a:xfrm>
        </p:spPr>
        <p:txBody>
          <a:bodyPr/>
          <a:lstStyle/>
          <a:p>
            <a:pPr algn="ctr" eaLnBrk="1" hangingPunct="1"/>
            <a:r>
              <a:rPr lang="de-DE" sz="4000" dirty="0"/>
              <a:t/>
            </a:r>
            <a:br>
              <a:rPr lang="de-DE" sz="4000" dirty="0"/>
            </a:br>
            <a:r>
              <a:rPr lang="de-DE" sz="4000" dirty="0"/>
              <a:t/>
            </a:r>
            <a:br>
              <a:rPr lang="de-DE" sz="4000" dirty="0"/>
            </a:br>
            <a:r>
              <a:rPr lang="de-DE" sz="4000" dirty="0"/>
              <a:t/>
            </a:r>
            <a:br>
              <a:rPr lang="de-DE" sz="4000" dirty="0"/>
            </a:br>
            <a:r>
              <a:rPr lang="de-DE" sz="4000" dirty="0" smtClean="0"/>
              <a:t>„Sprache(n) und Demokratie“</a:t>
            </a:r>
            <a:endParaRPr lang="de-DE" sz="4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8823" y="3823494"/>
            <a:ext cx="6767513" cy="1405706"/>
          </a:xfrm>
        </p:spPr>
        <p:txBody>
          <a:bodyPr/>
          <a:lstStyle/>
          <a:p>
            <a:pPr eaLnBrk="1" hangingPunct="1"/>
            <a:r>
              <a:rPr lang="de-DE" dirty="0"/>
              <a:t>Materialien zur Politischen Bildung von Kindern und Jugendlichen</a:t>
            </a:r>
            <a:endParaRPr lang="de-AT" dirty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82278" y="5392738"/>
            <a:ext cx="304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hlinkClick r:id="rId4"/>
              </a:rPr>
              <a:t>www.demokratiewebstatt.at</a:t>
            </a:r>
            <a:r>
              <a:rPr lang="de-DE" dirty="0"/>
              <a:t> </a:t>
            </a:r>
            <a:endParaRPr lang="de-AT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-47776"/>
            <a:ext cx="9163050" cy="688538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Übung 1: </a:t>
            </a:r>
            <a:r>
              <a:rPr lang="de-AT" sz="3200" dirty="0"/>
              <a:t>Mit wem spreche ich </a:t>
            </a:r>
            <a:r>
              <a:rPr lang="de-AT" sz="3200" i="1" dirty="0"/>
              <a:t>wie</a:t>
            </a:r>
            <a:r>
              <a:rPr lang="de-AT" sz="3200" dirty="0"/>
              <a:t>?</a:t>
            </a:r>
            <a:endParaRPr lang="de-DE" sz="32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sz="2000" dirty="0"/>
              <a:t>Stell dir vor, du musst untenstehende Situationen per </a:t>
            </a:r>
            <a:r>
              <a:rPr lang="de-AT" sz="2000" dirty="0" smtClean="0"/>
              <a:t>SMS </a:t>
            </a:r>
            <a:r>
              <a:rPr lang="de-AT" sz="2000" dirty="0"/>
              <a:t>verschiedenen Personen schildern (2 bis 3 kurze Sätze): </a:t>
            </a:r>
          </a:p>
          <a:p>
            <a:pPr marL="0" indent="0">
              <a:buNone/>
            </a:pPr>
            <a:r>
              <a:rPr lang="de-AT" sz="2000" b="1" dirty="0"/>
              <a:t>Situationen:</a:t>
            </a:r>
            <a:endParaRPr lang="de-AT" sz="2000" dirty="0"/>
          </a:p>
          <a:p>
            <a:pPr lvl="0"/>
            <a:r>
              <a:rPr lang="de-AT" sz="1600" dirty="0"/>
              <a:t>Der Tag ist nicht gut gelaufen. Du hast schlechte Laune und möchtest in Ruhe gelassen werden.</a:t>
            </a:r>
          </a:p>
          <a:p>
            <a:pPr lvl="0"/>
            <a:r>
              <a:rPr lang="de-AT" sz="1600" dirty="0"/>
              <a:t>Das Fest gestern war sehr schön. Ihr habt </a:t>
            </a:r>
            <a:r>
              <a:rPr lang="de-AT" sz="1600" dirty="0" smtClean="0"/>
              <a:t>gefeiert</a:t>
            </a:r>
            <a:r>
              <a:rPr lang="de-AT" sz="1600" dirty="0"/>
              <a:t>. Es waren nette Menschen dort.</a:t>
            </a:r>
          </a:p>
          <a:p>
            <a:pPr lvl="0"/>
            <a:r>
              <a:rPr lang="de-AT" sz="1600" dirty="0"/>
              <a:t>Du verstehst die Mathe-Hausaufgaben nicht und brauchst Hilfe dabei.</a:t>
            </a:r>
          </a:p>
          <a:p>
            <a:pPr lvl="0"/>
            <a:r>
              <a:rPr lang="de-AT" sz="1600" dirty="0"/>
              <a:t>Du bist mit deiner Leistung beim </a:t>
            </a:r>
            <a:r>
              <a:rPr lang="de-AT" sz="1600" dirty="0" smtClean="0"/>
              <a:t>Sport/im </a:t>
            </a:r>
            <a:r>
              <a:rPr lang="de-AT" sz="1600" dirty="0"/>
              <a:t>Fitnessraum sehr zufrieden. Du freust dich und fühlst dich fit</a:t>
            </a:r>
            <a:r>
              <a:rPr lang="de-AT" sz="1600" dirty="0" smtClean="0"/>
              <a:t>.</a:t>
            </a:r>
            <a:endParaRPr lang="de-AT" sz="2000" dirty="0"/>
          </a:p>
          <a:p>
            <a:pPr marL="0" indent="0">
              <a:buNone/>
            </a:pPr>
            <a:endParaRPr lang="de-AT" sz="1000" dirty="0" smtClean="0"/>
          </a:p>
          <a:p>
            <a:pPr marL="0" indent="0">
              <a:buNone/>
            </a:pPr>
            <a:r>
              <a:rPr lang="de-AT" sz="2000" dirty="0" smtClean="0"/>
              <a:t>Wie </a:t>
            </a:r>
            <a:r>
              <a:rPr lang="de-AT" sz="2000" dirty="0"/>
              <a:t>würdest du das für diese </a:t>
            </a:r>
            <a:r>
              <a:rPr lang="de-AT" sz="2000" b="1" dirty="0" err="1"/>
              <a:t>AnsprechpartnerInnen</a:t>
            </a:r>
            <a:r>
              <a:rPr lang="de-AT" sz="2000" dirty="0"/>
              <a:t> formulieren?</a:t>
            </a:r>
          </a:p>
          <a:p>
            <a:pPr marL="0" lvl="0" indent="0">
              <a:buNone/>
            </a:pPr>
            <a:r>
              <a:rPr lang="de-AT" sz="1600" dirty="0"/>
              <a:t>deine </a:t>
            </a:r>
            <a:r>
              <a:rPr lang="de-AT" sz="1600" dirty="0" smtClean="0"/>
              <a:t>Lehrerin/deinen Lehrer; deine Eltern; deine </a:t>
            </a:r>
            <a:r>
              <a:rPr lang="de-AT" sz="1600" dirty="0"/>
              <a:t>Freundinnen </a:t>
            </a:r>
            <a:r>
              <a:rPr lang="de-AT" sz="1600" dirty="0" smtClean="0"/>
              <a:t>und Freunde;</a:t>
            </a:r>
          </a:p>
          <a:p>
            <a:pPr marL="0" lvl="0" indent="0">
              <a:buNone/>
            </a:pPr>
            <a:r>
              <a:rPr lang="de-AT" sz="1600" dirty="0" smtClean="0"/>
              <a:t>deine Oma/deinen Opa; deine </a:t>
            </a:r>
            <a:r>
              <a:rPr lang="de-AT" sz="1600" dirty="0"/>
              <a:t>jüngeren </a:t>
            </a:r>
            <a:r>
              <a:rPr lang="de-AT" sz="1600" dirty="0" smtClean="0"/>
              <a:t>Geschwister</a:t>
            </a:r>
            <a:r>
              <a:rPr lang="de-AT" sz="1400" dirty="0"/>
              <a:t> </a:t>
            </a:r>
          </a:p>
          <a:p>
            <a:pPr marL="0" indent="0">
              <a:buNone/>
            </a:pPr>
            <a:endParaRPr lang="de-AT" sz="1400" b="1" dirty="0" smtClean="0"/>
          </a:p>
          <a:p>
            <a:pPr marL="0" indent="0">
              <a:buNone/>
            </a:pPr>
            <a:r>
              <a:rPr lang="de-AT" sz="1600" b="1" dirty="0" smtClean="0"/>
              <a:t>Wichtig</a:t>
            </a:r>
            <a:r>
              <a:rPr lang="de-AT" sz="1600" dirty="0"/>
              <a:t>: Spaß erlaubt! (auch Ausdrücke, die ihr in der Schule </a:t>
            </a:r>
            <a:r>
              <a:rPr lang="de-AT" sz="1600" dirty="0" smtClean="0"/>
              <a:t>normalerweise</a:t>
            </a:r>
            <a:br>
              <a:rPr lang="de-AT" sz="1600" dirty="0" smtClean="0"/>
            </a:br>
            <a:r>
              <a:rPr lang="de-AT" sz="1600" dirty="0" smtClean="0"/>
              <a:t> </a:t>
            </a:r>
            <a:r>
              <a:rPr lang="de-AT" sz="1600" dirty="0"/>
              <a:t>nicht </a:t>
            </a:r>
            <a:r>
              <a:rPr lang="de-AT" sz="1600" dirty="0" smtClean="0"/>
              <a:t>verwenden</a:t>
            </a:r>
            <a:r>
              <a:rPr lang="de-AT" sz="1600" dirty="0"/>
              <a:t> </a:t>
            </a:r>
            <a:r>
              <a:rPr lang="de-AT" sz="1600" dirty="0" smtClean="0"/>
              <a:t>würdet</a:t>
            </a:r>
            <a:r>
              <a:rPr lang="de-AT" sz="1600" dirty="0"/>
              <a:t>) </a:t>
            </a:r>
            <a:r>
              <a:rPr lang="de-AT" sz="1600" dirty="0" smtClean="0">
                <a:sym typeface="Wingdings" panose="05000000000000000000" pitchFamily="2" charset="2"/>
              </a:rPr>
              <a:t></a:t>
            </a:r>
            <a:endParaRPr lang="de-DE" sz="1600" dirty="0" smtClean="0">
              <a:solidFill>
                <a:srgbClr val="C00000"/>
              </a:solidFill>
            </a:endParaRP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107504" y="1196752"/>
            <a:ext cx="8435280" cy="6158309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59806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Franz\Pictures\Thema-1938-Fotos-internet\1938 hintergrund-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3932"/>
            <a:ext cx="916305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8100" y="3933056"/>
            <a:ext cx="7777162" cy="936104"/>
          </a:xfrm>
        </p:spPr>
        <p:txBody>
          <a:bodyPr/>
          <a:lstStyle/>
          <a:p>
            <a:pPr lvl="0"/>
            <a:r>
              <a:rPr lang="de-DE" sz="3200" dirty="0" smtClean="0"/>
              <a:t>Demokratie und Sprachen in Österreich</a:t>
            </a:r>
            <a:endParaRPr lang="de-AT" sz="32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262" y="764704"/>
            <a:ext cx="777716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b" anchorCtr="0" compatLnSpc="1">
            <a:prstTxWarp prst="textNoShape">
              <a:avLst/>
            </a:prstTxWarp>
          </a:bodyPr>
          <a:lstStyle/>
          <a:p>
            <a:pPr lvl="0">
              <a:tabLst>
                <a:tab pos="8342313" algn="l"/>
              </a:tabLst>
              <a:defRPr/>
            </a:pP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4836655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26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2400" dirty="0" smtClean="0"/>
              <a:t>Amtssprachen in Österreich</a:t>
            </a:r>
            <a:endParaRPr lang="de-DE" sz="24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1"/>
            <a:ext cx="8222940" cy="4392489"/>
          </a:xfrm>
        </p:spPr>
        <p:txBody>
          <a:bodyPr/>
          <a:lstStyle/>
          <a:p>
            <a:r>
              <a:rPr lang="de-DE" sz="2000" dirty="0" smtClean="0"/>
              <a:t>Die </a:t>
            </a:r>
            <a:r>
              <a:rPr lang="de-DE" sz="2000" dirty="0"/>
              <a:t>Amtssprache in Österreich ist </a:t>
            </a:r>
            <a:r>
              <a:rPr lang="de-DE" sz="2000" dirty="0" smtClean="0"/>
              <a:t>Deutsch, in </a:t>
            </a:r>
            <a:r>
              <a:rPr lang="de-DE" sz="2000" dirty="0"/>
              <a:t>manchen österreichischen Gemeinden gibt es noch eine zweite </a:t>
            </a:r>
            <a:r>
              <a:rPr lang="de-DE" sz="2000" dirty="0" smtClean="0"/>
              <a:t>Amtssprache.</a:t>
            </a:r>
          </a:p>
          <a:p>
            <a:r>
              <a:rPr lang="de-DE" sz="2000" dirty="0" smtClean="0"/>
              <a:t>In </a:t>
            </a:r>
            <a:r>
              <a:rPr lang="de-DE" sz="2000" dirty="0"/>
              <a:t>diesen Gemeinden leben viele Menschen der kroatischen, ungarischen und slowenischen </a:t>
            </a:r>
            <a:r>
              <a:rPr lang="de-DE" sz="2000" dirty="0" smtClean="0"/>
              <a:t>Minderheit.</a:t>
            </a:r>
          </a:p>
          <a:p>
            <a:r>
              <a:rPr lang="de-DE" sz="2000" dirty="0"/>
              <a:t>Sie haben das Recht, ihre Muttersprache auch vor Gericht oder auf Ämtern zu </a:t>
            </a:r>
            <a:r>
              <a:rPr lang="de-DE" sz="2000" dirty="0" smtClean="0"/>
              <a:t>verwenden.</a:t>
            </a:r>
          </a:p>
          <a:p>
            <a:pPr marL="0" indent="0">
              <a:buNone/>
            </a:pPr>
            <a:endParaRPr lang="de-DE" sz="2000" dirty="0" smtClean="0"/>
          </a:p>
          <a:p>
            <a:pPr lvl="1"/>
            <a:r>
              <a:rPr lang="de-DE" sz="1500" dirty="0"/>
              <a:t>Burgenland-Kroatisch: ca. 19.400 </a:t>
            </a:r>
            <a:r>
              <a:rPr lang="de-DE" sz="1500" dirty="0" err="1" smtClean="0"/>
              <a:t>SprecherInnen</a:t>
            </a:r>
            <a:r>
              <a:rPr lang="de-DE" sz="1500" dirty="0" smtClean="0"/>
              <a:t> in Österreich; Amtssprache in vielen burgenländischen Bezirken.</a:t>
            </a:r>
          </a:p>
          <a:p>
            <a:pPr lvl="1"/>
            <a:r>
              <a:rPr lang="de-DE" sz="1500" dirty="0"/>
              <a:t>Ungarisch: ca. 40.600 </a:t>
            </a:r>
            <a:r>
              <a:rPr lang="de-DE" sz="1500" dirty="0" err="1" smtClean="0"/>
              <a:t>SprecherInnen</a:t>
            </a:r>
            <a:r>
              <a:rPr lang="de-DE" sz="1500" dirty="0" smtClean="0"/>
              <a:t> in Österreich; </a:t>
            </a:r>
            <a:r>
              <a:rPr lang="de-DE" sz="1500" dirty="0"/>
              <a:t>Amtssprache in den burgenländischen Bezirken </a:t>
            </a:r>
            <a:r>
              <a:rPr lang="de-DE" sz="1500" dirty="0" err="1"/>
              <a:t>Oberpullendorf</a:t>
            </a:r>
            <a:r>
              <a:rPr lang="de-DE" sz="1500" dirty="0"/>
              <a:t> und </a:t>
            </a:r>
            <a:r>
              <a:rPr lang="de-DE" sz="1500" dirty="0" err="1" smtClean="0"/>
              <a:t>Oberwart</a:t>
            </a:r>
            <a:r>
              <a:rPr lang="de-DE" sz="1500" dirty="0" smtClean="0"/>
              <a:t>.</a:t>
            </a:r>
          </a:p>
          <a:p>
            <a:pPr lvl="1"/>
            <a:r>
              <a:rPr lang="de-DE" sz="1500" dirty="0"/>
              <a:t>Slowenisch: ca. 25.000 </a:t>
            </a:r>
            <a:r>
              <a:rPr lang="de-DE" sz="1500" dirty="0" err="1" smtClean="0"/>
              <a:t>SprecherInnen</a:t>
            </a:r>
            <a:r>
              <a:rPr lang="de-DE" sz="1500" dirty="0" smtClean="0"/>
              <a:t> in Österreich; </a:t>
            </a:r>
            <a:r>
              <a:rPr lang="de-DE" sz="1500" dirty="0"/>
              <a:t>Amtssprache in den Kärntner Bezirken </a:t>
            </a:r>
            <a:r>
              <a:rPr lang="de-DE" sz="1500" dirty="0" err="1"/>
              <a:t>Hermagor</a:t>
            </a:r>
            <a:r>
              <a:rPr lang="de-DE" sz="1500" dirty="0"/>
              <a:t>, Klagenfurt-Land, Villach-Land, </a:t>
            </a:r>
            <a:r>
              <a:rPr lang="de-DE" sz="1500" dirty="0" smtClean="0"/>
              <a:t>Völkermarkt.</a:t>
            </a:r>
          </a:p>
          <a:p>
            <a:pPr marL="457200" lvl="1" indent="0">
              <a:buNone/>
            </a:pP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143057830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3696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2400" dirty="0" smtClean="0"/>
              <a:t>Minderheitensprachen und Zweitsprachen</a:t>
            </a:r>
            <a:endParaRPr lang="de-DE" sz="24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1"/>
            <a:ext cx="8222940" cy="4392489"/>
          </a:xfrm>
        </p:spPr>
        <p:txBody>
          <a:bodyPr/>
          <a:lstStyle/>
          <a:p>
            <a:r>
              <a:rPr lang="de-DE" sz="2000" dirty="0"/>
              <a:t>Neben Kroatisch, </a:t>
            </a:r>
            <a:r>
              <a:rPr lang="de-DE" sz="2000" dirty="0" smtClean="0"/>
              <a:t>Ungarisch und </a:t>
            </a:r>
            <a:r>
              <a:rPr lang="de-DE" sz="2000" dirty="0"/>
              <a:t>Slowenisch zählen auch </a:t>
            </a:r>
            <a:r>
              <a:rPr lang="de-DE" sz="2000" dirty="0" err="1"/>
              <a:t>Romanes</a:t>
            </a:r>
            <a:r>
              <a:rPr lang="de-DE" sz="2000" dirty="0"/>
              <a:t>, Slowakisch, Tschechisch und die Österreichische Gebärdensprache zu den </a:t>
            </a:r>
            <a:r>
              <a:rPr lang="de-DE" sz="2000" b="1" dirty="0"/>
              <a:t>anerkannten Minderheitensprachen </a:t>
            </a:r>
            <a:r>
              <a:rPr lang="de-DE" sz="2000" dirty="0"/>
              <a:t>in Österreich. </a:t>
            </a:r>
            <a:endParaRPr lang="de-DE" sz="2000" dirty="0" smtClean="0"/>
          </a:p>
          <a:p>
            <a:r>
              <a:rPr lang="de-DE" sz="2000" dirty="0" smtClean="0"/>
              <a:t>Die Gebärdensprache </a:t>
            </a:r>
            <a:r>
              <a:rPr lang="de-DE" sz="2000" dirty="0"/>
              <a:t>ist die „Erstsprache“ für gehörlose </a:t>
            </a:r>
            <a:r>
              <a:rPr lang="de-DE" sz="2000" dirty="0" smtClean="0"/>
              <a:t>Menschen, österreichweit stehen in öffentlichen Gebäuden </a:t>
            </a:r>
            <a:r>
              <a:rPr lang="de-DE" sz="2000" dirty="0" err="1" smtClean="0"/>
              <a:t>GebärdendolmetscherInnen</a:t>
            </a:r>
            <a:r>
              <a:rPr lang="de-DE" sz="2000" dirty="0" smtClean="0"/>
              <a:t> zur Verfügung.</a:t>
            </a:r>
          </a:p>
          <a:p>
            <a:r>
              <a:rPr lang="de-DE" sz="2000" dirty="0"/>
              <a:t>Neben den anerkannten Minderheitensprachen gibt es noch weitere Sprachen, die von einer größeren Anzahl von Menschen in Österreich gesprochen </a:t>
            </a:r>
            <a:r>
              <a:rPr lang="de-DE" sz="2000" dirty="0" smtClean="0"/>
              <a:t>werden: Zum Beispiel Türkisch </a:t>
            </a:r>
            <a:r>
              <a:rPr lang="de-DE" sz="2000" dirty="0"/>
              <a:t>und Bosnisch/Kroatisch/Serbisch (BKS</a:t>
            </a:r>
            <a:r>
              <a:rPr lang="de-DE" sz="2000" dirty="0" smtClean="0"/>
              <a:t>).</a:t>
            </a:r>
          </a:p>
          <a:p>
            <a:r>
              <a:rPr lang="de-DE" sz="2000" dirty="0"/>
              <a:t>Eine/r von fünf österreichischen </a:t>
            </a:r>
            <a:r>
              <a:rPr lang="de-DE" sz="2000" dirty="0" err="1"/>
              <a:t>SchülerInnen</a:t>
            </a:r>
            <a:r>
              <a:rPr lang="de-DE" sz="2000" dirty="0"/>
              <a:t> spricht </a:t>
            </a:r>
            <a:r>
              <a:rPr lang="de-DE" sz="2000" dirty="0" smtClean="0"/>
              <a:t>im Alltag </a:t>
            </a:r>
            <a:r>
              <a:rPr lang="de-DE" sz="2000" dirty="0"/>
              <a:t>neben Deutsch noch eine weitere </a:t>
            </a:r>
            <a:r>
              <a:rPr lang="de-DE" sz="2000" dirty="0" smtClean="0"/>
              <a:t>Sprache. </a:t>
            </a:r>
            <a:endParaRPr lang="de-AT" sz="2000" dirty="0" smtClean="0"/>
          </a:p>
        </p:txBody>
      </p:sp>
    </p:spTree>
    <p:extLst>
      <p:ext uri="{BB962C8B-B14F-4D97-AF65-F5344CB8AC3E}">
        <p14:creationId xmlns:p14="http://schemas.microsoft.com/office/powerpoint/2010/main" val="35512691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3696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2400" dirty="0" smtClean="0"/>
              <a:t>Muttersprachlicher Unterricht</a:t>
            </a:r>
            <a:endParaRPr lang="de-DE" sz="24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1"/>
            <a:ext cx="8222940" cy="4392489"/>
          </a:xfrm>
        </p:spPr>
        <p:txBody>
          <a:bodyPr/>
          <a:lstStyle/>
          <a:p>
            <a:r>
              <a:rPr lang="de-DE" sz="2000" dirty="0"/>
              <a:t>Viele </a:t>
            </a:r>
            <a:r>
              <a:rPr lang="de-DE" sz="2000" dirty="0" err="1"/>
              <a:t>SchülerInnen</a:t>
            </a:r>
            <a:r>
              <a:rPr lang="de-DE" sz="2000" dirty="0"/>
              <a:t> lernen die deutsche Sprache in der Schule, ohne dass sie ihre Muttersprache gut </a:t>
            </a:r>
            <a:r>
              <a:rPr lang="de-DE" sz="2000" dirty="0" smtClean="0"/>
              <a:t>beherrschen. </a:t>
            </a:r>
            <a:r>
              <a:rPr lang="de-DE" sz="2000" dirty="0" smtClean="0">
                <a:sym typeface="Wingdings" panose="05000000000000000000" pitchFamily="2" charset="2"/>
              </a:rPr>
              <a:t></a:t>
            </a:r>
            <a:r>
              <a:rPr lang="de-DE" sz="2000" dirty="0" smtClean="0"/>
              <a:t> </a:t>
            </a:r>
            <a:r>
              <a:rPr lang="de-DE" sz="2000" dirty="0"/>
              <a:t>Das kann dazu führen, dass Kinder beide Sprachen nur unvollständig sprechen oder auch vermischen</a:t>
            </a:r>
            <a:r>
              <a:rPr lang="de-DE" sz="2000" dirty="0" smtClean="0"/>
              <a:t>.</a:t>
            </a:r>
          </a:p>
          <a:p>
            <a:r>
              <a:rPr lang="de-DE" sz="2000" dirty="0"/>
              <a:t>Um die Kenntnisse in ihrer Muttersprache zu verbessern, gibt es für </a:t>
            </a:r>
            <a:r>
              <a:rPr lang="de-DE" sz="2000" dirty="0" err="1"/>
              <a:t>SchülerInnen</a:t>
            </a:r>
            <a:r>
              <a:rPr lang="de-DE" sz="2000" dirty="0"/>
              <a:t> in Österreich die Möglichkeit, einen Teil des Unterrichts in dieser Sprache zu absolvieren</a:t>
            </a:r>
            <a:r>
              <a:rPr lang="de-DE" sz="2000" dirty="0" smtClean="0"/>
              <a:t>.</a:t>
            </a:r>
          </a:p>
          <a:p>
            <a:r>
              <a:rPr lang="de-DE" sz="2000" dirty="0"/>
              <a:t>Im Schuljahr 2015/2016 wurde österreichweit muttersprachlicher Unterricht in 26 Sprachen angeboten</a:t>
            </a:r>
            <a:r>
              <a:rPr lang="de-DE" sz="2000" dirty="0" smtClean="0"/>
              <a:t>.</a:t>
            </a:r>
          </a:p>
          <a:p>
            <a:r>
              <a:rPr lang="de-DE" sz="2000" dirty="0"/>
              <a:t>Indem die </a:t>
            </a:r>
            <a:r>
              <a:rPr lang="de-DE" sz="2000" dirty="0" err="1"/>
              <a:t>SchülerInnen</a:t>
            </a:r>
            <a:r>
              <a:rPr lang="de-DE" sz="2000" dirty="0"/>
              <a:t> ihre Muttersprache verbessern, lernen sie auch leichter und besser die deutsche Sprache. </a:t>
            </a:r>
            <a:endParaRPr lang="de-AT" sz="2000" dirty="0"/>
          </a:p>
          <a:p>
            <a:endParaRPr lang="de-AT" sz="2000" dirty="0"/>
          </a:p>
          <a:p>
            <a:endParaRPr lang="de-DE" sz="2000" dirty="0" smtClean="0"/>
          </a:p>
          <a:p>
            <a:endParaRPr lang="de-AT" sz="2000" dirty="0" smtClean="0"/>
          </a:p>
        </p:txBody>
      </p:sp>
    </p:spTree>
    <p:extLst>
      <p:ext uri="{BB962C8B-B14F-4D97-AF65-F5344CB8AC3E}">
        <p14:creationId xmlns:p14="http://schemas.microsoft.com/office/powerpoint/2010/main" val="308958858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Franz\Pictures\Thema-1938-Fotos-internet\1938 hintergrund-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54" y="3933056"/>
            <a:ext cx="7777162" cy="936104"/>
          </a:xfrm>
        </p:spPr>
        <p:txBody>
          <a:bodyPr/>
          <a:lstStyle/>
          <a:p>
            <a:pPr lvl="0" algn="r"/>
            <a:r>
              <a:rPr lang="de-DE" sz="4000" dirty="0" smtClean="0"/>
              <a:t>Sprache in der Politik</a:t>
            </a:r>
            <a:endParaRPr lang="de-AT" sz="4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262" y="764704"/>
            <a:ext cx="777716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b" anchorCtr="0" compatLnSpc="1">
            <a:prstTxWarp prst="textNoShape">
              <a:avLst/>
            </a:prstTxWarp>
          </a:bodyPr>
          <a:lstStyle/>
          <a:p>
            <a:pPr lvl="0">
              <a:tabLst>
                <a:tab pos="8342313" algn="l"/>
              </a:tabLst>
              <a:defRPr/>
            </a:pP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7731475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3696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2400" dirty="0" smtClean="0"/>
              <a:t>Stand der Wissenschaft heute</a:t>
            </a:r>
            <a:endParaRPr lang="de-DE" sz="24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1"/>
            <a:ext cx="8222940" cy="4392489"/>
          </a:xfrm>
        </p:spPr>
        <p:txBody>
          <a:bodyPr/>
          <a:lstStyle/>
          <a:p>
            <a:r>
              <a:rPr lang="de-AT" sz="2000" dirty="0" err="1" smtClean="0"/>
              <a:t>PolitikerInnen</a:t>
            </a:r>
            <a:r>
              <a:rPr lang="de-AT" sz="2000" dirty="0" smtClean="0"/>
              <a:t> halten viele Reden: Im </a:t>
            </a:r>
            <a:r>
              <a:rPr lang="de-AT" sz="2000" dirty="0"/>
              <a:t>Bundesrat und Nationalrat, auf der Wahlkampfbühne, auf Eröffnungsfeiern oder bei anderen festlichen </a:t>
            </a:r>
            <a:r>
              <a:rPr lang="de-AT" sz="2000" dirty="0" smtClean="0"/>
              <a:t>Ereignissen.</a:t>
            </a:r>
          </a:p>
          <a:p>
            <a:r>
              <a:rPr lang="de-AT" sz="2000" dirty="0"/>
              <a:t>Sie diskutieren mit anderen </a:t>
            </a:r>
            <a:r>
              <a:rPr lang="de-AT" sz="2000" dirty="0" err="1"/>
              <a:t>PolitikerInnen</a:t>
            </a:r>
            <a:r>
              <a:rPr lang="de-AT" sz="2000" dirty="0"/>
              <a:t> über politische Positionen, versuchen den Menschen zu erklären, was ihre politischen Ziele sind und was sie umsetzen möchten</a:t>
            </a:r>
            <a:r>
              <a:rPr lang="de-AT" sz="2000" dirty="0" smtClean="0"/>
              <a:t>.</a:t>
            </a:r>
          </a:p>
          <a:p>
            <a:endParaRPr lang="de-AT" sz="2000" dirty="0" smtClean="0"/>
          </a:p>
          <a:p>
            <a:r>
              <a:rPr lang="de-AT" sz="2000" dirty="0"/>
              <a:t>Sprache dient in der Politik aber auch dazu, Macht auszuüben</a:t>
            </a:r>
            <a:r>
              <a:rPr lang="de-AT" sz="2000" dirty="0" smtClean="0"/>
              <a:t>:</a:t>
            </a:r>
          </a:p>
          <a:p>
            <a:pPr lvl="1"/>
            <a:r>
              <a:rPr lang="de-AT" sz="1500" dirty="0" err="1"/>
              <a:t>PolitikerInnen</a:t>
            </a:r>
            <a:r>
              <a:rPr lang="de-AT" sz="1500" dirty="0"/>
              <a:t> arbeiten Gesetzestexte inhaltlich aus und beschließen sie, sie bestimmen die Diskussion in den Medien und der Öffentlichkeit.</a:t>
            </a:r>
          </a:p>
          <a:p>
            <a:pPr lvl="1"/>
            <a:r>
              <a:rPr lang="de-AT" sz="1600" dirty="0" err="1"/>
              <a:t>BürgerInnen</a:t>
            </a:r>
            <a:r>
              <a:rPr lang="de-AT" sz="1600" dirty="0"/>
              <a:t> können gegen politische Entscheidungen demonstrieren, mit </a:t>
            </a:r>
            <a:r>
              <a:rPr lang="de-AT" sz="1600" dirty="0" err="1"/>
              <a:t>PolitikerInnen</a:t>
            </a:r>
            <a:r>
              <a:rPr lang="de-AT" sz="1600" dirty="0"/>
              <a:t> diskutieren und über die Medien öffentlichen Druck aufbauen. </a:t>
            </a:r>
            <a:endParaRPr lang="de-DE" sz="1600" dirty="0"/>
          </a:p>
          <a:p>
            <a:pPr lvl="1"/>
            <a:endParaRPr lang="de-DE" sz="1500" dirty="0"/>
          </a:p>
          <a:p>
            <a:r>
              <a:rPr lang="de-AT" sz="2000" dirty="0"/>
              <a:t>Politisches Handeln ist ohne Sprache also nur schwer vorstellbar.</a:t>
            </a:r>
          </a:p>
          <a:p>
            <a:endParaRPr lang="de-DE" sz="2000" dirty="0"/>
          </a:p>
          <a:p>
            <a:endParaRPr lang="de-DE" sz="2000" dirty="0"/>
          </a:p>
          <a:p>
            <a:endParaRPr lang="de-AT" sz="2000" dirty="0" smtClean="0"/>
          </a:p>
          <a:p>
            <a:endParaRPr lang="de-AT" sz="2000" dirty="0" smtClean="0"/>
          </a:p>
        </p:txBody>
      </p:sp>
    </p:spTree>
    <p:extLst>
      <p:ext uri="{BB962C8B-B14F-4D97-AF65-F5344CB8AC3E}">
        <p14:creationId xmlns:p14="http://schemas.microsoft.com/office/powerpoint/2010/main" val="376342853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3696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AT" sz="2400" dirty="0"/>
              <a:t>Propaganda und Diplomatie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1"/>
            <a:ext cx="8222940" cy="4392489"/>
          </a:xfrm>
        </p:spPr>
        <p:txBody>
          <a:bodyPr/>
          <a:lstStyle/>
          <a:p>
            <a:r>
              <a:rPr lang="de-AT" sz="2000" dirty="0"/>
              <a:t>In autoritären politischen Systemen </a:t>
            </a:r>
            <a:r>
              <a:rPr lang="de-AT" sz="2000" dirty="0" smtClean="0"/>
              <a:t>dient Sprache dazu</a:t>
            </a:r>
            <a:r>
              <a:rPr lang="de-AT" sz="2000" dirty="0"/>
              <a:t>, die Macht der politischen Führung </a:t>
            </a:r>
            <a:r>
              <a:rPr lang="de-AT" sz="2000" dirty="0" smtClean="0"/>
              <a:t>abzusichern. </a:t>
            </a:r>
            <a:r>
              <a:rPr lang="de-DE" sz="2000" dirty="0">
                <a:sym typeface="Wingdings" panose="05000000000000000000" pitchFamily="2" charset="2"/>
              </a:rPr>
              <a:t></a:t>
            </a:r>
            <a:r>
              <a:rPr lang="de-AT" sz="2000" dirty="0" smtClean="0"/>
              <a:t> </a:t>
            </a:r>
            <a:r>
              <a:rPr lang="de-AT" sz="2000" dirty="0"/>
              <a:t>Es gibt keine Meinungs- und Pressefreiheit, sondern staatliche </a:t>
            </a:r>
            <a:r>
              <a:rPr lang="de-AT" sz="2000" u="sng" dirty="0"/>
              <a:t>Propaganda</a:t>
            </a:r>
            <a:r>
              <a:rPr lang="de-AT" sz="2000" dirty="0" smtClean="0"/>
              <a:t>.</a:t>
            </a:r>
          </a:p>
          <a:p>
            <a:r>
              <a:rPr lang="de-AT" sz="2000" dirty="0" err="1" smtClean="0"/>
              <a:t>BürgerInnen</a:t>
            </a:r>
            <a:r>
              <a:rPr lang="de-AT" sz="2000" dirty="0" smtClean="0"/>
              <a:t> </a:t>
            </a:r>
            <a:r>
              <a:rPr lang="de-AT" sz="2000" dirty="0"/>
              <a:t>und Medien werden </a:t>
            </a:r>
            <a:r>
              <a:rPr lang="de-AT" sz="2000" dirty="0" smtClean="0"/>
              <a:t>vom </a:t>
            </a:r>
            <a:r>
              <a:rPr lang="de-AT" sz="2000" dirty="0"/>
              <a:t>Staat kontrolliert, jede Kritik am System wird unterdrückt</a:t>
            </a:r>
            <a:r>
              <a:rPr lang="de-AT" sz="2000" dirty="0" smtClean="0"/>
              <a:t>.</a:t>
            </a:r>
          </a:p>
          <a:p>
            <a:r>
              <a:rPr lang="de-AT" sz="2000" dirty="0" smtClean="0"/>
              <a:t>Beispiel: Deutschland </a:t>
            </a:r>
            <a:r>
              <a:rPr lang="de-AT" sz="2000" dirty="0"/>
              <a:t>während der Zeit des Nationalsozialismus (</a:t>
            </a:r>
            <a:r>
              <a:rPr lang="de-AT" sz="2000" dirty="0" smtClean="0"/>
              <a:t>1933–1945).</a:t>
            </a:r>
          </a:p>
          <a:p>
            <a:pPr marL="0" indent="0">
              <a:buNone/>
            </a:pPr>
            <a:endParaRPr lang="de-DE" sz="1050" dirty="0"/>
          </a:p>
          <a:p>
            <a:r>
              <a:rPr lang="de-AT" sz="2000" dirty="0"/>
              <a:t>Sprache spielt eine zentrale Rolle, wenn Staaten oder politische </a:t>
            </a:r>
            <a:r>
              <a:rPr lang="de-AT" sz="2000" dirty="0" err="1"/>
              <a:t>AkteurInnen</a:t>
            </a:r>
            <a:r>
              <a:rPr lang="de-AT" sz="2000" dirty="0"/>
              <a:t> miteinander verhandeln, nämlich in der Diplomatie. </a:t>
            </a:r>
            <a:endParaRPr lang="de-AT" sz="2000" dirty="0" smtClean="0"/>
          </a:p>
          <a:p>
            <a:r>
              <a:rPr lang="de-AT" sz="2000" dirty="0"/>
              <a:t>Einerseits </a:t>
            </a:r>
            <a:r>
              <a:rPr lang="de-AT" sz="2000" dirty="0" smtClean="0"/>
              <a:t>geht es um die sprachliche Verständigung, andererseits um </a:t>
            </a:r>
            <a:r>
              <a:rPr lang="de-AT" sz="2000" dirty="0"/>
              <a:t>die Art und Weise, wie miteinander gesprochen </a:t>
            </a:r>
            <a:r>
              <a:rPr lang="de-AT" sz="2000" dirty="0" smtClean="0"/>
              <a:t>wird.</a:t>
            </a:r>
          </a:p>
          <a:p>
            <a:r>
              <a:rPr lang="de-AT" sz="2000" dirty="0" smtClean="0"/>
              <a:t>Die </a:t>
            </a:r>
            <a:r>
              <a:rPr lang="de-AT" sz="2000" dirty="0"/>
              <a:t>diplomatische Sprache ist sehr allgemein und betont eher das Gemeinsame als das Trennende.</a:t>
            </a:r>
          </a:p>
          <a:p>
            <a:endParaRPr lang="de-AT" sz="2000" dirty="0"/>
          </a:p>
          <a:p>
            <a:endParaRPr lang="de-AT" sz="2000" dirty="0"/>
          </a:p>
          <a:p>
            <a:pPr marL="0" indent="0">
              <a:buNone/>
            </a:pPr>
            <a:endParaRPr lang="de-DE" sz="2000" dirty="0" smtClean="0"/>
          </a:p>
          <a:p>
            <a:endParaRPr lang="de-AT" sz="2000" dirty="0" smtClean="0"/>
          </a:p>
        </p:txBody>
      </p:sp>
    </p:spTree>
    <p:extLst>
      <p:ext uri="{BB962C8B-B14F-4D97-AF65-F5344CB8AC3E}">
        <p14:creationId xmlns:p14="http://schemas.microsoft.com/office/powerpoint/2010/main" val="83114673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7" y="295362"/>
            <a:ext cx="8207375" cy="1152525"/>
          </a:xfrm>
        </p:spPr>
        <p:txBody>
          <a:bodyPr/>
          <a:lstStyle/>
          <a:p>
            <a:pPr marL="0" indent="0">
              <a:buNone/>
            </a:pPr>
            <a:r>
              <a:rPr lang="de-AT" sz="2400" dirty="0"/>
              <a:t>Auf den Punkt </a:t>
            </a:r>
            <a:r>
              <a:rPr lang="de-AT" sz="2400" dirty="0" smtClean="0"/>
              <a:t>gebracht</a:t>
            </a:r>
            <a:endParaRPr lang="de-AT" sz="24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09476" y="1465028"/>
            <a:ext cx="7834932" cy="2252004"/>
          </a:xfrm>
        </p:spPr>
        <p:txBody>
          <a:bodyPr/>
          <a:lstStyle/>
          <a:p>
            <a:pPr marL="0" indent="0">
              <a:buNone/>
            </a:pPr>
            <a:r>
              <a:rPr lang="de-AT" sz="2000" dirty="0" smtClean="0"/>
              <a:t>Sprache </a:t>
            </a:r>
            <a:r>
              <a:rPr lang="de-AT" sz="2000" dirty="0"/>
              <a:t>ist ein wichtiger Teil der Politik: </a:t>
            </a:r>
            <a:endParaRPr lang="de-AT" sz="2000" dirty="0" smtClean="0"/>
          </a:p>
          <a:p>
            <a:pPr marL="0" indent="0">
              <a:buNone/>
            </a:pPr>
            <a:endParaRPr lang="de-AT" sz="1050" dirty="0"/>
          </a:p>
          <a:p>
            <a:r>
              <a:rPr lang="de-AT" sz="2000" dirty="0"/>
              <a:t>um politische Inhalte zu </a:t>
            </a:r>
            <a:r>
              <a:rPr lang="de-AT" sz="2000" dirty="0" smtClean="0"/>
              <a:t>erklären</a:t>
            </a:r>
          </a:p>
          <a:p>
            <a:pPr lvl="0"/>
            <a:r>
              <a:rPr lang="de-AT" sz="2000" dirty="0" smtClean="0"/>
              <a:t>für </a:t>
            </a:r>
            <a:r>
              <a:rPr lang="de-AT" sz="2000" dirty="0"/>
              <a:t>Diskussionen über politische </a:t>
            </a:r>
            <a:r>
              <a:rPr lang="de-AT" sz="2000" dirty="0" smtClean="0"/>
              <a:t>Positionen</a:t>
            </a:r>
            <a:endParaRPr lang="de-AT" sz="2000" dirty="0"/>
          </a:p>
          <a:p>
            <a:pPr lvl="0"/>
            <a:r>
              <a:rPr lang="de-AT" sz="2000" dirty="0"/>
              <a:t>für den Protest gegen politische </a:t>
            </a:r>
            <a:r>
              <a:rPr lang="de-AT" sz="2000" dirty="0" smtClean="0"/>
              <a:t>Maßnahmen</a:t>
            </a:r>
            <a:endParaRPr lang="de-AT" sz="2000" dirty="0"/>
          </a:p>
          <a:p>
            <a:pPr lvl="0"/>
            <a:r>
              <a:rPr lang="de-AT" sz="2000" dirty="0"/>
              <a:t>um mit anderen politischen </a:t>
            </a:r>
            <a:r>
              <a:rPr lang="de-AT" sz="2000" dirty="0" err="1"/>
              <a:t>AkteurInnen</a:t>
            </a:r>
            <a:r>
              <a:rPr lang="de-AT" sz="2000" dirty="0"/>
              <a:t> zu verhandeln.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92812"/>
            <a:ext cx="2484206" cy="186233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024" y="3993394"/>
            <a:ext cx="2804717" cy="186233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83568" y="6021288"/>
            <a:ext cx="24842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/>
              <a:t>Diplomatie © Clipdealer / </a:t>
            </a:r>
            <a:r>
              <a:rPr lang="de-DE" sz="1050" dirty="0" err="1" smtClean="0"/>
              <a:t>zerbor</a:t>
            </a:r>
            <a:endParaRPr lang="de-AT" sz="1050" dirty="0"/>
          </a:p>
        </p:txBody>
      </p:sp>
      <p:sp>
        <p:nvSpPr>
          <p:cNvPr id="7" name="Textfeld 6"/>
          <p:cNvSpPr txBox="1"/>
          <p:nvPr/>
        </p:nvSpPr>
        <p:spPr>
          <a:xfrm>
            <a:off x="3563888" y="6017791"/>
            <a:ext cx="30963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50" dirty="0"/>
              <a:t>Nationalratssitzungssaal © </a:t>
            </a:r>
            <a:r>
              <a:rPr lang="de-AT" sz="1050" dirty="0" smtClean="0"/>
              <a:t>Parlamentsdirektion /</a:t>
            </a:r>
            <a:br>
              <a:rPr lang="de-AT" sz="1050" dirty="0" smtClean="0"/>
            </a:br>
            <a:r>
              <a:rPr lang="de-AT" sz="1050" dirty="0" smtClean="0"/>
              <a:t>Christoph </a:t>
            </a:r>
            <a:r>
              <a:rPr lang="de-AT" sz="1050" dirty="0"/>
              <a:t>Haderer</a:t>
            </a:r>
            <a:endParaRPr lang="de-AT" sz="1050" dirty="0"/>
          </a:p>
        </p:txBody>
      </p:sp>
    </p:spTree>
    <p:extLst>
      <p:ext uri="{BB962C8B-B14F-4D97-AF65-F5344CB8AC3E}">
        <p14:creationId xmlns:p14="http://schemas.microsoft.com/office/powerpoint/2010/main" val="297277395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 smtClean="0"/>
              <a:t>Übung 2: Reden von </a:t>
            </a:r>
            <a:r>
              <a:rPr lang="de-AT" sz="3200" dirty="0" err="1" smtClean="0"/>
              <a:t>PolitikerInnen</a:t>
            </a:r>
            <a:endParaRPr lang="de-DE" sz="32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46088" y="1628775"/>
            <a:ext cx="8229600" cy="4430712"/>
          </a:xfrm>
        </p:spPr>
        <p:txBody>
          <a:bodyPr/>
          <a:lstStyle/>
          <a:p>
            <a:pPr marL="0" indent="0">
              <a:buNone/>
            </a:pPr>
            <a:r>
              <a:rPr lang="de-AT" sz="2000" dirty="0"/>
              <a:t>Schaut euch in der Klasse einen Ausschnitt einer Nachrichtensendung an, wo eine Politikerin oder ein Politiker spricht (oder, falls möglich, einen </a:t>
            </a:r>
            <a:r>
              <a:rPr lang="de-AT" sz="2000" dirty="0">
                <a:hlinkClick r:id="rId3"/>
              </a:rPr>
              <a:t>Livestream einer Plenarsitzung im </a:t>
            </a:r>
            <a:r>
              <a:rPr lang="de-AT" sz="2000" dirty="0" smtClean="0">
                <a:hlinkClick r:id="rId3"/>
              </a:rPr>
              <a:t>Nationalrat</a:t>
            </a:r>
            <a:r>
              <a:rPr lang="de-AT" sz="2000" dirty="0" smtClean="0"/>
              <a:t>).</a:t>
            </a:r>
            <a:endParaRPr lang="de-AT" sz="2000" dirty="0"/>
          </a:p>
          <a:p>
            <a:pPr marL="0" indent="0">
              <a:buNone/>
            </a:pPr>
            <a:endParaRPr lang="de-AT" sz="2000" dirty="0"/>
          </a:p>
          <a:p>
            <a:pPr marL="0" indent="0">
              <a:buNone/>
            </a:pPr>
            <a:r>
              <a:rPr lang="de-AT" sz="2000" b="1" dirty="0"/>
              <a:t>Diskutiert folgende Punkte</a:t>
            </a:r>
            <a:r>
              <a:rPr lang="de-AT" sz="2000" b="1" dirty="0" smtClean="0"/>
              <a:t>:</a:t>
            </a:r>
            <a:endParaRPr lang="de-AT" sz="2000" dirty="0"/>
          </a:p>
          <a:p>
            <a:pPr lvl="0"/>
            <a:r>
              <a:rPr lang="de-AT" sz="2000" dirty="0"/>
              <a:t>Was ist euch aufgefallen?</a:t>
            </a:r>
          </a:p>
          <a:p>
            <a:pPr lvl="0"/>
            <a:r>
              <a:rPr lang="de-AT" sz="2000" dirty="0"/>
              <a:t>Wie setzt die </a:t>
            </a:r>
            <a:r>
              <a:rPr lang="de-AT" sz="2000" dirty="0" smtClean="0"/>
              <a:t>Politikerin/der </a:t>
            </a:r>
            <a:r>
              <a:rPr lang="de-AT" sz="2000" dirty="0"/>
              <a:t>Politiker die Körpersprache ein? Gesten? Mimik? Lautstärke?</a:t>
            </a:r>
          </a:p>
          <a:p>
            <a:pPr lvl="0"/>
            <a:r>
              <a:rPr lang="de-AT" sz="2000" dirty="0"/>
              <a:t>Welche Gefühle vermittelt sie/er? (Zorn, Hoffnung, Ungeduld, </a:t>
            </a:r>
            <a:r>
              <a:rPr lang="de-AT" sz="2000" dirty="0" smtClean="0"/>
              <a:t>Verständnis …)</a:t>
            </a:r>
            <a:endParaRPr lang="de-AT" sz="2000" dirty="0"/>
          </a:p>
          <a:p>
            <a:pPr lvl="0"/>
            <a:r>
              <a:rPr lang="de-AT" sz="2000" dirty="0"/>
              <a:t>Wie würdet ihr den Sprach-Stil beschreiben? (einfach, kompliziert, überlegt, flott, </a:t>
            </a:r>
            <a:r>
              <a:rPr lang="de-AT" sz="2000" dirty="0" smtClean="0"/>
              <a:t>direkt/„</a:t>
            </a:r>
            <a:r>
              <a:rPr lang="de-AT" sz="2000" dirty="0"/>
              <a:t>gerade heraus“, </a:t>
            </a:r>
            <a:r>
              <a:rPr lang="de-AT" sz="2000" dirty="0" smtClean="0"/>
              <a:t>vorsichtig …?)</a:t>
            </a:r>
            <a:endParaRPr lang="de-AT" sz="2000" dirty="0"/>
          </a:p>
          <a:p>
            <a:pPr lvl="1"/>
            <a:endParaRPr lang="de-DE" sz="16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i="1" dirty="0">
              <a:solidFill>
                <a:srgbClr val="C00000"/>
              </a:solidFill>
            </a:endParaRPr>
          </a:p>
          <a:p>
            <a:endParaRPr lang="de-DE" sz="2000" dirty="0" smtClean="0"/>
          </a:p>
          <a:p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298430127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85384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400"/>
              <a:t>Mehr Information auf: </a:t>
            </a:r>
            <a:r>
              <a:rPr lang="de-DE" sz="2400">
                <a:hlinkClick r:id="rId3"/>
              </a:rPr>
              <a:t>www.demokratiewebstatt.at</a:t>
            </a:r>
            <a:r>
              <a:rPr lang="de-DE" sz="2400"/>
              <a:t> </a:t>
            </a:r>
            <a:endParaRPr lang="de-AT" sz="240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431287"/>
            <a:ext cx="5723359" cy="538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2334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Franz\Pictures\Thema-1938-Fotos-internet\1938 hintergrund-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262" y="3933056"/>
            <a:ext cx="7777162" cy="936104"/>
          </a:xfrm>
        </p:spPr>
        <p:txBody>
          <a:bodyPr/>
          <a:lstStyle/>
          <a:p>
            <a:r>
              <a:rPr lang="de-AT" sz="3600" dirty="0" smtClean="0"/>
              <a:t>Sprache(n) im Parlament</a:t>
            </a:r>
            <a:endParaRPr lang="de-AT" sz="36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262" y="764704"/>
            <a:ext cx="777716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b" anchorCtr="0" compatLnSpc="1">
            <a:prstTxWarp prst="textNoShape">
              <a:avLst/>
            </a:prstTxWarp>
          </a:bodyPr>
          <a:lstStyle/>
          <a:p>
            <a:pPr lvl="0">
              <a:tabLst>
                <a:tab pos="8342313" algn="l"/>
              </a:tabLst>
              <a:defRPr/>
            </a:pP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7653811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-27384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103815" cy="1034901"/>
          </a:xfrm>
        </p:spPr>
        <p:txBody>
          <a:bodyPr/>
          <a:lstStyle/>
          <a:p>
            <a:r>
              <a:rPr lang="de-DE" sz="2400" dirty="0" smtClean="0"/>
              <a:t>Parlament im Vielvölkerstaat Österreich-Ungarn</a:t>
            </a:r>
            <a:endParaRPr lang="de-DE" sz="24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683568" y="1124744"/>
            <a:ext cx="8003232" cy="5184576"/>
          </a:xfrm>
        </p:spPr>
        <p:txBody>
          <a:bodyPr/>
          <a:lstStyle/>
          <a:p>
            <a:r>
              <a:rPr lang="de-AT" sz="2000" dirty="0"/>
              <a:t>Vor knapp 100 Jahren gehörte das Gebiet, das heute Österreich ist, noch zu einem so genannten </a:t>
            </a:r>
            <a:r>
              <a:rPr lang="de-AT" sz="2000" b="1" dirty="0"/>
              <a:t>Vielvölkerstaat</a:t>
            </a:r>
            <a:r>
              <a:rPr lang="de-AT" sz="2000" dirty="0"/>
              <a:t>, nämlich der österreichisch-ungarischen </a:t>
            </a:r>
            <a:r>
              <a:rPr lang="de-AT" sz="2000" dirty="0" smtClean="0"/>
              <a:t>Monarchie.</a:t>
            </a:r>
          </a:p>
          <a:p>
            <a:r>
              <a:rPr lang="de-AT" sz="2000" dirty="0"/>
              <a:t>In einem Staat, der sich aus vielen verschiedenen Völkern zusammensetzt, werden auch viele Sprachen gesprochen. </a:t>
            </a:r>
            <a:endParaRPr lang="de-AT" sz="2000" dirty="0" smtClean="0"/>
          </a:p>
          <a:p>
            <a:r>
              <a:rPr lang="de-DE" sz="2000" dirty="0"/>
              <a:t>Im damaligen Abgeordnetenhaus (Parlament) waren diese vielen Sprachen ebenfalls </a:t>
            </a:r>
            <a:r>
              <a:rPr lang="de-DE" sz="2000" dirty="0" smtClean="0"/>
              <a:t>vertreten. </a:t>
            </a:r>
            <a:r>
              <a:rPr lang="de-AT" sz="2000" dirty="0"/>
              <a:t>1907 saßen 516 Abgeordnete im </a:t>
            </a:r>
            <a:r>
              <a:rPr lang="de-AT" sz="2000" dirty="0" smtClean="0"/>
              <a:t>Parlament</a:t>
            </a:r>
            <a:r>
              <a:rPr lang="de-AT" sz="2000" dirty="0"/>
              <a:t>,</a:t>
            </a:r>
            <a:r>
              <a:rPr lang="de-AT" sz="2000" dirty="0" smtClean="0"/>
              <a:t> </a:t>
            </a:r>
            <a:r>
              <a:rPr lang="de-AT" sz="2000" dirty="0"/>
              <a:t>darunter </a:t>
            </a:r>
            <a:r>
              <a:rPr lang="de-AT" sz="2000" dirty="0" smtClean="0"/>
              <a:t>waren Deutsche</a:t>
            </a:r>
            <a:r>
              <a:rPr lang="de-AT" sz="2000" dirty="0"/>
              <a:t>, Tschechen, Polen, Slowenen, Kroaten, Ruthenen (Ruthenen sind Menschen aus der heutigen Ukraine), Rumänen und Italiener</a:t>
            </a:r>
            <a:r>
              <a:rPr lang="de-AT" sz="2000" dirty="0" smtClean="0"/>
              <a:t>!</a:t>
            </a:r>
          </a:p>
          <a:p>
            <a:r>
              <a:rPr lang="de-AT" sz="2000" dirty="0"/>
              <a:t>Bei diesem </a:t>
            </a:r>
            <a:r>
              <a:rPr lang="de-AT" sz="2000" b="1" dirty="0"/>
              <a:t>Sprachengewirr</a:t>
            </a:r>
            <a:r>
              <a:rPr lang="de-AT" sz="2000" dirty="0"/>
              <a:t> im Parlament war es bestimmt gar nicht so einfach, sich zu verständigen und gemeinsame Gesetze zu beschließen.</a:t>
            </a:r>
          </a:p>
          <a:p>
            <a:endParaRPr lang="de-DE" sz="2000" dirty="0"/>
          </a:p>
          <a:p>
            <a:pPr marL="0" indent="0">
              <a:buNone/>
            </a:pPr>
            <a:endParaRPr lang="de-DE" sz="600" dirty="0" smtClean="0"/>
          </a:p>
          <a:p>
            <a:pPr marL="0" indent="0">
              <a:buNone/>
            </a:pPr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161917799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1068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2400" dirty="0" smtClean="0"/>
              <a:t>Amtssprachen und Fachsprachen im </a:t>
            </a:r>
            <a:r>
              <a:rPr lang="de-DE" sz="2400" dirty="0" smtClean="0"/>
              <a:t>Parlament damals …</a:t>
            </a:r>
            <a:endParaRPr lang="de-DE" sz="24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539552" y="1124744"/>
            <a:ext cx="8147248" cy="1942591"/>
          </a:xfrm>
        </p:spPr>
        <p:txBody>
          <a:bodyPr/>
          <a:lstStyle/>
          <a:p>
            <a:r>
              <a:rPr lang="de-AT" sz="2000" dirty="0" smtClean="0"/>
              <a:t>Manches wurde in andere Sprachen übersetzt, die </a:t>
            </a:r>
            <a:r>
              <a:rPr lang="de-AT" sz="2000" dirty="0"/>
              <a:t>Sprache, in der Verhandlungen geführt wurden, war aber Deutsch. </a:t>
            </a:r>
          </a:p>
          <a:p>
            <a:r>
              <a:rPr lang="de-AT" sz="2000" dirty="0"/>
              <a:t>Die unterschiedlichen Sprachen führten sicherlich auch zu einigen Missverständnissen und Streitereien zwischen den Abgeordneten des Vielvölkerstaates Österreich. </a:t>
            </a:r>
            <a:r>
              <a:rPr lang="de-AT" sz="2000" dirty="0" smtClean="0"/>
              <a:t> </a:t>
            </a:r>
            <a:endParaRPr lang="de-AT" sz="2000" dirty="0" smtClean="0"/>
          </a:p>
          <a:p>
            <a:endParaRPr lang="de-DE" sz="2000" dirty="0"/>
          </a:p>
          <a:p>
            <a:pPr marL="0" indent="0">
              <a:buNone/>
            </a:pPr>
            <a:endParaRPr lang="de-AT" sz="2000" dirty="0" smtClean="0"/>
          </a:p>
          <a:p>
            <a:endParaRPr lang="de-AT" sz="1100" dirty="0"/>
          </a:p>
          <a:p>
            <a:pPr marL="0" indent="0">
              <a:buNone/>
            </a:pPr>
            <a:endParaRPr lang="de-AT" sz="2000" dirty="0"/>
          </a:p>
          <a:p>
            <a:endParaRPr lang="de-DE" sz="2000" dirty="0" smtClean="0"/>
          </a:p>
          <a:p>
            <a:endParaRPr lang="de-DE" sz="1200" dirty="0" smtClean="0"/>
          </a:p>
          <a:p>
            <a:pPr marL="0" indent="0">
              <a:buNone/>
            </a:pPr>
            <a:endParaRPr lang="de-DE" sz="2000" dirty="0" smtClean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573016"/>
            <a:ext cx="2736304" cy="205222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120" y="3573016"/>
            <a:ext cx="2920846" cy="205222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239407" y="5671700"/>
            <a:ext cx="2999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Mitschrift einer Sitzung des Abgeordnetenhauses aus 1861 © Parlamentsdirektion</a:t>
            </a:r>
            <a:endParaRPr lang="de-AT" sz="1000" dirty="0"/>
          </a:p>
        </p:txBody>
      </p:sp>
      <p:sp>
        <p:nvSpPr>
          <p:cNvPr id="10" name="Textfeld 9"/>
          <p:cNvSpPr txBox="1"/>
          <p:nvPr/>
        </p:nvSpPr>
        <p:spPr>
          <a:xfrm>
            <a:off x="1045903" y="5656312"/>
            <a:ext cx="2736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/>
              <a:t>Pultdeckelkonzert im Parlament um 1900. © Parlamentsdirektion</a:t>
            </a:r>
            <a:endParaRPr lang="de-AT" sz="1050" dirty="0"/>
          </a:p>
        </p:txBody>
      </p:sp>
    </p:spTree>
    <p:extLst>
      <p:ext uri="{BB962C8B-B14F-4D97-AF65-F5344CB8AC3E}">
        <p14:creationId xmlns:p14="http://schemas.microsoft.com/office/powerpoint/2010/main" val="95909514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1068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2400" dirty="0" smtClean="0"/>
              <a:t>… und heute</a:t>
            </a:r>
            <a:endParaRPr lang="de-DE" sz="24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683568" y="1124744"/>
            <a:ext cx="8003232" cy="5184576"/>
          </a:xfrm>
        </p:spPr>
        <p:txBody>
          <a:bodyPr/>
          <a:lstStyle/>
          <a:p>
            <a:r>
              <a:rPr lang="de-AT" sz="2000" dirty="0"/>
              <a:t>Im heutigen Parlament ist die Amtssprache Deutsch. Die Sitzungen werden alle auch in die </a:t>
            </a:r>
            <a:r>
              <a:rPr lang="de-AT" sz="2000" b="1" dirty="0"/>
              <a:t>Gebärdensprache</a:t>
            </a:r>
            <a:r>
              <a:rPr lang="de-AT" sz="2000" dirty="0"/>
              <a:t> übersetzt.</a:t>
            </a:r>
          </a:p>
          <a:p>
            <a:r>
              <a:rPr lang="de-AT" sz="2000" dirty="0"/>
              <a:t>Die Gesetze, die im Parlament diskutiert und beschlossen werden, sind in </a:t>
            </a:r>
            <a:r>
              <a:rPr lang="de-AT" sz="2000" b="1" dirty="0"/>
              <a:t>juristischer Fachsprache</a:t>
            </a:r>
            <a:r>
              <a:rPr lang="de-AT" sz="2000" dirty="0"/>
              <a:t> geschrieben, sodass möglichst wenige Missverständnisse entstehen können.</a:t>
            </a:r>
          </a:p>
          <a:p>
            <a:r>
              <a:rPr lang="de-AT" sz="2000" dirty="0"/>
              <a:t>Diese Fachsprache ist ziemlich genau, allerdings (für Nicht-</a:t>
            </a:r>
            <a:r>
              <a:rPr lang="de-AT" sz="2000" dirty="0" err="1"/>
              <a:t>JuristInnen</a:t>
            </a:r>
            <a:r>
              <a:rPr lang="de-AT" sz="2000" dirty="0"/>
              <a:t>) nicht ganz einfach zu verstehen. </a:t>
            </a:r>
          </a:p>
          <a:p>
            <a:endParaRPr lang="de-DE" sz="2000" dirty="0"/>
          </a:p>
          <a:p>
            <a:pPr marL="0" indent="0">
              <a:buNone/>
            </a:pPr>
            <a:endParaRPr lang="de-AT" sz="2000" dirty="0" smtClean="0"/>
          </a:p>
          <a:p>
            <a:endParaRPr lang="de-AT" sz="1100" dirty="0"/>
          </a:p>
          <a:p>
            <a:pPr marL="0" indent="0">
              <a:buNone/>
            </a:pPr>
            <a:endParaRPr lang="de-AT" sz="2000" dirty="0"/>
          </a:p>
          <a:p>
            <a:endParaRPr lang="de-DE" sz="2000" dirty="0" smtClean="0"/>
          </a:p>
          <a:p>
            <a:endParaRPr lang="de-DE" sz="1200" dirty="0" smtClean="0"/>
          </a:p>
          <a:p>
            <a:pPr marL="0" indent="0">
              <a:buNone/>
            </a:pPr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6734003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1068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6712"/>
            <a:ext cx="8207375" cy="1152525"/>
          </a:xfrm>
        </p:spPr>
        <p:txBody>
          <a:bodyPr/>
          <a:lstStyle/>
          <a:p>
            <a:r>
              <a:rPr lang="de-AT" sz="2400" dirty="0" smtClean="0"/>
              <a:t>Nachgefragt: Wie </a:t>
            </a:r>
            <a:r>
              <a:rPr lang="de-AT" sz="2400" dirty="0"/>
              <a:t>viel beträgt die maximale Redezeit eines/r Abgeordneten bei einer Nationalratssitzung?</a:t>
            </a:r>
            <a:br>
              <a:rPr lang="de-AT" sz="2400" dirty="0"/>
            </a:br>
            <a:endParaRPr lang="de-DE" sz="24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91870" y="1844824"/>
            <a:ext cx="8003232" cy="5184576"/>
          </a:xfrm>
        </p:spPr>
        <p:txBody>
          <a:bodyPr/>
          <a:lstStyle/>
          <a:p>
            <a:pPr marL="0" indent="0">
              <a:buNone/>
            </a:pPr>
            <a:r>
              <a:rPr lang="de-AT" sz="2000" dirty="0"/>
              <a:t>Die längste Rede im Nationalrat dauerte über 10 Stunden</a:t>
            </a:r>
            <a:r>
              <a:rPr lang="de-AT" sz="2000" dirty="0" smtClean="0"/>
              <a:t>! Das war allerdings schon vor vielen Jahren. Inzwischen wurden die Regeln über die Redezeit genau niedergeschrieben.</a:t>
            </a:r>
            <a:endParaRPr lang="de-AT" sz="2000" dirty="0"/>
          </a:p>
          <a:p>
            <a:pPr marL="0" indent="0">
              <a:buNone/>
            </a:pPr>
            <a:endParaRPr lang="de-AT" sz="2000" dirty="0" smtClean="0"/>
          </a:p>
          <a:p>
            <a:pPr marL="0" indent="0">
              <a:buNone/>
            </a:pPr>
            <a:r>
              <a:rPr lang="de-DE" sz="2000" dirty="0"/>
              <a:t>Im Parlament darf man </a:t>
            </a:r>
            <a:r>
              <a:rPr lang="de-DE" sz="2000" dirty="0" smtClean="0"/>
              <a:t>also nicht einfach „darauf </a:t>
            </a:r>
            <a:r>
              <a:rPr lang="de-DE" sz="2000" dirty="0"/>
              <a:t>los </a:t>
            </a:r>
            <a:r>
              <a:rPr lang="de-DE" sz="2000" dirty="0" smtClean="0"/>
              <a:t>reden“, </a:t>
            </a:r>
            <a:r>
              <a:rPr lang="de-DE" sz="2000" dirty="0"/>
              <a:t>die Reihenfolge der Reden und die Redezeit für die Abgeordneten ist </a:t>
            </a:r>
            <a:r>
              <a:rPr lang="de-DE" sz="2000" dirty="0" smtClean="0"/>
              <a:t>exakt festgelegt</a:t>
            </a:r>
            <a:r>
              <a:rPr lang="de-DE" sz="2000" dirty="0"/>
              <a:t>. </a:t>
            </a:r>
            <a:r>
              <a:rPr lang="de-AT" sz="2000" dirty="0" smtClean="0"/>
              <a:t>Die </a:t>
            </a:r>
            <a:r>
              <a:rPr lang="de-AT" sz="2000" dirty="0"/>
              <a:t>Rede eines/r Nationalratsabgeordneten darf </a:t>
            </a:r>
            <a:r>
              <a:rPr lang="de-AT" sz="2000" dirty="0" smtClean="0"/>
              <a:t>nun bis </a:t>
            </a:r>
            <a:r>
              <a:rPr lang="de-AT" sz="2000" dirty="0"/>
              <a:t>zu 20 Minuten dauern. Zumeist schöpfen die Abgeordneten aber nicht die volle Zeit aus. Eine Minute vor Ende der geplanten Redezeit beginnt ein rotes Licht am </a:t>
            </a:r>
            <a:r>
              <a:rPr lang="de-AT" sz="2000" dirty="0" err="1"/>
              <a:t>RednerInnenpult</a:t>
            </a:r>
            <a:r>
              <a:rPr lang="de-AT" sz="2000" dirty="0"/>
              <a:t> zu leuchten</a:t>
            </a:r>
            <a:r>
              <a:rPr lang="de-AT" sz="2000" dirty="0" smtClean="0"/>
              <a:t>.</a:t>
            </a:r>
          </a:p>
          <a:p>
            <a:pPr marL="0" indent="0">
              <a:buNone/>
            </a:pPr>
            <a:endParaRPr lang="de-AT" sz="2000" dirty="0"/>
          </a:p>
          <a:p>
            <a:endParaRPr lang="de-DE" sz="2000" dirty="0" smtClean="0"/>
          </a:p>
          <a:p>
            <a:endParaRPr lang="de-AT" sz="2000" dirty="0"/>
          </a:p>
          <a:p>
            <a:pPr marL="0" indent="0">
              <a:buNone/>
            </a:pPr>
            <a:r>
              <a:rPr lang="de-DE" sz="2000" dirty="0" smtClean="0"/>
              <a:t> </a:t>
            </a:r>
            <a:endParaRPr lang="de-AT" sz="2000" dirty="0"/>
          </a:p>
          <a:p>
            <a:pPr marL="0" indent="0">
              <a:buNone/>
            </a:pPr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98814190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Franz\Pictures\Thema-1938-Fotos-internet\1938 hintergrund-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149080"/>
            <a:ext cx="7777162" cy="936104"/>
          </a:xfrm>
        </p:spPr>
        <p:txBody>
          <a:bodyPr/>
          <a:lstStyle/>
          <a:p>
            <a:pPr lvl="0"/>
            <a:r>
              <a:rPr lang="de-DE" sz="4000" dirty="0" smtClean="0"/>
              <a:t>Die Macht der Sprache</a:t>
            </a:r>
            <a:endParaRPr lang="de-AT" sz="4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262" y="764704"/>
            <a:ext cx="777716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b" anchorCtr="0" compatLnSpc="1">
            <a:prstTxWarp prst="textNoShape">
              <a:avLst/>
            </a:prstTxWarp>
          </a:bodyPr>
          <a:lstStyle/>
          <a:p>
            <a:pPr lvl="0">
              <a:tabLst>
                <a:tab pos="8342313" algn="l"/>
              </a:tabLst>
              <a:defRPr/>
            </a:pP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7825996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-176981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2400" dirty="0" smtClean="0"/>
              <a:t>Die Bedeutung der Sprache</a:t>
            </a:r>
            <a:endParaRPr lang="de-DE" sz="24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2"/>
            <a:ext cx="7852556" cy="4824536"/>
          </a:xfrm>
        </p:spPr>
        <p:txBody>
          <a:bodyPr/>
          <a:lstStyle/>
          <a:p>
            <a:r>
              <a:rPr lang="de-DE" sz="2000" dirty="0"/>
              <a:t>„</a:t>
            </a:r>
            <a:r>
              <a:rPr lang="de-DE" sz="2000" i="1" dirty="0"/>
              <a:t>Man kann nicht </a:t>
            </a:r>
            <a:r>
              <a:rPr lang="de-DE" sz="2000" b="1" i="1" dirty="0" err="1"/>
              <a:t>nicht</a:t>
            </a:r>
            <a:r>
              <a:rPr lang="de-DE" sz="2000" i="1" dirty="0"/>
              <a:t> </a:t>
            </a:r>
            <a:r>
              <a:rPr lang="de-DE" sz="2000" i="1" dirty="0" smtClean="0"/>
              <a:t>kommunizieren.</a:t>
            </a:r>
            <a:r>
              <a:rPr lang="de-DE" sz="2000" dirty="0" smtClean="0"/>
              <a:t>“</a:t>
            </a:r>
          </a:p>
          <a:p>
            <a:r>
              <a:rPr lang="de-DE" sz="2000" dirty="0" smtClean="0"/>
              <a:t>Auch ohne etwas zu sagen, drücken wir durch Körperhaltung, Gesichtsausdruck und Bewegungen aus, wie es uns geht.</a:t>
            </a:r>
          </a:p>
          <a:p>
            <a:r>
              <a:rPr lang="de-DE" sz="2000" dirty="0" smtClean="0"/>
              <a:t>Mit der Sprache können Menschen auch Informationen austauschen, wenn sie sich nicht sehen und weit voneinander entfernt sind.</a:t>
            </a:r>
          </a:p>
          <a:p>
            <a:r>
              <a:rPr lang="de-DE" sz="2000" dirty="0" smtClean="0"/>
              <a:t>„Wort-Wahl“, „um Worte ringen“, „sprachlos sein“: Wir nutzen die Sprache, um die Welt um uns herum zu beschreiben. </a:t>
            </a:r>
          </a:p>
          <a:p>
            <a:r>
              <a:rPr lang="de-DE" sz="2000" dirty="0" smtClean="0"/>
              <a:t>Sprache </a:t>
            </a:r>
            <a:r>
              <a:rPr lang="de-DE" sz="2000" dirty="0"/>
              <a:t>ist </a:t>
            </a:r>
            <a:r>
              <a:rPr lang="de-DE" sz="2000" dirty="0" smtClean="0"/>
              <a:t>Teil unserer Persönlichkeit und enorm </a:t>
            </a:r>
            <a:r>
              <a:rPr lang="de-DE" sz="2000" dirty="0"/>
              <a:t>wichtig für uns</a:t>
            </a:r>
            <a:r>
              <a:rPr lang="de-DE" sz="2000" dirty="0" smtClean="0"/>
              <a:t>!</a:t>
            </a:r>
          </a:p>
          <a:p>
            <a:r>
              <a:rPr lang="de-DE" sz="2000" dirty="0" smtClean="0"/>
              <a:t>Sprache kann vielfältig und kreativ sein, Sprache kann sich verwandeln („Babysprache“ vs. Poesie)</a:t>
            </a:r>
            <a:endParaRPr lang="de-DE" sz="2000" dirty="0"/>
          </a:p>
          <a:p>
            <a:endParaRPr lang="de-DE" sz="1500" dirty="0" smtClean="0"/>
          </a:p>
        </p:txBody>
      </p:sp>
    </p:spTree>
    <p:extLst>
      <p:ext uri="{BB962C8B-B14F-4D97-AF65-F5344CB8AC3E}">
        <p14:creationId xmlns:p14="http://schemas.microsoft.com/office/powerpoint/2010/main" val="405765464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711"/>
            <a:ext cx="9163050" cy="688538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Sprachliche Vielfalt</a:t>
            </a:r>
            <a:endParaRPr lang="de-AT" sz="2400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smtClean="0"/>
              <a:t>Weltweit gibt es circa </a:t>
            </a:r>
            <a:r>
              <a:rPr lang="de-DE" sz="2000" b="1" dirty="0" smtClean="0"/>
              <a:t>7.000 Sprachen </a:t>
            </a:r>
            <a:r>
              <a:rPr lang="de-DE" sz="2000" dirty="0" smtClean="0"/>
              <a:t>und unzählige Dialekte.</a:t>
            </a:r>
          </a:p>
          <a:p>
            <a:r>
              <a:rPr lang="de-DE" sz="2000" dirty="0" smtClean="0"/>
              <a:t>Englisch ist in unseren Augen oftmals </a:t>
            </a:r>
            <a:r>
              <a:rPr lang="de-DE" sz="2000" i="1" dirty="0" smtClean="0"/>
              <a:t>die „</a:t>
            </a:r>
            <a:r>
              <a:rPr lang="de-DE" sz="2000" dirty="0" smtClean="0"/>
              <a:t>Weltsprache“, weltweit ist sie aber nicht die am meisten gesprochene Sprache.</a:t>
            </a:r>
          </a:p>
          <a:p>
            <a:r>
              <a:rPr lang="de-DE" sz="2000" dirty="0" smtClean="0"/>
              <a:t>Die Hälfte aller Menschen weltweit spricht eine von nur 19 Sprachen – der Rest der knapp 7.000 anderen Sprachen wird von der anderen Hälfte der Weltbevölkerung gesprochen.</a:t>
            </a:r>
          </a:p>
          <a:p>
            <a:r>
              <a:rPr lang="de-DE" sz="2000" dirty="0" smtClean="0"/>
              <a:t>Einige Sprachen haben große Sprachgruppen (z.B. Chinesisch), andere Sprachen sind vom Aussterben bedroht.</a:t>
            </a:r>
          </a:p>
          <a:p>
            <a:r>
              <a:rPr lang="de-DE" sz="2000" dirty="0" smtClean="0"/>
              <a:t>Wenn eine Sprache ausstirbt, dann geht auch das Wissen und die Denkweise der Menschen verloren, die sie sprechen. </a:t>
            </a:r>
          </a:p>
          <a:p>
            <a:r>
              <a:rPr lang="de-DE" sz="2000" dirty="0" smtClean="0"/>
              <a:t>Verschiedene Sprachen bedeuten auch verschiedene Ausdrucksweisen: Nicht alles kann man wortwörtlich übersetzen. </a:t>
            </a:r>
          </a:p>
          <a:p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352908186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08520" y="-99392"/>
            <a:ext cx="9163050" cy="688538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980728"/>
            <a:ext cx="8136903" cy="1152525"/>
          </a:xfrm>
        </p:spPr>
        <p:txBody>
          <a:bodyPr/>
          <a:lstStyle/>
          <a:p>
            <a:r>
              <a:rPr lang="de-DE" sz="2400" dirty="0" smtClean="0"/>
              <a:t>Nachgefragt: </a:t>
            </a:r>
            <a:r>
              <a:rPr lang="de-AT" sz="2400" dirty="0"/>
              <a:t>Warum lässt sich so schwer sagen, wie viele Sprachen es weltweit gibt?</a:t>
            </a:r>
            <a:br>
              <a:rPr lang="de-AT" sz="2400" dirty="0"/>
            </a:br>
            <a:endParaRPr lang="de-DE" sz="24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251520" y="1196752"/>
            <a:ext cx="8435280" cy="4934173"/>
          </a:xfrm>
          <a:prstGeom prst="rect">
            <a:avLst/>
          </a:prstGeom>
        </p:spPr>
        <p:txBody>
          <a:bodyPr/>
          <a:lstStyle/>
          <a:p>
            <a:endParaRPr lang="de-AT" sz="2000" i="1" dirty="0" smtClean="0"/>
          </a:p>
          <a:p>
            <a:endParaRPr lang="de-AT" sz="2000" i="1" dirty="0"/>
          </a:p>
          <a:p>
            <a:endParaRPr lang="de-AT" sz="2000" i="1" dirty="0" smtClean="0"/>
          </a:p>
          <a:p>
            <a:r>
              <a:rPr lang="de-AT" sz="2000" dirty="0"/>
              <a:t>Ein Grund dafür ist, dass die Grenze zwischen Dialekt und eigener Sprache nicht immer eindeutig ist</a:t>
            </a:r>
            <a:r>
              <a:rPr lang="de-AT" sz="2000" dirty="0" smtClean="0"/>
              <a:t>.</a:t>
            </a:r>
          </a:p>
          <a:p>
            <a:endParaRPr lang="de-AT" sz="2000" dirty="0"/>
          </a:p>
          <a:p>
            <a:r>
              <a:rPr lang="de-AT" sz="2000" dirty="0"/>
              <a:t>Häufig werden Sprachen auch politisch definiert: Dadurch werden z.B. das Serbische, Kroatische, Montenegrinische und Bosnische als separate Sprachen gewertet, obwohl sie nach linguistischen Kriterien eindeutig nur eine Sprache – </a:t>
            </a:r>
            <a:r>
              <a:rPr lang="de-AT" sz="2000" u="sng" dirty="0"/>
              <a:t>Serbokroatisch</a:t>
            </a:r>
            <a:r>
              <a:rPr lang="de-AT" sz="2000" dirty="0"/>
              <a:t> – darstellen. </a:t>
            </a:r>
          </a:p>
          <a:p>
            <a:pPr eaLnBrk="0" hangingPunct="0">
              <a:spcBef>
                <a:spcPct val="20000"/>
              </a:spcBef>
              <a:buClr>
                <a:srgbClr val="A50021"/>
              </a:buClr>
              <a:defRPr/>
            </a:pPr>
            <a:endParaRPr lang="de-DE" sz="2000" kern="0" dirty="0" smtClean="0">
              <a:latin typeface="+mn-lt"/>
            </a:endParaRPr>
          </a:p>
          <a:p>
            <a:pPr eaLnBrk="0" hangingPunct="0">
              <a:spcBef>
                <a:spcPct val="20000"/>
              </a:spcBef>
              <a:buClr>
                <a:srgbClr val="A50021"/>
              </a:buClr>
              <a:defRPr/>
            </a:pPr>
            <a:r>
              <a:rPr lang="de-DE" sz="2000" kern="0" dirty="0" smtClean="0">
                <a:latin typeface="+mn-lt"/>
              </a:rPr>
              <a:t>Außerdem werden auch heute noch neue Sprachen entdeckt. Viele Sprachen verändern sich und andere Sprachen sterben aus.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20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375924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-47776"/>
            <a:ext cx="9163050" cy="688538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/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0" t="6114" r="20160" b="3810"/>
          <a:stretch/>
        </p:blipFill>
        <p:spPr>
          <a:xfrm>
            <a:off x="4644008" y="3041266"/>
            <a:ext cx="4360886" cy="3689978"/>
          </a:xfrm>
          <a:prstGeom prst="rect">
            <a:avLst/>
          </a:prstGeom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21456" y="58309"/>
            <a:ext cx="8207375" cy="1152525"/>
          </a:xfrm>
        </p:spPr>
        <p:txBody>
          <a:bodyPr/>
          <a:lstStyle/>
          <a:p>
            <a:r>
              <a:rPr lang="de-DE" sz="2400" dirty="0" smtClean="0"/>
              <a:t>„Fachchinesisch“ und Geheimsprachen</a:t>
            </a:r>
            <a:endParaRPr lang="de-DE" sz="24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107504" y="1196752"/>
            <a:ext cx="8435280" cy="6158309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kern="0" dirty="0">
              <a:latin typeface="+mn-lt"/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221456" y="980728"/>
            <a:ext cx="8229600" cy="4430712"/>
          </a:xfrm>
        </p:spPr>
        <p:txBody>
          <a:bodyPr/>
          <a:lstStyle/>
          <a:p>
            <a:r>
              <a:rPr lang="de-DE" sz="2000" dirty="0" smtClean="0"/>
              <a:t>Fachsprachen sind sehr spezifische Sprachen für Menschen, die den gleichen oder einen ähnlichen Beruf ausüben (z.B. </a:t>
            </a:r>
            <a:r>
              <a:rPr lang="de-DE" sz="2000" dirty="0" err="1" smtClean="0"/>
              <a:t>ÄrztInnen</a:t>
            </a:r>
            <a:r>
              <a:rPr lang="de-DE" sz="2000" dirty="0" smtClean="0"/>
              <a:t> und </a:t>
            </a:r>
            <a:r>
              <a:rPr lang="de-DE" sz="2000" dirty="0" err="1" smtClean="0"/>
              <a:t>ApothekerInnen</a:t>
            </a:r>
            <a:r>
              <a:rPr lang="de-DE" sz="2000" dirty="0" smtClean="0"/>
              <a:t>).</a:t>
            </a:r>
          </a:p>
          <a:p>
            <a:r>
              <a:rPr lang="de-DE" sz="2000" dirty="0" smtClean="0"/>
              <a:t>Fachsprachen sind zumeist sehr präzise, beispielsweise die juristische Fachsprache für Gesetzestexte.</a:t>
            </a:r>
          </a:p>
          <a:p>
            <a:r>
              <a:rPr lang="de-DE" sz="2000" dirty="0" smtClean="0"/>
              <a:t>Auch die Jugendsprache ist eine Art „Fachsprache“, mit der sich die Jugendlichen untereinander verständigen.</a:t>
            </a:r>
          </a:p>
          <a:p>
            <a:r>
              <a:rPr lang="de-DE" sz="2000" dirty="0" smtClean="0"/>
              <a:t>Sprache kann somit auch zur Aus- und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Abgrenzung </a:t>
            </a:r>
            <a:r>
              <a:rPr lang="de-DE" sz="2000" dirty="0" smtClean="0"/>
              <a:t>dienen, </a:t>
            </a:r>
            <a:r>
              <a:rPr lang="de-DE" sz="2000" dirty="0" smtClean="0"/>
              <a:t>Sprache</a:t>
            </a:r>
            <a:br>
              <a:rPr lang="de-DE" sz="2000" dirty="0" smtClean="0"/>
            </a:br>
            <a:r>
              <a:rPr lang="de-DE" sz="2000" dirty="0" smtClean="0"/>
              <a:t>hat </a:t>
            </a:r>
            <a:r>
              <a:rPr lang="de-DE" sz="2000" dirty="0" smtClean="0"/>
              <a:t>auch mit Macht zu tun.</a:t>
            </a:r>
          </a:p>
          <a:p>
            <a:endParaRPr lang="de-DE" sz="20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6" y="5551733"/>
            <a:ext cx="1885950" cy="128587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167342" y="6261424"/>
            <a:ext cx="2848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 smtClean="0"/>
              <a:t>Wordcloud</a:t>
            </a:r>
            <a:r>
              <a:rPr lang="de-DE" sz="1100" dirty="0" smtClean="0"/>
              <a:t> Sprache © Parlamentsdirektion / Kinderbüro Universität Wien</a:t>
            </a:r>
            <a:endParaRPr lang="de-AT" sz="1100" dirty="0"/>
          </a:p>
        </p:txBody>
      </p:sp>
    </p:spTree>
    <p:extLst>
      <p:ext uri="{BB962C8B-B14F-4D97-AF65-F5344CB8AC3E}">
        <p14:creationId xmlns:p14="http://schemas.microsoft.com/office/powerpoint/2010/main" val="107919370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-47776"/>
            <a:ext cx="9163050" cy="688538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21456" y="58309"/>
            <a:ext cx="8207375" cy="1152525"/>
          </a:xfrm>
        </p:spPr>
        <p:txBody>
          <a:bodyPr/>
          <a:lstStyle/>
          <a:p>
            <a:r>
              <a:rPr lang="de-DE" sz="2400" dirty="0"/>
              <a:t>Sprache und Macht im Alltag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107504" y="1196752"/>
            <a:ext cx="8435280" cy="6158309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kern="0" dirty="0">
              <a:latin typeface="+mn-lt"/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47675" y="1340768"/>
            <a:ext cx="8229600" cy="4430712"/>
          </a:xfrm>
        </p:spPr>
        <p:txBody>
          <a:bodyPr/>
          <a:lstStyle/>
          <a:p>
            <a:r>
              <a:rPr lang="de-DE" sz="2000" dirty="0" smtClean="0"/>
              <a:t>Mit Sprache können wir auch im Alltag Macht ausüben, beispielsweise indem wir andere Menschen von unserer Meinung überzeugen. </a:t>
            </a:r>
          </a:p>
          <a:p>
            <a:r>
              <a:rPr lang="de-DE" sz="2000" dirty="0" smtClean="0"/>
              <a:t>Manchmal wird die Sprache aber auch dazu benutzt, um andere zu verletzen: Beispiele dafür sind Beleidigungen, Beschimpfungen und abwertende Witze.</a:t>
            </a:r>
          </a:p>
          <a:p>
            <a:r>
              <a:rPr lang="de-DE" sz="2000" dirty="0" smtClean="0"/>
              <a:t>Es gibt auch Situationen, in denen nicht klar ist, </a:t>
            </a:r>
            <a:r>
              <a:rPr lang="de-DE" sz="2000" i="1" dirty="0" smtClean="0"/>
              <a:t>wie </a:t>
            </a:r>
            <a:r>
              <a:rPr lang="de-DE" sz="2000" dirty="0" smtClean="0"/>
              <a:t>etwas gemeint ist, Beispiel:</a:t>
            </a:r>
          </a:p>
          <a:p>
            <a:pPr marL="0" indent="0">
              <a:buNone/>
            </a:pPr>
            <a:endParaRPr lang="de-DE" sz="2000" dirty="0" smtClean="0"/>
          </a:p>
          <a:p>
            <a:pPr lvl="1"/>
            <a:r>
              <a:rPr lang="de-DE" sz="1400" dirty="0" smtClean="0"/>
              <a:t>„</a:t>
            </a:r>
            <a:r>
              <a:rPr lang="de-DE" sz="1400" b="1" dirty="0"/>
              <a:t>Du, Schatzi, komm mal her</a:t>
            </a:r>
            <a:r>
              <a:rPr lang="de-DE" sz="1400" dirty="0"/>
              <a:t>“</a:t>
            </a:r>
            <a:br>
              <a:rPr lang="de-DE" sz="1400" dirty="0"/>
            </a:br>
            <a:r>
              <a:rPr lang="de-DE" sz="1400" dirty="0" smtClean="0"/>
              <a:t>Liebevolles </a:t>
            </a:r>
            <a:r>
              <a:rPr lang="de-DE" sz="1400" dirty="0"/>
              <a:t>„Du“; Anrede von </a:t>
            </a:r>
            <a:r>
              <a:rPr lang="de-DE" sz="1400" dirty="0" err="1" smtClean="0"/>
              <a:t>PartnerIn</a:t>
            </a:r>
            <a:r>
              <a:rPr lang="de-DE" sz="1400" dirty="0" smtClean="0"/>
              <a:t> </a:t>
            </a:r>
            <a:r>
              <a:rPr lang="de-DE" sz="1400" dirty="0"/>
              <a:t>mit Kosenamen. </a:t>
            </a:r>
            <a:endParaRPr lang="de-AT" sz="1400" dirty="0"/>
          </a:p>
          <a:p>
            <a:pPr marL="0" indent="0">
              <a:buNone/>
            </a:pPr>
            <a:r>
              <a:rPr lang="de-DE" sz="1400" dirty="0"/>
              <a:t> </a:t>
            </a:r>
            <a:endParaRPr lang="de-AT" sz="1400" dirty="0"/>
          </a:p>
          <a:p>
            <a:pPr lvl="1"/>
            <a:r>
              <a:rPr lang="de-DE" sz="1400" b="1" dirty="0" smtClean="0"/>
              <a:t>„</a:t>
            </a:r>
            <a:r>
              <a:rPr lang="de-DE" sz="1400" b="1" dirty="0"/>
              <a:t>Du, Schatzi, komm mal her“</a:t>
            </a:r>
            <a:br>
              <a:rPr lang="de-DE" sz="1400" b="1" dirty="0"/>
            </a:br>
            <a:r>
              <a:rPr lang="de-DE" sz="1400" dirty="0" smtClean="0"/>
              <a:t>Abwertendes </a:t>
            </a:r>
            <a:r>
              <a:rPr lang="de-DE" sz="1400" dirty="0"/>
              <a:t>„Du“; übergriffige Anrede von einem fremden Mann gegenüber einer Frau. </a:t>
            </a:r>
            <a:endParaRPr lang="de-AT" sz="1400" dirty="0"/>
          </a:p>
          <a:p>
            <a:pPr marL="914400" lvl="2" indent="0">
              <a:buNone/>
            </a:pPr>
            <a:endParaRPr 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302550932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-47776"/>
            <a:ext cx="9163050" cy="688538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70234"/>
            <a:ext cx="8207375" cy="1152525"/>
          </a:xfrm>
        </p:spPr>
        <p:txBody>
          <a:bodyPr/>
          <a:lstStyle/>
          <a:p>
            <a:r>
              <a:rPr lang="de-DE" sz="2400" dirty="0" smtClean="0"/>
              <a:t>Sprache </a:t>
            </a:r>
            <a:r>
              <a:rPr lang="de-DE" sz="2400" dirty="0"/>
              <a:t>im Wandel</a:t>
            </a: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107504" y="1196752"/>
            <a:ext cx="8435280" cy="6158309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kern="0" dirty="0">
              <a:latin typeface="+mn-lt"/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47675" y="1340768"/>
            <a:ext cx="8229600" cy="4430712"/>
          </a:xfrm>
        </p:spPr>
        <p:txBody>
          <a:bodyPr/>
          <a:lstStyle/>
          <a:p>
            <a:r>
              <a:rPr lang="de-DE" sz="2000" dirty="0" smtClean="0"/>
              <a:t>Sprachen verändern sich im Laufe der Zeit, oft bereits von einer Generation zur (über-)nächsten.</a:t>
            </a:r>
          </a:p>
          <a:p>
            <a:r>
              <a:rPr lang="de-DE" sz="2000" dirty="0" smtClean="0"/>
              <a:t>Sprache wird auch von anderen Sprachen beeinflusst, z.B. die österreichische Sprache von der bundesdeutschen Sprache („Tomate“ anstatt „</a:t>
            </a:r>
            <a:r>
              <a:rPr lang="de-DE" sz="2000" dirty="0" err="1" smtClean="0"/>
              <a:t>Paradeiser</a:t>
            </a:r>
            <a:r>
              <a:rPr lang="de-DE" sz="2000" dirty="0" smtClean="0"/>
              <a:t>“).</a:t>
            </a:r>
          </a:p>
          <a:p>
            <a:r>
              <a:rPr lang="de-DE" sz="2000" dirty="0" smtClean="0"/>
              <a:t>Sprache entwickelt sich weiter und passt sich den gesellschaftlichen Realitäten an; Man spricht auch von „nicht-diskriminierender, gewaltfreier und gendersensibler Sprache“;</a:t>
            </a:r>
          </a:p>
          <a:p>
            <a:pPr marL="0" indent="0">
              <a:buNone/>
            </a:pPr>
            <a:endParaRPr lang="de-DE" sz="1000" dirty="0" smtClean="0"/>
          </a:p>
          <a:p>
            <a:pPr lvl="1"/>
            <a:r>
              <a:rPr lang="de-DE" sz="1500" dirty="0" smtClean="0"/>
              <a:t>Beispiel 1: Früher war das Wort „Weiber“ gebräuchlich, heute wird das als abwertend empfunden. Besser: Frauen.</a:t>
            </a:r>
          </a:p>
          <a:p>
            <a:pPr lvl="1"/>
            <a:r>
              <a:rPr lang="de-DE" sz="1500" dirty="0" smtClean="0"/>
              <a:t>Beispiel 2: Der Satz „Die </a:t>
            </a:r>
            <a:r>
              <a:rPr lang="de-DE" sz="1500" dirty="0"/>
              <a:t>leben wie die Zigeuner</a:t>
            </a:r>
            <a:r>
              <a:rPr lang="de-DE" sz="1500" dirty="0" smtClean="0"/>
              <a:t>.“ wurde früher gebraucht, um ausdrücken</a:t>
            </a:r>
            <a:r>
              <a:rPr lang="de-DE" sz="1500" dirty="0"/>
              <a:t>, dass diese Menschen faul, unordentlich, schmutzig oder gar kriminell sind; Vorurteile gegenüber Roma und Sinti werden damit </a:t>
            </a:r>
            <a:r>
              <a:rPr lang="de-DE" sz="1500" dirty="0" smtClean="0"/>
              <a:t>wiederholt; Besser: </a:t>
            </a:r>
            <a:r>
              <a:rPr lang="de-DE" sz="1500" dirty="0"/>
              <a:t>Redewendung nicht </a:t>
            </a:r>
            <a:r>
              <a:rPr lang="de-DE" sz="1500" dirty="0" smtClean="0"/>
              <a:t>verwenden, stattdessen sagen</a:t>
            </a:r>
            <a:r>
              <a:rPr lang="de-DE" sz="1500" dirty="0"/>
              <a:t>, was gemeint </a:t>
            </a:r>
            <a:r>
              <a:rPr lang="de-DE" sz="1500" dirty="0" smtClean="0"/>
              <a:t>ist.</a:t>
            </a:r>
            <a:r>
              <a:rPr lang="de-DE" sz="1500" dirty="0"/>
              <a:t/>
            </a:r>
            <a:br>
              <a:rPr lang="de-DE" sz="1500" dirty="0"/>
            </a:br>
            <a:endParaRPr lang="de-DE" sz="1500" dirty="0" smtClean="0"/>
          </a:p>
        </p:txBody>
      </p:sp>
    </p:spTree>
    <p:extLst>
      <p:ext uri="{BB962C8B-B14F-4D97-AF65-F5344CB8AC3E}">
        <p14:creationId xmlns:p14="http://schemas.microsoft.com/office/powerpoint/2010/main" val="238419060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asserzeichen">
  <a:themeElements>
    <a:clrScheme name="1_Wasserzeich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1_Wasserzeich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1_Wasserzeich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asserzeichen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asserzeichen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asserzeichen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1766</Words>
  <Application>Microsoft Office PowerPoint</Application>
  <PresentationFormat>Bildschirmpräsentation (4:3)</PresentationFormat>
  <Paragraphs>163</Paragraphs>
  <Slides>24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1_Wasserzeichen</vt:lpstr>
      <vt:lpstr>   „Sprache(n) und Demokratie“</vt:lpstr>
      <vt:lpstr>Mehr Information auf: www.demokratiewebstatt.at </vt:lpstr>
      <vt:lpstr>Die Macht der Sprache</vt:lpstr>
      <vt:lpstr>Die Bedeutung der Sprache</vt:lpstr>
      <vt:lpstr>Sprachliche Vielfalt</vt:lpstr>
      <vt:lpstr>Nachgefragt: Warum lässt sich so schwer sagen, wie viele Sprachen es weltweit gibt? </vt:lpstr>
      <vt:lpstr>„Fachchinesisch“ und Geheimsprachen</vt:lpstr>
      <vt:lpstr>Sprache und Macht im Alltag</vt:lpstr>
      <vt:lpstr>Sprache im Wandel</vt:lpstr>
      <vt:lpstr>Übung 1: Mit wem spreche ich wie?</vt:lpstr>
      <vt:lpstr>Demokratie und Sprachen in Österreich</vt:lpstr>
      <vt:lpstr>Amtssprachen in Österreich</vt:lpstr>
      <vt:lpstr>Minderheitensprachen und Zweitsprachen</vt:lpstr>
      <vt:lpstr>Muttersprachlicher Unterricht</vt:lpstr>
      <vt:lpstr>Sprache in der Politik</vt:lpstr>
      <vt:lpstr>Stand der Wissenschaft heute</vt:lpstr>
      <vt:lpstr>Propaganda und Diplomatie</vt:lpstr>
      <vt:lpstr>Auf den Punkt gebracht</vt:lpstr>
      <vt:lpstr>Übung 2: Reden von PolitikerInnen</vt:lpstr>
      <vt:lpstr>Sprache(n) im Parlament</vt:lpstr>
      <vt:lpstr>Parlament im Vielvölkerstaat Österreich-Ungarn</vt:lpstr>
      <vt:lpstr>Amtssprachen und Fachsprachen im Parlament damals …</vt:lpstr>
      <vt:lpstr>… und heute</vt:lpstr>
      <vt:lpstr>Nachgefragt: Wie viel beträgt die maximale Redezeit eines/r Abgeordneten bei einer Nationalratssitzung? </vt:lpstr>
    </vt:vector>
  </TitlesOfParts>
  <Company>machessa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Vlatka Nikolic-Onea</dc:creator>
  <cp:lastModifiedBy>Harald Prosch</cp:lastModifiedBy>
  <cp:revision>1678</cp:revision>
  <cp:lastPrinted>2016-06-16T15:14:12Z</cp:lastPrinted>
  <dcterms:created xsi:type="dcterms:W3CDTF">2009-03-03T21:28:50Z</dcterms:created>
  <dcterms:modified xsi:type="dcterms:W3CDTF">2017-06-08T08:23:35Z</dcterms:modified>
</cp:coreProperties>
</file>