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34" r:id="rId2"/>
    <p:sldId id="345" r:id="rId3"/>
    <p:sldId id="276" r:id="rId4"/>
    <p:sldId id="273" r:id="rId5"/>
    <p:sldId id="311" r:id="rId6"/>
    <p:sldId id="374" r:id="rId7"/>
    <p:sldId id="316" r:id="rId8"/>
    <p:sldId id="340" r:id="rId9"/>
    <p:sldId id="369" r:id="rId10"/>
    <p:sldId id="375" r:id="rId11"/>
    <p:sldId id="297" r:id="rId12"/>
    <p:sldId id="359" r:id="rId13"/>
    <p:sldId id="338" r:id="rId14"/>
    <p:sldId id="368" r:id="rId15"/>
    <p:sldId id="278" r:id="rId16"/>
    <p:sldId id="343" r:id="rId17"/>
    <p:sldId id="371" r:id="rId18"/>
    <p:sldId id="365" r:id="rId19"/>
    <p:sldId id="292" r:id="rId20"/>
    <p:sldId id="376" r:id="rId21"/>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a:srgbClr val="2190AB"/>
    <a:srgbClr val="4A828F"/>
    <a:srgbClr val="0091B2"/>
    <a:srgbClr val="3F8493"/>
    <a:srgbClr val="0A94B3"/>
    <a:srgbClr val="19C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6283" autoAdjust="0"/>
  </p:normalViewPr>
  <p:slideViewPr>
    <p:cSldViewPr snapToGrid="0" snapToObjects="1">
      <p:cViewPr varScale="1">
        <p:scale>
          <a:sx n="89" d="100"/>
          <a:sy n="89" d="100"/>
        </p:scale>
        <p:origin x="752"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16.12.2024</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16.12.2024</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7843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18</a:t>
            </a:fld>
            <a:endParaRPr lang="de-DE"/>
          </a:p>
        </p:txBody>
      </p:sp>
    </p:spTree>
    <p:extLst>
      <p:ext uri="{BB962C8B-B14F-4D97-AF65-F5344CB8AC3E}">
        <p14:creationId xmlns:p14="http://schemas.microsoft.com/office/powerpoint/2010/main" val="159102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417411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325105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226320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50163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1044119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thema-wasser-marsch"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demokratiewebstatt.at/thema/thema-wasser-marsch/wasser-in-oesterreich" TargetMode="Externa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image" Target="../media/image9.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0.jpg"/><Relationship Id="rId4" Type="http://schemas.openxmlformats.org/officeDocument/2006/relationships/hyperlink" Target="https://www.demokratiewebstatt.at/thema/thema-wasser-marsch/wasser-als-menschenrech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hyperlink" Target="http://www.demokratiewebstatt.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thema-wasser-marsch/wasser-ist-lebe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demokratiewebstatt.at/thema/thema-wasser-marsch/wasser-und-klima"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a:solidFill>
                  <a:srgbClr val="2190AB"/>
                </a:solidFill>
                <a:latin typeface="+mj-lt"/>
                <a:cs typeface="Arial" panose="020B0604020202020204" pitchFamily="34" charset="0"/>
                <a:hlinkClick r:id="rId2"/>
              </a:rPr>
              <a:t>Wasser marsch!</a:t>
            </a:r>
            <a:endParaRPr lang="de-DE" sz="32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Wie Wasser unsere Welt gestaltet</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Weitere Folgen der Klimaveränderung</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marL="0" indent="0">
              <a:lnSpc>
                <a:spcPct val="150000"/>
              </a:lnSpc>
              <a:buNone/>
            </a:pPr>
            <a:r>
              <a:rPr lang="de-DE" sz="1800" b="1" dirty="0"/>
              <a:t>Extremwetterereignisse</a:t>
            </a:r>
            <a:r>
              <a:rPr lang="de-DE" sz="1800" dirty="0"/>
              <a:t> nehmen zu</a:t>
            </a:r>
          </a:p>
          <a:p>
            <a:pPr>
              <a:lnSpc>
                <a:spcPct val="150000"/>
              </a:lnSpc>
            </a:pPr>
            <a:r>
              <a:rPr lang="de-DE" sz="1600" dirty="0"/>
              <a:t>Starkniederschläge, Hochwasser und Stürme</a:t>
            </a:r>
          </a:p>
          <a:p>
            <a:pPr>
              <a:lnSpc>
                <a:spcPct val="150000"/>
              </a:lnSpc>
            </a:pPr>
            <a:r>
              <a:rPr lang="de-DE" sz="1600" dirty="0"/>
              <a:t>Trocken- und Hitzeperioden</a:t>
            </a:r>
          </a:p>
          <a:p>
            <a:pPr>
              <a:lnSpc>
                <a:spcPct val="150000"/>
              </a:lnSpc>
            </a:pPr>
            <a:r>
              <a:rPr lang="de-DE" sz="1600" dirty="0"/>
              <a:t>besonders heiße oder kalte Tage</a:t>
            </a:r>
          </a:p>
          <a:p>
            <a:pPr marL="0" indent="0">
              <a:lnSpc>
                <a:spcPct val="150000"/>
              </a:lnSpc>
              <a:buNone/>
            </a:pPr>
            <a:r>
              <a:rPr lang="de-DE" sz="1800" b="1" dirty="0"/>
              <a:t>Auftauen der Permafrostböden</a:t>
            </a:r>
          </a:p>
          <a:p>
            <a:pPr>
              <a:lnSpc>
                <a:spcPct val="150000"/>
              </a:lnSpc>
            </a:pPr>
            <a:r>
              <a:rPr lang="de-DE" sz="1600" dirty="0"/>
              <a:t>Verstärkt den Treibhauseffekt</a:t>
            </a:r>
          </a:p>
          <a:p>
            <a:pPr marL="0" indent="0">
              <a:lnSpc>
                <a:spcPct val="150000"/>
              </a:lnSpc>
              <a:buNone/>
            </a:pPr>
            <a:r>
              <a:rPr lang="de-DE" sz="1600" dirty="0"/>
              <a:t>Quelle: UN Umweltbehörde, UNEP 2019</a:t>
            </a:r>
          </a:p>
          <a:p>
            <a:pPr marL="0" indent="0">
              <a:lnSpc>
                <a:spcPct val="150000"/>
              </a:lnSpc>
              <a:buNone/>
            </a:pPr>
            <a:endParaRPr lang="de-DE" sz="1800" b="1" dirty="0"/>
          </a:p>
          <a:p>
            <a:pPr marL="0" indent="0">
              <a:lnSpc>
                <a:spcPct val="150000"/>
              </a:lnSpc>
              <a:buNone/>
            </a:pPr>
            <a:endParaRPr lang="de-DE" sz="1800" b="1"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0111862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hlinkClick r:id="rId3"/>
              </a:rPr>
              <a:t>Wasser in Österreich</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338429" y="3396636"/>
            <a:ext cx="2100694" cy="253916"/>
          </a:xfrm>
          <a:prstGeom prst="rect">
            <a:avLst/>
          </a:prstGeom>
          <a:noFill/>
        </p:spPr>
        <p:txBody>
          <a:bodyPr wrap="square" rtlCol="0">
            <a:spAutoFit/>
          </a:bodyPr>
          <a:lstStyle/>
          <a:p>
            <a:pPr algn="ctr"/>
            <a:r>
              <a:rPr lang="de-AT" sz="1050" dirty="0"/>
              <a:t>© </a:t>
            </a:r>
            <a:r>
              <a:rPr lang="de-DE" sz="1050" dirty="0" err="1"/>
              <a:t>ugue</a:t>
            </a:r>
            <a:r>
              <a:rPr lang="de-DE" sz="1050" dirty="0"/>
              <a:t> / Clipdealer</a:t>
            </a:r>
            <a:r>
              <a:rPr lang="de-AT" sz="1050" dirty="0"/>
              <a:t> </a:t>
            </a:r>
          </a:p>
        </p:txBody>
      </p:sp>
      <p:pic>
        <p:nvPicPr>
          <p:cNvPr id="6" name="Grafik 5">
            <a:extLst>
              <a:ext uri="{FF2B5EF4-FFF2-40B4-BE49-F238E27FC236}">
                <a16:creationId xmlns:a16="http://schemas.microsoft.com/office/drawing/2014/main" id="{ACFD8126-EB6B-5D82-7538-951DB9F8F8B3}"/>
              </a:ext>
            </a:extLst>
          </p:cNvPr>
          <p:cNvPicPr>
            <a:picLocks noChangeAspect="1"/>
          </p:cNvPicPr>
          <p:nvPr/>
        </p:nvPicPr>
        <p:blipFill>
          <a:blip r:embed="rId5"/>
          <a:stretch>
            <a:fillRect/>
          </a:stretch>
        </p:blipFill>
        <p:spPr>
          <a:xfrm>
            <a:off x="3204419" y="1556265"/>
            <a:ext cx="2368713" cy="1775385"/>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Wassergebrauch in Österreich</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396196" y="1009183"/>
            <a:ext cx="7848000" cy="2952000"/>
          </a:xfrm>
        </p:spPr>
        <p:txBody>
          <a:bodyPr/>
          <a:lstStyle/>
          <a:p>
            <a:r>
              <a:rPr lang="de-DE" sz="1600" b="1" dirty="0"/>
              <a:t>4.700 Liter Wasser </a:t>
            </a:r>
            <a:r>
              <a:rPr lang="de-DE" sz="1600" dirty="0"/>
              <a:t>verbraucht die österreichische Bevölkerung täglich pro Kopf. </a:t>
            </a:r>
          </a:p>
          <a:p>
            <a:r>
              <a:rPr lang="de-DE" sz="1600" dirty="0"/>
              <a:t>Der allergrößte Teil davon wird aber „indirekt“ </a:t>
            </a:r>
            <a:r>
              <a:rPr lang="de-DE" sz="1600" b="1" dirty="0"/>
              <a:t>in Form von virtuellem Wasser </a:t>
            </a:r>
            <a:r>
              <a:rPr lang="de-DE" sz="1600" dirty="0"/>
              <a:t>(durch den Konsum von Waren und Lebensmittel) benötigt. </a:t>
            </a:r>
          </a:p>
          <a:p>
            <a:r>
              <a:rPr lang="de-DE" sz="1600" b="1" dirty="0"/>
              <a:t>130 Liter Trinkwasser </a:t>
            </a:r>
            <a:r>
              <a:rPr lang="de-DE" sz="1600" dirty="0"/>
              <a:t>wird in Österreich pro Person und Tag direkt verbraucht. Ein ganz kleiner Teil davon wird getrunken, das meiste wird für Duschen, Baden, Wäschewaschen und Geschirrspülen verwendet.</a:t>
            </a:r>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Wasserrechtsgesetz in Österreich </a:t>
            </a:r>
          </a:p>
        </p:txBody>
      </p:sp>
      <p:sp>
        <p:nvSpPr>
          <p:cNvPr id="4" name="Inhaltsplatzhalter 3"/>
          <p:cNvSpPr>
            <a:spLocks noGrp="1"/>
          </p:cNvSpPr>
          <p:nvPr>
            <p:ph idx="1"/>
          </p:nvPr>
        </p:nvSpPr>
        <p:spPr>
          <a:xfrm>
            <a:off x="720000" y="1079999"/>
            <a:ext cx="7920000" cy="3240000"/>
          </a:xfrm>
        </p:spPr>
        <p:txBody>
          <a:bodyPr/>
          <a:lstStyle/>
          <a:p>
            <a:pPr marL="0" indent="0">
              <a:buNone/>
            </a:pPr>
            <a:r>
              <a:rPr lang="de-DE" sz="1600" dirty="0"/>
              <a:t>Das Wasserrechtsgesetz regelt die Zuständigkeiten und die Rechtsverhältnisse der österreichischen Gewässer und hält diese im Österreichischen Wasserbuch fest. Das Wasserrechtsgesetz umfasst drei große Bereiche</a:t>
            </a:r>
            <a:endParaRPr lang="de-AT" sz="1600" dirty="0"/>
          </a:p>
          <a:p>
            <a:pPr lvl="1">
              <a:buFont typeface="Arial" panose="020B0604020202020204" pitchFamily="34" charset="0"/>
              <a:buChar char="•"/>
            </a:pPr>
            <a:r>
              <a:rPr lang="de-DE" sz="1600" dirty="0"/>
              <a:t>Wasserschutz</a:t>
            </a:r>
          </a:p>
          <a:p>
            <a:pPr lvl="1">
              <a:buFont typeface="Arial" panose="020B0604020202020204" pitchFamily="34" charset="0"/>
              <a:buChar char="•"/>
            </a:pPr>
            <a:r>
              <a:rPr lang="de-DE" sz="1600" dirty="0"/>
              <a:t>Wassernutzung</a:t>
            </a:r>
          </a:p>
          <a:p>
            <a:pPr lvl="1">
              <a:buFont typeface="Arial" panose="020B0604020202020204" pitchFamily="34" charset="0"/>
              <a:buChar char="•"/>
            </a:pPr>
            <a:r>
              <a:rPr lang="de-DE" sz="1600" dirty="0"/>
              <a:t>Schutz vor Hochwasser</a:t>
            </a:r>
            <a:endParaRPr lang="de-AT"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Durch Österreich fließen drei grenzüberschreitende Flüsse</a:t>
            </a:r>
          </a:p>
        </p:txBody>
      </p:sp>
      <p:sp>
        <p:nvSpPr>
          <p:cNvPr id="4" name="Inhaltsplatzhalter 3"/>
          <p:cNvSpPr>
            <a:spLocks noGrp="1"/>
          </p:cNvSpPr>
          <p:nvPr>
            <p:ph idx="1"/>
          </p:nvPr>
        </p:nvSpPr>
        <p:spPr>
          <a:xfrm>
            <a:off x="720000" y="1069298"/>
            <a:ext cx="7920000" cy="3240000"/>
          </a:xfrm>
        </p:spPr>
        <p:txBody>
          <a:bodyPr/>
          <a:lstStyle/>
          <a:p>
            <a:r>
              <a:rPr lang="de-AT" sz="1600" b="1" dirty="0">
                <a:solidFill>
                  <a:srgbClr val="2190AB"/>
                </a:solidFill>
                <a:latin typeface="+mj-lt"/>
                <a:ea typeface="+mj-ea"/>
                <a:cs typeface="+mj-cs"/>
              </a:rPr>
              <a:t>Donau</a:t>
            </a:r>
            <a:r>
              <a:rPr lang="de-AT" sz="1600" dirty="0"/>
              <a:t>: </a:t>
            </a:r>
            <a:r>
              <a:rPr lang="de-DE" sz="1600" dirty="0"/>
              <a:t>Die größte und wichtigste internationale Flussgebietseinheit, zu der Österreich gehört. 19 Staaten sind durch sie miteinander verbunden. Die Donau ist rund 2.780 km lang, 357 km davon führen durch Österreich. Im Jahr 2022 wurden hier 6,4 Millionen Tonnen Güter befördert.</a:t>
            </a:r>
          </a:p>
          <a:p>
            <a:r>
              <a:rPr lang="de-DE" sz="1600" b="1" dirty="0">
                <a:solidFill>
                  <a:srgbClr val="2190AB"/>
                </a:solidFill>
                <a:latin typeface="+mj-lt"/>
                <a:ea typeface="+mj-ea"/>
                <a:cs typeface="+mj-cs"/>
              </a:rPr>
              <a:t>Rhein</a:t>
            </a:r>
            <a:r>
              <a:rPr lang="de-DE" sz="1600" dirty="0"/>
              <a:t>: 1233 Kilometer lang, jedoch verläuft nur für eine kurze Strecke in Österreich. Er fließt durch die Schweiz, Liechtenstein, Österreich, Deutschland, Frankreich sowie die Niederlanden und mündet in die Nordsee. </a:t>
            </a:r>
          </a:p>
          <a:p>
            <a:r>
              <a:rPr lang="de-DE" sz="1600" b="1" dirty="0">
                <a:solidFill>
                  <a:srgbClr val="2190AB"/>
                </a:solidFill>
                <a:latin typeface="+mj-lt"/>
                <a:ea typeface="+mj-ea"/>
                <a:cs typeface="+mj-cs"/>
              </a:rPr>
              <a:t>Elbe</a:t>
            </a:r>
            <a:r>
              <a:rPr lang="de-DE" sz="1600" dirty="0"/>
              <a:t>: Die Elbe selbst fließt zwar nicht in Österreich, wird aber auch von Zubringerflüssen aus Österreich gespeist.</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34475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00A3DB"/>
                </a:solidFill>
                <a:latin typeface="+mj-lt"/>
                <a:cs typeface="Arial" panose="020B0604020202020204" pitchFamily="34" charset="0"/>
                <a:hlinkClick r:id="rId4"/>
              </a:rPr>
              <a:t>Wasser als Menschenrecht</a:t>
            </a: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253200" y="3141620"/>
            <a:ext cx="2133600" cy="253916"/>
          </a:xfrm>
          <a:prstGeom prst="rect">
            <a:avLst/>
          </a:prstGeom>
          <a:noFill/>
        </p:spPr>
        <p:txBody>
          <a:bodyPr wrap="square" rtlCol="0">
            <a:spAutoFit/>
          </a:bodyPr>
          <a:lstStyle/>
          <a:p>
            <a:pPr algn="ctr"/>
            <a:r>
              <a:rPr lang="de-AT" sz="1050" dirty="0"/>
              <a:t> © </a:t>
            </a:r>
            <a:r>
              <a:rPr lang="de-DE" sz="1050" dirty="0" err="1"/>
              <a:t>pressmaster</a:t>
            </a:r>
            <a:r>
              <a:rPr lang="de-DE" sz="1050" dirty="0"/>
              <a:t> / Clipdealer</a:t>
            </a:r>
            <a:endParaRPr lang="de-AT" sz="1050" dirty="0"/>
          </a:p>
        </p:txBody>
      </p:sp>
      <p:pic>
        <p:nvPicPr>
          <p:cNvPr id="3" name="Grafik 2">
            <a:extLst>
              <a:ext uri="{FF2B5EF4-FFF2-40B4-BE49-F238E27FC236}">
                <a16:creationId xmlns:a16="http://schemas.microsoft.com/office/drawing/2014/main" id="{7B1E19FB-2DD6-A545-7294-4FBC5E91065A}"/>
              </a:ext>
            </a:extLst>
          </p:cNvPr>
          <p:cNvPicPr>
            <a:picLocks noChangeAspect="1"/>
          </p:cNvPicPr>
          <p:nvPr/>
        </p:nvPicPr>
        <p:blipFill>
          <a:blip r:embed="rId5"/>
          <a:stretch>
            <a:fillRect/>
          </a:stretch>
        </p:blipFill>
        <p:spPr>
          <a:xfrm>
            <a:off x="3093656" y="1297993"/>
            <a:ext cx="2452688" cy="1838325"/>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Über zwei Milliarden Menschen haben keinen Zugang zu sicherem Trinkwasser.</a:t>
            </a:r>
          </a:p>
        </p:txBody>
      </p:sp>
      <p:sp>
        <p:nvSpPr>
          <p:cNvPr id="4" name="Inhaltsplatzhalter 3"/>
          <p:cNvSpPr>
            <a:spLocks noGrp="1"/>
          </p:cNvSpPr>
          <p:nvPr>
            <p:ph idx="1"/>
          </p:nvPr>
        </p:nvSpPr>
        <p:spPr>
          <a:xfrm>
            <a:off x="720000" y="1303357"/>
            <a:ext cx="7920000" cy="3240000"/>
          </a:xfrm>
        </p:spPr>
        <p:txBody>
          <a:bodyPr/>
          <a:lstStyle/>
          <a:p>
            <a:pPr marL="342900" lvl="0" indent="-342900">
              <a:lnSpc>
                <a:spcPct val="115000"/>
              </a:lnSpc>
              <a:buFont typeface="Symbol" panose="05050102010706020507" pitchFamily="18" charset="2"/>
              <a:buChar char=""/>
            </a:pPr>
            <a:r>
              <a:rPr lang="de-DE" sz="1600" dirty="0">
                <a:latin typeface="Calibri" panose="020F0502020204030204" pitchFamily="34" charset="0"/>
                <a:ea typeface="Calibri" panose="020F0502020204030204" pitchFamily="34" charset="0"/>
                <a:cs typeface="Calibri" panose="020F0502020204030204" pitchFamily="34" charset="0"/>
              </a:rPr>
              <a:t>Diese Entwicklungen verschlimmern die weltweite Trinkwasserknappheit:</a:t>
            </a:r>
          </a:p>
          <a:p>
            <a:pPr marL="855000" lvl="1">
              <a:lnSpc>
                <a:spcPct val="115000"/>
              </a:lnSpc>
              <a:buFont typeface="Symbol" panose="05050102010706020507" pitchFamily="18" charset="2"/>
              <a:buChar char=""/>
            </a:pPr>
            <a:r>
              <a:rPr lang="de-DE" sz="1600" u="sng" dirty="0">
                <a:latin typeface="Calibri" panose="020F0502020204030204" pitchFamily="34" charset="0"/>
                <a:ea typeface="Calibri" panose="020F0502020204030204" pitchFamily="34" charset="0"/>
                <a:cs typeface="Calibri" panose="020F0502020204030204" pitchFamily="34" charset="0"/>
              </a:rPr>
              <a:t>Gesteigerter Wasserbedarf:</a:t>
            </a:r>
            <a:r>
              <a:rPr lang="de-DE" sz="1600" dirty="0">
                <a:latin typeface="Calibri" panose="020F0502020204030204" pitchFamily="34" charset="0"/>
                <a:ea typeface="Calibri" panose="020F0502020204030204" pitchFamily="34" charset="0"/>
                <a:cs typeface="Calibri" panose="020F0502020204030204" pitchFamily="34" charset="0"/>
              </a:rPr>
              <a:t> Nicht nur negative Entwicklungen setzen dem Wasserverbrauch zu, auch wirtschaftlicher Aufschwung lassen die Wasserreserven knapp werden, denn je mehr Wasser zur Stromerzeugung, Industrie und Landwirtschaft benötigt wird, desto schwieriger wird die Versorgung mit Trinkwasser</a:t>
            </a:r>
          </a:p>
          <a:p>
            <a:pPr marL="855000" lvl="1">
              <a:lnSpc>
                <a:spcPct val="115000"/>
              </a:lnSpc>
              <a:buFont typeface="Symbol" panose="05050102010706020507" pitchFamily="18" charset="2"/>
              <a:buChar char=""/>
            </a:pPr>
            <a:r>
              <a:rPr lang="de-DE" sz="1600" u="sng" dirty="0">
                <a:latin typeface="Calibri" panose="020F0502020204030204" pitchFamily="34" charset="0"/>
                <a:ea typeface="Calibri" panose="020F0502020204030204" pitchFamily="34" charset="0"/>
                <a:cs typeface="Calibri" panose="020F0502020204030204" pitchFamily="34" charset="0"/>
              </a:rPr>
              <a:t>Grundwasserbelastung:</a:t>
            </a:r>
            <a:r>
              <a:rPr lang="de-DE" sz="1600" dirty="0">
                <a:latin typeface="Calibri" panose="020F0502020204030204" pitchFamily="34" charset="0"/>
                <a:ea typeface="Calibri" panose="020F0502020204030204" pitchFamily="34" charset="0"/>
                <a:cs typeface="Calibri" panose="020F0502020204030204" pitchFamily="34" charset="0"/>
              </a:rPr>
              <a:t> Wasserverschmutzung durch Plastik und Müll belasten die Trinkwasserqualität </a:t>
            </a:r>
          </a:p>
          <a:p>
            <a:pPr marL="855000" lvl="1">
              <a:lnSpc>
                <a:spcPct val="115000"/>
              </a:lnSpc>
              <a:buFont typeface="Symbol" panose="05050102010706020507" pitchFamily="18" charset="2"/>
              <a:buChar char=""/>
            </a:pPr>
            <a:r>
              <a:rPr lang="de-DE" sz="1600" u="sng" dirty="0">
                <a:latin typeface="Calibri" panose="020F0502020204030204" pitchFamily="34" charset="0"/>
                <a:cs typeface="Calibri" panose="020F0502020204030204" pitchFamily="34" charset="0"/>
              </a:rPr>
              <a:t>Klimawandel:</a:t>
            </a:r>
            <a:r>
              <a:rPr lang="de-DE" sz="1600" dirty="0">
                <a:latin typeface="Calibri" panose="020F0502020204030204" pitchFamily="34" charset="0"/>
                <a:cs typeface="Calibri" panose="020F0502020204030204" pitchFamily="34" charset="0"/>
              </a:rPr>
              <a:t> Dürre und Naturkatastrophen lassen Wasserreserven schwinden. Es mehren sich weltweit trockene Sommer und niederschlagsarme Winter</a:t>
            </a:r>
            <a:endParaRPr lang="de-AT" sz="1800" dirty="0"/>
          </a:p>
          <a:p>
            <a:pPr marL="285750" lvl="1" indent="-285750">
              <a:lnSpc>
                <a:spcPts val="2600"/>
              </a:lnSpc>
              <a:buClr>
                <a:schemeClr val="tx2"/>
              </a:buClr>
              <a:buFont typeface="Arial" panose="020B0604020202020204" pitchFamily="34" charset="0"/>
              <a:buChar char="•"/>
            </a:pP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Wasserschutz geht uns alle an:</a:t>
            </a:r>
          </a:p>
        </p:txBody>
      </p:sp>
      <p:sp>
        <p:nvSpPr>
          <p:cNvPr id="4" name="Inhaltsplatzhalter 3"/>
          <p:cNvSpPr>
            <a:spLocks noGrp="1"/>
          </p:cNvSpPr>
          <p:nvPr>
            <p:ph idx="1"/>
          </p:nvPr>
        </p:nvSpPr>
        <p:spPr>
          <a:xfrm>
            <a:off x="720000" y="1079999"/>
            <a:ext cx="7920000" cy="3240000"/>
          </a:xfrm>
        </p:spPr>
        <p:txBody>
          <a:bodyPr/>
          <a:lstStyle/>
          <a:p>
            <a:pPr marL="342900" lvl="0" indent="-342900">
              <a:lnSpc>
                <a:spcPct val="115000"/>
              </a:lnSpc>
              <a:buFont typeface="Symbol" panose="05050102010706020507" pitchFamily="18" charset="2"/>
              <a:buChar char=""/>
            </a:pPr>
            <a:r>
              <a:rPr lang="de-DE" sz="1600" dirty="0">
                <a:latin typeface="Calibri" panose="020F0502020204030204" pitchFamily="34" charset="0"/>
                <a:ea typeface="Calibri" panose="020F0502020204030204" pitchFamily="34" charset="0"/>
                <a:cs typeface="Calibri" panose="020F0502020204030204" pitchFamily="34" charset="0"/>
              </a:rPr>
              <a:t>Die Herstellung von Produkten braucht viel Wasser. Der Wasserverbrauch, der bei der Erzeugung von Produkten anfällt, wird </a:t>
            </a:r>
            <a:r>
              <a:rPr lang="de-DE" sz="1600" b="1" dirty="0">
                <a:latin typeface="Calibri" panose="020F0502020204030204" pitchFamily="34" charset="0"/>
                <a:ea typeface="Calibri" panose="020F0502020204030204" pitchFamily="34" charset="0"/>
                <a:cs typeface="Calibri" panose="020F0502020204030204" pitchFamily="34" charset="0"/>
              </a:rPr>
              <a:t>virtuelles Wasser </a:t>
            </a:r>
            <a:r>
              <a:rPr lang="de-DE" sz="1600" dirty="0">
                <a:latin typeface="Calibri" panose="020F0502020204030204" pitchFamily="34" charset="0"/>
                <a:ea typeface="Calibri" panose="020F0502020204030204" pitchFamily="34" charset="0"/>
                <a:cs typeface="Calibri" panose="020F0502020204030204" pitchFamily="34" charset="0"/>
              </a:rPr>
              <a:t>genannt. </a:t>
            </a:r>
          </a:p>
          <a:p>
            <a:pPr marL="342900" lvl="0" indent="-342900">
              <a:lnSpc>
                <a:spcPct val="115000"/>
              </a:lnSpc>
              <a:buFont typeface="Symbol" panose="05050102010706020507" pitchFamily="18" charset="2"/>
              <a:buChar char=""/>
            </a:pPr>
            <a:r>
              <a:rPr lang="de-DE" sz="1600" dirty="0">
                <a:latin typeface="Calibri" panose="020F0502020204030204" pitchFamily="34" charset="0"/>
                <a:ea typeface="Calibri" panose="020F0502020204030204" pitchFamily="34" charset="0"/>
                <a:cs typeface="Calibri" panose="020F0502020204030204" pitchFamily="34" charset="0"/>
              </a:rPr>
              <a:t>Meist stammt dieses Wasser nicht aus dem Land, in dem die Produkte gekauft werden, sondern aus den Ländern, die an der Herstellung der Produkte beteiligt sind. In diesen Regionen kommt es vielfach zur </a:t>
            </a:r>
            <a:r>
              <a:rPr lang="de-DE" sz="1600" b="1" dirty="0">
                <a:latin typeface="Calibri" panose="020F0502020204030204" pitchFamily="34" charset="0"/>
                <a:ea typeface="Calibri" panose="020F0502020204030204" pitchFamily="34" charset="0"/>
                <a:cs typeface="Calibri" panose="020F0502020204030204" pitchFamily="34" charset="0"/>
              </a:rPr>
              <a:t>Wasserknappheit.</a:t>
            </a:r>
            <a:endParaRPr lang="de-DE"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de-DE" sz="1600" b="1" dirty="0">
                <a:latin typeface="Calibri" panose="020F0502020204030204" pitchFamily="34" charset="0"/>
                <a:ea typeface="Calibri" panose="020F0502020204030204" pitchFamily="34" charset="0"/>
                <a:cs typeface="Calibri" panose="020F0502020204030204" pitchFamily="34" charset="0"/>
              </a:rPr>
              <a:t>Wasserschutz</a:t>
            </a:r>
            <a:r>
              <a:rPr lang="de-DE" sz="1600" dirty="0">
                <a:latin typeface="Calibri" panose="020F0502020204030204" pitchFamily="34" charset="0"/>
                <a:ea typeface="Calibri" panose="020F0502020204030204" pitchFamily="34" charset="0"/>
                <a:cs typeface="Calibri" panose="020F0502020204030204" pitchFamily="34" charset="0"/>
              </a:rPr>
              <a:t> und </a:t>
            </a:r>
            <a:r>
              <a:rPr lang="de-DE" sz="1600" b="1" dirty="0">
                <a:latin typeface="Calibri" panose="020F0502020204030204" pitchFamily="34" charset="0"/>
                <a:ea typeface="Calibri" panose="020F0502020204030204" pitchFamily="34" charset="0"/>
                <a:cs typeface="Calibri" panose="020F0502020204030204" pitchFamily="34" charset="0"/>
              </a:rPr>
              <a:t>Wassersparen</a:t>
            </a:r>
            <a:r>
              <a:rPr lang="de-DE" sz="1600" dirty="0">
                <a:latin typeface="Calibri" panose="020F0502020204030204" pitchFamily="34" charset="0"/>
                <a:ea typeface="Calibri" panose="020F0502020204030204" pitchFamily="34" charset="0"/>
                <a:cs typeface="Calibri" panose="020F0502020204030204" pitchFamily="34" charset="0"/>
              </a:rPr>
              <a:t> gehen uns alle an, denn wer weniger Wasser verbraucht, der verschmutzt auch weniger Wasser. </a:t>
            </a:r>
          </a:p>
          <a:p>
            <a:pPr marL="285750" lvl="1" indent="-285750">
              <a:lnSpc>
                <a:spcPts val="2600"/>
              </a:lnSpc>
              <a:buClr>
                <a:schemeClr val="tx2"/>
              </a:buClr>
              <a:buFont typeface="Arial" panose="020B0604020202020204" pitchFamily="34" charset="0"/>
              <a:buChar char="•"/>
            </a:pP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070270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Tipps für den bewussten Umgang mit Wasser</a:t>
            </a:r>
          </a:p>
        </p:txBody>
      </p:sp>
      <p:sp>
        <p:nvSpPr>
          <p:cNvPr id="4" name="Inhaltsplatzhalter 3"/>
          <p:cNvSpPr>
            <a:spLocks noGrp="1"/>
          </p:cNvSpPr>
          <p:nvPr>
            <p:ph idx="1"/>
          </p:nvPr>
        </p:nvSpPr>
        <p:spPr>
          <a:xfrm>
            <a:off x="720000" y="1079999"/>
            <a:ext cx="7920000" cy="3240000"/>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e-AT" sz="1400" kern="100" dirty="0">
                <a:effectLst/>
                <a:latin typeface="Calibri" panose="020F0502020204030204" pitchFamily="34" charset="0"/>
                <a:ea typeface="Calibri" panose="020F0502020204030204" pitchFamily="34" charset="0"/>
                <a:cs typeface="Calibri" panose="020F0502020204030204" pitchFamily="34" charset="0"/>
              </a:rPr>
              <a:t>Egal ob unter der Dusche oder beim Zähneputzen am Waschbecken, lass das </a:t>
            </a:r>
            <a:r>
              <a:rPr lang="de-AT" sz="1400" b="1" kern="100" dirty="0">
                <a:effectLst/>
                <a:latin typeface="Calibri" panose="020F0502020204030204" pitchFamily="34" charset="0"/>
                <a:ea typeface="Calibri" panose="020F0502020204030204" pitchFamily="34" charset="0"/>
                <a:cs typeface="Calibri" panose="020F0502020204030204" pitchFamily="34" charset="0"/>
              </a:rPr>
              <a:t>Wasser nicht länger als unbedingt nötig laufen</a:t>
            </a:r>
            <a:r>
              <a:rPr lang="de-AT" sz="1400" kern="100" dirty="0">
                <a:latin typeface="Calibri" panose="020F0502020204030204" pitchFamily="34" charset="0"/>
                <a:ea typeface="Calibri" panose="020F0502020204030204" pitchFamily="34" charset="0"/>
                <a:cs typeface="Calibri" panose="020F0502020204030204" pitchFamily="34" charset="0"/>
              </a:rPr>
              <a:t>.</a:t>
            </a:r>
            <a:r>
              <a:rPr lang="de-AT" sz="1400" kern="100" dirty="0">
                <a:effectLst/>
                <a:latin typeface="Calibri" panose="020F0502020204030204" pitchFamily="34" charset="0"/>
                <a:ea typeface="Calibri" panose="020F0502020204030204" pitchFamily="34" charset="0"/>
                <a:cs typeface="Calibri" panose="020F0502020204030204" pitchFamily="34" charset="0"/>
              </a:rPr>
              <a:t>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AT" sz="1400" kern="100" dirty="0">
                <a:effectLst/>
                <a:latin typeface="Calibri" panose="020F0502020204030204" pitchFamily="34" charset="0"/>
                <a:ea typeface="Calibri" panose="020F0502020204030204" pitchFamily="34" charset="0"/>
                <a:cs typeface="Calibri" panose="020F0502020204030204" pitchFamily="34" charset="0"/>
              </a:rPr>
              <a:t>Vermeide </a:t>
            </a:r>
            <a:r>
              <a:rPr lang="de-AT" sz="1400" b="1" kern="100" dirty="0">
                <a:effectLst/>
                <a:latin typeface="Calibri" panose="020F0502020204030204" pitchFamily="34" charset="0"/>
                <a:ea typeface="Calibri" panose="020F0502020204030204" pitchFamily="34" charset="0"/>
                <a:cs typeface="Calibri" panose="020F0502020204030204" pitchFamily="34" charset="0"/>
              </a:rPr>
              <a:t>tropfende</a:t>
            </a:r>
            <a:r>
              <a:rPr lang="de-AT" sz="1400" kern="100" dirty="0">
                <a:effectLst/>
                <a:latin typeface="Calibri" panose="020F0502020204030204" pitchFamily="34" charset="0"/>
                <a:ea typeface="Calibri" panose="020F0502020204030204" pitchFamily="34" charset="0"/>
                <a:cs typeface="Calibri" panose="020F0502020204030204" pitchFamily="34" charset="0"/>
              </a:rPr>
              <a:t> Wasserhähne!</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AT" sz="1400" b="1" kern="100" dirty="0">
                <a:effectLst/>
                <a:latin typeface="Calibri" panose="020F0502020204030204" pitchFamily="34" charset="0"/>
                <a:ea typeface="Calibri" panose="020F0502020204030204" pitchFamily="34" charset="0"/>
                <a:cs typeface="Calibri" panose="020F0502020204030204" pitchFamily="34" charset="0"/>
              </a:rPr>
              <a:t>Keinen Müll </a:t>
            </a:r>
            <a:r>
              <a:rPr lang="de-AT" sz="1400" kern="100" dirty="0">
                <a:effectLst/>
                <a:latin typeface="Calibri" panose="020F0502020204030204" pitchFamily="34" charset="0"/>
                <a:ea typeface="Calibri" panose="020F0502020204030204" pitchFamily="34" charset="0"/>
                <a:cs typeface="Calibri" panose="020F0502020204030204" pitchFamily="34" charset="0"/>
              </a:rPr>
              <a:t>in Seen, Flüsse oder Bäche werfen und keine Abfälle am Strand zurücklassen. </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AT" sz="1400" b="1" kern="100" dirty="0">
                <a:effectLst/>
                <a:latin typeface="Calibri" panose="020F0502020204030204" pitchFamily="34" charset="0"/>
                <a:ea typeface="Calibri" panose="020F0502020204030204" pitchFamily="34" charset="0"/>
                <a:cs typeface="Calibri" panose="020F0502020204030204" pitchFamily="34" charset="0"/>
              </a:rPr>
              <a:t>Sparsam</a:t>
            </a:r>
            <a:r>
              <a:rPr lang="de-AT" sz="1400" kern="100" dirty="0">
                <a:effectLst/>
                <a:latin typeface="Calibri" panose="020F0502020204030204" pitchFamily="34" charset="0"/>
                <a:ea typeface="Calibri" panose="020F0502020204030204" pitchFamily="34" charset="0"/>
                <a:cs typeface="Calibri" panose="020F0502020204030204" pitchFamily="34" charset="0"/>
              </a:rPr>
              <a:t> mit Duschgel und Seife umgehen und umweltfreundliche Wasch- und Putzmittel verwenden.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AT" sz="1400" b="1" kern="100" dirty="0">
                <a:effectLst/>
                <a:latin typeface="Calibri" panose="020F0502020204030204" pitchFamily="34" charset="0"/>
                <a:ea typeface="Calibri" panose="020F0502020204030204" pitchFamily="34" charset="0"/>
                <a:cs typeface="Calibri" panose="020F0502020204030204" pitchFamily="34" charset="0"/>
              </a:rPr>
              <a:t>Wassersparen im Garten</a:t>
            </a:r>
            <a:r>
              <a:rPr lang="de-AT" sz="1400" kern="100" dirty="0">
                <a:effectLst/>
                <a:latin typeface="Calibri" panose="020F0502020204030204" pitchFamily="34" charset="0"/>
                <a:ea typeface="Calibri" panose="020F0502020204030204" pitchFamily="34" charset="0"/>
                <a:cs typeface="Calibri" panose="020F0502020204030204" pitchFamily="34" charset="0"/>
              </a:rPr>
              <a:t>, am besten die Pflanzen mit gesammelten Regenwasser gießen.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AT" sz="1400" b="1" kern="100" dirty="0">
                <a:effectLst/>
                <a:latin typeface="Calibri" panose="020F0502020204030204" pitchFamily="34" charset="0"/>
                <a:ea typeface="Calibri" panose="020F0502020204030204" pitchFamily="34" charset="0"/>
                <a:cs typeface="Calibri" panose="020F0502020204030204" pitchFamily="34" charset="0"/>
              </a:rPr>
              <a:t>Lebensmittel </a:t>
            </a:r>
            <a:r>
              <a:rPr lang="de-AT" sz="1400" kern="100" dirty="0">
                <a:effectLst/>
                <a:latin typeface="Calibri" panose="020F0502020204030204" pitchFamily="34" charset="0"/>
                <a:ea typeface="Calibri" panose="020F0502020204030204" pitchFamily="34" charset="0"/>
                <a:cs typeface="Calibri" panose="020F0502020204030204" pitchFamily="34" charset="0"/>
              </a:rPr>
              <a:t>möglichst regional und saisonal kaufen.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AT" sz="1400" kern="100" dirty="0">
                <a:effectLst/>
                <a:latin typeface="Calibri" panose="020F0502020204030204" pitchFamily="34" charset="0"/>
                <a:ea typeface="Calibri" panose="020F0502020204030204" pitchFamily="34" charset="0"/>
                <a:cs typeface="Calibri" panose="020F0502020204030204" pitchFamily="34" charset="0"/>
              </a:rPr>
              <a:t>Beim Kauf von neuer Kleidung auf </a:t>
            </a:r>
            <a:r>
              <a:rPr lang="de-AT" sz="1400" b="1" kern="100" dirty="0">
                <a:effectLst/>
                <a:latin typeface="Calibri" panose="020F0502020204030204" pitchFamily="34" charset="0"/>
                <a:ea typeface="Calibri" panose="020F0502020204030204" pitchFamily="34" charset="0"/>
                <a:cs typeface="Calibri" panose="020F0502020204030204" pitchFamily="34" charset="0"/>
              </a:rPr>
              <a:t>wassersparende</a:t>
            </a:r>
            <a:r>
              <a:rPr lang="de-AT" sz="1400" kern="100" dirty="0">
                <a:effectLst/>
                <a:latin typeface="Calibri" panose="020F0502020204030204" pitchFamily="34" charset="0"/>
                <a:ea typeface="Calibri" panose="020F0502020204030204" pitchFamily="34" charset="0"/>
                <a:cs typeface="Calibri" panose="020F0502020204030204" pitchFamily="34" charset="0"/>
              </a:rPr>
              <a:t> Produktionsmethoden achten.</a:t>
            </a: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D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87949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Experiment: Wasserschmelze</a:t>
            </a:r>
          </a:p>
        </p:txBody>
      </p:sp>
      <p:sp>
        <p:nvSpPr>
          <p:cNvPr id="4" name="Inhaltsplatzhalter 3"/>
          <p:cNvSpPr>
            <a:spLocks noGrp="1"/>
          </p:cNvSpPr>
          <p:nvPr>
            <p:ph idx="1"/>
          </p:nvPr>
        </p:nvSpPr>
        <p:spPr>
          <a:xfrm>
            <a:off x="585477" y="1082884"/>
            <a:ext cx="7920000" cy="3240000"/>
          </a:xfrm>
        </p:spPr>
        <p:txBody>
          <a:bodyPr/>
          <a:lstStyle/>
          <a:p>
            <a:pPr>
              <a:lnSpc>
                <a:spcPct val="107000"/>
              </a:lnSpc>
              <a:spcAft>
                <a:spcPts val="800"/>
              </a:spcAft>
              <a:buFont typeface="Arial" panose="020B0604020202020204" pitchFamily="34" charset="0"/>
              <a:buChar char="•"/>
            </a:pPr>
            <a:r>
              <a:rPr lang="de-DE" sz="1600" i="1" dirty="0">
                <a:solidFill>
                  <a:srgbClr val="2190AB"/>
                </a:solidFill>
                <a:latin typeface="+mj-lt"/>
                <a:ea typeface="+mj-ea"/>
                <a:cs typeface="+mj-cs"/>
              </a:rPr>
              <a:t>Findet heraus, warum das Schmelzen der Gletscher und der Eismassen vor allem des Südpols, nicht jedoch das Schmelzen des Meereises zu einem Anstieg des Meeresspiegels führt.</a:t>
            </a:r>
          </a:p>
          <a:p>
            <a:pPr>
              <a:lnSpc>
                <a:spcPct val="107000"/>
              </a:lnSpc>
              <a:spcAft>
                <a:spcPts val="800"/>
              </a:spcAft>
              <a:buFont typeface="Arial" panose="020B0604020202020204" pitchFamily="34" charset="0"/>
              <a:buChar char="•"/>
            </a:pPr>
            <a:r>
              <a:rPr lang="de-DE" sz="1200" i="1" dirty="0">
                <a:latin typeface="+mj-lt"/>
                <a:ea typeface="+mj-ea"/>
                <a:cs typeface="+mj-cs"/>
              </a:rPr>
              <a:t>Für das Experiment </a:t>
            </a:r>
            <a:r>
              <a:rPr lang="de-DE" sz="1200" i="1" dirty="0">
                <a:effectLst/>
                <a:latin typeface="+mj-lt"/>
                <a:ea typeface="+mj-ea"/>
                <a:cs typeface="+mj-cs"/>
              </a:rPr>
              <a:t>braucht ihr: zwei Wassergläser, größere Steine,</a:t>
            </a:r>
            <a:r>
              <a:rPr lang="de-DE" sz="1200" i="1" dirty="0">
                <a:latin typeface="+mj-lt"/>
                <a:ea typeface="+mj-ea"/>
                <a:cs typeface="+mj-cs"/>
              </a:rPr>
              <a:t> Wasser, </a:t>
            </a:r>
            <a:r>
              <a:rPr lang="de-DE" sz="1200" i="1" dirty="0">
                <a:effectLst/>
                <a:latin typeface="+mj-lt"/>
                <a:ea typeface="+mj-ea"/>
                <a:cs typeface="+mj-cs"/>
              </a:rPr>
              <a:t>Eiswürfe</a:t>
            </a:r>
            <a:r>
              <a:rPr lang="de-DE" sz="1200" i="1" dirty="0">
                <a:latin typeface="+mj-lt"/>
                <a:ea typeface="+mj-ea"/>
                <a:cs typeface="+mj-cs"/>
              </a:rPr>
              <a:t>l, Klebeband (nicht durchsichtig)</a:t>
            </a:r>
          </a:p>
          <a:p>
            <a:pPr>
              <a:lnSpc>
                <a:spcPct val="107000"/>
              </a:lnSpc>
            </a:pPr>
            <a:r>
              <a:rPr lang="de-DE" sz="1200" i="1" dirty="0">
                <a:latin typeface="+mj-lt"/>
                <a:ea typeface="+mj-ea"/>
                <a:cs typeface="+mj-cs"/>
              </a:rPr>
              <a:t>Legt in Glas 1 einen oder zwei Steine.</a:t>
            </a:r>
          </a:p>
          <a:p>
            <a:pPr>
              <a:lnSpc>
                <a:spcPct val="107000"/>
              </a:lnSpc>
            </a:pPr>
            <a:r>
              <a:rPr lang="de-DE" sz="1200" i="1" dirty="0">
                <a:latin typeface="+mj-lt"/>
                <a:ea typeface="+mj-ea"/>
                <a:cs typeface="+mj-cs"/>
              </a:rPr>
              <a:t>Füllt in beide</a:t>
            </a:r>
            <a:r>
              <a:rPr lang="de-DE" sz="1200" i="1" dirty="0">
                <a:effectLst/>
                <a:latin typeface="+mj-lt"/>
                <a:ea typeface="+mj-ea"/>
                <a:cs typeface="+mj-cs"/>
              </a:rPr>
              <a:t> Gläser etwas Wasser. Das Wasser in Glas 1 sollte die Steine nicht vollständig bedecken.</a:t>
            </a:r>
          </a:p>
          <a:p>
            <a:pPr>
              <a:lnSpc>
                <a:spcPct val="107000"/>
              </a:lnSpc>
            </a:pPr>
            <a:r>
              <a:rPr lang="de-DE" sz="1200" i="1" dirty="0">
                <a:effectLst/>
                <a:latin typeface="+mj-lt"/>
                <a:ea typeface="+mj-ea"/>
                <a:cs typeface="+mj-cs"/>
              </a:rPr>
              <a:t>Nun gebt </a:t>
            </a:r>
            <a:r>
              <a:rPr lang="de-DE" sz="1200" i="1" dirty="0">
                <a:latin typeface="+mj-lt"/>
                <a:ea typeface="+mj-ea"/>
                <a:cs typeface="+mj-cs"/>
              </a:rPr>
              <a:t>ihr je drei </a:t>
            </a:r>
            <a:r>
              <a:rPr lang="de-DE" sz="1200" i="1" dirty="0">
                <a:effectLst/>
                <a:latin typeface="+mj-lt"/>
                <a:ea typeface="+mj-ea"/>
                <a:cs typeface="+mj-cs"/>
              </a:rPr>
              <a:t>Eiswürfel</a:t>
            </a:r>
            <a:r>
              <a:rPr lang="de-DE" sz="1200" i="1" dirty="0">
                <a:latin typeface="+mj-lt"/>
                <a:ea typeface="+mj-ea"/>
                <a:cs typeface="+mj-cs"/>
              </a:rPr>
              <a:t> in die Gläser: Bei Glas 2 direkt ins Wasser, bei Glas 1 legt ihr sie auf die Steine!</a:t>
            </a:r>
          </a:p>
          <a:p>
            <a:pPr>
              <a:lnSpc>
                <a:spcPct val="107000"/>
              </a:lnSpc>
            </a:pPr>
            <a:r>
              <a:rPr lang="de-DE" sz="1200" i="1" dirty="0">
                <a:latin typeface="+mj-lt"/>
                <a:ea typeface="+mj-ea"/>
                <a:cs typeface="+mj-cs"/>
              </a:rPr>
              <a:t>Markiert mit Hilfe des Klebebandes bei beiden Gläsern den Wasserstand.</a:t>
            </a:r>
          </a:p>
          <a:p>
            <a:pPr>
              <a:lnSpc>
                <a:spcPct val="107000"/>
              </a:lnSpc>
            </a:pPr>
            <a:r>
              <a:rPr lang="de-DE" sz="1200" i="1" dirty="0">
                <a:latin typeface="+mj-lt"/>
                <a:ea typeface="+mj-ea"/>
                <a:cs typeface="+mj-cs"/>
              </a:rPr>
              <a:t>Wartet nun ab, bis die Eiswürfel geschmolzen sind. Was könnt ihr beobachten? </a:t>
            </a:r>
            <a:endParaRPr lang="de-AT" sz="12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6" name="Grafik 5">
            <a:extLst>
              <a:ext uri="{FF2B5EF4-FFF2-40B4-BE49-F238E27FC236}">
                <a16:creationId xmlns:a16="http://schemas.microsoft.com/office/drawing/2014/main" id="{100355C0-F06D-B79A-3A7B-B584A30C8E30}"/>
              </a:ext>
            </a:extLst>
          </p:cNvPr>
          <p:cNvPicPr>
            <a:picLocks noChangeAspect="1"/>
          </p:cNvPicPr>
          <p:nvPr/>
        </p:nvPicPr>
        <p:blipFill>
          <a:blip r:embed="rId5"/>
          <a:stretch>
            <a:fillRect/>
          </a:stretch>
        </p:blipFill>
        <p:spPr>
          <a:xfrm>
            <a:off x="2038070" y="445731"/>
            <a:ext cx="4631671" cy="3925671"/>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Experiment: Wasserschmelze - Erklärung</a:t>
            </a:r>
          </a:p>
        </p:txBody>
      </p:sp>
      <p:sp>
        <p:nvSpPr>
          <p:cNvPr id="4" name="Inhaltsplatzhalter 3"/>
          <p:cNvSpPr>
            <a:spLocks noGrp="1"/>
          </p:cNvSpPr>
          <p:nvPr>
            <p:ph idx="1"/>
          </p:nvPr>
        </p:nvSpPr>
        <p:spPr>
          <a:xfrm>
            <a:off x="585477" y="1082884"/>
            <a:ext cx="7920000" cy="3240000"/>
          </a:xfrm>
        </p:spPr>
        <p:txBody>
          <a:bodyPr/>
          <a:lstStyle/>
          <a:p>
            <a:pPr>
              <a:lnSpc>
                <a:spcPct val="107000"/>
              </a:lnSpc>
              <a:spcAft>
                <a:spcPts val="800"/>
              </a:spcAft>
            </a:pPr>
            <a:r>
              <a:rPr lang="de-DE" sz="1200" u="sng" dirty="0">
                <a:effectLst/>
                <a:latin typeface="Aptos" panose="020B0004020202020204" pitchFamily="34" charset="0"/>
                <a:ea typeface="Aptos" panose="020B0004020202020204" pitchFamily="34" charset="0"/>
                <a:cs typeface="Times New Roman" panose="02020603050405020304" pitchFamily="18" charset="0"/>
              </a:rPr>
              <a:t>Ergebnis</a:t>
            </a:r>
            <a:r>
              <a:rPr lang="de-DE" sz="1200" dirty="0">
                <a:effectLst/>
                <a:latin typeface="Aptos" panose="020B0004020202020204" pitchFamily="34" charset="0"/>
                <a:ea typeface="Aptos" panose="020B0004020202020204" pitchFamily="34" charset="0"/>
                <a:cs typeface="Times New Roman" panose="02020603050405020304" pitchFamily="18" charset="0"/>
              </a:rPr>
              <a:t>: Nur im Glas 1 (mit den Steinen) führt das Schmelzen des Eises zu einem Anstieg des Wasserspiegels. Der Wasserstand im Glas 2 (ohne Steine) hingegen bleibt praktisch unverändert.</a:t>
            </a:r>
          </a:p>
          <a:p>
            <a:pPr>
              <a:lnSpc>
                <a:spcPct val="107000"/>
              </a:lnSpc>
              <a:spcAft>
                <a:spcPts val="800"/>
              </a:spcAft>
            </a:pPr>
            <a:r>
              <a:rPr lang="de-DE" sz="1200" u="sng" dirty="0">
                <a:effectLst/>
                <a:latin typeface="Aptos" panose="020B0004020202020204" pitchFamily="34" charset="0"/>
                <a:ea typeface="Aptos" panose="020B0004020202020204" pitchFamily="34" charset="0"/>
                <a:cs typeface="Times New Roman" panose="02020603050405020304" pitchFamily="18" charset="0"/>
              </a:rPr>
              <a:t>Erklärung</a:t>
            </a:r>
            <a:r>
              <a:rPr lang="de-DE" sz="1200" dirty="0">
                <a:effectLst/>
                <a:latin typeface="Aptos" panose="020B0004020202020204" pitchFamily="34" charset="0"/>
                <a:ea typeface="Aptos" panose="020B0004020202020204" pitchFamily="34" charset="0"/>
                <a:cs typeface="Times New Roman" panose="02020603050405020304" pitchFamily="18" charset="0"/>
              </a:rPr>
              <a:t>: </a:t>
            </a:r>
          </a:p>
          <a:p>
            <a:pPr lvl="1">
              <a:lnSpc>
                <a:spcPct val="107000"/>
              </a:lnSpc>
              <a:spcAft>
                <a:spcPts val="800"/>
              </a:spcAft>
            </a:pPr>
            <a:r>
              <a:rPr lang="de-DE" sz="1200" dirty="0">
                <a:effectLst/>
                <a:latin typeface="Aptos" panose="020B0004020202020204" pitchFamily="34" charset="0"/>
                <a:ea typeface="Aptos" panose="020B0004020202020204" pitchFamily="34" charset="0"/>
                <a:cs typeface="Times New Roman" panose="02020603050405020304" pitchFamily="18" charset="0"/>
              </a:rPr>
              <a:t>Die im Wasser schwimmenden Eiswürfel (Glas 2) verdrängen genauso viel Wasser, wie sie im flüssigen Zustand einnehmen würden. Schmelzen sie, so bleibt der Wasserstand gleich.</a:t>
            </a:r>
          </a:p>
          <a:p>
            <a:pPr marL="457200" lvl="1" indent="0">
              <a:lnSpc>
                <a:spcPct val="107000"/>
              </a:lnSpc>
              <a:spcAft>
                <a:spcPts val="800"/>
              </a:spcAft>
              <a:buNone/>
            </a:pPr>
            <a:r>
              <a:rPr lang="de-DE" sz="1200" dirty="0">
                <a:effectLst/>
                <a:latin typeface="Aptos" panose="020B0004020202020204" pitchFamily="34" charset="0"/>
                <a:ea typeface="Aptos" panose="020B0004020202020204" pitchFamily="34" charset="0"/>
                <a:cs typeface="Times New Roman" panose="02020603050405020304" pitchFamily="18" charset="0"/>
              </a:rPr>
              <a:t>	Das Eis in diesem Glas entspricht dem </a:t>
            </a:r>
            <a:r>
              <a:rPr lang="de-DE" sz="1200" b="1" dirty="0">
                <a:effectLst/>
                <a:latin typeface="Aptos" panose="020B0004020202020204" pitchFamily="34" charset="0"/>
                <a:ea typeface="Aptos" panose="020B0004020202020204" pitchFamily="34" charset="0"/>
                <a:cs typeface="Times New Roman" panose="02020603050405020304" pitchFamily="18" charset="0"/>
              </a:rPr>
              <a:t>Meereis</a:t>
            </a:r>
            <a:r>
              <a:rPr lang="de-DE" sz="1200" dirty="0">
                <a:effectLst/>
                <a:latin typeface="Aptos" panose="020B0004020202020204" pitchFamily="34" charset="0"/>
                <a:ea typeface="Aptos" panose="020B0004020202020204" pitchFamily="34" charset="0"/>
                <a:cs typeface="Times New Roman" panose="02020603050405020304" pitchFamily="18" charset="0"/>
              </a:rPr>
              <a:t>: </a:t>
            </a:r>
            <a:r>
              <a:rPr lang="de-DE" sz="1200" dirty="0">
                <a:latin typeface="Aptos" panose="020B0004020202020204" pitchFamily="34" charset="0"/>
                <a:cs typeface="Times New Roman" panose="02020603050405020304" pitchFamily="18" charset="0"/>
              </a:rPr>
              <a:t>Meereis</a:t>
            </a:r>
            <a:r>
              <a:rPr lang="de-DE" sz="1200" dirty="0">
                <a:effectLst/>
                <a:latin typeface="Aptos" panose="020B0004020202020204" pitchFamily="34" charset="0"/>
                <a:ea typeface="Aptos" panose="020B0004020202020204" pitchFamily="34" charset="0"/>
                <a:cs typeface="Times New Roman" panose="02020603050405020304" pitchFamily="18" charset="0"/>
              </a:rPr>
              <a:t>  ist gefrorenes Ozeanwasser, es schwimmt auf 	dem Meer. Wenn dieses </a:t>
            </a:r>
            <a:r>
              <a:rPr lang="de-DE" sz="1200" dirty="0">
                <a:latin typeface="Aptos" panose="020B0004020202020204" pitchFamily="34" charset="0"/>
                <a:cs typeface="Times New Roman" panose="02020603050405020304" pitchFamily="18" charset="0"/>
              </a:rPr>
              <a:t>Meereis</a:t>
            </a:r>
            <a:r>
              <a:rPr lang="de-DE" sz="1200" dirty="0">
                <a:effectLst/>
                <a:latin typeface="Aptos" panose="020B0004020202020204" pitchFamily="34" charset="0"/>
                <a:ea typeface="Aptos" panose="020B0004020202020204" pitchFamily="34" charset="0"/>
                <a:cs typeface="Times New Roman" panose="02020603050405020304" pitchFamily="18" charset="0"/>
              </a:rPr>
              <a:t> schmilzt, hat das so gut wie keine Auswirkungen auf den Meeresspiegel.</a:t>
            </a:r>
          </a:p>
          <a:p>
            <a:pPr lvl="1">
              <a:lnSpc>
                <a:spcPct val="107000"/>
              </a:lnSpc>
              <a:spcAft>
                <a:spcPts val="800"/>
              </a:spcAft>
            </a:pPr>
            <a:r>
              <a:rPr lang="de-DE" sz="1200" dirty="0">
                <a:latin typeface="Aptos" panose="020B0004020202020204" pitchFamily="34" charset="0"/>
                <a:ea typeface="Aptos" panose="020B0004020202020204" pitchFamily="34" charset="0"/>
                <a:cs typeface="Times New Roman" panose="02020603050405020304" pitchFamily="18" charset="0"/>
              </a:rPr>
              <a:t>Das Eis auf den Steinen (Glas 1) hat hingegen zunächst keinen Platz im Wasser eingenommen. Nach dem Schmelzen ist es ins Wasser geflossen. Dies führt zu einem Anstieg des Wasserstandes.</a:t>
            </a:r>
          </a:p>
          <a:p>
            <a:pPr marL="457200" lvl="1" indent="0">
              <a:lnSpc>
                <a:spcPct val="107000"/>
              </a:lnSpc>
              <a:spcAft>
                <a:spcPts val="800"/>
              </a:spcAft>
              <a:buNone/>
            </a:pPr>
            <a:r>
              <a:rPr lang="de-DE" sz="1200" dirty="0">
                <a:effectLst/>
                <a:latin typeface="Aptos" panose="020B0004020202020204" pitchFamily="34" charset="0"/>
                <a:ea typeface="Aptos" panose="020B0004020202020204" pitchFamily="34" charset="0"/>
                <a:cs typeface="Times New Roman" panose="02020603050405020304" pitchFamily="18" charset="0"/>
              </a:rPr>
              <a:t>	Das Eis in diesem Glas entspricht dem </a:t>
            </a:r>
            <a:r>
              <a:rPr lang="de-DE" sz="1200" b="1" dirty="0">
                <a:effectLst/>
                <a:latin typeface="Aptos" panose="020B0004020202020204" pitchFamily="34" charset="0"/>
                <a:ea typeface="Aptos" panose="020B0004020202020204" pitchFamily="34" charset="0"/>
                <a:cs typeface="Times New Roman" panose="02020603050405020304" pitchFamily="18" charset="0"/>
              </a:rPr>
              <a:t>Landeis</a:t>
            </a:r>
            <a:r>
              <a:rPr lang="de-DE" sz="1200" dirty="0">
                <a:effectLst/>
                <a:latin typeface="Aptos" panose="020B0004020202020204" pitchFamily="34" charset="0"/>
                <a:ea typeface="Aptos" panose="020B0004020202020204" pitchFamily="34" charset="0"/>
                <a:cs typeface="Times New Roman" panose="02020603050405020304" pitchFamily="18" charset="0"/>
              </a:rPr>
              <a:t>, etwa jenem des Südpols. Schmilzt dieses Eis, das wie </a:t>
            </a:r>
            <a:r>
              <a:rPr lang="de-DE" sz="1200">
                <a:effectLst/>
                <a:latin typeface="Aptos" panose="020B0004020202020204" pitchFamily="34" charset="0"/>
                <a:ea typeface="Aptos" panose="020B0004020202020204" pitchFamily="34" charset="0"/>
                <a:cs typeface="Times New Roman" panose="02020603050405020304" pitchFamily="18" charset="0"/>
              </a:rPr>
              <a:t>ein 	riesiger </a:t>
            </a:r>
            <a:r>
              <a:rPr lang="de-DE" sz="1200" dirty="0">
                <a:effectLst/>
                <a:latin typeface="Aptos" panose="020B0004020202020204" pitchFamily="34" charset="0"/>
                <a:ea typeface="Aptos" panose="020B0004020202020204" pitchFamily="34" charset="0"/>
                <a:cs typeface="Times New Roman" panose="02020603050405020304" pitchFamily="18" charset="0"/>
              </a:rPr>
              <a:t>Gletscher auf der festen Landmasse liegt, so gelangt es zusätzlich in die Ozeane – </a:t>
            </a:r>
            <a:r>
              <a:rPr lang="de-DE" sz="1200">
                <a:effectLst/>
                <a:latin typeface="Aptos" panose="020B0004020202020204" pitchFamily="34" charset="0"/>
                <a:ea typeface="Aptos" panose="020B0004020202020204" pitchFamily="34" charset="0"/>
                <a:cs typeface="Times New Roman" panose="02020603050405020304" pitchFamily="18" charset="0"/>
              </a:rPr>
              <a:t>der 	Meeresspiegel </a:t>
            </a:r>
            <a:r>
              <a:rPr lang="de-DE" sz="1200" dirty="0">
                <a:effectLst/>
                <a:latin typeface="Aptos" panose="020B0004020202020204" pitchFamily="34" charset="0"/>
                <a:ea typeface="Aptos" panose="020B0004020202020204" pitchFamily="34" charset="0"/>
                <a:cs typeface="Times New Roman" panose="02020603050405020304" pitchFamily="18" charset="0"/>
              </a:rPr>
              <a:t>steigt.</a:t>
            </a:r>
          </a:p>
          <a:p>
            <a:pPr>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AT" sz="12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10011321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„Wasser marsch!“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 (z.B. in den Überschriften).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hlinkClick r:id="rId4"/>
              </a:rPr>
              <a:t>Wasser ist Leben </a:t>
            </a:r>
            <a:endParaRPr lang="de-DE" sz="2600" b="1" dirty="0">
              <a:solidFill>
                <a:srgbClr val="2190AB"/>
              </a:solidFill>
              <a:latin typeface="+mj-lt"/>
            </a:endParaRPr>
          </a:p>
        </p:txBody>
      </p:sp>
      <p:sp>
        <p:nvSpPr>
          <p:cNvPr id="3" name="Textfeld 2"/>
          <p:cNvSpPr txBox="1"/>
          <p:nvPr/>
        </p:nvSpPr>
        <p:spPr>
          <a:xfrm>
            <a:off x="2880000" y="4320000"/>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2" name="Textfeld 1"/>
          <p:cNvSpPr txBox="1"/>
          <p:nvPr/>
        </p:nvSpPr>
        <p:spPr>
          <a:xfrm>
            <a:off x="3333574" y="3000889"/>
            <a:ext cx="1895120" cy="253916"/>
          </a:xfrm>
          <a:prstGeom prst="rect">
            <a:avLst/>
          </a:prstGeom>
          <a:noFill/>
        </p:spPr>
        <p:txBody>
          <a:bodyPr wrap="square" rtlCol="0">
            <a:spAutoFit/>
          </a:bodyPr>
          <a:lstStyle/>
          <a:p>
            <a:r>
              <a:rPr lang="de-AT" sz="1050" dirty="0"/>
              <a:t>© </a:t>
            </a:r>
            <a:r>
              <a:rPr lang="de-AT" sz="1050" dirty="0" err="1"/>
              <a:t>dutourdumonde</a:t>
            </a:r>
            <a:r>
              <a:rPr lang="de-AT" sz="1050" dirty="0"/>
              <a:t> / Clipdealer</a:t>
            </a:r>
          </a:p>
        </p:txBody>
      </p:sp>
      <p:pic>
        <p:nvPicPr>
          <p:cNvPr id="7" name="Grafik 6">
            <a:extLst>
              <a:ext uri="{FF2B5EF4-FFF2-40B4-BE49-F238E27FC236}">
                <a16:creationId xmlns:a16="http://schemas.microsoft.com/office/drawing/2014/main" id="{FAD32878-AF41-014D-9753-13D75C738F10}"/>
              </a:ext>
            </a:extLst>
          </p:cNvPr>
          <p:cNvPicPr>
            <a:picLocks noChangeAspect="1"/>
          </p:cNvPicPr>
          <p:nvPr/>
        </p:nvPicPr>
        <p:blipFill>
          <a:blip r:embed="rId5"/>
          <a:stretch>
            <a:fillRect/>
          </a:stretch>
        </p:blipFill>
        <p:spPr>
          <a:xfrm>
            <a:off x="3219292" y="1497770"/>
            <a:ext cx="2123684" cy="1468505"/>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Wasser in Zahlen und Fakten:</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Wasser (H</a:t>
            </a:r>
            <a:r>
              <a:rPr lang="de-DE" sz="1600" baseline="-25000" dirty="0"/>
              <a:t>2</a:t>
            </a:r>
            <a:r>
              <a:rPr lang="de-DE" sz="1600" dirty="0"/>
              <a:t>O): Ein Atom Sauerstoff – zwei Atome Wasserstoff. </a:t>
            </a:r>
          </a:p>
          <a:p>
            <a:r>
              <a:rPr lang="de-DE" sz="1600" dirty="0"/>
              <a:t>Die Erde besteht zu drei Vierteln aus Wasser, der Großteil (97%) davon ist Salzwasser.</a:t>
            </a:r>
          </a:p>
          <a:p>
            <a:r>
              <a:rPr lang="de-DE" sz="1600" dirty="0"/>
              <a:t>Jeden zweite Atemzug verdanken wir dem Wasser, denn die Ozeane sind für die Hälfte der Sauerstoffproduktion weltweit zuständig. </a:t>
            </a:r>
          </a:p>
          <a:p>
            <a:r>
              <a:rPr lang="de-DE" sz="1600" dirty="0"/>
              <a:t>Etwa 0,3 Prozent des weltweiten Süßwasservorkommens steht den Menschen als Trinkwasser zur Verfügung.</a:t>
            </a:r>
          </a:p>
          <a:p>
            <a:r>
              <a:rPr lang="de-DE" sz="1600" dirty="0"/>
              <a:t>Weltweit hat sich der Frischwasserverbrauch in den vergangenen hundert Jahren versechsfacht. </a:t>
            </a:r>
          </a:p>
          <a:p>
            <a:pPr marL="0" indent="0">
              <a:buNone/>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Der Wasserkreislauf</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Die Sonne verdunstet das Wasser. </a:t>
            </a:r>
          </a:p>
          <a:p>
            <a:r>
              <a:rPr lang="de-DE" sz="1600" dirty="0"/>
              <a:t>Aus dem Wasserdampf bilden sich Wolken.</a:t>
            </a:r>
          </a:p>
          <a:p>
            <a:r>
              <a:rPr lang="de-DE" sz="1600" dirty="0"/>
              <a:t>Der Wind bläst und verteilt die Wolken. </a:t>
            </a:r>
          </a:p>
          <a:p>
            <a:r>
              <a:rPr lang="de-DE" sz="1600" dirty="0"/>
              <a:t>Als Niederschlag in Form von Regen, Schnee oder Hagel kommt er auf die Erde zurück.</a:t>
            </a:r>
          </a:p>
          <a:p>
            <a:r>
              <a:rPr lang="de-DE" sz="1600" dirty="0"/>
              <a:t>Der Niederschlag sickert in den Erdboden. Das Wasser sucht sich seinen Weg zurück in den Wasserkreislauf. </a:t>
            </a:r>
          </a:p>
          <a:p>
            <a:pPr marL="0" indent="0">
              <a:buNone/>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3630882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3179490" y="3117959"/>
            <a:ext cx="1697014" cy="415498"/>
          </a:xfrm>
          <a:prstGeom prst="rect">
            <a:avLst/>
          </a:prstGeom>
          <a:noFill/>
        </p:spPr>
        <p:txBody>
          <a:bodyPr wrap="square" rtlCol="0">
            <a:spAutoFit/>
          </a:bodyPr>
          <a:lstStyle/>
          <a:p>
            <a:pPr algn="ctr"/>
            <a:r>
              <a:rPr lang="de-AT" sz="1050" dirty="0"/>
              <a:t> © </a:t>
            </a:r>
            <a:r>
              <a:rPr lang="de-DE" sz="1050" dirty="0"/>
              <a:t>Amir Abou-</a:t>
            </a:r>
            <a:r>
              <a:rPr lang="de-DE" sz="1050" dirty="0" err="1"/>
              <a:t>Roumie</a:t>
            </a:r>
            <a:r>
              <a:rPr lang="de-DE" sz="1050" dirty="0"/>
              <a:t> / klimaaktiv</a:t>
            </a:r>
            <a:r>
              <a:rPr lang="de-AT" sz="1050" dirty="0"/>
              <a:t> </a:t>
            </a:r>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3"/>
              </a:rPr>
              <a:t>Wasser und Klima</a:t>
            </a:r>
            <a:endParaRPr lang="de-DE" b="1" dirty="0">
              <a:solidFill>
                <a:srgbClr val="2190AB"/>
              </a:solidFill>
              <a:latin typeface="+mj-lt"/>
            </a:endParaRPr>
          </a:p>
        </p:txBody>
      </p:sp>
      <p:pic>
        <p:nvPicPr>
          <p:cNvPr id="11" name="Grafik 10">
            <a:extLst>
              <a:ext uri="{FF2B5EF4-FFF2-40B4-BE49-F238E27FC236}">
                <a16:creationId xmlns:a16="http://schemas.microsoft.com/office/drawing/2014/main" id="{2E4C64AE-920C-CAA0-2F87-55338A77A2C3}"/>
              </a:ext>
            </a:extLst>
          </p:cNvPr>
          <p:cNvPicPr>
            <a:picLocks noChangeAspect="1"/>
          </p:cNvPicPr>
          <p:nvPr/>
        </p:nvPicPr>
        <p:blipFill>
          <a:blip r:embed="rId4"/>
          <a:stretch>
            <a:fillRect/>
          </a:stretch>
        </p:blipFill>
        <p:spPr>
          <a:xfrm>
            <a:off x="2788581" y="1290428"/>
            <a:ext cx="2478832" cy="1645944"/>
          </a:xfrm>
          <a:prstGeom prst="rect">
            <a:avLst/>
          </a:prstGeom>
        </p:spPr>
      </p:pic>
    </p:spTree>
    <p:extLst>
      <p:ext uri="{BB962C8B-B14F-4D97-AF65-F5344CB8AC3E}">
        <p14:creationId xmlns:p14="http://schemas.microsoft.com/office/powerpoint/2010/main" val="230458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Wasser reguliert das Klima</a:t>
            </a:r>
            <a:endParaRPr lang="de-DE" sz="1100" dirty="0">
              <a:solidFill>
                <a:srgbClr val="2190AB"/>
              </a:solidFill>
            </a:endParaRPr>
          </a:p>
        </p:txBody>
      </p:sp>
      <p:sp>
        <p:nvSpPr>
          <p:cNvPr id="4" name="Inhaltsplatzhalter 3"/>
          <p:cNvSpPr>
            <a:spLocks noGrp="1"/>
          </p:cNvSpPr>
          <p:nvPr>
            <p:ph idx="1"/>
          </p:nvPr>
        </p:nvSpPr>
        <p:spPr>
          <a:xfrm>
            <a:off x="489712" y="497455"/>
            <a:ext cx="7920000" cy="3240000"/>
          </a:xfrm>
        </p:spPr>
        <p:txBody>
          <a:bodyPr/>
          <a:lstStyle/>
          <a:p>
            <a:pPr marL="0" indent="0">
              <a:lnSpc>
                <a:spcPct val="150000"/>
              </a:lnSpc>
              <a:buNone/>
            </a:pPr>
            <a:endParaRPr lang="de-AT" sz="1800" dirty="0"/>
          </a:p>
          <a:p>
            <a:pPr>
              <a:lnSpc>
                <a:spcPct val="150000"/>
              </a:lnSpc>
            </a:pPr>
            <a:r>
              <a:rPr lang="de-DE" sz="1800" dirty="0"/>
              <a:t>Wasser sorgt für einen Temperaturausgleich.</a:t>
            </a:r>
          </a:p>
          <a:p>
            <a:pPr>
              <a:lnSpc>
                <a:spcPct val="150000"/>
              </a:lnSpc>
            </a:pPr>
            <a:r>
              <a:rPr lang="de-DE" sz="1800" dirty="0"/>
              <a:t> Das Ökosystem Wasser ist ein wichtiger Klimaregulator. </a:t>
            </a:r>
          </a:p>
          <a:p>
            <a:pPr>
              <a:lnSpc>
                <a:spcPct val="150000"/>
              </a:lnSpc>
            </a:pPr>
            <a:r>
              <a:rPr lang="de-DE" sz="1800" dirty="0"/>
              <a:t>Lokal kann man dies z.B. bei Mooren und Seen beobachten. </a:t>
            </a:r>
          </a:p>
          <a:p>
            <a:pPr>
              <a:lnSpc>
                <a:spcPct val="150000"/>
              </a:lnSpc>
            </a:pPr>
            <a:r>
              <a:rPr lang="de-DE" sz="1800" dirty="0"/>
              <a:t>Global wird die Durchschnittstemperatur und damit das Klima besonders durch die Weltmeere stark beeinflusst</a:t>
            </a:r>
            <a:r>
              <a:rPr lang="de-AT" sz="1800" dirty="0"/>
              <a:t>. </a:t>
            </a:r>
          </a:p>
          <a:p>
            <a:pPr>
              <a:lnSpc>
                <a:spcPct val="150000"/>
              </a:lnSpc>
            </a:pPr>
            <a:r>
              <a:rPr lang="de-AT" sz="1800" dirty="0"/>
              <a:t>Die Ozeane speichern außerdem große Mengen an </a:t>
            </a:r>
            <a:r>
              <a:rPr lang="de-AT" sz="1800" dirty="0">
                <a:effectLst/>
                <a:latin typeface="Calibri" panose="020F0502020204030204" pitchFamily="34" charset="0"/>
                <a:ea typeface="Calibri" panose="020F0502020204030204" pitchFamily="34" charset="0"/>
              </a:rPr>
              <a:t>CO</a:t>
            </a:r>
            <a:r>
              <a:rPr lang="de-AT" sz="1800" baseline="-25000" dirty="0">
                <a:effectLst/>
                <a:latin typeface="Calibri" panose="020F0502020204030204" pitchFamily="34" charset="0"/>
                <a:ea typeface="Calibri" panose="020F0502020204030204" pitchFamily="34" charset="0"/>
              </a:rPr>
              <a:t>2</a:t>
            </a:r>
            <a:r>
              <a:rPr lang="de-AT" sz="1800" b="1" dirty="0">
                <a:effectLst/>
                <a:latin typeface="Calibri" panose="020F0502020204030204" pitchFamily="34" charset="0"/>
                <a:ea typeface="Calibri" panose="020F0502020204030204" pitchFamily="34" charset="0"/>
              </a:rPr>
              <a:t>.</a:t>
            </a: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Wie wirkt sich die Erderwärmung auf die Ozeane aus?</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50000"/>
              </a:lnSpc>
            </a:pPr>
            <a:r>
              <a:rPr lang="de-DE" sz="1400" dirty="0"/>
              <a:t>Veränderungen der Meeresströmungen</a:t>
            </a:r>
          </a:p>
          <a:p>
            <a:pPr>
              <a:lnSpc>
                <a:spcPct val="150000"/>
              </a:lnSpc>
            </a:pPr>
            <a:r>
              <a:rPr lang="de-DE" sz="1400" dirty="0"/>
              <a:t>Störung der Temperaturregulation </a:t>
            </a:r>
          </a:p>
          <a:p>
            <a:pPr>
              <a:lnSpc>
                <a:spcPct val="150000"/>
              </a:lnSpc>
            </a:pPr>
            <a:r>
              <a:rPr lang="de-DE" sz="1400" dirty="0"/>
              <a:t>Sauerstoffschwund</a:t>
            </a:r>
          </a:p>
          <a:p>
            <a:pPr>
              <a:lnSpc>
                <a:spcPct val="150000"/>
              </a:lnSpc>
            </a:pPr>
            <a:r>
              <a:rPr lang="de-DE" sz="1400" dirty="0"/>
              <a:t>Marine Hitzewellen</a:t>
            </a:r>
          </a:p>
          <a:p>
            <a:pPr>
              <a:lnSpc>
                <a:spcPct val="150000"/>
              </a:lnSpc>
            </a:pPr>
            <a:r>
              <a:rPr lang="de-DE" sz="1400" dirty="0"/>
              <a:t>Veränderung der Zusammensetzung und Schichtung des Meereswassers</a:t>
            </a:r>
          </a:p>
          <a:p>
            <a:pPr>
              <a:lnSpc>
                <a:spcPct val="150000"/>
              </a:lnSpc>
            </a:pPr>
            <a:r>
              <a:rPr lang="de-DE" sz="1400" dirty="0"/>
              <a:t>Verlust der Artenvielfalt</a:t>
            </a:r>
          </a:p>
          <a:p>
            <a:pPr>
              <a:lnSpc>
                <a:spcPct val="150000"/>
              </a:lnSpc>
            </a:pPr>
            <a:r>
              <a:rPr lang="de-DE" sz="1400" dirty="0"/>
              <a:t>Die Aufnahme von Kohlendioxid verringert sich</a:t>
            </a:r>
          </a:p>
          <a:p>
            <a:pPr>
              <a:lnSpc>
                <a:spcPct val="150000"/>
              </a:lnSpc>
            </a:pPr>
            <a:r>
              <a:rPr lang="de-DE" sz="1400" dirty="0"/>
              <a:t>Anstieg des Meeresspiegels</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25031546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1365</Words>
  <Application>Microsoft Office PowerPoint</Application>
  <PresentationFormat>Bildschirmpräsentation (16:9)</PresentationFormat>
  <Paragraphs>144</Paragraphs>
  <Slides>20</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Aptos</vt: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Wasser in Zahlen und Fakten:</vt:lpstr>
      <vt:lpstr>Der Wasserkreislauf</vt:lpstr>
      <vt:lpstr>PowerPoint-Präsentation</vt:lpstr>
      <vt:lpstr>Wasser reguliert das Klima</vt:lpstr>
      <vt:lpstr>Wie wirkt sich die Erderwärmung auf die Ozeane aus?</vt:lpstr>
      <vt:lpstr>Weitere Folgen der Klimaveränderung</vt:lpstr>
      <vt:lpstr>Wasser in Österreich</vt:lpstr>
      <vt:lpstr>Wassergebrauch in Österreich</vt:lpstr>
      <vt:lpstr>Wasserrechtsgesetz in Österreich </vt:lpstr>
      <vt:lpstr>Durch Österreich fließen drei grenzüberschreitende Flüsse</vt:lpstr>
      <vt:lpstr>PowerPoint-Präsentation</vt:lpstr>
      <vt:lpstr>Über zwei Milliarden Menschen haben keinen Zugang zu sicherem Trinkwasser.</vt:lpstr>
      <vt:lpstr>Wasserschutz geht uns alle an:</vt:lpstr>
      <vt:lpstr>Tipps für den bewussten Umgang mit Wasser</vt:lpstr>
      <vt:lpstr>Experiment: Wasserschmelze</vt:lpstr>
      <vt:lpstr>Experiment: Wasserschmelze - Erklärung</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Gustav Test</cp:lastModifiedBy>
  <cp:revision>649</cp:revision>
  <dcterms:created xsi:type="dcterms:W3CDTF">2019-11-13T13:23:08Z</dcterms:created>
  <dcterms:modified xsi:type="dcterms:W3CDTF">2024-12-16T10:55:56Z</dcterms:modified>
</cp:coreProperties>
</file>