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AT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AT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AT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AT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de-AT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AT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69F392CF-7724-46B0-B387-C6564607A14B}" type="slidenum">
              <a:rPr lang="de-AT" sz="1400" b="0" strike="noStrike" spc="-1">
                <a:latin typeface="Times New Roman"/>
              </a:rPr>
              <a:t>‹Nr.›</a:t>
            </a:fld>
            <a:endParaRPr lang="de-A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5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8D03E3-BA44-4C3A-AA3E-2D901FC6156A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14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7E195D-E822-498C-8FC2-0E3CA8D73B06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15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59D209-89AE-4968-85C5-DDE19DC44A46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6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BACC84-D0E5-4713-A7CA-3CECCF15A691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7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04EAB3-B2AA-4481-B90B-4ECBA29F3A7B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8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88AE66F-93C5-474A-B135-B7F97E289AF0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9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A10655-485F-4FFB-BB70-4CC8566A1DD4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0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8C8BB00-A580-4B6F-A1C5-AB62AA089B7E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11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B94E8D-CEA8-419D-842B-FB75CCF6CA41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2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B93AEC-A863-45D2-A18C-5DDB4F7A65CD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latin typeface="Arial"/>
              </a:rPr>
              <a:t>Mehr dazu findest du im Kapitel 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13"/>
          </p:nvPr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FEE257-46F3-4D7F-B545-D974905312B6}" type="slidenum">
              <a:rPr lang="de-DE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de-AT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78476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48000" y="3089880"/>
            <a:ext cx="78476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480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692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301560" y="154800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955120" y="154800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48000" y="308988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301560" y="308988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5955120" y="308988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48000" y="1548000"/>
            <a:ext cx="784764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784764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48000" y="486000"/>
            <a:ext cx="7127640" cy="283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480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48000" y="1548000"/>
            <a:ext cx="784764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692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48000" y="3089880"/>
            <a:ext cx="78476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78476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48000" y="3089880"/>
            <a:ext cx="78476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480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692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301560" y="154800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955120" y="154800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48000" y="308988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301560" y="308988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5955120" y="3089880"/>
            <a:ext cx="25268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784764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48000" y="486000"/>
            <a:ext cx="7127640" cy="283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480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69200" y="308988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480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69200" y="1548000"/>
            <a:ext cx="382932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48000" y="3089880"/>
            <a:ext cx="784764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599"/>
              </a:lnSpc>
              <a:spcBef>
                <a:spcPts val="1417"/>
              </a:spcBef>
              <a:buNone/>
            </a:pP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/>
          <p:cNvPicPr/>
          <p:nvPr/>
        </p:nvPicPr>
        <p:blipFill>
          <a:blip r:embed="rId14"/>
          <a:stretch/>
        </p:blipFill>
        <p:spPr>
          <a:xfrm>
            <a:off x="139680" y="-14040"/>
            <a:ext cx="8864280" cy="3746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92000" y="1656000"/>
            <a:ext cx="7559640" cy="12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4300"/>
              </a:lnSpc>
              <a:buNone/>
            </a:pPr>
            <a:r>
              <a:rPr lang="de-DE" sz="4800" b="1" strike="noStrike" spc="-1">
                <a:solidFill>
                  <a:srgbClr val="FFFFFF"/>
                </a:solidFill>
                <a:latin typeface="Calibri"/>
              </a:rPr>
              <a:t>Kinderbetreuung</a:t>
            </a:r>
            <a:r>
              <a:rPr sz="4800"/>
              <a:t/>
            </a:r>
            <a:br>
              <a:rPr sz="4800"/>
            </a:br>
            <a:r>
              <a:rPr lang="de-DE" sz="4800" b="1" strike="noStrike" spc="-1">
                <a:solidFill>
                  <a:srgbClr val="FFFFFF"/>
                </a:solidFill>
                <a:latin typeface="Calibri"/>
              </a:rPr>
              <a:t>anders gedacht</a:t>
            </a:r>
            <a:endParaRPr lang="de-DE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92000" y="4068000"/>
            <a:ext cx="539964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2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Mag</a:t>
            </a:r>
            <a:r>
              <a:rPr lang="de-DE" sz="1800" b="0" strike="noStrike" spc="-1" baseline="30000">
                <a:solidFill>
                  <a:srgbClr val="000000"/>
                </a:solidFill>
                <a:latin typeface="Calibri"/>
              </a:rPr>
              <a:t>a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. Karoline Iber </a:t>
            </a:r>
          </a:p>
          <a:p>
            <a:pPr indent="0">
              <a:lnSpc>
                <a:spcPts val="22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Mag</a:t>
            </a:r>
            <a:r>
              <a:rPr lang="de-DE" sz="1800" b="0" strike="noStrike" spc="-1" baseline="30000">
                <a:solidFill>
                  <a:srgbClr val="000000"/>
                </a:solidFill>
                <a:latin typeface="Calibri"/>
              </a:rPr>
              <a:t>a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. Ruth Lhotzky-Willnauer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5"/>
          <p:cNvPicPr/>
          <p:nvPr/>
        </p:nvPicPr>
        <p:blipFill>
          <a:blip r:embed="rId14"/>
          <a:stretch/>
        </p:blipFill>
        <p:spPr>
          <a:xfrm>
            <a:off x="139680" y="-21240"/>
            <a:ext cx="8864280" cy="126972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ftr" idx="1"/>
          </p:nvPr>
        </p:nvSpPr>
        <p:spPr>
          <a:xfrm>
            <a:off x="7005600" y="4446000"/>
            <a:ext cx="16880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000" b="1" strike="noStrike" spc="-1">
                <a:solidFill>
                  <a:srgbClr val="00A3D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de-DE" sz="1000" b="1" strike="noStrike" spc="-1">
                <a:solidFill>
                  <a:srgbClr val="00A3DB"/>
                </a:solidFill>
                <a:latin typeface="Calibri"/>
              </a:rPr>
              <a:t>&lt;Fußzeile&gt;</a:t>
            </a:r>
            <a:endParaRPr lang="de-AT" sz="1000" b="0" strike="noStrike" spc="-1"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3800" b="1" strike="noStrike" spc="-1">
                <a:solidFill>
                  <a:srgbClr val="FFFFFF"/>
                </a:solidFill>
                <a:latin typeface="Calibri"/>
              </a:rPr>
              <a:t>Titelmasterformat durch Klicken bearbeiten</a:t>
            </a:r>
            <a:endParaRPr lang="de-DE" sz="3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48000" y="1548000"/>
            <a:ext cx="7847640" cy="2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2200" b="0" strike="noStrike" spc="-1">
                <a:solidFill>
                  <a:srgbClr val="000000"/>
                </a:solidFill>
                <a:latin typeface="Calibri"/>
              </a:rPr>
              <a:t>Formatvorlagen des Textmasters bearbeiten</a:t>
            </a: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</a:pPr>
            <a:r>
              <a:rPr lang="de-DE" sz="22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mokratiewebstatt.a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ssenschaft-und-politik/wissenschaft-und-gesellschaf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mokratiewebstatt.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ssenschaft-und-politik/wissenschaft-und-gesellschaft/forsche-m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ssenschaft-und-politik/wissenschaft-zwischen-vertrauen-und-skepsi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ssenschaft-und-politik/wissenschaft-zwischen-vertrauen-und-skepsi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mokratiewebstatt.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busters.at/#science-buster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mokratiewebstatt.at/thema/lebensbereiche/thema-wissenschaft-und-politik/wissenschaft-zwischen-vertrauen-und-skepsi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mokratiewebstatt.a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ssenschaft-und-politik/was-macht-wissenschaftspoliti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hyperlink" Target="https://www.demokratiewebstatt.at/thema/lebensbereiche/thema-ernaehrung/was-wir-ess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hyperlink" Target="https://www.demokratiewebstatt.at/thema/lebensbereiche/thema-ernaehrung/was-wir-ess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hyperlink" Target="https://www.demokratiewebstatt.at/thema/lebensbereiche/thema-ernaehrung/was-wir-ess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hyperlink" Target="https://www.demokratiewebstatt.at/thema/lebensbereiche/thema-ernaehrung/was-wir-ess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wissenschaft-und-politik/2-forschen-beraten-handel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fik 4"/>
          <p:cNvPicPr/>
          <p:nvPr/>
        </p:nvPicPr>
        <p:blipFill>
          <a:blip r:embed="rId2"/>
          <a:stretch/>
        </p:blipFill>
        <p:spPr>
          <a:xfrm>
            <a:off x="6624360" y="3602520"/>
            <a:ext cx="2136600" cy="1264320"/>
          </a:xfrm>
          <a:prstGeom prst="rect">
            <a:avLst/>
          </a:prstGeom>
          <a:ln w="0">
            <a:noFill/>
          </a:ln>
        </p:spPr>
      </p:pic>
      <p:sp>
        <p:nvSpPr>
          <p:cNvPr id="86" name="Titel 1"/>
          <p:cNvSpPr/>
          <p:nvPr/>
        </p:nvSpPr>
        <p:spPr>
          <a:xfrm>
            <a:off x="648000" y="855360"/>
            <a:ext cx="7127640" cy="61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4300"/>
              </a:lnSpc>
            </a:pPr>
            <a:r>
              <a:rPr lang="de-DE" sz="4800" b="1" strike="noStrike" spc="-1">
                <a:solidFill>
                  <a:srgbClr val="FFFFFF"/>
                </a:solidFill>
                <a:latin typeface="Calibri"/>
              </a:rPr>
              <a:t>er</a:t>
            </a:r>
            <a:endParaRPr lang="de-AT" sz="4800" b="0" strike="noStrike" spc="-1">
              <a:latin typeface="Arial"/>
            </a:endParaRPr>
          </a:p>
        </p:txBody>
      </p:sp>
      <p:sp>
        <p:nvSpPr>
          <p:cNvPr id="87" name="Untertitel 2"/>
          <p:cNvSpPr/>
          <p:nvPr/>
        </p:nvSpPr>
        <p:spPr>
          <a:xfrm>
            <a:off x="1071720" y="1809360"/>
            <a:ext cx="6789960" cy="5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2599"/>
              </a:lnSpc>
              <a:tabLst>
                <a:tab pos="0" algn="l"/>
              </a:tabLst>
            </a:pPr>
            <a:r>
              <a:rPr lang="de-AT" sz="2000" b="1" strike="noStrike" spc="-1">
                <a:solidFill>
                  <a:srgbClr val="2190AB"/>
                </a:solidFill>
                <a:latin typeface="Calibri"/>
              </a:rPr>
              <a:t>Wissen schaffen und Zukunft gestalten für unsere Gesellschaft</a:t>
            </a:r>
            <a:endParaRPr lang="de-AT" sz="2000" b="0" strike="noStrike" spc="-1">
              <a:latin typeface="Arial"/>
            </a:endParaRPr>
          </a:p>
        </p:txBody>
      </p:sp>
      <p:sp>
        <p:nvSpPr>
          <p:cNvPr id="88" name="Rechteck 7"/>
          <p:cNvSpPr/>
          <p:nvPr/>
        </p:nvSpPr>
        <p:spPr>
          <a:xfrm>
            <a:off x="2286000" y="2710440"/>
            <a:ext cx="457164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</a:rPr>
              <a:t>Materialien zur Politischen Bildung von Kindern und Jugendlichen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89" name="Rechteck 8"/>
          <p:cNvSpPr/>
          <p:nvPr/>
        </p:nvSpPr>
        <p:spPr>
          <a:xfrm>
            <a:off x="3052440" y="3971880"/>
            <a:ext cx="2828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u="sng" strike="noStrike" spc="-1">
                <a:solidFill>
                  <a:srgbClr val="2190AB"/>
                </a:solidFill>
                <a:uFillTx/>
                <a:latin typeface="Calibri"/>
                <a:hlinkClick r:id="rId3"/>
              </a:rPr>
              <a:t>www.demokratiewebstatt.at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90" name="Untertitel 1"/>
          <p:cNvSpPr txBox="1"/>
          <p:nvPr/>
        </p:nvSpPr>
        <p:spPr>
          <a:xfrm>
            <a:off x="1157760" y="1094040"/>
            <a:ext cx="6617880" cy="5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ts val="2599"/>
              </a:lnSpc>
              <a:tabLst>
                <a:tab pos="0" algn="l"/>
              </a:tabLst>
            </a:pPr>
            <a:r>
              <a:rPr lang="de-DE" sz="3200" b="1" strike="noStrike" spc="-1">
                <a:solidFill>
                  <a:srgbClr val="2190AB"/>
                </a:solidFill>
                <a:latin typeface="Calibri"/>
              </a:rPr>
              <a:t>Wissenschaft und Politik</a:t>
            </a:r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Politikberatung – Was ist das?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48000" y="99540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Symbol" charset="2"/>
              <a:buChar char=""/>
            </a:pPr>
            <a:r>
              <a:rPr lang="de-AT" sz="1500" b="1" strike="noStrike" spc="-1">
                <a:solidFill>
                  <a:srgbClr val="000000"/>
                </a:solidFill>
                <a:latin typeface="Calibri"/>
              </a:rPr>
              <a:t>Politiker:innen </a:t>
            </a:r>
            <a:r>
              <a:rPr lang="de-AT" sz="1500" b="0" strike="noStrike" spc="-1">
                <a:solidFill>
                  <a:srgbClr val="000000"/>
                </a:solidFill>
                <a:latin typeface="Calibri"/>
              </a:rPr>
              <a:t>holen sich Rat von </a:t>
            </a:r>
            <a:r>
              <a:rPr lang="de-AT" sz="1500" b="1" strike="noStrike" spc="-1">
                <a:solidFill>
                  <a:srgbClr val="000000"/>
                </a:solidFill>
                <a:latin typeface="Calibri"/>
              </a:rPr>
              <a:t>Expert:innen</a:t>
            </a:r>
            <a:r>
              <a:rPr lang="de-AT" sz="1500" b="0" strike="noStrike" spc="-1">
                <a:solidFill>
                  <a:srgbClr val="000000"/>
                </a:solidFill>
                <a:latin typeface="Calibri"/>
              </a:rPr>
              <a:t>, um fundierte </a:t>
            </a:r>
            <a:r>
              <a:rPr lang="de-AT" sz="1500" b="1" strike="noStrike" spc="-1">
                <a:solidFill>
                  <a:srgbClr val="000000"/>
                </a:solidFill>
                <a:latin typeface="Calibri"/>
              </a:rPr>
              <a:t>Informationen</a:t>
            </a:r>
            <a:r>
              <a:rPr lang="de-AT" sz="1500" b="0" strike="noStrike" spc="-1">
                <a:solidFill>
                  <a:srgbClr val="000000"/>
                </a:solidFill>
                <a:latin typeface="Calibri"/>
              </a:rPr>
              <a:t> für zukünftige Entscheidungen zu haben. 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500" b="0" strike="noStrike" spc="-1">
                <a:solidFill>
                  <a:srgbClr val="000000"/>
                </a:solidFill>
                <a:latin typeface="Calibri"/>
              </a:rPr>
              <a:t>Wissenschaft und Politik sprechen dabei auf </a:t>
            </a:r>
            <a:r>
              <a:rPr lang="de-AT" sz="1500" b="1" strike="noStrike" spc="-1">
                <a:solidFill>
                  <a:srgbClr val="000000"/>
                </a:solidFill>
                <a:latin typeface="Calibri"/>
              </a:rPr>
              <a:t>Augenhöhe </a:t>
            </a:r>
            <a:r>
              <a:rPr lang="de-AT" sz="1500" b="0" strike="noStrike" spc="-1">
                <a:solidFill>
                  <a:srgbClr val="000000"/>
                </a:solidFill>
                <a:latin typeface="Calibri"/>
              </a:rPr>
              <a:t>miteinander: Weder soll die Wissenschaft politische Entscheidungen treffen, noch die Politik die Verantwortung über gesetzliche Maßnahmen aus der Hand geben.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500" b="1" strike="noStrike" spc="-1">
                <a:solidFill>
                  <a:srgbClr val="000000"/>
                </a:solidFill>
                <a:latin typeface="Calibri"/>
              </a:rPr>
              <a:t>Die Wissenschaft stellt der Politik ihr Wissen zur Verfügung, ist aber nicht der Politik unterstellt.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5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Merkmale der Wissenschafter:innen: k</a:t>
            </a:r>
            <a:r>
              <a:rPr lang="de-AT" sz="1400" b="0" strike="noStrike" spc="-1">
                <a:solidFill>
                  <a:srgbClr val="000000"/>
                </a:solidFill>
                <a:latin typeface="Calibri"/>
              </a:rPr>
              <a:t>ompetent und unabhängig</a:t>
            </a:r>
            <a:r>
              <a:rPr lang="de-AT" sz="15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5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de-DE" sz="15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</a:pP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28" name="Rechteck 1"/>
          <p:cNvSpPr/>
          <p:nvPr/>
        </p:nvSpPr>
        <p:spPr>
          <a:xfrm>
            <a:off x="3238920" y="451188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4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1964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de-AT" sz="2600" b="1" strike="noStrike" spc="-1">
                <a:solidFill>
                  <a:srgbClr val="2190AB"/>
                </a:solidFill>
                <a:latin typeface="Calibri"/>
              </a:rPr>
              <a:t>Wissenschaft und Gesellschaft</a:t>
            </a:r>
            <a:endParaRPr lang="de-DE" sz="2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Grafik 4"/>
          <p:cNvPicPr/>
          <p:nvPr/>
        </p:nvPicPr>
        <p:blipFill>
          <a:blip r:embed="rId2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31" name="Rechteck 1"/>
          <p:cNvSpPr/>
          <p:nvPr/>
        </p:nvSpPr>
        <p:spPr>
          <a:xfrm>
            <a:off x="2892240" y="4320000"/>
            <a:ext cx="272484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Zum Kapitel auf der </a:t>
            </a:r>
            <a:r>
              <a:rPr lang="de-AT" sz="1200" b="0" u="sng" strike="noStrike" spc="-1" dirty="0" err="1">
                <a:solidFill>
                  <a:srgbClr val="2190AB"/>
                </a:solidFill>
                <a:uFillTx/>
                <a:latin typeface="Calibri"/>
                <a:hlinkClick r:id="rId3"/>
              </a:rPr>
              <a:t>DemokratieWEBstatt</a:t>
            </a:r>
            <a:endParaRPr lang="de-AT" sz="1200" b="0" strike="noStrike" spc="-1" dirty="0">
              <a:latin typeface="Arial"/>
            </a:endParaRPr>
          </a:p>
        </p:txBody>
      </p:sp>
      <p:sp>
        <p:nvSpPr>
          <p:cNvPr id="132" name="Textfeld 6"/>
          <p:cNvSpPr/>
          <p:nvPr/>
        </p:nvSpPr>
        <p:spPr>
          <a:xfrm>
            <a:off x="3069720" y="3535920"/>
            <a:ext cx="2100240" cy="5756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050" b="0" strike="noStrike" spc="-1" dirty="0">
                <a:solidFill>
                  <a:srgbClr val="000000"/>
                </a:solidFill>
                <a:latin typeface="Calibri"/>
              </a:rPr>
              <a:t>© Kinderbüro der Universität </a:t>
            </a:r>
            <a:r>
              <a:rPr lang="de-DE" sz="1050" b="0" strike="noStrike" spc="-1" dirty="0" smtClean="0">
                <a:solidFill>
                  <a:srgbClr val="000000"/>
                </a:solidFill>
                <a:latin typeface="Calibri"/>
              </a:rPr>
              <a:t>Wien/APA-Fotoservice /</a:t>
            </a:r>
            <a:r>
              <a:rPr lang="de-DE" sz="1050" b="0" strike="noStrike" spc="-1" dirty="0" err="1" smtClean="0">
                <a:solidFill>
                  <a:srgbClr val="000000"/>
                </a:solidFill>
                <a:latin typeface="Calibri"/>
              </a:rPr>
              <a:t>Hörmandinger</a:t>
            </a:r>
            <a:endParaRPr lang="de-AT" sz="1050" b="0" strike="noStrike" spc="-1" dirty="0">
              <a:latin typeface="Arial"/>
            </a:endParaRPr>
          </a:p>
        </p:txBody>
      </p:sp>
      <p:pic>
        <p:nvPicPr>
          <p:cNvPr id="133" name="Grafik 7"/>
          <p:cNvPicPr/>
          <p:nvPr/>
        </p:nvPicPr>
        <p:blipFill>
          <a:blip r:embed="rId4"/>
          <a:stretch/>
        </p:blipFill>
        <p:spPr>
          <a:xfrm>
            <a:off x="2957040" y="1440000"/>
            <a:ext cx="2595240" cy="194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9964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Aufgabengebiete: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720000" y="108000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Forschung: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Calibri"/>
              </a:rPr>
              <a:t>Wissenschafter:innen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 stellen Forschungsfragen, recherchieren, sammeln Daten,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experimentieren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Lehre: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Calibri"/>
              </a:rPr>
              <a:t>Wissenschafter:innen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 halten Vorlesungen, Seminare und Übungen für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Studierende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Third Mission („Dritte Mission“): Die Universitäten stellen ihr Wissen einer breiten Öffentlichkeit zur Verfügung.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0">
              <a:lnSpc>
                <a:spcPts val="2401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37" name="Rechteck 5"/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4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9964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Third Mission Schwerpunkte in Österreich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44400" y="101376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1" strike="noStrike" spc="-1" dirty="0">
                <a:solidFill>
                  <a:srgbClr val="000000"/>
                </a:solidFill>
                <a:latin typeface="Calibri"/>
              </a:rPr>
              <a:t>Wissens- und Technologietransfer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Akademisches Wissen und Erfindungen sollen gezielt in Gesellschaft, Kultur, Wirtschaft und Politik verwertet werden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1" strike="noStrike" spc="-1" dirty="0">
                <a:solidFill>
                  <a:srgbClr val="000000"/>
                </a:solidFill>
                <a:latin typeface="Calibri"/>
              </a:rPr>
              <a:t>Weiterbildung und lebenslanges Lernen: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Menschen jeden Lebensalters sollen die Möglichkeit haben, sich fortzubilden und an Wissen(</a:t>
            </a:r>
            <a:r>
              <a:rPr lang="de-DE" sz="1500" b="0" strike="noStrike" spc="-1" dirty="0" err="1">
                <a:solidFill>
                  <a:srgbClr val="000000"/>
                </a:solidFill>
                <a:latin typeface="Calibri"/>
              </a:rPr>
              <a:t>schaft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) teilzuhaben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1" strike="noStrike" spc="-1" dirty="0">
                <a:solidFill>
                  <a:srgbClr val="000000"/>
                </a:solidFill>
                <a:latin typeface="Calibri"/>
              </a:rPr>
              <a:t>Partizipative Projekte („</a:t>
            </a:r>
            <a:r>
              <a:rPr lang="de-DE" sz="1500" b="1" strike="noStrike" spc="-1" dirty="0" err="1">
                <a:solidFill>
                  <a:srgbClr val="000000"/>
                </a:solidFill>
                <a:latin typeface="Calibri"/>
              </a:rPr>
              <a:t>Citizen</a:t>
            </a:r>
            <a:r>
              <a:rPr lang="de-DE" sz="1500" b="1" strike="noStrike" spc="-1" dirty="0">
                <a:solidFill>
                  <a:srgbClr val="000000"/>
                </a:solidFill>
                <a:latin typeface="Calibri"/>
              </a:rPr>
              <a:t> Science“): 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Forschungsprojekte werden gemeinsam mit oder manchmal sogar ausschließlich von interessierten Laiinnen und Laien durchgeführt</a:t>
            </a:r>
            <a:r>
              <a:rPr lang="de-DE" sz="15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1" strike="noStrike" spc="-1" dirty="0">
                <a:solidFill>
                  <a:srgbClr val="000000"/>
                </a:solidFill>
                <a:latin typeface="Calibri"/>
              </a:rPr>
              <a:t>Soziales Engagement in Verbindung mit regionalen Gegebenheiten: 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Universitäten verknüpfen Forschung und Lehre mit freiwilligem Engagement in gemeinnützigen </a:t>
            </a:r>
            <a:r>
              <a:rPr lang="de-DE" sz="1500" b="0" strike="noStrike" spc="-1" dirty="0" smtClean="0">
                <a:solidFill>
                  <a:srgbClr val="000000"/>
                </a:solidFill>
                <a:latin typeface="Calibri"/>
              </a:rPr>
              <a:t>Organisationen.</a:t>
            </a:r>
            <a:endParaRPr lang="de-DE" sz="1500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400" b="0" i="1" u="sng" strike="noStrike" spc="-1" dirty="0" smtClean="0">
                <a:solidFill>
                  <a:srgbClr val="2190AB"/>
                </a:solidFill>
                <a:uFillTx/>
                <a:latin typeface="Calibri"/>
                <a:hlinkClick r:id="rId3"/>
              </a:rPr>
              <a:t>Beispiele </a:t>
            </a:r>
            <a:r>
              <a:rPr lang="de-AT" sz="1400" b="0" i="1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von Wissenschaftsbeteiligungsprojekten in Österreich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Grafik 4"/>
          <p:cNvPicPr/>
          <p:nvPr/>
        </p:nvPicPr>
        <p:blipFill>
          <a:blip r:embed="rId4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41" name="Rechteck 5"/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5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rafik 4"/>
          <p:cNvPicPr/>
          <p:nvPr/>
        </p:nvPicPr>
        <p:blipFill>
          <a:blip r:embed="rId2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43" name="Untertitel 2"/>
          <p:cNvSpPr/>
          <p:nvPr/>
        </p:nvSpPr>
        <p:spPr>
          <a:xfrm>
            <a:off x="2160000" y="720000"/>
            <a:ext cx="4319640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2599"/>
              </a:lnSpc>
              <a:spcBef>
                <a:spcPts val="499"/>
              </a:spcBef>
              <a:tabLst>
                <a:tab pos="0" algn="l"/>
              </a:tabLst>
            </a:pPr>
            <a:r>
              <a:rPr lang="de-DE" sz="2600" b="1" strike="noStrike" spc="-1">
                <a:solidFill>
                  <a:srgbClr val="2190AB"/>
                </a:solidFill>
                <a:latin typeface="Calibri"/>
              </a:rPr>
              <a:t>Wissenschaft zwischen Vertrauen und Skepsis</a:t>
            </a:r>
            <a:endParaRPr lang="de-AT" sz="2600" b="0" strike="noStrike" spc="-1">
              <a:latin typeface="Arial"/>
            </a:endParaRPr>
          </a:p>
          <a:p>
            <a:pPr algn="ctr">
              <a:lnSpc>
                <a:spcPts val="2599"/>
              </a:lnSpc>
              <a:spcBef>
                <a:spcPts val="499"/>
              </a:spcBef>
              <a:tabLst>
                <a:tab pos="0" algn="l"/>
              </a:tabLst>
            </a:pPr>
            <a:endParaRPr lang="de-AT" sz="2400" b="0" strike="noStrike" spc="-1">
              <a:latin typeface="Arial"/>
            </a:endParaRPr>
          </a:p>
        </p:txBody>
      </p:sp>
      <p:sp>
        <p:nvSpPr>
          <p:cNvPr id="144" name="Textfeld 6"/>
          <p:cNvSpPr/>
          <p:nvPr/>
        </p:nvSpPr>
        <p:spPr>
          <a:xfrm>
            <a:off x="2880000" y="4320000"/>
            <a:ext cx="28249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Zum Kapitel auf der </a:t>
            </a:r>
            <a:r>
              <a:rPr lang="de-AT" sz="1200" b="0" u="sng" strike="noStrike" spc="-1" dirty="0" err="1">
                <a:solidFill>
                  <a:srgbClr val="2190AB"/>
                </a:solidFill>
                <a:uFillTx/>
                <a:latin typeface="Calibri"/>
                <a:hlinkClick r:id="rId3"/>
              </a:rPr>
              <a:t>DemokratieWEBstatt</a:t>
            </a:r>
            <a:endParaRPr lang="de-AT" sz="1200" b="0" strike="noStrike" spc="-1" dirty="0">
              <a:latin typeface="Arial"/>
            </a:endParaRPr>
          </a:p>
        </p:txBody>
      </p:sp>
      <p:sp>
        <p:nvSpPr>
          <p:cNvPr id="145" name="Textfeld 8"/>
          <p:cNvSpPr/>
          <p:nvPr/>
        </p:nvSpPr>
        <p:spPr>
          <a:xfrm>
            <a:off x="3178080" y="3457800"/>
            <a:ext cx="2133360" cy="4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050" b="0" strike="noStrike" spc="-1">
                <a:solidFill>
                  <a:srgbClr val="000000"/>
                </a:solidFill>
                <a:latin typeface="Calibri"/>
              </a:rPr>
              <a:t>© </a:t>
            </a:r>
            <a:r>
              <a:rPr lang="it-IT" sz="1050" b="0" strike="noStrike" spc="-1">
                <a:solidFill>
                  <a:srgbClr val="000000"/>
                </a:solidFill>
                <a:latin typeface="Calibri"/>
              </a:rPr>
              <a:t>Ingo Pertramer / Wikipedia / CC BA SA 4.0</a:t>
            </a:r>
            <a:r>
              <a:rPr lang="de-DE" sz="105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de-AT" sz="1050" b="0" strike="noStrike" spc="-1">
              <a:latin typeface="Arial"/>
            </a:endParaRPr>
          </a:p>
        </p:txBody>
      </p:sp>
      <p:pic>
        <p:nvPicPr>
          <p:cNvPr id="146" name="Grafik 145"/>
          <p:cNvPicPr/>
          <p:nvPr/>
        </p:nvPicPr>
        <p:blipFill>
          <a:blip r:embed="rId4"/>
          <a:stretch/>
        </p:blipFill>
        <p:spPr>
          <a:xfrm>
            <a:off x="2966760" y="1501560"/>
            <a:ext cx="2554920" cy="191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Wissenschaft zwischen Vertrauen und Skepsis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720000" y="108000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Vertrauen in die Wissenschaft ist in der EU nicht allzu stark ausgeprägt, in Österreich ist die Skepsis der Menschen gegenüber Wissenschaft und Forschung besonders groß.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Ein Viertel der Bevölkerung in Österreich ist der Meinung, dass man sich mehr auf den „gesunden Menschenverstand“ und weniger auf wissenschaftliche Studien verlassen sollte.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Eine ähnlich große Gruppe verlässt sich lieber auf die Lebenserfahrung „gewöhnlicher Menschen“ als auf wissenschaftliche Forschungsergebnisse.</a:t>
            </a:r>
            <a:r>
              <a:rPr sz="1500" dirty="0"/>
              <a:t/>
            </a:r>
            <a:br>
              <a:rPr sz="1500" dirty="0"/>
            </a:br>
            <a:r>
              <a:rPr sz="1500" dirty="0"/>
              <a:t/>
            </a:r>
            <a:br>
              <a:rPr sz="1500" dirty="0"/>
            </a:br>
            <a:r>
              <a:rPr lang="de-DE" sz="1400" b="0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Mehr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 zu den Ergebnissen der Umfragen zum Thema „Wissenschaftsvertrauen und Wissenschaftsskepsis“ in Österreich und der EU</a:t>
            </a:r>
            <a:r>
              <a:rPr lang="de-DE" sz="1400" b="0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Grafik 4"/>
          <p:cNvPicPr/>
          <p:nvPr/>
        </p:nvPicPr>
        <p:blipFill>
          <a:blip r:embed="rId4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50" name="Inhaltsplatzhalter 3"/>
          <p:cNvSpPr/>
          <p:nvPr/>
        </p:nvSpPr>
        <p:spPr>
          <a:xfrm>
            <a:off x="648000" y="2776680"/>
            <a:ext cx="784764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Rechteck 5"/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5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Was kann die Wissenschaft tun, um das Vertrauen zu stärken?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 useBgFill="1"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33880" y="1116360"/>
            <a:ext cx="7919640" cy="3239640"/>
          </a:xfrm>
          <a:prstGeom prst="rect">
            <a:avLst/>
          </a:prstGeom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ts val="2599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Information: </a:t>
            </a:r>
            <a:r>
              <a:rPr lang="de-AT" sz="1500" b="0" strike="noStrike" spc="-1" dirty="0" err="1">
                <a:solidFill>
                  <a:srgbClr val="000000"/>
                </a:solidFill>
                <a:latin typeface="Calibri"/>
              </a:rPr>
              <a:t>Wissenschafter:innen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 und </a:t>
            </a:r>
            <a:r>
              <a:rPr lang="de-AT" sz="1500" b="0" strike="noStrike" spc="-1" dirty="0" err="1">
                <a:solidFill>
                  <a:srgbClr val="000000"/>
                </a:solidFill>
                <a:latin typeface="Calibri"/>
              </a:rPr>
              <a:t>Journalist:innen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 berichten über laufende Forschungen und </a:t>
            </a:r>
            <a:r>
              <a:rPr lang="de-AT" sz="1500" b="0" strike="noStrike" spc="-1" dirty="0" smtClean="0">
                <a:solidFill>
                  <a:srgbClr val="000000"/>
                </a:solidFill>
                <a:latin typeface="Calibri"/>
              </a:rPr>
              <a:t>Wissenschaftsthemen.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ts val="2599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Kommunikation: </a:t>
            </a:r>
            <a:r>
              <a:rPr lang="de-AT" sz="1500" b="0" strike="noStrike" spc="-1" dirty="0" err="1">
                <a:solidFill>
                  <a:srgbClr val="000000"/>
                </a:solidFill>
                <a:latin typeface="Calibri"/>
              </a:rPr>
              <a:t>Wissenschafter:innen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 diskutieren ihre Forschungen und deren Ergebnisse auch außerhalb der akademischen </a:t>
            </a:r>
            <a:r>
              <a:rPr lang="de-AT" sz="1500" b="0" strike="noStrike" spc="-1" dirty="0" smtClean="0">
                <a:solidFill>
                  <a:srgbClr val="000000"/>
                </a:solidFill>
                <a:latin typeface="Calibri"/>
              </a:rPr>
              <a:t>Welt.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ts val="2599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Transparenz: </a:t>
            </a:r>
            <a:r>
              <a:rPr lang="de-AT" sz="1500" b="0" strike="noStrike" spc="-1" dirty="0" err="1">
                <a:solidFill>
                  <a:srgbClr val="000000"/>
                </a:solidFill>
                <a:latin typeface="Calibri"/>
              </a:rPr>
              <a:t>Wissenschafter:innen</a:t>
            </a:r>
            <a:r>
              <a:rPr lang="de-AT" sz="15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präsentieren nicht nur ihre Ergebnisse, sondern beschreiben auch den Prozess, der zu ihren Ergebnissen geführt </a:t>
            </a:r>
            <a:r>
              <a:rPr lang="de-DE" sz="1500" b="0" strike="noStrike" spc="-1" dirty="0" smtClean="0">
                <a:solidFill>
                  <a:srgbClr val="000000"/>
                </a:solidFill>
                <a:latin typeface="Calibri"/>
              </a:rPr>
              <a:t>hat.</a:t>
            </a:r>
            <a:endParaRPr lang="de-DE" sz="15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55" name="Inhaltsplatzhalter 3"/>
          <p:cNvSpPr/>
          <p:nvPr/>
        </p:nvSpPr>
        <p:spPr>
          <a:xfrm>
            <a:off x="648000" y="2776680"/>
            <a:ext cx="784764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Rechteck 5"/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4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Wissenschaftskommunikation und Wissenschaftsjournalismus 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 useBgFill="1"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33880" y="1249200"/>
            <a:ext cx="7919640" cy="3239640"/>
          </a:xfrm>
          <a:prstGeom prst="rect">
            <a:avLst/>
          </a:prstGeom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Was bedeutet Wissenschaftskommunikation?</a:t>
            </a: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</a:pPr>
            <a:r>
              <a:rPr lang="de-DE" sz="1500" b="0" strike="noStrike" spc="-1" dirty="0" err="1">
                <a:solidFill>
                  <a:srgbClr val="000000"/>
                </a:solidFill>
                <a:latin typeface="Calibri"/>
              </a:rPr>
              <a:t>Wissenschafter:innen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 teilen ihre Forschungsarbeit in Form von Interviews, Gesprächen, Videos, Podcasts und Artikeln mit der Gesellschaft (z. B. </a:t>
            </a:r>
            <a:r>
              <a:rPr lang="de-DE" sz="1500" b="0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Science </a:t>
            </a:r>
            <a:r>
              <a:rPr lang="de-DE" sz="1500" b="0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Busters</a:t>
            </a: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).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Was ist Wissenschaftsjournalismus? </a:t>
            </a: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</a:pPr>
            <a:r>
              <a:rPr lang="de-DE" sz="1500" b="0" strike="noStrike" spc="-1" dirty="0">
                <a:solidFill>
                  <a:srgbClr val="000000"/>
                </a:solidFill>
                <a:latin typeface="Calibri"/>
              </a:rPr>
              <a:t>Medien berichten über Wissenschaftsthemen und stellen Forschungsergebnisse in Zeitungen, Fernsehbeiträgen, sozialen Medien etc. vor.</a:t>
            </a:r>
          </a:p>
          <a:p>
            <a:pPr marL="457200" indent="0">
              <a:lnSpc>
                <a:spcPts val="2401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Grafik 4"/>
          <p:cNvPicPr/>
          <p:nvPr/>
        </p:nvPicPr>
        <p:blipFill>
          <a:blip r:embed="rId4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60" name="Inhaltsplatzhalter 3"/>
          <p:cNvSpPr/>
          <p:nvPr/>
        </p:nvSpPr>
        <p:spPr>
          <a:xfrm>
            <a:off x="648000" y="2776680"/>
            <a:ext cx="784764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Rechteck 5"/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5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64640" y="47988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 dirty="0">
                <a:solidFill>
                  <a:srgbClr val="2190AB"/>
                </a:solidFill>
                <a:latin typeface="Calibri"/>
              </a:rPr>
              <a:t>Diskussionsfrage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40720" y="97164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300" b="0" strike="noStrike" spc="-1" dirty="0">
                <a:solidFill>
                  <a:srgbClr val="000000"/>
                </a:solidFill>
                <a:latin typeface="Calibri"/>
              </a:rPr>
              <a:t>Im Schwerpunktthema findet ihr die </a:t>
            </a:r>
            <a:r>
              <a:rPr lang="de-AT" sz="1300" b="0" u="sng" strike="noStrike" spc="-1" dirty="0">
                <a:solidFill>
                  <a:srgbClr val="2190AB"/>
                </a:solidFill>
                <a:uFillTx/>
                <a:latin typeface="Calibri"/>
                <a:hlinkClick r:id="rId2"/>
              </a:rPr>
              <a:t>Ergebnisse</a:t>
            </a:r>
            <a:r>
              <a:rPr lang="de-AT" sz="1300" b="0" strike="noStrike" spc="-1" dirty="0">
                <a:solidFill>
                  <a:srgbClr val="2190AB"/>
                </a:solidFill>
                <a:latin typeface="Calibri"/>
              </a:rPr>
              <a:t> </a:t>
            </a:r>
            <a:r>
              <a:rPr lang="de-AT" sz="1300" b="0" strike="noStrike" spc="-1" dirty="0">
                <a:solidFill>
                  <a:srgbClr val="000000"/>
                </a:solidFill>
                <a:latin typeface="Calibri"/>
              </a:rPr>
              <a:t>der Eurobarometer-Umfrage zum Thema „Wissenschaftsskepsis in Österreich und der EU“. Führt eure eigene Umfrage zu diesem Thema in der Klasse durch. </a:t>
            </a:r>
            <a:endParaRPr lang="de-DE" sz="13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300" b="0" strike="noStrike" spc="-1" dirty="0">
                <a:solidFill>
                  <a:srgbClr val="000000"/>
                </a:solidFill>
                <a:latin typeface="Calibri"/>
              </a:rPr>
              <a:t>Aussagen: </a:t>
            </a:r>
            <a:endParaRPr lang="de-DE" sz="13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</a:pPr>
            <a:r>
              <a:rPr lang="de-DE" sz="1300" b="0" strike="noStrike" spc="-1" dirty="0">
                <a:solidFill>
                  <a:srgbClr val="000000"/>
                </a:solidFill>
                <a:latin typeface="Calibri"/>
              </a:rPr>
              <a:t>In meinem täglichen Leben ist es nicht wichtig über Wissenschaft Bescheid zu wissen.</a:t>
            </a: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</a:pPr>
            <a:r>
              <a:rPr lang="de-DE" sz="1300" b="0" strike="noStrike" spc="-1" dirty="0">
                <a:solidFill>
                  <a:srgbClr val="000000"/>
                </a:solidFill>
                <a:latin typeface="Calibri"/>
              </a:rPr>
              <a:t>Ich möchte mehr über wissenschaftliche Entwicklungen wissen. </a:t>
            </a: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</a:pPr>
            <a:r>
              <a:rPr lang="de-DE" sz="1300" b="0" strike="noStrike" spc="-1" dirty="0">
                <a:solidFill>
                  <a:srgbClr val="000000"/>
                </a:solidFill>
                <a:latin typeface="Calibri"/>
              </a:rPr>
              <a:t>Das Interesse von jungen Menschen an Wissenschaft ist wichtig für unseren künftigen Wohlstand.</a:t>
            </a: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AT" sz="1200" b="0" i="1" strike="noStrike" spc="-1" dirty="0">
                <a:solidFill>
                  <a:srgbClr val="000000"/>
                </a:solidFill>
                <a:latin typeface="Calibri"/>
              </a:rPr>
              <a:t>Antwortmöglichkeiten: Stimme zu, Stimme eher zu, Weder noch, Stimme eher nicht zu, Stimme nicht zu, Weiß nicht; 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ts val="2599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AT" sz="1300" b="0" strike="noStrike" spc="-1" dirty="0">
                <a:solidFill>
                  <a:srgbClr val="000000"/>
                </a:solidFill>
                <a:latin typeface="Calibri"/>
              </a:rPr>
              <a:t>Wertet anschließend die Ergebnisse der Umfrage in eurer Klasse aus und vergleicht sie </a:t>
            </a:r>
            <a:r>
              <a:rPr lang="de-AT" sz="1300" b="0" strike="noStrike" spc="-1" dirty="0" smtClean="0">
                <a:solidFill>
                  <a:srgbClr val="000000"/>
                </a:solidFill>
                <a:latin typeface="Calibri"/>
              </a:rPr>
              <a:t>mit </a:t>
            </a:r>
            <a:r>
              <a:rPr lang="de-AT" sz="1300" b="0" strike="noStrike" spc="-1" dirty="0">
                <a:solidFill>
                  <a:srgbClr val="000000"/>
                </a:solidFill>
                <a:latin typeface="Calibri"/>
              </a:rPr>
              <a:t>den Ergebnissen der Eurobarometer-Umfrage. </a:t>
            </a:r>
            <a:endParaRPr lang="de-DE" sz="13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Grafik 4"/>
          <p:cNvPicPr/>
          <p:nvPr/>
        </p:nvPicPr>
        <p:blipFill>
          <a:blip r:embed="rId3"/>
          <a:stretch/>
        </p:blipFill>
        <p:spPr>
          <a:xfrm>
            <a:off x="734328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65" name="Rechteck 1"/>
          <p:cNvSpPr/>
          <p:nvPr/>
        </p:nvSpPr>
        <p:spPr>
          <a:xfrm>
            <a:off x="3238920" y="45900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4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rafik 4"/>
          <p:cNvPicPr/>
          <p:nvPr/>
        </p:nvPicPr>
        <p:blipFill>
          <a:blip r:embed="rId2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92" name="Rechteck 1"/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3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  <p:pic>
        <p:nvPicPr>
          <p:cNvPr id="93" name="Grafik 3"/>
          <p:cNvPicPr/>
          <p:nvPr/>
        </p:nvPicPr>
        <p:blipFill>
          <a:blip r:embed="rId4"/>
          <a:stretch/>
        </p:blipFill>
        <p:spPr>
          <a:xfrm>
            <a:off x="1875600" y="211680"/>
            <a:ext cx="4773960" cy="41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77320" y="9954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1800" b="0" i="1" strike="noStrike" spc="-1">
                <a:solidFill>
                  <a:srgbClr val="2190AB"/>
                </a:solidFill>
                <a:latin typeface="Calibri"/>
              </a:rPr>
              <a:t>Hinweis zur Nutzung der PowerPointPräsentation</a:t>
            </a:r>
            <a:r>
              <a:rPr sz="1050"/>
              <a:t/>
            </a:r>
            <a:br>
              <a:rPr sz="1050"/>
            </a:b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48000" y="995400"/>
            <a:ext cx="7847640" cy="307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599"/>
              </a:lnSpc>
              <a:spcBef>
                <a:spcPts val="499"/>
              </a:spcBef>
              <a:spcAft>
                <a:spcPts val="601"/>
              </a:spcAft>
              <a:buNone/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spcAft>
                <a:spcPts val="601"/>
              </a:spcAft>
              <a:buClr>
                <a:srgbClr val="2190AB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In dieser PowerPointPräsentation finden sich die wichtigsten Inhalte des Schwerpunktthemas </a:t>
            </a:r>
            <a:r>
              <a:rPr sz="1400"/>
              <a:t/>
            </a:r>
            <a:br>
              <a:rPr sz="1400"/>
            </a:b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„Wissenschaft und Politik“ in stark gekürzter Form.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spcAft>
                <a:spcPts val="601"/>
              </a:spcAft>
              <a:buClr>
                <a:srgbClr val="2190AB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Um zu den Hintergrundinformationen in den jeweiligen Abschnitten auf der DemokratieWEBstatt zu gelangen, nutzen Sie bitte die </a:t>
            </a:r>
            <a:r>
              <a:rPr lang="de-DE" sz="1400" b="0" u="sng" strike="noStrike" spc="-1">
                <a:solidFill>
                  <a:srgbClr val="000000"/>
                </a:solidFill>
                <a:uFillTx/>
                <a:latin typeface="Calibri"/>
              </a:rPr>
              <a:t>Verlinkungen</a:t>
            </a: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 auf den Überblicksfolien.</a:t>
            </a:r>
          </a:p>
        </p:txBody>
      </p:sp>
      <p:pic>
        <p:nvPicPr>
          <p:cNvPr id="96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97" name="Rechteck 1"/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4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rafik 4"/>
          <p:cNvPicPr/>
          <p:nvPr/>
        </p:nvPicPr>
        <p:blipFill>
          <a:blip r:embed="rId2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99" name="Untertitel 2"/>
          <p:cNvSpPr/>
          <p:nvPr/>
        </p:nvSpPr>
        <p:spPr>
          <a:xfrm>
            <a:off x="1080000" y="720000"/>
            <a:ext cx="66178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2599"/>
              </a:lnSpc>
              <a:spcBef>
                <a:spcPts val="499"/>
              </a:spcBef>
              <a:tabLst>
                <a:tab pos="0" algn="l"/>
              </a:tabLst>
            </a:pPr>
            <a:r>
              <a:rPr lang="de-DE" sz="2600" b="1" strike="noStrike" spc="-1">
                <a:solidFill>
                  <a:srgbClr val="2190AB"/>
                </a:solidFill>
                <a:latin typeface="Calibri"/>
              </a:rPr>
              <a:t>Was macht Wissenschaftspolitik?</a:t>
            </a:r>
            <a:endParaRPr lang="de-AT" sz="2600" b="0" strike="noStrike" spc="-1">
              <a:latin typeface="Arial"/>
            </a:endParaRPr>
          </a:p>
        </p:txBody>
      </p:sp>
      <p:sp>
        <p:nvSpPr>
          <p:cNvPr id="100" name="Textfeld 2"/>
          <p:cNvSpPr/>
          <p:nvPr/>
        </p:nvSpPr>
        <p:spPr>
          <a:xfrm>
            <a:off x="2880000" y="4320000"/>
            <a:ext cx="28249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Zum Kapitel auf der </a:t>
            </a:r>
            <a:r>
              <a:rPr lang="de-AT" sz="1200" b="0" u="sng" strike="noStrike" spc="-1" dirty="0" err="1">
                <a:solidFill>
                  <a:srgbClr val="2190AB"/>
                </a:solidFill>
                <a:uFillTx/>
                <a:latin typeface="Calibri"/>
                <a:hlinkClick r:id="rId3"/>
              </a:rPr>
              <a:t>DemokratieWEBstatt</a:t>
            </a:r>
            <a:endParaRPr lang="de-AT" sz="1200" b="0" strike="noStrike" spc="-1" dirty="0">
              <a:latin typeface="Arial"/>
            </a:endParaRPr>
          </a:p>
        </p:txBody>
      </p:sp>
      <p:sp>
        <p:nvSpPr>
          <p:cNvPr id="101" name="Textfeld 1"/>
          <p:cNvSpPr/>
          <p:nvPr/>
        </p:nvSpPr>
        <p:spPr>
          <a:xfrm>
            <a:off x="3369240" y="3260880"/>
            <a:ext cx="1700280" cy="24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050" b="0" strike="noStrike" spc="-1">
                <a:solidFill>
                  <a:srgbClr val="000000"/>
                </a:solidFill>
                <a:latin typeface="Calibri"/>
              </a:rPr>
              <a:t>       © Universität Wien</a:t>
            </a:r>
            <a:endParaRPr lang="de-AT" sz="1050" b="0" strike="noStrike" spc="-1">
              <a:latin typeface="Arial"/>
            </a:endParaRPr>
          </a:p>
        </p:txBody>
      </p:sp>
      <p:pic>
        <p:nvPicPr>
          <p:cNvPr id="102" name="Grafik 7"/>
          <p:cNvPicPr/>
          <p:nvPr/>
        </p:nvPicPr>
        <p:blipFill>
          <a:blip r:embed="rId4"/>
          <a:stretch/>
        </p:blipFill>
        <p:spPr>
          <a:xfrm>
            <a:off x="2971800" y="1511280"/>
            <a:ext cx="2639520" cy="174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Wissenschaftspolitik = Wissenschaft + Politik? 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48000" y="98820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Die „</a:t>
            </a:r>
            <a:r>
              <a:rPr lang="de-AT" sz="1600" b="1" strike="noStrike" spc="-1" dirty="0">
                <a:solidFill>
                  <a:srgbClr val="000000"/>
                </a:solidFill>
                <a:latin typeface="Calibri"/>
              </a:rPr>
              <a:t>Freiheit der Wissenschaft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“ ist seit 1867 in der österreichischen Verfassung verankert.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AT" sz="1600" b="1" strike="noStrike" spc="-1" dirty="0">
                <a:solidFill>
                  <a:srgbClr val="2190AB"/>
                </a:solidFill>
                <a:latin typeface="Calibri"/>
              </a:rPr>
              <a:t>Das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600" b="1" strike="noStrike" spc="-1" dirty="0">
                <a:solidFill>
                  <a:srgbClr val="2190AB"/>
                </a:solidFill>
                <a:latin typeface="Calibri"/>
              </a:rPr>
              <a:t>bedeutet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  <a:tabLst>
                <a:tab pos="0" algn="l"/>
              </a:tabLst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Der Staat mischt sich nicht in Forschung und Lehre an den Hochschulen (Universitäten, Fachhochschulen, Forschungseinrichtungen) ein, schafft aber gesetzliche Rahmenbedingungen und stellt finanzielle Mittel zur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Verfügung.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Zuständig für alle Wissenschaftsangelegenheiten ist das </a:t>
            </a:r>
            <a:r>
              <a:rPr lang="de-DE" sz="1600" b="1" strike="noStrike" spc="-1" dirty="0">
                <a:solidFill>
                  <a:srgbClr val="000000"/>
                </a:solidFill>
                <a:latin typeface="Calibri"/>
              </a:rPr>
              <a:t>Bundesministerium für Bildung, Wissenschaft und Forschung</a:t>
            </a:r>
            <a:r>
              <a:rPr lang="de-DE" sz="1600" b="0" strike="noStrike" spc="-1" dirty="0">
                <a:solidFill>
                  <a:srgbClr val="000000"/>
                </a:solidFill>
                <a:latin typeface="Calibri"/>
              </a:rPr>
              <a:t> (BMBWF</a:t>
            </a:r>
            <a:r>
              <a:rPr lang="de-DE" sz="1600" b="0" strike="noStrike" spc="-1" dirty="0" smtClean="0">
                <a:solidFill>
                  <a:srgbClr val="000000"/>
                </a:solidFill>
                <a:latin typeface="Calibri"/>
              </a:rPr>
              <a:t>).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sz="1800" dirty="0"/>
              <a:t/>
            </a:r>
            <a:br>
              <a:rPr sz="1800" dirty="0"/>
            </a:br>
            <a:endParaRPr lang="de-DE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06" name="Rechteck 1">
            <a:hlinkClick r:id="rId4"/>
          </p:cNvPr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5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Aufgaben der Wissenschaftspolitik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48000" y="98820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400" b="1" strike="noStrike" spc="-1" dirty="0">
                <a:solidFill>
                  <a:srgbClr val="000000"/>
                </a:solidFill>
                <a:latin typeface="Calibri"/>
              </a:rPr>
              <a:t>Schaffung gesetzlicher Grundlagen 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für die Einrichtung und Gestaltung von Universitäten und Forschungseinrichtungen.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400" b="1" strike="noStrike" spc="-1" dirty="0">
                <a:solidFill>
                  <a:srgbClr val="000000"/>
                </a:solidFill>
                <a:latin typeface="Calibri"/>
              </a:rPr>
              <a:t>Finanzierung von Forschung und Universitäten 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sowie von Forschungsförderungen und Studienbeihilfen.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DE" sz="1400" b="1" strike="noStrike" spc="-1" dirty="0">
                <a:solidFill>
                  <a:srgbClr val="000000"/>
                </a:solidFill>
                <a:latin typeface="Calibri"/>
              </a:rPr>
              <a:t>Technikfolgenabschätzung: 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Wie wirken sich neue Technologien auf die Gesellschaft, die 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Umwelt 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und die Wirtschaft aus? 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400" b="1" strike="noStrike" spc="-1" dirty="0">
                <a:solidFill>
                  <a:srgbClr val="000000"/>
                </a:solidFill>
                <a:latin typeface="Calibri"/>
              </a:rPr>
              <a:t>Internationalisierung und internationale Zusammenarbeit: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 Erasmus-Programme unterstützen die Mobilität von Forschenden und Studierenden. </a:t>
            </a:r>
          </a:p>
        </p:txBody>
      </p:sp>
      <p:pic>
        <p:nvPicPr>
          <p:cNvPr id="109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10" name="Rechteck 1">
            <a:hlinkClick r:id="rId4"/>
          </p:cNvPr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5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Forschungsquote Österreich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48000" y="98820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Die Forschungsquote gibt </a:t>
            </a:r>
            <a:r>
              <a:rPr lang="de-AT" sz="1400" b="0" strike="noStrike" spc="-1" dirty="0" smtClean="0">
                <a:solidFill>
                  <a:srgbClr val="000000"/>
                </a:solidFill>
                <a:latin typeface="Calibri"/>
              </a:rPr>
              <a:t>an, 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wieviel Prozent des Bruttoinlandprodukts (BIP) in Österreich für Forschungsleistungen ausgegeben </a:t>
            </a:r>
            <a:r>
              <a:rPr lang="de-AT" sz="1400" b="0" strike="noStrike" spc="-1" dirty="0" smtClean="0">
                <a:solidFill>
                  <a:srgbClr val="000000"/>
                </a:solidFill>
                <a:latin typeface="Calibri"/>
              </a:rPr>
              <a:t>werden.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>
              <a:lnSpc>
                <a:spcPts val="2401"/>
              </a:lnSpc>
              <a:spcBef>
                <a:spcPts val="499"/>
              </a:spcBef>
              <a:buClr>
                <a:srgbClr val="000000"/>
              </a:buClr>
              <a:buFont typeface="Lucida Grande"/>
              <a:buChar char="›"/>
            </a:pP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Forschungsquote 2020 im (EU-)Vergleich: 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57480" lvl="2" indent="-343080">
              <a:lnSpc>
                <a:spcPct val="100000"/>
              </a:lnSpc>
              <a:spcBef>
                <a:spcPts val="281"/>
              </a:spcBef>
              <a:buClr>
                <a:srgbClr val="2190AB"/>
              </a:buClr>
              <a:buFont typeface="Lucida Grande"/>
              <a:buAutoNum type="arabicPeriod"/>
            </a:pP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Schweden: 3,53%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57480" lvl="2" indent="-343080">
              <a:lnSpc>
                <a:spcPct val="100000"/>
              </a:lnSpc>
              <a:spcBef>
                <a:spcPts val="281"/>
              </a:spcBef>
              <a:buClr>
                <a:srgbClr val="2190AB"/>
              </a:buClr>
              <a:buFont typeface="Lucida Grande"/>
              <a:buAutoNum type="arabicPeriod"/>
            </a:pP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Belgien: 3,48%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57480" lvl="2" indent="-343080">
              <a:lnSpc>
                <a:spcPct val="100000"/>
              </a:lnSpc>
              <a:spcBef>
                <a:spcPts val="281"/>
              </a:spcBef>
              <a:buClr>
                <a:srgbClr val="2190AB"/>
              </a:buClr>
              <a:buFont typeface="Lucida Grande"/>
              <a:buAutoNum type="arabicPeriod"/>
            </a:pP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Österreich: 3,22%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57480" lvl="2" indent="-343080">
              <a:lnSpc>
                <a:spcPct val="100000"/>
              </a:lnSpc>
              <a:spcBef>
                <a:spcPts val="281"/>
              </a:spcBef>
              <a:buClr>
                <a:srgbClr val="2190AB"/>
              </a:buClr>
              <a:buFont typeface="Lucida Grande"/>
              <a:buAutoNum type="arabicPeriod"/>
            </a:pP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Deutschland: 3,14%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</a:pP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2022 belaufen sich die Ausgaben für Forschungsförderung in Österreich auf </a:t>
            </a:r>
            <a:r>
              <a:rPr lang="de-AT" sz="1400" b="0" strike="noStrike" spc="-1" dirty="0" smtClean="0">
                <a:solidFill>
                  <a:srgbClr val="000000"/>
                </a:solidFill>
                <a:latin typeface="Calibri"/>
              </a:rPr>
              <a:t>14,1 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Milliarden Euro. Fast die Hälfte davon wird von Unternehmen bereitgestellt.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14" name="Rechteck 1">
            <a:hlinkClick r:id="rId4"/>
          </p:cNvPr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5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7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de-DE" sz="2000" b="1" strike="noStrike" spc="-1">
                <a:solidFill>
                  <a:srgbClr val="2190AB"/>
                </a:solidFill>
                <a:latin typeface="Calibri"/>
              </a:rPr>
              <a:t>Wissenschaftsstandort Österreich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48000" y="988200"/>
            <a:ext cx="791964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Positive Auswirkungen eines attraktiven Wissenschaftsstandorts: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Mehr Unternehmensansiedlungen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Mehr Steuereinnahmen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Geringere Arbeitslosenquote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Höheres Bildungsniveau 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Höheres Lohnniveau</a:t>
            </a: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Mehr Forschungsleistungen bedeuten mehr Lösungsansätze in 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Krisenzeiten.</a:t>
            </a: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ts val="2599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8000" indent="-288000">
              <a:lnSpc>
                <a:spcPts val="2599"/>
              </a:lnSpc>
              <a:spcBef>
                <a:spcPts val="499"/>
              </a:spcBef>
              <a:buClr>
                <a:srgbClr val="2190AB"/>
              </a:buClr>
              <a:buFont typeface="Arial"/>
              <a:buChar char="•"/>
              <a:tabLst>
                <a:tab pos="0" algn="l"/>
              </a:tabLst>
            </a:pPr>
            <a:endParaRPr lang="de-DE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Grafik 4"/>
          <p:cNvPicPr/>
          <p:nvPr/>
        </p:nvPicPr>
        <p:blipFill>
          <a:blip r:embed="rId3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18" name="Rechteck 1">
            <a:hlinkClick r:id="rId4"/>
          </p:cNvPr>
          <p:cNvSpPr/>
          <p:nvPr/>
        </p:nvSpPr>
        <p:spPr>
          <a:xfrm>
            <a:off x="3238920" y="4420800"/>
            <a:ext cx="19458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u="sng" strike="noStrike" spc="-1">
                <a:solidFill>
                  <a:srgbClr val="2190AB"/>
                </a:solidFill>
                <a:uFillTx/>
                <a:latin typeface="Calibri"/>
                <a:hlinkClick r:id="rId5"/>
              </a:rPr>
              <a:t>www.demokratiewebstatt.at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fik 4"/>
          <p:cNvPicPr/>
          <p:nvPr/>
        </p:nvPicPr>
        <p:blipFill>
          <a:blip r:embed="rId2"/>
          <a:stretch/>
        </p:blipFill>
        <p:spPr>
          <a:xfrm>
            <a:off x="7248600" y="3971880"/>
            <a:ext cx="1512720" cy="894960"/>
          </a:xfrm>
          <a:prstGeom prst="rect">
            <a:avLst/>
          </a:prstGeom>
          <a:ln w="0">
            <a:noFill/>
          </a:ln>
        </p:spPr>
      </p:pic>
      <p:sp>
        <p:nvSpPr>
          <p:cNvPr id="120" name="Untertitel 2"/>
          <p:cNvSpPr/>
          <p:nvPr/>
        </p:nvSpPr>
        <p:spPr>
          <a:xfrm>
            <a:off x="1043640" y="956160"/>
            <a:ext cx="66178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2599"/>
              </a:lnSpc>
              <a:spcBef>
                <a:spcPts val="499"/>
              </a:spcBef>
              <a:tabLst>
                <a:tab pos="0" algn="l"/>
              </a:tabLst>
            </a:pPr>
            <a:r>
              <a:rPr lang="de-AT" sz="2800" b="1" strike="noStrike" spc="-1">
                <a:solidFill>
                  <a:srgbClr val="2190AB"/>
                </a:solidFill>
                <a:latin typeface="Calibri"/>
              </a:rPr>
              <a:t>  </a:t>
            </a:r>
            <a:endParaRPr lang="de-AT" sz="2800" b="0" strike="noStrike" spc="-1">
              <a:latin typeface="Arial"/>
            </a:endParaRPr>
          </a:p>
        </p:txBody>
      </p:sp>
      <p:sp>
        <p:nvSpPr>
          <p:cNvPr id="121" name="Textfeld 1"/>
          <p:cNvSpPr/>
          <p:nvPr/>
        </p:nvSpPr>
        <p:spPr>
          <a:xfrm>
            <a:off x="2920320" y="3398400"/>
            <a:ext cx="2215080" cy="24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050" b="0" strike="noStrike" spc="-1">
                <a:solidFill>
                  <a:srgbClr val="000000"/>
                </a:solidFill>
                <a:latin typeface="Calibri"/>
              </a:rPr>
              <a:t>©</a:t>
            </a:r>
            <a:r>
              <a:rPr lang="de-AT" sz="1050" b="0" strike="noStrike" spc="-1">
                <a:solidFill>
                  <a:srgbClr val="000000"/>
                </a:solidFill>
                <a:latin typeface="Calibri"/>
              </a:rPr>
              <a:t> Parlamentsdirektion/Thomas Topf</a:t>
            </a:r>
            <a:endParaRPr lang="de-AT" sz="1050" b="0" strike="noStrike" spc="-1">
              <a:latin typeface="Arial"/>
            </a:endParaRPr>
          </a:p>
        </p:txBody>
      </p:sp>
      <p:sp>
        <p:nvSpPr>
          <p:cNvPr id="122" name="Textfeld 2"/>
          <p:cNvSpPr/>
          <p:nvPr/>
        </p:nvSpPr>
        <p:spPr>
          <a:xfrm>
            <a:off x="2880000" y="4320000"/>
            <a:ext cx="28249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200" b="0" u="sng" strike="noStrike" spc="-1" dirty="0">
                <a:solidFill>
                  <a:srgbClr val="2190AB"/>
                </a:solidFill>
                <a:uFillTx/>
                <a:latin typeface="Calibri"/>
                <a:hlinkClick r:id="rId3"/>
              </a:rPr>
              <a:t>Zum Kapitel auf der </a:t>
            </a:r>
            <a:r>
              <a:rPr lang="de-AT" sz="1200" b="0" u="sng" strike="noStrike" spc="-1" dirty="0" err="1">
                <a:solidFill>
                  <a:srgbClr val="2190AB"/>
                </a:solidFill>
                <a:uFillTx/>
                <a:latin typeface="Calibri"/>
                <a:hlinkClick r:id="rId3"/>
              </a:rPr>
              <a:t>DemokratieWEBstatt</a:t>
            </a:r>
            <a:endParaRPr lang="de-AT" sz="1200" b="0" strike="noStrike" spc="-1" dirty="0">
              <a:latin typeface="Arial"/>
            </a:endParaRPr>
          </a:p>
        </p:txBody>
      </p:sp>
      <p:sp>
        <p:nvSpPr>
          <p:cNvPr id="123" name="Untertitel 2"/>
          <p:cNvSpPr/>
          <p:nvPr/>
        </p:nvSpPr>
        <p:spPr>
          <a:xfrm>
            <a:off x="1745280" y="720000"/>
            <a:ext cx="4565160" cy="97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2599"/>
              </a:lnSpc>
              <a:spcBef>
                <a:spcPts val="499"/>
              </a:spcBef>
              <a:tabLst>
                <a:tab pos="0" algn="l"/>
              </a:tabLst>
            </a:pPr>
            <a:r>
              <a:rPr lang="de-DE" sz="2200" b="1" strike="noStrike" spc="-1" dirty="0">
                <a:solidFill>
                  <a:srgbClr val="2190AB"/>
                </a:solidFill>
                <a:latin typeface="Calibri"/>
              </a:rPr>
              <a:t>Forschen – beraten – handeln</a:t>
            </a:r>
            <a:endParaRPr lang="de-AT" sz="2200" b="0" strike="noStrike" spc="-1" dirty="0">
              <a:latin typeface="Arial"/>
            </a:endParaRPr>
          </a:p>
        </p:txBody>
      </p:sp>
      <p:pic>
        <p:nvPicPr>
          <p:cNvPr id="124" name="Grafik 8"/>
          <p:cNvPicPr/>
          <p:nvPr/>
        </p:nvPicPr>
        <p:blipFill>
          <a:blip r:embed="rId4"/>
          <a:stretch/>
        </p:blipFill>
        <p:spPr>
          <a:xfrm>
            <a:off x="2880000" y="1437840"/>
            <a:ext cx="2431800" cy="182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989</Words>
  <Application>Microsoft Office PowerPoint</Application>
  <PresentationFormat>Bildschirmpräsentation (16:9)</PresentationFormat>
  <Paragraphs>124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Calibri</vt:lpstr>
      <vt:lpstr>DejaVu Sans</vt:lpstr>
      <vt:lpstr>Lucida Grande</vt:lpstr>
      <vt:lpstr>Symbol</vt:lpstr>
      <vt:lpstr>Times New Roman</vt:lpstr>
      <vt:lpstr>Wingdings</vt:lpstr>
      <vt:lpstr>Office-Design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Wissenschaftspolitik = Wissenschaft + Politik? </vt:lpstr>
      <vt:lpstr>Aufgaben der Wissenschaftspolitik</vt:lpstr>
      <vt:lpstr>Forschungsquote Österreich</vt:lpstr>
      <vt:lpstr>Wissenschaftsstandort Österreich</vt:lpstr>
      <vt:lpstr>PowerPoint-Präsentation</vt:lpstr>
      <vt:lpstr>Politikberatung – Was ist das?</vt:lpstr>
      <vt:lpstr>Wissenschaft und Gesellschaft</vt:lpstr>
      <vt:lpstr>Aufgabengebiete:</vt:lpstr>
      <vt:lpstr>Third Mission Schwerpunkte in Österreich</vt:lpstr>
      <vt:lpstr>PowerPoint-Präsentation</vt:lpstr>
      <vt:lpstr>Wissenschaft zwischen Vertrauen und Skepsis</vt:lpstr>
      <vt:lpstr>Was kann die Wissenschaft tun, um das Vertrauen zu stärken?</vt:lpstr>
      <vt:lpstr>Wissenschaftskommunikation und Wissenschaftsjournalismus </vt:lpstr>
      <vt:lpstr>Diskussionsfrage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subject/>
  <dc:creator>Harald Prosch</dc:creator>
  <dc:description/>
  <cp:lastModifiedBy>Brunner Harald, MSc</cp:lastModifiedBy>
  <cp:revision>609</cp:revision>
  <dcterms:created xsi:type="dcterms:W3CDTF">2019-11-13T13:23:08Z</dcterms:created>
  <dcterms:modified xsi:type="dcterms:W3CDTF">2022-09-16T12:42:38Z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19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27</vt:i4>
  </property>
</Properties>
</file>