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53"/>
  </p:notesMasterIdLst>
  <p:handoutMasterIdLst>
    <p:handoutMasterId r:id="rId54"/>
  </p:handoutMasterIdLst>
  <p:sldIdLst>
    <p:sldId id="270" r:id="rId2"/>
    <p:sldId id="551" r:id="rId3"/>
    <p:sldId id="578" r:id="rId4"/>
    <p:sldId id="691" r:id="rId5"/>
    <p:sldId id="807" r:id="rId6"/>
    <p:sldId id="808" r:id="rId7"/>
    <p:sldId id="693" r:id="rId8"/>
    <p:sldId id="771" r:id="rId9"/>
    <p:sldId id="809" r:id="rId10"/>
    <p:sldId id="810" r:id="rId11"/>
    <p:sldId id="811" r:id="rId12"/>
    <p:sldId id="722" r:id="rId13"/>
    <p:sldId id="711" r:id="rId14"/>
    <p:sldId id="813" r:id="rId15"/>
    <p:sldId id="814" r:id="rId16"/>
    <p:sldId id="815" r:id="rId17"/>
    <p:sldId id="816" r:id="rId18"/>
    <p:sldId id="817" r:id="rId19"/>
    <p:sldId id="818" r:id="rId20"/>
    <p:sldId id="819" r:id="rId21"/>
    <p:sldId id="820" r:id="rId22"/>
    <p:sldId id="842" r:id="rId23"/>
    <p:sldId id="821" r:id="rId24"/>
    <p:sldId id="827" r:id="rId25"/>
    <p:sldId id="822" r:id="rId26"/>
    <p:sldId id="823" r:id="rId27"/>
    <p:sldId id="824" r:id="rId28"/>
    <p:sldId id="843" r:id="rId29"/>
    <p:sldId id="826" r:id="rId30"/>
    <p:sldId id="825" r:id="rId31"/>
    <p:sldId id="841" r:id="rId32"/>
    <p:sldId id="828" r:id="rId33"/>
    <p:sldId id="829" r:id="rId34"/>
    <p:sldId id="830" r:id="rId35"/>
    <p:sldId id="845" r:id="rId36"/>
    <p:sldId id="832" r:id="rId37"/>
    <p:sldId id="776" r:id="rId38"/>
    <p:sldId id="847" r:id="rId39"/>
    <p:sldId id="723" r:id="rId40"/>
    <p:sldId id="784" r:id="rId41"/>
    <p:sldId id="844" r:id="rId42"/>
    <p:sldId id="791" r:id="rId43"/>
    <p:sldId id="833" r:id="rId44"/>
    <p:sldId id="846" r:id="rId45"/>
    <p:sldId id="793" r:id="rId46"/>
    <p:sldId id="834" r:id="rId47"/>
    <p:sldId id="835" r:id="rId48"/>
    <p:sldId id="837" r:id="rId49"/>
    <p:sldId id="839" r:id="rId50"/>
    <p:sldId id="714" r:id="rId51"/>
    <p:sldId id="849" r:id="rId52"/>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 id="2" name="Kira Kamelger" initials="KK" lastIdx="1" clrIdx="2">
    <p:extLst>
      <p:ext uri="{19B8F6BF-5375-455C-9EA6-DF929625EA0E}">
        <p15:presenceInfo xmlns:p15="http://schemas.microsoft.com/office/powerpoint/2012/main" userId="S-1-5-21-3036683560-4069959373-169152929-123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33CCFF"/>
    <a:srgbClr val="0099CC"/>
    <a:srgbClr val="0099FF"/>
    <a:srgbClr val="DC5355"/>
    <a:srgbClr val="00FFFF"/>
    <a:srgbClr val="DC5456"/>
    <a:srgbClr val="FF5050"/>
    <a:srgbClr val="000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94434" autoAdjust="0"/>
  </p:normalViewPr>
  <p:slideViewPr>
    <p:cSldViewPr>
      <p:cViewPr varScale="1">
        <p:scale>
          <a:sx n="105" d="100"/>
          <a:sy n="105" d="100"/>
        </p:scale>
        <p:origin x="960" y="114"/>
      </p:cViewPr>
      <p:guideLst>
        <p:guide orient="horz" pos="2160"/>
        <p:guide pos="2880"/>
      </p:guideLst>
    </p:cSldViewPr>
  </p:slideViewPr>
  <p:outlineViewPr>
    <p:cViewPr>
      <p:scale>
        <a:sx n="33" d="100"/>
        <a:sy n="33" d="100"/>
      </p:scale>
      <p:origin x="0" y="-7482"/>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78" d="100"/>
          <a:sy n="78" d="100"/>
        </p:scale>
        <p:origin x="4062"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10.02.2025</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10.02.2025</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a:bodyPr>
          <a:lstStyle/>
          <a:p>
            <a:r>
              <a:rPr lang="de-DE" b="1" dirty="0"/>
              <a:t>Die Annexion Österreichs </a:t>
            </a:r>
            <a:endParaRPr lang="de-DE" dirty="0"/>
          </a:p>
          <a:p>
            <a:r>
              <a:rPr lang="de-DE" dirty="0"/>
              <a:t>Hitler versuchte weiterhin, das deutsche Territorium auszuweiten. Im März 1938 marschierten deutsche Truppen in Österreich ein. Kurz darauf wurde Österreich annektiert. Die Annexion Österreichs brachte für das nationalsozialistische Deutschland bedeutende wirtschaftliche Vorteile: Die Gold- und Devisenreserven der Österreichischen Nationalbank wurden nach Berlin gebracht. Es entstanden Betriebe, die für die deutsche Kriegsindustrie eine wichtige Rolle spielen sollten, zum Beispiel die „Hermann-Göring-Werke“ (heutige VÖEST) in Linz oder die Wiener Neustädter Flugzeugwerke. </a:t>
            </a:r>
            <a:br>
              <a:rPr lang="de-DE" dirty="0"/>
            </a:br>
            <a:r>
              <a:rPr lang="de-DE" i="1" dirty="0"/>
              <a:t>Mehr über die wirtschaftlichen Folgen der Annexion  im Thema „Gedenken 1938 – Annexion Österreichs“.</a:t>
            </a:r>
          </a:p>
          <a:p>
            <a:br>
              <a:rPr lang="de-DE" dirty="0"/>
            </a:br>
            <a:r>
              <a:rPr lang="de-DE" b="1" dirty="0"/>
              <a:t>Annexion der „Sudetengebiete“</a:t>
            </a:r>
            <a:endParaRPr lang="de-DE" dirty="0"/>
          </a:p>
          <a:p>
            <a:r>
              <a:rPr lang="de-DE" dirty="0"/>
              <a:t>Nach der Annexion Österreichs wollte Hitler jenen Teil der Tschechoslowakei an Deutschland anschließen, der mehrheitlich von einer deutschsprachigen Minderheit bewohnt war („Sudetengebiete“). Hitler drohte mit dem Einmarsch und einer Besetzung dieser Gebiete. </a:t>
            </a:r>
          </a:p>
          <a:p>
            <a:r>
              <a:rPr lang="de-DE" dirty="0"/>
              <a:t>Um einen Krieg zu vermeiden, stimmten Großbritannien und Frankreich zu, dass dieser Teil der Tschechoslowakei an Deutschland abgetreten wird („Münchner Abkommen“).</a:t>
            </a:r>
          </a:p>
          <a:p>
            <a:endParaRPr lang="de-DE" dirty="0"/>
          </a:p>
          <a:p>
            <a:r>
              <a:rPr lang="de-DE" b="1" dirty="0"/>
              <a:t>„</a:t>
            </a:r>
            <a:r>
              <a:rPr lang="de-DE" b="1" dirty="0" err="1"/>
              <a:t>Appeasementpolitik</a:t>
            </a:r>
            <a:r>
              <a:rPr lang="de-DE" b="1" dirty="0"/>
              <a:t>: </a:t>
            </a:r>
            <a:r>
              <a:rPr lang="de-DE" dirty="0"/>
              <a:t>Unter </a:t>
            </a:r>
            <a:r>
              <a:rPr lang="de-DE" b="1" dirty="0"/>
              <a:t>„Appeasement-Politik“ </a:t>
            </a:r>
            <a:r>
              <a:rPr lang="de-DE" dirty="0"/>
              <a:t>versteht man die Strategie im Vorfeld des Zweiten Weltkrieges (z.B. seitens Frankreichs und Großbritanniens), durch politische Zurückhaltung und Zugeständnisse an das nationalsozialistische Deutschland einen Krieg zu verhindern.</a:t>
            </a:r>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10</a:t>
            </a:fld>
            <a:endParaRPr lang="de-DE" dirty="0"/>
          </a:p>
        </p:txBody>
      </p:sp>
    </p:spTree>
    <p:extLst>
      <p:ext uri="{BB962C8B-B14F-4D97-AF65-F5344CB8AC3E}">
        <p14:creationId xmlns:p14="http://schemas.microsoft.com/office/powerpoint/2010/main" val="2894810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 </a:t>
            </a:r>
          </a:p>
          <a:p>
            <a:r>
              <a:rPr lang="de-DE" b="1" dirty="0"/>
              <a:t>Besetzung der Tschechoslowakei und Angriff auf Polen</a:t>
            </a:r>
            <a:endParaRPr lang="de-DE" dirty="0"/>
          </a:p>
          <a:p>
            <a:r>
              <a:rPr lang="de-DE" dirty="0"/>
              <a:t>Die Annexion Österreichs und Teilen der Tschechoslowakei waren die ersten Schritte der Expansionspolitik des nationalsozialistischen Deutschen Reichs. Im März 1939 besetzten deutsche Truppen auch das restliche tschechoslowakische Staatsgebiet. Damit wurde klar, dass die „Appeasement-Politik“ Großbritanniens und Frankreichs gescheitert war. </a:t>
            </a:r>
          </a:p>
          <a:p>
            <a:r>
              <a:rPr lang="de-DE" dirty="0"/>
              <a:t>Trotz eines Nichtangriffspaktes zwischen Deutschland und Polen plante Hitler einen baldigen Angriff. Er wollte das deutsche Territorium weiter nach Osten ausweiten. Beim Abschluss des deutsch-sowjetischen Nichtangriffsvertrages („Hitler-Stalin-Pakt“) wurde in einem geheimen Zusatzprotokoll die Aufteilung Polens zwischen den beiden Staaten beschlossen. Wenig später, am 1. September 1939, begann der deutsche Einmarsch in Polen.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11</a:t>
            </a:fld>
            <a:endParaRPr lang="de-DE"/>
          </a:p>
        </p:txBody>
      </p:sp>
    </p:spTree>
    <p:extLst>
      <p:ext uri="{BB962C8B-B14F-4D97-AF65-F5344CB8AC3E}">
        <p14:creationId xmlns:p14="http://schemas.microsoft.com/office/powerpoint/2010/main" val="1404552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12</a:t>
            </a:fld>
            <a:endParaRPr lang="de-DE"/>
          </a:p>
        </p:txBody>
      </p:sp>
    </p:spTree>
    <p:extLst>
      <p:ext uri="{BB962C8B-B14F-4D97-AF65-F5344CB8AC3E}">
        <p14:creationId xmlns:p14="http://schemas.microsoft.com/office/powerpoint/2010/main" val="3127950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Beginn des Zweiten Weltkriegs</a:t>
            </a:r>
            <a:endParaRPr lang="de-AT" dirty="0"/>
          </a:p>
          <a:p>
            <a:r>
              <a:rPr lang="de-AT" b="1" dirty="0"/>
              <a:t>Einmarsch in Polen</a:t>
            </a:r>
            <a:endParaRPr lang="de-AT" dirty="0"/>
          </a:p>
          <a:p>
            <a:r>
              <a:rPr lang="de-AT" dirty="0"/>
              <a:t>Der Zweite Weltkrieg begann am 1. September 1939 mit dem Einmarsch deutscher Truppen in Polen. Hitler hatte seit langem einen Krieg geplant und schrittweise vorbereitet. Das Wort „Krieg“ wurde von den Nationalsozialisten nach dem Angriff auf Polen allerdings vermieden. Sie sprachen von „Verteidigung“, weil angeblich polnische Soldaten an der Grenze einen deutschen Rundfunksender in </a:t>
            </a:r>
            <a:r>
              <a:rPr lang="de-AT" dirty="0" err="1"/>
              <a:t>Gleiwitz</a:t>
            </a:r>
            <a:r>
              <a:rPr lang="de-AT" dirty="0"/>
              <a:t> überfallen hätten. In Wirklichkeit war dies ein Täuschungsmanöver seitens Deutschlands, und die „polnischen“ Soldaten waren verkleidete deutsche SS-Agenten in polnischen Uniformen.</a:t>
            </a:r>
          </a:p>
          <a:p>
            <a:r>
              <a:rPr lang="de-AT" dirty="0"/>
              <a:t>Großbritannien und Frankreich hatten Polen Unterstützung zugesichert, falls Polen angegriffen würde (britisch-französische Garantieerklärung). </a:t>
            </a:r>
          </a:p>
          <a:p>
            <a:r>
              <a:rPr lang="de-AT" dirty="0"/>
              <a:t>Zwei Tage nachdem die deutsche Wehrmacht in Polen einmarschiert war, am 3. September 1939, erklärten Großbritannien und Frankreich Deutschland den Krieg.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13</a:t>
            </a:fld>
            <a:endParaRPr lang="de-DE"/>
          </a:p>
        </p:txBody>
      </p:sp>
    </p:spTree>
    <p:extLst>
      <p:ext uri="{BB962C8B-B14F-4D97-AF65-F5344CB8AC3E}">
        <p14:creationId xmlns:p14="http://schemas.microsoft.com/office/powerpoint/2010/main" val="2231191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AT" b="1" dirty="0"/>
              <a:t>Die Phase der „Blitzkriege“</a:t>
            </a:r>
            <a:endParaRPr lang="de-AT" dirty="0"/>
          </a:p>
          <a:p>
            <a:r>
              <a:rPr lang="de-AT" b="1" dirty="0"/>
              <a:t>„Blitzkrieg“ in Polen</a:t>
            </a:r>
            <a:endParaRPr lang="de-AT" dirty="0"/>
          </a:p>
          <a:p>
            <a:r>
              <a:rPr lang="de-AT" b="1" dirty="0"/>
              <a:t>I</a:t>
            </a:r>
            <a:r>
              <a:rPr lang="de-AT" dirty="0"/>
              <a:t>m Deutschen Reich wurde schon länger Stimmung gegen Polen gemacht und Hitler hatte den Nichtangriffspakt zwischen Deutschland und Polen im April 1939 gekündigt. Dennoch kam der Überfall am 1. September für Polen überraschend.</a:t>
            </a:r>
          </a:p>
          <a:p>
            <a:r>
              <a:rPr lang="de-AT" dirty="0"/>
              <a:t>Die deutsche Armee ging im Krieg gegen Polen äußerst brutal vor. Sie war bestens gerüstet und rückte mit ihren Truppen, Panzern und Flugzeugen schnell vor. Noch am 1. September erklärte die deutsche Führung den „Anschluss“ der polnischen Stadt Danzig an das Deutsche Reich. Die deutschen Truppen besiegten die polnische Armee innerhalb von nur 5 Wochen. Diese Strategie des schnellen und rücksichtslosen Vorrückens der (motorisierten) Truppen wird als „Blitzkrieg“ bezeichnet.</a:t>
            </a:r>
          </a:p>
          <a:p>
            <a:r>
              <a:rPr lang="de-AT" dirty="0"/>
              <a:t>Auch wenn diese „Blitzkriege“ schnell vorbei waren, sollte nicht vergessen werden, dass tausende Menschen – Soldaten wie </a:t>
            </a:r>
            <a:r>
              <a:rPr lang="de-AT" dirty="0" err="1"/>
              <a:t>ZivilistInnen</a:t>
            </a:r>
            <a:r>
              <a:rPr lang="de-AT" dirty="0"/>
              <a:t> – dabei umkamen.</a:t>
            </a:r>
            <a:br>
              <a:rPr lang="de-AT" dirty="0"/>
            </a:br>
            <a:r>
              <a:rPr lang="de-AT" dirty="0"/>
              <a:t>Die Wehrmacht und eigene „Einsatzgruppen“ terrorisierten und töteten im Zuge des Polenfeldzuges tausende </a:t>
            </a:r>
            <a:r>
              <a:rPr lang="de-AT" dirty="0" err="1"/>
              <a:t>ZivilistInnen</a:t>
            </a:r>
            <a:r>
              <a:rPr lang="de-AT" dirty="0"/>
              <a:t>. Die dort lebende Bevölkerung wurde vom NS-Regime aus „rassischen“ Gründen als minderwertig angesehen. Besonders litt die jüdische Bevölkerung, die verfolgt, in Ghettos gesperrt und in großer Zahl getötet wurde.</a:t>
            </a:r>
          </a:p>
          <a:p>
            <a:r>
              <a:rPr lang="de-AT" dirty="0"/>
              <a:t>Kurz nach dem deutschen Einmarsch im Westen fiel von Osten her die sowjetische Rote Armee in Polen ein, Polen wurde in der Folge geteilt. Im Zuge des Nichtangriffs-Abkommens zwischen Hitler und Stalin (Hitler-Stalin-Pakt) hatten die beiden Diktatoren nämlich in einem geheimen Zusatzprotokoll vereinbart, wie sie Polen zwischen dem Deutschen Reich und der Sowjetunion aufteilen werden.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14</a:t>
            </a:fld>
            <a:endParaRPr lang="de-DE"/>
          </a:p>
        </p:txBody>
      </p:sp>
    </p:spTree>
    <p:extLst>
      <p:ext uri="{BB962C8B-B14F-4D97-AF65-F5344CB8AC3E}">
        <p14:creationId xmlns:p14="http://schemas.microsoft.com/office/powerpoint/2010/main" val="1864919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AT" b="1" dirty="0"/>
              <a:t>Weitere „Blitzkriege“</a:t>
            </a:r>
            <a:endParaRPr lang="de-AT" dirty="0"/>
          </a:p>
          <a:p>
            <a:r>
              <a:rPr lang="de-AT" dirty="0"/>
              <a:t>In den ersten beiden Kriegsjahren folgten weitere „Blitzkriege“, in denen die deutsche Wehrmacht schnelle Siege errang und weitere Länder eroberte:</a:t>
            </a:r>
          </a:p>
          <a:p>
            <a:pPr lvl="0"/>
            <a:r>
              <a:rPr lang="de-AT" dirty="0"/>
              <a:t>1940 wurden Dänemark und Norwegen von der deutschen Wehrmacht besetzt („Unternehmen Weserübung“). Dabei kam es nur zu wenig lokalem Widerstand.</a:t>
            </a:r>
          </a:p>
          <a:p>
            <a:pPr lvl="0"/>
            <a:r>
              <a:rPr lang="de-AT" dirty="0"/>
              <a:t>Auch die Niederlande, Belgien, Luxemburg und Frankreich wurden bis zum Sommer 1940 erobert. (1941 wurden Jugoslawien und Griechenland von der Wehrmacht angegriffen und besiegt („Balkanfeldzug“)</a:t>
            </a:r>
          </a:p>
          <a:p>
            <a:r>
              <a:rPr lang="de-AT" dirty="0"/>
              <a:t>Die „Blitzkriege“ waren für das Deutsche Reich und die Entwicklung des Kriegs bedeutsam. Es ist umstritten, ob Hitler die „Blitzkriege“ tatsächlich geplant hat und von Anfang an als Kriegsstrategie einsetzen wollte, oder welche Rolle der Zufall bei den schnellen Siegen spielte. Tatsache ist, dass die erfolgreichen „Blitzkriege“ Hitler zu besonderer Beliebtheit verhalfen. Viele Deutsche waren nach den Erfahrungen des Ersten Weltkriegs (dessen Ende lag bei Kriegsbeginn 1939 genau 21 Jahre zurück) zunächst besorgt über den Ausbruch des neuen Kriegs. Mit den ersten Siegen der deutschen Wehrmacht stieg die Kriegsbegeisterung. Die Wehrmacht wurde bejubelt und das Vertrauen in den „Führer“ und der Glaube an den (End)sieg wurde gestärkt – insbesondere durch den schnellen Sieg über Frankreich:</a:t>
            </a:r>
          </a:p>
          <a:p>
            <a:endParaRPr lang="de-AT" dirty="0"/>
          </a:p>
          <a:p>
            <a:r>
              <a:rPr lang="de-AT" dirty="0"/>
              <a:t>Der Sieg über Frankreich hatte für viele Deutsche eine besondere Bedeutung, da zwischen Frankreich und Deutschland schon seit Jahrhunderten Feindschaft bestand. Der Ausgang des Ersten Weltkriegs war zudem von vielen Deutschen als erniedrigend wahrgenommen worden.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15</a:t>
            </a:fld>
            <a:endParaRPr lang="de-DE"/>
          </a:p>
        </p:txBody>
      </p:sp>
    </p:spTree>
    <p:extLst>
      <p:ext uri="{BB962C8B-B14F-4D97-AF65-F5344CB8AC3E}">
        <p14:creationId xmlns:p14="http://schemas.microsoft.com/office/powerpoint/2010/main" val="1417172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Westoffensive: Hauptziel Frankreich</a:t>
            </a:r>
            <a:endParaRPr lang="de-AT" dirty="0"/>
          </a:p>
          <a:p>
            <a:r>
              <a:rPr lang="de-AT" b="1" dirty="0"/>
              <a:t>„Sitzkrieg“</a:t>
            </a:r>
            <a:endParaRPr lang="de-AT" dirty="0"/>
          </a:p>
          <a:p>
            <a:r>
              <a:rPr lang="de-AT" dirty="0"/>
              <a:t>Zwischen Frankreich und dem Deutschen Reich war es für ein halbes Jahr nach der Kriegserklärung Frankreichs relativ „ruhig“ geblieben: Bis auf einen Angriff in der Nähe von Saarbrücken gab es zwischen Frankreich und dem Deutschen Reich zunächst wenige militärische Aktionen. („</a:t>
            </a:r>
            <a:r>
              <a:rPr lang="de-AT" b="1" dirty="0"/>
              <a:t>Sitzkrieg</a:t>
            </a:r>
            <a:r>
              <a:rPr lang="de-AT" dirty="0"/>
              <a:t>“)</a:t>
            </a:r>
          </a:p>
          <a:p>
            <a:r>
              <a:rPr lang="de-AT" dirty="0"/>
              <a:t> </a:t>
            </a:r>
          </a:p>
          <a:p>
            <a:r>
              <a:rPr lang="de-AT" b="1" dirty="0"/>
              <a:t>Erste Phase der Westoffensive: Belgien, Niederlande, Luxemburg</a:t>
            </a:r>
            <a:endParaRPr lang="de-AT" dirty="0"/>
          </a:p>
          <a:p>
            <a:r>
              <a:rPr lang="de-AT" dirty="0"/>
              <a:t>Im Frühjahr 1940 endete der „Sitzkrieg“. Der Westfeldzug der deutschen Wehrmacht (</a:t>
            </a:r>
            <a:r>
              <a:rPr lang="de-AT" b="1" dirty="0"/>
              <a:t>Westoffensive</a:t>
            </a:r>
            <a:r>
              <a:rPr lang="de-AT" dirty="0"/>
              <a:t>) kam für die französischen Truppen unerwartet. Das eigentliche Hauptziel der Westoffensive war Frankreich. </a:t>
            </a:r>
            <a:br>
              <a:rPr lang="de-AT" dirty="0"/>
            </a:br>
            <a:r>
              <a:rPr lang="de-AT" dirty="0"/>
              <a:t>Zunächst eroberte und besetzte Deutschland die neutralen Staaten Niederlande, Belgien und Luxemburg. Das französische Heer sollte damit „abgelenkt“ werden. Gleichzeitig sollten die deutschen Truppen bis zur französischen Atlantikküste vordringen, was im Mai 1940 gelang.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16</a:t>
            </a:fld>
            <a:endParaRPr lang="de-DE"/>
          </a:p>
        </p:txBody>
      </p:sp>
    </p:spTree>
    <p:extLst>
      <p:ext uri="{BB962C8B-B14F-4D97-AF65-F5344CB8AC3E}">
        <p14:creationId xmlns:p14="http://schemas.microsoft.com/office/powerpoint/2010/main" val="2957110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Zweite Phase: Besetzung Frankreichs</a:t>
            </a:r>
            <a:endParaRPr lang="de-AT" dirty="0"/>
          </a:p>
          <a:p>
            <a:r>
              <a:rPr lang="de-AT" dirty="0"/>
              <a:t>In einer zweiten Phase ab Anfang Juni 1940 drangen die deutschen Bodentruppen, unterstützt von der Luftwaffe, über mehrere Wege immer weiter in Frankreich vor. Am 14. Juni besetzten sie Paris, Ende Juni unterzeichneten Frankreich und das Deutsche Reich den Waffenstillstand bei </a:t>
            </a:r>
            <a:r>
              <a:rPr lang="de-AT" dirty="0" err="1"/>
              <a:t>Compiégne</a:t>
            </a:r>
            <a:r>
              <a:rPr lang="de-AT" dirty="0"/>
              <a:t>.</a:t>
            </a:r>
          </a:p>
          <a:p>
            <a:r>
              <a:rPr lang="de-AT" dirty="0"/>
              <a:t>Frankreich wurde in eine besetzte und eine unbesetzte Zone geteilt. Der Nordosten Frankreichs mit Paris und die Atlantikküste kamen unter deutsche Kontrolle, Elsass und Lothringen wurden dem Deutschen Reich angegliedert. </a:t>
            </a:r>
            <a:br>
              <a:rPr lang="de-AT" dirty="0"/>
            </a:br>
            <a:r>
              <a:rPr lang="de-AT" dirty="0"/>
              <a:t>Der unbesetzte Süden Frankreichs wurde von Marschall Philippe Pétain regiert, der mit dem deutschen NS-Regime eng zusammenarbeitete („Vichy-Frankreich“, benannt nach dem Regierungssitz Vichy). </a:t>
            </a:r>
            <a:br>
              <a:rPr lang="de-AT" dirty="0"/>
            </a:br>
            <a:r>
              <a:rPr lang="de-AT" dirty="0"/>
              <a:t>Später im Kriegsverlauf (1942) fielen deutsche Truppen auch in die unbesetzte Zone ein.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17</a:t>
            </a:fld>
            <a:endParaRPr lang="de-DE"/>
          </a:p>
        </p:txBody>
      </p:sp>
    </p:spTree>
    <p:extLst>
      <p:ext uri="{BB962C8B-B14F-4D97-AF65-F5344CB8AC3E}">
        <p14:creationId xmlns:p14="http://schemas.microsoft.com/office/powerpoint/2010/main" val="1797648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Kriegseintritt Italiens</a:t>
            </a:r>
            <a:endParaRPr lang="de-AT" dirty="0"/>
          </a:p>
          <a:p>
            <a:r>
              <a:rPr lang="de-AT" dirty="0"/>
              <a:t>Mussolini und Hitler hatten sich 1939 im sogenannten „Stahlpakt“ zu gegenseitiger militärischer Unterstützung verpflichtet. Zu Kriegsbeginn hatte sich Italien allerdings trotz dieses Pakts als „nicht kriegsführend“ erklärt.</a:t>
            </a:r>
            <a:br>
              <a:rPr lang="de-AT" dirty="0"/>
            </a:br>
            <a:r>
              <a:rPr lang="de-AT" dirty="0"/>
              <a:t>Am 10. Juni 1940 aber erklärte Mussolini Großbritannien und Frankreich den Krieg. Die italienischen Truppen rückten in Südfrankreich ein, waren jedoch nicht erfolgreich.</a:t>
            </a:r>
            <a:br>
              <a:rPr lang="de-AT" dirty="0"/>
            </a:br>
            <a:r>
              <a:rPr lang="de-AT" dirty="0"/>
              <a:t>Ab Herbst 1940 gehörte Italien zum „Dreimächtepakt“ (Deutschland, Italien, Japan).</a:t>
            </a:r>
          </a:p>
          <a:p>
            <a:r>
              <a:rPr lang="de-AT" dirty="0"/>
              <a:t>Mussolini wollte in erster Linie die italienische Herrschaft auf Nordafrika und den Balkan ausdehnen, auch in Griechenland kämpften die italienischen Truppen.</a:t>
            </a:r>
            <a:br>
              <a:rPr lang="de-AT" dirty="0"/>
            </a:br>
            <a:endParaRPr lang="de-AT" dirty="0"/>
          </a:p>
          <a:p>
            <a:r>
              <a:rPr lang="de-AT" dirty="0"/>
              <a:t>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18</a:t>
            </a:fld>
            <a:endParaRPr lang="de-DE"/>
          </a:p>
        </p:txBody>
      </p:sp>
    </p:spTree>
    <p:extLst>
      <p:ext uri="{BB962C8B-B14F-4D97-AF65-F5344CB8AC3E}">
        <p14:creationId xmlns:p14="http://schemas.microsoft.com/office/powerpoint/2010/main" val="3990883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Die Rolle Großbritanniens</a:t>
            </a:r>
            <a:endParaRPr lang="de-AT" dirty="0"/>
          </a:p>
          <a:p>
            <a:r>
              <a:rPr lang="de-AT" b="1" dirty="0"/>
              <a:t>Großbritannien: Kriegsgegner des Deutschen Reiches im Westen</a:t>
            </a:r>
            <a:endParaRPr lang="de-AT" dirty="0"/>
          </a:p>
          <a:p>
            <a:r>
              <a:rPr lang="de-AT" dirty="0"/>
              <a:t>Großbritannien spielte für Hitler eine besondere Rolle. Hitler hatte eigentlich einen Krieg mit Großbritannien vermeiden wollen. Sein Plan war, Großbritannien zum Verbündeten zu machen, um sich letztlich die angestrebte Weltherrschaft zu teilen. </a:t>
            </a:r>
            <a:br>
              <a:rPr lang="de-AT" dirty="0"/>
            </a:br>
            <a:r>
              <a:rPr lang="de-AT" dirty="0"/>
              <a:t>Der britische Premierminister Winston Churchill (seit Mai 1940 im Amt) lehnte jedoch jede Zusammenarbeit mit dem NS-Regime ab. Damit wurde Großbritannien für Hitler zu einem Kriegsgegner. Nach der Niederlage Frankreichs war es der einzige verbliebene Feind des Deutschen Reiches im Westen. Hitler wollte Großbritannien besiegen und sich dann Richtung Osten wenden, um Russland zu erobern.</a:t>
            </a:r>
          </a:p>
          <a:p>
            <a:r>
              <a:rPr lang="de-AT" b="1" dirty="0"/>
              <a:t>Seekrieg</a:t>
            </a:r>
            <a:endParaRPr lang="de-AT" dirty="0"/>
          </a:p>
          <a:p>
            <a:r>
              <a:rPr lang="de-AT" dirty="0"/>
              <a:t>Nach der Kriegserklärung Großbritanniens an das Deutsche Reich 1939 hatte ein Seekrieg begonnen. Da Großbritannien auf einer Insel liegt, war es abhängig von Handelsschiffen. Im Seekrieg wurden diese von den Deutschen versenkt und die Handelswege abgeschnitten. In diesem Zusammenhang wurde der Einsatz von (deutschen) U-Booten sehr wichtig.</a:t>
            </a:r>
          </a:p>
          <a:p>
            <a:r>
              <a:rPr lang="de-AT" dirty="0"/>
              <a:t> </a:t>
            </a:r>
          </a:p>
          <a:p>
            <a:r>
              <a:rPr lang="de-AT" b="1" dirty="0"/>
              <a:t> </a:t>
            </a:r>
            <a:endParaRPr lang="de-AT" dirty="0"/>
          </a:p>
          <a:p>
            <a:r>
              <a:rPr lang="de-AT" b="1" dirty="0"/>
              <a:t> </a:t>
            </a: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19</a:t>
            </a:fld>
            <a:endParaRPr lang="de-DE"/>
          </a:p>
        </p:txBody>
      </p:sp>
    </p:spTree>
    <p:extLst>
      <p:ext uri="{BB962C8B-B14F-4D97-AF65-F5344CB8AC3E}">
        <p14:creationId xmlns:p14="http://schemas.microsoft.com/office/powerpoint/2010/main" val="367775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a:t>
            </a:fld>
            <a:endParaRPr lang="de-DE"/>
          </a:p>
        </p:txBody>
      </p:sp>
    </p:spTree>
    <p:extLst>
      <p:ext uri="{BB962C8B-B14F-4D97-AF65-F5344CB8AC3E}">
        <p14:creationId xmlns:p14="http://schemas.microsoft.com/office/powerpoint/2010/main" val="156895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Luftschlacht um England</a:t>
            </a:r>
            <a:endParaRPr lang="de-AT" dirty="0"/>
          </a:p>
          <a:p>
            <a:r>
              <a:rPr lang="de-AT" dirty="0"/>
              <a:t>Im Sommer und Herbst 1940 begann eine heftige „Luftschlacht um England“, der dann eine deutsche Invasion folgen sollte. Die deutsche Luftwaffe stieß allerdings auf unerwartet hohen Widerstand seitens Großbritanniens.</a:t>
            </a:r>
            <a:br>
              <a:rPr lang="de-AT" dirty="0"/>
            </a:br>
            <a:r>
              <a:rPr lang="de-AT" dirty="0"/>
              <a:t>Viele wichtige englische (Industrie)Städte wurden von deutschen Kampfflugzeugen attackiert. Im November 1940 wurde die englische Stadt Coventry durch 500 Bomben praktisch vollständig zerstört, im Dezember 1940 erfolgte einer der schwersten Luftangriffe durch die deutsche Luftwaffe auf London. Dennoch kapitulierte Großbritannien nicht.</a:t>
            </a:r>
          </a:p>
          <a:p>
            <a:r>
              <a:rPr lang="de-AT" dirty="0"/>
              <a:t>Im Frühjahr 1941 stellte das Dritte Reich den Luftkrieg gegen England, der für beide Seiten hohe Verluste gebracht hatte, schließlich ein. Hitler gab seine Pläne zur Eroberung Großbritanniens auf.</a:t>
            </a:r>
          </a:p>
          <a:p>
            <a:r>
              <a:rPr lang="de-AT" b="1" dirty="0"/>
              <a:t> </a:t>
            </a:r>
            <a:endParaRPr lang="de-AT" dirty="0"/>
          </a:p>
          <a:p>
            <a:r>
              <a:rPr lang="de-AT" b="1" dirty="0"/>
              <a:t> </a:t>
            </a: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20</a:t>
            </a:fld>
            <a:endParaRPr lang="de-DE"/>
          </a:p>
        </p:txBody>
      </p:sp>
    </p:spTree>
    <p:extLst>
      <p:ext uri="{BB962C8B-B14F-4D97-AF65-F5344CB8AC3E}">
        <p14:creationId xmlns:p14="http://schemas.microsoft.com/office/powerpoint/2010/main" val="41735950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Russlandfeldzug</a:t>
            </a:r>
            <a:endParaRPr lang="de-AT" dirty="0"/>
          </a:p>
          <a:p>
            <a:r>
              <a:rPr lang="de-AT" b="1" dirty="0"/>
              <a:t>„Unternehmen Barbarossa“</a:t>
            </a:r>
            <a:endParaRPr lang="de-AT" dirty="0"/>
          </a:p>
          <a:p>
            <a:r>
              <a:rPr lang="de-AT" dirty="0"/>
              <a:t>Obwohl Hitler mit der Sowjetunion nicht nur den Hitler-Stalin-Pakt, sondern nach dem Krieg gegen Polen zusätzlich einen „Deutsch-Sowjetischen Grenz- und Freundschaftsvertrag“ abgeschlossen hatte, gab er im Juli 1940 vor Befehlshabern der Wehrmacht bekannt, dass er die Sowjetunion angreifen wolle. Etwa ein Jahr später brach Hitler beide Verträge: Im Juni 1941 begann ohne Kriegserklärung der Feldzug der deutschen Wehrmacht gegen die Sowjetunion („Unternehmen Barbarossa“). Über 3 Millionen deutsche Soldaten zogen hier in den Krieg.</a:t>
            </a:r>
          </a:p>
          <a:p>
            <a:r>
              <a:rPr lang="de-AT" dirty="0"/>
              <a:t>Den Krieg gegen Russland unterstützten Finnland, Rumänien, Italien, Ungarn und die Slowakei.</a:t>
            </a:r>
          </a:p>
          <a:p>
            <a:r>
              <a:rPr lang="de-AT" dirty="0"/>
              <a:t>Auf sowjetischer Seite kämpften zusätzlich zur Roten Armee auch tausende </a:t>
            </a:r>
            <a:r>
              <a:rPr lang="de-AT" dirty="0" err="1"/>
              <a:t>UntergrundkämpferInnen</a:t>
            </a:r>
            <a:r>
              <a:rPr lang="de-AT" dirty="0"/>
              <a:t> (</a:t>
            </a:r>
            <a:r>
              <a:rPr lang="de-AT" b="1" dirty="0" err="1"/>
              <a:t>PartisanInnen</a:t>
            </a:r>
            <a:r>
              <a:rPr lang="de-AT" dirty="0"/>
              <a:t>) gegen die deutschen Truppen.</a:t>
            </a:r>
            <a:br>
              <a:rPr lang="de-AT" dirty="0"/>
            </a:b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21</a:t>
            </a:fld>
            <a:endParaRPr lang="de-DE"/>
          </a:p>
        </p:txBody>
      </p:sp>
    </p:spTree>
    <p:extLst>
      <p:ext uri="{BB962C8B-B14F-4D97-AF65-F5344CB8AC3E}">
        <p14:creationId xmlns:p14="http://schemas.microsoft.com/office/powerpoint/2010/main" val="4003417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85000" lnSpcReduction="10000"/>
          </a:bodyPr>
          <a:lstStyle/>
          <a:p>
            <a:r>
              <a:rPr lang="de-AT" b="1" dirty="0"/>
              <a:t>Russlandfeldzug</a:t>
            </a:r>
            <a:endParaRPr lang="de-AT" dirty="0"/>
          </a:p>
          <a:p>
            <a:r>
              <a:rPr lang="de-AT" b="1" dirty="0"/>
              <a:t>„Unternehmen Barbarossa“</a:t>
            </a:r>
            <a:endParaRPr lang="de-AT" dirty="0"/>
          </a:p>
          <a:p>
            <a:r>
              <a:rPr lang="de-AT" dirty="0"/>
              <a:t>Obwohl Hitler mit der Sowjetunion nicht nur den Hitler-Stalin-Pakt, sondern nach dem Krieg gegen Polen zusätzlich einen „Deutsch-Sowjetischen Grenz- und Freundschaftsvertrag“ abgeschlossen hatte, gab er im Juli 1940 vor Befehlshabern der Wehrmacht bekannt, dass er die Sowjetunion angreifen wolle. Etwa ein Jahr später brach Hitler beide Verträge: Im Juni 1941 begann ohne Kriegserklärung der Feldzug der deutschen Wehrmacht gegen die Sowjetunion („Unternehmen Barbarossa“). Über 3 Millionen deutsche Soldaten zogen hier in den Krieg.</a:t>
            </a:r>
          </a:p>
          <a:p>
            <a:r>
              <a:rPr lang="de-AT" dirty="0"/>
              <a:t>Den Krieg gegen Russland unterstützten Finnland, Rumänien, Italien, Ungarn und die Slowakei.</a:t>
            </a:r>
          </a:p>
          <a:p>
            <a:r>
              <a:rPr lang="de-AT" dirty="0"/>
              <a:t>Auf sowjetischer Seite kämpften zusätzlich zur Roten Armee auch tausende </a:t>
            </a:r>
            <a:r>
              <a:rPr lang="de-AT" dirty="0" err="1"/>
              <a:t>UntergrundkämpferInnen</a:t>
            </a:r>
            <a:r>
              <a:rPr lang="de-AT" dirty="0"/>
              <a:t> (</a:t>
            </a:r>
            <a:r>
              <a:rPr lang="de-AT" b="1" dirty="0" err="1"/>
              <a:t>PartisanInnen</a:t>
            </a:r>
            <a:r>
              <a:rPr lang="de-AT" dirty="0"/>
              <a:t>) gegen die deutschen Truppen.</a:t>
            </a:r>
            <a:br>
              <a:rPr lang="de-AT" dirty="0"/>
            </a:br>
            <a:endParaRPr lang="de-AT" dirty="0"/>
          </a:p>
          <a:p>
            <a:r>
              <a:rPr lang="de-AT" b="1" dirty="0"/>
              <a:t>Vernichtungskrieg</a:t>
            </a:r>
            <a:endParaRPr lang="de-AT" dirty="0"/>
          </a:p>
          <a:p>
            <a:r>
              <a:rPr lang="de-AT" dirty="0"/>
              <a:t>Der Feldzug gegen Russland war für Hitler auch ein Kampf zwischen verschiedenen Ideologien (Nationalsozialismus versus Kommunismus), und es ging ihm auch um (angebliche) „rassische Unterschiede“: Hitler wollte „Lebensraum im Osten“ gewinnen, den „jüdischen Bolschewismus“ vernichten und die Länder (teilweise) „germanisieren“. </a:t>
            </a:r>
          </a:p>
          <a:p>
            <a:r>
              <a:rPr lang="de-AT" dirty="0"/>
              <a:t>Er befahl, diesen Krieg ohne Rücksicht auf die Zivilbevölkerung zu führen. Der Krieg im Osten war von vornherein als Vernichtungskrieg geplant. Die Gebiete sollten wirtschaftlich ausgebeutet und die dort lebende Bevölkerung vertrieben oder als </a:t>
            </a:r>
            <a:r>
              <a:rPr lang="de-AT" dirty="0" err="1"/>
              <a:t>ZwangsarbeiterInnen</a:t>
            </a:r>
            <a:r>
              <a:rPr lang="de-AT" dirty="0"/>
              <a:t> eingesetzt werden.</a:t>
            </a:r>
            <a:br>
              <a:rPr lang="de-AT" dirty="0"/>
            </a:br>
            <a:br>
              <a:rPr lang="de-AT" dirty="0"/>
            </a:br>
            <a:r>
              <a:rPr lang="de-AT" dirty="0"/>
              <a:t>Eigene sogenannte Einsatzgruppen wurden gebildet. Sie ermordeten Juden, Sinti und Roma, Kriegsgefangene sowie kommunistische Funktionäre – in Summe wurden im Russlandfeldzug weit über eine halbe Million Menschen Opfer der Einsatzgruppen.</a:t>
            </a:r>
            <a:br>
              <a:rPr lang="de-AT" dirty="0"/>
            </a:br>
            <a:r>
              <a:rPr lang="de-AT" dirty="0"/>
              <a:t>Sie wurden unterstützt von verschiedenen Einheiten der Wehrmacht, der Waffen-SS sowie Freiwilligenverbänden aus den besetzten Gebieten.</a:t>
            </a:r>
          </a:p>
          <a:p>
            <a:r>
              <a:rPr lang="de-AT" dirty="0"/>
              <a:t>Hitler gab beim Russlandfeldzug auch den Befehl, gefangene kommunistische Offiziere sofort zu erschießen („</a:t>
            </a:r>
            <a:r>
              <a:rPr lang="de-AT" dirty="0" err="1"/>
              <a:t>Kommissarbefehl</a:t>
            </a:r>
            <a:r>
              <a:rPr lang="de-AT" dirty="0"/>
              <a:t>“).</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22</a:t>
            </a:fld>
            <a:endParaRPr lang="de-DE"/>
          </a:p>
        </p:txBody>
      </p:sp>
    </p:spTree>
    <p:extLst>
      <p:ext uri="{BB962C8B-B14F-4D97-AF65-F5344CB8AC3E}">
        <p14:creationId xmlns:p14="http://schemas.microsoft.com/office/powerpoint/2010/main" val="31684978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Ostfront und Niederlage bei Stalingrad</a:t>
            </a:r>
            <a:endParaRPr lang="de-AT" dirty="0"/>
          </a:p>
          <a:p>
            <a:r>
              <a:rPr lang="de-AT" b="1" dirty="0"/>
              <a:t>Ostfront</a:t>
            </a:r>
            <a:endParaRPr lang="de-AT" dirty="0"/>
          </a:p>
          <a:p>
            <a:r>
              <a:rPr lang="de-AT" dirty="0"/>
              <a:t>Die Front bei Beginn des Russlandfeldzuges war etwa 1600 Kilometer lang und reichte von der Ostsee bis zum Schwarzen Meer. Der genaue Verlauf der Ostfront wechselte im Laufe des Kriegs ständig.</a:t>
            </a:r>
          </a:p>
          <a:p>
            <a:r>
              <a:rPr lang="de-AT" dirty="0"/>
              <a:t>Der deutschen Armee gelang es, relativ rasch die große Strecke bis nach Leningrad bzw. Moskau (über 1200 Kilometer) vorzurücken. Im Zuge der ersten Schlachten gerieten hunderttausende Soldaten der sowjetischen Roten Armee in deutsche Kriegsgefangenschaft. </a:t>
            </a:r>
            <a:br>
              <a:rPr lang="de-AT" dirty="0"/>
            </a:br>
            <a:r>
              <a:rPr lang="de-AT" dirty="0"/>
              <a:t>Aber auch die Wehrmacht erlitt an der Ostfront bereits von Anfang an große Verluste. </a:t>
            </a:r>
            <a:br>
              <a:rPr lang="de-AT" dirty="0"/>
            </a:br>
            <a:r>
              <a:rPr lang="de-AT" dirty="0"/>
              <a:t>Der Wintereinbruch stoppte das Vordringen der deutschen Armee. </a:t>
            </a:r>
          </a:p>
          <a:p>
            <a:r>
              <a:rPr lang="de-AT" dirty="0"/>
              <a:t>Nach der Niederlage der deutschen Wehrmacht bei Stalingrad eroberten die sowjetischen Truppen nach und nach ihr Land zurück und drängten die „Ostfront“ immer weiter Richtung Westen. Anfang 1945 erreichten sowjetische Truppen schließlich die Oder und bereiteten den Angriff auf Berlin vor.</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23</a:t>
            </a:fld>
            <a:endParaRPr lang="de-DE"/>
          </a:p>
        </p:txBody>
      </p:sp>
    </p:spTree>
    <p:extLst>
      <p:ext uri="{BB962C8B-B14F-4D97-AF65-F5344CB8AC3E}">
        <p14:creationId xmlns:p14="http://schemas.microsoft.com/office/powerpoint/2010/main" val="45219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Niederlage der Wehrmacht bei Stalingrad</a:t>
            </a:r>
            <a:endParaRPr lang="de-AT" dirty="0"/>
          </a:p>
          <a:p>
            <a:r>
              <a:rPr lang="de-AT" dirty="0"/>
              <a:t>Einen großen Wendepunkt im Zweiten Weltkrieg brachte die Schlacht bei Stalingrad (heute Wolgograd). Im August 1942 waren deutsche Truppen bis dorthin vorgedrungen und sie eroberten fast die gesamte Stadt. Dann aber wendete sich das Blatt.</a:t>
            </a:r>
          </a:p>
          <a:p>
            <a:r>
              <a:rPr lang="de-AT" dirty="0"/>
              <a:t>Die sowjetische Armee kesselte im Winter 1942/43 die deutschen Truppen ein. </a:t>
            </a:r>
          </a:p>
          <a:p>
            <a:r>
              <a:rPr lang="de-AT" dirty="0"/>
              <a:t>Die deutsche Wehrmacht war nicht ausreichend auf die Kälte (bis zu minus 40 Grad Celsius!) den Regen, den Schlamm, die Winterstürme und die Schneemassen vorbereitet, es fehlte an Winterkleidung und passender Ausrüstung. Der Nachschub gestaltete sich aufgrund der riesigen Distanzen und der Witterungsverhältnisse als besonders schwierig. Panzer und Lastwägen blieben im Schlamm stecken, teilweise musste man auf Pferdefuhrwerke als Transportmittel zurückgreifen.</a:t>
            </a:r>
          </a:p>
          <a:p>
            <a:r>
              <a:rPr lang="de-AT" dirty="0"/>
              <a:t>Vom Nachschub abgeschnitten, verhungerten und erfroren tausende von Soldaten. In Summe starben allein in Stalingrad etwa 150.000 Wehrmachts-Soldaten.</a:t>
            </a:r>
            <a:br>
              <a:rPr lang="de-AT" dirty="0"/>
            </a:br>
            <a:r>
              <a:rPr lang="de-AT" dirty="0"/>
              <a:t>Schließlich ergab sich – gegen den Willen Hitlers – im Jänner 1943 die deutsche Armee in Stalingrad. Die noch lebenden Soldaten begaben sich in russische Kriegsgefangenschaft. Von den circa 90 000 Soldaten, die sich in Kriegsgefangenschaft begaben, kehrten nur etwa 5000 zurück.</a:t>
            </a:r>
          </a:p>
          <a:p>
            <a:r>
              <a:rPr lang="de-AT" dirty="0"/>
              <a:t>Die Ostfront und Stalingrad gelten in Deutschland und Österreich bis heute als Symbol für schreckliches Leiden im Krieg.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24</a:t>
            </a:fld>
            <a:endParaRPr lang="de-DE"/>
          </a:p>
        </p:txBody>
      </p:sp>
    </p:spTree>
    <p:extLst>
      <p:ext uri="{BB962C8B-B14F-4D97-AF65-F5344CB8AC3E}">
        <p14:creationId xmlns:p14="http://schemas.microsoft.com/office/powerpoint/2010/main" val="27823901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Pearl Harbor: Der Krieg wird zum Weltkrieg</a:t>
            </a:r>
            <a:endParaRPr lang="de-AT" dirty="0"/>
          </a:p>
          <a:p>
            <a:r>
              <a:rPr lang="de-AT" b="1" dirty="0"/>
              <a:t>Überfall Japans in Pearl Harbor</a:t>
            </a:r>
            <a:endParaRPr lang="de-AT" dirty="0"/>
          </a:p>
          <a:p>
            <a:r>
              <a:rPr lang="de-AT" dirty="0"/>
              <a:t>Eine neue Dimension bekam der Krieg 1941, als Japan am 7. Dezember die US-amerikanische Flotte überfiel. Diese war im Hafen von Pearl Harbor auf den Hawaii-Inseln stationiert. Pearl Harbor war durch seine Lage ein strategisch wichtiger Stützpunkt für die US-amerikanische Flotte (u. a. Station für Treibstoff und Reparaturen an den Schiffen etc.) Die Situation zwischen den USA und Japan war seit den 1930er-Jahren angespannt. Mit dem Angriff auf Pearl Harbor wollte Japan die militärische Schlagkraft der USA schwächen und seine Macht im Pazifischen Raum gegenüber den USA ausweiten.</a:t>
            </a:r>
            <a:br>
              <a:rPr lang="de-AT" dirty="0"/>
            </a:br>
            <a:r>
              <a:rPr lang="de-AT" dirty="0"/>
              <a:t>Bei dem Angriff auf Pearl Harbor starben etwa 2.400 amerikanische Soldaten, zahlreiche wurden verletzt, mehrere amerikanische Kriegsschiffe wurden zerstört.</a:t>
            </a:r>
            <a:br>
              <a:rPr lang="de-AT" dirty="0"/>
            </a:br>
            <a:r>
              <a:rPr lang="de-AT" dirty="0"/>
              <a:t>Die Verbündeten Japans – das Deutsche Reich und Italien – erklärten in Folge den USA ebenfalls den Krieg. </a:t>
            </a:r>
            <a:br>
              <a:rPr lang="de-AT" dirty="0"/>
            </a:br>
            <a:r>
              <a:rPr lang="de-AT" dirty="0"/>
              <a:t>Die USA hatten sich bis dahin eigentlich nicht direkt militärisch am Krieg beteiligen wollen (sehr wohl aber unterstützten sie seit Ende 1939 die Alliierten, etwa durch Kriegsmaterial). Nun waren sie aber sehr unmittelbar in diesen Krieg involviert. Die (gegenseitigen) Kriegserklärungen und der Kriegseintritt der USA machten aus dem Krieg endgültig einen Weltkrieg.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25</a:t>
            </a:fld>
            <a:endParaRPr lang="de-DE"/>
          </a:p>
        </p:txBody>
      </p:sp>
    </p:spTree>
    <p:extLst>
      <p:ext uri="{BB962C8B-B14F-4D97-AF65-F5344CB8AC3E}">
        <p14:creationId xmlns:p14="http://schemas.microsoft.com/office/powerpoint/2010/main" val="161377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Landung der Alliierten </a:t>
            </a:r>
          </a:p>
          <a:p>
            <a:endParaRPr lang="de-AT" b="1" dirty="0"/>
          </a:p>
          <a:p>
            <a:r>
              <a:rPr lang="de-AT" b="1" dirty="0"/>
              <a:t>Landung auf Sizilien</a:t>
            </a:r>
            <a:endParaRPr lang="de-AT" dirty="0"/>
          </a:p>
          <a:p>
            <a:r>
              <a:rPr lang="de-AT" dirty="0"/>
              <a:t>1943 landeten englische und US-amerikanische Truppen auf der italienischen Insel Sizilien. Sie rückten bis nach Rom vor, Italien kapitulierte. Nach dem Sturz des italienischen Diktators Mussolini wechselte Italien auf die Seite der Alliierten.</a:t>
            </a:r>
          </a:p>
          <a:p>
            <a:r>
              <a:rPr lang="de-AT" b="1" dirty="0"/>
              <a:t>1944 Landung in der Normandie: „D-Day“</a:t>
            </a:r>
            <a:endParaRPr lang="de-AT" dirty="0"/>
          </a:p>
          <a:p>
            <a:r>
              <a:rPr lang="de-AT" dirty="0"/>
              <a:t>Im Juni 1944 begann eine massive Invasion alliierter Truppen im Norden Frankreichs: In der Nacht zum 6. Juni landeten mit Kriegsschiffen, Landungsbooten und Flugzeugen an fünf Stränden der Normandie britische, US-amerikanische, kanadische, polnische und französische Soldaten sowie Soldaten des Commonwealth – insgesamt etwa 150.000 Soldaten. Dieser Tag wird als „D-Day“ bezeichnet. Gleichzeitig landeten im Hinterland britische und US-amerikanische Fallschirmjäger.</a:t>
            </a:r>
          </a:p>
          <a:p>
            <a:r>
              <a:rPr lang="de-AT" dirty="0"/>
              <a:t>Ende Juni waren über eine Million alliierte Soldaten und mehr als 150.000 Fahrzeuge an dieser Front im Einsatz.</a:t>
            </a:r>
            <a:br>
              <a:rPr lang="de-AT" dirty="0"/>
            </a:br>
            <a:r>
              <a:rPr lang="de-AT" dirty="0"/>
              <a:t>Der Vorstoß der Alliierten ins Landesinnere verlief nicht so rasch wie gewünscht. Ende Juli jedoch gelang der Durchbruch, und die Befreiung des französischen Hinterlandes begann. Ende August befreiten die Alliierten schließlich Paris – kampflos und von der Bevölkerung bejubelt. Nun rückten sie immer weiter bis zur Grenze des „Deutschen Reiches“ vor.</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26</a:t>
            </a:fld>
            <a:endParaRPr lang="de-DE"/>
          </a:p>
        </p:txBody>
      </p:sp>
    </p:spTree>
    <p:extLst>
      <p:ext uri="{BB962C8B-B14F-4D97-AF65-F5344CB8AC3E}">
        <p14:creationId xmlns:p14="http://schemas.microsoft.com/office/powerpoint/2010/main" val="39665355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Kriegswende und Totaler Krieg</a:t>
            </a:r>
            <a:endParaRPr lang="de-AT" dirty="0"/>
          </a:p>
          <a:p>
            <a:r>
              <a:rPr lang="de-AT" b="1" dirty="0"/>
              <a:t>Kriegswende ab 1942</a:t>
            </a:r>
            <a:endParaRPr lang="de-AT" dirty="0"/>
          </a:p>
          <a:p>
            <a:r>
              <a:rPr lang="de-AT" dirty="0"/>
              <a:t>Die vernichtende Niederlage bei Stalingrad kann als tiefer Einschnitt in den Verlauf des Kriegs angesehen werden. Nun galt die deutsche Wehrmacht nicht länger als „unbesiegbar“, und bei der Bevölkerung des Deutschen Reiches wuchsen die Zweifel, ob dieser Krieg gewonnen werden konnte. </a:t>
            </a:r>
            <a:br>
              <a:rPr lang="de-AT" dirty="0"/>
            </a:br>
            <a:r>
              <a:rPr lang="de-AT" dirty="0"/>
              <a:t>Nachdem die ersten Kriegsjahre für das Deutsche Reich </a:t>
            </a:r>
            <a:r>
              <a:rPr lang="de-AT" dirty="0" err="1"/>
              <a:t>großteils</a:t>
            </a:r>
            <a:r>
              <a:rPr lang="de-AT" dirty="0"/>
              <a:t> „erfolgreich“ verlaufen waren, kam es nun zur „Kriegswende“. Außer der verlorenen Schlacht bei Stalingrad trugen weitere Faktoren zu dieser Wende bei, etwa der Kriegseintritt der USA und die Landung der Alliierten.</a:t>
            </a:r>
            <a:br>
              <a:rPr lang="de-AT" dirty="0"/>
            </a:br>
            <a:r>
              <a:rPr lang="de-AT" dirty="0"/>
              <a:t>Außerdem rückten im Osten des Deutschen Reiches gleichzeitig die sowjetischen Truppen immer näher. Zwei Wochen nach der Landung der Alliierten in Frankreich hatte die Rote Armee an der Ostfront eine Großoffensive („Operation </a:t>
            </a:r>
            <a:r>
              <a:rPr lang="de-AT" dirty="0" err="1"/>
              <a:t>Bagration</a:t>
            </a:r>
            <a:r>
              <a:rPr lang="de-AT" dirty="0"/>
              <a:t>“) begonnen, welche der Wehrmacht die höchsten Verluste seit Kriegsbeginn zufügt hatte.</a:t>
            </a:r>
            <a:br>
              <a:rPr lang="de-AT" dirty="0"/>
            </a:br>
            <a:r>
              <a:rPr lang="de-AT" dirty="0"/>
              <a:t>Auch die Eröffnung einer neuen Front in Nordafrika durch die Alliierten im November 1942 machte die Lage für das Deutsche Reich bzw. die Achsenmächte immer aussichtsloser.</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27</a:t>
            </a:fld>
            <a:endParaRPr lang="de-DE"/>
          </a:p>
        </p:txBody>
      </p:sp>
    </p:spTree>
    <p:extLst>
      <p:ext uri="{BB962C8B-B14F-4D97-AF65-F5344CB8AC3E}">
        <p14:creationId xmlns:p14="http://schemas.microsoft.com/office/powerpoint/2010/main" val="3617575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Kriegswende und Totaler Krieg</a:t>
            </a:r>
            <a:endParaRPr lang="de-AT" dirty="0"/>
          </a:p>
          <a:p>
            <a:r>
              <a:rPr lang="de-AT" b="1" dirty="0"/>
              <a:t>Totaler Krieg</a:t>
            </a:r>
            <a:endParaRPr lang="de-AT" dirty="0"/>
          </a:p>
          <a:p>
            <a:r>
              <a:rPr lang="de-AT" dirty="0"/>
              <a:t>Hitler wollte die Niederlage bei Stalingrad nicht wahrhaben, er forderte nun den „Totalen Krieg“. Es sollten alle nur denkbaren Möglichkeiten genutzt werden, den Krieg doch noch zu gewinnen. Reichspropagandaminister Joseph Goebbels hielt im Februar 1943 seine berühmt gewordene Rede im Berliner Sportpalast, in der er das deutsche Volk aufrief, noch bis zum „Endsieg“ durchzuhalten.</a:t>
            </a:r>
          </a:p>
          <a:p>
            <a:r>
              <a:rPr lang="de-AT" dirty="0"/>
              <a:t>Alle Männer zwischen 16 und 65 konnten in weiterer Folge einberufen werden, um „das Reich“ zu verteidigen („Volkssturm“). Auch Frauen wurden vom NS-Regime verpflichtet, in der Rüstungsindustrie zu arbeiten und sich so für den „Endsieg“ einzusetzen. </a:t>
            </a:r>
            <a:br>
              <a:rPr lang="de-AT" dirty="0"/>
            </a:br>
            <a:r>
              <a:rPr lang="de-AT" dirty="0"/>
              <a:t>Der „Totale Krieg“ berührte viele Bereiche des alltäglichen Lebens. So wurde etwa die Strom- und Gasversorgung eingeschränkt, Kultur- und Sport-Veranstaltungen wurden verboten. </a:t>
            </a:r>
            <a:br>
              <a:rPr lang="de-AT" dirty="0"/>
            </a:br>
            <a:r>
              <a:rPr lang="de-AT" dirty="0"/>
              <a:t>Er bedeutete auch für die deutsche Bevölkerung neuen Terror, das Kriegsstrafrecht wurde verschärft und man konnte für Vergehen gegen geltendes NS-Recht wie z. B. unerlaubtes Schlachten von Tieren zum Tode verurteilt werden.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28</a:t>
            </a:fld>
            <a:endParaRPr lang="de-DE"/>
          </a:p>
        </p:txBody>
      </p:sp>
    </p:spTree>
    <p:extLst>
      <p:ext uri="{BB962C8B-B14F-4D97-AF65-F5344CB8AC3E}">
        <p14:creationId xmlns:p14="http://schemas.microsoft.com/office/powerpoint/2010/main" val="9111806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1" dirty="0"/>
              <a:t>Kriegsende in Europa</a:t>
            </a:r>
            <a:endParaRPr lang="de-AT" dirty="0"/>
          </a:p>
          <a:p>
            <a:r>
              <a:rPr lang="de-AT" dirty="0"/>
              <a:t>Seit der Kriegswende ab 1942, spätestens aber seit dem gleichzeitigen Näherrücken der Truppen der Westalliierten und der sowjetischen Armee (1943/44) wurde ein Sieg Deutschlands und seiner Verbündeten immer unwahrscheinlicher. </a:t>
            </a:r>
            <a:br>
              <a:rPr lang="de-AT" dirty="0"/>
            </a:br>
            <a:r>
              <a:rPr lang="de-AT" dirty="0"/>
              <a:t>Ab Winter 1944 besetzten alliierte Truppen große Gebiete des „Deutschen Reiches“ im Westen, Anfang 1945 stand schließlich die Rote Armee an der Außengrenze von Berlin.</a:t>
            </a:r>
            <a:br>
              <a:rPr lang="de-AT" dirty="0"/>
            </a:br>
            <a:r>
              <a:rPr lang="de-AT" dirty="0"/>
              <a:t>Am 30. April 1945 begingen Adolf Hitler und Eva Braun, die Hitler am Tag zuvor geheiratet hatte, im Berliner „Führerbunker“ Suizid.</a:t>
            </a:r>
            <a:br>
              <a:rPr lang="de-AT" dirty="0"/>
            </a:br>
            <a:r>
              <a:rPr lang="de-AT" dirty="0"/>
              <a:t>Am 7. Mai 1945 unterzeichnete Alfred Jodl vom Oberkommando der deutschen Wehrmacht die bedingungslose Kapitulation Deutschlands, am 8. Mai trat diese in Kraft. Damit endete offiziell der Zweite Weltkrieg in Europa.</a:t>
            </a:r>
            <a:br>
              <a:rPr lang="de-AT" dirty="0"/>
            </a:br>
            <a:r>
              <a:rPr lang="de-AT" dirty="0"/>
              <a:t>Deutschland wurde in der Folge zwischen den alliierten Siegermächten Sowjetunion, USA, Großbritannien und Frankreich in vier Besatzungszonen, Berlin in vier Sektoren aufgeteilt.</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29</a:t>
            </a:fld>
            <a:endParaRPr lang="de-DE"/>
          </a:p>
        </p:txBody>
      </p:sp>
    </p:spTree>
    <p:extLst>
      <p:ext uri="{BB962C8B-B14F-4D97-AF65-F5344CB8AC3E}">
        <p14:creationId xmlns:p14="http://schemas.microsoft.com/office/powerpoint/2010/main" val="3795968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9163" y="714375"/>
            <a:ext cx="4959350" cy="3721100"/>
          </a:xfrm>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a:t>
            </a:fld>
            <a:endParaRPr lang="de-DE"/>
          </a:p>
        </p:txBody>
      </p:sp>
    </p:spTree>
    <p:extLst>
      <p:ext uri="{BB962C8B-B14F-4D97-AF65-F5344CB8AC3E}">
        <p14:creationId xmlns:p14="http://schemas.microsoft.com/office/powerpoint/2010/main" val="33025659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DE" b="1" dirty="0"/>
              <a:t>Hiroshima und Nagasaki und Kriegsende in Fernost</a:t>
            </a:r>
            <a:endParaRPr lang="de-AT" dirty="0"/>
          </a:p>
          <a:p>
            <a:r>
              <a:rPr lang="de-DE" b="1" dirty="0"/>
              <a:t>Krieg in Fernost ging weiter</a:t>
            </a:r>
            <a:endParaRPr lang="de-AT" dirty="0"/>
          </a:p>
          <a:p>
            <a:r>
              <a:rPr lang="de-DE" dirty="0"/>
              <a:t>Obwohl seit Anfang 1945 zahlreiche japanische Städte durch alliierte Kampfflugzeuge zerstört worden waren, kapitulierte Japan nicht. </a:t>
            </a:r>
            <a:br>
              <a:rPr lang="de-DE" dirty="0"/>
            </a:br>
            <a:r>
              <a:rPr lang="de-DE" dirty="0"/>
              <a:t>Der neue US-amerikanische Präsident Harry Truman (sein Vorgänger Roosevelt war im April verstorben) wollte den Krieg, der in Europa bereits im Mai 1945 zu Ende gegangen war, auch in Fernost möglichst schnell beenden. Dazu setzten die Amerikaner eine Waffe ein, die neu entwickelt worden war: die Atombombe.</a:t>
            </a:r>
            <a:endParaRPr lang="de-AT" dirty="0"/>
          </a:p>
          <a:p>
            <a:r>
              <a:rPr lang="de-DE" dirty="0"/>
              <a:t> </a:t>
            </a:r>
            <a:endParaRPr lang="de-AT" dirty="0"/>
          </a:p>
          <a:p>
            <a:r>
              <a:rPr lang="de-DE" b="1" dirty="0"/>
              <a:t>Abwurf der Atombomben und Kriegsende</a:t>
            </a:r>
            <a:endParaRPr lang="de-AT" dirty="0"/>
          </a:p>
          <a:p>
            <a:r>
              <a:rPr lang="de-DE" dirty="0"/>
              <a:t>Am 6. August 1945 kam die erste Atombombe zum Einsatz. Ein US-amerikanischer Bomber warf sie über der japanischen Stadt Hiroshima ab. Am 9. August wurde eine weitere Atombombe über der japanischen Stadt Nagasaki abgeworfen.</a:t>
            </a:r>
            <a:br>
              <a:rPr lang="de-DE" dirty="0"/>
            </a:br>
            <a:r>
              <a:rPr lang="de-DE" dirty="0"/>
              <a:t>Am 8. August erklärte außerdem die Sowjetunion Japan den Krieg.</a:t>
            </a:r>
          </a:p>
          <a:p>
            <a:br>
              <a:rPr lang="de-DE" dirty="0"/>
            </a:br>
            <a:r>
              <a:rPr lang="de-DE" dirty="0"/>
              <a:t>Die Atombomben zerstörten Städte im Umkreis von 5 Kilometern. Über 150.000 Menschen starben sofort, zehntausende Menschen erlitten schwere Verletzungen. Die radioaktive Strahlung forderte in den darauffolgenden Jahren circa weitere 100.000 Tote. Viele Kinder in der radioaktiv verstrahlten Zone kamen mit körperlichen und geistigen Behinderungen zur Welt.</a:t>
            </a:r>
            <a:br>
              <a:rPr lang="de-DE" dirty="0"/>
            </a:br>
            <a:endParaRPr lang="de-AT" dirty="0"/>
          </a:p>
          <a:p>
            <a:r>
              <a:rPr lang="de-DE" dirty="0"/>
              <a:t>Am 2. September 1945 kapitulierte Japan. Damit ging der Weltkrieg auch in Fernost zu Ende.</a:t>
            </a:r>
            <a:endParaRPr lang="de-AT"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30</a:t>
            </a:fld>
            <a:endParaRPr lang="de-DE"/>
          </a:p>
        </p:txBody>
      </p:sp>
    </p:spTree>
    <p:extLst>
      <p:ext uri="{BB962C8B-B14F-4D97-AF65-F5344CB8AC3E}">
        <p14:creationId xmlns:p14="http://schemas.microsoft.com/office/powerpoint/2010/main" val="833071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31</a:t>
            </a:fld>
            <a:endParaRPr lang="de-DE"/>
          </a:p>
        </p:txBody>
      </p:sp>
    </p:spTree>
    <p:extLst>
      <p:ext uri="{BB962C8B-B14F-4D97-AF65-F5344CB8AC3E}">
        <p14:creationId xmlns:p14="http://schemas.microsoft.com/office/powerpoint/2010/main" val="142596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Im Zweiten Weltkrieg starben Millionen Soldaten und Soldatinnen bei Kriegshandlungen an der Front. Aber auch die Zivilbevölkerung musste das Grauen des Krieges miterleben. Mehr als die Hälfte der über 60 Millionen Toten waren </a:t>
            </a:r>
            <a:r>
              <a:rPr lang="de-DE" dirty="0" err="1"/>
              <a:t>ZivilistInnen</a:t>
            </a:r>
            <a:r>
              <a:rPr lang="de-DE" dirty="0"/>
              <a:t>. Die meisten </a:t>
            </a:r>
            <a:r>
              <a:rPr lang="de-DE" dirty="0" err="1"/>
              <a:t>ZivilistInnen</a:t>
            </a:r>
            <a:r>
              <a:rPr lang="de-DE" dirty="0"/>
              <a:t> starben während des Zweiten Weltkrieges in China, der Sowjetunion und Polen. </a:t>
            </a:r>
          </a:p>
          <a:p>
            <a:r>
              <a:rPr lang="de-DE" dirty="0"/>
              <a:t>Auch in den eroberten Gebieten gab es zahlreiche Massaker von deutschen Truppen an </a:t>
            </a:r>
            <a:r>
              <a:rPr lang="de-DE" dirty="0" err="1"/>
              <a:t>ZivilistInnen</a:t>
            </a:r>
            <a:r>
              <a:rPr lang="de-DE" dirty="0"/>
              <a:t>, beispielsweise in </a:t>
            </a:r>
            <a:r>
              <a:rPr lang="de-DE" dirty="0" err="1"/>
              <a:t>Lidice</a:t>
            </a:r>
            <a:r>
              <a:rPr lang="de-DE" dirty="0"/>
              <a:t> (ein Ort in der heutigen Tschechischen Republik), </a:t>
            </a:r>
            <a:r>
              <a:rPr lang="de-DE" dirty="0" err="1"/>
              <a:t>Oradour-sur-Glane</a:t>
            </a:r>
            <a:r>
              <a:rPr lang="de-DE" dirty="0"/>
              <a:t> (Frankreich), </a:t>
            </a:r>
            <a:r>
              <a:rPr lang="de-AT" dirty="0" err="1"/>
              <a:t>Sant'Anna</a:t>
            </a:r>
            <a:r>
              <a:rPr lang="de-AT" dirty="0"/>
              <a:t> </a:t>
            </a:r>
            <a:r>
              <a:rPr lang="de-DE" dirty="0"/>
              <a:t>di </a:t>
            </a:r>
            <a:r>
              <a:rPr lang="de-DE" dirty="0" err="1"/>
              <a:t>Stazzema</a:t>
            </a:r>
            <a:r>
              <a:rPr lang="de-DE" dirty="0"/>
              <a:t> (Italien) und </a:t>
            </a:r>
            <a:r>
              <a:rPr lang="de-DE" dirty="0" err="1"/>
              <a:t>Kalavryta</a:t>
            </a:r>
            <a:r>
              <a:rPr lang="de-DE" dirty="0"/>
              <a:t> (Griechenland). </a:t>
            </a:r>
            <a:br>
              <a:rPr lang="de-DE" dirty="0"/>
            </a:br>
            <a:endParaRPr lang="de-DE" dirty="0"/>
          </a:p>
          <a:p>
            <a:r>
              <a:rPr lang="de-DE" b="1" dirty="0"/>
              <a:t>Gefahr durch Luftangriffe</a:t>
            </a:r>
            <a:endParaRPr lang="de-DE" dirty="0"/>
          </a:p>
          <a:p>
            <a:r>
              <a:rPr lang="de-DE" dirty="0"/>
              <a:t>Bereits ab 1939 griffen deutsche Kampfflugzeuge Städte in Polen, in den Niederlanden und in Großbritannien an. Dabei wurden tausende Menschen getötet. Die Zivilbevölkerung in Deutschland und Österreich blieb von den Kriegshandlungen anfangs größtenteils verschont.</a:t>
            </a:r>
            <a:br>
              <a:rPr lang="de-DE" dirty="0"/>
            </a:br>
            <a:r>
              <a:rPr lang="de-DE" dirty="0"/>
              <a:t>Dann begannen die britischen Gegenangriffe mit Kampfflugzeugen vor allem auf größere Städte. </a:t>
            </a:r>
            <a:br>
              <a:rPr lang="de-DE" dirty="0"/>
            </a:br>
            <a:r>
              <a:rPr lang="de-DE" dirty="0"/>
              <a:t>Später beteiligten sich auch US-amerikanische Fliegerverbände an den Angriffen. Die Bomben zerstörten ganze Stadtviertel und töteten über eine halbe Million Menschen.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32</a:t>
            </a:fld>
            <a:endParaRPr lang="de-DE"/>
          </a:p>
        </p:txBody>
      </p:sp>
    </p:spTree>
    <p:extLst>
      <p:ext uri="{BB962C8B-B14F-4D97-AF65-F5344CB8AC3E}">
        <p14:creationId xmlns:p14="http://schemas.microsoft.com/office/powerpoint/2010/main" val="12006413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Eingeschränkte Verfügbarkeit von Lebensmitteln und Kleidung </a:t>
            </a:r>
            <a:endParaRPr lang="de-DE" dirty="0"/>
          </a:p>
          <a:p>
            <a:r>
              <a:rPr lang="de-DE" dirty="0"/>
              <a:t>Seit Beginn des Krieges konnten die Menschen bestimmte Lebensmittel nur noch mit Bezugsscheinen kaufen. Das heißt, jede berechtigte Person erhielt nur eine bestimmte Menge z.B. an Fleisch, Butter, Käse, Fett und Marmelade. Zur Versorgung der Bevölkerung ließ das nationalsozialistische Regime Lebensmittel aus den eroberten Gebieten nach Deutschland bringen. Mit der „Reichskleiderkarte“ wurde auch der Kauf von Kleidung beschränkt. </a:t>
            </a:r>
          </a:p>
          <a:p>
            <a:r>
              <a:rPr lang="de-DE" b="1" dirty="0"/>
              <a:t>Bei Widerstand drohte Strafe</a:t>
            </a:r>
            <a:endParaRPr lang="de-DE" dirty="0"/>
          </a:p>
          <a:p>
            <a:r>
              <a:rPr lang="de-DE" dirty="0"/>
              <a:t>Jeder Widerstand gegen die nationalsozialistische Führung oder gegen den Krieg wurde bestraft. Menschen, die ausländische Radiosender hörten oder sich kritisch über den Krieg äußerten, wurden festgenommen. Hatte jemand während eines Bombenangriffs einen Diebstahl begangen, drohte ihm die Todesstrafe. Wer den Kriegsdienst verweigerte oder als Soldat Befehle nicht befolgte, wurde vor ein Militärgericht gestellt. Über 20.000 Soldaten der deutschen Wehrmacht wurden während des Zweiten Weltkriegs durch deutsche Militärgerichte zum Tode verurteilt und hingerichtet. Die nationalsozialistische Führung stellte jeden Widerstand als „Angriff“ auf das eigene Volk dar.  </a:t>
            </a:r>
          </a:p>
          <a:p>
            <a:r>
              <a:rPr lang="de-DE" dirty="0"/>
              <a:t>(</a:t>
            </a:r>
            <a:r>
              <a:rPr lang="de-DE" i="1" dirty="0"/>
              <a:t>Mehr über Widerstand gegen den Nationalsozialismus in Österreich im Thema „Gedenken 1938 – Annexion Österreichs“.)</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33</a:t>
            </a:fld>
            <a:endParaRPr lang="de-DE"/>
          </a:p>
        </p:txBody>
      </p:sp>
    </p:spTree>
    <p:extLst>
      <p:ext uri="{BB962C8B-B14F-4D97-AF65-F5344CB8AC3E}">
        <p14:creationId xmlns:p14="http://schemas.microsoft.com/office/powerpoint/2010/main" val="17143317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b="1" dirty="0"/>
              <a:t>Lage der </a:t>
            </a:r>
            <a:r>
              <a:rPr lang="de-AT" b="1" dirty="0" err="1"/>
              <a:t>ZwangsarbeiterInnen</a:t>
            </a:r>
            <a:endParaRPr lang="de-AT" dirty="0"/>
          </a:p>
          <a:p>
            <a:r>
              <a:rPr lang="de-AT" dirty="0"/>
              <a:t>Zur Zeit des Zweiten Weltkrieges lebten mehrere Millionen </a:t>
            </a:r>
            <a:r>
              <a:rPr lang="de-AT" dirty="0" err="1"/>
              <a:t>ZwangsarbeiterInnen</a:t>
            </a:r>
            <a:r>
              <a:rPr lang="de-AT" dirty="0"/>
              <a:t> im Deutschen Reich. Dazu zählten </a:t>
            </a:r>
            <a:r>
              <a:rPr lang="de-AT" dirty="0" err="1"/>
              <a:t>ZivilistInnen</a:t>
            </a:r>
            <a:r>
              <a:rPr lang="de-AT" dirty="0"/>
              <a:t>, vor allem aus besetzten Gebieten im Osten, Kriegsgefangene und Häftlinge in den Konzentrationslagern. Sie lebten oft in Lagern unter schlechtesten Bedingungen. Sie wurden eingesetzt, um Waffen und Panzer zu produzieren, Bombenschäden zu beseitigen und die Bevölkerung mit Lebensmitteln zu versorgen. </a:t>
            </a:r>
            <a:br>
              <a:rPr lang="de-AT" dirty="0"/>
            </a:br>
            <a:r>
              <a:rPr lang="de-AT" dirty="0"/>
              <a:t>Ohne diese Ausbeutung der </a:t>
            </a:r>
            <a:r>
              <a:rPr lang="de-AT" dirty="0" err="1"/>
              <a:t>ZwangsarbeiterInnen</a:t>
            </a:r>
            <a:r>
              <a:rPr lang="de-AT" dirty="0"/>
              <a:t> hätte das Deutsche Reich den Krieg ab 1942 nicht mehr weiterführen können.</a:t>
            </a:r>
          </a:p>
          <a:p>
            <a:endParaRPr lang="de-DE" b="1" dirty="0"/>
          </a:p>
          <a:p>
            <a:endParaRPr lang="de-DE" b="1" dirty="0"/>
          </a:p>
          <a:p>
            <a:endParaRPr lang="de-DE" b="1" dirty="0"/>
          </a:p>
          <a:p>
            <a:r>
              <a:rPr lang="de-DE" b="1" dirty="0"/>
              <a:t> Frauen </a:t>
            </a:r>
            <a:endParaRPr lang="de-DE" dirty="0"/>
          </a:p>
          <a:p>
            <a:r>
              <a:rPr lang="de-DE" dirty="0"/>
              <a:t>Die Rolle der Frau im Deutschen Reich war widersprüchlich. Einerseits sollten Frauen vor allem Kinder gebären und sich um die Familie kümmern. Andererseits wurden sie in der Industrie und auch bei der Wehrmacht als Arbeitskräfte dringend gebraucht. Sie wurden als Pflegerinnen in Lazaretten, im Bereich der Nachrichtenübermittlung oder als Flakwaffenhelferinnen bei der Flugabwehr eingesetzt, jedoch nicht an der Front. In der sowjetischen Armee hingegen kämpften viele Frauen auch als Soldatinnen.</a:t>
            </a:r>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34</a:t>
            </a:fld>
            <a:endParaRPr lang="de-DE"/>
          </a:p>
        </p:txBody>
      </p:sp>
    </p:spTree>
    <p:extLst>
      <p:ext uri="{BB962C8B-B14F-4D97-AF65-F5344CB8AC3E}">
        <p14:creationId xmlns:p14="http://schemas.microsoft.com/office/powerpoint/2010/main" val="1042881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Lage der Kinder </a:t>
            </a:r>
            <a:endParaRPr lang="de-DE" dirty="0"/>
          </a:p>
          <a:p>
            <a:r>
              <a:rPr lang="de-DE" dirty="0"/>
              <a:t>Für Kinder war der Zweite Weltkrieg eine absolute Ausnahmesituation. Kinder erlebten, dass ihre Väter an die Front ziehen mussten und oftmals nicht wieder zurückkamen. Sie litten unter Hunger, mussten vor feindlichen Angriffen fliehen und lebten in ständiger Angst. Als die Luftangriffe auf deutsche und österreichische Städte immer häufiger wurden, wurden Millionen Kinder evakuiert und aufs Land gebracht.</a:t>
            </a:r>
          </a:p>
          <a:p>
            <a:r>
              <a:rPr lang="de-DE" dirty="0"/>
              <a:t>Die Hitlerjugend bereitete die Jugendlichen schon früh auf ihre Aufgabe als Soldaten vor. Bereits im Alter von 15 Jahren mussten sie auch militärische Aufgaben übernehmen. Viele kamen als Flakhelfer zum Einsatz. Ihre Aufgabe bestand darin, feindliche Flugzeuge abzuschießen. Ab 1944 wurden junge Männer ab 16 Jahren auch an der Front eingesetzt.  Alle Mädchen und jungen Frauen zwischen 10 und 21 Jahren mussten ab 1936 Mitglied im „Bund Deutscher Mädel“ (BDM) sein. Das Ziel der Jugendorganisationen war es, den Kindern von klein auf das Weltbild des Nationalsozialismus zu vermitteln. Gleichzeitig sollten die Kinder und Jugendlichen Disziplin und Gehorsam lernen. </a:t>
            </a:r>
            <a:br>
              <a:rPr lang="de-DE" dirty="0"/>
            </a:br>
            <a:r>
              <a:rPr lang="de-DE" dirty="0"/>
              <a:t>(</a:t>
            </a:r>
            <a:r>
              <a:rPr lang="de-DE" i="1" dirty="0"/>
              <a:t>Mehr über die Kindheit im Nationalsozialismus im Thema „Gedenken 1938 – Annexion Österreichs“.)</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35</a:t>
            </a:fld>
            <a:endParaRPr lang="de-DE"/>
          </a:p>
        </p:txBody>
      </p:sp>
    </p:spTree>
    <p:extLst>
      <p:ext uri="{BB962C8B-B14F-4D97-AF65-F5344CB8AC3E}">
        <p14:creationId xmlns:p14="http://schemas.microsoft.com/office/powerpoint/2010/main" val="32745696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36</a:t>
            </a:fld>
            <a:endParaRPr lang="de-DE"/>
          </a:p>
        </p:txBody>
      </p:sp>
    </p:spTree>
    <p:extLst>
      <p:ext uri="{BB962C8B-B14F-4D97-AF65-F5344CB8AC3E}">
        <p14:creationId xmlns:p14="http://schemas.microsoft.com/office/powerpoint/2010/main" val="5141876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Holocaust </a:t>
            </a:r>
          </a:p>
          <a:p>
            <a:r>
              <a:rPr lang="de-DE" i="1" dirty="0"/>
              <a:t>Anm. d. Red.: Ab Dezember 2019 findest du eine ausführlichere Darstellung des Holocaust / der </a:t>
            </a:r>
            <a:r>
              <a:rPr lang="de-DE" i="1" dirty="0" err="1"/>
              <a:t>Shoah</a:t>
            </a:r>
            <a:r>
              <a:rPr lang="de-DE" i="1" dirty="0"/>
              <a:t> als Schwerpunktthema auf den Seiten der </a:t>
            </a:r>
            <a:r>
              <a:rPr lang="de-DE" i="1" dirty="0" err="1"/>
              <a:t>DemokratieWEBstatt</a:t>
            </a:r>
            <a:r>
              <a:rPr lang="de-DE" i="1" dirty="0"/>
              <a:t>.</a:t>
            </a:r>
            <a:endParaRPr lang="de-DE" dirty="0"/>
          </a:p>
          <a:p>
            <a:r>
              <a:rPr lang="de-DE" dirty="0"/>
              <a:t>Der Massenmord an Juden und Jüdinnen durch das nationalsozialistische Regime wird als </a:t>
            </a:r>
            <a:r>
              <a:rPr lang="de-DE" i="1" dirty="0"/>
              <a:t>Holocaust</a:t>
            </a:r>
            <a:r>
              <a:rPr lang="de-DE" dirty="0"/>
              <a:t> oder </a:t>
            </a:r>
            <a:r>
              <a:rPr lang="de-DE" i="1" dirty="0" err="1"/>
              <a:t>Shoah</a:t>
            </a:r>
            <a:r>
              <a:rPr lang="de-DE" dirty="0"/>
              <a:t> bezeichnet.</a:t>
            </a:r>
          </a:p>
          <a:p>
            <a:r>
              <a:rPr lang="de-DE" dirty="0"/>
              <a:t>1933 übernahmen in Deutschland die Nationalsozialisten unter Adolf Hitler die Macht. Das nationalsozialistische Regime wollte die europäischen Juden und Jüdinnen „ausrotten“. Sie wurden als minderwertige „Untermenschen“ dargestellt. Die Lage der Juden und Jüdinnen in Deutschland verschlechterte sich in den kommenden Jahren zunehmend. Insbesondere nach den Novemberpogromen 1938 verließen zehntausende jüdische Menschen das Land.</a:t>
            </a:r>
          </a:p>
          <a:p>
            <a:r>
              <a:rPr lang="de-DE" b="1" dirty="0"/>
              <a:t>Juden und Jüdinnen fliehen ins Ausland</a:t>
            </a:r>
            <a:endParaRPr lang="de-DE" dirty="0"/>
          </a:p>
          <a:p>
            <a:r>
              <a:rPr lang="de-DE" dirty="0"/>
              <a:t>Ab 1939 wurde es für Juden und Jüdinnen immer schwieriger, aus Deutschland auszuwandern. </a:t>
            </a:r>
            <a:br>
              <a:rPr lang="de-DE" dirty="0"/>
            </a:br>
            <a:r>
              <a:rPr lang="de-DE" dirty="0"/>
              <a:t>1941 wurde ein Auswanderungsverbot erlassen. Bis dahin hatten etwa die Hälfte aller Juden und Jüdinnen, die 1933 in Deutschland gelebt hatten, das Land verlassen. Von über 200.000 jüdischen Menschen in Österreich waren rund 130.000 ins Ausland geflohen. </a:t>
            </a:r>
          </a:p>
          <a:p>
            <a:endParaRPr lang="de-DE" dirty="0"/>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37</a:t>
            </a:fld>
            <a:endParaRPr lang="de-DE"/>
          </a:p>
        </p:txBody>
      </p:sp>
    </p:spTree>
    <p:extLst>
      <p:ext uri="{BB962C8B-B14F-4D97-AF65-F5344CB8AC3E}">
        <p14:creationId xmlns:p14="http://schemas.microsoft.com/office/powerpoint/2010/main" val="2895633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10000"/>
          </a:bodyPr>
          <a:lstStyle/>
          <a:p>
            <a:r>
              <a:rPr lang="de-DE" b="1" dirty="0"/>
              <a:t>Holocaust </a:t>
            </a:r>
          </a:p>
          <a:p>
            <a:r>
              <a:rPr lang="de-DE" i="1" dirty="0"/>
              <a:t>Anm. d. Red.: Ab Dezember 2019 gibt es eine ausführlichere Darstellung des Holocaust als Schwerpunktthema auf den Seiten der </a:t>
            </a:r>
            <a:r>
              <a:rPr lang="de-DE" i="1" dirty="0" err="1"/>
              <a:t>DemokratieWEBstatt</a:t>
            </a:r>
            <a:r>
              <a:rPr lang="de-DE" i="1" dirty="0"/>
              <a:t>.</a:t>
            </a:r>
            <a:endParaRPr lang="de-DE" dirty="0"/>
          </a:p>
          <a:p>
            <a:r>
              <a:rPr lang="de-DE" b="1" dirty="0"/>
              <a:t>Ghettoisierung und Verfolgung</a:t>
            </a:r>
            <a:endParaRPr lang="de-DE" dirty="0"/>
          </a:p>
          <a:p>
            <a:r>
              <a:rPr lang="de-DE" dirty="0"/>
              <a:t>Nach dem deutschen Überfall auf Polen im September 1939 begann die Verfolgung der polnischen Juden und Jüdinnen. Sie mussten in Ghettos leben und Zwangsarbeit verrichten. Juden und Jüdinnen wurden gezielt ermordet, ebenso wie andere Menschen, die nach der nationalsozialistischen Rassenideologie als „minderwertig“ galten (z. B. Roma und Sinti). Auch in den anderen europäischen Ländern, die im Zuge des Zweiten Weltkriegs von der deutschen Armee erobert worden waren, begann die Verfolgung der jüdischen Bevölkerung.</a:t>
            </a:r>
          </a:p>
          <a:p>
            <a:r>
              <a:rPr lang="de-DE" b="1" dirty="0"/>
              <a:t>Massaker und gezielte Ermordung</a:t>
            </a:r>
            <a:endParaRPr lang="de-DE" dirty="0"/>
          </a:p>
          <a:p>
            <a:r>
              <a:rPr lang="de-DE" dirty="0"/>
              <a:t>Mit dem Beginn des Kriegs gegen die Sowjetunion im Juni 1941 erreichte der nationalsozialistische Völkermord eine neue Stufe. Mit dem Vorrücken der deutschen Truppen nach Osten wurden Juden und Jüdinnen, Roma und Sinti in großer Anzahl gezielt ermordet. Bei einem der schlimmsten Massaker im Laufe des Zweiten Weltkriegs wurden in der Schlucht </a:t>
            </a:r>
            <a:r>
              <a:rPr lang="de-DE" dirty="0" err="1"/>
              <a:t>Babi</a:t>
            </a:r>
            <a:r>
              <a:rPr lang="de-DE" dirty="0"/>
              <a:t> </a:t>
            </a:r>
            <a:r>
              <a:rPr lang="de-DE" dirty="0" err="1"/>
              <a:t>Jar</a:t>
            </a:r>
            <a:r>
              <a:rPr lang="de-DE" dirty="0"/>
              <a:t> bei Kiew innerhalb von 2 Tagen über 34.000 Juden und Jüdinnen umgebracht.</a:t>
            </a:r>
          </a:p>
          <a:p>
            <a:r>
              <a:rPr lang="de-DE" b="1" dirty="0"/>
              <a:t>Fast 6 Millionen jüdische Todesopfer</a:t>
            </a:r>
            <a:endParaRPr lang="de-DE" dirty="0"/>
          </a:p>
          <a:p>
            <a:r>
              <a:rPr lang="de-DE" dirty="0"/>
              <a:t>In den Gaskammern der Vernichtungslager wurden 2,7 Millionen Juden und Jüdinnen ermordet. Rund 1,3 Millionen Menschen, darunter viele Juden und Jüdinnen, aber auch Roma und nicht-jüdische </a:t>
            </a:r>
            <a:r>
              <a:rPr lang="de-DE" dirty="0" err="1"/>
              <a:t>PolInnen</a:t>
            </a:r>
            <a:r>
              <a:rPr lang="de-DE" dirty="0"/>
              <a:t>, starben im Zuge der „Aktion Reinhardt“. Insgesamt fielen 5,6 Millionen Juden und Jüdinnen dem Holocaust zum Opfer, darunter über zwei Millionen Kinder.</a:t>
            </a:r>
          </a:p>
          <a:p>
            <a:r>
              <a:rPr lang="de-DE" dirty="0"/>
              <a:t>In den Konzentrations- und Vernichtungslagern wurden außer Juden und Jüdinnen auch Roma und Sinti, politische Gegner, Obdachlose, Behinderte, sogenannte „Asoziale“ und Kriegsgefangene getötet.</a:t>
            </a:r>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38</a:t>
            </a:fld>
            <a:endParaRPr lang="de-DE"/>
          </a:p>
        </p:txBody>
      </p:sp>
    </p:spTree>
    <p:extLst>
      <p:ext uri="{BB962C8B-B14F-4D97-AF65-F5344CB8AC3E}">
        <p14:creationId xmlns:p14="http://schemas.microsoft.com/office/powerpoint/2010/main" val="8113967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39</a:t>
            </a:fld>
            <a:endParaRPr lang="de-DE"/>
          </a:p>
        </p:txBody>
      </p:sp>
    </p:spTree>
    <p:extLst>
      <p:ext uri="{BB962C8B-B14F-4D97-AF65-F5344CB8AC3E}">
        <p14:creationId xmlns:p14="http://schemas.microsoft.com/office/powerpoint/2010/main" val="3051797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Mit dem Ende des Ersten Weltkriegs zerfiel die Monarchie Österreich-Ungarn und die Erste Republik wurde ausgerufen. In den Verträgen von Versailles und St. Germain-en-</a:t>
            </a:r>
            <a:r>
              <a:rPr lang="de-DE" dirty="0" err="1"/>
              <a:t>Laye</a:t>
            </a:r>
            <a:r>
              <a:rPr lang="de-DE" dirty="0"/>
              <a:t> wurde Deutschland und Österreich die alleinige Schuld am Ersten Weltkrieg zugewiesen. Zudem wurde ein möglicher „Anschluss“ Österreichs an Deutschland verboten. Die junge Republik Österreich kämpfte in den 1920er-Jahren mit wirtschaftlichen und sozialen Schwierigkeiten.</a:t>
            </a:r>
          </a:p>
          <a:p>
            <a:endParaRPr lang="de-DE" dirty="0"/>
          </a:p>
          <a:p>
            <a:r>
              <a:rPr lang="de-DE" b="1" dirty="0"/>
              <a:t>Autoritärer </a:t>
            </a:r>
            <a:r>
              <a:rPr lang="de-DE" b="1" i="1" dirty="0"/>
              <a:t>Ständestaat</a:t>
            </a:r>
            <a:r>
              <a:rPr lang="de-DE" b="1" dirty="0"/>
              <a:t> und </a:t>
            </a:r>
            <a:r>
              <a:rPr lang="de-DE" b="1" i="1" dirty="0"/>
              <a:t>Annexion</a:t>
            </a:r>
            <a:r>
              <a:rPr lang="de-DE" b="1" dirty="0"/>
              <a:t> Österreichs</a:t>
            </a:r>
            <a:endParaRPr lang="de-DE" dirty="0"/>
          </a:p>
          <a:p>
            <a:r>
              <a:rPr lang="de-DE" dirty="0"/>
              <a:t>Politische Radikalisierung, die Folgen der Weltwirtschaftskrise 1929 und das Aufkommen antidemokratischer Bewegungen führten 1934 zum autoritären „Ständestaat“ unter Bundeskanzler Engelbert </a:t>
            </a:r>
            <a:r>
              <a:rPr lang="de-DE" dirty="0" err="1"/>
              <a:t>Dollfuß</a:t>
            </a:r>
            <a:r>
              <a:rPr lang="de-DE" dirty="0"/>
              <a:t>. Nach seiner Ermordung bei einem fehlgeschlagenen nationalsozialistischen Putschversuch setzte Kurt Schuschnigg dessen Politik fort. </a:t>
            </a:r>
          </a:p>
          <a:p>
            <a:r>
              <a:rPr lang="de-DE" dirty="0"/>
              <a:t>Im Jahr 1938 annektierte das nationalsozialistische Deutschland Österreich. Viele </a:t>
            </a:r>
            <a:r>
              <a:rPr lang="de-DE" dirty="0" err="1"/>
              <a:t>ÖsterreicherInnen</a:t>
            </a:r>
            <a:r>
              <a:rPr lang="de-DE" dirty="0"/>
              <a:t> begrüßten den sogenannten Anschluss.</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a:t>
            </a:fld>
            <a:endParaRPr lang="de-DE"/>
          </a:p>
        </p:txBody>
      </p:sp>
    </p:spTree>
    <p:extLst>
      <p:ext uri="{BB962C8B-B14F-4D97-AF65-F5344CB8AC3E}">
        <p14:creationId xmlns:p14="http://schemas.microsoft.com/office/powerpoint/2010/main" val="24837051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Die Folgen des Zweiten Weltkriegs: Bilanz</a:t>
            </a:r>
          </a:p>
          <a:p>
            <a:endParaRPr lang="de-DE" dirty="0"/>
          </a:p>
          <a:p>
            <a:r>
              <a:rPr lang="de-DE" dirty="0"/>
              <a:t>Die Bilanz des Zweiten Weltkriegs war verheerend, der Krieg hinterließ eine Spur der Verwüstung. </a:t>
            </a:r>
          </a:p>
          <a:p>
            <a:r>
              <a:rPr lang="de-DE" dirty="0"/>
              <a:t>Über 60 Millionen Todesopfer weltweit, unzählige Menschen, die verwundet und traumatisiert waren. Viele Menschen hatten ihr Zuhause verloren. Millionen von Soldaten waren vermisst oder in Kriegsgefangenschaft geraten. Viele Städte und Häuser waren zerstört. Mehr als sechs Millionen europäische Juden und Jüdinnen waren dem Holocaust zum Opfer gefallen. Nichts war mehr so, wie es vorher war.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40</a:t>
            </a:fld>
            <a:endParaRPr lang="de-DE"/>
          </a:p>
        </p:txBody>
      </p:sp>
    </p:spTree>
    <p:extLst>
      <p:ext uri="{BB962C8B-B14F-4D97-AF65-F5344CB8AC3E}">
        <p14:creationId xmlns:p14="http://schemas.microsoft.com/office/powerpoint/2010/main" val="9055081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Die Folgen des Zweiten Weltkriegs: Politische Folgen</a:t>
            </a:r>
          </a:p>
          <a:p>
            <a:r>
              <a:rPr lang="de-DE" dirty="0"/>
              <a:t>Die politischen Folgen des Zweiten Weltkrieges waren weitreichend. Die Alliierten besetzten die Gebiete Deutschlands und Österreichs sowie Japan. Deutschland musste einen Teil seines Territoriums an Polen und die Sowjetunion abtreten. </a:t>
            </a:r>
            <a:br>
              <a:rPr lang="de-DE" dirty="0"/>
            </a:br>
            <a:r>
              <a:rPr lang="de-DE" dirty="0"/>
              <a:t>Aus dem Bündnis gegen die Achsenmächte entwickelten sich auch die Vereinten Nationen: Sie wurden 1945 gegründet. </a:t>
            </a:r>
            <a:br>
              <a:rPr lang="de-DE" dirty="0"/>
            </a:br>
            <a:r>
              <a:rPr lang="de-DE" dirty="0"/>
              <a:t>Zwei Jahre später begann der Kalte Krieg zwischen den USA und der Sowjetunion.</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41</a:t>
            </a:fld>
            <a:endParaRPr lang="de-DE"/>
          </a:p>
        </p:txBody>
      </p:sp>
    </p:spTree>
    <p:extLst>
      <p:ext uri="{BB962C8B-B14F-4D97-AF65-F5344CB8AC3E}">
        <p14:creationId xmlns:p14="http://schemas.microsoft.com/office/powerpoint/2010/main" val="30713131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Politische Lage nach Kriegsende</a:t>
            </a:r>
          </a:p>
          <a:p>
            <a:r>
              <a:rPr lang="de-DE" dirty="0"/>
              <a:t>Bei der Konferenz von Potsdam im Juli 1945 berieten die USA, Großbritannien und die Sowjetunion über die Zukunft Deutschlands. Die Siegermächte beschlossen dabei unter anderem, dass Deutschland Entschädigungen leisten muss. Zudem musste es einen Teil seines Territoriums an Polen und die Sowjetunion abtreten. Die deutsche Bevölkerung sollte „demokratisiert“ und „entnazifiziert“ werden. </a:t>
            </a:r>
          </a:p>
          <a:p>
            <a:r>
              <a:rPr lang="de-DE" b="1" dirty="0"/>
              <a:t>Besatzungszeit in Deutschland</a:t>
            </a:r>
            <a:endParaRPr lang="de-DE" dirty="0"/>
          </a:p>
          <a:p>
            <a:r>
              <a:rPr lang="de-DE" dirty="0"/>
              <a:t>Das deutsche Territorium und die Hauptstadt Berlin wurden nach dem Ende des Krieges in vier Besatzungszonen aufgeteilt. Im Mai 1949 entstand im Westen des Landes die demokratische Bundesrepublik Deutschland. Aus der sowjetischen Besatzungszone wurde kurz darauf die Deutsche Demokratische Republik (DDR). (</a:t>
            </a:r>
            <a:r>
              <a:rPr lang="de-DE" i="1" dirty="0"/>
              <a:t>Mehr dazu im Thema „Die Öffnung des Eisernen Vorhangs“.)</a:t>
            </a:r>
          </a:p>
          <a:p>
            <a:r>
              <a:rPr lang="de-DE" b="1" dirty="0"/>
              <a:t>Besatzungszeit in Österreich </a:t>
            </a:r>
            <a:endParaRPr lang="de-DE" dirty="0"/>
          </a:p>
          <a:p>
            <a:r>
              <a:rPr lang="de-DE" dirty="0"/>
              <a:t>Bereits im April 1945 wurde das heutige Österreich von alliierten Truppen befreit. Noch vor dem Ende der Kampfhandlungen riefen Vertreter der politischen Parteien SPÖ, ÖVP und KPÖ  am 27. April die unabhängige Republik Österreich aus. Das österreichische Territorium und die Hauptstadt Wien wurden von den Alliierten in vier Zonen aufgeteilt. Die Besatzung dauerte bis zum Jahr 1955. </a:t>
            </a:r>
            <a:br>
              <a:rPr lang="de-DE" dirty="0"/>
            </a:br>
            <a:r>
              <a:rPr lang="de-DE" i="1" dirty="0"/>
              <a:t>(Mehr über die Nachkriegszeit in Österreich im Schwerpunktthema „Der Staatsvertrag“)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42</a:t>
            </a:fld>
            <a:endParaRPr lang="de-DE"/>
          </a:p>
        </p:txBody>
      </p:sp>
    </p:spTree>
    <p:extLst>
      <p:ext uri="{BB962C8B-B14F-4D97-AF65-F5344CB8AC3E}">
        <p14:creationId xmlns:p14="http://schemas.microsoft.com/office/powerpoint/2010/main" val="26218842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Politische Lage nach Kriegsende</a:t>
            </a:r>
          </a:p>
          <a:p>
            <a:r>
              <a:rPr lang="de-DE" b="1" dirty="0"/>
              <a:t>Gründung der Vereinten Nationen</a:t>
            </a:r>
            <a:endParaRPr lang="de-DE" dirty="0"/>
          </a:p>
          <a:p>
            <a:r>
              <a:rPr lang="de-DE" dirty="0"/>
              <a:t>Bereits 1941 hatten die USA und Großbritannien ein Abkommen beschlossen, die sogenannte „Atlantik-Charta“. Darin ging es um eine friedliche Weltordnung und um das Selbstbestimmungsrecht der Völker. </a:t>
            </a:r>
            <a:br>
              <a:rPr lang="de-DE" dirty="0"/>
            </a:br>
            <a:r>
              <a:rPr lang="de-DE" dirty="0"/>
              <a:t>Ein Punkt des Abkommens war der gemeinsame Kampf gegen das nationalsozialistische Deutschland und seine Verbündeten, auch „Achsenmächte“ genannt.</a:t>
            </a:r>
            <a:br>
              <a:rPr lang="de-DE" dirty="0"/>
            </a:br>
            <a:r>
              <a:rPr lang="de-DE" dirty="0"/>
              <a:t>Im Jahr 1942 unterzeichneten neben den USA, Großbritannien und der Sowjetunion 22 weitere Staaten die „Erklärung der Vereinten Nationen“. </a:t>
            </a:r>
            <a:br>
              <a:rPr lang="de-DE" dirty="0"/>
            </a:br>
            <a:r>
              <a:rPr lang="de-DE" dirty="0"/>
              <a:t>Im Juni 1945 waren es 50 Staaten, die die Gründungsurkunde der Vereinten Nationen unterschrieben. Im Oktober 1945 trat sie in Kraft. </a:t>
            </a:r>
            <a:br>
              <a:rPr lang="de-DE" dirty="0"/>
            </a:br>
            <a:r>
              <a:rPr lang="de-DE" dirty="0"/>
              <a:t>Österreich trat den Vereinten Nationen nach dem Abschluss des Staatsvertrags im Dezember 1955 bei. </a:t>
            </a:r>
          </a:p>
          <a:p>
            <a:r>
              <a:rPr lang="de-DE" i="1" dirty="0"/>
              <a:t>(Mehr über die Ziele der Vereinten Nationen im Schwerpunktthema „Die UNO“.)</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43</a:t>
            </a:fld>
            <a:endParaRPr lang="de-DE"/>
          </a:p>
        </p:txBody>
      </p:sp>
    </p:spTree>
    <p:extLst>
      <p:ext uri="{BB962C8B-B14F-4D97-AF65-F5344CB8AC3E}">
        <p14:creationId xmlns:p14="http://schemas.microsoft.com/office/powerpoint/2010/main" val="3827372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Politische Lage nach Kriegsende</a:t>
            </a:r>
          </a:p>
          <a:p>
            <a:r>
              <a:rPr lang="de-AT" b="1" dirty="0"/>
              <a:t>Europäische Einigung</a:t>
            </a:r>
            <a:endParaRPr lang="de-AT" dirty="0"/>
          </a:p>
          <a:p>
            <a:r>
              <a:rPr lang="de-AT" dirty="0"/>
              <a:t>Die europäische Bevölkerung hatte unter den beiden Weltkriegen enorm gelitten. Die Menschen sehnten sich nach Frieden. Auch deshalb wurde die Idee eines gemeinsamen Europas von vielen unterstützt. </a:t>
            </a:r>
            <a:br>
              <a:rPr lang="de-AT" dirty="0"/>
            </a:br>
            <a:r>
              <a:rPr lang="de-AT" dirty="0"/>
              <a:t>Ein erster Schritt dazu war die Gründung des Europarates im Jahr 1949, zu dem sich zehn westeuropäische Staaten zusammenschlossen. 1952 wurde die Europäische Gemeinschaft für Kohle und Stahl (auch „Montanunion“) gegründet, der auch Deutschland angehörte. Durch diesen Zusammenschluss waren die Staaten wirtschaftlich enger miteinander verknüpft, was die Gefahr einer zukünftigen kriegerischen Auseinandersetzung verringern sollte. </a:t>
            </a:r>
            <a:br>
              <a:rPr lang="de-AT" dirty="0"/>
            </a:br>
            <a:r>
              <a:rPr lang="de-AT" dirty="0"/>
              <a:t>Die Europäische Gemeinschaft für Kohle und Stahl legte den Grundstein für die Europäische Union, wie wir sie heute kennen. </a:t>
            </a:r>
          </a:p>
          <a:p>
            <a:r>
              <a:rPr lang="de-AT" i="1" dirty="0"/>
              <a:t>(Mehr zu der Entwicklung der Europäischen Gemeinschaft erfährst du im Thema „Österreichs Beitritt zur EU, Kapitel „Die Geschichte der EU“.)</a:t>
            </a:r>
          </a:p>
          <a:p>
            <a:endParaRPr lang="de-DE"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44</a:t>
            </a:fld>
            <a:endParaRPr lang="de-DE"/>
          </a:p>
        </p:txBody>
      </p:sp>
    </p:spTree>
    <p:extLst>
      <p:ext uri="{BB962C8B-B14F-4D97-AF65-F5344CB8AC3E}">
        <p14:creationId xmlns:p14="http://schemas.microsoft.com/office/powerpoint/2010/main" val="33981931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Lage der Bevölkerung nach Kriegsende</a:t>
            </a:r>
          </a:p>
          <a:p>
            <a:r>
              <a:rPr lang="de-DE" b="1" dirty="0"/>
              <a:t>Kriegsgefangene und Menschen auf der Flucht</a:t>
            </a:r>
            <a:endParaRPr lang="de-DE" dirty="0"/>
          </a:p>
          <a:p>
            <a:r>
              <a:rPr lang="de-DE" dirty="0"/>
              <a:t>Der Zweite Weltkrieg hatte viele Menschen weit von ihrer Heimat weggeführt. Viele Soldaten kehrten erst Jahre später aus der Kriegsgefangenschaft zurück. Viele Angehörige deutscher Minderheiten waren vor den sowjetischen Truppen aus den Ostgebieten Richtung Westen geflohen. Sie suchten im verbliebenen deutschen Territorium eine neue Heimat. </a:t>
            </a:r>
            <a:br>
              <a:rPr lang="de-DE" dirty="0"/>
            </a:br>
            <a:r>
              <a:rPr lang="de-DE" dirty="0"/>
              <a:t>Gleichzeitig gab es viele Menschen, die den Weltkrieg als Gefangene, </a:t>
            </a:r>
            <a:r>
              <a:rPr lang="de-DE" dirty="0" err="1"/>
              <a:t>ZwangsarbeiterInnen</a:t>
            </a:r>
            <a:r>
              <a:rPr lang="de-DE" dirty="0"/>
              <a:t> oder KZ-Häftlinge überlebt hatten. Nicht alle von ihnen wollten oder konnten in ihre Heimat zurückkehren.</a:t>
            </a:r>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45</a:t>
            </a:fld>
            <a:endParaRPr lang="de-DE"/>
          </a:p>
        </p:txBody>
      </p:sp>
    </p:spTree>
    <p:extLst>
      <p:ext uri="{BB962C8B-B14F-4D97-AF65-F5344CB8AC3E}">
        <p14:creationId xmlns:p14="http://schemas.microsoft.com/office/powerpoint/2010/main" val="318270521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Lage der Bevölkerung nach Kriegsende</a:t>
            </a:r>
          </a:p>
          <a:p>
            <a:endParaRPr lang="de-DE" dirty="0"/>
          </a:p>
          <a:p>
            <a:r>
              <a:rPr lang="de-DE" b="1" dirty="0"/>
              <a:t>Kampf ums Überleben</a:t>
            </a:r>
            <a:endParaRPr lang="de-DE" dirty="0"/>
          </a:p>
          <a:p>
            <a:r>
              <a:rPr lang="de-DE" dirty="0"/>
              <a:t>Die ersten Jahre nach dem Krieg waren für die Menschen ein ständiger Kampf ums Überleben. Weil viele Häuser zerstört waren, wohnten sie in Kellern und Baracken. Um sich zu versorgen, bauten sie in den Parks Gemüse an und sammelten Brennholz im Wald. Sie fuhren aufs Land, um ihre verbliebenen Wertgegenstände gegen Lebensmittel einzutauschen. Es waren vor allem Frauen, die ihre Familien versorgen mussten.</a:t>
            </a:r>
          </a:p>
          <a:p>
            <a:r>
              <a:rPr lang="de-DE" b="1" dirty="0"/>
              <a:t>Aufräumarbeiten und Wiederaufbau</a:t>
            </a:r>
            <a:endParaRPr lang="de-DE" dirty="0"/>
          </a:p>
          <a:p>
            <a:r>
              <a:rPr lang="de-DE" dirty="0"/>
              <a:t>Vor allem in den Städten mussten die Straßen und Häuser vom Schutt befreit werden. Diese Arbeit galt als Strafarbeit. Dazu wurden vor allem ehemalige Mitglieder der Nationalsozialistischen Deutschen Arbeiterpartei (NSDAP) und deutsche Kriegsgefangene eingesetzt. Es gab auch eine kleinere Gruppe von Frauen, die an den Aufräumarbeiten beteiligt war: Sie waren Mitglieder in der NSDAP oder arbeiteten als Freiwillige für einen geringen Lohn. Der Großteil der Trümmer wurde von Männern und Maschinen beseitigt. Der Mythos der „Trümmerfrauen“, die die Städte vom Schutt befreiten, entstand erst später.</a:t>
            </a:r>
          </a:p>
          <a:p>
            <a:r>
              <a:rPr lang="de-DE" i="1" dirty="0"/>
              <a:t>(Mehr über das Leben der Menschen in der Nachkriegszeit in Österreich im Thema „Der Staatsvertrag“.)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46</a:t>
            </a:fld>
            <a:endParaRPr lang="de-DE"/>
          </a:p>
        </p:txBody>
      </p:sp>
    </p:spTree>
    <p:extLst>
      <p:ext uri="{BB962C8B-B14F-4D97-AF65-F5344CB8AC3E}">
        <p14:creationId xmlns:p14="http://schemas.microsoft.com/office/powerpoint/2010/main" val="9683888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Entnazifizierung in Österreich und Verbotsgesetz</a:t>
            </a:r>
            <a:endParaRPr lang="de-DE" dirty="0"/>
          </a:p>
          <a:p>
            <a:r>
              <a:rPr lang="de-DE" dirty="0"/>
              <a:t>Nach dem Ende des Zweiten Weltkrieges sollten die Menschen in Deutschland und Österreich „entnazifiziert“ werden.</a:t>
            </a:r>
          </a:p>
          <a:p>
            <a:r>
              <a:rPr lang="de-DE" dirty="0"/>
              <a:t>Die provisorische österreichische Regierung beschloss bereits im Mai 1945 ein Gesetz, mit dem die NSDAP verboten wurde („Verbotsgesetz“). Dabei wurde zwischen „illegalen“ </a:t>
            </a:r>
            <a:r>
              <a:rPr lang="de-DE" dirty="0" err="1"/>
              <a:t>NationalsozialistInnen</a:t>
            </a:r>
            <a:r>
              <a:rPr lang="de-DE" dirty="0"/>
              <a:t> (die bereits vor der Annexion 1938 Mitglied waren) und „nicht-illegalen“ </a:t>
            </a:r>
            <a:r>
              <a:rPr lang="de-DE" dirty="0" err="1"/>
              <a:t>NationalsozialistInnen</a:t>
            </a:r>
            <a:r>
              <a:rPr lang="de-DE" dirty="0"/>
              <a:t> unterschieden. Später wurde zwischen „belasteten“ und „minderbelasteten“ Personen klassifiziert. Von den ca. 500.000 NSDAP-Mitgliedern verloren 170.000 ihre Arbeitsplätze, vor allem im öffentlichen Dienst. 130.000 Fälle wurden gerichtlich verfolgt. Im Jahr 1948 wurden alle „minderbelasteten“ Mitglieder amnestiert.</a:t>
            </a:r>
          </a:p>
          <a:p>
            <a:r>
              <a:rPr lang="de-DE" dirty="0"/>
              <a:t>Um in der Bevölkerung mehr Bewusstsein für ein demokratisches System zu schaffen, gab es auch Maßnahmen im Bildungs- und Kulturbereich. Mit dem Beginn des Kalten Krieges rückte die „Entnazifizierung“ jedoch in den Hintergrund.</a:t>
            </a:r>
          </a:p>
          <a:p>
            <a:r>
              <a:rPr lang="de-DE" i="1" dirty="0"/>
              <a:t>(Mehr zu diesem Thema im Schwerpunktthema „Der Staatsvertrag“.)</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47</a:t>
            </a:fld>
            <a:endParaRPr lang="de-DE"/>
          </a:p>
        </p:txBody>
      </p:sp>
    </p:spTree>
    <p:extLst>
      <p:ext uri="{BB962C8B-B14F-4D97-AF65-F5344CB8AC3E}">
        <p14:creationId xmlns:p14="http://schemas.microsoft.com/office/powerpoint/2010/main" val="225759879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Entnazifizierung in Deutschland</a:t>
            </a:r>
            <a:endParaRPr lang="de-DE" dirty="0"/>
          </a:p>
          <a:p>
            <a:r>
              <a:rPr lang="de-DE" dirty="0"/>
              <a:t>In Deutschland wurde ebenso wie in Österreich die NSDAP verboten und nationalsozialistische Gesetze aufgehoben. Die „Spuren“ des Nationalsozialismus im täglichen Leben wurden größtenteils entfernt, zum Beispiel Straßenschilder.</a:t>
            </a:r>
          </a:p>
          <a:p>
            <a:r>
              <a:rPr lang="de-DE" dirty="0"/>
              <a:t>Je nach Besatzungszone verlief die Entnazifizierung sehr unterschiedlich. In der sowjetischen Zone wurden viele Personen aus öffentlichen Ämtern entlassen. Ehemalige Nationalsozialistinnen und Nationalsozialisten sowie politische Gegner der sowjetischen Besatzung wurden inhaftiert.</a:t>
            </a:r>
          </a:p>
          <a:p>
            <a:r>
              <a:rPr lang="de-DE" dirty="0"/>
              <a:t>In der US-amerikanischen Besatzungszone wurden „Hauptschuldige“ inhaftiert, viele andere aus ihren Positionen entlassen. Insgesamt wurde nur eine kleine Gruppe an Menschen verurteilt und bestraft, viele wurden amnestiert. In der französischen und britischen Besatzungszone wurden weniger Verfahren zur Entnazifizierung durchgeführt.</a:t>
            </a:r>
          </a:p>
          <a:p>
            <a:r>
              <a:rPr lang="de-DE" dirty="0"/>
              <a:t>Neben der „Entnazifizierung“ wollten die Alliierten auch ein Bewusstsein für ein demokratisches System in der deutschen Bevölkerung entwickeln. Dazu wurde zum Beispiel das Bildungssystem reformiert, Massenmedien wie Zeitung und Rundfunk unter alliierter Kontrolle neu aufgebaut.</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48</a:t>
            </a:fld>
            <a:endParaRPr lang="de-DE"/>
          </a:p>
        </p:txBody>
      </p:sp>
    </p:spTree>
    <p:extLst>
      <p:ext uri="{BB962C8B-B14F-4D97-AF65-F5344CB8AC3E}">
        <p14:creationId xmlns:p14="http://schemas.microsoft.com/office/powerpoint/2010/main" val="297954195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Die Nürnberger Prozesse</a:t>
            </a:r>
            <a:endParaRPr lang="de-DE" dirty="0"/>
          </a:p>
          <a:p>
            <a:r>
              <a:rPr lang="de-DE" dirty="0"/>
              <a:t>Gleich nach dem Kriegsende wurden führende Nationalsozialisten inhaftiert. Im November 1945 begann am internationalen Militärgerichtshof der erste der Nürnberger Prozesse. 12 Angeklagte wurden zum Tode verurteilt, 11 davon wurden hingerichtet. Hermann Göring nahm sich vor der Hinrichtung das Leben. </a:t>
            </a:r>
            <a:br>
              <a:rPr lang="de-DE" dirty="0"/>
            </a:br>
            <a:r>
              <a:rPr lang="de-DE" dirty="0"/>
              <a:t>Weitere Angeklagte erhielten lange Haftstrafen. </a:t>
            </a:r>
            <a:br>
              <a:rPr lang="de-DE" dirty="0"/>
            </a:br>
            <a:r>
              <a:rPr lang="de-DE" dirty="0"/>
              <a:t>Bis 1949 fanden weitere zwölf Prozesse gegen führende Nationalsozialisten statt, insgesamt 142 Menschen wurden zu Haftstrafen oder zum Tode verurteilt.</a:t>
            </a:r>
            <a:endParaRPr lang="de-DE" dirty="0">
              <a:effectLst/>
            </a:endParaRPr>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49</a:t>
            </a:fld>
            <a:endParaRPr lang="de-DE"/>
          </a:p>
        </p:txBody>
      </p:sp>
    </p:spTree>
    <p:extLst>
      <p:ext uri="{BB962C8B-B14F-4D97-AF65-F5344CB8AC3E}">
        <p14:creationId xmlns:p14="http://schemas.microsoft.com/office/powerpoint/2010/main" val="4047404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Aufstieg der NSDAP in Deutschland</a:t>
            </a:r>
            <a:endParaRPr lang="de-DE" dirty="0"/>
          </a:p>
          <a:p>
            <a:r>
              <a:rPr lang="de-DE" dirty="0"/>
              <a:t>Bald nach ihrer Gründung im Jahr 1919 schloss sich Adolf Hitler der Vorläuferpartei der NSDAP an. Ein erster Versuch, gewaltsam die politische Macht in Deutschland zu übernehmen, schlug fehl. Hitler wurde verurteilt und die NSDAP (bis 1925) verboten. Nach einem Gefängnisaufenthalt baute Hitler die NSDAP um und stieg zu ihrem „Führer“ auf. Es entstanden verschiedene Organisationen wie zum Beispiel die Hitler-Jugend. Der Aufstieg der NSDAP begann langsam, aber stetig. Wie in Österreich hatten die Weltwirtschaftskrise und die zunehmende gesellschaftliche Polarisierung weitreichende Folgen.  Bei den deutschen Wahlen im Jahr 1932 erreichte die NSDAP ein Drittel aller Stimmen.</a:t>
            </a:r>
          </a:p>
          <a:p>
            <a:r>
              <a:rPr lang="de-DE" b="1" dirty="0"/>
              <a:t>Die Machtübernahme Hitlers</a:t>
            </a:r>
            <a:endParaRPr lang="de-DE" dirty="0"/>
          </a:p>
          <a:p>
            <a:r>
              <a:rPr lang="de-DE" dirty="0"/>
              <a:t>Am 30. Jänner 1933 wurde Hitler zum deutschen Reichskanzler ernannt. In kurzer Zeit errichteten die Nationalsozialisten eine Diktatur: Politische Gegner, Angehörige von Minderheiten wie Juden und Jüdinnen, Roma und Sinti, aber auch Menschen mit Behinderung, wurden verfolgt und inhaftiert. Die nationalsozialistische Propaganda umfasste bald alle Medien und das kulturelle Leben. Nach dem Reichstagsbrand 1933 wurde der militärische Ausnahmezustand ausgerufen. Alle verfassungsmäßigen Grundrechte der Weimarer Republik wurden dadurch außer Kraft gesetzt. Mit dem Tod des Reichspräsidenten Paul von Hindenburg 1934 wurde Hitler gleichzeitig zum Reichspräsidenten ernannt. Er konnte nun uneingeschränkt regieren.</a:t>
            </a:r>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5</a:t>
            </a:fld>
            <a:endParaRPr lang="de-DE"/>
          </a:p>
        </p:txBody>
      </p:sp>
    </p:spTree>
    <p:extLst>
      <p:ext uri="{BB962C8B-B14F-4D97-AF65-F5344CB8AC3E}">
        <p14:creationId xmlns:p14="http://schemas.microsoft.com/office/powerpoint/2010/main" val="6877269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50</a:t>
            </a:fld>
            <a:endParaRPr lang="de-DE"/>
          </a:p>
        </p:txBody>
      </p:sp>
    </p:spTree>
    <p:extLst>
      <p:ext uri="{BB962C8B-B14F-4D97-AF65-F5344CB8AC3E}">
        <p14:creationId xmlns:p14="http://schemas.microsoft.com/office/powerpoint/2010/main" val="341424768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51</a:t>
            </a:fld>
            <a:endParaRPr lang="de-DE"/>
          </a:p>
        </p:txBody>
      </p:sp>
    </p:spTree>
    <p:extLst>
      <p:ext uri="{BB962C8B-B14F-4D97-AF65-F5344CB8AC3E}">
        <p14:creationId xmlns:p14="http://schemas.microsoft.com/office/powerpoint/2010/main" val="3143729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06450" y="746125"/>
            <a:ext cx="4959350" cy="3721100"/>
          </a:xfrm>
        </p:spPr>
      </p:sp>
      <p:sp>
        <p:nvSpPr>
          <p:cNvPr id="3" name="Notizenplatzhalter 2"/>
          <p:cNvSpPr>
            <a:spLocks noGrp="1"/>
          </p:cNvSpPr>
          <p:nvPr>
            <p:ph type="body" idx="1"/>
          </p:nvPr>
        </p:nvSpPr>
        <p:spPr/>
        <p:txBody>
          <a:bodyPr>
            <a:normAutofit/>
          </a:bodyPr>
          <a:lstStyle/>
          <a:p>
            <a:r>
              <a:rPr lang="de-DE" b="1" dirty="0"/>
              <a:t>Verfolgung der jüdischen Bevölkerung</a:t>
            </a:r>
            <a:endParaRPr lang="de-DE" dirty="0"/>
          </a:p>
          <a:p>
            <a:r>
              <a:rPr lang="de-DE" dirty="0"/>
              <a:t>Bereits 1933 riefen Nationalsozialisten in Deutschland unter Duldung der Behörden zu einem Boykott von Geschäften auf, die sich im Besitz von Juden und Jüdinnen befanden. </a:t>
            </a:r>
            <a:br>
              <a:rPr lang="de-DE" dirty="0"/>
            </a:br>
            <a:r>
              <a:rPr lang="de-DE" dirty="0"/>
              <a:t>Die nationalsozialistische Führung unter Hitler schuf 1935 eine gesetzliche Regelung („Nürnberger Rassegesetze“), in der Menschen nach rassistischen Kriterien als „minderwertig“ und </a:t>
            </a:r>
            <a:r>
              <a:rPr lang="de-DE" dirty="0" err="1"/>
              <a:t>BürgerInnen</a:t>
            </a:r>
            <a:r>
              <a:rPr lang="de-DE" dirty="0"/>
              <a:t> ohne Rechte eingestuft wurden. Diese Einschränkungen galten für alle Menschen, die als „Juden“ definiert wurden, unabhängig von ihrer religiösen Zugehörigkeit. </a:t>
            </a:r>
            <a:br>
              <a:rPr lang="de-DE" dirty="0"/>
            </a:br>
            <a:r>
              <a:rPr lang="de-DE" dirty="0"/>
              <a:t>Die Judenverfolgung fand mit den Novemberpogromen einen ersten traurigen Höhepunkt. Angehörige der nationalsozialistischen Sturmabteilung (SA) und Schutzstaffel (SS) zerstörten in Deutschland und Österreich zahlreiche Geschäfte, Häuser und Synagogen der jüdischen Bevölkerung. Über 1300 Juden und Jüdinnen kamen dabei ums Leben, mehr als 30.000 wurden in Konzentrationslager gebracht.</a:t>
            </a:r>
            <a:br>
              <a:rPr lang="de-DE" dirty="0"/>
            </a:br>
            <a:r>
              <a:rPr lang="de-DE" dirty="0"/>
              <a:t>Die nationalsozialistische Führung begann, Juden und Jüdinnen zu enteignen und zu vertreiben. </a:t>
            </a:r>
            <a:br>
              <a:rPr lang="de-DE" dirty="0"/>
            </a:br>
            <a:r>
              <a:rPr lang="de-DE" dirty="0"/>
              <a:t>Mit Kriegsbeginn wurde die Auswanderung aus dem Deutschen Reich schwieriger, da Staaten wie Großbritannien ihre Grenzen für Flüchtlinge schlossen. Und es begannen erste Deportationen von Juden und Jüdinnen in Konzentrationslager.</a:t>
            </a:r>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6</a:t>
            </a:fld>
            <a:endParaRPr lang="de-DE"/>
          </a:p>
        </p:txBody>
      </p:sp>
    </p:spTree>
    <p:extLst>
      <p:ext uri="{BB962C8B-B14F-4D97-AF65-F5344CB8AC3E}">
        <p14:creationId xmlns:p14="http://schemas.microsoft.com/office/powerpoint/2010/main" val="76597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7</a:t>
            </a:fld>
            <a:endParaRPr lang="de-DE"/>
          </a:p>
        </p:txBody>
      </p:sp>
    </p:spTree>
    <p:extLst>
      <p:ext uri="{BB962C8B-B14F-4D97-AF65-F5344CB8AC3E}">
        <p14:creationId xmlns:p14="http://schemas.microsoft.com/office/powerpoint/2010/main" val="3154576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1935 führte Deutschland die allgemeine Wehrpflicht für Männer wieder ein, obwohl dies gegen den Vertrag von Versailles verstieß. </a:t>
            </a:r>
            <a:br>
              <a:rPr lang="de-DE" dirty="0"/>
            </a:br>
            <a:r>
              <a:rPr lang="de-DE" dirty="0"/>
              <a:t>Ab 1936 wurde die Wirtschaft größtenteils auf Waffenproduktion umgestellt und die Armee massiv aufgerüstet. Dadurch verschuldete sich Deutschland so stark, dass es im Jahr 1939 praktisch zahlungsunfähig war. </a:t>
            </a:r>
          </a:p>
          <a:p>
            <a:endParaRPr lang="de-DE" dirty="0"/>
          </a:p>
          <a:p>
            <a:r>
              <a:rPr lang="de-DE" b="1" dirty="0"/>
              <a:t>Innenpolitische Machtsicherung </a:t>
            </a:r>
            <a:endParaRPr lang="de-DE" dirty="0"/>
          </a:p>
          <a:p>
            <a:r>
              <a:rPr lang="de-DE" dirty="0"/>
              <a:t>Um ihre Macht im Inneren zu festigen, setzten Hitler und die NSDAP auf massive Propaganda und uniformierte Verbände. Dazu gehörten zum Beispiel die Schutzstaffel (SS) und die Sturmabteilung (SA). Als die SA, deren Mitgliederzahl rasch gewachsen war, den Führungsanspruch stellte und sie die Macht Hitlers bedrohte, ließ Hitler die Führungsspitze der SA um Ernst Röhm 1934 ermorden („Röhm-Putsch“). Er ließ die Reichswehr weiter aufrüsten, die SS wurde zu einem wichtigen Machtinstrument. </a:t>
            </a:r>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8</a:t>
            </a:fld>
            <a:endParaRPr lang="de-DE"/>
          </a:p>
        </p:txBody>
      </p:sp>
    </p:spTree>
    <p:extLst>
      <p:ext uri="{BB962C8B-B14F-4D97-AF65-F5344CB8AC3E}">
        <p14:creationId xmlns:p14="http://schemas.microsoft.com/office/powerpoint/2010/main" val="3915866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a:t>Austritt aus dem Völkerbund und Saarland-</a:t>
            </a:r>
            <a:r>
              <a:rPr lang="de-DE" b="1" i="1" dirty="0"/>
              <a:t>Abstimmung</a:t>
            </a:r>
            <a:endParaRPr lang="de-DE" dirty="0"/>
          </a:p>
          <a:p>
            <a:r>
              <a:rPr lang="de-DE" dirty="0"/>
              <a:t>Eine der ersten außenpolitischen Handlungen Hitlers 1933 war der Austritt aus dem Völkerbund. Ein Grund dafür war, dass Hitler militärisch aufrüsten wollte. Das war innerhalb des Völkerbundes nicht möglich. </a:t>
            </a:r>
          </a:p>
          <a:p>
            <a:endParaRPr lang="de-DE" b="1" dirty="0"/>
          </a:p>
          <a:p>
            <a:r>
              <a:rPr lang="de-DE" b="1" dirty="0"/>
              <a:t>Saarland-Abstimmung</a:t>
            </a:r>
            <a:endParaRPr lang="de-DE" dirty="0"/>
          </a:p>
          <a:p>
            <a:r>
              <a:rPr lang="de-DE" dirty="0"/>
              <a:t>Außenpolitisch erreichte Hitler ein erstes Ziel: Das Saarland, das seit dem Ende des Ersten Weltkrieges dem Völkerbund unterstand, schloss sich 1935 nach einer Volksabstimmung Deutschland an. Die Volksabstimmung war von der nationalsozialistischen Propaganda massiv beeinflusst worden. </a:t>
            </a:r>
          </a:p>
          <a:p>
            <a:endParaRPr lang="de-DE" dirty="0"/>
          </a:p>
          <a:p>
            <a:r>
              <a:rPr lang="de-DE" b="1" dirty="0"/>
              <a:t>Einmarsch im Rheinland und deutsche Bündnispolitik</a:t>
            </a:r>
            <a:endParaRPr lang="de-DE" dirty="0"/>
          </a:p>
          <a:p>
            <a:r>
              <a:rPr lang="de-DE" dirty="0"/>
              <a:t>Im März 1936 marschierte die deutsche Wehrmacht im Rheinland ein. Damit verschob Deutschland seine Westgrenze und brach den Vertrag von Versailles ein weiteres Mal. Frankreich und Großbritannien hielten sich militärisch zurück und ließen Hitler gewähren.</a:t>
            </a:r>
          </a:p>
          <a:p>
            <a:r>
              <a:rPr lang="de-DE" dirty="0"/>
              <a:t>Deutschland schloss wenig später ein Abkommen mit Italien („Achse Berlin-Rom“) und einen Pakt zur Bekämpfung des Kommunismus mit Japan ab („</a:t>
            </a:r>
            <a:r>
              <a:rPr lang="de-DE" dirty="0" err="1"/>
              <a:t>Antikomintern</a:t>
            </a:r>
            <a:r>
              <a:rPr lang="de-DE" dirty="0"/>
              <a:t>“). Diesem Pakt trat später auch Italien bei. </a:t>
            </a:r>
          </a:p>
          <a:p>
            <a:endParaRPr lang="de-DE" dirty="0"/>
          </a:p>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9</a:t>
            </a:fld>
            <a:endParaRPr lang="de-DE"/>
          </a:p>
        </p:txBody>
      </p:sp>
    </p:spTree>
    <p:extLst>
      <p:ext uri="{BB962C8B-B14F-4D97-AF65-F5344CB8AC3E}">
        <p14:creationId xmlns:p14="http://schemas.microsoft.com/office/powerpoint/2010/main" val="19798153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demokratiewebstatt.at/"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683568" y="908721"/>
            <a:ext cx="7848872" cy="1409270"/>
          </a:xfrm>
        </p:spPr>
        <p:txBody>
          <a:bodyPr/>
          <a:lstStyle/>
          <a:p>
            <a:pPr algn="ctr" eaLnBrk="1" hangingPunct="1"/>
            <a:br>
              <a:rPr lang="de-DE" sz="4000" dirty="0"/>
            </a:br>
            <a:br>
              <a:rPr lang="de-DE" sz="4000" dirty="0"/>
            </a:br>
            <a:r>
              <a:rPr lang="de-DE" sz="3600" dirty="0"/>
              <a:t>Der Zweite Weltkrieg – </a:t>
            </a:r>
            <a:br>
              <a:rPr lang="de-DE" sz="3600" dirty="0"/>
            </a:br>
            <a:r>
              <a:rPr lang="de-DE" sz="2000" dirty="0"/>
              <a:t>Mit dem deutschen Einmarsch in Polen im September 1939 begann der Zweite Weltkrieg.</a:t>
            </a:r>
            <a:endParaRPr lang="de-DE" sz="32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a:t>Vorbereitungen auf den Krieg – Außenpolitisch (2)</a:t>
            </a: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b="1" dirty="0"/>
              <a:t>März 1938: Annexion Österreichs</a:t>
            </a:r>
          </a:p>
          <a:p>
            <a:pPr lvl="1"/>
            <a:r>
              <a:rPr lang="de-DE" sz="1600" dirty="0"/>
              <a:t>Einmarsch deutscher Truppen in Österreich. Österreich wird annektiert und besteht nicht mehr als eigener Staat.</a:t>
            </a:r>
          </a:p>
          <a:p>
            <a:pPr lvl="1"/>
            <a:r>
              <a:rPr lang="de-DE" sz="1600" dirty="0"/>
              <a:t>Wirtschaftliche Vorteile für Deutschland, z.B. Österreichische Gold- und Devisenreserven; Betriebe, die für die deutsche Kriegsindustrie eine wichtige Rolle spielten.</a:t>
            </a:r>
          </a:p>
          <a:p>
            <a:pPr marL="342900" lvl="1" indent="-342900">
              <a:buFont typeface="Wingdings" pitchFamily="2" charset="2"/>
              <a:buChar char="l"/>
            </a:pPr>
            <a:r>
              <a:rPr lang="de-DE" sz="1600" b="1" dirty="0">
                <a:ea typeface="+mn-ea"/>
                <a:cs typeface="+mn-cs"/>
              </a:rPr>
              <a:t>September 1938: Annexion der „Sudetengebiete“</a:t>
            </a:r>
          </a:p>
          <a:p>
            <a:pPr lvl="1"/>
            <a:r>
              <a:rPr lang="de-DE" sz="1600" dirty="0"/>
              <a:t>Hitler will jenen Teil der Tschechoslowakei an Deutschland anschließen, der mehrheitlich von einer deutschsprachigen Minderheit bewohnt ist („Sudetengebiete“). Hitler droht mit dem Einmarsch und einer Besetzung dieser Gebiete. </a:t>
            </a:r>
          </a:p>
          <a:p>
            <a:pPr lvl="1"/>
            <a:r>
              <a:rPr lang="de-DE" sz="1600" b="1" dirty="0"/>
              <a:t>„Münchner Abkommen</a:t>
            </a:r>
            <a:r>
              <a:rPr lang="de-DE" sz="1600" dirty="0"/>
              <a:t>“: Um einen Krieg zu vermeiden, stimmen Großbritannien und Frankreich zu, dass die „Sudetengebiete“ an Deutschland abgetreten werden (</a:t>
            </a:r>
            <a:r>
              <a:rPr lang="de-DE" sz="1600" b="1" dirty="0"/>
              <a:t>„Appeasement-Politik“</a:t>
            </a:r>
            <a:r>
              <a:rPr lang="de-DE" sz="1600" dirty="0"/>
              <a:t>)</a:t>
            </a:r>
            <a:endParaRPr lang="de-DE" sz="1600" b="1" dirty="0"/>
          </a:p>
          <a:p>
            <a:pPr marL="0" indent="0">
              <a:buNone/>
            </a:pPr>
            <a:endParaRPr lang="de-DE" sz="1400" i="1" dirty="0"/>
          </a:p>
          <a:p>
            <a:pPr marL="0" indent="0">
              <a:buNone/>
            </a:pPr>
            <a:r>
              <a:rPr lang="de-DE" sz="1400" i="1" dirty="0"/>
              <a:t>Unter </a:t>
            </a:r>
            <a:r>
              <a:rPr lang="de-DE" sz="1400" b="1" i="1" dirty="0"/>
              <a:t>Appeasement-Politik </a:t>
            </a:r>
            <a:r>
              <a:rPr lang="de-DE" sz="1400" i="1" dirty="0"/>
              <a:t>versteht man die Strategie einiger Staaten im Vorfeld des Zweiten Weltkrieges (z.B. seitens Frankreichs und Großbritanniens), durch politische Zurückhaltung und Zugeständnisse an das nationalsozialistische Deutschland einen Krieg zu verhindern.</a:t>
            </a:r>
          </a:p>
          <a:p>
            <a:pPr lvl="1"/>
            <a:endParaRPr lang="de-DE" sz="1600" b="1" dirty="0"/>
          </a:p>
          <a:p>
            <a:pPr lvl="1"/>
            <a:endParaRPr lang="de-AT" sz="1600" dirty="0"/>
          </a:p>
          <a:p>
            <a:endParaRPr lang="de-AT" sz="1600" dirty="0"/>
          </a:p>
          <a:p>
            <a:pPr marL="0" indent="0">
              <a:buNone/>
            </a:pPr>
            <a:endParaRPr lang="de-DE" sz="2000" dirty="0">
              <a:solidFill>
                <a:schemeClr val="bg1">
                  <a:lumMod val="50000"/>
                </a:schemeClr>
              </a:solidFill>
            </a:endParaRPr>
          </a:p>
        </p:txBody>
      </p:sp>
    </p:spTree>
    <p:extLst>
      <p:ext uri="{BB962C8B-B14F-4D97-AF65-F5344CB8AC3E}">
        <p14:creationId xmlns:p14="http://schemas.microsoft.com/office/powerpoint/2010/main" val="2374330664"/>
      </p:ext>
    </p:extLst>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a:t>Vorbereitungen auf den Krieg – Expansionspolitik des „Deutschen Reiches“ geht weiter</a:t>
            </a:r>
            <a:endParaRPr lang="de-AT" sz="2400" dirty="0"/>
          </a:p>
        </p:txBody>
      </p:sp>
      <p:sp>
        <p:nvSpPr>
          <p:cNvPr id="7" name="Inhaltsplatzhalter 6"/>
          <p:cNvSpPr>
            <a:spLocks noGrp="1"/>
          </p:cNvSpPr>
          <p:nvPr>
            <p:ph idx="1"/>
          </p:nvPr>
        </p:nvSpPr>
        <p:spPr>
          <a:xfrm>
            <a:off x="468313" y="1340768"/>
            <a:ext cx="8229600" cy="4430712"/>
          </a:xfrm>
        </p:spPr>
        <p:txBody>
          <a:bodyPr/>
          <a:lstStyle/>
          <a:p>
            <a:endParaRPr lang="de-DE" sz="1600" b="1" dirty="0"/>
          </a:p>
          <a:p>
            <a:r>
              <a:rPr lang="de-DE" sz="1600" dirty="0"/>
              <a:t>März 1939</a:t>
            </a:r>
            <a:r>
              <a:rPr lang="de-DE" sz="1600" b="1" dirty="0"/>
              <a:t>: </a:t>
            </a:r>
            <a:r>
              <a:rPr lang="de-DE" sz="1600" dirty="0"/>
              <a:t>Besetzung des </a:t>
            </a:r>
            <a:r>
              <a:rPr lang="de-DE" sz="1600" b="1" dirty="0"/>
              <a:t>restlichen tschechoslowakischen Staatsgebietes </a:t>
            </a:r>
            <a:r>
              <a:rPr lang="de-DE" sz="1600" dirty="0"/>
              <a:t>durch deutsche Truppen</a:t>
            </a:r>
          </a:p>
          <a:p>
            <a:pPr lvl="1"/>
            <a:r>
              <a:rPr lang="de-DE" sz="1600" dirty="0"/>
              <a:t>„Appeasement-Politik“ Großbritanniens und Frankreichs war gescheitert.</a:t>
            </a:r>
          </a:p>
          <a:p>
            <a:pPr marL="457200" lvl="1" indent="0">
              <a:buNone/>
            </a:pPr>
            <a:endParaRPr lang="de-DE" sz="1600" dirty="0"/>
          </a:p>
          <a:p>
            <a:r>
              <a:rPr lang="de-DE" sz="1600" dirty="0"/>
              <a:t>Trotz eines Nichtangriffspaktes zwischen Deutschland und Polen plante Hitler einen baldigen Angriff. Er wollte das </a:t>
            </a:r>
            <a:r>
              <a:rPr lang="de-DE" sz="1600" b="1" dirty="0"/>
              <a:t>deutsche Territorium weiter nach Osten </a:t>
            </a:r>
            <a:r>
              <a:rPr lang="de-DE" sz="1600" dirty="0"/>
              <a:t>ausweiten.</a:t>
            </a:r>
          </a:p>
          <a:p>
            <a:pPr marL="457200" lvl="1" indent="0">
              <a:buNone/>
            </a:pPr>
            <a:endParaRPr lang="de-DE" sz="1100" dirty="0"/>
          </a:p>
          <a:p>
            <a:r>
              <a:rPr lang="de-DE" sz="1600" b="1" dirty="0"/>
              <a:t>„Hitler-Stalin-Pakt“: </a:t>
            </a:r>
            <a:r>
              <a:rPr lang="de-DE" sz="1600" dirty="0"/>
              <a:t>Beim Abschluss des </a:t>
            </a:r>
            <a:r>
              <a:rPr lang="de-DE" sz="1600" b="1" dirty="0"/>
              <a:t>deutsch-sowjetischen Nichtangriffsvertrages </a:t>
            </a:r>
            <a:r>
              <a:rPr lang="de-DE" sz="1600" dirty="0"/>
              <a:t>im August 1939 wurde in einem </a:t>
            </a:r>
            <a:r>
              <a:rPr lang="de-DE" sz="1600" b="1" dirty="0"/>
              <a:t>geheimen Zusatzprotokoll </a:t>
            </a:r>
            <a:r>
              <a:rPr lang="de-DE" sz="1600" dirty="0"/>
              <a:t>die </a:t>
            </a:r>
            <a:r>
              <a:rPr lang="de-DE" sz="1600" b="1" dirty="0"/>
              <a:t>Aufteilung Polens </a:t>
            </a:r>
            <a:r>
              <a:rPr lang="de-DE" sz="1600" dirty="0"/>
              <a:t>zwischen den beiden Staaten beschlossen.</a:t>
            </a:r>
          </a:p>
          <a:p>
            <a:pPr marL="457200" lvl="1" indent="0">
              <a:buNone/>
            </a:pPr>
            <a:endParaRPr lang="de-DE" sz="1100" dirty="0"/>
          </a:p>
          <a:p>
            <a:r>
              <a:rPr lang="de-DE" sz="1600" dirty="0"/>
              <a:t>Wenig später, am 1. September 1939, begann der deutsche </a:t>
            </a:r>
            <a:r>
              <a:rPr lang="de-DE" sz="1600" b="1" dirty="0"/>
              <a:t>Einmarsch in Polen</a:t>
            </a:r>
            <a:r>
              <a:rPr lang="de-DE" sz="1600" dirty="0"/>
              <a:t>.</a:t>
            </a:r>
          </a:p>
          <a:p>
            <a:pPr marL="0" indent="0">
              <a:buNone/>
            </a:pPr>
            <a:endParaRPr lang="de-AT" sz="1600" dirty="0"/>
          </a:p>
          <a:p>
            <a:endParaRPr lang="de-AT" sz="1600" dirty="0"/>
          </a:p>
          <a:p>
            <a:pPr marL="0" indent="0">
              <a:buNone/>
            </a:pPr>
            <a:endParaRPr lang="de-DE" sz="2000" dirty="0">
              <a:solidFill>
                <a:schemeClr val="bg1">
                  <a:lumMod val="50000"/>
                </a:schemeClr>
              </a:solidFill>
            </a:endParaRPr>
          </a:p>
        </p:txBody>
      </p:sp>
    </p:spTree>
    <p:extLst>
      <p:ext uri="{BB962C8B-B14F-4D97-AF65-F5344CB8AC3E}">
        <p14:creationId xmlns:p14="http://schemas.microsoft.com/office/powerpoint/2010/main" val="1790977485"/>
      </p:ext>
    </p:extLst>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r>
              <a:rPr lang="de-DE" sz="4000" dirty="0"/>
              <a:t>Der Verlauf des Zweiten Weltkriegs: Vom „Blitzkrieg“ bis zum „Totalen Krieg“</a:t>
            </a:r>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47179004"/>
      </p:ext>
    </p:extLst>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Beginn des Zweiten Weltkriegs</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a:t>Im Deutschen Reich wurde schon länger Stimmung gegen Polen gemacht.</a:t>
            </a:r>
          </a:p>
          <a:p>
            <a:pPr marL="457200" lvl="1" indent="0">
              <a:buNone/>
            </a:pPr>
            <a:endParaRPr lang="de-AT" sz="1100" dirty="0"/>
          </a:p>
          <a:p>
            <a:r>
              <a:rPr lang="de-AT" sz="1600" dirty="0"/>
              <a:t>Im April 1939 hatte Hitler den </a:t>
            </a:r>
            <a:r>
              <a:rPr lang="de-AT" sz="1600" b="1" dirty="0"/>
              <a:t>Nichtangriffspakt</a:t>
            </a:r>
            <a:r>
              <a:rPr lang="de-AT" sz="1600" dirty="0"/>
              <a:t> zwischen Deutschland und Polen </a:t>
            </a:r>
            <a:r>
              <a:rPr lang="de-AT" sz="1600" b="1" dirty="0"/>
              <a:t>gekündigt</a:t>
            </a:r>
            <a:r>
              <a:rPr lang="de-AT" sz="1600" dirty="0"/>
              <a:t>. Dennoch kam der Überfall am 1. September für Polen überraschend.</a:t>
            </a:r>
            <a:endParaRPr lang="de-AT" sz="600" dirty="0"/>
          </a:p>
          <a:p>
            <a:pPr marL="457200" lvl="1" indent="0">
              <a:buNone/>
            </a:pPr>
            <a:endParaRPr lang="de-AT" sz="1100" b="1" dirty="0"/>
          </a:p>
          <a:p>
            <a:r>
              <a:rPr lang="de-AT" sz="1600" b="1" dirty="0"/>
              <a:t>1. September 1939: Einmarsch deutscher Truppen in Polen: Beginn des Zweiten Weltkriegs</a:t>
            </a:r>
          </a:p>
          <a:p>
            <a:pPr lvl="1"/>
            <a:r>
              <a:rPr lang="de-AT" sz="1600" dirty="0"/>
              <a:t>Nationalsozialisten sprechen nicht von „Krieg“, sondern von „Verteidigung“. </a:t>
            </a:r>
          </a:p>
          <a:p>
            <a:pPr lvl="1"/>
            <a:r>
              <a:rPr lang="de-AT" sz="1600" dirty="0"/>
              <a:t>Angeblicher Überfall Polens auf den deutschen Rundfunksender in </a:t>
            </a:r>
            <a:r>
              <a:rPr lang="de-AT" sz="1600" dirty="0" err="1"/>
              <a:t>Gleiwitz</a:t>
            </a:r>
            <a:r>
              <a:rPr lang="de-AT" sz="1600" dirty="0"/>
              <a:t> ist ein Täuschungsmanöver seitens Deutschlands.</a:t>
            </a:r>
          </a:p>
          <a:p>
            <a:pPr marL="457200" lvl="1" indent="0">
              <a:buNone/>
            </a:pPr>
            <a:endParaRPr lang="de-AT" sz="1600" dirty="0"/>
          </a:p>
          <a:p>
            <a:r>
              <a:rPr lang="de-AT" sz="1600" dirty="0"/>
              <a:t>Großbritannien und Frankreich hatten Polen Unterstützung zugesichert, falls Polen angegriffen würde </a:t>
            </a:r>
            <a:r>
              <a:rPr lang="de-AT" sz="1600" b="1" dirty="0"/>
              <a:t>(britisch-französische Garantieerklärung). </a:t>
            </a:r>
          </a:p>
          <a:p>
            <a:pPr marL="457200" lvl="1" indent="0">
              <a:buNone/>
            </a:pPr>
            <a:endParaRPr lang="de-AT" sz="1100" dirty="0"/>
          </a:p>
          <a:p>
            <a:r>
              <a:rPr lang="de-AT" sz="1600" dirty="0"/>
              <a:t>3. September 1939: </a:t>
            </a:r>
            <a:r>
              <a:rPr lang="de-AT" sz="1600" b="1" dirty="0"/>
              <a:t>Großbritannien und Frankreich erklären Deutschland den Krieg.</a:t>
            </a:r>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785902534"/>
      </p:ext>
    </p:extLst>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Die Phase der „Blitzkriege“: Blitzkrieg in Polen</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a:t>Der Krieg gegen Polen dauerte nur etwa 5 Wochen („Anschluss“ der polnischen Freien Stadt Danzig erfolgte sogar noch am Tag des Einmarsches!).</a:t>
            </a:r>
          </a:p>
          <a:p>
            <a:pPr marL="0" indent="0">
              <a:buNone/>
            </a:pPr>
            <a:endParaRPr lang="de-AT" sz="1100" b="1" i="1" dirty="0"/>
          </a:p>
          <a:p>
            <a:r>
              <a:rPr lang="de-AT" sz="1600" b="1" i="1" dirty="0"/>
              <a:t>„Blitzkrieg“: </a:t>
            </a:r>
            <a:r>
              <a:rPr lang="de-AT" sz="1600" i="1" dirty="0"/>
              <a:t>Strategie des schnellen und rücksichtslosen Vorrückens der gut gerüsteten (motorisierten) Truppen; gleichzeitiger Einsatz von Truppen, Panzern, Flugzeugen</a:t>
            </a:r>
          </a:p>
          <a:p>
            <a:pPr lvl="1"/>
            <a:r>
              <a:rPr lang="de-AT" sz="1400" dirty="0"/>
              <a:t>„Blitzkriege“: zwar kurz, aber tausende Menschen – Soldaten wie </a:t>
            </a:r>
            <a:r>
              <a:rPr lang="de-AT" sz="1400" dirty="0" err="1"/>
              <a:t>ZivilistInnen</a:t>
            </a:r>
            <a:r>
              <a:rPr lang="de-AT" sz="1400" dirty="0"/>
              <a:t> – kamen dabei um!</a:t>
            </a:r>
          </a:p>
          <a:p>
            <a:pPr marL="457200" lvl="1" indent="0">
              <a:buNone/>
            </a:pPr>
            <a:endParaRPr lang="de-AT" sz="1400" dirty="0"/>
          </a:p>
          <a:p>
            <a:r>
              <a:rPr lang="de-AT" sz="1600" dirty="0"/>
              <a:t>Die Wehrmacht und eigene </a:t>
            </a:r>
            <a:r>
              <a:rPr lang="de-AT" sz="1600" b="1" dirty="0"/>
              <a:t>„Einsatzgruppen“ </a:t>
            </a:r>
            <a:r>
              <a:rPr lang="de-AT" sz="1600" dirty="0"/>
              <a:t>terrorisierten und töteten im Zuge des Polenfeldzuges tausende </a:t>
            </a:r>
            <a:r>
              <a:rPr lang="de-AT" sz="1600" dirty="0" err="1"/>
              <a:t>ZivilistInnen</a:t>
            </a:r>
            <a:r>
              <a:rPr lang="de-AT" sz="1600" dirty="0"/>
              <a:t>. Die dort lebende Bevölkerung wurde vom NS-Regime aus „rassischen“ Gründen als minderwertig angesehen.</a:t>
            </a:r>
          </a:p>
          <a:p>
            <a:r>
              <a:rPr lang="de-AT" sz="1600" dirty="0"/>
              <a:t>Besonders die </a:t>
            </a:r>
            <a:r>
              <a:rPr lang="de-AT" sz="1600" b="1" dirty="0"/>
              <a:t>jüdische Bevölkerung</a:t>
            </a:r>
            <a:r>
              <a:rPr lang="de-AT" sz="1600" dirty="0"/>
              <a:t> wurde verfolgt, in </a:t>
            </a:r>
            <a:r>
              <a:rPr lang="de-AT" sz="1600" b="1" dirty="0"/>
              <a:t>Ghettos</a:t>
            </a:r>
            <a:r>
              <a:rPr lang="de-AT" sz="1600" dirty="0"/>
              <a:t> gesperrt und in großer Zahl </a:t>
            </a:r>
            <a:r>
              <a:rPr lang="de-AT" sz="1600" b="1" dirty="0"/>
              <a:t>getötet</a:t>
            </a:r>
            <a:r>
              <a:rPr lang="de-AT" sz="1600" dirty="0"/>
              <a:t>.</a:t>
            </a:r>
          </a:p>
          <a:p>
            <a:pPr marL="457200" lvl="1" indent="0">
              <a:buNone/>
            </a:pPr>
            <a:endParaRPr lang="de-AT" sz="1100" dirty="0"/>
          </a:p>
          <a:p>
            <a:r>
              <a:rPr lang="de-AT" sz="1600" dirty="0"/>
              <a:t>Kurz nach dem deutschen Einmarsch im Westen fiel </a:t>
            </a:r>
            <a:r>
              <a:rPr lang="de-AT" sz="1600" b="1" dirty="0"/>
              <a:t>von Osten her die sowjetische Rote Armee in Polen</a:t>
            </a:r>
            <a:r>
              <a:rPr lang="de-AT" sz="1600" dirty="0"/>
              <a:t> ein, </a:t>
            </a:r>
            <a:r>
              <a:rPr lang="de-AT" sz="1600" b="1" dirty="0"/>
              <a:t>Polen</a:t>
            </a:r>
            <a:r>
              <a:rPr lang="de-AT" sz="1600" dirty="0"/>
              <a:t> wurde in der Folge </a:t>
            </a:r>
            <a:r>
              <a:rPr lang="de-AT" sz="1600" b="1" dirty="0"/>
              <a:t>geteilt</a:t>
            </a:r>
            <a:r>
              <a:rPr lang="de-AT" sz="1600" dirty="0"/>
              <a:t> (entsprechend dem geheimen Zusatzprotokoll zum „Hitler-Stalin-Pakt“). </a:t>
            </a:r>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90550948"/>
      </p:ext>
    </p:extLst>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Weitere „Blitzkriege“</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pPr marL="0" indent="0">
              <a:buNone/>
            </a:pPr>
            <a:r>
              <a:rPr lang="de-AT" sz="1600" dirty="0"/>
              <a:t>In den ersten beiden Kriegsjahren folgten weitere „</a:t>
            </a:r>
            <a:r>
              <a:rPr lang="de-AT" sz="1600" b="1" dirty="0"/>
              <a:t>Blitzkriege</a:t>
            </a:r>
            <a:r>
              <a:rPr lang="de-AT" sz="1600" dirty="0"/>
              <a:t>“ durch die deutsche Wehrmacht:</a:t>
            </a:r>
          </a:p>
          <a:p>
            <a:pPr lvl="0"/>
            <a:r>
              <a:rPr lang="de-AT" sz="1600" dirty="0"/>
              <a:t>1940: Besetzung </a:t>
            </a:r>
            <a:r>
              <a:rPr lang="de-AT" sz="1600" b="1" dirty="0"/>
              <a:t>Dänemarks</a:t>
            </a:r>
            <a:r>
              <a:rPr lang="de-AT" sz="1600" dirty="0"/>
              <a:t> und </a:t>
            </a:r>
            <a:r>
              <a:rPr lang="de-AT" sz="1600" b="1" dirty="0"/>
              <a:t>Norwegens</a:t>
            </a:r>
            <a:r>
              <a:rPr lang="de-AT" sz="1600" dirty="0"/>
              <a:t> („Unternehmen Weserübung“)</a:t>
            </a:r>
          </a:p>
          <a:p>
            <a:pPr lvl="0"/>
            <a:r>
              <a:rPr lang="de-AT" sz="1600" dirty="0"/>
              <a:t>Auch  </a:t>
            </a:r>
            <a:r>
              <a:rPr lang="de-AT" sz="1600" b="1" dirty="0"/>
              <a:t>Belgien, </a:t>
            </a:r>
            <a:r>
              <a:rPr lang="de-AT" sz="1600" dirty="0"/>
              <a:t>die </a:t>
            </a:r>
            <a:r>
              <a:rPr lang="de-AT" sz="1600" b="1" dirty="0"/>
              <a:t>Niederlande</a:t>
            </a:r>
            <a:r>
              <a:rPr lang="de-AT" sz="1600" dirty="0"/>
              <a:t>, </a:t>
            </a:r>
            <a:r>
              <a:rPr lang="de-AT" sz="1600" b="1" dirty="0"/>
              <a:t>Luxemburg</a:t>
            </a:r>
            <a:r>
              <a:rPr lang="de-AT" sz="1600" dirty="0"/>
              <a:t> und </a:t>
            </a:r>
            <a:r>
              <a:rPr lang="de-AT" sz="1600" b="1" dirty="0"/>
              <a:t>Frankreich</a:t>
            </a:r>
            <a:r>
              <a:rPr lang="de-AT" sz="1600" dirty="0"/>
              <a:t> werden bis zum Sommer 1940 erobert. </a:t>
            </a:r>
          </a:p>
          <a:p>
            <a:pPr lvl="0"/>
            <a:r>
              <a:rPr lang="de-AT" sz="1600" dirty="0"/>
              <a:t>1941: Eroberung </a:t>
            </a:r>
            <a:r>
              <a:rPr lang="de-AT" sz="1600" b="1" dirty="0"/>
              <a:t>Jugoslawiens</a:t>
            </a:r>
            <a:r>
              <a:rPr lang="de-AT" sz="1600" dirty="0"/>
              <a:t> und </a:t>
            </a:r>
            <a:r>
              <a:rPr lang="de-AT" sz="1600" b="1" dirty="0"/>
              <a:t>Griechenlands</a:t>
            </a:r>
            <a:r>
              <a:rPr lang="de-AT" sz="1600" dirty="0"/>
              <a:t> („Balkanfeldzug“)</a:t>
            </a:r>
          </a:p>
          <a:p>
            <a:pPr marL="457200" lvl="1" indent="0">
              <a:buNone/>
            </a:pPr>
            <a:endParaRPr lang="de-AT" sz="1100" dirty="0"/>
          </a:p>
          <a:p>
            <a:pPr marL="0" lvl="0" indent="0">
              <a:buNone/>
            </a:pPr>
            <a:r>
              <a:rPr lang="de-AT" sz="1600" b="1" dirty="0"/>
              <a:t>Die erfolgreichen „Blitzkriege“ verhalfen Hitler zu besonderer Beliebtheit</a:t>
            </a:r>
            <a:r>
              <a:rPr lang="de-AT" sz="1600" dirty="0"/>
              <a:t>.</a:t>
            </a:r>
          </a:p>
          <a:p>
            <a:pPr lvl="0"/>
            <a:r>
              <a:rPr lang="de-AT" sz="1600" dirty="0"/>
              <a:t>Die </a:t>
            </a:r>
            <a:r>
              <a:rPr lang="de-AT" sz="1600" b="1" dirty="0"/>
              <a:t>Kriegsbegeisterung</a:t>
            </a:r>
            <a:r>
              <a:rPr lang="de-AT" sz="1600" dirty="0"/>
              <a:t> der deutschen Bevölkerung stieg.</a:t>
            </a:r>
          </a:p>
          <a:p>
            <a:pPr marL="457200" lvl="1" indent="0">
              <a:buNone/>
            </a:pPr>
            <a:endParaRPr lang="de-AT" sz="1100" dirty="0"/>
          </a:p>
          <a:p>
            <a:pPr lvl="0"/>
            <a:r>
              <a:rPr lang="de-AT" sz="1600" dirty="0"/>
              <a:t>Die Wehrmacht wurde bejubelt, das </a:t>
            </a:r>
            <a:r>
              <a:rPr lang="de-AT" sz="1600" b="1" dirty="0"/>
              <a:t>Vertrauen in den „Führer“ und der Glaube an den (End)sieg</a:t>
            </a:r>
            <a:r>
              <a:rPr lang="de-AT" sz="1600" dirty="0"/>
              <a:t> wurden gestärkt.</a:t>
            </a:r>
            <a:endParaRPr lang="de-AT" sz="1100" dirty="0"/>
          </a:p>
          <a:p>
            <a:pPr marL="457200" lvl="1" indent="0">
              <a:buNone/>
            </a:pPr>
            <a:endParaRPr lang="de-AT" sz="1100" dirty="0">
              <a:solidFill>
                <a:schemeClr val="accent4"/>
              </a:solidFill>
            </a:endParaRPr>
          </a:p>
          <a:p>
            <a:r>
              <a:rPr lang="de-AT" sz="1600" dirty="0">
                <a:solidFill>
                  <a:schemeClr val="accent4"/>
                </a:solidFill>
              </a:rPr>
              <a:t>Vor allem der </a:t>
            </a:r>
            <a:r>
              <a:rPr lang="de-AT" sz="1600" b="1" dirty="0">
                <a:solidFill>
                  <a:schemeClr val="accent4"/>
                </a:solidFill>
              </a:rPr>
              <a:t>Sieg über Frankreich </a:t>
            </a:r>
            <a:r>
              <a:rPr lang="de-AT" sz="1600" dirty="0">
                <a:solidFill>
                  <a:schemeClr val="accent4"/>
                </a:solidFill>
              </a:rPr>
              <a:t>hatte für viele Deutsche eine </a:t>
            </a:r>
            <a:r>
              <a:rPr lang="de-AT" sz="1600" b="1" dirty="0">
                <a:solidFill>
                  <a:schemeClr val="accent4"/>
                </a:solidFill>
              </a:rPr>
              <a:t>besondere</a:t>
            </a:r>
            <a:r>
              <a:rPr lang="de-AT" sz="1600" dirty="0">
                <a:solidFill>
                  <a:schemeClr val="accent4"/>
                </a:solidFill>
              </a:rPr>
              <a:t> </a:t>
            </a:r>
            <a:r>
              <a:rPr lang="de-AT" sz="1600" b="1" dirty="0">
                <a:solidFill>
                  <a:schemeClr val="accent4"/>
                </a:solidFill>
              </a:rPr>
              <a:t>Bedeutung</a:t>
            </a:r>
            <a:r>
              <a:rPr lang="de-AT" sz="1600" dirty="0">
                <a:solidFill>
                  <a:schemeClr val="accent4"/>
                </a:solidFill>
              </a:rPr>
              <a:t>, da zwischen Frankreich und Deutschland schon seit Jahrhunderten eine Feindschaft bestand. Der Ausgang des Ersten Weltkriegs war zudem von vielen Deutschen als erniedrigend wahrgenommen worden.</a:t>
            </a:r>
          </a:p>
          <a:p>
            <a:pPr lvl="0"/>
            <a:endParaRPr lang="de-AT" sz="1600" dirty="0"/>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020031246"/>
      </p:ext>
    </p:extLst>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Sitzkrieg und Erste Phase der Westoffensive</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b="1" dirty="0"/>
              <a:t>„Sitzkrieg“ zwischen Deutschland und Frankreich</a:t>
            </a:r>
            <a:r>
              <a:rPr lang="de-AT" sz="1600" dirty="0"/>
              <a:t>: Für ein halbes Jahr nach der Kriegserklärung Frankreichs gab es zunächst gab es wenige militärische Aktionen zwischen Frankreich und Deutschland.</a:t>
            </a:r>
          </a:p>
          <a:p>
            <a:pPr marL="457200" lvl="1" indent="0">
              <a:buNone/>
            </a:pPr>
            <a:endParaRPr lang="de-AT" sz="1100" dirty="0"/>
          </a:p>
          <a:p>
            <a:r>
              <a:rPr lang="de-AT" sz="1600" dirty="0">
                <a:solidFill>
                  <a:schemeClr val="accent4"/>
                </a:solidFill>
              </a:rPr>
              <a:t>Im Frühjahr 1940: Ende des „Sitzkrieges“. Die deutsche Wehrmacht beginnt die </a:t>
            </a:r>
            <a:r>
              <a:rPr lang="de-AT" sz="1600" b="1" dirty="0">
                <a:solidFill>
                  <a:schemeClr val="accent4"/>
                </a:solidFill>
              </a:rPr>
              <a:t>Westoffensive</a:t>
            </a:r>
            <a:r>
              <a:rPr lang="de-AT" sz="1600" dirty="0">
                <a:solidFill>
                  <a:schemeClr val="accent4"/>
                </a:solidFill>
              </a:rPr>
              <a:t>.</a:t>
            </a:r>
          </a:p>
          <a:p>
            <a:pPr marL="457200" lvl="1" indent="0">
              <a:buNone/>
            </a:pPr>
            <a:endParaRPr lang="de-AT" sz="1100" dirty="0">
              <a:solidFill>
                <a:schemeClr val="accent4"/>
              </a:solidFill>
            </a:endParaRPr>
          </a:p>
          <a:p>
            <a:r>
              <a:rPr lang="de-AT" sz="1600" dirty="0">
                <a:solidFill>
                  <a:schemeClr val="accent4"/>
                </a:solidFill>
              </a:rPr>
              <a:t>Deutschland besetzt und erobert die neutralen Staaten </a:t>
            </a:r>
            <a:r>
              <a:rPr lang="de-AT" sz="1600" b="1" dirty="0">
                <a:solidFill>
                  <a:schemeClr val="accent4"/>
                </a:solidFill>
              </a:rPr>
              <a:t>Niederlande</a:t>
            </a:r>
            <a:r>
              <a:rPr lang="de-AT" sz="1600" dirty="0">
                <a:solidFill>
                  <a:schemeClr val="accent4"/>
                </a:solidFill>
              </a:rPr>
              <a:t>, </a:t>
            </a:r>
            <a:r>
              <a:rPr lang="de-AT" sz="1600" b="1" dirty="0">
                <a:solidFill>
                  <a:schemeClr val="accent4"/>
                </a:solidFill>
              </a:rPr>
              <a:t>Belgien</a:t>
            </a:r>
            <a:r>
              <a:rPr lang="de-AT" sz="1600" dirty="0">
                <a:solidFill>
                  <a:schemeClr val="accent4"/>
                </a:solidFill>
              </a:rPr>
              <a:t> und </a:t>
            </a:r>
            <a:r>
              <a:rPr lang="de-AT" sz="1600" b="1" dirty="0">
                <a:solidFill>
                  <a:schemeClr val="accent4"/>
                </a:solidFill>
              </a:rPr>
              <a:t>Luxemburg</a:t>
            </a:r>
            <a:r>
              <a:rPr lang="de-AT" sz="1600" dirty="0">
                <a:solidFill>
                  <a:schemeClr val="accent4"/>
                </a:solidFill>
              </a:rPr>
              <a:t>. </a:t>
            </a:r>
          </a:p>
          <a:p>
            <a:pPr lvl="1"/>
            <a:r>
              <a:rPr lang="de-AT" sz="1600" dirty="0">
                <a:solidFill>
                  <a:schemeClr val="accent4"/>
                </a:solidFill>
              </a:rPr>
              <a:t>Das französische Heer sollte damit „abgelenkt“ werden.</a:t>
            </a:r>
          </a:p>
          <a:p>
            <a:pPr lvl="1"/>
            <a:r>
              <a:rPr lang="de-AT" sz="1600" dirty="0">
                <a:solidFill>
                  <a:schemeClr val="accent4"/>
                </a:solidFill>
              </a:rPr>
              <a:t>Gleichzeitig sollten die deutschen Truppen bis zur französischen Atlantikküste vordringen, was im Mai 1940 gelang.</a:t>
            </a:r>
          </a:p>
          <a:p>
            <a:pPr marL="457200" lvl="1" indent="0">
              <a:buNone/>
            </a:pPr>
            <a:endParaRPr lang="de-AT" sz="1100" dirty="0">
              <a:solidFill>
                <a:schemeClr val="accent4"/>
              </a:solidFill>
            </a:endParaRPr>
          </a:p>
          <a:p>
            <a:r>
              <a:rPr lang="de-AT" sz="1600" dirty="0">
                <a:solidFill>
                  <a:schemeClr val="accent4"/>
                </a:solidFill>
              </a:rPr>
              <a:t>Eigentliches</a:t>
            </a:r>
            <a:r>
              <a:rPr lang="de-AT" sz="1600" b="1" dirty="0">
                <a:solidFill>
                  <a:schemeClr val="accent4"/>
                </a:solidFill>
              </a:rPr>
              <a:t> Hauptziel der Westoffensive: Frankreich!</a:t>
            </a:r>
          </a:p>
          <a:p>
            <a:endParaRPr lang="de-AT" sz="1600" dirty="0">
              <a:solidFill>
                <a:srgbClr val="FF0000"/>
              </a:solidFill>
            </a:endParaRPr>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421348091"/>
      </p:ext>
    </p:extLst>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Zweite Phase der Westoffensive – Besetzung Frankreichs</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a:solidFill>
                  <a:schemeClr val="accent4"/>
                </a:solidFill>
              </a:rPr>
              <a:t>Ab Anfang Juni 1940: Deutsche Bodentruppen dringen, unterstützt von der Luftwaffe, über mehrere Wege immer weiter in Frankreich vor.</a:t>
            </a:r>
          </a:p>
          <a:p>
            <a:pPr marL="457200" lvl="1" indent="0">
              <a:buNone/>
            </a:pPr>
            <a:endParaRPr lang="de-AT" sz="1100" dirty="0">
              <a:solidFill>
                <a:schemeClr val="accent4"/>
              </a:solidFill>
            </a:endParaRPr>
          </a:p>
          <a:p>
            <a:r>
              <a:rPr lang="de-AT" sz="1600" dirty="0">
                <a:solidFill>
                  <a:schemeClr val="accent4"/>
                </a:solidFill>
              </a:rPr>
              <a:t>Mitte Juni 1940: Besetzung von </a:t>
            </a:r>
            <a:r>
              <a:rPr lang="de-AT" sz="1600" b="1" dirty="0">
                <a:solidFill>
                  <a:schemeClr val="accent4"/>
                </a:solidFill>
              </a:rPr>
              <a:t>Paris</a:t>
            </a:r>
          </a:p>
          <a:p>
            <a:pPr marL="457200" lvl="1" indent="0">
              <a:buNone/>
            </a:pPr>
            <a:endParaRPr lang="de-AT" sz="1100" b="1" dirty="0">
              <a:solidFill>
                <a:schemeClr val="accent4"/>
              </a:solidFill>
            </a:endParaRPr>
          </a:p>
          <a:p>
            <a:r>
              <a:rPr lang="de-AT" sz="1600" dirty="0">
                <a:solidFill>
                  <a:schemeClr val="accent4"/>
                </a:solidFill>
              </a:rPr>
              <a:t>Ende Juni 1940: Frankreich und das Deutsche Reich unterzeichnen den </a:t>
            </a:r>
            <a:r>
              <a:rPr lang="de-AT" sz="1600" b="1" dirty="0">
                <a:solidFill>
                  <a:schemeClr val="accent4"/>
                </a:solidFill>
              </a:rPr>
              <a:t>Waffenstillstand</a:t>
            </a:r>
            <a:r>
              <a:rPr lang="de-AT" sz="1600" dirty="0">
                <a:solidFill>
                  <a:schemeClr val="accent4"/>
                </a:solidFill>
              </a:rPr>
              <a:t> bei </a:t>
            </a:r>
            <a:r>
              <a:rPr lang="de-AT" sz="1600" dirty="0" err="1">
                <a:solidFill>
                  <a:schemeClr val="accent4"/>
                </a:solidFill>
              </a:rPr>
              <a:t>Compiégne</a:t>
            </a:r>
            <a:r>
              <a:rPr lang="de-AT" sz="1600" dirty="0">
                <a:solidFill>
                  <a:schemeClr val="accent4"/>
                </a:solidFill>
              </a:rPr>
              <a:t>.</a:t>
            </a:r>
          </a:p>
          <a:p>
            <a:pPr marL="457200" lvl="1" indent="0">
              <a:buNone/>
            </a:pPr>
            <a:endParaRPr lang="de-AT" sz="1100" dirty="0">
              <a:solidFill>
                <a:schemeClr val="accent4"/>
              </a:solidFill>
            </a:endParaRPr>
          </a:p>
          <a:p>
            <a:r>
              <a:rPr lang="de-AT" sz="1600" dirty="0">
                <a:solidFill>
                  <a:schemeClr val="accent4"/>
                </a:solidFill>
              </a:rPr>
              <a:t>Frankreich wird in eine </a:t>
            </a:r>
            <a:r>
              <a:rPr lang="de-AT" sz="1600" b="1" dirty="0">
                <a:solidFill>
                  <a:schemeClr val="accent4"/>
                </a:solidFill>
              </a:rPr>
              <a:t>besetzte und eine unbesetzte Zone </a:t>
            </a:r>
            <a:r>
              <a:rPr lang="de-AT" sz="1600" dirty="0">
                <a:solidFill>
                  <a:schemeClr val="accent4"/>
                </a:solidFill>
              </a:rPr>
              <a:t>geteilt. </a:t>
            </a:r>
          </a:p>
          <a:p>
            <a:pPr lvl="1"/>
            <a:r>
              <a:rPr lang="de-AT" sz="1600" dirty="0">
                <a:solidFill>
                  <a:schemeClr val="accent4"/>
                </a:solidFill>
              </a:rPr>
              <a:t>Der </a:t>
            </a:r>
            <a:r>
              <a:rPr lang="de-AT" sz="1600" b="1" dirty="0">
                <a:solidFill>
                  <a:schemeClr val="accent4"/>
                </a:solidFill>
              </a:rPr>
              <a:t>Nordosten Frankreichs </a:t>
            </a:r>
            <a:r>
              <a:rPr lang="de-AT" sz="1600" dirty="0">
                <a:solidFill>
                  <a:schemeClr val="accent4"/>
                </a:solidFill>
              </a:rPr>
              <a:t>mit Paris und die </a:t>
            </a:r>
            <a:r>
              <a:rPr lang="de-AT" sz="1600" b="1" dirty="0">
                <a:solidFill>
                  <a:schemeClr val="accent4"/>
                </a:solidFill>
              </a:rPr>
              <a:t>Atlantikküste</a:t>
            </a:r>
            <a:r>
              <a:rPr lang="de-AT" sz="1600" dirty="0">
                <a:solidFill>
                  <a:schemeClr val="accent4"/>
                </a:solidFill>
              </a:rPr>
              <a:t> kommen unter deutsche Kontrolle, </a:t>
            </a:r>
            <a:r>
              <a:rPr lang="de-AT" sz="1600" b="1" dirty="0">
                <a:solidFill>
                  <a:schemeClr val="accent4"/>
                </a:solidFill>
              </a:rPr>
              <a:t>Elsass</a:t>
            </a:r>
            <a:r>
              <a:rPr lang="de-AT" sz="1600" dirty="0">
                <a:solidFill>
                  <a:schemeClr val="accent4"/>
                </a:solidFill>
              </a:rPr>
              <a:t> und </a:t>
            </a:r>
            <a:r>
              <a:rPr lang="de-AT" sz="1600" b="1" dirty="0">
                <a:solidFill>
                  <a:schemeClr val="accent4"/>
                </a:solidFill>
              </a:rPr>
              <a:t>Lothringen</a:t>
            </a:r>
            <a:r>
              <a:rPr lang="de-AT" sz="1600" dirty="0">
                <a:solidFill>
                  <a:schemeClr val="accent4"/>
                </a:solidFill>
              </a:rPr>
              <a:t> werden dem Deutschen Reich angegliedert. </a:t>
            </a:r>
          </a:p>
          <a:p>
            <a:pPr lvl="1"/>
            <a:r>
              <a:rPr lang="de-AT" sz="1600" dirty="0">
                <a:solidFill>
                  <a:schemeClr val="accent4"/>
                </a:solidFill>
              </a:rPr>
              <a:t>Der unbesetzte Süden Frankreichs wird von Marschall Philippe Pétain regiert, der mit dem deutschen NS-Regime eng </a:t>
            </a:r>
            <a:r>
              <a:rPr lang="de-AT" sz="1600" b="1" dirty="0">
                <a:solidFill>
                  <a:schemeClr val="accent4"/>
                </a:solidFill>
              </a:rPr>
              <a:t>zusammenarbeitete</a:t>
            </a:r>
            <a:r>
              <a:rPr lang="de-AT" sz="1600" dirty="0">
                <a:solidFill>
                  <a:schemeClr val="accent4"/>
                </a:solidFill>
              </a:rPr>
              <a:t> („</a:t>
            </a:r>
            <a:r>
              <a:rPr lang="de-AT" sz="1600" b="1" dirty="0">
                <a:solidFill>
                  <a:schemeClr val="accent4"/>
                </a:solidFill>
              </a:rPr>
              <a:t>Vichy-Frankreich“</a:t>
            </a:r>
            <a:r>
              <a:rPr lang="de-AT" sz="1600" dirty="0">
                <a:solidFill>
                  <a:schemeClr val="accent4"/>
                </a:solidFill>
              </a:rPr>
              <a:t>, benannt nach dem Regierungssitz Vichy). </a:t>
            </a:r>
          </a:p>
          <a:p>
            <a:pPr lvl="1"/>
            <a:r>
              <a:rPr lang="de-AT" sz="1600" dirty="0">
                <a:solidFill>
                  <a:schemeClr val="accent4"/>
                </a:solidFill>
              </a:rPr>
              <a:t>1942 fallen deutsche Truppen auch in die unbesetzte Zone ein.</a:t>
            </a:r>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255273999"/>
      </p:ext>
    </p:extLst>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Westoffensive: Italien als Verbündeter Deutschlands</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a:solidFill>
                  <a:schemeClr val="accent4"/>
                </a:solidFill>
              </a:rPr>
              <a:t>Mussolini und Hitler hatten sich 1939 im sogenannten „</a:t>
            </a:r>
            <a:r>
              <a:rPr lang="de-AT" sz="1600" b="1" dirty="0">
                <a:solidFill>
                  <a:schemeClr val="accent4"/>
                </a:solidFill>
              </a:rPr>
              <a:t>Stahlpakt</a:t>
            </a:r>
            <a:r>
              <a:rPr lang="de-AT" sz="1600" dirty="0">
                <a:solidFill>
                  <a:schemeClr val="accent4"/>
                </a:solidFill>
              </a:rPr>
              <a:t>“ zu </a:t>
            </a:r>
            <a:r>
              <a:rPr lang="de-AT" sz="1600" b="1" dirty="0">
                <a:solidFill>
                  <a:schemeClr val="accent4"/>
                </a:solidFill>
              </a:rPr>
              <a:t>gegenseitiger militärischer Unterstützung </a:t>
            </a:r>
            <a:r>
              <a:rPr lang="de-AT" sz="1600" dirty="0">
                <a:solidFill>
                  <a:schemeClr val="accent4"/>
                </a:solidFill>
              </a:rPr>
              <a:t>verpflichtet.</a:t>
            </a:r>
          </a:p>
          <a:p>
            <a:pPr marL="457200" lvl="1" indent="0">
              <a:buNone/>
            </a:pPr>
            <a:endParaRPr lang="de-AT" sz="1100" dirty="0">
              <a:solidFill>
                <a:schemeClr val="accent4"/>
              </a:solidFill>
            </a:endParaRPr>
          </a:p>
          <a:p>
            <a:r>
              <a:rPr lang="de-AT" sz="1600" dirty="0">
                <a:solidFill>
                  <a:schemeClr val="accent4"/>
                </a:solidFill>
              </a:rPr>
              <a:t>Zu Kriegsbeginn hatte sich Italien allerdings trotz dieses Pakts als „</a:t>
            </a:r>
            <a:r>
              <a:rPr lang="de-AT" sz="1600" b="1" dirty="0">
                <a:solidFill>
                  <a:schemeClr val="accent4"/>
                </a:solidFill>
              </a:rPr>
              <a:t>nicht</a:t>
            </a:r>
            <a:r>
              <a:rPr lang="de-AT" sz="1600" dirty="0">
                <a:solidFill>
                  <a:schemeClr val="accent4"/>
                </a:solidFill>
              </a:rPr>
              <a:t> </a:t>
            </a:r>
            <a:r>
              <a:rPr lang="de-AT" sz="1600" b="1" dirty="0">
                <a:solidFill>
                  <a:schemeClr val="accent4"/>
                </a:solidFill>
              </a:rPr>
              <a:t>kriegsführend</a:t>
            </a:r>
            <a:r>
              <a:rPr lang="de-AT" sz="1600" dirty="0">
                <a:solidFill>
                  <a:schemeClr val="accent4"/>
                </a:solidFill>
              </a:rPr>
              <a:t>“ erklärt.</a:t>
            </a:r>
          </a:p>
          <a:p>
            <a:pPr marL="457200" lvl="1" indent="0">
              <a:buNone/>
            </a:pPr>
            <a:endParaRPr lang="de-AT" sz="1100" dirty="0">
              <a:solidFill>
                <a:schemeClr val="accent4"/>
              </a:solidFill>
            </a:endParaRPr>
          </a:p>
          <a:p>
            <a:r>
              <a:rPr lang="de-AT" sz="1600" dirty="0">
                <a:solidFill>
                  <a:schemeClr val="accent4"/>
                </a:solidFill>
              </a:rPr>
              <a:t>Am 10. Juni 1940 aber erklärt Mussolini </a:t>
            </a:r>
            <a:r>
              <a:rPr lang="de-AT" sz="1600" b="1" dirty="0">
                <a:solidFill>
                  <a:schemeClr val="accent4"/>
                </a:solidFill>
              </a:rPr>
              <a:t>Großbritannien und Frankreich den Krieg</a:t>
            </a:r>
            <a:r>
              <a:rPr lang="de-AT" sz="1600" dirty="0">
                <a:solidFill>
                  <a:schemeClr val="accent4"/>
                </a:solidFill>
              </a:rPr>
              <a:t>.</a:t>
            </a:r>
          </a:p>
          <a:p>
            <a:pPr lvl="1"/>
            <a:r>
              <a:rPr lang="de-AT" sz="1600" dirty="0">
                <a:solidFill>
                  <a:schemeClr val="accent4"/>
                </a:solidFill>
              </a:rPr>
              <a:t>Die italienischen Truppen rückten in Südfrankreich ein, waren jedoch nicht erfolgreich.</a:t>
            </a:r>
          </a:p>
          <a:p>
            <a:pPr marL="457200" lvl="1" indent="0">
              <a:buNone/>
            </a:pPr>
            <a:endParaRPr lang="de-AT" sz="1100" dirty="0">
              <a:solidFill>
                <a:schemeClr val="accent4"/>
              </a:solidFill>
            </a:endParaRPr>
          </a:p>
          <a:p>
            <a:r>
              <a:rPr lang="de-AT" sz="1600" dirty="0">
                <a:solidFill>
                  <a:schemeClr val="accent4"/>
                </a:solidFill>
              </a:rPr>
              <a:t>Ab Herbst 1940: Italien schließt sich dem „</a:t>
            </a:r>
            <a:r>
              <a:rPr lang="de-AT" sz="1600" b="1" dirty="0">
                <a:solidFill>
                  <a:schemeClr val="accent4"/>
                </a:solidFill>
              </a:rPr>
              <a:t>Dreimächtepakt</a:t>
            </a:r>
            <a:r>
              <a:rPr lang="de-AT" sz="1600" dirty="0">
                <a:solidFill>
                  <a:schemeClr val="accent4"/>
                </a:solidFill>
              </a:rPr>
              <a:t>“ (</a:t>
            </a:r>
            <a:r>
              <a:rPr lang="de-AT" sz="1600" b="1" dirty="0">
                <a:solidFill>
                  <a:schemeClr val="accent4"/>
                </a:solidFill>
              </a:rPr>
              <a:t>Deutschland, Italien, Japan) </a:t>
            </a:r>
            <a:r>
              <a:rPr lang="de-AT" sz="1600" dirty="0">
                <a:solidFill>
                  <a:schemeClr val="accent4"/>
                </a:solidFill>
              </a:rPr>
              <a:t>an.</a:t>
            </a:r>
          </a:p>
          <a:p>
            <a:pPr marL="457200" lvl="1" indent="0">
              <a:buNone/>
            </a:pPr>
            <a:endParaRPr lang="de-AT" sz="1100" dirty="0">
              <a:solidFill>
                <a:schemeClr val="accent4"/>
              </a:solidFill>
            </a:endParaRPr>
          </a:p>
          <a:p>
            <a:r>
              <a:rPr lang="de-AT" sz="1600" dirty="0">
                <a:solidFill>
                  <a:schemeClr val="accent4"/>
                </a:solidFill>
              </a:rPr>
              <a:t>Mussolini wollte in erster Linie die italienische Herrschaft auf </a:t>
            </a:r>
            <a:r>
              <a:rPr lang="de-AT" sz="1600" b="1" dirty="0">
                <a:solidFill>
                  <a:schemeClr val="accent4"/>
                </a:solidFill>
              </a:rPr>
              <a:t>Nordafrika</a:t>
            </a:r>
            <a:r>
              <a:rPr lang="de-AT" sz="1600" dirty="0">
                <a:solidFill>
                  <a:schemeClr val="accent4"/>
                </a:solidFill>
              </a:rPr>
              <a:t> und den </a:t>
            </a:r>
            <a:r>
              <a:rPr lang="de-AT" sz="1600" b="1" dirty="0">
                <a:solidFill>
                  <a:schemeClr val="accent4"/>
                </a:solidFill>
              </a:rPr>
              <a:t>Balkan</a:t>
            </a:r>
            <a:r>
              <a:rPr lang="de-AT" sz="1600" dirty="0">
                <a:solidFill>
                  <a:schemeClr val="accent4"/>
                </a:solidFill>
              </a:rPr>
              <a:t> ausdehnen, auch in </a:t>
            </a:r>
            <a:r>
              <a:rPr lang="de-AT" sz="1600" b="1" dirty="0">
                <a:solidFill>
                  <a:schemeClr val="accent4"/>
                </a:solidFill>
              </a:rPr>
              <a:t>Griechenland</a:t>
            </a:r>
            <a:r>
              <a:rPr lang="de-AT" sz="1600" dirty="0">
                <a:solidFill>
                  <a:schemeClr val="accent4"/>
                </a:solidFill>
              </a:rPr>
              <a:t> kämpften die italienischen Truppen.</a:t>
            </a:r>
            <a:br>
              <a:rPr lang="de-AT" sz="1600" dirty="0">
                <a:solidFill>
                  <a:srgbClr val="FF0000"/>
                </a:solidFill>
              </a:rPr>
            </a:br>
            <a:endParaRPr lang="de-AT" sz="1600" dirty="0">
              <a:solidFill>
                <a:srgbClr val="FF0000"/>
              </a:solidFill>
            </a:endParaRPr>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47472031"/>
      </p:ext>
    </p:extLst>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Großbritannien: </a:t>
            </a:r>
            <a:r>
              <a:rPr lang="de-AT" sz="2400" dirty="0"/>
              <a:t>Kriegsgegner des Deutschen Reiches im Westen</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a:t>Hitler wollte eigentlich einen </a:t>
            </a:r>
            <a:r>
              <a:rPr lang="de-AT" sz="1600" b="1" dirty="0"/>
              <a:t>Krieg mit Großbritannien vermeiden</a:t>
            </a:r>
            <a:r>
              <a:rPr lang="de-AT" sz="1600" dirty="0"/>
              <a:t> und Großbritannien zum Verbündeten machen.</a:t>
            </a:r>
          </a:p>
          <a:p>
            <a:pPr marL="457200" lvl="1" indent="0">
              <a:buNone/>
            </a:pPr>
            <a:endParaRPr lang="de-AT" sz="1100" dirty="0"/>
          </a:p>
          <a:p>
            <a:r>
              <a:rPr lang="de-AT" sz="1600" dirty="0"/>
              <a:t>Der britische Premierminister </a:t>
            </a:r>
            <a:r>
              <a:rPr lang="de-AT" sz="1600" b="1" dirty="0"/>
              <a:t>Winston Churchill </a:t>
            </a:r>
            <a:r>
              <a:rPr lang="de-AT" sz="1600" dirty="0"/>
              <a:t>(seit Mai 1940 im Amt) lehnte jedoch jede Zusammenarbeit mit dem NS-Regime ab. </a:t>
            </a:r>
          </a:p>
          <a:p>
            <a:pPr marL="457200" lvl="1" indent="0">
              <a:buNone/>
            </a:pPr>
            <a:endParaRPr lang="de-AT" sz="1100" dirty="0"/>
          </a:p>
          <a:p>
            <a:r>
              <a:rPr lang="de-AT" sz="1600" dirty="0"/>
              <a:t>Großbritannien wird zum </a:t>
            </a:r>
            <a:r>
              <a:rPr lang="de-AT" sz="1600" b="1" dirty="0"/>
              <a:t>Kriegsgegner</a:t>
            </a:r>
            <a:r>
              <a:rPr lang="de-AT" sz="1600" dirty="0"/>
              <a:t> des „Deutschen Reiches“.</a:t>
            </a:r>
          </a:p>
          <a:p>
            <a:pPr lvl="1"/>
            <a:r>
              <a:rPr lang="de-AT" sz="1400" dirty="0"/>
              <a:t>Nach der Niederlage Frankreichs einzig verbliebener Gegner im Westen</a:t>
            </a:r>
          </a:p>
          <a:p>
            <a:pPr marL="457200" lvl="1" indent="0">
              <a:buNone/>
            </a:pPr>
            <a:endParaRPr lang="de-AT" sz="1100" dirty="0"/>
          </a:p>
          <a:p>
            <a:r>
              <a:rPr lang="de-AT" sz="1600" dirty="0"/>
              <a:t>Hitler wollte Großbritannien besiegen und sich dann Richtung Osten wenden, um Russland zu erobern.</a:t>
            </a:r>
          </a:p>
          <a:p>
            <a:pPr marL="457200" lvl="1" indent="0">
              <a:buNone/>
            </a:pPr>
            <a:endParaRPr lang="de-AT" sz="1100" b="1" dirty="0"/>
          </a:p>
          <a:p>
            <a:r>
              <a:rPr lang="de-AT" sz="1600" b="1" dirty="0"/>
              <a:t>Seekrieg </a:t>
            </a:r>
            <a:r>
              <a:rPr lang="de-AT" sz="1600" dirty="0"/>
              <a:t>ab 1939 zwischen</a:t>
            </a:r>
            <a:r>
              <a:rPr lang="de-AT" sz="1600" b="1" dirty="0"/>
              <a:t> </a:t>
            </a:r>
            <a:r>
              <a:rPr lang="de-AT" sz="1600" dirty="0"/>
              <a:t>Großbritannien und dem Deutschen Reich </a:t>
            </a:r>
          </a:p>
          <a:p>
            <a:pPr marL="457200" lvl="1" indent="0">
              <a:buNone/>
            </a:pPr>
            <a:endParaRPr lang="de-AT" sz="1100" dirty="0"/>
          </a:p>
          <a:p>
            <a:r>
              <a:rPr lang="de-AT" sz="1600" dirty="0"/>
              <a:t>Angriff auf die </a:t>
            </a:r>
            <a:r>
              <a:rPr lang="de-AT" sz="1600" b="1" dirty="0"/>
              <a:t>Handelsschiffe</a:t>
            </a:r>
            <a:r>
              <a:rPr lang="de-AT" sz="1600" dirty="0"/>
              <a:t> auf dem Weg nach Großbritannien, Handelswege abgeschnitten </a:t>
            </a:r>
          </a:p>
          <a:p>
            <a:pPr marL="457200" lvl="1" indent="0">
              <a:buNone/>
            </a:pPr>
            <a:endParaRPr lang="de-AT" sz="1100" dirty="0"/>
          </a:p>
          <a:p>
            <a:r>
              <a:rPr lang="de-AT" sz="1600" dirty="0"/>
              <a:t>Einsatz von (deutschen) </a:t>
            </a:r>
            <a:r>
              <a:rPr lang="de-AT" sz="1600" b="1" dirty="0"/>
              <a:t>U-Booten</a:t>
            </a:r>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010935177"/>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a:xfrm>
            <a:off x="468311" y="5589240"/>
            <a:ext cx="8207375" cy="1152525"/>
          </a:xfrm>
        </p:spPr>
        <p:txBody>
          <a:bodyPr/>
          <a:lstStyle/>
          <a:p>
            <a:pPr eaLnBrk="1" hangingPunct="1"/>
            <a:r>
              <a:rPr lang="de-DE" sz="2000" dirty="0"/>
              <a:t>Mehr Information auf: </a:t>
            </a:r>
            <a:r>
              <a:rPr lang="de-DE" sz="2000" dirty="0">
                <a:solidFill>
                  <a:srgbClr val="FF0000"/>
                </a:solidFill>
                <a:hlinkClick r:id="rId4"/>
              </a:rPr>
              <a:t>www.demokratiewebstatt.at</a:t>
            </a:r>
            <a:r>
              <a:rPr lang="de-DE" sz="2000" dirty="0">
                <a:solidFill>
                  <a:srgbClr val="FF0000"/>
                </a:solidFill>
              </a:rPr>
              <a:t> </a:t>
            </a:r>
            <a:endParaRPr lang="de-AT" sz="2000" dirty="0">
              <a:solidFill>
                <a:srgbClr val="FF0000"/>
              </a:solidFill>
            </a:endParaRPr>
          </a:p>
        </p:txBody>
      </p:sp>
      <p:pic>
        <p:nvPicPr>
          <p:cNvPr id="5" name="Grafik 4">
            <a:extLst>
              <a:ext uri="{FF2B5EF4-FFF2-40B4-BE49-F238E27FC236}">
                <a16:creationId xmlns:a16="http://schemas.microsoft.com/office/drawing/2014/main" id="{4A48F9F2-3D70-0BD2-A0CE-EDF1C65CA7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3568" y="473498"/>
            <a:ext cx="5976000" cy="4982451"/>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Luftschlacht um England</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AT" sz="1600" dirty="0"/>
              <a:t>Sommer und Herbst 1940: Eine heftige „</a:t>
            </a:r>
            <a:r>
              <a:rPr lang="de-AT" sz="1600" b="1" dirty="0"/>
              <a:t>Luftschlacht um England</a:t>
            </a:r>
            <a:r>
              <a:rPr lang="de-AT" sz="1600" dirty="0"/>
              <a:t>“ (deutsche Luftwaffe gegen Royal Air Force) beginnt.</a:t>
            </a:r>
          </a:p>
          <a:p>
            <a:pPr marL="457200" lvl="1" indent="0">
              <a:buNone/>
            </a:pPr>
            <a:endParaRPr lang="de-AT" sz="1100" dirty="0"/>
          </a:p>
          <a:p>
            <a:r>
              <a:rPr lang="de-AT" sz="1600" dirty="0"/>
              <a:t>Deutsche </a:t>
            </a:r>
            <a:r>
              <a:rPr lang="de-AT" sz="1600" b="1" dirty="0"/>
              <a:t>Invasion</a:t>
            </a:r>
            <a:r>
              <a:rPr lang="de-AT" sz="1600" dirty="0"/>
              <a:t> in Großbritannien sollte folgen.</a:t>
            </a:r>
          </a:p>
          <a:p>
            <a:pPr marL="457200" lvl="1" indent="0">
              <a:buNone/>
            </a:pPr>
            <a:endParaRPr lang="de-AT" sz="1100" dirty="0"/>
          </a:p>
          <a:p>
            <a:r>
              <a:rPr lang="de-AT" sz="1600" dirty="0"/>
              <a:t>Unerwartet hoher </a:t>
            </a:r>
            <a:r>
              <a:rPr lang="de-AT" sz="1600" b="1" dirty="0"/>
              <a:t>Widerstand</a:t>
            </a:r>
            <a:r>
              <a:rPr lang="de-AT" sz="1600" dirty="0"/>
              <a:t> seitens Großbritanniens</a:t>
            </a:r>
          </a:p>
          <a:p>
            <a:pPr marL="457200" lvl="1" indent="0">
              <a:buNone/>
            </a:pPr>
            <a:endParaRPr lang="de-AT" sz="1100" dirty="0"/>
          </a:p>
          <a:p>
            <a:r>
              <a:rPr lang="de-AT" sz="1600" dirty="0"/>
              <a:t>Deutsche Kampfflugzeuge attackieren wichtige englische (Industrie-)Städte. </a:t>
            </a:r>
          </a:p>
          <a:p>
            <a:pPr lvl="1"/>
            <a:r>
              <a:rPr lang="de-AT" sz="1600" dirty="0"/>
              <a:t>November 1940: </a:t>
            </a:r>
            <a:r>
              <a:rPr lang="de-AT" sz="1600" b="1" dirty="0"/>
              <a:t>Coventry</a:t>
            </a:r>
            <a:r>
              <a:rPr lang="de-AT" sz="1600" dirty="0"/>
              <a:t> durch 500 Bomben praktisch vollständig zerstört.</a:t>
            </a:r>
          </a:p>
          <a:p>
            <a:pPr lvl="1"/>
            <a:r>
              <a:rPr lang="de-AT" sz="1600" dirty="0"/>
              <a:t>Dezember 1940: Einer der schwersten Luftangriffe auf </a:t>
            </a:r>
            <a:r>
              <a:rPr lang="de-AT" sz="1600" b="1" dirty="0"/>
              <a:t>London</a:t>
            </a:r>
          </a:p>
          <a:p>
            <a:pPr marL="457200" lvl="1" indent="0">
              <a:buNone/>
            </a:pPr>
            <a:endParaRPr lang="de-AT" sz="1600" dirty="0"/>
          </a:p>
          <a:p>
            <a:pPr marL="342900" lvl="1" indent="-342900">
              <a:buFont typeface="Wingdings" pitchFamily="2" charset="2"/>
              <a:buChar char="l"/>
            </a:pPr>
            <a:r>
              <a:rPr lang="de-AT" sz="1600" dirty="0">
                <a:ea typeface="+mn-ea"/>
                <a:cs typeface="+mn-cs"/>
              </a:rPr>
              <a:t>Dennoch: </a:t>
            </a:r>
            <a:r>
              <a:rPr lang="de-AT" sz="1600" b="1" dirty="0">
                <a:ea typeface="+mn-ea"/>
                <a:cs typeface="+mn-cs"/>
              </a:rPr>
              <a:t>Keine Kapitulation</a:t>
            </a:r>
            <a:r>
              <a:rPr lang="de-AT" sz="1600" dirty="0">
                <a:ea typeface="+mn-ea"/>
                <a:cs typeface="+mn-cs"/>
              </a:rPr>
              <a:t> Großbritanniens!</a:t>
            </a:r>
          </a:p>
          <a:p>
            <a:pPr marL="400050" lvl="2" indent="0">
              <a:buNone/>
            </a:pPr>
            <a:endParaRPr lang="de-AT" sz="1200" dirty="0">
              <a:ea typeface="+mn-ea"/>
              <a:cs typeface="+mn-cs"/>
            </a:endParaRPr>
          </a:p>
          <a:p>
            <a:pPr marL="342900" lvl="1" indent="-342900">
              <a:buFont typeface="Wingdings" pitchFamily="2" charset="2"/>
              <a:buChar char="l"/>
            </a:pPr>
            <a:r>
              <a:rPr lang="de-AT" sz="1600" dirty="0"/>
              <a:t>Im Frühjahr 1941: Hitler </a:t>
            </a:r>
            <a:r>
              <a:rPr lang="de-AT" sz="1600" b="1" dirty="0"/>
              <a:t>beendet den Luftkrieg </a:t>
            </a:r>
            <a:r>
              <a:rPr lang="de-AT" sz="1600" dirty="0"/>
              <a:t>gegen England.</a:t>
            </a:r>
          </a:p>
          <a:p>
            <a:pPr marL="400050" lvl="2" indent="0">
              <a:buNone/>
            </a:pPr>
            <a:r>
              <a:rPr lang="de-AT" sz="1200" dirty="0"/>
              <a:t> </a:t>
            </a:r>
          </a:p>
          <a:p>
            <a:pPr marL="342900" lvl="1" indent="-342900">
              <a:buFont typeface="Wingdings" pitchFamily="2" charset="2"/>
              <a:buChar char="l"/>
            </a:pPr>
            <a:r>
              <a:rPr lang="de-AT" sz="1600" dirty="0"/>
              <a:t>Luftkrieg hatte für beide Seiten </a:t>
            </a:r>
            <a:r>
              <a:rPr lang="de-AT" sz="1600" b="1" dirty="0"/>
              <a:t>hohe Verluste </a:t>
            </a:r>
            <a:r>
              <a:rPr lang="de-AT" sz="1600" dirty="0"/>
              <a:t>gebracht.</a:t>
            </a:r>
          </a:p>
          <a:p>
            <a:pPr marL="0" indent="0">
              <a:buNone/>
            </a:pPr>
            <a:endParaRPr lang="de-AT" sz="1600" dirty="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2889585311"/>
      </p:ext>
    </p:extLst>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Russlandfeldzug: „Unternehmen Barbarossa“</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a:t>Juni 1941: Die deutsche Wehrmacht beginnt ohne Kriegserklärung den </a:t>
            </a:r>
            <a:r>
              <a:rPr lang="de-AT" sz="1600" b="1" dirty="0"/>
              <a:t>Feldzug gegen die Sowjetunion</a:t>
            </a:r>
            <a:r>
              <a:rPr lang="de-AT" sz="1600" dirty="0"/>
              <a:t> („Unternehmen Barbarossa“).</a:t>
            </a:r>
          </a:p>
          <a:p>
            <a:pPr lvl="1"/>
            <a:r>
              <a:rPr lang="de-AT" sz="1600" dirty="0"/>
              <a:t>Hitler bricht damit zwei Verträge mit der Sowjetunion: den Hitler-Stalin-Pakt und den „Deutsch-Sowjetischen Grenz- und Freundschaftsvertrag“.</a:t>
            </a:r>
          </a:p>
          <a:p>
            <a:pPr marL="457200" lvl="1" indent="0">
              <a:buNone/>
            </a:pPr>
            <a:endParaRPr lang="de-AT" sz="1600" dirty="0"/>
          </a:p>
          <a:p>
            <a:pPr marL="342900" lvl="1" indent="-342900">
              <a:buFont typeface="Wingdings" pitchFamily="2" charset="2"/>
              <a:buChar char="l"/>
            </a:pPr>
            <a:r>
              <a:rPr lang="de-AT" sz="1600" dirty="0">
                <a:ea typeface="+mn-ea"/>
                <a:cs typeface="+mn-cs"/>
              </a:rPr>
              <a:t>Über </a:t>
            </a:r>
            <a:r>
              <a:rPr lang="de-AT" sz="1600" b="1" dirty="0">
                <a:ea typeface="+mn-ea"/>
                <a:cs typeface="+mn-cs"/>
              </a:rPr>
              <a:t>3 Millionen deutsche Soldaten </a:t>
            </a:r>
            <a:r>
              <a:rPr lang="de-AT" sz="1600" dirty="0">
                <a:ea typeface="+mn-ea"/>
                <a:cs typeface="+mn-cs"/>
              </a:rPr>
              <a:t>ziehen hier in den Krieg.</a:t>
            </a:r>
          </a:p>
          <a:p>
            <a:pPr marL="0" lvl="1" indent="0">
              <a:buNone/>
            </a:pPr>
            <a:endParaRPr lang="de-AT" sz="1600" dirty="0">
              <a:ea typeface="+mn-ea"/>
              <a:cs typeface="+mn-cs"/>
            </a:endParaRPr>
          </a:p>
          <a:p>
            <a:r>
              <a:rPr lang="de-AT" sz="1600" dirty="0"/>
              <a:t>Den Krieg gegen Russland unterstützen Finnland, Rumänien, Italien, Ungarn und die Slowakei.</a:t>
            </a:r>
          </a:p>
          <a:p>
            <a:pPr marL="0" indent="0">
              <a:buNone/>
            </a:pPr>
            <a:endParaRPr lang="de-AT" sz="1600" dirty="0"/>
          </a:p>
          <a:p>
            <a:r>
              <a:rPr lang="de-AT" sz="1600" dirty="0"/>
              <a:t>Auf sowjetischer Seite kämpfen zusätzlich zur </a:t>
            </a:r>
            <a:r>
              <a:rPr lang="de-AT" sz="1600" b="1" dirty="0"/>
              <a:t>Roten Armee</a:t>
            </a:r>
            <a:r>
              <a:rPr lang="de-AT" sz="1600" dirty="0"/>
              <a:t> auch </a:t>
            </a:r>
            <a:r>
              <a:rPr lang="de-AT" sz="1600" b="1" dirty="0"/>
              <a:t>tausende </a:t>
            </a:r>
            <a:r>
              <a:rPr lang="de-AT" sz="1600" b="1" dirty="0" err="1"/>
              <a:t>UntergrundkämpferInnen</a:t>
            </a:r>
            <a:r>
              <a:rPr lang="de-AT" sz="1600" dirty="0"/>
              <a:t> (</a:t>
            </a:r>
            <a:r>
              <a:rPr lang="de-AT" sz="1600" b="1" dirty="0" err="1"/>
              <a:t>PartisanInnen</a:t>
            </a:r>
            <a:r>
              <a:rPr lang="de-AT" sz="1600" dirty="0"/>
              <a:t>) gegen die deutschen Truppen.</a:t>
            </a:r>
            <a:br>
              <a:rPr lang="de-AT" sz="1600" dirty="0">
                <a:solidFill>
                  <a:srgbClr val="FF0000"/>
                </a:solidFill>
              </a:rPr>
            </a:br>
            <a:endParaRPr lang="de-AT" sz="1600" dirty="0">
              <a:solidFill>
                <a:srgbClr val="FF0000"/>
              </a:solidFill>
            </a:endParaRPr>
          </a:p>
          <a:p>
            <a:endParaRPr lang="de-AT" sz="1600" dirty="0"/>
          </a:p>
          <a:p>
            <a:pPr marL="0" indent="0">
              <a:buNone/>
            </a:pPr>
            <a:endParaRPr lang="de-AT" sz="1600" dirty="0"/>
          </a:p>
        </p:txBody>
      </p:sp>
    </p:spTree>
    <p:extLst>
      <p:ext uri="{BB962C8B-B14F-4D97-AF65-F5344CB8AC3E}">
        <p14:creationId xmlns:p14="http://schemas.microsoft.com/office/powerpoint/2010/main" val="291709326"/>
      </p:ext>
    </p:extLst>
  </p:cSld>
  <p:clrMapOvr>
    <a:masterClrMapping/>
  </p:clrMapOvr>
  <p:transition spd="med">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Russlandfeldzug: Vernichtungskrieg</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a:t>Der Feldzug gegen Russland war für Hitler auch ein Kampf zwischen verschiedenen Ideologien (</a:t>
            </a:r>
            <a:r>
              <a:rPr lang="de-AT" sz="1600" b="1" dirty="0"/>
              <a:t>Nationalsozialismus versus Kommunismus</a:t>
            </a:r>
            <a:r>
              <a:rPr lang="de-AT" sz="1600" dirty="0"/>
              <a:t>)</a:t>
            </a:r>
          </a:p>
          <a:p>
            <a:pPr lvl="1"/>
            <a:r>
              <a:rPr lang="de-AT" sz="1400" dirty="0"/>
              <a:t>Es ging Hitler auch um (angebliche) „rassische Unterschiede“.</a:t>
            </a:r>
          </a:p>
          <a:p>
            <a:pPr lvl="1"/>
            <a:r>
              <a:rPr lang="de-AT" sz="1400" dirty="0"/>
              <a:t>Hitler wollte </a:t>
            </a:r>
            <a:r>
              <a:rPr lang="de-AT" sz="1400" b="1" dirty="0"/>
              <a:t>„Lebensraum im Osten“ </a:t>
            </a:r>
            <a:r>
              <a:rPr lang="de-AT" sz="1400" dirty="0"/>
              <a:t>gewinnen,</a:t>
            </a:r>
          </a:p>
          <a:p>
            <a:pPr lvl="1"/>
            <a:r>
              <a:rPr lang="de-AT" sz="1400" dirty="0"/>
              <a:t>den „</a:t>
            </a:r>
            <a:r>
              <a:rPr lang="de-AT" sz="1400" b="1" dirty="0"/>
              <a:t>jüdischen Bolschewismus</a:t>
            </a:r>
            <a:r>
              <a:rPr lang="de-AT" sz="1400" dirty="0"/>
              <a:t>“ vernichten und</a:t>
            </a:r>
          </a:p>
          <a:p>
            <a:pPr lvl="1"/>
            <a:r>
              <a:rPr lang="de-AT" sz="1400" dirty="0"/>
              <a:t>die eroberten Länder (teilweise) „</a:t>
            </a:r>
            <a:r>
              <a:rPr lang="de-AT" sz="1400" b="1" dirty="0"/>
              <a:t>germanisieren</a:t>
            </a:r>
            <a:r>
              <a:rPr lang="de-AT" sz="1400" dirty="0"/>
              <a:t>“.</a:t>
            </a:r>
          </a:p>
          <a:p>
            <a:r>
              <a:rPr lang="de-AT" sz="1600" dirty="0"/>
              <a:t>Krieg ohne Rücksicht auf die Zivilbevölkerung (</a:t>
            </a:r>
            <a:r>
              <a:rPr lang="de-AT" sz="1600" b="1" dirty="0"/>
              <a:t>Vernichtungskrieg</a:t>
            </a:r>
            <a:r>
              <a:rPr lang="de-AT" sz="1600" dirty="0"/>
              <a:t>)</a:t>
            </a:r>
          </a:p>
          <a:p>
            <a:pPr lvl="1"/>
            <a:r>
              <a:rPr lang="de-AT" sz="1400" dirty="0"/>
              <a:t>Die Gebiete wurden </a:t>
            </a:r>
            <a:r>
              <a:rPr lang="de-AT" sz="1400" b="1" dirty="0"/>
              <a:t>wirtschaftlich ausgebeutet.</a:t>
            </a:r>
          </a:p>
          <a:p>
            <a:pPr lvl="1"/>
            <a:r>
              <a:rPr lang="de-AT" sz="1400" dirty="0"/>
              <a:t>die dort lebende Bevölkerung wurde </a:t>
            </a:r>
            <a:r>
              <a:rPr lang="de-AT" sz="1400" b="1" dirty="0"/>
              <a:t>vertrieben</a:t>
            </a:r>
            <a:r>
              <a:rPr lang="de-AT" sz="1400" dirty="0"/>
              <a:t> oder als </a:t>
            </a:r>
            <a:r>
              <a:rPr lang="de-AT" sz="1400" b="1" dirty="0" err="1"/>
              <a:t>ZwangsarbeiterInnen</a:t>
            </a:r>
            <a:r>
              <a:rPr lang="de-AT" sz="1400" dirty="0"/>
              <a:t> eingesetzt.</a:t>
            </a:r>
          </a:p>
          <a:p>
            <a:r>
              <a:rPr lang="de-AT" sz="1600" dirty="0"/>
              <a:t>Eigene „</a:t>
            </a:r>
            <a:r>
              <a:rPr lang="de-AT" sz="1600" b="1" dirty="0"/>
              <a:t>Einsatzgruppen</a:t>
            </a:r>
            <a:r>
              <a:rPr lang="de-AT" sz="1600" dirty="0"/>
              <a:t>“: Diese ermordeten Juden, Sinti und Roma, Kriegsgefangene sowie kommunistische Funktionäre. </a:t>
            </a:r>
          </a:p>
          <a:p>
            <a:pPr lvl="1"/>
            <a:r>
              <a:rPr lang="de-AT" sz="1400" dirty="0"/>
              <a:t>Mehr als</a:t>
            </a:r>
            <a:r>
              <a:rPr lang="de-AT" sz="1400" b="1" dirty="0"/>
              <a:t> eine halbe Million Menschen wurden Opfer der Einsatzgruppen</a:t>
            </a:r>
            <a:r>
              <a:rPr lang="de-AT" sz="1400" dirty="0"/>
              <a:t>.</a:t>
            </a:r>
          </a:p>
          <a:p>
            <a:pPr lvl="1"/>
            <a:r>
              <a:rPr lang="de-AT" sz="1400" dirty="0"/>
              <a:t>Unterstützung der Einsatzgruppen durch verschiedenen </a:t>
            </a:r>
            <a:r>
              <a:rPr lang="de-AT" sz="1400" b="1" dirty="0"/>
              <a:t>Einheiten der Wehrmacht, der Waffen-SS </a:t>
            </a:r>
            <a:r>
              <a:rPr lang="de-AT" sz="1400" dirty="0"/>
              <a:t>sowie</a:t>
            </a:r>
            <a:r>
              <a:rPr lang="de-AT" sz="1400" b="1" dirty="0"/>
              <a:t> Freiwilligenverbände</a:t>
            </a:r>
            <a:r>
              <a:rPr lang="de-AT" sz="1400" dirty="0"/>
              <a:t> aus den besetzten Gebieten.</a:t>
            </a:r>
          </a:p>
          <a:p>
            <a:r>
              <a:rPr lang="de-AT" sz="1600" dirty="0"/>
              <a:t>„</a:t>
            </a:r>
            <a:r>
              <a:rPr lang="de-AT" sz="1600" b="1" dirty="0" err="1"/>
              <a:t>Kommissarbefehl</a:t>
            </a:r>
            <a:r>
              <a:rPr lang="de-AT" sz="1600" dirty="0"/>
              <a:t>“: Gefangene kommunistische Offiziere sollten sofort erschossen werden (Verstoß gegen das Völkerrecht!).</a:t>
            </a: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979105747"/>
      </p:ext>
    </p:extLst>
  </p:cSld>
  <p:clrMapOvr>
    <a:masterClrMapping/>
  </p:clrMapOvr>
  <p:transition spd="med">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Die Ostfront</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a:t>Bei Beginn des Russlandfeldzuges war die </a:t>
            </a:r>
            <a:r>
              <a:rPr lang="de-AT" sz="1600" b="1" dirty="0"/>
              <a:t>Ostfront</a:t>
            </a:r>
            <a:r>
              <a:rPr lang="de-AT" sz="1600" dirty="0"/>
              <a:t> etwa </a:t>
            </a:r>
            <a:r>
              <a:rPr lang="de-AT" sz="1600" b="1" dirty="0"/>
              <a:t>1600 Kilometer lang </a:t>
            </a:r>
            <a:r>
              <a:rPr lang="de-AT" sz="1600" dirty="0"/>
              <a:t>(von der Ostsee bis zum Schwarzen Meer).</a:t>
            </a:r>
          </a:p>
          <a:p>
            <a:r>
              <a:rPr lang="de-AT" sz="1600" dirty="0"/>
              <a:t>Der</a:t>
            </a:r>
            <a:r>
              <a:rPr lang="de-AT" sz="1600" b="1" dirty="0"/>
              <a:t> Verlauf</a:t>
            </a:r>
            <a:r>
              <a:rPr lang="de-AT" sz="1600" dirty="0"/>
              <a:t> der Ostfront </a:t>
            </a:r>
            <a:r>
              <a:rPr lang="de-AT" sz="1600" b="1" dirty="0"/>
              <a:t>wechselte</a:t>
            </a:r>
            <a:r>
              <a:rPr lang="de-AT" sz="1600" dirty="0"/>
              <a:t> im Verlauf des Krieges ständig.</a:t>
            </a:r>
          </a:p>
          <a:p>
            <a:r>
              <a:rPr lang="de-AT" sz="1600" dirty="0"/>
              <a:t>Die deutsche Armee rückte anfangs rasch die große Strecke </a:t>
            </a:r>
            <a:r>
              <a:rPr lang="de-AT" sz="1600" b="1" dirty="0"/>
              <a:t>bis</a:t>
            </a:r>
            <a:r>
              <a:rPr lang="de-AT" sz="1600" dirty="0"/>
              <a:t> nach </a:t>
            </a:r>
            <a:r>
              <a:rPr lang="de-AT" sz="1600" b="1" dirty="0"/>
              <a:t>Leningrad</a:t>
            </a:r>
            <a:r>
              <a:rPr lang="de-AT" sz="1600" dirty="0"/>
              <a:t> bzw. </a:t>
            </a:r>
            <a:r>
              <a:rPr lang="de-AT" sz="1600" b="1" dirty="0"/>
              <a:t>Moskau</a:t>
            </a:r>
            <a:r>
              <a:rPr lang="de-AT" sz="1600" dirty="0"/>
              <a:t> (über 1200 Kilometer) vor.</a:t>
            </a:r>
          </a:p>
          <a:p>
            <a:pPr lvl="1"/>
            <a:r>
              <a:rPr lang="de-AT" sz="1600" dirty="0"/>
              <a:t>Hunderttausende Soldaten der sowjetischen Roten Armee gerieten in deutsche Kriegsgefangenschaft. </a:t>
            </a:r>
          </a:p>
          <a:p>
            <a:pPr lvl="1"/>
            <a:r>
              <a:rPr lang="de-AT" sz="1600" dirty="0"/>
              <a:t>Hohe Verluste auch auf Seiten der Wehrmacht. </a:t>
            </a:r>
          </a:p>
          <a:p>
            <a:r>
              <a:rPr lang="de-AT" sz="1600" dirty="0"/>
              <a:t>Der </a:t>
            </a:r>
            <a:r>
              <a:rPr lang="de-AT" sz="1600" b="1" dirty="0"/>
              <a:t>Wintereinbruch</a:t>
            </a:r>
            <a:r>
              <a:rPr lang="de-AT" sz="1600" dirty="0"/>
              <a:t> stoppte das Vordringen der deutschen Armee.</a:t>
            </a:r>
          </a:p>
          <a:p>
            <a:r>
              <a:rPr lang="de-AT" sz="1600" dirty="0"/>
              <a:t>Nach der </a:t>
            </a:r>
            <a:r>
              <a:rPr lang="de-AT" sz="1600" b="1" dirty="0"/>
              <a:t>Niederlage der deutschen Wehrmacht bei Stalingrad </a:t>
            </a:r>
            <a:r>
              <a:rPr lang="de-AT" sz="1600" dirty="0"/>
              <a:t>eroberten die sowjetischen Truppen nach und nach ihr Land zurück und drängten die „</a:t>
            </a:r>
            <a:r>
              <a:rPr lang="de-AT" sz="1600" b="1" dirty="0"/>
              <a:t>Ostfront“ immer weiter Richtung Westen. </a:t>
            </a:r>
          </a:p>
          <a:p>
            <a:r>
              <a:rPr lang="de-AT" sz="1600" dirty="0"/>
              <a:t>Anfang 1945 erreichten sowjetische Truppen schließlich die Oder und bereiteten den </a:t>
            </a:r>
            <a:r>
              <a:rPr lang="de-AT" sz="1600" b="1" dirty="0"/>
              <a:t>Angriff auf Berlin </a:t>
            </a:r>
            <a:r>
              <a:rPr lang="de-AT" sz="1600" dirty="0"/>
              <a:t>vor.</a:t>
            </a:r>
          </a:p>
          <a:p>
            <a:pPr marL="0" indent="0">
              <a:buNone/>
            </a:pPr>
            <a:r>
              <a:rPr lang="de-AT" sz="1600" dirty="0"/>
              <a:t> </a:t>
            </a:r>
          </a:p>
          <a:p>
            <a:pPr marL="0" indent="0">
              <a:buNone/>
            </a:pPr>
            <a:endParaRPr lang="de-AT" sz="1600" dirty="0"/>
          </a:p>
        </p:txBody>
      </p:sp>
    </p:spTree>
    <p:extLst>
      <p:ext uri="{BB962C8B-B14F-4D97-AF65-F5344CB8AC3E}">
        <p14:creationId xmlns:p14="http://schemas.microsoft.com/office/powerpoint/2010/main" val="36655322"/>
      </p:ext>
    </p:extLst>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Niederlage der Wehrmacht bei Stalingrad (Wolgograd)</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a:t>August 1942: </a:t>
            </a:r>
            <a:r>
              <a:rPr lang="de-AT" sz="1600" b="1" dirty="0"/>
              <a:t>Schlacht bei Stalingrad</a:t>
            </a:r>
            <a:r>
              <a:rPr lang="de-AT" sz="1600" dirty="0"/>
              <a:t>. Deutsche Truppen erobern fast die gesamte Stadt. </a:t>
            </a:r>
          </a:p>
          <a:p>
            <a:r>
              <a:rPr lang="de-AT" sz="1600" b="1" dirty="0"/>
              <a:t>Wende</a:t>
            </a:r>
            <a:r>
              <a:rPr lang="de-AT" sz="1600" dirty="0"/>
              <a:t> im Winter 1942/43: Die sowjetische Armee kesselt die deutschen Truppen ein. </a:t>
            </a:r>
          </a:p>
          <a:p>
            <a:pPr lvl="1"/>
            <a:r>
              <a:rPr lang="de-AT" sz="1400" dirty="0"/>
              <a:t>Die deutsche Wehrmacht ist nicht ausreichend auf die Kälte (bis zu minus 40 Grad Celsius!) den Regen, den Schlamm, die Winterstürme und die Schneemassen vorbereitet, es fehlt an Winterkleidung und passender Ausrüstung. </a:t>
            </a:r>
          </a:p>
          <a:p>
            <a:pPr lvl="1"/>
            <a:r>
              <a:rPr lang="de-AT" sz="1400" dirty="0"/>
              <a:t>Der </a:t>
            </a:r>
            <a:r>
              <a:rPr lang="de-AT" sz="1400" b="1" dirty="0"/>
              <a:t>Nachschub</a:t>
            </a:r>
            <a:r>
              <a:rPr lang="de-AT" sz="1400" dirty="0"/>
              <a:t> gestaltet sich aufgrund der riesigen Distanzen und der Witterungsverhältnisse als besonders schwierig. Panzer und Lastwägen blieben im Schlamm stecken, teilweise musste man auf Pferdefuhrwerke als Transportmittel zurückgreifen.</a:t>
            </a:r>
          </a:p>
          <a:p>
            <a:pPr lvl="1"/>
            <a:r>
              <a:rPr lang="de-AT" sz="1400" dirty="0"/>
              <a:t>Tausende von Soldaten </a:t>
            </a:r>
            <a:r>
              <a:rPr lang="de-AT" sz="1400" b="1" dirty="0"/>
              <a:t>verhungern und erfrieren. </a:t>
            </a:r>
            <a:r>
              <a:rPr lang="de-AT" sz="1400" dirty="0"/>
              <a:t>Etwa </a:t>
            </a:r>
            <a:r>
              <a:rPr lang="de-AT" sz="1400" b="1" dirty="0"/>
              <a:t>150.000 Wehrmachts-Soldaten</a:t>
            </a:r>
            <a:r>
              <a:rPr lang="de-AT" sz="1400" dirty="0"/>
              <a:t> sterben in Stalingrad.</a:t>
            </a:r>
          </a:p>
          <a:p>
            <a:r>
              <a:rPr lang="de-AT" sz="1600" dirty="0"/>
              <a:t>Jänner 1943: </a:t>
            </a:r>
            <a:r>
              <a:rPr lang="de-AT" sz="1600" b="1" dirty="0"/>
              <a:t>Die deutsche Armee ergibt sich in Stalingrad. </a:t>
            </a:r>
          </a:p>
          <a:p>
            <a:pPr lvl="1"/>
            <a:r>
              <a:rPr lang="de-AT" sz="1400" dirty="0"/>
              <a:t>Die noch lebenden Soldaten begaben sich in </a:t>
            </a:r>
            <a:r>
              <a:rPr lang="de-AT" sz="1400" b="1" dirty="0"/>
              <a:t>russische Kriegsgefangenschaft</a:t>
            </a:r>
            <a:r>
              <a:rPr lang="de-AT" sz="1400" dirty="0"/>
              <a:t>.</a:t>
            </a:r>
          </a:p>
          <a:p>
            <a:pPr lvl="1"/>
            <a:r>
              <a:rPr lang="de-AT" sz="1400" dirty="0"/>
              <a:t>Von den circa 90.000 Soldaten, die sich in Kriegsgefangenschaft begaben, kehren nur etwa 5.000 zurück.</a:t>
            </a:r>
            <a:endParaRPr lang="de-AT" sz="1400" b="1" dirty="0"/>
          </a:p>
          <a:p>
            <a:pPr marL="342900" lvl="1" indent="-342900">
              <a:buFont typeface="Wingdings" pitchFamily="2" charset="2"/>
              <a:buChar char="l"/>
            </a:pPr>
            <a:r>
              <a:rPr lang="de-AT" sz="1600" dirty="0">
                <a:ea typeface="+mn-ea"/>
                <a:cs typeface="+mn-cs"/>
              </a:rPr>
              <a:t>Die</a:t>
            </a:r>
            <a:r>
              <a:rPr lang="de-AT" sz="1600" b="1" dirty="0">
                <a:ea typeface="+mn-ea"/>
                <a:cs typeface="+mn-cs"/>
              </a:rPr>
              <a:t> Niederlage der Wehrmacht bei Stalingrad </a:t>
            </a:r>
            <a:r>
              <a:rPr lang="de-AT" sz="1600" dirty="0">
                <a:ea typeface="+mn-ea"/>
                <a:cs typeface="+mn-cs"/>
              </a:rPr>
              <a:t>war ein großer </a:t>
            </a:r>
            <a:r>
              <a:rPr lang="de-AT" sz="1600" b="1" dirty="0">
                <a:ea typeface="+mn-ea"/>
                <a:cs typeface="+mn-cs"/>
              </a:rPr>
              <a:t>Wendepunkt</a:t>
            </a:r>
            <a:r>
              <a:rPr lang="de-AT" sz="1600" dirty="0">
                <a:ea typeface="+mn-ea"/>
                <a:cs typeface="+mn-cs"/>
              </a:rPr>
              <a:t> im Zweiten Weltkrieg! </a:t>
            </a:r>
          </a:p>
          <a:p>
            <a:pPr marL="742950" lvl="2" indent="-342900"/>
            <a:r>
              <a:rPr lang="de-AT" sz="1400" dirty="0">
                <a:ea typeface="+mn-ea"/>
                <a:cs typeface="+mn-cs"/>
              </a:rPr>
              <a:t>Deutsche Wehrmacht galt nicht mehr als „unbesiegbar“.</a:t>
            </a:r>
          </a:p>
          <a:p>
            <a:r>
              <a:rPr lang="de-AT" sz="1600" dirty="0"/>
              <a:t>Die Ostfront und Stalingrad: Bis heute Symbol für schreckliches Leiden im Krieg</a:t>
            </a: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717599676"/>
      </p:ext>
    </p:extLst>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a:t>Pearl Harbor: Der Krieg wird zum Weltkrieg</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dirty="0"/>
              <a:t>Die Situation zwischen den USA und Japan war seit den 1930er-Jahren angespannt.</a:t>
            </a:r>
          </a:p>
          <a:p>
            <a:r>
              <a:rPr lang="de-AT" sz="1600" dirty="0"/>
              <a:t>7. Dezember 1941: </a:t>
            </a:r>
            <a:r>
              <a:rPr lang="de-AT" sz="1600" b="1" dirty="0"/>
              <a:t>Japan überfällt </a:t>
            </a:r>
            <a:r>
              <a:rPr lang="de-AT" sz="1600" dirty="0"/>
              <a:t>die US-amerikanische Flotte, die im Hafen </a:t>
            </a:r>
            <a:r>
              <a:rPr lang="de-AT" sz="1600" b="1" dirty="0"/>
              <a:t>von Pearl Harbor </a:t>
            </a:r>
            <a:r>
              <a:rPr lang="de-AT" sz="1600" dirty="0"/>
              <a:t>auf den Hawaii-Inseln stationiert ist. </a:t>
            </a:r>
          </a:p>
          <a:p>
            <a:pPr lvl="1"/>
            <a:r>
              <a:rPr lang="de-AT" sz="1400" dirty="0"/>
              <a:t>Strategisch wichtiger Stützpunkt für die US-amerikanische Flotte (u. a. Station für Treibstoff, Reparaturen an den Schiffen etc.)</a:t>
            </a:r>
          </a:p>
          <a:p>
            <a:pPr lvl="1"/>
            <a:r>
              <a:rPr lang="de-AT" sz="1400" dirty="0"/>
              <a:t>Bei dem Angriff sterben etwa 2.400 amerikanische Soldaten, zahlreiche werden verletzt, mehrere amerikanische Kriegsschiffe werden zerstört.</a:t>
            </a:r>
          </a:p>
          <a:p>
            <a:r>
              <a:rPr lang="de-AT" sz="1600" dirty="0"/>
              <a:t>Mit dem Angriff auf Pearl Harbor will Japan die militärische Schlagkraft der USA schwächen und seine </a:t>
            </a:r>
            <a:r>
              <a:rPr lang="de-AT" sz="1600" b="1" dirty="0"/>
              <a:t>Macht im Pazifischen Raum </a:t>
            </a:r>
            <a:r>
              <a:rPr lang="de-AT" sz="1600" dirty="0"/>
              <a:t>gegenüber den USA ausweiten.</a:t>
            </a:r>
          </a:p>
          <a:p>
            <a:r>
              <a:rPr lang="de-AT" sz="1600" dirty="0"/>
              <a:t>Die Verbündeten Japans – das </a:t>
            </a:r>
            <a:r>
              <a:rPr lang="de-AT" sz="1600" b="1" dirty="0"/>
              <a:t>Deutsche Reich und Italien – erklären in Folge den USA ebenfalls den Krieg. </a:t>
            </a:r>
          </a:p>
          <a:p>
            <a:r>
              <a:rPr lang="de-AT" sz="1600" dirty="0"/>
              <a:t>Die USA hatten sich bis dahin eigentlich nicht direkt militärisch am Krieg beteiligen wollen. </a:t>
            </a:r>
          </a:p>
          <a:p>
            <a:pPr lvl="1"/>
            <a:r>
              <a:rPr lang="de-AT" sz="1400" dirty="0"/>
              <a:t>Sehr wohl aber unterstützten sie seit Ende 1939 die Alliierten, etwa durch Kriegsmaterial.</a:t>
            </a:r>
          </a:p>
          <a:p>
            <a:r>
              <a:rPr lang="de-AT" sz="1600" dirty="0"/>
              <a:t>Nun waren sie sehr unmittelbar in diesen Krieg involviert. Die (gegenseitigen) Kriegserklärungen und der Kriegseintritt der USA machten aus dem </a:t>
            </a:r>
            <a:r>
              <a:rPr lang="de-AT" sz="1600" b="1" dirty="0"/>
              <a:t>Krieg endgültig einen Weltkrieg.</a:t>
            </a:r>
          </a:p>
        </p:txBody>
      </p:sp>
    </p:spTree>
    <p:extLst>
      <p:ext uri="{BB962C8B-B14F-4D97-AF65-F5344CB8AC3E}">
        <p14:creationId xmlns:p14="http://schemas.microsoft.com/office/powerpoint/2010/main" val="2843418518"/>
      </p:ext>
    </p:extLst>
  </p:cSld>
  <p:clrMapOvr>
    <a:masterClrMapping/>
  </p:clrMapOvr>
  <p:transition spd="med">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610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a:t>Landung der Alliierten</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b="1" dirty="0"/>
              <a:t>1943: Landung der Alliierten auf Sizilien</a:t>
            </a:r>
            <a:endParaRPr lang="de-AT" sz="1600" dirty="0"/>
          </a:p>
          <a:p>
            <a:pPr lvl="1"/>
            <a:r>
              <a:rPr lang="de-AT" sz="1600" dirty="0"/>
              <a:t>Die englischen und US-amerikanischen Truppen rücken bis nach Rom vor, Italien kapituliert. </a:t>
            </a:r>
          </a:p>
          <a:p>
            <a:pPr lvl="1"/>
            <a:r>
              <a:rPr lang="de-AT" sz="1600" dirty="0"/>
              <a:t>Der italienischen Diktator Mussolini wird gestürzt.</a:t>
            </a:r>
          </a:p>
          <a:p>
            <a:pPr lvl="1"/>
            <a:r>
              <a:rPr lang="de-AT" sz="1600" dirty="0"/>
              <a:t>Italien wechselt auf die Seite der Alliierten.</a:t>
            </a:r>
          </a:p>
          <a:p>
            <a:r>
              <a:rPr lang="de-AT" sz="1600" b="1" dirty="0"/>
              <a:t>5./6. Juni 1944: Landung in der Normandie: „D-Day“</a:t>
            </a:r>
          </a:p>
          <a:p>
            <a:pPr lvl="1"/>
            <a:r>
              <a:rPr lang="de-AT" sz="1600" dirty="0"/>
              <a:t>Massive </a:t>
            </a:r>
            <a:r>
              <a:rPr lang="de-AT" sz="1600" b="1" dirty="0"/>
              <a:t>Invasion alliierter Truppen </a:t>
            </a:r>
            <a:r>
              <a:rPr lang="de-AT" sz="1600" dirty="0"/>
              <a:t>im Norden Frankreichs mit Kriegsschiffen, Landungsbooten und Flugzeugen.</a:t>
            </a:r>
          </a:p>
          <a:p>
            <a:pPr lvl="1"/>
            <a:r>
              <a:rPr lang="de-AT" sz="1600" dirty="0"/>
              <a:t>Britische, US-amerikanische, kanadische, polnische und französische Soldaten sowie Soldaten des Commonwealth – insgesamt etwa 150.000 Soldaten.</a:t>
            </a:r>
          </a:p>
          <a:p>
            <a:pPr lvl="1"/>
            <a:r>
              <a:rPr lang="de-AT" sz="1600" dirty="0"/>
              <a:t>Gleichzeitig landen im Hinterland britische und US-amerikanische </a:t>
            </a:r>
            <a:r>
              <a:rPr lang="de-AT" sz="1600" b="1" dirty="0"/>
              <a:t>Fallschirmjäger</a:t>
            </a:r>
            <a:r>
              <a:rPr lang="de-AT" sz="1600" dirty="0"/>
              <a:t>.</a:t>
            </a:r>
          </a:p>
          <a:p>
            <a:pPr lvl="1"/>
            <a:r>
              <a:rPr lang="de-AT" sz="1600" dirty="0"/>
              <a:t>Ende Juni: über </a:t>
            </a:r>
            <a:r>
              <a:rPr lang="de-AT" sz="1600" b="1" dirty="0"/>
              <a:t>eine Million alliierte Soldaten </a:t>
            </a:r>
            <a:r>
              <a:rPr lang="de-AT" sz="1600" dirty="0"/>
              <a:t>und mehr als 150.000 Fahrzeuge an dieser Front.</a:t>
            </a:r>
            <a:endParaRPr lang="de-AT" sz="1600" b="1" dirty="0"/>
          </a:p>
          <a:p>
            <a:pPr lvl="1"/>
            <a:r>
              <a:rPr lang="de-AT" sz="1600" dirty="0"/>
              <a:t>Ende Juli : Die </a:t>
            </a:r>
            <a:r>
              <a:rPr lang="de-AT" sz="1600" b="1" dirty="0"/>
              <a:t>Befreiung des französischen Hinterlandes </a:t>
            </a:r>
            <a:r>
              <a:rPr lang="de-AT" sz="1600" dirty="0"/>
              <a:t>beginnt.</a:t>
            </a:r>
          </a:p>
          <a:p>
            <a:r>
              <a:rPr lang="de-AT" sz="1600" dirty="0"/>
              <a:t>Ende August: Befreiung von </a:t>
            </a:r>
            <a:r>
              <a:rPr lang="de-AT" sz="1600" b="1" dirty="0"/>
              <a:t>Paris </a:t>
            </a:r>
            <a:r>
              <a:rPr lang="de-AT" sz="1600" dirty="0"/>
              <a:t>(kampflos und unter Jubel der Bevölkerung)</a:t>
            </a:r>
          </a:p>
          <a:p>
            <a:r>
              <a:rPr lang="de-AT" sz="1600" dirty="0"/>
              <a:t>Alliierte Truppe dringen </a:t>
            </a:r>
            <a:r>
              <a:rPr lang="de-AT" sz="1600" b="1" dirty="0"/>
              <a:t>immer weiter bis zur Grenze des „Deutschen Reiches</a:t>
            </a:r>
            <a:r>
              <a:rPr lang="de-AT" sz="1600" dirty="0"/>
              <a:t>“ vor.</a:t>
            </a:r>
          </a:p>
          <a:p>
            <a:pPr lvl="1"/>
            <a:endParaRPr lang="de-AT" sz="1600" dirty="0"/>
          </a:p>
        </p:txBody>
      </p:sp>
    </p:spTree>
    <p:extLst>
      <p:ext uri="{BB962C8B-B14F-4D97-AF65-F5344CB8AC3E}">
        <p14:creationId xmlns:p14="http://schemas.microsoft.com/office/powerpoint/2010/main" val="2283643630"/>
      </p:ext>
    </p:extLst>
  </p:cSld>
  <p:clrMapOvr>
    <a:masterClrMapping/>
  </p:clrMapOvr>
  <p:transition spd="med">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4451"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a:t>Kriegswende</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dirty="0"/>
              <a:t>D</a:t>
            </a:r>
            <a:r>
              <a:rPr lang="de-AT" sz="1600" dirty="0" err="1"/>
              <a:t>ie</a:t>
            </a:r>
            <a:r>
              <a:rPr lang="de-AT" sz="1600" dirty="0"/>
              <a:t> ersten Kriegsjahre waren für das Deutsche Reich erfolgreich verlaufen, ab 1942 kam es durch mehrere Ereignisse dann zur „</a:t>
            </a:r>
            <a:r>
              <a:rPr lang="de-AT" sz="1600" b="1" dirty="0"/>
              <a:t>Kriegswende</a:t>
            </a:r>
            <a:r>
              <a:rPr lang="de-AT" sz="1600" dirty="0"/>
              <a:t>“: </a:t>
            </a:r>
          </a:p>
          <a:p>
            <a:pPr marL="0" indent="0">
              <a:buNone/>
            </a:pPr>
            <a:endParaRPr lang="de-AT" sz="1600" b="1" dirty="0"/>
          </a:p>
          <a:p>
            <a:r>
              <a:rPr lang="de-AT" sz="1600" b="1" dirty="0"/>
              <a:t>Niederlage</a:t>
            </a:r>
            <a:r>
              <a:rPr lang="de-AT" sz="1600" dirty="0"/>
              <a:t> der deutschen Wehrmacht </a:t>
            </a:r>
            <a:r>
              <a:rPr lang="de-AT" sz="1600" b="1" dirty="0"/>
              <a:t>bei Stalingrad</a:t>
            </a:r>
          </a:p>
          <a:p>
            <a:pPr marL="457200" lvl="1" indent="0">
              <a:buNone/>
            </a:pPr>
            <a:endParaRPr lang="de-AT" sz="1100" b="1" dirty="0"/>
          </a:p>
          <a:p>
            <a:r>
              <a:rPr lang="de-AT" sz="1600" b="1" dirty="0"/>
              <a:t>Kriegseintritt</a:t>
            </a:r>
            <a:r>
              <a:rPr lang="de-AT" sz="1600" dirty="0"/>
              <a:t> der USA </a:t>
            </a:r>
          </a:p>
          <a:p>
            <a:pPr marL="457200" lvl="1" indent="0">
              <a:buNone/>
            </a:pPr>
            <a:endParaRPr lang="de-AT" sz="1100" b="1" dirty="0"/>
          </a:p>
          <a:p>
            <a:r>
              <a:rPr lang="de-AT" sz="1600" b="1" dirty="0"/>
              <a:t>Landung der Alliierten</a:t>
            </a:r>
          </a:p>
          <a:p>
            <a:pPr marL="457200" lvl="1" indent="0">
              <a:buNone/>
            </a:pPr>
            <a:endParaRPr lang="de-AT" sz="1100" b="1" dirty="0"/>
          </a:p>
          <a:p>
            <a:r>
              <a:rPr lang="de-AT" sz="1600" b="1" dirty="0"/>
              <a:t>Näherrücken der sowjetischen Truppen </a:t>
            </a:r>
            <a:r>
              <a:rPr lang="de-AT" sz="1600" dirty="0"/>
              <a:t>im Osten, Großoffensive („Operation </a:t>
            </a:r>
            <a:r>
              <a:rPr lang="de-AT" sz="1600" dirty="0" err="1"/>
              <a:t>Bagration</a:t>
            </a:r>
            <a:r>
              <a:rPr lang="de-AT" sz="1600" dirty="0"/>
              <a:t>“) hatte begonnen.</a:t>
            </a:r>
          </a:p>
          <a:p>
            <a:pPr marL="457200" lvl="1" indent="0">
              <a:buNone/>
            </a:pPr>
            <a:endParaRPr lang="de-AT" sz="1100" dirty="0"/>
          </a:p>
          <a:p>
            <a:r>
              <a:rPr lang="de-AT" sz="1600" dirty="0"/>
              <a:t>Eröffnung einer </a:t>
            </a:r>
            <a:r>
              <a:rPr lang="de-AT" sz="1600" b="1" dirty="0"/>
              <a:t>neuen Front in Nordafrika </a:t>
            </a:r>
            <a:r>
              <a:rPr lang="de-AT" sz="1600" dirty="0"/>
              <a:t>durch die Alliierten im November 1942.</a:t>
            </a:r>
          </a:p>
        </p:txBody>
      </p:sp>
    </p:spTree>
    <p:extLst>
      <p:ext uri="{BB962C8B-B14F-4D97-AF65-F5344CB8AC3E}">
        <p14:creationId xmlns:p14="http://schemas.microsoft.com/office/powerpoint/2010/main" val="2903326358"/>
      </p:ext>
    </p:extLst>
  </p:cSld>
  <p:clrMapOvr>
    <a:masterClrMapping/>
  </p:clrMapOvr>
  <p:transition spd="med">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a:t>„Totaler Krieg“</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AT" sz="1600" dirty="0"/>
              <a:t>Hitler wollte die Niederlage bei Stalingrad nicht wahrhaben, er forderte nun den </a:t>
            </a:r>
            <a:r>
              <a:rPr lang="de-AT" sz="1600" b="1" dirty="0"/>
              <a:t>„Totalen Krieg“</a:t>
            </a:r>
            <a:r>
              <a:rPr lang="de-AT" sz="1600" dirty="0"/>
              <a:t>, um den Krieg doch noch zu gewinnen. </a:t>
            </a:r>
          </a:p>
          <a:p>
            <a:pPr marL="0" indent="0">
              <a:buNone/>
            </a:pPr>
            <a:endParaRPr lang="de-AT" sz="1600" dirty="0"/>
          </a:p>
          <a:p>
            <a:r>
              <a:rPr lang="de-AT" sz="1600" dirty="0"/>
              <a:t>Februar 1943: Reichspropagandaminister Joseph </a:t>
            </a:r>
            <a:r>
              <a:rPr lang="de-AT" sz="1600" b="1" dirty="0"/>
              <a:t>Goebbels</a:t>
            </a:r>
            <a:r>
              <a:rPr lang="de-AT" sz="1600" dirty="0"/>
              <a:t> ruft in seiner </a:t>
            </a:r>
            <a:r>
              <a:rPr lang="de-AT" sz="1600" b="1" dirty="0"/>
              <a:t>Rede im Berliner Sportpalast </a:t>
            </a:r>
            <a:r>
              <a:rPr lang="de-AT" sz="1600" dirty="0"/>
              <a:t>das deutsche Volk auf, noch bis zum „</a:t>
            </a:r>
            <a:r>
              <a:rPr lang="de-AT" sz="1600" b="1" dirty="0"/>
              <a:t>Endsieg</a:t>
            </a:r>
            <a:r>
              <a:rPr lang="de-AT" sz="1600" dirty="0"/>
              <a:t>“ durchzuhalten.</a:t>
            </a:r>
          </a:p>
          <a:p>
            <a:pPr marL="457200" lvl="1" indent="0">
              <a:buNone/>
            </a:pPr>
            <a:endParaRPr lang="de-AT" sz="1100" dirty="0"/>
          </a:p>
          <a:p>
            <a:r>
              <a:rPr lang="de-AT" sz="1600" dirty="0"/>
              <a:t>„</a:t>
            </a:r>
            <a:r>
              <a:rPr lang="de-AT" sz="1600" b="1" dirty="0"/>
              <a:t>Volkssturm</a:t>
            </a:r>
            <a:r>
              <a:rPr lang="de-AT" sz="1600" dirty="0"/>
              <a:t>“: Alle Männer zwischen 16 und 65 können nun einberufen werden.</a:t>
            </a:r>
          </a:p>
          <a:p>
            <a:pPr marL="457200" lvl="1" indent="0">
              <a:buNone/>
            </a:pPr>
            <a:endParaRPr lang="de-AT" sz="1100" dirty="0"/>
          </a:p>
          <a:p>
            <a:r>
              <a:rPr lang="de-AT" sz="1600" dirty="0"/>
              <a:t>Auch Frauen müssen in der </a:t>
            </a:r>
            <a:r>
              <a:rPr lang="de-AT" sz="1600" b="1" dirty="0"/>
              <a:t>Rüstungsindustrie</a:t>
            </a:r>
            <a:r>
              <a:rPr lang="de-AT" sz="1600" dirty="0"/>
              <a:t> arbeiten.</a:t>
            </a:r>
          </a:p>
          <a:p>
            <a:pPr marL="457200" lvl="1" indent="0">
              <a:buNone/>
            </a:pPr>
            <a:endParaRPr lang="de-AT" sz="1100" dirty="0"/>
          </a:p>
          <a:p>
            <a:r>
              <a:rPr lang="de-AT" sz="1600" dirty="0"/>
              <a:t>Der „Totale Krieg“ berührte </a:t>
            </a:r>
            <a:r>
              <a:rPr lang="de-AT" sz="1600" b="1" dirty="0"/>
              <a:t>viele Bereiche des alltäglichen Lebens.</a:t>
            </a:r>
            <a:endParaRPr lang="de-AT" sz="1600" dirty="0"/>
          </a:p>
          <a:p>
            <a:pPr lvl="1"/>
            <a:r>
              <a:rPr lang="de-AT" sz="1600" dirty="0"/>
              <a:t>z.B. Strom- und Gasversorgung wird eingeschränkt.</a:t>
            </a:r>
          </a:p>
          <a:p>
            <a:pPr lvl="1"/>
            <a:r>
              <a:rPr lang="de-AT" sz="1600" dirty="0"/>
              <a:t>Kultur- und Sport-Veranstaltungen werden verboten.</a:t>
            </a:r>
          </a:p>
          <a:p>
            <a:pPr marL="457200" lvl="1" indent="0">
              <a:buNone/>
            </a:pPr>
            <a:endParaRPr lang="de-AT" sz="1600" dirty="0"/>
          </a:p>
          <a:p>
            <a:r>
              <a:rPr lang="de-AT" sz="1600" dirty="0"/>
              <a:t>Das </a:t>
            </a:r>
            <a:r>
              <a:rPr lang="de-AT" sz="1600" b="1" dirty="0"/>
              <a:t>Kriegsstrafrecht</a:t>
            </a:r>
            <a:r>
              <a:rPr lang="de-AT" sz="1600" dirty="0"/>
              <a:t> wird </a:t>
            </a:r>
            <a:r>
              <a:rPr lang="de-AT" sz="1600" b="1" dirty="0"/>
              <a:t>verschärft, z.B.</a:t>
            </a:r>
          </a:p>
          <a:p>
            <a:pPr lvl="1"/>
            <a:r>
              <a:rPr lang="de-AT" sz="1600" dirty="0"/>
              <a:t>Todesstrafe für „Vergehen“ wie unerlaubtes Schlachten von Tieren.</a:t>
            </a:r>
          </a:p>
          <a:p>
            <a:endParaRPr lang="de-AT" sz="1600" dirty="0"/>
          </a:p>
        </p:txBody>
      </p:sp>
    </p:spTree>
    <p:extLst>
      <p:ext uri="{BB962C8B-B14F-4D97-AF65-F5344CB8AC3E}">
        <p14:creationId xmlns:p14="http://schemas.microsoft.com/office/powerpoint/2010/main" val="1777171114"/>
      </p:ext>
    </p:extLst>
  </p:cSld>
  <p:clrMapOvr>
    <a:masterClrMapping/>
  </p:clrMapOvr>
  <p:transition spd="med">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464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a:t>Kriegsende in Europa</a:t>
            </a:r>
            <a:br>
              <a:rPr lang="de-AT"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AT" sz="1600" b="1" dirty="0"/>
              <a:t>Sieg Deutschlands </a:t>
            </a:r>
            <a:r>
              <a:rPr lang="de-AT" sz="1600" dirty="0"/>
              <a:t>und seiner Verbündeten wurde </a:t>
            </a:r>
            <a:r>
              <a:rPr lang="de-AT" sz="1600" b="1" dirty="0"/>
              <a:t>immer unwahrscheinlicher.</a:t>
            </a:r>
          </a:p>
          <a:p>
            <a:pPr lvl="1"/>
            <a:r>
              <a:rPr lang="de-AT" sz="1600" dirty="0"/>
              <a:t>Kriegswende ab 1942</a:t>
            </a:r>
          </a:p>
          <a:p>
            <a:pPr lvl="1"/>
            <a:r>
              <a:rPr lang="de-AT" sz="1600" dirty="0"/>
              <a:t>Gleichzeitiges Näherrücken der Truppen der Westalliierten und der sowjetischen Armee (1943/44). </a:t>
            </a:r>
          </a:p>
          <a:p>
            <a:pPr marL="457200" lvl="1" indent="0">
              <a:buNone/>
            </a:pPr>
            <a:endParaRPr lang="de-AT" sz="1600" dirty="0"/>
          </a:p>
          <a:p>
            <a:r>
              <a:rPr lang="de-AT" sz="1600" dirty="0"/>
              <a:t>Winter 1944: </a:t>
            </a:r>
            <a:r>
              <a:rPr lang="de-AT" sz="1600" b="1" dirty="0"/>
              <a:t>Alliierte Truppen besetzen große Gebiete des „Deutschen Reiches</a:t>
            </a:r>
            <a:r>
              <a:rPr lang="de-AT" sz="1600" dirty="0"/>
              <a:t>“ im Westen.</a:t>
            </a:r>
          </a:p>
          <a:p>
            <a:pPr marL="457200" lvl="1" indent="0">
              <a:buNone/>
            </a:pPr>
            <a:endParaRPr lang="de-AT" sz="1100" dirty="0"/>
          </a:p>
          <a:p>
            <a:r>
              <a:rPr lang="de-AT" sz="1600" dirty="0"/>
              <a:t>Anfang 1945: Die </a:t>
            </a:r>
            <a:r>
              <a:rPr lang="de-AT" sz="1600" b="1" dirty="0"/>
              <a:t>Rote Armee </a:t>
            </a:r>
            <a:r>
              <a:rPr lang="de-AT" sz="1600" dirty="0"/>
              <a:t>steht an der </a:t>
            </a:r>
            <a:r>
              <a:rPr lang="de-AT" sz="1600" b="1" dirty="0"/>
              <a:t>Außengrenze von Berlin.</a:t>
            </a:r>
          </a:p>
          <a:p>
            <a:pPr marL="457200" lvl="1" indent="0">
              <a:buNone/>
            </a:pPr>
            <a:endParaRPr lang="de-AT" sz="1100" dirty="0"/>
          </a:p>
          <a:p>
            <a:r>
              <a:rPr lang="de-AT" sz="1600" dirty="0"/>
              <a:t>30. April 1945: Suizid von Adolf Hitler und Eva Braun im Berliner „Führerbunker“</a:t>
            </a:r>
          </a:p>
          <a:p>
            <a:pPr marL="457200" lvl="1" indent="0">
              <a:buNone/>
            </a:pPr>
            <a:endParaRPr lang="de-AT" sz="1100" dirty="0"/>
          </a:p>
          <a:p>
            <a:r>
              <a:rPr lang="de-AT" sz="1600" dirty="0"/>
              <a:t>7./8. Mai 1945: </a:t>
            </a:r>
            <a:r>
              <a:rPr lang="de-AT" sz="1600" b="1" dirty="0"/>
              <a:t>Ende des Zweiten Weltkrieges in Europa </a:t>
            </a:r>
          </a:p>
          <a:p>
            <a:pPr lvl="1"/>
            <a:r>
              <a:rPr lang="de-AT" sz="1600" dirty="0"/>
              <a:t>Alfred Jodl vom Oberkommando der deutschen Wehrmacht unterzeichnet die </a:t>
            </a:r>
            <a:r>
              <a:rPr lang="de-AT" sz="1600" b="1" dirty="0"/>
              <a:t>bedingungslose Kapitulation Deutschlands</a:t>
            </a:r>
            <a:r>
              <a:rPr lang="de-AT" sz="1600" dirty="0"/>
              <a:t>, am 8. Mai trat diese in Kraft.</a:t>
            </a:r>
          </a:p>
          <a:p>
            <a:pPr marL="457200" lvl="1" indent="0">
              <a:buNone/>
            </a:pPr>
            <a:endParaRPr lang="de-AT" sz="1100" b="1" dirty="0"/>
          </a:p>
          <a:p>
            <a:pPr marL="0" indent="0">
              <a:buNone/>
            </a:pPr>
            <a:endParaRPr lang="de-AT" sz="1600" dirty="0"/>
          </a:p>
        </p:txBody>
      </p:sp>
    </p:spTree>
    <p:extLst>
      <p:ext uri="{BB962C8B-B14F-4D97-AF65-F5344CB8AC3E}">
        <p14:creationId xmlns:p14="http://schemas.microsoft.com/office/powerpoint/2010/main" val="3186934716"/>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a:t>Vor dem Zweiten Weltkrieg</a:t>
            </a:r>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8259967"/>
      </p:ext>
    </p:extLst>
  </p:cSld>
  <p:clrMapOvr>
    <a:masterClrMapping/>
  </p:clrMapOvr>
  <p:transition spd="med">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Hiroshima und Nagasaki – Kriegsende in Fernost</a:t>
            </a:r>
            <a:br>
              <a:rPr lang="de-AT"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b="1" dirty="0"/>
              <a:t>Krieg in Fernost ging weiter: </a:t>
            </a:r>
            <a:r>
              <a:rPr lang="de-DE" sz="1600" dirty="0"/>
              <a:t>Obwohl seit Anfang 1945 zahlreiche japanische Städte durch alliierte Kampfflugzeuge zerstört worden waren, kapitulierte Japan nicht. </a:t>
            </a:r>
          </a:p>
          <a:p>
            <a:r>
              <a:rPr lang="de-DE" sz="1600" dirty="0"/>
              <a:t>Der neue US-amerikanische Präsident Harry Truman (sein Vorgänger Roosevelt war im April verstorben) wollte den Krieg, der in Europa bereits im Mai 1945 zu Ende gegangen war, auch in Fernost möglichst schnell beenden.</a:t>
            </a:r>
          </a:p>
          <a:p>
            <a:r>
              <a:rPr lang="de-DE" sz="1600" b="1" dirty="0"/>
              <a:t>Abwurf der Atombomben: </a:t>
            </a:r>
            <a:r>
              <a:rPr lang="de-DE" sz="1600" dirty="0"/>
              <a:t>Am 6. August 1945 kommt die erste Atombombe zum Einsatz. Ein US-amerikanischer Bomber wirft sie über der japanischen Stadt Hiroshima ab. Am 9. August wird eine weitere Atombombe über der japanischen Stadt Nagasaki abgeworfen.</a:t>
            </a:r>
          </a:p>
          <a:p>
            <a:pPr lvl="1"/>
            <a:r>
              <a:rPr lang="de-DE" sz="1400" dirty="0"/>
              <a:t>Die Atombomben zerstören Städte im Umkreis von 5 Kilometern. </a:t>
            </a:r>
          </a:p>
          <a:p>
            <a:pPr lvl="1"/>
            <a:r>
              <a:rPr lang="de-DE" sz="1400" dirty="0"/>
              <a:t>Über 150.000 Menschen sterben sofort, zehntausende Menschen erleiden schwere Verletzungen. </a:t>
            </a:r>
          </a:p>
          <a:p>
            <a:pPr lvl="1"/>
            <a:r>
              <a:rPr lang="de-DE" sz="1400" dirty="0"/>
              <a:t>Die radioaktive Strahlung fordert in den darauffolgenden Jahren circa weitere 100.000 Tote. Viele Kinder in der radioaktiv verstrahlten Zone kommen mit körperlichen und geistigen Behinderungen zur Welt.</a:t>
            </a:r>
            <a:endParaRPr lang="de-AT" sz="1400" dirty="0"/>
          </a:p>
          <a:p>
            <a:r>
              <a:rPr lang="de-DE" sz="1600" dirty="0"/>
              <a:t>Am 8. August erklärt außerdem die Sowjetunion Japan den Krieg.</a:t>
            </a:r>
          </a:p>
          <a:p>
            <a:r>
              <a:rPr lang="de-DE" sz="1600" dirty="0"/>
              <a:t>Am 2. September 1945 kapitulierte Japan. </a:t>
            </a:r>
            <a:r>
              <a:rPr lang="de-DE" sz="1600" b="1" dirty="0"/>
              <a:t>Damit ging der Weltkrieg auch in Fernost zu Ende.</a:t>
            </a:r>
            <a:endParaRPr lang="de-AT" sz="1600" b="1" dirty="0"/>
          </a:p>
          <a:p>
            <a:endParaRPr lang="de-AT" sz="1600" dirty="0"/>
          </a:p>
        </p:txBody>
      </p:sp>
    </p:spTree>
    <p:extLst>
      <p:ext uri="{BB962C8B-B14F-4D97-AF65-F5344CB8AC3E}">
        <p14:creationId xmlns:p14="http://schemas.microsoft.com/office/powerpoint/2010/main" val="2474350071"/>
      </p:ext>
    </p:extLst>
  </p:cSld>
  <p:clrMapOvr>
    <a:masterClrMapping/>
  </p:clrMapOvr>
  <p:transition spd="med">
    <p:fade thruBlk="1"/>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a:t>Alltag abseits der Kriegsfront</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299189738"/>
      </p:ext>
    </p:extLst>
  </p:cSld>
  <p:clrMapOvr>
    <a:masterClrMapping/>
  </p:clrMapOvr>
  <p:transition spd="med">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3639"/>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Alltag abseits der Kriegsfront: Zivilbevölkerung</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179512" y="1253543"/>
            <a:ext cx="8229600" cy="4430712"/>
          </a:xfrm>
        </p:spPr>
        <p:txBody>
          <a:bodyPr/>
          <a:lstStyle/>
          <a:p>
            <a:pPr marL="0" indent="0">
              <a:buNone/>
            </a:pPr>
            <a:r>
              <a:rPr lang="de-DE" sz="1600" b="1" dirty="0"/>
              <a:t>Mehr als die Hälfte </a:t>
            </a:r>
            <a:r>
              <a:rPr lang="de-DE" sz="1600" dirty="0"/>
              <a:t>der über 60 Millionen Toten</a:t>
            </a:r>
            <a:r>
              <a:rPr lang="de-DE" sz="1600" b="1" dirty="0"/>
              <a:t> </a:t>
            </a:r>
            <a:r>
              <a:rPr lang="de-DE" sz="1600" dirty="0"/>
              <a:t>des Zweiten Weltkriegs waren </a:t>
            </a:r>
            <a:r>
              <a:rPr lang="de-DE" sz="1600" b="1" dirty="0" err="1"/>
              <a:t>ZivilistInnen</a:t>
            </a:r>
            <a:r>
              <a:rPr lang="de-DE" sz="1600" b="1" dirty="0"/>
              <a:t>!</a:t>
            </a:r>
            <a:endParaRPr lang="de-DE" sz="1600" dirty="0"/>
          </a:p>
          <a:p>
            <a:r>
              <a:rPr lang="de-DE" sz="1600" dirty="0"/>
              <a:t>Die </a:t>
            </a:r>
            <a:r>
              <a:rPr lang="de-DE" sz="1600" b="1" dirty="0"/>
              <a:t>meisten</a:t>
            </a:r>
            <a:r>
              <a:rPr lang="de-DE" sz="1600" dirty="0"/>
              <a:t> </a:t>
            </a:r>
            <a:r>
              <a:rPr lang="de-DE" sz="1600" dirty="0" err="1"/>
              <a:t>ZivilistInnen</a:t>
            </a:r>
            <a:r>
              <a:rPr lang="de-DE" sz="1600" dirty="0"/>
              <a:t> starben während des Zweiten Weltkrieges in </a:t>
            </a:r>
            <a:r>
              <a:rPr lang="de-DE" sz="1600" b="1" dirty="0"/>
              <a:t>China</a:t>
            </a:r>
            <a:r>
              <a:rPr lang="de-DE" sz="1600" dirty="0"/>
              <a:t>, der </a:t>
            </a:r>
            <a:r>
              <a:rPr lang="de-DE" sz="1600" b="1" dirty="0"/>
              <a:t>Sowjetunion</a:t>
            </a:r>
            <a:r>
              <a:rPr lang="de-DE" sz="1600" dirty="0"/>
              <a:t> und </a:t>
            </a:r>
            <a:r>
              <a:rPr lang="de-DE" sz="1600" b="1" dirty="0"/>
              <a:t>Polen</a:t>
            </a:r>
            <a:r>
              <a:rPr lang="de-DE" sz="1600" dirty="0"/>
              <a:t>. </a:t>
            </a:r>
          </a:p>
          <a:p>
            <a:r>
              <a:rPr lang="de-DE" sz="1600" dirty="0"/>
              <a:t>Zahlreiche </a:t>
            </a:r>
            <a:r>
              <a:rPr lang="de-DE" sz="1600" b="1" dirty="0"/>
              <a:t>Massaker</a:t>
            </a:r>
            <a:r>
              <a:rPr lang="de-DE" sz="1600" dirty="0"/>
              <a:t> von deutschen Truppen an </a:t>
            </a:r>
            <a:r>
              <a:rPr lang="de-DE" sz="1600" dirty="0" err="1"/>
              <a:t>ZivilistInnen</a:t>
            </a:r>
            <a:r>
              <a:rPr lang="de-DE" sz="1600" dirty="0"/>
              <a:t>, beispielsweise in</a:t>
            </a:r>
          </a:p>
          <a:p>
            <a:pPr lvl="1"/>
            <a:r>
              <a:rPr lang="de-DE" sz="1400" dirty="0" err="1"/>
              <a:t>Lidice</a:t>
            </a:r>
            <a:r>
              <a:rPr lang="de-DE" sz="1400" dirty="0"/>
              <a:t> (in der heutigen Tschechischen Republik)</a:t>
            </a:r>
          </a:p>
          <a:p>
            <a:pPr lvl="1"/>
            <a:r>
              <a:rPr lang="de-DE" sz="1400" dirty="0" err="1"/>
              <a:t>Oradour-sur-Glane</a:t>
            </a:r>
            <a:r>
              <a:rPr lang="de-DE" sz="1400" dirty="0"/>
              <a:t> (Frankreich)</a:t>
            </a:r>
          </a:p>
          <a:p>
            <a:pPr lvl="1"/>
            <a:r>
              <a:rPr lang="de-AT" sz="1400" dirty="0" err="1"/>
              <a:t>Sant'A</a:t>
            </a:r>
            <a:r>
              <a:rPr lang="de-DE" sz="1400" dirty="0" err="1"/>
              <a:t>nna</a:t>
            </a:r>
            <a:r>
              <a:rPr lang="de-DE" sz="1400" dirty="0"/>
              <a:t> di </a:t>
            </a:r>
            <a:r>
              <a:rPr lang="de-DE" sz="1400" dirty="0" err="1"/>
              <a:t>Stazzema</a:t>
            </a:r>
            <a:r>
              <a:rPr lang="de-DE" sz="1400" dirty="0"/>
              <a:t> (Italien)</a:t>
            </a:r>
          </a:p>
          <a:p>
            <a:pPr lvl="1"/>
            <a:r>
              <a:rPr lang="de-DE" sz="1400" dirty="0" err="1"/>
              <a:t>Kalavryta</a:t>
            </a:r>
            <a:r>
              <a:rPr lang="de-DE" sz="1400" dirty="0"/>
              <a:t> (Griechenland).</a:t>
            </a:r>
          </a:p>
          <a:p>
            <a:pPr marL="457200" lvl="1" indent="0">
              <a:buNone/>
            </a:pPr>
            <a:endParaRPr lang="de-DE" sz="1100" dirty="0">
              <a:solidFill>
                <a:srgbClr val="FF0000"/>
              </a:solidFill>
            </a:endParaRPr>
          </a:p>
          <a:p>
            <a:r>
              <a:rPr lang="de-DE" sz="1600" b="1" dirty="0"/>
              <a:t>Gefahr durch Luftangriffe</a:t>
            </a:r>
            <a:endParaRPr lang="de-DE" sz="1600" dirty="0"/>
          </a:p>
          <a:p>
            <a:r>
              <a:rPr lang="de-DE" sz="1600" dirty="0"/>
              <a:t>Ab 1939 deutsche Luftangriffe auf Städte in Polen, den Niederlanden und in Großbritannien mit </a:t>
            </a:r>
            <a:r>
              <a:rPr lang="de-DE" sz="1400" dirty="0"/>
              <a:t>tausenden Toten.</a:t>
            </a:r>
          </a:p>
          <a:p>
            <a:r>
              <a:rPr lang="de-DE" sz="1600" dirty="0"/>
              <a:t>Die Zivilbevölkerung in Deutschland und Österreich blieb von den Kriegshandlungen anfangs größtenteils verschont. </a:t>
            </a:r>
          </a:p>
          <a:p>
            <a:r>
              <a:rPr lang="de-DE" sz="1600" dirty="0"/>
              <a:t>Dann britische Gegenangriffe mit Kampfflugzeugen vor allem auf größere Städte. </a:t>
            </a:r>
          </a:p>
          <a:p>
            <a:r>
              <a:rPr lang="de-DE" sz="1600" dirty="0"/>
              <a:t>Später auch US-amerikanische Bombenangriffe: </a:t>
            </a:r>
          </a:p>
          <a:p>
            <a:pPr lvl="1"/>
            <a:r>
              <a:rPr lang="de-DE" sz="1400" dirty="0"/>
              <a:t>Ganze Stadtviertel wurden zerstört.</a:t>
            </a:r>
          </a:p>
          <a:p>
            <a:pPr lvl="1"/>
            <a:r>
              <a:rPr lang="de-DE" sz="1400" dirty="0"/>
              <a:t>Über eine halbe Million Menschen kamen ums Leben.</a:t>
            </a:r>
          </a:p>
          <a:p>
            <a:endParaRPr lang="de-AT" sz="1600" dirty="0"/>
          </a:p>
        </p:txBody>
      </p:sp>
    </p:spTree>
    <p:extLst>
      <p:ext uri="{BB962C8B-B14F-4D97-AF65-F5344CB8AC3E}">
        <p14:creationId xmlns:p14="http://schemas.microsoft.com/office/powerpoint/2010/main" val="3397656223"/>
      </p:ext>
    </p:extLst>
  </p:cSld>
  <p:clrMapOvr>
    <a:masterClrMapping/>
  </p:clrMapOvr>
  <p:transition spd="med">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Alltag abseits der Kriegsfront im „Deutschen Reich“ (1)</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b="1" dirty="0"/>
              <a:t>Eingeschränkte Verfügbarkeit von Lebensmitteln und Kleidung </a:t>
            </a:r>
            <a:endParaRPr lang="de-DE" sz="1600" dirty="0"/>
          </a:p>
          <a:p>
            <a:pPr lvl="1"/>
            <a:r>
              <a:rPr lang="de-DE" sz="1600" dirty="0"/>
              <a:t>Bestimmte Lebensmittel waren nur noch mit </a:t>
            </a:r>
            <a:r>
              <a:rPr lang="de-DE" sz="1600" b="1" dirty="0"/>
              <a:t>Bezugsscheinen </a:t>
            </a:r>
            <a:r>
              <a:rPr lang="de-DE" sz="1600" dirty="0"/>
              <a:t>erhältlich.</a:t>
            </a:r>
          </a:p>
          <a:p>
            <a:pPr lvl="1"/>
            <a:r>
              <a:rPr lang="de-DE" sz="1600" b="1" dirty="0"/>
              <a:t>Lebensmittel</a:t>
            </a:r>
            <a:r>
              <a:rPr lang="de-DE" sz="1600" dirty="0"/>
              <a:t> </a:t>
            </a:r>
            <a:r>
              <a:rPr lang="de-DE" sz="1600" b="1" dirty="0"/>
              <a:t>aus den eroberten Gebieten.</a:t>
            </a:r>
            <a:r>
              <a:rPr lang="de-DE" sz="1600" dirty="0"/>
              <a:t> </a:t>
            </a:r>
          </a:p>
          <a:p>
            <a:pPr lvl="1"/>
            <a:r>
              <a:rPr lang="de-DE" sz="1600" dirty="0"/>
              <a:t>„</a:t>
            </a:r>
            <a:r>
              <a:rPr lang="de-DE" sz="1600" b="1" dirty="0"/>
              <a:t>Reichskleiderkarte</a:t>
            </a:r>
            <a:r>
              <a:rPr lang="de-DE" sz="1600" dirty="0"/>
              <a:t>“ war für Kauf von Kleidung notwendig.</a:t>
            </a:r>
          </a:p>
          <a:p>
            <a:pPr marL="457200" lvl="1" indent="0">
              <a:buNone/>
            </a:pPr>
            <a:r>
              <a:rPr lang="de-DE" sz="1400" dirty="0"/>
              <a:t> </a:t>
            </a:r>
          </a:p>
          <a:p>
            <a:r>
              <a:rPr lang="de-DE" sz="1600" b="1" dirty="0"/>
              <a:t>Jeder Widerstand </a:t>
            </a:r>
            <a:r>
              <a:rPr lang="de-DE" sz="1600" dirty="0"/>
              <a:t>gegen die nationalsozialistische Führung oder gegen den Krieg </a:t>
            </a:r>
            <a:r>
              <a:rPr lang="de-DE" sz="1600" b="1" dirty="0"/>
              <a:t>wurde bestraft</a:t>
            </a:r>
            <a:r>
              <a:rPr lang="de-DE" sz="1600" dirty="0"/>
              <a:t> und </a:t>
            </a:r>
            <a:r>
              <a:rPr lang="de-DE" sz="1600" b="1" dirty="0"/>
              <a:t>als „Angriff auf das eigene Volk“ </a:t>
            </a:r>
            <a:r>
              <a:rPr lang="de-DE" sz="1600" dirty="0"/>
              <a:t>dargestellt.</a:t>
            </a:r>
          </a:p>
          <a:p>
            <a:pPr lvl="1"/>
            <a:r>
              <a:rPr lang="de-DE" sz="1600" dirty="0"/>
              <a:t>z. B. drohte einem die Festnahme, wenn man </a:t>
            </a:r>
            <a:r>
              <a:rPr lang="de-DE" sz="1600" b="1" dirty="0"/>
              <a:t>ausländische Radiosender </a:t>
            </a:r>
            <a:r>
              <a:rPr lang="de-DE" sz="1600" dirty="0"/>
              <a:t>hörte oder sich kritisch </a:t>
            </a:r>
            <a:r>
              <a:rPr lang="de-DE" sz="1600" b="1" dirty="0"/>
              <a:t>über den Krieg äußerte</a:t>
            </a:r>
            <a:endParaRPr lang="de-DE" sz="1600" dirty="0"/>
          </a:p>
          <a:p>
            <a:pPr lvl="1"/>
            <a:r>
              <a:rPr lang="de-DE" sz="1600" b="1" dirty="0"/>
              <a:t>Diebstahl</a:t>
            </a:r>
            <a:r>
              <a:rPr lang="de-DE" sz="1600" dirty="0"/>
              <a:t> </a:t>
            </a:r>
            <a:r>
              <a:rPr lang="de-DE" sz="1600" b="1" dirty="0"/>
              <a:t>während eines Bombenangriffs </a:t>
            </a:r>
            <a:r>
              <a:rPr lang="de-DE" sz="1600" dirty="0"/>
              <a:t>konnte die Todesstrafe bedeuten.</a:t>
            </a:r>
          </a:p>
          <a:p>
            <a:pPr lvl="1"/>
            <a:r>
              <a:rPr lang="de-DE" sz="1600" b="1" dirty="0"/>
              <a:t>Kriegsdienst verweigern: </a:t>
            </a:r>
            <a:r>
              <a:rPr lang="de-DE" sz="1600" dirty="0"/>
              <a:t>Militärgericht</a:t>
            </a:r>
          </a:p>
          <a:p>
            <a:pPr lvl="1"/>
            <a:r>
              <a:rPr lang="de-DE" sz="1600" b="1" dirty="0"/>
              <a:t>Als Soldat Befehle nicht befolgen</a:t>
            </a:r>
            <a:r>
              <a:rPr lang="de-DE" sz="1600" dirty="0"/>
              <a:t>: Militärgericht</a:t>
            </a:r>
          </a:p>
          <a:p>
            <a:pPr lvl="1"/>
            <a:r>
              <a:rPr lang="de-DE" sz="1600" dirty="0"/>
              <a:t>Über 20.000 Soldaten der deutschen Wehrmacht wurden während des Zweiten Weltkriegs durch deutsche Militärgerichte zum Tode verurteilt und hingerichtet.</a:t>
            </a:r>
            <a:endParaRPr lang="de-AT" sz="1600" dirty="0"/>
          </a:p>
        </p:txBody>
      </p:sp>
    </p:spTree>
    <p:extLst>
      <p:ext uri="{BB962C8B-B14F-4D97-AF65-F5344CB8AC3E}">
        <p14:creationId xmlns:p14="http://schemas.microsoft.com/office/powerpoint/2010/main" val="1897937114"/>
      </p:ext>
    </p:extLst>
  </p:cSld>
  <p:clrMapOvr>
    <a:masterClrMapping/>
  </p:clrMapOvr>
  <p:transition spd="med">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Alltag abseits der Kriegsfront im „Deutschen Reich“ (2)</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b="1" dirty="0"/>
              <a:t>Lage der </a:t>
            </a:r>
            <a:r>
              <a:rPr lang="de-DE" sz="1600" b="1" dirty="0" err="1"/>
              <a:t>ZwangsarbeiterInnen</a:t>
            </a:r>
            <a:endParaRPr lang="de-DE" sz="1600" dirty="0"/>
          </a:p>
          <a:p>
            <a:r>
              <a:rPr lang="de-DE" sz="1600" b="1" dirty="0"/>
              <a:t>Mehrere Millionen </a:t>
            </a:r>
            <a:r>
              <a:rPr lang="de-DE" sz="1600" b="1" dirty="0" err="1"/>
              <a:t>ZwangsarbeiterInnen</a:t>
            </a:r>
            <a:r>
              <a:rPr lang="de-DE" sz="1600" b="1" dirty="0"/>
              <a:t> </a:t>
            </a:r>
            <a:r>
              <a:rPr lang="de-DE" sz="1600" dirty="0"/>
              <a:t>lebten im „Deutschen Reich“.</a:t>
            </a:r>
          </a:p>
          <a:p>
            <a:pPr lvl="1"/>
            <a:r>
              <a:rPr lang="de-DE" sz="1400" b="1" dirty="0" err="1"/>
              <a:t>ZivilistInnen</a:t>
            </a:r>
            <a:r>
              <a:rPr lang="de-DE" sz="1400" dirty="0"/>
              <a:t>, vor allem aus besetzten Gebieten im Osten</a:t>
            </a:r>
          </a:p>
          <a:p>
            <a:pPr lvl="1"/>
            <a:r>
              <a:rPr lang="de-DE" sz="1400" b="1" dirty="0"/>
              <a:t>Kriegsgefangene </a:t>
            </a:r>
          </a:p>
          <a:p>
            <a:pPr lvl="1"/>
            <a:r>
              <a:rPr lang="de-DE" sz="1400" b="1" dirty="0"/>
              <a:t>Häftlinge</a:t>
            </a:r>
            <a:r>
              <a:rPr lang="de-DE" sz="1400" dirty="0"/>
              <a:t> in den Konzentrationslagern</a:t>
            </a:r>
            <a:endParaRPr lang="de-DE" sz="1100" dirty="0"/>
          </a:p>
          <a:p>
            <a:r>
              <a:rPr lang="de-DE" sz="1600" dirty="0"/>
              <a:t>Sie lebten oft in Lagern unter schlechtesten Bedingungen.</a:t>
            </a:r>
          </a:p>
          <a:p>
            <a:r>
              <a:rPr lang="de-DE" sz="1600" dirty="0"/>
              <a:t>Sie wurden eingesetzt, um </a:t>
            </a:r>
            <a:r>
              <a:rPr lang="de-DE" sz="1600" b="1" dirty="0"/>
              <a:t>Waffen und Panzer </a:t>
            </a:r>
            <a:r>
              <a:rPr lang="de-DE" sz="1600" dirty="0"/>
              <a:t>zu produzieren, </a:t>
            </a:r>
            <a:r>
              <a:rPr lang="de-DE" sz="1600" b="1" dirty="0"/>
              <a:t>Bombenschäden</a:t>
            </a:r>
            <a:r>
              <a:rPr lang="de-DE" sz="1600" dirty="0"/>
              <a:t> zu beseitigen und die Bevölkerung mit </a:t>
            </a:r>
            <a:r>
              <a:rPr lang="de-DE" sz="1600" b="1" dirty="0"/>
              <a:t>Lebensmitteln</a:t>
            </a:r>
            <a:r>
              <a:rPr lang="de-DE" sz="1600" dirty="0"/>
              <a:t> zu versorgen.</a:t>
            </a:r>
          </a:p>
          <a:p>
            <a:r>
              <a:rPr lang="de-DE" sz="1600" dirty="0"/>
              <a:t>Ohne diese Ausbeutung der </a:t>
            </a:r>
            <a:r>
              <a:rPr lang="de-DE" sz="1600" dirty="0" err="1"/>
              <a:t>ZwangsarbeiterInnen</a:t>
            </a:r>
            <a:r>
              <a:rPr lang="de-DE" sz="1600" dirty="0"/>
              <a:t> hätte das Deutsche Reich den Krieg ab 1942 nicht mehr weiterführen können.</a:t>
            </a:r>
          </a:p>
          <a:p>
            <a:pPr marL="0" indent="0">
              <a:buNone/>
            </a:pPr>
            <a:endParaRPr lang="de-DE" sz="1600" b="1" dirty="0"/>
          </a:p>
          <a:p>
            <a:pPr marL="0" indent="0">
              <a:buNone/>
            </a:pPr>
            <a:r>
              <a:rPr lang="de-DE" sz="1600" b="1" dirty="0"/>
              <a:t>Lage der Frauen im „Deutschen Reich“</a:t>
            </a:r>
            <a:endParaRPr lang="de-DE" sz="1600" dirty="0"/>
          </a:p>
          <a:p>
            <a:r>
              <a:rPr lang="de-DE" sz="1600" dirty="0"/>
              <a:t>Frauen sollten vor allem Kinder gebären und sich um die Familie kümmern.</a:t>
            </a:r>
          </a:p>
          <a:p>
            <a:r>
              <a:rPr lang="de-DE" sz="1600" dirty="0"/>
              <a:t>Sie wurden auch in der Industrie und bei der Wehrmacht als Arbeitskräfte dringend gebraucht. Beispiele:</a:t>
            </a:r>
          </a:p>
          <a:p>
            <a:pPr lvl="1"/>
            <a:r>
              <a:rPr lang="de-DE" sz="1400" dirty="0"/>
              <a:t>Als </a:t>
            </a:r>
            <a:r>
              <a:rPr lang="de-DE" sz="1400" b="1" dirty="0"/>
              <a:t>Pflegerinnen</a:t>
            </a:r>
            <a:r>
              <a:rPr lang="de-DE" sz="1400" dirty="0"/>
              <a:t> in Lazaretten</a:t>
            </a:r>
          </a:p>
          <a:p>
            <a:pPr lvl="1"/>
            <a:r>
              <a:rPr lang="de-DE" sz="1400" dirty="0"/>
              <a:t>Im Bereich der </a:t>
            </a:r>
            <a:r>
              <a:rPr lang="de-DE" sz="1400" b="1" dirty="0"/>
              <a:t>Nachrichtenübermittlung</a:t>
            </a:r>
          </a:p>
          <a:p>
            <a:pPr lvl="1"/>
            <a:r>
              <a:rPr lang="de-DE" sz="1400" dirty="0"/>
              <a:t>Als </a:t>
            </a:r>
            <a:r>
              <a:rPr lang="de-DE" sz="1400" b="1" dirty="0"/>
              <a:t>Flakwaffenhelferinnen</a:t>
            </a:r>
            <a:r>
              <a:rPr lang="de-DE" sz="1400" dirty="0"/>
              <a:t> bei der Flugabwehr </a:t>
            </a:r>
          </a:p>
          <a:p>
            <a:pPr lvl="1"/>
            <a:r>
              <a:rPr lang="de-DE" sz="1400" dirty="0"/>
              <a:t>Jedoch </a:t>
            </a:r>
            <a:r>
              <a:rPr lang="de-DE" sz="1400" b="1" dirty="0"/>
              <a:t>nicht an der Front im Einsatz</a:t>
            </a:r>
            <a:endParaRPr lang="de-DE" sz="1400" dirty="0"/>
          </a:p>
        </p:txBody>
      </p:sp>
    </p:spTree>
    <p:extLst>
      <p:ext uri="{BB962C8B-B14F-4D97-AF65-F5344CB8AC3E}">
        <p14:creationId xmlns:p14="http://schemas.microsoft.com/office/powerpoint/2010/main" val="2444952365"/>
      </p:ext>
    </p:extLst>
  </p:cSld>
  <p:clrMapOvr>
    <a:masterClrMapping/>
  </p:clrMapOvr>
  <p:transition spd="med">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Alltag abseits der Kriegsfront in Deutschland und Österreich: Kinder</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b="1" dirty="0"/>
              <a:t>Lage der Kinder im „Deutschen Reich“</a:t>
            </a:r>
            <a:endParaRPr lang="de-DE" sz="1600" dirty="0"/>
          </a:p>
          <a:p>
            <a:r>
              <a:rPr lang="de-DE" sz="1600" dirty="0"/>
              <a:t>Kinder litten Hunger</a:t>
            </a:r>
          </a:p>
          <a:p>
            <a:r>
              <a:rPr lang="de-DE" sz="1600" dirty="0"/>
              <a:t>lebten in ständiger Angst und</a:t>
            </a:r>
          </a:p>
          <a:p>
            <a:r>
              <a:rPr lang="de-DE" sz="1600" dirty="0"/>
              <a:t>mussten vor feindlichen Angriffen fliehen.</a:t>
            </a:r>
          </a:p>
          <a:p>
            <a:r>
              <a:rPr lang="de-DE" sz="1600" dirty="0"/>
              <a:t>Mit Beginn der Luftangriffe: Millionen Kinder wurden evakuiert und aufs Land gebracht.</a:t>
            </a:r>
          </a:p>
          <a:p>
            <a:r>
              <a:rPr lang="de-DE" sz="1600" dirty="0"/>
              <a:t>Ihre Väter mussten in den Krieg ziehen, kehrten oft nicht zurück.</a:t>
            </a:r>
            <a:endParaRPr lang="de-AT" sz="1600" dirty="0"/>
          </a:p>
          <a:p>
            <a:endParaRPr lang="de-DE" sz="1600" b="1" dirty="0"/>
          </a:p>
          <a:p>
            <a:pPr marL="0" indent="0">
              <a:buNone/>
            </a:pPr>
            <a:r>
              <a:rPr lang="de-DE" sz="1600" b="1" dirty="0"/>
              <a:t>Hitlerjugend</a:t>
            </a:r>
            <a:r>
              <a:rPr lang="de-DE" sz="1600" dirty="0"/>
              <a:t>:</a:t>
            </a:r>
          </a:p>
          <a:p>
            <a:r>
              <a:rPr lang="de-DE" sz="1600" dirty="0"/>
              <a:t>Nationalsozialistisches Weltbild wurde vermittelt.</a:t>
            </a:r>
          </a:p>
          <a:p>
            <a:r>
              <a:rPr lang="de-DE" sz="1600" dirty="0"/>
              <a:t>Disziplin und Gehorsam</a:t>
            </a:r>
          </a:p>
          <a:p>
            <a:r>
              <a:rPr lang="de-DE" sz="1600" dirty="0"/>
              <a:t>Ab </a:t>
            </a:r>
            <a:r>
              <a:rPr lang="de-DE" sz="1600" b="1" dirty="0"/>
              <a:t>15</a:t>
            </a:r>
            <a:r>
              <a:rPr lang="de-DE" sz="1600" dirty="0"/>
              <a:t> Jahren auch </a:t>
            </a:r>
            <a:r>
              <a:rPr lang="de-DE" sz="1600" b="1" dirty="0"/>
              <a:t>militärische Aufgaben</a:t>
            </a:r>
            <a:r>
              <a:rPr lang="de-DE" sz="1600"/>
              <a:t>, z.B</a:t>
            </a:r>
            <a:r>
              <a:rPr lang="de-DE" sz="1600" dirty="0"/>
              <a:t>. als </a:t>
            </a:r>
            <a:r>
              <a:rPr lang="de-DE" sz="1600" b="1" dirty="0"/>
              <a:t>Flakhelfer (</a:t>
            </a:r>
            <a:r>
              <a:rPr lang="de-DE" sz="1600" dirty="0"/>
              <a:t>Aufgabe: feindliche Flugzeuge abschießen) </a:t>
            </a:r>
          </a:p>
          <a:p>
            <a:r>
              <a:rPr lang="de-DE" sz="1600" dirty="0"/>
              <a:t>Ab 1944: Junge Männer </a:t>
            </a:r>
            <a:r>
              <a:rPr lang="de-DE" sz="1600" b="1" dirty="0"/>
              <a:t>ab 16 </a:t>
            </a:r>
            <a:r>
              <a:rPr lang="de-DE" sz="1600" dirty="0"/>
              <a:t>Jahren auch an der </a:t>
            </a:r>
            <a:r>
              <a:rPr lang="de-DE" sz="1600" b="1" dirty="0"/>
              <a:t>Front</a:t>
            </a:r>
            <a:r>
              <a:rPr lang="de-DE" sz="1600" dirty="0"/>
              <a:t> eingesetzt. </a:t>
            </a:r>
          </a:p>
          <a:p>
            <a:r>
              <a:rPr lang="de-DE" sz="1600" dirty="0"/>
              <a:t>Ab 1936: Mädchen und Frauen zwischen 10 und 21 Jahren Mitglied im „</a:t>
            </a:r>
            <a:r>
              <a:rPr lang="de-DE" sz="1600" b="1" dirty="0"/>
              <a:t>Bund Deutscher Mädel“ (BDM) </a:t>
            </a:r>
          </a:p>
        </p:txBody>
      </p:sp>
    </p:spTree>
    <p:extLst>
      <p:ext uri="{BB962C8B-B14F-4D97-AF65-F5344CB8AC3E}">
        <p14:creationId xmlns:p14="http://schemas.microsoft.com/office/powerpoint/2010/main" val="3779644351"/>
      </p:ext>
    </p:extLst>
  </p:cSld>
  <p:clrMapOvr>
    <a:masterClrMapping/>
  </p:clrMapOvr>
  <p:transition spd="med">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6237" y="-4001"/>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Nachgefragt</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a:solidFill>
                <a:srgbClr val="FF0000"/>
              </a:solidFill>
            </a:endParaRPr>
          </a:p>
          <a:p>
            <a:r>
              <a:rPr lang="de-DE" sz="1600" b="1" dirty="0"/>
              <a:t>Was versteht man unter dem Begriff „Heimatfront“?</a:t>
            </a:r>
          </a:p>
          <a:p>
            <a:pPr marL="457200" lvl="1" indent="0">
              <a:buNone/>
            </a:pPr>
            <a:endParaRPr lang="de-DE" sz="1100" dirty="0"/>
          </a:p>
          <a:p>
            <a:pPr marL="0" indent="0">
              <a:buNone/>
            </a:pPr>
            <a:r>
              <a:rPr lang="de-DE" sz="1600" dirty="0"/>
              <a:t>Das Wort „Heimatfront“ ist ein Begriff der nationalsozialistischen </a:t>
            </a:r>
            <a:r>
              <a:rPr lang="de-DE" sz="1600" b="1" dirty="0"/>
              <a:t>Propaganda</a:t>
            </a:r>
            <a:r>
              <a:rPr lang="de-DE" sz="1600" dirty="0"/>
              <a:t>. Dadurch sollte die </a:t>
            </a:r>
            <a:r>
              <a:rPr lang="de-DE" sz="1600" b="1" dirty="0"/>
              <a:t>Verbundenheit zwischen den Soldaten an der Front und der Zivilbevölkerung hervorgehoben werden. </a:t>
            </a:r>
          </a:p>
          <a:p>
            <a:endParaRPr lang="de-DE" sz="1600" b="1" dirty="0"/>
          </a:p>
          <a:p>
            <a:r>
              <a:rPr lang="de-DE" sz="1600" b="1" dirty="0"/>
              <a:t>Wie zeigte sich der Widerstand gegen das nationalsozialistische Regime?</a:t>
            </a:r>
          </a:p>
          <a:p>
            <a:pPr marL="457200" lvl="1" indent="0">
              <a:buNone/>
            </a:pPr>
            <a:endParaRPr lang="de-DE" sz="1100" dirty="0"/>
          </a:p>
          <a:p>
            <a:pPr marL="0" indent="0">
              <a:buNone/>
            </a:pPr>
            <a:r>
              <a:rPr lang="de-DE" sz="1600" dirty="0"/>
              <a:t>Es gab organisierte </a:t>
            </a:r>
            <a:r>
              <a:rPr lang="de-DE" sz="1600" b="1" dirty="0"/>
              <a:t>Gruppen und Einzelpersonen</a:t>
            </a:r>
            <a:r>
              <a:rPr lang="de-DE" sz="1600" dirty="0"/>
              <a:t>, die Widerstand leisteten. Die bekanntesten Gruppen waren die „</a:t>
            </a:r>
            <a:r>
              <a:rPr lang="de-DE" sz="1600" b="1" dirty="0"/>
              <a:t>Weiße Rose</a:t>
            </a:r>
            <a:r>
              <a:rPr lang="de-DE" sz="1600" dirty="0"/>
              <a:t>“ rund um die Geschwister Scholl </a:t>
            </a:r>
            <a:r>
              <a:rPr lang="de-DE" sz="1600" b="1" dirty="0"/>
              <a:t>sowie</a:t>
            </a:r>
            <a:r>
              <a:rPr lang="de-DE" sz="1600" dirty="0"/>
              <a:t> die </a:t>
            </a:r>
            <a:r>
              <a:rPr lang="de-DE" sz="1600" b="1" dirty="0"/>
              <a:t>militärische Gruppe um Claus Schenk Graf von Stauffenberg</a:t>
            </a:r>
            <a:r>
              <a:rPr lang="de-DE" sz="1600" dirty="0"/>
              <a:t>. In Österreich gab es unter anderem die überparteiliche </a:t>
            </a:r>
            <a:r>
              <a:rPr lang="de-DE" sz="1600" b="1" dirty="0"/>
              <a:t>Widerstandsgruppe O5</a:t>
            </a:r>
            <a:r>
              <a:rPr lang="de-DE" sz="1600" dirty="0"/>
              <a:t>.</a:t>
            </a:r>
          </a:p>
          <a:p>
            <a:pPr marL="0" indent="0">
              <a:buNone/>
            </a:pPr>
            <a:endParaRPr lang="de-DE" sz="1800" dirty="0">
              <a:solidFill>
                <a:schemeClr val="accent4"/>
              </a:solidFill>
            </a:endParaRPr>
          </a:p>
          <a:p>
            <a:pPr marL="0" indent="0">
              <a:buNone/>
            </a:pPr>
            <a:endParaRPr lang="de-DE" sz="1800" dirty="0">
              <a:solidFill>
                <a:schemeClr val="accent4"/>
              </a:solidFill>
            </a:endParaRPr>
          </a:p>
          <a:p>
            <a:pPr marL="0" indent="0">
              <a:buNone/>
            </a:pPr>
            <a:endParaRPr lang="de-DE" sz="1800" dirty="0">
              <a:solidFill>
                <a:schemeClr val="accent4"/>
              </a:solidFill>
            </a:endParaRPr>
          </a:p>
          <a:p>
            <a:pPr marL="0" indent="0">
              <a:buNone/>
            </a:pPr>
            <a:endParaRPr lang="de-DE" sz="1800" dirty="0">
              <a:solidFill>
                <a:schemeClr val="accent4"/>
              </a:solidFill>
            </a:endParaRP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1169210208"/>
      </p:ext>
    </p:extLst>
  </p:cSld>
  <p:clrMapOvr>
    <a:masterClrMapping/>
  </p:clrMapOvr>
  <p:transition spd="med">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1795"/>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Holocaust / </a:t>
            </a:r>
            <a:r>
              <a:rPr lang="de-DE" sz="2400" dirty="0" err="1"/>
              <a:t>Shoah</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Der Massenmord an Juden und Jüdinnen durch das nationalsozialistische Regime wird als </a:t>
            </a:r>
            <a:r>
              <a:rPr lang="de-DE" sz="1600" b="1" dirty="0"/>
              <a:t>Holocaust</a:t>
            </a:r>
            <a:r>
              <a:rPr lang="de-DE" sz="1600" dirty="0"/>
              <a:t> oder </a:t>
            </a:r>
            <a:r>
              <a:rPr lang="de-DE" sz="1600" b="1" dirty="0" err="1"/>
              <a:t>Shoah</a:t>
            </a:r>
            <a:r>
              <a:rPr lang="de-DE" sz="1600" dirty="0"/>
              <a:t> bezeichnet.</a:t>
            </a:r>
          </a:p>
          <a:p>
            <a:r>
              <a:rPr lang="de-DE" sz="1600" dirty="0"/>
              <a:t>Das nationalsozialistische Regime unter Adolf Hitler (ab 1933) wollte die europäischen Juden und Jüdinnen „</a:t>
            </a:r>
            <a:r>
              <a:rPr lang="de-DE" sz="1600" b="1" dirty="0"/>
              <a:t>ausrotten</a:t>
            </a:r>
            <a:r>
              <a:rPr lang="de-DE" sz="1600" dirty="0"/>
              <a:t>“. </a:t>
            </a:r>
          </a:p>
          <a:p>
            <a:pPr lvl="1"/>
            <a:r>
              <a:rPr lang="de-DE" sz="1400" dirty="0"/>
              <a:t>Sie wurden als minderwertige „Untermenschen“ dargestellt.</a:t>
            </a:r>
          </a:p>
          <a:p>
            <a:r>
              <a:rPr lang="de-DE" sz="1600" b="1" dirty="0"/>
              <a:t>Zunehmende Verschlechterung der Lage </a:t>
            </a:r>
            <a:r>
              <a:rPr lang="de-DE" sz="1600" dirty="0"/>
              <a:t>der Juden und Jüdinnen in den kommenden Jahren.</a:t>
            </a:r>
          </a:p>
          <a:p>
            <a:pPr lvl="1"/>
            <a:r>
              <a:rPr lang="de-DE" sz="1100" dirty="0"/>
              <a:t> </a:t>
            </a:r>
            <a:r>
              <a:rPr lang="de-DE" sz="1400" dirty="0"/>
              <a:t>Insbesondere nach den Novemberpogromen 1938 verließen zehntausende jüdische Menschen das Land.</a:t>
            </a:r>
            <a:endParaRPr lang="de-DE" sz="1400" b="1" dirty="0"/>
          </a:p>
          <a:p>
            <a:r>
              <a:rPr lang="de-DE" sz="1600" dirty="0"/>
              <a:t>Ab 1939: Auswanderung aus Deutschland wurde für Juden und Jüdinnen </a:t>
            </a:r>
            <a:r>
              <a:rPr lang="de-DE" sz="1600" b="1" dirty="0"/>
              <a:t>immer</a:t>
            </a:r>
            <a:r>
              <a:rPr lang="de-DE" sz="1600" dirty="0"/>
              <a:t> schwieriger.</a:t>
            </a:r>
          </a:p>
          <a:p>
            <a:r>
              <a:rPr lang="de-DE" sz="1600" dirty="0"/>
              <a:t>1941 </a:t>
            </a:r>
            <a:r>
              <a:rPr lang="de-DE" sz="1600" b="1" dirty="0"/>
              <a:t>Auswanderungsverbot</a:t>
            </a:r>
          </a:p>
          <a:p>
            <a:pPr lvl="1"/>
            <a:r>
              <a:rPr lang="de-DE" sz="1400" dirty="0"/>
              <a:t>Bis dahin hatten etwa die Hälfte aller Juden und Jüdinnen, die 1933 in Deutschland gelebt hatten, das Land verlassen. Von über 200.000 jüdischen Menschen in Österreich waren rund 130.000 ins Ausland geflohen. </a:t>
            </a:r>
          </a:p>
          <a:p>
            <a:endParaRPr lang="de-DE" sz="1600" dirty="0">
              <a:solidFill>
                <a:srgbClr val="FF0000"/>
              </a:solidFill>
            </a:endParaRP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3590818229"/>
      </p:ext>
    </p:extLst>
  </p:cSld>
  <p:clrMapOvr>
    <a:masterClrMapping/>
  </p:clrMapOvr>
  <p:transition spd="med">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Holocaust / </a:t>
            </a:r>
            <a:r>
              <a:rPr lang="de-DE" sz="2400" dirty="0" err="1"/>
              <a:t>Shoah</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Nach dem deutschen Überfall auf Polen im September 1939: Polnische Juden und </a:t>
            </a:r>
            <a:r>
              <a:rPr lang="de-DE" sz="1600" dirty="0" err="1"/>
              <a:t>JüdInnen</a:t>
            </a:r>
            <a:r>
              <a:rPr lang="de-DE" sz="1600" dirty="0"/>
              <a:t> mussten in </a:t>
            </a:r>
            <a:r>
              <a:rPr lang="de-DE" sz="1600" b="1" dirty="0"/>
              <a:t>Ghettos</a:t>
            </a:r>
            <a:r>
              <a:rPr lang="de-DE" sz="1600" dirty="0"/>
              <a:t> leben und </a:t>
            </a:r>
            <a:r>
              <a:rPr lang="de-DE" sz="1600" b="1" dirty="0"/>
              <a:t>Zwangsarbeit</a:t>
            </a:r>
            <a:r>
              <a:rPr lang="de-DE" sz="1600" dirty="0"/>
              <a:t> verrichten. </a:t>
            </a:r>
          </a:p>
          <a:p>
            <a:r>
              <a:rPr lang="de-DE" sz="1600" dirty="0"/>
              <a:t>Juden und Jüdinnen wurden </a:t>
            </a:r>
            <a:r>
              <a:rPr lang="de-DE" sz="1600" b="1" dirty="0"/>
              <a:t>gezielt ermordet</a:t>
            </a:r>
            <a:r>
              <a:rPr lang="de-DE" sz="1600" dirty="0"/>
              <a:t>, ebenso wie andere Menschen, die nach der nationalsozialistischen Rassenideologie als „minderwertig“ galten.</a:t>
            </a:r>
          </a:p>
          <a:p>
            <a:r>
              <a:rPr lang="de-DE" sz="1600" dirty="0"/>
              <a:t>Auch in den </a:t>
            </a:r>
            <a:r>
              <a:rPr lang="de-DE" sz="1600" b="1" dirty="0"/>
              <a:t>eroberten Gebieten </a:t>
            </a:r>
            <a:r>
              <a:rPr lang="de-DE" sz="1600" dirty="0"/>
              <a:t>Verfolgung der jüdischen Bevölkerung.</a:t>
            </a:r>
          </a:p>
          <a:p>
            <a:r>
              <a:rPr lang="de-DE" sz="1600" dirty="0"/>
              <a:t>Im Zuge des Vorrückens der deutschen Truppen nach Osten im Juni 1941 wurden Juden und Jüdinnen, Roma und Sinti in großer Anzahl </a:t>
            </a:r>
            <a:r>
              <a:rPr lang="de-DE" sz="1600" b="1" dirty="0"/>
              <a:t>gezielt ermordet</a:t>
            </a:r>
            <a:r>
              <a:rPr lang="de-DE" sz="1600" dirty="0"/>
              <a:t>. </a:t>
            </a:r>
          </a:p>
          <a:p>
            <a:pPr lvl="1"/>
            <a:r>
              <a:rPr lang="de-DE" sz="1400" dirty="0"/>
              <a:t>Bsp.: Massaker in der Schlucht </a:t>
            </a:r>
            <a:r>
              <a:rPr lang="de-DE" sz="1400" dirty="0" err="1"/>
              <a:t>Babi</a:t>
            </a:r>
            <a:r>
              <a:rPr lang="de-DE" sz="1400" dirty="0"/>
              <a:t> </a:t>
            </a:r>
            <a:r>
              <a:rPr lang="de-DE" sz="1400" dirty="0" err="1"/>
              <a:t>Jar</a:t>
            </a:r>
            <a:r>
              <a:rPr lang="de-DE" sz="1400" dirty="0"/>
              <a:t> bei Kiew: Innerhalb von 2 Tagen wurden über 34.000 Juden und Jüdinnen umgebracht</a:t>
            </a:r>
            <a:r>
              <a:rPr lang="de-DE" sz="1100" dirty="0"/>
              <a:t>.</a:t>
            </a:r>
          </a:p>
          <a:p>
            <a:r>
              <a:rPr lang="de-DE" sz="1600" dirty="0"/>
              <a:t>Insgesamt fielen </a:t>
            </a:r>
            <a:r>
              <a:rPr lang="de-DE" sz="1600" b="1" dirty="0"/>
              <a:t>fast 6 Millionen</a:t>
            </a:r>
            <a:r>
              <a:rPr lang="de-DE" sz="1600" dirty="0"/>
              <a:t> Juden und Jüdinnen dem Holocaust zum </a:t>
            </a:r>
            <a:r>
              <a:rPr lang="de-DE" sz="1600" b="1" dirty="0"/>
              <a:t>Opfer, </a:t>
            </a:r>
            <a:r>
              <a:rPr lang="de-DE" sz="1400" dirty="0"/>
              <a:t>davon über 2 Millionen Kinder.</a:t>
            </a:r>
          </a:p>
          <a:p>
            <a:r>
              <a:rPr lang="de-DE" sz="1600" dirty="0"/>
              <a:t>In den </a:t>
            </a:r>
            <a:r>
              <a:rPr lang="de-DE" sz="1600" b="1" dirty="0"/>
              <a:t>Gaskammern der Vernichtungslager </a:t>
            </a:r>
            <a:r>
              <a:rPr lang="de-DE" sz="1600" dirty="0"/>
              <a:t>wurden 2,7 Millionen Juden und Jüdinnen ermordet. </a:t>
            </a:r>
          </a:p>
          <a:p>
            <a:pPr lvl="1"/>
            <a:r>
              <a:rPr lang="de-DE" sz="1400" dirty="0"/>
              <a:t>Rund 1,3 Millionen Menschen (darunter viele Juden und Jüdinnen, aber auch Roma und nicht-jüdische polnische Menschen) werden im Zuge der „</a:t>
            </a:r>
            <a:r>
              <a:rPr lang="de-DE" sz="1400" b="1" dirty="0"/>
              <a:t>Aktion Reinhardt</a:t>
            </a:r>
            <a:r>
              <a:rPr lang="de-DE" sz="1400" dirty="0"/>
              <a:t>“ getötet.</a:t>
            </a:r>
          </a:p>
          <a:p>
            <a:r>
              <a:rPr lang="de-DE" sz="1600" dirty="0"/>
              <a:t>In den Konzentrations- und Vernichtungslagern wurden außer </a:t>
            </a:r>
            <a:r>
              <a:rPr lang="de-DE" sz="1600" b="1" dirty="0"/>
              <a:t>Juden und Jüdinnen </a:t>
            </a:r>
            <a:r>
              <a:rPr lang="de-DE" sz="1600" dirty="0"/>
              <a:t>auch </a:t>
            </a:r>
            <a:r>
              <a:rPr lang="de-DE" sz="1600" b="1" dirty="0"/>
              <a:t>Roma und Sinti, politische Gegner, Obdachlose, Behinderte, sogenannte „Asoziale“ und Kriegsgefangene </a:t>
            </a:r>
            <a:r>
              <a:rPr lang="de-DE" sz="1600" dirty="0"/>
              <a:t>getötet</a:t>
            </a:r>
            <a:r>
              <a:rPr lang="de-DE" sz="1600" b="1" dirty="0"/>
              <a:t>.</a:t>
            </a:r>
          </a:p>
          <a:p>
            <a:endParaRPr lang="de-DE" sz="1600" dirty="0">
              <a:solidFill>
                <a:srgbClr val="FF0000"/>
              </a:solidFill>
            </a:endParaRP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41319934"/>
      </p:ext>
    </p:extLst>
  </p:cSld>
  <p:clrMapOvr>
    <a:masterClrMapping/>
  </p:clrMapOvr>
  <p:transition spd="med">
    <p:fade thruBlk="1"/>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3" cstate="email"/>
          <a:srcRect/>
          <a:stretch>
            <a:fillRect/>
          </a:stretch>
        </p:blipFill>
        <p:spPr bwMode="auto">
          <a:xfrm>
            <a:off x="-25707" y="-99392"/>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a:t>Folgen des Zweiten Weltkriegs</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958744884"/>
      </p:ext>
    </p:extLst>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10760"/>
            <a:ext cx="9163050" cy="6885384"/>
          </a:xfrm>
          <a:prstGeom prst="rect">
            <a:avLst/>
          </a:prstGeom>
          <a:noFill/>
        </p:spPr>
      </p:pic>
      <p:sp>
        <p:nvSpPr>
          <p:cNvPr id="2" name="Titel 1"/>
          <p:cNvSpPr>
            <a:spLocks noGrp="1"/>
          </p:cNvSpPr>
          <p:nvPr>
            <p:ph type="title"/>
          </p:nvPr>
        </p:nvSpPr>
        <p:spPr/>
        <p:txBody>
          <a:bodyPr/>
          <a:lstStyle/>
          <a:p>
            <a:r>
              <a:rPr lang="de-DE" sz="2400" dirty="0"/>
              <a:t>Österreich vor dem Zweiten Weltkrieg</a:t>
            </a:r>
            <a:endParaRPr lang="de-AT" sz="2400" dirty="0"/>
          </a:p>
        </p:txBody>
      </p:sp>
      <p:sp>
        <p:nvSpPr>
          <p:cNvPr id="7" name="Inhaltsplatzhalter 6"/>
          <p:cNvSpPr>
            <a:spLocks noGrp="1"/>
          </p:cNvSpPr>
          <p:nvPr>
            <p:ph idx="1"/>
          </p:nvPr>
        </p:nvSpPr>
        <p:spPr>
          <a:xfrm>
            <a:off x="481680" y="1412776"/>
            <a:ext cx="8266784" cy="4824536"/>
          </a:xfrm>
        </p:spPr>
        <p:txBody>
          <a:bodyPr/>
          <a:lstStyle/>
          <a:p>
            <a:endParaRPr lang="de-DE" sz="1600" dirty="0"/>
          </a:p>
          <a:p>
            <a:r>
              <a:rPr lang="de-DE" sz="1600" dirty="0"/>
              <a:t>1918: </a:t>
            </a:r>
            <a:r>
              <a:rPr lang="de-DE" sz="1600" dirty="0">
                <a:solidFill>
                  <a:schemeClr val="accent4"/>
                </a:solidFill>
              </a:rPr>
              <a:t>Monarchie Österreich-Ungarn zerfällt, die </a:t>
            </a:r>
            <a:r>
              <a:rPr lang="de-DE" sz="1600" b="1" dirty="0">
                <a:solidFill>
                  <a:schemeClr val="accent4"/>
                </a:solidFill>
              </a:rPr>
              <a:t>Erste Republik </a:t>
            </a:r>
            <a:r>
              <a:rPr lang="de-DE" sz="1600" dirty="0">
                <a:solidFill>
                  <a:schemeClr val="accent4"/>
                </a:solidFill>
              </a:rPr>
              <a:t>wird ausgerufen</a:t>
            </a:r>
          </a:p>
          <a:p>
            <a:pPr marL="0" indent="0">
              <a:buNone/>
            </a:pPr>
            <a:endParaRPr lang="de-DE" sz="1600" dirty="0">
              <a:solidFill>
                <a:schemeClr val="accent4"/>
              </a:solidFill>
            </a:endParaRPr>
          </a:p>
          <a:p>
            <a:r>
              <a:rPr lang="de-DE" sz="1600" dirty="0">
                <a:solidFill>
                  <a:schemeClr val="accent4"/>
                </a:solidFill>
              </a:rPr>
              <a:t>1920er-Jahre: Wirtschaftliche und soziale </a:t>
            </a:r>
            <a:r>
              <a:rPr lang="de-DE" sz="1600" b="1" dirty="0">
                <a:solidFill>
                  <a:schemeClr val="accent4"/>
                </a:solidFill>
              </a:rPr>
              <a:t>Schwierigkeiten</a:t>
            </a:r>
          </a:p>
          <a:p>
            <a:endParaRPr lang="de-DE" sz="1600" dirty="0">
              <a:solidFill>
                <a:schemeClr val="accent4"/>
              </a:solidFill>
            </a:endParaRPr>
          </a:p>
          <a:p>
            <a:r>
              <a:rPr lang="de-DE" sz="1600" dirty="0">
                <a:solidFill>
                  <a:schemeClr val="accent4"/>
                </a:solidFill>
              </a:rPr>
              <a:t>1933/34: </a:t>
            </a:r>
            <a:r>
              <a:rPr lang="de-DE" sz="1600" b="1" dirty="0">
                <a:solidFill>
                  <a:schemeClr val="accent4"/>
                </a:solidFill>
              </a:rPr>
              <a:t>Autoritärer „Ständestaat</a:t>
            </a:r>
            <a:r>
              <a:rPr lang="de-DE" sz="1600" dirty="0">
                <a:solidFill>
                  <a:schemeClr val="accent4"/>
                </a:solidFill>
              </a:rPr>
              <a:t>“ unter Bundeskanzler Engelbert </a:t>
            </a:r>
            <a:r>
              <a:rPr lang="de-DE" sz="1600" dirty="0" err="1">
                <a:solidFill>
                  <a:schemeClr val="accent4"/>
                </a:solidFill>
              </a:rPr>
              <a:t>Dollfuß</a:t>
            </a:r>
            <a:endParaRPr lang="de-DE" sz="1600" dirty="0">
              <a:solidFill>
                <a:schemeClr val="accent4"/>
              </a:solidFill>
            </a:endParaRPr>
          </a:p>
          <a:p>
            <a:endParaRPr lang="de-DE" sz="1600" dirty="0">
              <a:solidFill>
                <a:schemeClr val="accent4"/>
              </a:solidFill>
            </a:endParaRPr>
          </a:p>
          <a:p>
            <a:r>
              <a:rPr lang="de-DE" sz="1600" dirty="0">
                <a:solidFill>
                  <a:schemeClr val="accent4"/>
                </a:solidFill>
              </a:rPr>
              <a:t>1938: </a:t>
            </a:r>
            <a:r>
              <a:rPr lang="de-DE" sz="1600" b="1" dirty="0">
                <a:solidFill>
                  <a:schemeClr val="accent4"/>
                </a:solidFill>
              </a:rPr>
              <a:t>Annexion Österreichs </a:t>
            </a:r>
            <a:r>
              <a:rPr lang="de-DE" sz="1600" dirty="0">
                <a:solidFill>
                  <a:schemeClr val="accent4"/>
                </a:solidFill>
              </a:rPr>
              <a:t>an das nationalsozialistische Deut</a:t>
            </a:r>
            <a:r>
              <a:rPr lang="de-DE" sz="1600" dirty="0"/>
              <a:t>schland</a:t>
            </a:r>
          </a:p>
          <a:p>
            <a:pPr marL="0" indent="0">
              <a:buNone/>
            </a:pPr>
            <a:endParaRPr lang="de-AT" sz="1600" dirty="0"/>
          </a:p>
          <a:p>
            <a:pPr marL="0" indent="0">
              <a:buNone/>
            </a:pPr>
            <a:endParaRPr lang="de-DE" sz="1600" b="1" dirty="0"/>
          </a:p>
          <a:p>
            <a:endParaRPr lang="de-DE" sz="1000" u="sng" dirty="0"/>
          </a:p>
          <a:p>
            <a:pPr marL="0" indent="0">
              <a:buNone/>
            </a:pPr>
            <a:endParaRPr lang="de-AT" sz="1000" dirty="0"/>
          </a:p>
          <a:p>
            <a:pPr marL="457200" lvl="1" indent="0">
              <a:buNone/>
            </a:pPr>
            <a:endParaRPr lang="de-AT" sz="1000" dirty="0"/>
          </a:p>
          <a:p>
            <a:endParaRPr lang="de-DE" sz="1000" dirty="0"/>
          </a:p>
          <a:p>
            <a:pPr marL="0" indent="0">
              <a:buNone/>
            </a:pPr>
            <a:endParaRPr lang="de-AT" sz="1000" dirty="0"/>
          </a:p>
          <a:p>
            <a:pPr marL="0" indent="0">
              <a:buNone/>
            </a:pPr>
            <a:endParaRPr lang="de-DE" sz="1000" dirty="0">
              <a:solidFill>
                <a:schemeClr val="bg1">
                  <a:lumMod val="50000"/>
                </a:schemeClr>
              </a:solidFill>
            </a:endParaRPr>
          </a:p>
        </p:txBody>
      </p:sp>
    </p:spTree>
    <p:extLst>
      <p:ext uri="{BB962C8B-B14F-4D97-AF65-F5344CB8AC3E}">
        <p14:creationId xmlns:p14="http://schemas.microsoft.com/office/powerpoint/2010/main" val="1802095110"/>
      </p:ext>
    </p:extLst>
  </p:cSld>
  <p:clrMapOvr>
    <a:masterClrMapping/>
  </p:clrMapOvr>
  <p:transition spd="med">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Die Bilanz des Zweiten Weltkriegs</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dirty="0"/>
              <a:t>Der Zweite Weltkrieg hinterließ eine Spur der </a:t>
            </a:r>
            <a:r>
              <a:rPr lang="de-DE" sz="1600" b="1" dirty="0"/>
              <a:t>Verwüstung</a:t>
            </a:r>
            <a:r>
              <a:rPr lang="de-DE" sz="1600" dirty="0"/>
              <a:t>. Nichts war mehr so, wie es vorher war. Auf der ganzen Welt mussten Menschen neu anfangen und ihr Leben wieder aufbauen.</a:t>
            </a:r>
          </a:p>
          <a:p>
            <a:r>
              <a:rPr lang="de-DE" sz="1600" dirty="0"/>
              <a:t>Über </a:t>
            </a:r>
            <a:r>
              <a:rPr lang="de-DE" sz="1600" b="1" dirty="0"/>
              <a:t>60 Millionen Todesopfer </a:t>
            </a:r>
            <a:r>
              <a:rPr lang="de-DE" sz="1600" dirty="0"/>
              <a:t>weltweit</a:t>
            </a:r>
          </a:p>
          <a:p>
            <a:r>
              <a:rPr lang="de-DE" sz="1600" dirty="0"/>
              <a:t>Unzählige Menschen, die </a:t>
            </a:r>
            <a:r>
              <a:rPr lang="de-DE" sz="1600" b="1" dirty="0"/>
              <a:t>verwundet</a:t>
            </a:r>
            <a:r>
              <a:rPr lang="de-DE" sz="1600" dirty="0"/>
              <a:t> und </a:t>
            </a:r>
            <a:r>
              <a:rPr lang="de-DE" sz="1600" b="1" dirty="0"/>
              <a:t>traumatisiert</a:t>
            </a:r>
            <a:r>
              <a:rPr lang="de-DE" sz="1600" dirty="0"/>
              <a:t> waren. </a:t>
            </a:r>
          </a:p>
          <a:p>
            <a:r>
              <a:rPr lang="de-DE" sz="1600" dirty="0"/>
              <a:t>Millionen von Menschen auf der </a:t>
            </a:r>
            <a:r>
              <a:rPr lang="de-DE" sz="1600" b="1" dirty="0"/>
              <a:t>Flucht</a:t>
            </a:r>
          </a:p>
          <a:p>
            <a:r>
              <a:rPr lang="de-DE" sz="1600" dirty="0"/>
              <a:t>Millionen von Soldaten waren </a:t>
            </a:r>
            <a:r>
              <a:rPr lang="de-DE" sz="1600" b="1" dirty="0"/>
              <a:t>vermisst</a:t>
            </a:r>
            <a:r>
              <a:rPr lang="de-DE" sz="1600" dirty="0"/>
              <a:t> oder in </a:t>
            </a:r>
            <a:r>
              <a:rPr lang="de-DE" sz="1600" b="1" dirty="0"/>
              <a:t>Kriegsgefangenschaft</a:t>
            </a:r>
            <a:r>
              <a:rPr lang="de-DE" sz="1600" dirty="0"/>
              <a:t> geraten. </a:t>
            </a:r>
          </a:p>
          <a:p>
            <a:r>
              <a:rPr lang="de-DE" sz="1600" dirty="0"/>
              <a:t>Viele </a:t>
            </a:r>
            <a:r>
              <a:rPr lang="de-DE" sz="1600" b="1" dirty="0"/>
              <a:t>Städte</a:t>
            </a:r>
            <a:r>
              <a:rPr lang="de-DE" sz="1600" dirty="0"/>
              <a:t> und Häuser waren </a:t>
            </a:r>
            <a:r>
              <a:rPr lang="de-DE" sz="1600" b="1" dirty="0"/>
              <a:t>zerstört</a:t>
            </a:r>
            <a:r>
              <a:rPr lang="de-DE" sz="1600" dirty="0"/>
              <a:t>. </a:t>
            </a:r>
          </a:p>
          <a:p>
            <a:r>
              <a:rPr lang="de-DE" sz="1600" b="1" dirty="0"/>
              <a:t>Mehr als sechs Millionen europäische Juden und Jüdinnen</a:t>
            </a:r>
            <a:r>
              <a:rPr lang="de-DE" sz="1600" dirty="0"/>
              <a:t> waren dem </a:t>
            </a:r>
            <a:r>
              <a:rPr lang="de-DE" sz="1600" b="1" dirty="0"/>
              <a:t>Holocaust</a:t>
            </a:r>
            <a:r>
              <a:rPr lang="de-DE" sz="1600" dirty="0"/>
              <a:t> zum Opfer gefallen. </a:t>
            </a:r>
          </a:p>
          <a:p>
            <a:pPr marL="0" indent="0">
              <a:buNone/>
            </a:pPr>
            <a:endParaRPr lang="de-DE" sz="1600" dirty="0"/>
          </a:p>
        </p:txBody>
      </p:sp>
    </p:spTree>
    <p:extLst>
      <p:ext uri="{BB962C8B-B14F-4D97-AF65-F5344CB8AC3E}">
        <p14:creationId xmlns:p14="http://schemas.microsoft.com/office/powerpoint/2010/main" val="1623403097"/>
      </p:ext>
    </p:extLst>
  </p:cSld>
  <p:clrMapOvr>
    <a:masterClrMapping/>
  </p:clrMapOvr>
  <p:transition spd="med">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1621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Politische Folgen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a:p>
          <a:p>
            <a:pPr marL="0" indent="0">
              <a:buNone/>
            </a:pPr>
            <a:r>
              <a:rPr lang="de-DE" sz="1600" dirty="0"/>
              <a:t>Die </a:t>
            </a:r>
            <a:r>
              <a:rPr lang="de-DE" sz="1600" b="1" dirty="0"/>
              <a:t>politischen Folgen </a:t>
            </a:r>
            <a:r>
              <a:rPr lang="de-DE" sz="1600" dirty="0"/>
              <a:t>des Zweiten Weltkrieges waren weitreichend.</a:t>
            </a:r>
          </a:p>
          <a:p>
            <a:r>
              <a:rPr lang="de-DE" sz="1600" dirty="0"/>
              <a:t>Die </a:t>
            </a:r>
            <a:r>
              <a:rPr lang="de-DE" sz="1600" b="1" dirty="0"/>
              <a:t>Alliierten</a:t>
            </a:r>
            <a:r>
              <a:rPr lang="de-DE" sz="1600" dirty="0"/>
              <a:t> </a:t>
            </a:r>
            <a:r>
              <a:rPr lang="de-DE" sz="1600" b="1" dirty="0"/>
              <a:t>besetzten</a:t>
            </a:r>
            <a:r>
              <a:rPr lang="de-DE" sz="1600" dirty="0"/>
              <a:t> die Gebiete </a:t>
            </a:r>
            <a:r>
              <a:rPr lang="de-DE" sz="1600" b="1" dirty="0"/>
              <a:t>Deutschlands</a:t>
            </a:r>
            <a:r>
              <a:rPr lang="de-DE" sz="1600" dirty="0"/>
              <a:t> und </a:t>
            </a:r>
            <a:r>
              <a:rPr lang="de-DE" sz="1600" b="1" dirty="0"/>
              <a:t>Österreichs</a:t>
            </a:r>
            <a:r>
              <a:rPr lang="de-DE" sz="1600" dirty="0"/>
              <a:t> sowie </a:t>
            </a:r>
            <a:r>
              <a:rPr lang="de-DE" sz="1600" b="1" dirty="0"/>
              <a:t>Japan</a:t>
            </a:r>
            <a:r>
              <a:rPr lang="de-DE" sz="1600" dirty="0"/>
              <a:t>. </a:t>
            </a:r>
          </a:p>
          <a:p>
            <a:r>
              <a:rPr lang="de-DE" sz="1600" b="1" dirty="0"/>
              <a:t>Deutschland</a:t>
            </a:r>
            <a:r>
              <a:rPr lang="de-DE" sz="1600" dirty="0"/>
              <a:t> musste einen Teil seines </a:t>
            </a:r>
            <a:r>
              <a:rPr lang="de-DE" sz="1600" b="1" dirty="0"/>
              <a:t>Territoriums</a:t>
            </a:r>
            <a:r>
              <a:rPr lang="de-DE" sz="1600" dirty="0"/>
              <a:t> an </a:t>
            </a:r>
            <a:r>
              <a:rPr lang="de-DE" sz="1600" b="1" dirty="0"/>
              <a:t>Polen</a:t>
            </a:r>
            <a:r>
              <a:rPr lang="de-DE" sz="1600" dirty="0"/>
              <a:t> und die </a:t>
            </a:r>
            <a:r>
              <a:rPr lang="de-DE" sz="1600" b="1" dirty="0"/>
              <a:t>Sowjetunion</a:t>
            </a:r>
            <a:r>
              <a:rPr lang="de-DE" sz="1600" dirty="0"/>
              <a:t> abtreten.</a:t>
            </a:r>
          </a:p>
          <a:p>
            <a:r>
              <a:rPr lang="de-DE" sz="1600" dirty="0"/>
              <a:t>Aus dem Bündnis gegen die Achsenmächte entwickelten sich auch die </a:t>
            </a:r>
            <a:r>
              <a:rPr lang="de-DE" sz="1600" b="1" dirty="0"/>
              <a:t>Vereinten Nationen</a:t>
            </a:r>
            <a:r>
              <a:rPr lang="de-DE" sz="1600" dirty="0"/>
              <a:t>: Sie wurden 1945 gegründet. </a:t>
            </a:r>
          </a:p>
          <a:p>
            <a:r>
              <a:rPr lang="de-DE" sz="1600" dirty="0"/>
              <a:t>Zwei Jahre später begann der </a:t>
            </a:r>
            <a:r>
              <a:rPr lang="de-DE" sz="1600" b="1" dirty="0"/>
              <a:t>Kalte Krieg </a:t>
            </a:r>
            <a:r>
              <a:rPr lang="de-DE" sz="1600" dirty="0"/>
              <a:t>zwischen den USA und der Sowjetunion.</a:t>
            </a:r>
          </a:p>
          <a:p>
            <a:pPr marL="457200" lvl="1" indent="0">
              <a:buNone/>
            </a:pPr>
            <a:endParaRPr lang="de-DE" sz="1000" dirty="0"/>
          </a:p>
        </p:txBody>
      </p:sp>
    </p:spTree>
    <p:extLst>
      <p:ext uri="{BB962C8B-B14F-4D97-AF65-F5344CB8AC3E}">
        <p14:creationId xmlns:p14="http://schemas.microsoft.com/office/powerpoint/2010/main" val="2986072222"/>
      </p:ext>
    </p:extLst>
  </p:cSld>
  <p:clrMapOvr>
    <a:masterClrMapping/>
  </p:clrMapOvr>
  <p:transition spd="med">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0073" y="-1347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Politische Lage nach Kriegsende</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Bei der </a:t>
            </a:r>
            <a:r>
              <a:rPr lang="de-DE" sz="1600" b="1" dirty="0"/>
              <a:t>Konferenz von Potsdam im Juli 1945</a:t>
            </a:r>
            <a:r>
              <a:rPr lang="de-DE" sz="1600" dirty="0"/>
              <a:t> berieten die </a:t>
            </a:r>
            <a:r>
              <a:rPr lang="de-DE" sz="1600" b="1" dirty="0"/>
              <a:t>USA, Großbritannien und die Sowjetunion </a:t>
            </a:r>
            <a:r>
              <a:rPr lang="de-DE" sz="1600" dirty="0"/>
              <a:t>über die Zukunft Deutschlands:</a:t>
            </a:r>
          </a:p>
          <a:p>
            <a:pPr lvl="1"/>
            <a:r>
              <a:rPr lang="de-DE" sz="1400" dirty="0"/>
              <a:t>Die Siegermächte beschlossen dabei unter anderem, dass Deutschland </a:t>
            </a:r>
            <a:r>
              <a:rPr lang="de-DE" sz="1400" b="1" dirty="0"/>
              <a:t>Entschädigungen</a:t>
            </a:r>
            <a:r>
              <a:rPr lang="de-DE" sz="1400" dirty="0"/>
              <a:t> leisten muss.</a:t>
            </a:r>
          </a:p>
          <a:p>
            <a:pPr lvl="1"/>
            <a:r>
              <a:rPr lang="de-DE" sz="1400" dirty="0"/>
              <a:t>Zudem musste es einen Teil seines </a:t>
            </a:r>
            <a:r>
              <a:rPr lang="de-DE" sz="1400" b="1" dirty="0"/>
              <a:t>Territoriums an Polen und die Sowjetunion </a:t>
            </a:r>
            <a:r>
              <a:rPr lang="de-DE" sz="1400" dirty="0"/>
              <a:t>abtreten.</a:t>
            </a:r>
          </a:p>
          <a:p>
            <a:pPr lvl="1"/>
            <a:r>
              <a:rPr lang="de-DE" sz="1400" dirty="0"/>
              <a:t>Die deutsche Bevölkerung sollte „</a:t>
            </a:r>
            <a:r>
              <a:rPr lang="de-DE" sz="1400" b="1" dirty="0"/>
              <a:t>demokratisiert</a:t>
            </a:r>
            <a:r>
              <a:rPr lang="de-DE" sz="1400" dirty="0"/>
              <a:t>“ und „</a:t>
            </a:r>
            <a:r>
              <a:rPr lang="de-DE" sz="1400" b="1" dirty="0"/>
              <a:t>entnazifiziert</a:t>
            </a:r>
            <a:r>
              <a:rPr lang="de-DE" sz="1400" dirty="0"/>
              <a:t>“ werden.</a:t>
            </a:r>
          </a:p>
          <a:p>
            <a:r>
              <a:rPr lang="de-DE" sz="1600" dirty="0"/>
              <a:t>Das </a:t>
            </a:r>
            <a:r>
              <a:rPr lang="de-DE" sz="1600" b="1" dirty="0"/>
              <a:t>deutsche Territorium und die Hauptstadt Berlin </a:t>
            </a:r>
            <a:r>
              <a:rPr lang="de-DE" sz="1600" dirty="0"/>
              <a:t>wurden nach dem Ende des Krieges in </a:t>
            </a:r>
            <a:r>
              <a:rPr lang="de-DE" sz="1600" b="1" dirty="0"/>
              <a:t>vier Besatzungszonen </a:t>
            </a:r>
            <a:r>
              <a:rPr lang="de-DE" sz="1600" dirty="0"/>
              <a:t>aufgeteilt.</a:t>
            </a:r>
          </a:p>
          <a:p>
            <a:r>
              <a:rPr lang="de-DE" sz="1600" dirty="0"/>
              <a:t>Im Mai 1949 entstand im </a:t>
            </a:r>
            <a:r>
              <a:rPr lang="de-DE" sz="1600" b="1" dirty="0"/>
              <a:t>Westen</a:t>
            </a:r>
            <a:r>
              <a:rPr lang="de-DE" sz="1600" dirty="0"/>
              <a:t> des Landes die </a:t>
            </a:r>
            <a:r>
              <a:rPr lang="de-DE" sz="1600" b="1" dirty="0"/>
              <a:t>demokratische Bundesrepublik Deutschland (BRD).</a:t>
            </a:r>
          </a:p>
          <a:p>
            <a:r>
              <a:rPr lang="de-DE" sz="1600" dirty="0"/>
              <a:t>Aus der </a:t>
            </a:r>
            <a:r>
              <a:rPr lang="de-DE" sz="1600" b="1" dirty="0"/>
              <a:t>sowjetischen Besatzungszone </a:t>
            </a:r>
            <a:r>
              <a:rPr lang="de-DE" sz="1600" dirty="0"/>
              <a:t>wurde kurz darauf die Deutsche Demokratische Republik (</a:t>
            </a:r>
            <a:r>
              <a:rPr lang="de-DE" sz="1600" b="1" dirty="0"/>
              <a:t>DDR</a:t>
            </a:r>
            <a:r>
              <a:rPr lang="de-DE" sz="1600" dirty="0"/>
              <a:t>).</a:t>
            </a:r>
          </a:p>
          <a:p>
            <a:r>
              <a:rPr lang="de-DE" sz="1600" dirty="0"/>
              <a:t>Bereits im </a:t>
            </a:r>
            <a:r>
              <a:rPr lang="de-DE" sz="1600" b="1" dirty="0"/>
              <a:t>April 1945 wurde das heutige Österreich von alliierten Truppen befreit</a:t>
            </a:r>
            <a:r>
              <a:rPr lang="de-DE" sz="1600" dirty="0"/>
              <a:t>.</a:t>
            </a:r>
          </a:p>
          <a:p>
            <a:r>
              <a:rPr lang="de-DE" sz="1600" dirty="0"/>
              <a:t>Noch vor dem Ende der Kampfhandlungen riefen Vertreter der politischen Parteien SPÖ, ÖVP und KPÖ am </a:t>
            </a:r>
            <a:r>
              <a:rPr lang="de-DE" sz="1600" b="1" dirty="0"/>
              <a:t>27. April 1945 die unabhängige Republik Österreich </a:t>
            </a:r>
            <a:r>
              <a:rPr lang="de-DE" sz="1600" dirty="0"/>
              <a:t>aus. </a:t>
            </a:r>
          </a:p>
          <a:p>
            <a:r>
              <a:rPr lang="de-DE" sz="1600" dirty="0"/>
              <a:t>Das </a:t>
            </a:r>
            <a:r>
              <a:rPr lang="de-DE" sz="1600" b="1" dirty="0"/>
              <a:t>österreichische Territorium und die Hauptstadt Wien </a:t>
            </a:r>
            <a:r>
              <a:rPr lang="de-DE" sz="1600" dirty="0"/>
              <a:t>wurden von den Alliierten in </a:t>
            </a:r>
            <a:r>
              <a:rPr lang="de-DE" sz="1600" b="1" dirty="0"/>
              <a:t>vier Zonen </a:t>
            </a:r>
            <a:r>
              <a:rPr lang="de-DE" sz="1600" dirty="0"/>
              <a:t>aufgeteilt. Die Besatzung dauerte bis zum Jahr 1955. </a:t>
            </a:r>
          </a:p>
          <a:p>
            <a:pPr marL="0" indent="0">
              <a:buNone/>
            </a:pPr>
            <a:endParaRPr lang="de-AT" sz="1600" dirty="0"/>
          </a:p>
        </p:txBody>
      </p:sp>
    </p:spTree>
    <p:extLst>
      <p:ext uri="{BB962C8B-B14F-4D97-AF65-F5344CB8AC3E}">
        <p14:creationId xmlns:p14="http://schemas.microsoft.com/office/powerpoint/2010/main" val="2917309112"/>
      </p:ext>
    </p:extLst>
  </p:cSld>
  <p:clrMapOvr>
    <a:masterClrMapping/>
  </p:clrMapOvr>
  <p:transition spd="med">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Gründung der Vereinten Nationen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b="1" dirty="0"/>
              <a:t>Gründung der Vereinten Nationen</a:t>
            </a:r>
          </a:p>
          <a:p>
            <a:pPr marL="0" indent="0">
              <a:buNone/>
            </a:pPr>
            <a:endParaRPr lang="de-DE" sz="1600" dirty="0"/>
          </a:p>
          <a:p>
            <a:r>
              <a:rPr lang="de-DE" sz="1600" b="1" dirty="0"/>
              <a:t>1941:</a:t>
            </a:r>
            <a:r>
              <a:rPr lang="de-DE" sz="1600" dirty="0"/>
              <a:t> Abkommen zwischen den </a:t>
            </a:r>
            <a:r>
              <a:rPr lang="de-DE" sz="1600" b="1" dirty="0"/>
              <a:t>USA</a:t>
            </a:r>
            <a:r>
              <a:rPr lang="de-DE" sz="1600" dirty="0"/>
              <a:t> und </a:t>
            </a:r>
            <a:r>
              <a:rPr lang="de-DE" sz="1600" b="1" dirty="0"/>
              <a:t>Großbritannien</a:t>
            </a:r>
            <a:r>
              <a:rPr lang="de-DE" sz="1600" dirty="0"/>
              <a:t>: </a:t>
            </a:r>
            <a:r>
              <a:rPr lang="de-DE" sz="1600" b="1" dirty="0"/>
              <a:t>„Atlantik-Charta“. </a:t>
            </a:r>
            <a:br>
              <a:rPr lang="de-DE" sz="1600" b="1" dirty="0"/>
            </a:br>
            <a:r>
              <a:rPr lang="de-DE" sz="1600" dirty="0"/>
              <a:t>Darin ging es um:</a:t>
            </a:r>
          </a:p>
          <a:p>
            <a:pPr lvl="1"/>
            <a:r>
              <a:rPr lang="de-DE" sz="1400" dirty="0"/>
              <a:t>Eine friedliche Weltordnung und um das Selbstbestimmungsrecht der Völker </a:t>
            </a:r>
          </a:p>
          <a:p>
            <a:pPr lvl="1"/>
            <a:r>
              <a:rPr lang="de-DE" sz="1400" dirty="0"/>
              <a:t>Den Kampf gegen das nationalsozialistische Deutschland und seine Verbündeten</a:t>
            </a:r>
          </a:p>
          <a:p>
            <a:pPr marL="457200" lvl="1" indent="0">
              <a:buNone/>
            </a:pPr>
            <a:endParaRPr lang="de-DE" sz="1400" dirty="0"/>
          </a:p>
          <a:p>
            <a:r>
              <a:rPr lang="de-DE" sz="1600" b="1" dirty="0"/>
              <a:t>1942:</a:t>
            </a:r>
            <a:r>
              <a:rPr lang="de-DE" sz="1600" dirty="0"/>
              <a:t> Neben den USA, Großbritannien und der Sowjetunion unterzeichneten </a:t>
            </a:r>
            <a:r>
              <a:rPr lang="de-DE" sz="1600" b="1" dirty="0"/>
              <a:t>22 weitere Staaten die „Erklärung der Vereinten Nationen“.</a:t>
            </a:r>
          </a:p>
          <a:p>
            <a:pPr marL="457200" lvl="1" indent="0">
              <a:buNone/>
            </a:pPr>
            <a:endParaRPr lang="de-DE" sz="1100" b="1" dirty="0"/>
          </a:p>
          <a:p>
            <a:r>
              <a:rPr lang="de-DE" sz="1600" dirty="0"/>
              <a:t>Im Juni 1945 waren es </a:t>
            </a:r>
            <a:r>
              <a:rPr lang="de-DE" sz="1600" b="1" dirty="0"/>
              <a:t>50</a:t>
            </a:r>
            <a:r>
              <a:rPr lang="de-DE" sz="1600" dirty="0"/>
              <a:t> </a:t>
            </a:r>
            <a:r>
              <a:rPr lang="de-DE" sz="1600" b="1" dirty="0"/>
              <a:t>Staaten</a:t>
            </a:r>
            <a:r>
              <a:rPr lang="de-DE" sz="1600" dirty="0"/>
              <a:t>, die die Gründungsurkunde der Vereinten Nationen unterschrieben. Im Oktober 1945 trat sie in Kraft. </a:t>
            </a:r>
          </a:p>
          <a:p>
            <a:pPr marL="457200" lvl="1" indent="0">
              <a:buNone/>
            </a:pPr>
            <a:endParaRPr lang="de-DE" sz="1100" b="1" dirty="0"/>
          </a:p>
          <a:p>
            <a:r>
              <a:rPr lang="de-DE" sz="1600" b="1" dirty="0"/>
              <a:t>1955: Österreich</a:t>
            </a:r>
            <a:r>
              <a:rPr lang="de-DE" sz="1600" dirty="0"/>
              <a:t> tritt den Vereinten Nationen bei (nach dem Abschluss des Staatsvertrags). </a:t>
            </a:r>
          </a:p>
        </p:txBody>
      </p:sp>
    </p:spTree>
    <p:extLst>
      <p:ext uri="{BB962C8B-B14F-4D97-AF65-F5344CB8AC3E}">
        <p14:creationId xmlns:p14="http://schemas.microsoft.com/office/powerpoint/2010/main" val="3231300836"/>
      </p:ext>
    </p:extLst>
  </p:cSld>
  <p:clrMapOvr>
    <a:masterClrMapping/>
  </p:clrMapOvr>
  <p:transition spd="med">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6743"/>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Europäische Einigung</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a:p>
          <a:p>
            <a:r>
              <a:rPr lang="de-DE" sz="1600" dirty="0"/>
              <a:t>Die europäische Bevölkerung sehnte sich nach </a:t>
            </a:r>
            <a:r>
              <a:rPr lang="de-DE" sz="1600" b="1" dirty="0"/>
              <a:t>Frieden</a:t>
            </a:r>
            <a:r>
              <a:rPr lang="de-DE" sz="1600" dirty="0"/>
              <a:t>.</a:t>
            </a:r>
          </a:p>
          <a:p>
            <a:r>
              <a:rPr lang="de-DE" sz="1600" dirty="0"/>
              <a:t>Idee eines </a:t>
            </a:r>
            <a:r>
              <a:rPr lang="de-DE" sz="1600" b="1" dirty="0"/>
              <a:t>gemeinsamen Europas </a:t>
            </a:r>
            <a:r>
              <a:rPr lang="de-DE" sz="1600" dirty="0"/>
              <a:t>wurde von vielen unterstützt. </a:t>
            </a:r>
          </a:p>
          <a:p>
            <a:r>
              <a:rPr lang="de-DE" sz="1600" dirty="0"/>
              <a:t>1949 Gründung des </a:t>
            </a:r>
            <a:r>
              <a:rPr lang="de-DE" sz="1600" b="1" dirty="0"/>
              <a:t>Europarates</a:t>
            </a:r>
            <a:r>
              <a:rPr lang="de-DE" sz="1600" dirty="0"/>
              <a:t>: Zusammenschluss 10 westeuropäischer Staaten </a:t>
            </a:r>
          </a:p>
          <a:p>
            <a:r>
              <a:rPr lang="de-DE" sz="1600" dirty="0"/>
              <a:t>1952 </a:t>
            </a:r>
            <a:r>
              <a:rPr lang="de-DE" sz="1600" b="1" dirty="0"/>
              <a:t>Gründung der Europäische Gemeinschaft für Kohle und Stahl </a:t>
            </a:r>
            <a:r>
              <a:rPr lang="de-DE" sz="1600" dirty="0"/>
              <a:t>(auch „Montanunion“) </a:t>
            </a:r>
          </a:p>
          <a:p>
            <a:pPr lvl="1"/>
            <a:r>
              <a:rPr lang="de-DE" sz="1600" dirty="0"/>
              <a:t>Auch Deutschland gehörte der „EGKS“ an. </a:t>
            </a:r>
          </a:p>
          <a:p>
            <a:pPr lvl="1"/>
            <a:r>
              <a:rPr lang="de-DE" sz="1600" dirty="0"/>
              <a:t>Staaten waren dadurch wirtschaftlich enger miteinander verknüpft. </a:t>
            </a:r>
          </a:p>
          <a:p>
            <a:pPr lvl="1"/>
            <a:r>
              <a:rPr lang="de-DE" sz="1600" dirty="0"/>
              <a:t>Sie sollte die Gefahr einer zukünftigen kriegerischen Auseinandersetzung verringern.</a:t>
            </a:r>
          </a:p>
          <a:p>
            <a:r>
              <a:rPr lang="de-DE" sz="1600" dirty="0"/>
              <a:t>Die Europäische</a:t>
            </a:r>
            <a:r>
              <a:rPr lang="de-DE" sz="1600" i="1" dirty="0"/>
              <a:t> </a:t>
            </a:r>
            <a:r>
              <a:rPr lang="de-DE" sz="1600" dirty="0"/>
              <a:t>Gemeinschaft für Kohle und Stahl: </a:t>
            </a:r>
            <a:r>
              <a:rPr lang="de-DE" sz="1600" b="1" dirty="0"/>
              <a:t>Grundstein für die Europäische Union</a:t>
            </a:r>
            <a:endParaRPr lang="de-AT" sz="1600" b="1" dirty="0"/>
          </a:p>
        </p:txBody>
      </p:sp>
    </p:spTree>
    <p:extLst>
      <p:ext uri="{BB962C8B-B14F-4D97-AF65-F5344CB8AC3E}">
        <p14:creationId xmlns:p14="http://schemas.microsoft.com/office/powerpoint/2010/main" val="2435569047"/>
      </p:ext>
    </p:extLst>
  </p:cSld>
  <p:clrMapOvr>
    <a:masterClrMapping/>
  </p:clrMapOvr>
  <p:transition spd="med">
    <p:fade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Lage der Bevölkerung nach Kriegsende: Kriegsgefangene und Menschen auf der Flucht</a:t>
            </a:r>
            <a:endParaRPr lang="de-AT" sz="2400" dirty="0">
              <a:solidFill>
                <a:srgbClr val="FF0000"/>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dirty="0"/>
              <a:t>Der Zweite Weltkrieg hatte viele Menschen weit von ihrer Heimat weggeführt. </a:t>
            </a:r>
          </a:p>
          <a:p>
            <a:pPr marL="457200" lvl="1" indent="0">
              <a:buNone/>
            </a:pPr>
            <a:endParaRPr lang="de-DE" sz="1100" dirty="0"/>
          </a:p>
          <a:p>
            <a:r>
              <a:rPr lang="de-DE" sz="1600" dirty="0"/>
              <a:t>Viele Soldaten kehrten erst </a:t>
            </a:r>
            <a:r>
              <a:rPr lang="de-DE" sz="1600" b="1" dirty="0"/>
              <a:t>Jahre später aus </a:t>
            </a:r>
            <a:r>
              <a:rPr lang="de-DE" sz="1600" dirty="0"/>
              <a:t>der </a:t>
            </a:r>
            <a:r>
              <a:rPr lang="de-DE" sz="1600" b="1" dirty="0"/>
              <a:t>Kriegsgefangenschaft</a:t>
            </a:r>
            <a:r>
              <a:rPr lang="de-DE" sz="1600" dirty="0"/>
              <a:t> zurück. </a:t>
            </a:r>
          </a:p>
          <a:p>
            <a:pPr marL="457200" lvl="1" indent="0">
              <a:buNone/>
            </a:pPr>
            <a:endParaRPr lang="de-DE" sz="1100" dirty="0"/>
          </a:p>
          <a:p>
            <a:r>
              <a:rPr lang="de-DE" sz="1600" dirty="0"/>
              <a:t>Viele </a:t>
            </a:r>
            <a:r>
              <a:rPr lang="de-DE" sz="1600" b="1" dirty="0"/>
              <a:t>Angehörige deutscher Minderheiten </a:t>
            </a:r>
            <a:r>
              <a:rPr lang="de-DE" sz="1600" dirty="0"/>
              <a:t>waren vor den sowjetischen Truppen aus den Ostgebieten </a:t>
            </a:r>
            <a:r>
              <a:rPr lang="de-DE" sz="1600" b="1" dirty="0"/>
              <a:t>Richtung Westen geflohen</a:t>
            </a:r>
            <a:r>
              <a:rPr lang="de-DE" sz="1600" dirty="0"/>
              <a:t>. Sie suchten im verbliebenen deutschen Territorium eine neue Heimat. </a:t>
            </a:r>
          </a:p>
          <a:p>
            <a:pPr marL="457200" lvl="1" indent="0">
              <a:buNone/>
            </a:pPr>
            <a:endParaRPr lang="de-DE" sz="1100" dirty="0"/>
          </a:p>
          <a:p>
            <a:r>
              <a:rPr lang="de-DE" sz="1600" dirty="0"/>
              <a:t>Gleichzeitig gab es viele Menschen, die den Weltkrieg als </a:t>
            </a:r>
            <a:r>
              <a:rPr lang="de-DE" sz="1600" b="1" dirty="0"/>
              <a:t>Gefangene</a:t>
            </a:r>
            <a:r>
              <a:rPr lang="de-DE" sz="1600" dirty="0"/>
              <a:t>, </a:t>
            </a:r>
            <a:r>
              <a:rPr lang="de-DE" sz="1600" b="1" dirty="0" err="1"/>
              <a:t>ZwangsarbeiterInnen</a:t>
            </a:r>
            <a:r>
              <a:rPr lang="de-DE" sz="1600" dirty="0"/>
              <a:t> oder </a:t>
            </a:r>
            <a:r>
              <a:rPr lang="de-DE" sz="1600" b="1" dirty="0"/>
              <a:t>KZ-Häftlinge</a:t>
            </a:r>
            <a:r>
              <a:rPr lang="de-DE" sz="1600" dirty="0"/>
              <a:t> überlebt hatten. Nicht alle von ihnen wollten oder konnten in ihre Heimat zurückkehren.</a:t>
            </a:r>
          </a:p>
          <a:p>
            <a:pPr marL="0" indent="0">
              <a:buNone/>
            </a:pPr>
            <a:endParaRPr lang="de-DE" sz="1600" dirty="0"/>
          </a:p>
          <a:p>
            <a:pPr marL="0" indent="0">
              <a:buNone/>
            </a:pPr>
            <a:endParaRPr lang="de-AT" sz="1600" dirty="0"/>
          </a:p>
        </p:txBody>
      </p:sp>
    </p:spTree>
    <p:extLst>
      <p:ext uri="{BB962C8B-B14F-4D97-AF65-F5344CB8AC3E}">
        <p14:creationId xmlns:p14="http://schemas.microsoft.com/office/powerpoint/2010/main" val="1935729624"/>
      </p:ext>
    </p:extLst>
  </p:cSld>
  <p:clrMapOvr>
    <a:masterClrMapping/>
  </p:clrMapOvr>
  <p:transition spd="med">
    <p:fade thruBlk="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Lage der Bevölkerung nach Kriegsende: Kampf ums Überleben und Wiederaufbau</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268760"/>
            <a:ext cx="8229600" cy="4610434"/>
          </a:xfrm>
        </p:spPr>
        <p:txBody>
          <a:bodyPr/>
          <a:lstStyle/>
          <a:p>
            <a:pPr marL="0" indent="0">
              <a:buNone/>
            </a:pPr>
            <a:endParaRPr lang="de-DE" sz="1600" dirty="0"/>
          </a:p>
          <a:p>
            <a:pPr marL="0" indent="0">
              <a:buNone/>
            </a:pPr>
            <a:r>
              <a:rPr lang="de-DE" sz="1600" dirty="0"/>
              <a:t>Die ersten Jahre nach dem Krieg waren für die Menschen ein ständiger </a:t>
            </a:r>
            <a:r>
              <a:rPr lang="de-DE" sz="1600" b="1" dirty="0"/>
              <a:t>Kampf ums Überleben.</a:t>
            </a:r>
          </a:p>
          <a:p>
            <a:r>
              <a:rPr lang="de-DE" sz="1600" dirty="0"/>
              <a:t>Menschen lebten in Kellern und Baracken. </a:t>
            </a:r>
          </a:p>
          <a:p>
            <a:r>
              <a:rPr lang="de-DE" sz="1600" dirty="0"/>
              <a:t>Sie bauten in Parks Gemüse an, sammelten Brennholz im Wald.</a:t>
            </a:r>
          </a:p>
          <a:p>
            <a:r>
              <a:rPr lang="de-DE" sz="1600" dirty="0"/>
              <a:t>Sie tauschten verbliebene Wertgegenstände am Land gegen Lebensmittel ein.</a:t>
            </a:r>
          </a:p>
          <a:p>
            <a:r>
              <a:rPr lang="de-DE" sz="1600" dirty="0"/>
              <a:t>Es waren vor allem Frauen, die ihre Familien versorgen mussten.</a:t>
            </a:r>
          </a:p>
          <a:p>
            <a:pPr marL="457200" lvl="1" indent="0">
              <a:buNone/>
            </a:pPr>
            <a:endParaRPr lang="de-DE" sz="1400" dirty="0"/>
          </a:p>
          <a:p>
            <a:pPr marL="0" indent="0">
              <a:buNone/>
            </a:pPr>
            <a:r>
              <a:rPr lang="de-DE" sz="1600" b="1" dirty="0"/>
              <a:t>Aufräumarbeiten und Wiederaufbau</a:t>
            </a:r>
            <a:endParaRPr lang="de-DE" sz="1600" dirty="0"/>
          </a:p>
          <a:p>
            <a:r>
              <a:rPr lang="de-DE" sz="1600" dirty="0"/>
              <a:t>In den Städten: Straßen und Häuser mussten vom Schutt befreit werden.</a:t>
            </a:r>
          </a:p>
          <a:p>
            <a:r>
              <a:rPr lang="de-DE" sz="1600" dirty="0"/>
              <a:t>Diese Arbeit galt als </a:t>
            </a:r>
            <a:r>
              <a:rPr lang="de-DE" sz="1600" b="1" dirty="0"/>
              <a:t>Strafarbeit</a:t>
            </a:r>
            <a:r>
              <a:rPr lang="de-DE" sz="1600" dirty="0"/>
              <a:t>. </a:t>
            </a:r>
          </a:p>
          <a:p>
            <a:pPr lvl="1"/>
            <a:r>
              <a:rPr lang="de-DE" sz="1400" dirty="0"/>
              <a:t>V. a. ehemalige </a:t>
            </a:r>
            <a:r>
              <a:rPr lang="de-DE" sz="1400" b="1" dirty="0"/>
              <a:t>Mitglieder der NSDAP </a:t>
            </a:r>
            <a:r>
              <a:rPr lang="de-DE" sz="1400" dirty="0"/>
              <a:t>und deutsche </a:t>
            </a:r>
            <a:r>
              <a:rPr lang="de-DE" sz="1400" b="1" dirty="0"/>
              <a:t>Kriegsgefangene</a:t>
            </a:r>
            <a:r>
              <a:rPr lang="de-DE" sz="1400" dirty="0"/>
              <a:t> wurden dazu eingesetzt.</a:t>
            </a:r>
          </a:p>
          <a:p>
            <a:r>
              <a:rPr lang="de-DE" sz="1600" dirty="0"/>
              <a:t>Auch eine kleinere Gruppe von </a:t>
            </a:r>
            <a:r>
              <a:rPr lang="de-DE" sz="1600" b="1" dirty="0"/>
              <a:t>Frauen</a:t>
            </a:r>
            <a:r>
              <a:rPr lang="de-DE" sz="1600" dirty="0"/>
              <a:t> war an Aufräumarbeiten beteiligt </a:t>
            </a:r>
          </a:p>
          <a:p>
            <a:pPr lvl="1"/>
            <a:r>
              <a:rPr lang="de-DE" sz="1400" dirty="0"/>
              <a:t>Sie waren </a:t>
            </a:r>
            <a:r>
              <a:rPr lang="de-DE" sz="1400" b="1" dirty="0"/>
              <a:t>Mitglieder in der NSDAP </a:t>
            </a:r>
            <a:r>
              <a:rPr lang="de-DE" sz="1400" dirty="0"/>
              <a:t>oder arbeiteten als Freiwillige für einen geringen Lohn.</a:t>
            </a:r>
          </a:p>
          <a:p>
            <a:r>
              <a:rPr lang="de-DE" sz="1600" b="1" dirty="0"/>
              <a:t>Mythos</a:t>
            </a:r>
            <a:r>
              <a:rPr lang="de-DE" sz="1600" dirty="0"/>
              <a:t> der „</a:t>
            </a:r>
            <a:r>
              <a:rPr lang="de-DE" sz="1600" b="1" dirty="0"/>
              <a:t>Trümmerfrauen</a:t>
            </a:r>
            <a:r>
              <a:rPr lang="de-DE" sz="1600" dirty="0"/>
              <a:t>“</a:t>
            </a:r>
          </a:p>
          <a:p>
            <a:pPr marL="0" indent="0">
              <a:buNone/>
            </a:pPr>
            <a:endParaRPr lang="de-DE" sz="1600" dirty="0"/>
          </a:p>
          <a:p>
            <a:pPr marL="0" indent="0">
              <a:buNone/>
            </a:pPr>
            <a:endParaRPr lang="de-AT" sz="1600" dirty="0"/>
          </a:p>
        </p:txBody>
      </p:sp>
    </p:spTree>
    <p:extLst>
      <p:ext uri="{BB962C8B-B14F-4D97-AF65-F5344CB8AC3E}">
        <p14:creationId xmlns:p14="http://schemas.microsoft.com/office/powerpoint/2010/main" val="684200350"/>
      </p:ext>
    </p:extLst>
  </p:cSld>
  <p:clrMapOvr>
    <a:masterClrMapping/>
  </p:clrMapOvr>
  <p:transition spd="med">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2751"/>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Entnazifizierung in Österreich und Verbotsgesetz</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Nach dem Ende des Zweiten Weltkrieges sollten die </a:t>
            </a:r>
            <a:r>
              <a:rPr lang="de-DE" sz="1600" b="1" dirty="0"/>
              <a:t>Menschen in Deutschland und Österreich „entnazifiziert“ werden.</a:t>
            </a:r>
          </a:p>
          <a:p>
            <a:pPr marL="457200" lvl="1" indent="0">
              <a:buNone/>
            </a:pPr>
            <a:endParaRPr lang="de-DE" sz="1100" b="1" dirty="0"/>
          </a:p>
          <a:p>
            <a:r>
              <a:rPr lang="de-DE" sz="1600" dirty="0"/>
              <a:t>Mai 1945: Gesetz der österreichischen provisorischen Regierung, mit dem die NSDAP verboten wird („</a:t>
            </a:r>
            <a:r>
              <a:rPr lang="de-DE" sz="1600" b="1" dirty="0"/>
              <a:t>Verbotsgesetz</a:t>
            </a:r>
            <a:r>
              <a:rPr lang="de-DE" sz="1600" dirty="0"/>
              <a:t>“). </a:t>
            </a:r>
          </a:p>
          <a:p>
            <a:pPr lvl="1"/>
            <a:r>
              <a:rPr lang="de-DE" sz="1600" dirty="0"/>
              <a:t>Unterscheidung zwischen „</a:t>
            </a:r>
            <a:r>
              <a:rPr lang="de-DE" sz="1600" b="1" dirty="0"/>
              <a:t>illegalen</a:t>
            </a:r>
            <a:r>
              <a:rPr lang="de-DE" sz="1600" dirty="0"/>
              <a:t>“ </a:t>
            </a:r>
            <a:r>
              <a:rPr lang="de-DE" sz="1600" b="1" dirty="0" err="1"/>
              <a:t>NationalsozialistInnen</a:t>
            </a:r>
            <a:r>
              <a:rPr lang="de-DE" sz="1600" dirty="0"/>
              <a:t> (die bereits vor der Annexion 1938 Mitglied waren) und „</a:t>
            </a:r>
            <a:r>
              <a:rPr lang="de-DE" sz="1600" b="1" dirty="0"/>
              <a:t>nicht-illegalen</a:t>
            </a:r>
            <a:r>
              <a:rPr lang="de-DE" sz="1600" dirty="0"/>
              <a:t>“ </a:t>
            </a:r>
            <a:r>
              <a:rPr lang="de-DE" sz="1600" b="1" dirty="0" err="1"/>
              <a:t>NationalsozialistInnen</a:t>
            </a:r>
            <a:r>
              <a:rPr lang="de-DE" sz="1600" b="1" dirty="0"/>
              <a:t>.</a:t>
            </a:r>
            <a:r>
              <a:rPr lang="de-DE" sz="1600" dirty="0"/>
              <a:t> </a:t>
            </a:r>
          </a:p>
          <a:p>
            <a:pPr lvl="1"/>
            <a:r>
              <a:rPr lang="de-DE" sz="1600" dirty="0"/>
              <a:t>Später: zwischen „</a:t>
            </a:r>
            <a:r>
              <a:rPr lang="de-DE" sz="1600" b="1" dirty="0"/>
              <a:t>belasteten</a:t>
            </a:r>
            <a:r>
              <a:rPr lang="de-DE" sz="1600" dirty="0"/>
              <a:t>“ und „</a:t>
            </a:r>
            <a:r>
              <a:rPr lang="de-DE" sz="1600" b="1" dirty="0"/>
              <a:t>minderbelasteten</a:t>
            </a:r>
            <a:r>
              <a:rPr lang="de-DE" sz="1600" dirty="0"/>
              <a:t>“ Personen unterschieden.</a:t>
            </a:r>
          </a:p>
          <a:p>
            <a:pPr lvl="1"/>
            <a:r>
              <a:rPr lang="de-DE" sz="1600" dirty="0"/>
              <a:t>Von den ca. 500.000 NSDAP-Mitgliedern </a:t>
            </a:r>
            <a:r>
              <a:rPr lang="de-DE" sz="1600" b="1" dirty="0"/>
              <a:t>verloren</a:t>
            </a:r>
            <a:r>
              <a:rPr lang="de-DE" sz="1600" dirty="0"/>
              <a:t> 170.000 ihre </a:t>
            </a:r>
            <a:r>
              <a:rPr lang="de-DE" sz="1600" b="1" dirty="0"/>
              <a:t>Arbeitsplätze</a:t>
            </a:r>
            <a:r>
              <a:rPr lang="de-DE" sz="1600" dirty="0"/>
              <a:t>, vor allem im öffentlichen Dienst. 130.000 Fälle wurden </a:t>
            </a:r>
            <a:r>
              <a:rPr lang="de-DE" sz="1600" b="1" dirty="0"/>
              <a:t>gerichtlich</a:t>
            </a:r>
            <a:r>
              <a:rPr lang="de-DE" sz="1600" dirty="0"/>
              <a:t> </a:t>
            </a:r>
            <a:r>
              <a:rPr lang="de-DE" sz="1600" b="1" dirty="0"/>
              <a:t>verfolgt</a:t>
            </a:r>
            <a:r>
              <a:rPr lang="de-DE" sz="1600" dirty="0"/>
              <a:t>. </a:t>
            </a:r>
          </a:p>
          <a:p>
            <a:pPr lvl="1"/>
            <a:r>
              <a:rPr lang="de-DE" sz="1600" dirty="0"/>
              <a:t>Im Jahr 1948 wurden alle „minderbelasteten“ Mitglieder amnestiert.</a:t>
            </a:r>
          </a:p>
          <a:p>
            <a:pPr marL="457200" lvl="1" indent="0">
              <a:buNone/>
            </a:pPr>
            <a:endParaRPr lang="de-DE" sz="1100" dirty="0"/>
          </a:p>
          <a:p>
            <a:r>
              <a:rPr lang="de-DE" sz="1600" dirty="0"/>
              <a:t>Um in der Bevölkerung mehr Bewusstsein für ein demokratisches System zu schaffen, gab es auch </a:t>
            </a:r>
            <a:r>
              <a:rPr lang="de-DE" sz="1600" b="1" dirty="0"/>
              <a:t>Maßnahmen im Bildungs- und Kulturbereich</a:t>
            </a:r>
            <a:r>
              <a:rPr lang="de-DE" sz="1600" dirty="0"/>
              <a:t>. </a:t>
            </a:r>
          </a:p>
          <a:p>
            <a:r>
              <a:rPr lang="de-DE" sz="1600" dirty="0"/>
              <a:t>Mit dem Beginn des Kalten Krieges rückte die „Entnazifizierung“ jedoch in den Hintergrund.</a:t>
            </a:r>
          </a:p>
        </p:txBody>
      </p:sp>
    </p:spTree>
    <p:extLst>
      <p:ext uri="{BB962C8B-B14F-4D97-AF65-F5344CB8AC3E}">
        <p14:creationId xmlns:p14="http://schemas.microsoft.com/office/powerpoint/2010/main" val="3497560046"/>
      </p:ext>
    </p:extLst>
  </p:cSld>
  <p:clrMapOvr>
    <a:masterClrMapping/>
  </p:clrMapOvr>
  <p:transition spd="med">
    <p:fade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0413"/>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Entnazifizierung in Deutschland</a:t>
            </a:r>
            <a:br>
              <a:rPr lang="de-DE"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In Deutschland wurde ebenso wie in Österreich die </a:t>
            </a:r>
            <a:r>
              <a:rPr lang="de-DE" sz="1600" b="1" dirty="0"/>
              <a:t>NSDAP</a:t>
            </a:r>
            <a:r>
              <a:rPr lang="de-DE" sz="1600" dirty="0"/>
              <a:t> </a:t>
            </a:r>
            <a:r>
              <a:rPr lang="de-DE" sz="1600" b="1" dirty="0"/>
              <a:t>verboten</a:t>
            </a:r>
            <a:r>
              <a:rPr lang="de-DE" sz="1600" dirty="0"/>
              <a:t> und </a:t>
            </a:r>
            <a:r>
              <a:rPr lang="de-DE" sz="1600" b="1" dirty="0"/>
              <a:t>nationalsozialistische Gesetze aufgehoben</a:t>
            </a:r>
            <a:r>
              <a:rPr lang="de-DE" sz="1600" dirty="0"/>
              <a:t>. </a:t>
            </a:r>
          </a:p>
          <a:p>
            <a:r>
              <a:rPr lang="de-DE" sz="1600" dirty="0"/>
              <a:t>Die „Spuren“ des Nationalsozialismus im täglichen Leben wurden größtenteils entfernt, zum Beispiel Straßenschilder.</a:t>
            </a:r>
          </a:p>
          <a:p>
            <a:pPr marL="0" indent="0">
              <a:buNone/>
            </a:pPr>
            <a:endParaRPr lang="de-DE" sz="1600" dirty="0"/>
          </a:p>
          <a:p>
            <a:pPr marL="0" indent="0">
              <a:buNone/>
            </a:pPr>
            <a:r>
              <a:rPr lang="de-DE" sz="1600" b="1" dirty="0"/>
              <a:t>Je nach Besatzungszone </a:t>
            </a:r>
            <a:r>
              <a:rPr lang="de-DE" sz="1600" dirty="0"/>
              <a:t>verlief die Entnazifizierung sehr </a:t>
            </a:r>
            <a:r>
              <a:rPr lang="de-DE" sz="1600" b="1" dirty="0"/>
              <a:t>unterschiedlich</a:t>
            </a:r>
            <a:r>
              <a:rPr lang="de-DE" sz="1600" dirty="0"/>
              <a:t>. </a:t>
            </a:r>
          </a:p>
          <a:p>
            <a:r>
              <a:rPr lang="de-DE" sz="1400" dirty="0"/>
              <a:t>S</a:t>
            </a:r>
            <a:r>
              <a:rPr lang="de-DE" sz="1400" b="1" dirty="0"/>
              <a:t>owjetische</a:t>
            </a:r>
            <a:r>
              <a:rPr lang="de-DE" sz="1400" dirty="0"/>
              <a:t> </a:t>
            </a:r>
            <a:r>
              <a:rPr lang="de-DE" sz="1400" b="1" dirty="0"/>
              <a:t>Zone</a:t>
            </a:r>
            <a:r>
              <a:rPr lang="de-DE" sz="1400" dirty="0"/>
              <a:t>: viele Personen aus öffentlichen Ämtern entlassen; ehemalige </a:t>
            </a:r>
            <a:r>
              <a:rPr lang="de-DE" sz="1400" dirty="0" err="1"/>
              <a:t>NationalsozialistInnen</a:t>
            </a:r>
            <a:r>
              <a:rPr lang="de-DE" sz="1400" dirty="0"/>
              <a:t> sowie politische Gegner der sowjetischen Besatzung wurden </a:t>
            </a:r>
            <a:r>
              <a:rPr lang="de-DE" sz="1400" b="1" dirty="0"/>
              <a:t>inhaftiert</a:t>
            </a:r>
            <a:r>
              <a:rPr lang="de-DE" sz="1400" dirty="0"/>
              <a:t>.</a:t>
            </a:r>
          </a:p>
          <a:p>
            <a:r>
              <a:rPr lang="de-DE" sz="1400" b="1" dirty="0"/>
              <a:t>US-amerikanischen Besatzungszone: </a:t>
            </a:r>
            <a:r>
              <a:rPr lang="de-DE" sz="1400" dirty="0"/>
              <a:t>„Hauptschuldige“ inhaftiert, viele andere aus ihren Positionen entlassen; relativ wenige verurteilt und bestraft, viele amnestiert.</a:t>
            </a:r>
          </a:p>
          <a:p>
            <a:r>
              <a:rPr lang="de-DE" sz="1400" dirty="0"/>
              <a:t>In der </a:t>
            </a:r>
            <a:r>
              <a:rPr lang="de-DE" sz="1400" b="1" dirty="0"/>
              <a:t>französischen</a:t>
            </a:r>
            <a:r>
              <a:rPr lang="de-DE" sz="1400" dirty="0"/>
              <a:t> und </a:t>
            </a:r>
            <a:r>
              <a:rPr lang="de-DE" sz="1400" b="1" dirty="0"/>
              <a:t>britischen</a:t>
            </a:r>
            <a:r>
              <a:rPr lang="de-DE" sz="1400" dirty="0"/>
              <a:t> </a:t>
            </a:r>
            <a:r>
              <a:rPr lang="de-DE" sz="1400" b="1" dirty="0"/>
              <a:t>Besatzungszone</a:t>
            </a:r>
            <a:r>
              <a:rPr lang="de-DE" sz="1400" dirty="0"/>
              <a:t>: weniger Verfahren zur Entnazifizierung durchgeführt.</a:t>
            </a:r>
          </a:p>
          <a:p>
            <a:pPr marL="457200" lvl="1" indent="0">
              <a:buNone/>
            </a:pPr>
            <a:endParaRPr lang="de-DE" sz="900" dirty="0"/>
          </a:p>
          <a:p>
            <a:r>
              <a:rPr lang="de-DE" sz="1600" dirty="0"/>
              <a:t>Die Alliierten wollten auch ein </a:t>
            </a:r>
            <a:r>
              <a:rPr lang="de-DE" sz="1600" b="1" dirty="0"/>
              <a:t>Bewusstsein für ein demokratisches System</a:t>
            </a:r>
            <a:r>
              <a:rPr lang="de-DE" sz="1600" dirty="0"/>
              <a:t> in der deutschen Bevölkerung entwickeln</a:t>
            </a:r>
          </a:p>
          <a:p>
            <a:pPr lvl="1"/>
            <a:r>
              <a:rPr lang="de-DE" sz="1400" dirty="0"/>
              <a:t>Das</a:t>
            </a:r>
            <a:r>
              <a:rPr lang="de-DE" sz="1400" b="1" dirty="0"/>
              <a:t> Bildungssystem</a:t>
            </a:r>
            <a:r>
              <a:rPr lang="de-DE" sz="1400" dirty="0"/>
              <a:t> wurde reformiert.</a:t>
            </a:r>
          </a:p>
          <a:p>
            <a:pPr lvl="1"/>
            <a:r>
              <a:rPr lang="de-DE" sz="1400" b="1" dirty="0"/>
              <a:t>Zeitung</a:t>
            </a:r>
            <a:r>
              <a:rPr lang="de-DE" sz="1400" dirty="0"/>
              <a:t> und </a:t>
            </a:r>
            <a:r>
              <a:rPr lang="de-DE" sz="1400" b="1" dirty="0"/>
              <a:t>Rundfunk</a:t>
            </a:r>
            <a:r>
              <a:rPr lang="de-DE" sz="1400" dirty="0"/>
              <a:t> wurden unter alliierter Kontrolle </a:t>
            </a:r>
            <a:r>
              <a:rPr lang="de-DE" sz="1400" b="1" dirty="0"/>
              <a:t>neu aufgebaut</a:t>
            </a:r>
            <a:r>
              <a:rPr lang="de-DE" sz="1400" dirty="0"/>
              <a:t>.</a:t>
            </a:r>
          </a:p>
          <a:p>
            <a:pPr marL="0" indent="0">
              <a:buNone/>
            </a:pPr>
            <a:endParaRPr lang="de-AT" sz="1600" dirty="0"/>
          </a:p>
        </p:txBody>
      </p:sp>
    </p:spTree>
    <p:extLst>
      <p:ext uri="{BB962C8B-B14F-4D97-AF65-F5344CB8AC3E}">
        <p14:creationId xmlns:p14="http://schemas.microsoft.com/office/powerpoint/2010/main" val="2804531222"/>
      </p:ext>
    </p:extLst>
  </p:cSld>
  <p:clrMapOvr>
    <a:masterClrMapping/>
  </p:clrMapOvr>
  <p:transition spd="med">
    <p:fade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Die Nürnberger Prozesse</a:t>
            </a:r>
            <a:br>
              <a:rPr lang="de-DE" sz="2400" dirty="0"/>
            </a:b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Gleich nach dem Kriegsende wurden </a:t>
            </a:r>
            <a:r>
              <a:rPr lang="de-DE" sz="1600" b="1" dirty="0"/>
              <a:t>führende Nationalsozialisten inhaftiert</a:t>
            </a:r>
            <a:r>
              <a:rPr lang="de-DE" sz="1600" dirty="0"/>
              <a:t>.</a:t>
            </a:r>
          </a:p>
          <a:p>
            <a:pPr marL="0" indent="0">
              <a:buNone/>
            </a:pPr>
            <a:endParaRPr lang="de-DE" sz="1600" dirty="0"/>
          </a:p>
          <a:p>
            <a:r>
              <a:rPr lang="de-DE" sz="1600" dirty="0"/>
              <a:t>Im November 1945 begann am internationalen Militärgerichtshof der erste der </a:t>
            </a:r>
            <a:r>
              <a:rPr lang="de-DE" sz="1600" b="1" dirty="0"/>
              <a:t>Nürnberger Prozesse</a:t>
            </a:r>
            <a:r>
              <a:rPr lang="de-DE" sz="1600" dirty="0"/>
              <a:t>. </a:t>
            </a:r>
          </a:p>
          <a:p>
            <a:pPr lvl="1"/>
            <a:r>
              <a:rPr lang="de-DE" sz="1400" dirty="0"/>
              <a:t>12 Angeklagte wurden zum Tode verurteilt, 11 davon wurden hingerichtet. Hermann Göring nahm sich vor der Hinrichtung das Leben. </a:t>
            </a:r>
          </a:p>
          <a:p>
            <a:pPr lvl="1"/>
            <a:r>
              <a:rPr lang="de-DE" sz="1400" dirty="0"/>
              <a:t>Weitere Angeklagte erhielten lange Haftstrafen.</a:t>
            </a:r>
          </a:p>
          <a:p>
            <a:pPr marL="457200" lvl="1" indent="0">
              <a:buNone/>
            </a:pPr>
            <a:r>
              <a:rPr lang="de-DE" sz="1400" dirty="0"/>
              <a:t> </a:t>
            </a:r>
          </a:p>
          <a:p>
            <a:r>
              <a:rPr lang="de-DE" sz="1600" dirty="0"/>
              <a:t>Bis 1949 fanden weitere zwölf Prozesse gegen führende Nationalsozialisten statt, </a:t>
            </a:r>
            <a:r>
              <a:rPr lang="de-DE" sz="1600" b="1" dirty="0"/>
              <a:t>insgesamt 142 Menschen</a:t>
            </a:r>
            <a:r>
              <a:rPr lang="de-DE" sz="1600" dirty="0"/>
              <a:t> </a:t>
            </a:r>
            <a:r>
              <a:rPr lang="de-DE" sz="1600" b="1" dirty="0"/>
              <a:t>wurden zu Haftstrafen oder zum Tode verurteilt.</a:t>
            </a:r>
          </a:p>
          <a:p>
            <a:pPr marL="0" indent="0">
              <a:buNone/>
            </a:pPr>
            <a:endParaRPr lang="de-AT" sz="1600" b="1" dirty="0"/>
          </a:p>
        </p:txBody>
      </p:sp>
    </p:spTree>
    <p:extLst>
      <p:ext uri="{BB962C8B-B14F-4D97-AF65-F5344CB8AC3E}">
        <p14:creationId xmlns:p14="http://schemas.microsoft.com/office/powerpoint/2010/main" val="2598458300"/>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0"/>
            <a:ext cx="9163050" cy="6885384"/>
          </a:xfrm>
          <a:prstGeom prst="rect">
            <a:avLst/>
          </a:prstGeom>
          <a:noFill/>
        </p:spPr>
      </p:pic>
      <p:sp>
        <p:nvSpPr>
          <p:cNvPr id="2" name="Titel 1"/>
          <p:cNvSpPr>
            <a:spLocks noGrp="1"/>
          </p:cNvSpPr>
          <p:nvPr>
            <p:ph type="title"/>
          </p:nvPr>
        </p:nvSpPr>
        <p:spPr/>
        <p:txBody>
          <a:bodyPr/>
          <a:lstStyle/>
          <a:p>
            <a:r>
              <a:rPr lang="de-DE" sz="2400" dirty="0"/>
              <a:t>Aufstieg der NSDAP und Machtübernahme Hitlers in Deutschland</a:t>
            </a:r>
            <a:endParaRPr lang="de-AT" sz="2400" dirty="0"/>
          </a:p>
        </p:txBody>
      </p:sp>
      <p:sp>
        <p:nvSpPr>
          <p:cNvPr id="7" name="Inhaltsplatzhalter 6"/>
          <p:cNvSpPr>
            <a:spLocks noGrp="1"/>
          </p:cNvSpPr>
          <p:nvPr>
            <p:ph idx="1"/>
          </p:nvPr>
        </p:nvSpPr>
        <p:spPr>
          <a:xfrm>
            <a:off x="481680" y="1412776"/>
            <a:ext cx="8266784" cy="4824536"/>
          </a:xfrm>
        </p:spPr>
        <p:txBody>
          <a:bodyPr/>
          <a:lstStyle/>
          <a:p>
            <a:endParaRPr lang="de-DE" sz="1600" dirty="0"/>
          </a:p>
          <a:p>
            <a:r>
              <a:rPr lang="de-DE" sz="1600" dirty="0"/>
              <a:t>1919 Adolf Hitler schließt sich der DAP, der Vorläuferpartei der Nationalsozialistischen Deutschen Arbeiterpartei (NSDAP), an. </a:t>
            </a:r>
          </a:p>
          <a:p>
            <a:r>
              <a:rPr lang="de-DE" sz="1600" dirty="0"/>
              <a:t>1923 „</a:t>
            </a:r>
            <a:r>
              <a:rPr lang="de-DE" sz="1600" b="1" dirty="0"/>
              <a:t>Hitler-Putsch“</a:t>
            </a:r>
            <a:r>
              <a:rPr lang="de-DE" sz="1600" dirty="0"/>
              <a:t>: der Versuch der NSDAP unter Adolf Hitler, die Regierung zu stürzen, scheitert. </a:t>
            </a:r>
            <a:r>
              <a:rPr lang="de-DE" sz="1600" b="1" dirty="0"/>
              <a:t>Hitler wird verurteilt, die NSDAP verboten</a:t>
            </a:r>
            <a:r>
              <a:rPr lang="de-DE" sz="1600" dirty="0"/>
              <a:t>. </a:t>
            </a:r>
          </a:p>
          <a:p>
            <a:r>
              <a:rPr lang="de-DE" sz="1600" dirty="0"/>
              <a:t>1925: Hitler wird zum „</a:t>
            </a:r>
            <a:r>
              <a:rPr lang="de-DE" sz="1600" b="1" dirty="0"/>
              <a:t>Führer</a:t>
            </a:r>
            <a:r>
              <a:rPr lang="de-DE" sz="1600" dirty="0"/>
              <a:t>“ der NSDAP.</a:t>
            </a:r>
          </a:p>
          <a:p>
            <a:r>
              <a:rPr lang="de-DE" sz="1600" dirty="0"/>
              <a:t>1926: Die „</a:t>
            </a:r>
            <a:r>
              <a:rPr lang="de-DE" sz="1600" b="1" dirty="0"/>
              <a:t>Hitler-Jugend</a:t>
            </a:r>
            <a:r>
              <a:rPr lang="de-DE" sz="1600" dirty="0"/>
              <a:t>“ wird gegründet (zunächst als Parteijugendorganisation).</a:t>
            </a:r>
          </a:p>
          <a:p>
            <a:r>
              <a:rPr lang="de-DE" sz="1600" dirty="0"/>
              <a:t>1932: Bei den deutschen Wahlen erreicht die </a:t>
            </a:r>
            <a:r>
              <a:rPr lang="de-DE" sz="1600" b="1" dirty="0"/>
              <a:t>NSDAP ein Drittel aller Stimmen</a:t>
            </a:r>
            <a:r>
              <a:rPr lang="de-DE" sz="1600" dirty="0"/>
              <a:t>.</a:t>
            </a:r>
          </a:p>
          <a:p>
            <a:r>
              <a:rPr lang="de-DE" sz="1600" dirty="0"/>
              <a:t>Am 30. Jänner 1933: Hitler wird deutscher </a:t>
            </a:r>
            <a:r>
              <a:rPr lang="de-DE" sz="1600" b="1" dirty="0"/>
              <a:t>Reichskanzler </a:t>
            </a:r>
            <a:r>
              <a:rPr lang="de-DE" sz="1600" dirty="0"/>
              <a:t>(1932: Annahme der deutschen Staatsbürgerschaft).</a:t>
            </a:r>
          </a:p>
          <a:p>
            <a:r>
              <a:rPr lang="de-DE" sz="1600" b="1" dirty="0"/>
              <a:t>Diktatur</a:t>
            </a:r>
            <a:r>
              <a:rPr lang="de-DE" sz="1600" dirty="0"/>
              <a:t> der Nationalsozialisten: Verfolgung und Inhaftierung von politischen Gegnern, Angehörigen von Minderheiten wie Juden und Jüdinnen, Roma und Sinti, aber auch Menschen mit Behinderung</a:t>
            </a:r>
          </a:p>
          <a:p>
            <a:r>
              <a:rPr lang="de-DE" sz="1600" dirty="0"/>
              <a:t>Nationalsozialistische </a:t>
            </a:r>
            <a:r>
              <a:rPr lang="de-DE" sz="1600" b="1" dirty="0"/>
              <a:t>Propaganda</a:t>
            </a:r>
            <a:r>
              <a:rPr lang="de-DE" sz="1600" dirty="0"/>
              <a:t> </a:t>
            </a:r>
          </a:p>
          <a:p>
            <a:r>
              <a:rPr lang="de-DE" sz="1600" b="1" dirty="0"/>
              <a:t>Reichstagsbrand</a:t>
            </a:r>
            <a:r>
              <a:rPr lang="de-DE" sz="1600" dirty="0"/>
              <a:t> 1933: Anschließend wird der militärische </a:t>
            </a:r>
            <a:r>
              <a:rPr lang="de-DE" sz="1600" b="1" dirty="0"/>
              <a:t>Ausnahmezustand</a:t>
            </a:r>
            <a:r>
              <a:rPr lang="de-DE" sz="1600" dirty="0"/>
              <a:t> ausgerufen. </a:t>
            </a:r>
          </a:p>
          <a:p>
            <a:r>
              <a:rPr lang="de-DE" sz="1600" dirty="0"/>
              <a:t>1934 Tod des Reichspräsidenten Paul von Hindenburg; Hitler wird </a:t>
            </a:r>
            <a:r>
              <a:rPr lang="de-DE" sz="1600" b="1" dirty="0"/>
              <a:t>Reichspräsident.</a:t>
            </a:r>
            <a:endParaRPr lang="de-DE" sz="1600" dirty="0"/>
          </a:p>
          <a:p>
            <a:pPr marL="0" indent="0">
              <a:buNone/>
            </a:pPr>
            <a:endParaRPr lang="de-AT" sz="1600" dirty="0"/>
          </a:p>
          <a:p>
            <a:pPr marL="0" indent="0">
              <a:buNone/>
            </a:pPr>
            <a:endParaRPr lang="de-DE" sz="1600" b="1" dirty="0"/>
          </a:p>
          <a:p>
            <a:endParaRPr lang="de-DE" sz="1000" u="sng" dirty="0"/>
          </a:p>
          <a:p>
            <a:pPr marL="0" indent="0">
              <a:buNone/>
            </a:pPr>
            <a:endParaRPr lang="de-AT" sz="1000" dirty="0"/>
          </a:p>
          <a:p>
            <a:pPr marL="457200" lvl="1" indent="0">
              <a:buNone/>
            </a:pPr>
            <a:endParaRPr lang="de-AT" sz="1000" dirty="0"/>
          </a:p>
          <a:p>
            <a:endParaRPr lang="de-DE" sz="1000" dirty="0"/>
          </a:p>
          <a:p>
            <a:pPr marL="0" indent="0">
              <a:buNone/>
            </a:pPr>
            <a:endParaRPr lang="de-AT" sz="1000" dirty="0"/>
          </a:p>
          <a:p>
            <a:pPr marL="0" indent="0">
              <a:buNone/>
            </a:pPr>
            <a:endParaRPr lang="de-DE" sz="1000" dirty="0">
              <a:solidFill>
                <a:schemeClr val="bg1">
                  <a:lumMod val="50000"/>
                </a:schemeClr>
              </a:solidFill>
            </a:endParaRPr>
          </a:p>
        </p:txBody>
      </p:sp>
    </p:spTree>
    <p:extLst>
      <p:ext uri="{BB962C8B-B14F-4D97-AF65-F5344CB8AC3E}">
        <p14:creationId xmlns:p14="http://schemas.microsoft.com/office/powerpoint/2010/main" val="1737139449"/>
      </p:ext>
    </p:extLst>
  </p:cSld>
  <p:clrMapOvr>
    <a:masterClrMapping/>
  </p:clrMapOvr>
  <p:transition spd="med">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Wusstest du, dass…</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 auch Soldaten aus Indien und afrikanischen Staaten auf Seiten der Alliierten im Zweiten Weltkrieg im Einsatz waren?</a:t>
            </a:r>
          </a:p>
          <a:p>
            <a:pPr marL="457200" lvl="1" indent="0">
              <a:buNone/>
            </a:pPr>
            <a:endParaRPr lang="de-DE" sz="1100" dirty="0"/>
          </a:p>
          <a:p>
            <a:r>
              <a:rPr lang="de-DE" sz="1600" dirty="0"/>
              <a:t>… in China im Zweiten Weltkrieg mehr Menschen getötet wurden als in Deutschland, Italien und Japan zusammen?</a:t>
            </a:r>
          </a:p>
          <a:p>
            <a:pPr marL="457200" lvl="1" indent="0">
              <a:buNone/>
            </a:pPr>
            <a:endParaRPr lang="de-DE" sz="1100" dirty="0"/>
          </a:p>
          <a:p>
            <a:r>
              <a:rPr lang="de-DE" sz="1600" dirty="0"/>
              <a:t>… in der sowjetischen Armee auch viele Frauen gekämpft haben?</a:t>
            </a:r>
          </a:p>
          <a:p>
            <a:pPr marL="457200" lvl="1" indent="0">
              <a:buNone/>
            </a:pPr>
            <a:endParaRPr lang="de-DE" sz="1100" dirty="0"/>
          </a:p>
          <a:p>
            <a:r>
              <a:rPr lang="de-DE" sz="1600" dirty="0"/>
              <a:t>… sich die Menschen in London in den U-Bahn-Tunneln vor Luftangriffen in Schutz brachten?</a:t>
            </a:r>
          </a:p>
          <a:p>
            <a:pPr marL="457200" lvl="1" indent="0">
              <a:buNone/>
            </a:pPr>
            <a:endParaRPr lang="de-DE" sz="1100" dirty="0"/>
          </a:p>
          <a:p>
            <a:r>
              <a:rPr lang="de-DE" sz="1600" dirty="0"/>
              <a:t>… die Luftangriffe auf das Deutsche Reich am Tag (durch US-amerikanische Kampfflugzeuge) und in der Nacht (durch britische Kampfflugzeuge) erfolgten?</a:t>
            </a:r>
          </a:p>
          <a:p>
            <a:pPr marL="457200" lvl="1" indent="0">
              <a:buNone/>
            </a:pPr>
            <a:endParaRPr lang="de-DE" sz="1100" dirty="0"/>
          </a:p>
          <a:p>
            <a:r>
              <a:rPr lang="de-DE" sz="1600" dirty="0"/>
              <a:t>… nach dem Krieg Stahlhelme als Siebe und Töpfe genutzt und Eierhandgranaten als Spielzeug verwendet wurden?</a:t>
            </a:r>
          </a:p>
          <a:p>
            <a:pPr marL="457200" lvl="1" indent="0">
              <a:buNone/>
            </a:pPr>
            <a:endParaRPr lang="de-DE" sz="1100" dirty="0"/>
          </a:p>
          <a:p>
            <a:r>
              <a:rPr lang="de-DE" sz="1600" dirty="0"/>
              <a:t>… viele Menschen aus den Städten auf das Land fuhren, um zum Beispiel </a:t>
            </a:r>
            <a:br>
              <a:rPr lang="de-DE" sz="1600" dirty="0"/>
            </a:br>
            <a:r>
              <a:rPr lang="de-DE" sz="1600" dirty="0"/>
              <a:t>Schmuck gegen Butter, Speck und Kartoffeln einzutauschen? </a:t>
            </a:r>
            <a:endParaRPr lang="de-AT" sz="1600" dirty="0"/>
          </a:p>
          <a:p>
            <a:endParaRPr lang="de-DE" sz="1600" dirty="0"/>
          </a:p>
          <a:p>
            <a:endParaRPr lang="de-DE" sz="1600" dirty="0"/>
          </a:p>
          <a:p>
            <a:pPr marL="0" indent="0">
              <a:buNone/>
            </a:pPr>
            <a:endParaRPr lang="de-DE" sz="1800" dirty="0">
              <a:solidFill>
                <a:schemeClr val="accent4"/>
              </a:solidFill>
            </a:endParaRPr>
          </a:p>
          <a:p>
            <a:pPr marL="0" indent="0">
              <a:buNone/>
            </a:pPr>
            <a:endParaRPr lang="de-DE" sz="1800" dirty="0">
              <a:solidFill>
                <a:schemeClr val="accent4"/>
              </a:solidFill>
            </a:endParaRPr>
          </a:p>
          <a:p>
            <a:pPr marL="0" indent="0">
              <a:buNone/>
            </a:pPr>
            <a:endParaRPr lang="de-DE" sz="1800" dirty="0">
              <a:solidFill>
                <a:schemeClr val="accent4"/>
              </a:solidFill>
            </a:endParaRPr>
          </a:p>
          <a:p>
            <a:pPr marL="0" indent="0">
              <a:buNone/>
            </a:pPr>
            <a:endParaRPr lang="de-DE" sz="1800" dirty="0">
              <a:solidFill>
                <a:schemeClr val="accent4"/>
              </a:solidFill>
            </a:endParaRP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2958664442"/>
      </p:ext>
    </p:extLst>
  </p:cSld>
  <p:clrMapOvr>
    <a:masterClrMapping/>
  </p:clrMapOvr>
  <p:transition spd="med">
    <p:fade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3"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Diskussionsfragen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59133" y="1253543"/>
            <a:ext cx="8229600" cy="4430712"/>
          </a:xfrm>
        </p:spPr>
        <p:txBody>
          <a:bodyPr/>
          <a:lstStyle/>
          <a:p>
            <a:r>
              <a:rPr lang="de-DE" sz="1600" b="1" dirty="0"/>
              <a:t>Der Zweite Weltkrieg und dein Heimatort</a:t>
            </a:r>
            <a:br>
              <a:rPr lang="de-DE" sz="1600" dirty="0"/>
            </a:br>
            <a:r>
              <a:rPr lang="de-DE" sz="1600" dirty="0"/>
              <a:t>Der Zweite Weltkrieg hat in vielen österreichischen Städten und Dörfern Spuren hinterlassen. Beispiele dafür sind Bombenschäden, aber auch Denkmale für gefallene Soldaten oder Kriegsgefangene. </a:t>
            </a:r>
          </a:p>
          <a:p>
            <a:pPr marL="0" indent="0">
              <a:buNone/>
            </a:pPr>
            <a:r>
              <a:rPr lang="de-DE" sz="1600" dirty="0"/>
              <a:t>      Diskutiert in eurer Klasse folgende Fragen:</a:t>
            </a:r>
          </a:p>
          <a:p>
            <a:pPr lvl="1"/>
            <a:r>
              <a:rPr lang="de-DE" sz="1400" dirty="0"/>
              <a:t>Was weißt du über die Geschichte deines Heimatortes im Zweiten Weltkrieg? </a:t>
            </a:r>
          </a:p>
          <a:p>
            <a:pPr lvl="1"/>
            <a:r>
              <a:rPr lang="de-DE" sz="1400" dirty="0"/>
              <a:t>Was erinnert in deinem Heimatort an den Zweiten Weltkrieg? </a:t>
            </a:r>
          </a:p>
          <a:p>
            <a:pPr lvl="1"/>
            <a:r>
              <a:rPr lang="de-DE" sz="1400" dirty="0"/>
              <a:t>Wo kannst du dich darüber informieren? </a:t>
            </a:r>
          </a:p>
          <a:p>
            <a:pPr marL="457200" lvl="1" indent="0">
              <a:buNone/>
            </a:pPr>
            <a:r>
              <a:rPr lang="de-DE" sz="1400" dirty="0"/>
              <a:t>         </a:t>
            </a:r>
          </a:p>
          <a:p>
            <a:r>
              <a:rPr lang="de-DE" sz="1600" b="1" dirty="0"/>
              <a:t>Quellen und Berichterstattung historischer Themen </a:t>
            </a:r>
            <a:br>
              <a:rPr lang="de-DE" sz="1600" dirty="0"/>
            </a:br>
            <a:r>
              <a:rPr lang="de-DE" sz="1600" dirty="0"/>
              <a:t>Da sich der Beginn des Zweiten Weltkriegs im Jahr 2019 zum 80. Mal jährt, wird derzeit in verschiedenen Medien (Film, Radio, Zeitung) darüber berichtet. </a:t>
            </a:r>
          </a:p>
          <a:p>
            <a:pPr lvl="1"/>
            <a:r>
              <a:rPr lang="de-DE" sz="1400" dirty="0"/>
              <a:t>Wo hast du </a:t>
            </a:r>
            <a:r>
              <a:rPr lang="de-DE" sz="1400" i="1" dirty="0"/>
              <a:t>außerhalb der Schule </a:t>
            </a:r>
            <a:r>
              <a:rPr lang="de-DE" sz="1400" dirty="0"/>
              <a:t>bereits vom Zweiten Weltkrieg gehört bzw. etwas über den Zweiten Weltkrieg </a:t>
            </a:r>
            <a:r>
              <a:rPr lang="de-DE" sz="1400"/>
              <a:t>erfahren?</a:t>
            </a:r>
            <a:endParaRPr lang="de-DE" sz="1200" dirty="0"/>
          </a:p>
          <a:p>
            <a:pPr lvl="1"/>
            <a:r>
              <a:rPr lang="de-DE" sz="1400" dirty="0"/>
              <a:t>Welche Vorteile bieten audiovisuelle Quellen wie zum Beispiel Film- oder Radiobeiträge gegenüber Textquellen? Was sind mögliche Nachteile?</a:t>
            </a:r>
          </a:p>
          <a:p>
            <a:pPr lvl="1"/>
            <a:r>
              <a:rPr lang="de-DE" sz="1400" dirty="0"/>
              <a:t>Wie würde für dich eine gute Mischung aus verschiedenen Quellen aussehen, </a:t>
            </a:r>
            <a:br>
              <a:rPr lang="de-DE" sz="1400" dirty="0"/>
            </a:br>
            <a:r>
              <a:rPr lang="de-DE" sz="1400" dirty="0"/>
              <a:t>um über ein historisches Thema informiert zu werden? </a:t>
            </a:r>
          </a:p>
          <a:p>
            <a:endParaRPr lang="de-AT" sz="1600" dirty="0"/>
          </a:p>
          <a:p>
            <a:endParaRPr lang="de-DE" sz="1100" dirty="0"/>
          </a:p>
          <a:p>
            <a:endParaRPr lang="de-DE" sz="1600" dirty="0"/>
          </a:p>
          <a:p>
            <a:endParaRPr lang="de-DE" sz="1600" dirty="0"/>
          </a:p>
          <a:p>
            <a:pPr marL="0" indent="0">
              <a:buNone/>
            </a:pPr>
            <a:endParaRPr lang="de-DE" sz="1800" dirty="0">
              <a:solidFill>
                <a:schemeClr val="accent4"/>
              </a:solidFill>
            </a:endParaRPr>
          </a:p>
          <a:p>
            <a:pPr marL="0" indent="0">
              <a:buNone/>
            </a:pPr>
            <a:endParaRPr lang="de-DE" sz="1800" dirty="0">
              <a:solidFill>
                <a:schemeClr val="accent4"/>
              </a:solidFill>
            </a:endParaRPr>
          </a:p>
          <a:p>
            <a:pPr marL="0" indent="0">
              <a:buNone/>
            </a:pPr>
            <a:endParaRPr lang="de-DE" sz="1800" dirty="0">
              <a:solidFill>
                <a:schemeClr val="accent4"/>
              </a:solidFill>
            </a:endParaRPr>
          </a:p>
          <a:p>
            <a:pPr marL="0" indent="0">
              <a:buNone/>
            </a:pPr>
            <a:endParaRPr lang="de-DE" sz="1800" dirty="0">
              <a:solidFill>
                <a:schemeClr val="accent4"/>
              </a:solidFill>
            </a:endParaRP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3825072835"/>
      </p:ext>
    </p:extLst>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2577" y="-27384"/>
            <a:ext cx="9163050" cy="6885384"/>
          </a:xfrm>
          <a:prstGeom prst="rect">
            <a:avLst/>
          </a:prstGeom>
          <a:noFill/>
        </p:spPr>
      </p:pic>
      <p:sp>
        <p:nvSpPr>
          <p:cNvPr id="2" name="Titel 1"/>
          <p:cNvSpPr>
            <a:spLocks noGrp="1"/>
          </p:cNvSpPr>
          <p:nvPr>
            <p:ph type="title"/>
          </p:nvPr>
        </p:nvSpPr>
        <p:spPr/>
        <p:txBody>
          <a:bodyPr/>
          <a:lstStyle/>
          <a:p>
            <a:r>
              <a:rPr lang="de-DE" sz="2400" dirty="0"/>
              <a:t>Verfolgung der jüdischen Bevölkerung</a:t>
            </a:r>
            <a:endParaRPr lang="de-AT" sz="2400" dirty="0"/>
          </a:p>
        </p:txBody>
      </p:sp>
      <p:sp>
        <p:nvSpPr>
          <p:cNvPr id="7" name="Inhaltsplatzhalter 6"/>
          <p:cNvSpPr>
            <a:spLocks noGrp="1"/>
          </p:cNvSpPr>
          <p:nvPr>
            <p:ph idx="1"/>
          </p:nvPr>
        </p:nvSpPr>
        <p:spPr>
          <a:xfrm>
            <a:off x="481680" y="1412776"/>
            <a:ext cx="8266784" cy="4824536"/>
          </a:xfrm>
        </p:spPr>
        <p:txBody>
          <a:bodyPr/>
          <a:lstStyle/>
          <a:p>
            <a:r>
              <a:rPr lang="de-DE" sz="1600" dirty="0"/>
              <a:t>1933: Boykott von Geschäften im Besitz von Jüdinnen und Juden in Deutschland</a:t>
            </a:r>
          </a:p>
          <a:p>
            <a:pPr marL="457200" lvl="1" indent="0">
              <a:buNone/>
            </a:pPr>
            <a:endParaRPr lang="de-DE" sz="1600" dirty="0"/>
          </a:p>
          <a:p>
            <a:r>
              <a:rPr lang="de-DE" sz="1600" dirty="0"/>
              <a:t>1935 </a:t>
            </a:r>
            <a:r>
              <a:rPr lang="de-DE" sz="1600" b="1" dirty="0"/>
              <a:t>„Nürnberger Rassegesetze“</a:t>
            </a:r>
          </a:p>
          <a:p>
            <a:pPr marL="457200" lvl="1" indent="0">
              <a:buNone/>
            </a:pPr>
            <a:endParaRPr lang="de-DE" sz="1600" b="1" dirty="0"/>
          </a:p>
          <a:p>
            <a:r>
              <a:rPr lang="de-DE" sz="1600" dirty="0"/>
              <a:t>9./10. November 1938: </a:t>
            </a:r>
            <a:r>
              <a:rPr lang="de-DE" sz="1600" b="1" dirty="0"/>
              <a:t>Novemberpogrome</a:t>
            </a:r>
            <a:endParaRPr lang="de-DE" sz="1600" dirty="0"/>
          </a:p>
          <a:p>
            <a:pPr marL="457200" lvl="1" indent="0">
              <a:buNone/>
            </a:pPr>
            <a:endParaRPr lang="de-DE" sz="1600" dirty="0"/>
          </a:p>
          <a:p>
            <a:r>
              <a:rPr lang="de-DE" sz="1600" dirty="0"/>
              <a:t>Juden und Jüdinnen werden </a:t>
            </a:r>
            <a:r>
              <a:rPr lang="de-DE" sz="1600" b="1" dirty="0"/>
              <a:t>enteignet und vertrieben.</a:t>
            </a:r>
          </a:p>
          <a:p>
            <a:pPr marL="457200" lvl="1" indent="0">
              <a:buNone/>
            </a:pPr>
            <a:endParaRPr lang="de-DE" sz="1600" dirty="0"/>
          </a:p>
          <a:p>
            <a:r>
              <a:rPr lang="de-DE" sz="1600" dirty="0"/>
              <a:t>Mit Kriegsbeginn: </a:t>
            </a:r>
            <a:r>
              <a:rPr lang="de-DE" sz="1600" b="1" dirty="0"/>
              <a:t>Auswanderung</a:t>
            </a:r>
            <a:r>
              <a:rPr lang="de-DE" sz="1600" dirty="0"/>
              <a:t> aus dem Deutschen Reich wird </a:t>
            </a:r>
            <a:r>
              <a:rPr lang="de-DE" sz="1600" b="1" dirty="0"/>
              <a:t>schwieriger</a:t>
            </a:r>
            <a:r>
              <a:rPr lang="de-DE" sz="1600" dirty="0"/>
              <a:t>, da einige Staaten (z.B. Großbritannien) ihre Grenzen für Flüchtlinge schließen.</a:t>
            </a:r>
          </a:p>
          <a:p>
            <a:pPr marL="457200" lvl="1" indent="0">
              <a:buNone/>
            </a:pPr>
            <a:endParaRPr lang="de-DE" sz="1600" dirty="0"/>
          </a:p>
          <a:p>
            <a:r>
              <a:rPr lang="de-DE" sz="1600" dirty="0"/>
              <a:t>Erste </a:t>
            </a:r>
            <a:r>
              <a:rPr lang="de-DE" sz="1600" b="1" dirty="0"/>
              <a:t>Deportationen</a:t>
            </a:r>
            <a:r>
              <a:rPr lang="de-DE" sz="1600" dirty="0"/>
              <a:t> von Juden und Jüdinnen in Konzentrationslager</a:t>
            </a:r>
          </a:p>
          <a:p>
            <a:endParaRPr lang="de-DE" sz="1600" dirty="0"/>
          </a:p>
          <a:p>
            <a:pPr marL="0" indent="0">
              <a:buNone/>
            </a:pPr>
            <a:endParaRPr lang="de-AT" sz="1600" dirty="0"/>
          </a:p>
          <a:p>
            <a:pPr marL="0" indent="0">
              <a:buNone/>
            </a:pPr>
            <a:endParaRPr lang="de-DE" sz="1600" b="1" dirty="0"/>
          </a:p>
          <a:p>
            <a:endParaRPr lang="de-DE" sz="1000" u="sng" dirty="0"/>
          </a:p>
          <a:p>
            <a:pPr marL="0" indent="0">
              <a:buNone/>
            </a:pPr>
            <a:endParaRPr lang="de-AT" sz="1000" dirty="0"/>
          </a:p>
          <a:p>
            <a:pPr marL="457200" lvl="1" indent="0">
              <a:buNone/>
            </a:pPr>
            <a:endParaRPr lang="de-AT" sz="1000" dirty="0"/>
          </a:p>
          <a:p>
            <a:endParaRPr lang="de-DE" sz="1000" dirty="0"/>
          </a:p>
          <a:p>
            <a:pPr marL="0" indent="0">
              <a:buNone/>
            </a:pPr>
            <a:endParaRPr lang="de-AT" sz="1000" dirty="0"/>
          </a:p>
          <a:p>
            <a:pPr marL="0" indent="0">
              <a:buNone/>
            </a:pPr>
            <a:endParaRPr lang="de-DE" sz="1000" dirty="0">
              <a:solidFill>
                <a:schemeClr val="bg1">
                  <a:lumMod val="50000"/>
                </a:schemeClr>
              </a:solidFill>
            </a:endParaRPr>
          </a:p>
        </p:txBody>
      </p:sp>
    </p:spTree>
    <p:extLst>
      <p:ext uri="{BB962C8B-B14F-4D97-AF65-F5344CB8AC3E}">
        <p14:creationId xmlns:p14="http://schemas.microsoft.com/office/powerpoint/2010/main" val="738678965"/>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br>
              <a:rPr lang="de-DE" sz="2400" dirty="0"/>
            </a:br>
            <a:r>
              <a:rPr lang="de-DE" sz="2400" dirty="0"/>
              <a:t>Auf den Punkt gebracht</a:t>
            </a:r>
            <a:br>
              <a:rPr lang="de-DE" sz="2400" dirty="0"/>
            </a:br>
            <a:br>
              <a:rPr lang="de-DE" sz="2400" dirty="0"/>
            </a:b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b="1" dirty="0"/>
              <a:t>Weltwirtschaftskrise</a:t>
            </a:r>
            <a:r>
              <a:rPr lang="de-DE" sz="1600" dirty="0"/>
              <a:t>, politische </a:t>
            </a:r>
            <a:r>
              <a:rPr lang="de-DE" sz="1600" b="1" dirty="0"/>
              <a:t>Radikalisierung</a:t>
            </a:r>
            <a:r>
              <a:rPr lang="de-DE" sz="1600" dirty="0"/>
              <a:t> und das Aufkommen </a:t>
            </a:r>
            <a:r>
              <a:rPr lang="de-DE" sz="1600" b="1" dirty="0"/>
              <a:t>antidemokratischer Bewegungen </a:t>
            </a:r>
            <a:r>
              <a:rPr lang="de-DE" sz="1600" dirty="0"/>
              <a:t>trugen zum Aufstieg Hitlers und der NSDAP bei.</a:t>
            </a:r>
          </a:p>
          <a:p>
            <a:pPr marL="457200" lvl="1" indent="0">
              <a:buNone/>
            </a:pPr>
            <a:endParaRPr lang="de-DE" sz="1600" dirty="0"/>
          </a:p>
          <a:p>
            <a:r>
              <a:rPr lang="de-DE" sz="1600" dirty="0"/>
              <a:t>Die folgende </a:t>
            </a:r>
            <a:r>
              <a:rPr lang="de-DE" sz="1600" b="1" dirty="0"/>
              <a:t>Alleinherrschaft der NSDAP </a:t>
            </a:r>
            <a:r>
              <a:rPr lang="de-DE" sz="1600" dirty="0"/>
              <a:t>unter Adolf Hitler brachte </a:t>
            </a:r>
            <a:r>
              <a:rPr lang="de-DE" sz="1600" b="1" dirty="0"/>
              <a:t>systematische Verfolgung </a:t>
            </a:r>
            <a:r>
              <a:rPr lang="de-DE" sz="1600" dirty="0"/>
              <a:t>von Juden und Jüdinnen, Minderheiten und politisch Andersdenkenden, sowie massiven Einsatz von </a:t>
            </a:r>
            <a:r>
              <a:rPr lang="de-DE" sz="1600" b="1" dirty="0"/>
              <a:t>Terror</a:t>
            </a:r>
            <a:r>
              <a:rPr lang="de-DE" sz="1600" dirty="0"/>
              <a:t> und </a:t>
            </a:r>
            <a:r>
              <a:rPr lang="de-DE" sz="1600" b="1" dirty="0"/>
              <a:t>Propaganda</a:t>
            </a:r>
            <a:r>
              <a:rPr lang="de-DE" sz="1600" dirty="0"/>
              <a:t>.</a:t>
            </a:r>
          </a:p>
          <a:p>
            <a:pPr marL="457200" lvl="1" indent="0">
              <a:buNone/>
            </a:pPr>
            <a:endParaRPr lang="de-DE" sz="1600" dirty="0"/>
          </a:p>
          <a:p>
            <a:r>
              <a:rPr lang="de-DE" sz="1600" dirty="0"/>
              <a:t>Die „</a:t>
            </a:r>
            <a:r>
              <a:rPr lang="de-DE" sz="1600" b="1" dirty="0"/>
              <a:t>Nürnberger Rassegesetze</a:t>
            </a:r>
            <a:r>
              <a:rPr lang="de-DE" sz="1600" dirty="0"/>
              <a:t>“ waren – als Recht gewordenes Unrecht – die gesetzliche Grundlage für die </a:t>
            </a:r>
            <a:r>
              <a:rPr lang="de-DE" sz="1600" b="1" dirty="0"/>
              <a:t>Ausgrenzung und Verfolgung von Juden und Jüdinnen</a:t>
            </a:r>
            <a:r>
              <a:rPr lang="de-DE" sz="1600" dirty="0"/>
              <a:t>. Einen ersten Höhepunkt erreichte die Gewalt gegen Juden und Jüdinnen mit den </a:t>
            </a:r>
            <a:r>
              <a:rPr lang="de-DE" sz="1600" b="1" dirty="0"/>
              <a:t>Pogromen</a:t>
            </a:r>
            <a:r>
              <a:rPr lang="de-DE" sz="1600" dirty="0"/>
              <a:t> im November 1938.</a:t>
            </a:r>
          </a:p>
          <a:p>
            <a:endParaRPr lang="de-AT" sz="1600" dirty="0"/>
          </a:p>
          <a:p>
            <a:endParaRPr lang="de-AT" sz="1600" dirty="0"/>
          </a:p>
          <a:p>
            <a:endParaRPr lang="de-AT" sz="1600" dirty="0"/>
          </a:p>
          <a:p>
            <a:pPr marL="0" indent="0">
              <a:buNone/>
            </a:pPr>
            <a:endParaRPr lang="de-DE" sz="2000" dirty="0">
              <a:solidFill>
                <a:schemeClr val="bg1">
                  <a:lumMod val="50000"/>
                </a:schemeClr>
              </a:solidFill>
            </a:endParaRPr>
          </a:p>
        </p:txBody>
      </p:sp>
    </p:spTree>
    <p:extLst>
      <p:ext uri="{BB962C8B-B14F-4D97-AF65-F5344CB8AC3E}">
        <p14:creationId xmlns:p14="http://schemas.microsoft.com/office/powerpoint/2010/main" val="2194130880"/>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a:t>Vorbereitungen auf den Krieg - Innenpolitisch</a:t>
            </a:r>
            <a:endParaRPr lang="de-AT" sz="2400" dirty="0"/>
          </a:p>
        </p:txBody>
      </p:sp>
      <p:sp>
        <p:nvSpPr>
          <p:cNvPr id="7" name="Inhaltsplatzhalter 6"/>
          <p:cNvSpPr>
            <a:spLocks noGrp="1"/>
          </p:cNvSpPr>
          <p:nvPr>
            <p:ph idx="1"/>
          </p:nvPr>
        </p:nvSpPr>
        <p:spPr>
          <a:xfrm>
            <a:off x="444292" y="1199952"/>
            <a:ext cx="8229600" cy="4430712"/>
          </a:xfrm>
        </p:spPr>
        <p:txBody>
          <a:bodyPr/>
          <a:lstStyle/>
          <a:p>
            <a:endParaRPr lang="de-DE" sz="2000" dirty="0"/>
          </a:p>
          <a:p>
            <a:r>
              <a:rPr lang="de-DE" sz="1600" dirty="0"/>
              <a:t>1935: Allgemeine </a:t>
            </a:r>
            <a:r>
              <a:rPr lang="de-DE" sz="1600" b="1" dirty="0"/>
              <a:t>Wehrpflicht</a:t>
            </a:r>
            <a:r>
              <a:rPr lang="de-DE" sz="1600" dirty="0"/>
              <a:t> für Männer in Deutschland wird wieder eingeführt (Verstoß gegen den Vertrag von Versailles).</a:t>
            </a:r>
          </a:p>
          <a:p>
            <a:pPr marL="457200" lvl="1" indent="0">
              <a:buNone/>
            </a:pPr>
            <a:endParaRPr lang="de-DE" sz="1100" dirty="0"/>
          </a:p>
          <a:p>
            <a:r>
              <a:rPr lang="de-DE" sz="1600" dirty="0"/>
              <a:t>Ab 1936: Wirtschaft wird größtenteils auf </a:t>
            </a:r>
            <a:r>
              <a:rPr lang="de-DE" sz="1600" b="1" dirty="0"/>
              <a:t>Waffenproduktion</a:t>
            </a:r>
            <a:r>
              <a:rPr lang="de-DE" sz="1600" dirty="0"/>
              <a:t> umgestellt.</a:t>
            </a:r>
          </a:p>
          <a:p>
            <a:pPr marL="457200" lvl="1" indent="0">
              <a:buNone/>
            </a:pPr>
            <a:endParaRPr lang="de-DE" sz="1100" b="1" dirty="0"/>
          </a:p>
          <a:p>
            <a:r>
              <a:rPr lang="de-DE" sz="1600" b="1" dirty="0"/>
              <a:t>Armee</a:t>
            </a:r>
            <a:r>
              <a:rPr lang="de-DE" sz="1600" dirty="0"/>
              <a:t> wird stark aufgerüstet.</a:t>
            </a:r>
          </a:p>
          <a:p>
            <a:pPr marL="457200" lvl="1" indent="0">
              <a:buNone/>
            </a:pPr>
            <a:endParaRPr lang="de-DE" sz="1100" dirty="0"/>
          </a:p>
          <a:p>
            <a:r>
              <a:rPr lang="de-DE" sz="1600" dirty="0"/>
              <a:t>Massive </a:t>
            </a:r>
            <a:r>
              <a:rPr lang="de-DE" sz="1600" b="1" dirty="0"/>
              <a:t>Propaganda</a:t>
            </a:r>
          </a:p>
          <a:p>
            <a:pPr marL="457200" lvl="1" indent="0">
              <a:buNone/>
            </a:pPr>
            <a:endParaRPr lang="de-DE" sz="1100" dirty="0"/>
          </a:p>
          <a:p>
            <a:r>
              <a:rPr lang="de-DE" sz="1600" dirty="0"/>
              <a:t>Uniformierte Verbände, z.B. Schutzstaffel (</a:t>
            </a:r>
            <a:r>
              <a:rPr lang="de-DE" sz="1600" b="1" dirty="0"/>
              <a:t>SS</a:t>
            </a:r>
            <a:r>
              <a:rPr lang="de-DE" sz="1600" dirty="0"/>
              <a:t>) und Sturmabteilung (</a:t>
            </a:r>
            <a:r>
              <a:rPr lang="de-DE" sz="1600" b="1" dirty="0"/>
              <a:t>SA</a:t>
            </a:r>
            <a:r>
              <a:rPr lang="de-DE" sz="1600" dirty="0"/>
              <a:t>). </a:t>
            </a:r>
          </a:p>
          <a:p>
            <a:pPr marL="457200" lvl="1" indent="0">
              <a:buNone/>
            </a:pPr>
            <a:endParaRPr lang="de-DE" sz="1100" dirty="0"/>
          </a:p>
          <a:p>
            <a:r>
              <a:rPr lang="de-DE" sz="1600" dirty="0"/>
              <a:t>1934 </a:t>
            </a:r>
            <a:r>
              <a:rPr lang="de-DE" sz="1600" b="1" dirty="0"/>
              <a:t>„Röhm-Putsch“: </a:t>
            </a:r>
            <a:r>
              <a:rPr lang="de-DE" sz="1600" dirty="0"/>
              <a:t>Hitler lässt die Führungsspitze der SA um Ernst Röhm 1934 ermorden.</a:t>
            </a:r>
          </a:p>
          <a:p>
            <a:pPr lvl="1"/>
            <a:r>
              <a:rPr lang="de-DE" sz="1600" dirty="0"/>
              <a:t>Die Reichswehr wird weiter aufgerüstet.</a:t>
            </a:r>
          </a:p>
          <a:p>
            <a:pPr lvl="1"/>
            <a:r>
              <a:rPr lang="de-DE" sz="1600" dirty="0"/>
              <a:t>Die SS wird zu einem wichtigen Machtinstrument. </a:t>
            </a:r>
          </a:p>
          <a:p>
            <a:pPr marL="0" indent="0">
              <a:buNone/>
            </a:pPr>
            <a:endParaRPr lang="de-AT" sz="1600" dirty="0"/>
          </a:p>
          <a:p>
            <a:pPr marL="0" indent="0">
              <a:buNone/>
            </a:pPr>
            <a:endParaRPr lang="de-DE" sz="2000" dirty="0">
              <a:solidFill>
                <a:schemeClr val="bg1">
                  <a:lumMod val="50000"/>
                </a:schemeClr>
              </a:solidFill>
            </a:endParaRPr>
          </a:p>
        </p:txBody>
      </p:sp>
    </p:spTree>
    <p:extLst>
      <p:ext uri="{BB962C8B-B14F-4D97-AF65-F5344CB8AC3E}">
        <p14:creationId xmlns:p14="http://schemas.microsoft.com/office/powerpoint/2010/main" val="1569013314"/>
      </p:ext>
    </p:extLst>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a:t>Vorbereitungen auf den Krieg – Außenpolitisch</a:t>
            </a: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b="1" dirty="0"/>
              <a:t>Austritt aus dem Völkerbund</a:t>
            </a:r>
          </a:p>
          <a:p>
            <a:pPr lvl="1"/>
            <a:r>
              <a:rPr lang="de-DE" sz="1600" dirty="0"/>
              <a:t>Hintergrund: Hitler will militärisch aufrüsten.</a:t>
            </a:r>
          </a:p>
          <a:p>
            <a:pPr lvl="1"/>
            <a:endParaRPr lang="de-DE" sz="1100" b="1" dirty="0"/>
          </a:p>
          <a:p>
            <a:r>
              <a:rPr lang="de-DE" sz="1600" b="1" dirty="0"/>
              <a:t>1935 Saarland-Abstimmung</a:t>
            </a:r>
            <a:endParaRPr lang="de-DE" sz="1600" dirty="0"/>
          </a:p>
          <a:p>
            <a:pPr lvl="1"/>
            <a:r>
              <a:rPr lang="de-DE" sz="1600" dirty="0"/>
              <a:t>1935 schließt sich das Saarland nach einer Volksabstimmung Deutschland an. </a:t>
            </a:r>
          </a:p>
          <a:p>
            <a:pPr lvl="1"/>
            <a:r>
              <a:rPr lang="de-DE" sz="1600" dirty="0"/>
              <a:t>Volksabstimmung war von der nationalsozialistischen Propaganda massiv beeinflusst worden. </a:t>
            </a:r>
          </a:p>
          <a:p>
            <a:pPr lvl="1"/>
            <a:endParaRPr lang="de-DE" sz="1100" b="1" dirty="0"/>
          </a:p>
          <a:p>
            <a:r>
              <a:rPr lang="de-DE" sz="1600" b="1" dirty="0"/>
              <a:t>1936 Einmarsch der deutschen Wehrmacht im Rheinland </a:t>
            </a:r>
            <a:endParaRPr lang="de-DE" sz="1600" dirty="0"/>
          </a:p>
          <a:p>
            <a:pPr lvl="1"/>
            <a:r>
              <a:rPr lang="de-DE" sz="1600" dirty="0"/>
              <a:t>Deutschland verschiebt dadurch seine Westgrenze und bricht den Vertrag von Versailles ein weiteres Mal.</a:t>
            </a:r>
          </a:p>
          <a:p>
            <a:pPr lvl="1"/>
            <a:r>
              <a:rPr lang="de-DE" sz="1600" dirty="0"/>
              <a:t>Frankreich und Großbritannien halten sich militärisch zurück und lassen Hitler gewähren.</a:t>
            </a:r>
          </a:p>
          <a:p>
            <a:pPr marL="457200" lvl="1" indent="0">
              <a:buNone/>
            </a:pPr>
            <a:endParaRPr lang="de-DE" sz="1100" b="1" dirty="0"/>
          </a:p>
          <a:p>
            <a:r>
              <a:rPr lang="de-DE" sz="1600" b="1" dirty="0"/>
              <a:t>Bündnisse:</a:t>
            </a:r>
            <a:endParaRPr lang="de-DE" sz="1600" dirty="0"/>
          </a:p>
          <a:p>
            <a:pPr lvl="1"/>
            <a:r>
              <a:rPr lang="de-DE" sz="1600" b="1" dirty="0"/>
              <a:t>„Achse Berlin-Rom“</a:t>
            </a:r>
            <a:r>
              <a:rPr lang="de-DE" sz="1600" dirty="0"/>
              <a:t> (Abkommen mit Italien, Mussolini)</a:t>
            </a:r>
          </a:p>
          <a:p>
            <a:pPr lvl="1"/>
            <a:r>
              <a:rPr lang="de-DE" sz="1600" b="1" dirty="0"/>
              <a:t>„</a:t>
            </a:r>
            <a:r>
              <a:rPr lang="de-DE" sz="1600" b="1" dirty="0" err="1"/>
              <a:t>Antikomintern</a:t>
            </a:r>
            <a:r>
              <a:rPr lang="de-DE" sz="1600" b="1" dirty="0"/>
              <a:t>-Pakt: </a:t>
            </a:r>
            <a:r>
              <a:rPr lang="de-DE" sz="1600" dirty="0"/>
              <a:t>Pakt zur Bekämpfung des Kommunismus mit Japan (Italien tritt dem Pakt später ebenfalls bei) </a:t>
            </a:r>
          </a:p>
          <a:p>
            <a:pPr marL="0" indent="0">
              <a:buNone/>
            </a:pPr>
            <a:endParaRPr lang="de-AT" sz="1600" dirty="0"/>
          </a:p>
          <a:p>
            <a:endParaRPr lang="de-AT" sz="1600" dirty="0"/>
          </a:p>
          <a:p>
            <a:pPr marL="0" indent="0">
              <a:buNone/>
            </a:pPr>
            <a:endParaRPr lang="de-DE" sz="2000" dirty="0">
              <a:solidFill>
                <a:schemeClr val="bg1">
                  <a:lumMod val="50000"/>
                </a:schemeClr>
              </a:solidFill>
            </a:endParaRPr>
          </a:p>
        </p:txBody>
      </p:sp>
    </p:spTree>
    <p:extLst>
      <p:ext uri="{BB962C8B-B14F-4D97-AF65-F5344CB8AC3E}">
        <p14:creationId xmlns:p14="http://schemas.microsoft.com/office/powerpoint/2010/main" val="993070763"/>
      </p:ext>
    </p:extLst>
  </p:cSld>
  <p:clrMapOvr>
    <a:masterClrMapping/>
  </p:clrMapOvr>
  <p:transition spd="med">
    <p:fade thruBlk="1"/>
  </p:transition>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12583</Words>
  <Application>Microsoft Office PowerPoint</Application>
  <PresentationFormat>Bildschirmpräsentation (4:3)</PresentationFormat>
  <Paragraphs>852</Paragraphs>
  <Slides>51</Slides>
  <Notes>51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51</vt:i4>
      </vt:variant>
    </vt:vector>
  </HeadingPairs>
  <TitlesOfParts>
    <vt:vector size="55" baseType="lpstr">
      <vt:lpstr>Arial</vt:lpstr>
      <vt:lpstr>Calibri</vt:lpstr>
      <vt:lpstr>Wingdings</vt:lpstr>
      <vt:lpstr>1_Wasserzeichen</vt:lpstr>
      <vt:lpstr>  Der Zweite Weltkrieg –  Mit dem deutschen Einmarsch in Polen im September 1939 begann der Zweite Weltkrieg.</vt:lpstr>
      <vt:lpstr>Mehr Information auf: www.demokratiewebstatt.at </vt:lpstr>
      <vt:lpstr>Vor dem Zweiten Weltkrieg</vt:lpstr>
      <vt:lpstr>Österreich vor dem Zweiten Weltkrieg</vt:lpstr>
      <vt:lpstr>Aufstieg der NSDAP und Machtübernahme Hitlers in Deutschland</vt:lpstr>
      <vt:lpstr>Verfolgung der jüdischen Bevölkerung</vt:lpstr>
      <vt:lpstr> Auf den Punkt gebracht  </vt:lpstr>
      <vt:lpstr>Vorbereitungen auf den Krieg - Innenpolitisch</vt:lpstr>
      <vt:lpstr>Vorbereitungen auf den Krieg – Außenpolitisch</vt:lpstr>
      <vt:lpstr>Vorbereitungen auf den Krieg – Außenpolitisch (2)</vt:lpstr>
      <vt:lpstr>Vorbereitungen auf den Krieg – Expansionspolitik des „Deutschen Reiches“ geht weiter</vt:lpstr>
      <vt:lpstr>Der Verlauf des Zweiten Weltkriegs: Vom „Blitzkrieg“ bis zum „Totalen Krieg“</vt:lpstr>
      <vt:lpstr>Beginn des Zweiten Weltkriegs</vt:lpstr>
      <vt:lpstr>Die Phase der „Blitzkriege“: Blitzkrieg in Polen</vt:lpstr>
      <vt:lpstr>Weitere „Blitzkriege“</vt:lpstr>
      <vt:lpstr>Sitzkrieg und Erste Phase der Westoffensive</vt:lpstr>
      <vt:lpstr>Zweite Phase der Westoffensive – Besetzung Frankreichs</vt:lpstr>
      <vt:lpstr>Westoffensive: Italien als Verbündeter Deutschlands</vt:lpstr>
      <vt:lpstr>Großbritannien: Kriegsgegner des Deutschen Reiches im Westen</vt:lpstr>
      <vt:lpstr>Luftschlacht um England</vt:lpstr>
      <vt:lpstr>Russlandfeldzug: „Unternehmen Barbarossa“</vt:lpstr>
      <vt:lpstr>Russlandfeldzug: Vernichtungskrieg</vt:lpstr>
      <vt:lpstr>Die Ostfront</vt:lpstr>
      <vt:lpstr>Niederlage der Wehrmacht bei Stalingrad (Wolgograd)</vt:lpstr>
      <vt:lpstr>Pearl Harbor: Der Krieg wird zum Weltkrieg</vt:lpstr>
      <vt:lpstr>Landung der Alliierten</vt:lpstr>
      <vt:lpstr>Kriegswende</vt:lpstr>
      <vt:lpstr>„Totaler Krieg“</vt:lpstr>
      <vt:lpstr>Kriegsende in Europa </vt:lpstr>
      <vt:lpstr>Hiroshima und Nagasaki – Kriegsende in Fernost </vt:lpstr>
      <vt:lpstr>Alltag abseits der Kriegsfront</vt:lpstr>
      <vt:lpstr>Alltag abseits der Kriegsfront: Zivilbevölkerung</vt:lpstr>
      <vt:lpstr>Alltag abseits der Kriegsfront im „Deutschen Reich“ (1)</vt:lpstr>
      <vt:lpstr>Alltag abseits der Kriegsfront im „Deutschen Reich“ (2)</vt:lpstr>
      <vt:lpstr>Alltag abseits der Kriegsfront in Deutschland und Österreich: Kinder</vt:lpstr>
      <vt:lpstr>Nachgefragt</vt:lpstr>
      <vt:lpstr>Holocaust / Shoah</vt:lpstr>
      <vt:lpstr>Holocaust / Shoah</vt:lpstr>
      <vt:lpstr>Folgen des Zweiten Weltkriegs</vt:lpstr>
      <vt:lpstr>Die Bilanz des Zweiten Weltkriegs</vt:lpstr>
      <vt:lpstr>Politische Folgen</vt:lpstr>
      <vt:lpstr>Politische Lage nach Kriegsende</vt:lpstr>
      <vt:lpstr>Gründung der Vereinten Nationen</vt:lpstr>
      <vt:lpstr>Europäische Einigung</vt:lpstr>
      <vt:lpstr>Lage der Bevölkerung nach Kriegsende: Kriegsgefangene und Menschen auf der Flucht</vt:lpstr>
      <vt:lpstr>Lage der Bevölkerung nach Kriegsende: Kampf ums Überleben und Wiederaufbau</vt:lpstr>
      <vt:lpstr>Entnazifizierung in Österreich und Verbotsgesetz</vt:lpstr>
      <vt:lpstr>Entnazifizierung in Deutschland </vt:lpstr>
      <vt:lpstr>Die Nürnberger Prozesse </vt:lpstr>
      <vt:lpstr>Wusstest du, dass…</vt:lpstr>
      <vt:lpstr>Diskussionsfragen</vt:lpstr>
    </vt:vector>
  </TitlesOfParts>
  <Company>machessa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Kira Kamelger</cp:lastModifiedBy>
  <cp:revision>2583</cp:revision>
  <cp:lastPrinted>2016-06-16T15:14:12Z</cp:lastPrinted>
  <dcterms:created xsi:type="dcterms:W3CDTF">2009-03-03T21:28:50Z</dcterms:created>
  <dcterms:modified xsi:type="dcterms:W3CDTF">2025-02-10T08:39:36Z</dcterms:modified>
</cp:coreProperties>
</file>