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8" r:id="rId1"/>
  </p:sldMasterIdLst>
  <p:notesMasterIdLst>
    <p:notesMasterId r:id="rId54"/>
  </p:notesMasterIdLst>
  <p:handoutMasterIdLst>
    <p:handoutMasterId r:id="rId55"/>
  </p:handoutMasterIdLst>
  <p:sldIdLst>
    <p:sldId id="270" r:id="rId2"/>
    <p:sldId id="551" r:id="rId3"/>
    <p:sldId id="691" r:id="rId4"/>
    <p:sldId id="850" r:id="rId5"/>
    <p:sldId id="851" r:id="rId6"/>
    <p:sldId id="807" r:id="rId7"/>
    <p:sldId id="808" r:id="rId8"/>
    <p:sldId id="693" r:id="rId9"/>
    <p:sldId id="771" r:id="rId10"/>
    <p:sldId id="809" r:id="rId11"/>
    <p:sldId id="810" r:id="rId12"/>
    <p:sldId id="811" r:id="rId13"/>
    <p:sldId id="722" r:id="rId14"/>
    <p:sldId id="711" r:id="rId15"/>
    <p:sldId id="813" r:id="rId16"/>
    <p:sldId id="814" r:id="rId17"/>
    <p:sldId id="815" r:id="rId18"/>
    <p:sldId id="816" r:id="rId19"/>
    <p:sldId id="817" r:id="rId20"/>
    <p:sldId id="818" r:id="rId21"/>
    <p:sldId id="819" r:id="rId22"/>
    <p:sldId id="820" r:id="rId23"/>
    <p:sldId id="842" r:id="rId24"/>
    <p:sldId id="821" r:id="rId25"/>
    <p:sldId id="827" r:id="rId26"/>
    <p:sldId id="822" r:id="rId27"/>
    <p:sldId id="823" r:id="rId28"/>
    <p:sldId id="824" r:id="rId29"/>
    <p:sldId id="843" r:id="rId30"/>
    <p:sldId id="826" r:id="rId31"/>
    <p:sldId id="825" r:id="rId32"/>
    <p:sldId id="841" r:id="rId33"/>
    <p:sldId id="828" r:id="rId34"/>
    <p:sldId id="829" r:id="rId35"/>
    <p:sldId id="830" r:id="rId36"/>
    <p:sldId id="845" r:id="rId37"/>
    <p:sldId id="832" r:id="rId38"/>
    <p:sldId id="776" r:id="rId39"/>
    <p:sldId id="847" r:id="rId40"/>
    <p:sldId id="723" r:id="rId41"/>
    <p:sldId id="784" r:id="rId42"/>
    <p:sldId id="844" r:id="rId43"/>
    <p:sldId id="791" r:id="rId44"/>
    <p:sldId id="833" r:id="rId45"/>
    <p:sldId id="846" r:id="rId46"/>
    <p:sldId id="793" r:id="rId47"/>
    <p:sldId id="834" r:id="rId48"/>
    <p:sldId id="835" r:id="rId49"/>
    <p:sldId id="837" r:id="rId50"/>
    <p:sldId id="839" r:id="rId51"/>
    <p:sldId id="714" r:id="rId52"/>
    <p:sldId id="849" r:id="rId53"/>
  </p:sldIdLst>
  <p:sldSz cx="9144000" cy="6858000" type="screen4x3"/>
  <p:notesSz cx="6797675" cy="9928225"/>
  <p:defaultTextStyle>
    <a:defPPr>
      <a:defRPr lang="de-DE"/>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elber Ulrike, Dr. " initials="felber" lastIdx="70" clrIdx="0"/>
  <p:cmAuthor id="1" name="%user2%" initials="brunner" lastIdx="2" clrIdx="1"/>
  <p:cmAuthor id="2" name="Kira Kamelger" initials="KK" lastIdx="1" clrIdx="2">
    <p:extLst>
      <p:ext uri="{19B8F6BF-5375-455C-9EA6-DF929625EA0E}">
        <p15:presenceInfo xmlns:p15="http://schemas.microsoft.com/office/powerpoint/2012/main" userId="S-1-5-21-3036683560-4069959373-169152929-1238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FF"/>
    <a:srgbClr val="33CCFF"/>
    <a:srgbClr val="0099CC"/>
    <a:srgbClr val="0099FF"/>
    <a:srgbClr val="DC5355"/>
    <a:srgbClr val="00FFFF"/>
    <a:srgbClr val="DC5456"/>
    <a:srgbClr val="FF5050"/>
    <a:srgbClr val="000000"/>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ittlere Formatvorlage 2 - Akz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15" autoAdjust="0"/>
    <p:restoredTop sz="94434" autoAdjust="0"/>
  </p:normalViewPr>
  <p:slideViewPr>
    <p:cSldViewPr>
      <p:cViewPr varScale="1">
        <p:scale>
          <a:sx n="106" d="100"/>
          <a:sy n="106" d="100"/>
        </p:scale>
        <p:origin x="1038" y="132"/>
      </p:cViewPr>
      <p:guideLst>
        <p:guide orient="horz" pos="2160"/>
        <p:guide pos="2880"/>
      </p:guideLst>
    </p:cSldViewPr>
  </p:slideViewPr>
  <p:outlineViewPr>
    <p:cViewPr>
      <p:scale>
        <a:sx n="33" d="100"/>
        <a:sy n="33" d="100"/>
      </p:scale>
      <p:origin x="0" y="-7482"/>
    </p:cViewPr>
  </p:outlineViewPr>
  <p:notesTextViewPr>
    <p:cViewPr>
      <p:scale>
        <a:sx n="100" d="100"/>
        <a:sy n="100" d="100"/>
      </p:scale>
      <p:origin x="0" y="0"/>
    </p:cViewPr>
  </p:notesTextViewPr>
  <p:sorterViewPr>
    <p:cViewPr varScale="1">
      <p:scale>
        <a:sx n="1" d="1"/>
        <a:sy n="1" d="1"/>
      </p:scale>
      <p:origin x="0" y="0"/>
    </p:cViewPr>
  </p:sorterViewPr>
  <p:notesViewPr>
    <p:cSldViewPr showGuides="1">
      <p:cViewPr varScale="1">
        <p:scale>
          <a:sx n="79" d="100"/>
          <a:sy n="79" d="100"/>
        </p:scale>
        <p:origin x="3318" y="96"/>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0"/>
            <a:ext cx="2945862" cy="497413"/>
          </a:xfrm>
          <a:prstGeom prst="rect">
            <a:avLst/>
          </a:prstGeom>
        </p:spPr>
        <p:txBody>
          <a:bodyPr vert="horz" lIns="91493" tIns="45745" rIns="91493" bIns="45745" rtlCol="0"/>
          <a:lstStyle>
            <a:lvl1pPr algn="l">
              <a:defRPr sz="1200"/>
            </a:lvl1pPr>
          </a:lstStyle>
          <a:p>
            <a:pPr>
              <a:defRPr/>
            </a:pPr>
            <a:endParaRPr lang="de-DE"/>
          </a:p>
        </p:txBody>
      </p:sp>
      <p:sp>
        <p:nvSpPr>
          <p:cNvPr id="3" name="Datumsplatzhalter 2"/>
          <p:cNvSpPr>
            <a:spLocks noGrp="1"/>
          </p:cNvSpPr>
          <p:nvPr>
            <p:ph type="dt" sz="quarter" idx="1"/>
          </p:nvPr>
        </p:nvSpPr>
        <p:spPr>
          <a:xfrm>
            <a:off x="3850296" y="0"/>
            <a:ext cx="2945862" cy="497413"/>
          </a:xfrm>
          <a:prstGeom prst="rect">
            <a:avLst/>
          </a:prstGeom>
        </p:spPr>
        <p:txBody>
          <a:bodyPr vert="horz" lIns="91493" tIns="45745" rIns="91493" bIns="45745" rtlCol="0"/>
          <a:lstStyle>
            <a:lvl1pPr algn="r">
              <a:defRPr sz="1200"/>
            </a:lvl1pPr>
          </a:lstStyle>
          <a:p>
            <a:pPr>
              <a:defRPr/>
            </a:pPr>
            <a:fld id="{C57743C6-E815-44EA-81A1-E2159D02985A}" type="datetimeFigureOut">
              <a:rPr lang="de-DE"/>
              <a:pPr>
                <a:defRPr/>
              </a:pPr>
              <a:t>14.10.2019</a:t>
            </a:fld>
            <a:endParaRPr lang="de-DE"/>
          </a:p>
        </p:txBody>
      </p:sp>
      <p:sp>
        <p:nvSpPr>
          <p:cNvPr id="4" name="Fußzeilenplatzhalter 3"/>
          <p:cNvSpPr>
            <a:spLocks noGrp="1"/>
          </p:cNvSpPr>
          <p:nvPr>
            <p:ph type="ftr" sz="quarter" idx="2"/>
          </p:nvPr>
        </p:nvSpPr>
        <p:spPr>
          <a:xfrm>
            <a:off x="1" y="9429273"/>
            <a:ext cx="2945862" cy="497412"/>
          </a:xfrm>
          <a:prstGeom prst="rect">
            <a:avLst/>
          </a:prstGeom>
        </p:spPr>
        <p:txBody>
          <a:bodyPr vert="horz" lIns="91493" tIns="45745" rIns="91493" bIns="45745" rtlCol="0" anchor="b"/>
          <a:lstStyle>
            <a:lvl1pPr algn="l">
              <a:defRPr sz="1200"/>
            </a:lvl1pPr>
          </a:lstStyle>
          <a:p>
            <a:pPr>
              <a:defRPr/>
            </a:pPr>
            <a:endParaRPr lang="de-DE"/>
          </a:p>
        </p:txBody>
      </p:sp>
      <p:sp>
        <p:nvSpPr>
          <p:cNvPr id="5" name="Foliennummernplatzhalter 4"/>
          <p:cNvSpPr>
            <a:spLocks noGrp="1"/>
          </p:cNvSpPr>
          <p:nvPr>
            <p:ph type="sldNum" sz="quarter" idx="3"/>
          </p:nvPr>
        </p:nvSpPr>
        <p:spPr>
          <a:xfrm>
            <a:off x="3850296" y="9429273"/>
            <a:ext cx="2945862" cy="497412"/>
          </a:xfrm>
          <a:prstGeom prst="rect">
            <a:avLst/>
          </a:prstGeom>
        </p:spPr>
        <p:txBody>
          <a:bodyPr vert="horz" lIns="91493" tIns="45745" rIns="91493" bIns="45745" rtlCol="0" anchor="b"/>
          <a:lstStyle>
            <a:lvl1pPr algn="r">
              <a:defRPr sz="1200"/>
            </a:lvl1pPr>
          </a:lstStyle>
          <a:p>
            <a:pPr>
              <a:defRPr/>
            </a:pPr>
            <a:fld id="{3157027C-3D05-4975-BFFC-68DFCA488738}" type="slidenum">
              <a:rPr lang="de-DE"/>
              <a:pPr>
                <a:defRPr/>
              </a:pPr>
              <a:t>‹Nr.›</a:t>
            </a:fld>
            <a:endParaRPr lang="de-DE"/>
          </a:p>
        </p:txBody>
      </p:sp>
    </p:spTree>
    <p:extLst>
      <p:ext uri="{BB962C8B-B14F-4D97-AF65-F5344CB8AC3E}">
        <p14:creationId xmlns:p14="http://schemas.microsoft.com/office/powerpoint/2010/main" val="27695352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0"/>
            <a:ext cx="2945862" cy="497413"/>
          </a:xfrm>
          <a:prstGeom prst="rect">
            <a:avLst/>
          </a:prstGeom>
        </p:spPr>
        <p:txBody>
          <a:bodyPr vert="horz" lIns="91493" tIns="45745" rIns="91493" bIns="45745" rtlCol="0"/>
          <a:lstStyle>
            <a:lvl1pPr algn="l">
              <a:defRPr sz="1200"/>
            </a:lvl1pPr>
          </a:lstStyle>
          <a:p>
            <a:pPr>
              <a:defRPr/>
            </a:pPr>
            <a:endParaRPr lang="de-DE"/>
          </a:p>
        </p:txBody>
      </p:sp>
      <p:sp>
        <p:nvSpPr>
          <p:cNvPr id="3" name="Datumsplatzhalter 2"/>
          <p:cNvSpPr>
            <a:spLocks noGrp="1"/>
          </p:cNvSpPr>
          <p:nvPr>
            <p:ph type="dt" idx="1"/>
          </p:nvPr>
        </p:nvSpPr>
        <p:spPr>
          <a:xfrm>
            <a:off x="3850296" y="0"/>
            <a:ext cx="2945862" cy="497413"/>
          </a:xfrm>
          <a:prstGeom prst="rect">
            <a:avLst/>
          </a:prstGeom>
        </p:spPr>
        <p:txBody>
          <a:bodyPr vert="horz" lIns="91493" tIns="45745" rIns="91493" bIns="45745" rtlCol="0"/>
          <a:lstStyle>
            <a:lvl1pPr algn="r">
              <a:defRPr sz="1200"/>
            </a:lvl1pPr>
          </a:lstStyle>
          <a:p>
            <a:pPr>
              <a:defRPr/>
            </a:pPr>
            <a:fld id="{ACFE6062-7DDF-4DFC-89A4-6FDD3B3F780D}" type="datetimeFigureOut">
              <a:rPr lang="de-DE"/>
              <a:pPr>
                <a:defRPr/>
              </a:pPr>
              <a:t>14.10.2019</a:t>
            </a:fld>
            <a:endParaRPr lang="de-DE"/>
          </a:p>
        </p:txBody>
      </p:sp>
      <p:sp>
        <p:nvSpPr>
          <p:cNvPr id="4" name="Folienbildplatzhalter 3"/>
          <p:cNvSpPr>
            <a:spLocks noGrp="1" noRot="1" noChangeAspect="1"/>
          </p:cNvSpPr>
          <p:nvPr>
            <p:ph type="sldImg" idx="2"/>
          </p:nvPr>
        </p:nvSpPr>
        <p:spPr>
          <a:xfrm>
            <a:off x="919163" y="746125"/>
            <a:ext cx="4959350" cy="3721100"/>
          </a:xfrm>
          <a:prstGeom prst="rect">
            <a:avLst/>
          </a:prstGeom>
          <a:noFill/>
          <a:ln w="12700">
            <a:solidFill>
              <a:prstClr val="black"/>
            </a:solidFill>
          </a:ln>
        </p:spPr>
        <p:txBody>
          <a:bodyPr vert="horz" lIns="91493" tIns="45745" rIns="91493" bIns="45745" rtlCol="0" anchor="ctr"/>
          <a:lstStyle/>
          <a:p>
            <a:pPr lvl="0"/>
            <a:endParaRPr lang="de-DE" noProof="0"/>
          </a:p>
        </p:txBody>
      </p:sp>
      <p:sp>
        <p:nvSpPr>
          <p:cNvPr id="5" name="Notizenplatzhalter 4"/>
          <p:cNvSpPr>
            <a:spLocks noGrp="1"/>
          </p:cNvSpPr>
          <p:nvPr>
            <p:ph type="body" sz="quarter" idx="3"/>
          </p:nvPr>
        </p:nvSpPr>
        <p:spPr>
          <a:xfrm>
            <a:off x="679465" y="4715407"/>
            <a:ext cx="5438748" cy="4465930"/>
          </a:xfrm>
          <a:prstGeom prst="rect">
            <a:avLst/>
          </a:prstGeom>
        </p:spPr>
        <p:txBody>
          <a:bodyPr vert="horz" lIns="91493" tIns="45745" rIns="91493" bIns="45745" rtlCol="0">
            <a:normAutofit/>
          </a:bodyPr>
          <a:lstStyle/>
          <a:p>
            <a:pPr lvl="0"/>
            <a:r>
              <a:rPr lang="de-DE" noProof="0"/>
              <a:t>Textmasterformate durch Klicken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6" name="Fußzeilenplatzhalter 5"/>
          <p:cNvSpPr>
            <a:spLocks noGrp="1"/>
          </p:cNvSpPr>
          <p:nvPr>
            <p:ph type="ftr" sz="quarter" idx="4"/>
          </p:nvPr>
        </p:nvSpPr>
        <p:spPr>
          <a:xfrm>
            <a:off x="1" y="9429273"/>
            <a:ext cx="2945862" cy="497412"/>
          </a:xfrm>
          <a:prstGeom prst="rect">
            <a:avLst/>
          </a:prstGeom>
        </p:spPr>
        <p:txBody>
          <a:bodyPr vert="horz" lIns="91493" tIns="45745" rIns="91493" bIns="45745" rtlCol="0" anchor="b"/>
          <a:lstStyle>
            <a:lvl1pPr algn="l">
              <a:defRPr sz="1200"/>
            </a:lvl1pPr>
          </a:lstStyle>
          <a:p>
            <a:pPr>
              <a:defRPr/>
            </a:pPr>
            <a:endParaRPr lang="de-DE"/>
          </a:p>
        </p:txBody>
      </p:sp>
      <p:sp>
        <p:nvSpPr>
          <p:cNvPr id="7" name="Foliennummernplatzhalter 6"/>
          <p:cNvSpPr>
            <a:spLocks noGrp="1"/>
          </p:cNvSpPr>
          <p:nvPr>
            <p:ph type="sldNum" sz="quarter" idx="5"/>
          </p:nvPr>
        </p:nvSpPr>
        <p:spPr>
          <a:xfrm>
            <a:off x="3850296" y="9429273"/>
            <a:ext cx="2945862" cy="497412"/>
          </a:xfrm>
          <a:prstGeom prst="rect">
            <a:avLst/>
          </a:prstGeom>
        </p:spPr>
        <p:txBody>
          <a:bodyPr vert="horz" lIns="91493" tIns="45745" rIns="91493" bIns="45745" rtlCol="0" anchor="b"/>
          <a:lstStyle>
            <a:lvl1pPr algn="r">
              <a:defRPr sz="1200"/>
            </a:lvl1pPr>
          </a:lstStyle>
          <a:p>
            <a:pPr>
              <a:defRPr/>
            </a:pPr>
            <a:fld id="{2AB57812-465C-463D-A8FA-D9934EC47507}" type="slidenum">
              <a:rPr lang="de-DE"/>
              <a:pPr>
                <a:defRPr/>
              </a:pPr>
              <a:t>‹Nr.›</a:t>
            </a:fld>
            <a:endParaRPr lang="de-DE"/>
          </a:p>
        </p:txBody>
      </p:sp>
    </p:spTree>
    <p:extLst>
      <p:ext uri="{BB962C8B-B14F-4D97-AF65-F5344CB8AC3E}">
        <p14:creationId xmlns:p14="http://schemas.microsoft.com/office/powerpoint/2010/main" val="19357079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olienbildplatzhalter 1"/>
          <p:cNvSpPr>
            <a:spLocks noGrp="1" noRot="1" noChangeAspect="1" noTextEdit="1"/>
          </p:cNvSpPr>
          <p:nvPr>
            <p:ph type="sldImg"/>
          </p:nvPr>
        </p:nvSpPr>
        <p:spPr bwMode="auto">
          <a:noFill/>
          <a:ln>
            <a:solidFill>
              <a:srgbClr val="000000"/>
            </a:solidFill>
            <a:miter lim="800000"/>
            <a:headEnd/>
            <a:tailEnd/>
          </a:ln>
        </p:spPr>
      </p:sp>
      <p:sp>
        <p:nvSpPr>
          <p:cNvPr id="26627" name="Notizenplatzhalter 2"/>
          <p:cNvSpPr>
            <a:spLocks noGrp="1"/>
          </p:cNvSpPr>
          <p:nvPr>
            <p:ph type="body" idx="1"/>
          </p:nvPr>
        </p:nvSpPr>
        <p:spPr bwMode="auto">
          <a:noFill/>
        </p:spPr>
        <p:txBody>
          <a:bodyPr wrap="square" numCol="1" anchor="t" anchorCtr="0" compatLnSpc="1">
            <a:prstTxWarp prst="textNoShape">
              <a:avLst/>
            </a:prstTxWarp>
          </a:bodyPr>
          <a:lstStyle/>
          <a:p>
            <a:endParaRPr lang="en-US" dirty="0"/>
          </a:p>
        </p:txBody>
      </p:sp>
      <p:sp>
        <p:nvSpPr>
          <p:cNvPr id="26628" name="Foliennummernplatzhalt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4ED51BA-ACCE-4E47-BAF0-B4900F8B8034}" type="slidenum">
              <a:rPr lang="de-DE" smtClean="0"/>
              <a:pPr/>
              <a:t>1</a:t>
            </a:fld>
            <a:endParaRPr lang="de-DE"/>
          </a:p>
        </p:txBody>
      </p:sp>
    </p:spTree>
    <p:extLst>
      <p:ext uri="{BB962C8B-B14F-4D97-AF65-F5344CB8AC3E}">
        <p14:creationId xmlns:p14="http://schemas.microsoft.com/office/powerpoint/2010/main" val="21999937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DE" b="1" dirty="0"/>
              <a:t>Austritt aus dem Völkerbund und Saarland-</a:t>
            </a:r>
            <a:r>
              <a:rPr lang="de-DE" b="1" i="1" dirty="0"/>
              <a:t>Abstimmung</a:t>
            </a:r>
            <a:endParaRPr lang="de-DE" dirty="0"/>
          </a:p>
          <a:p>
            <a:r>
              <a:rPr lang="de-DE" dirty="0"/>
              <a:t>Eine der ersten außenpolitischen Handlungen Hitlers 1933 war der Austritt aus dem Völkerbund. Ein Grund dafür war, dass Hitler militärisch aufrüsten wollte. Das war innerhalb des Völkerbundes nicht möglich. </a:t>
            </a:r>
            <a:endParaRPr lang="de-DE" dirty="0" smtClean="0"/>
          </a:p>
          <a:p>
            <a:endParaRPr lang="de-DE" b="1" dirty="0"/>
          </a:p>
          <a:p>
            <a:r>
              <a:rPr lang="de-DE" b="1" dirty="0" smtClean="0"/>
              <a:t>Saarland-Abstimmung</a:t>
            </a:r>
            <a:endParaRPr lang="de-DE" dirty="0" smtClean="0"/>
          </a:p>
          <a:p>
            <a:r>
              <a:rPr lang="de-DE" dirty="0" smtClean="0"/>
              <a:t>Außenpolitisch </a:t>
            </a:r>
            <a:r>
              <a:rPr lang="de-DE" dirty="0"/>
              <a:t>erreichte Hitler ein erstes Ziel: Das Saarland, das seit dem Ende des Ersten Weltkrieges dem Völkerbund unterstand, schloss sich 1935 nach einer Volksabstimmung Deutschland an. Die Volksabstimmung war von der nationalsozialistischen Propaganda massiv beeinflusst worden. </a:t>
            </a:r>
            <a:endParaRPr lang="de-DE" dirty="0" smtClean="0"/>
          </a:p>
          <a:p>
            <a:endParaRPr lang="de-DE" dirty="0"/>
          </a:p>
          <a:p>
            <a:r>
              <a:rPr lang="de-DE" b="1" dirty="0"/>
              <a:t>Einmarsch im Rheinland und deutsche Bündnispolitik</a:t>
            </a:r>
            <a:endParaRPr lang="de-DE" dirty="0"/>
          </a:p>
          <a:p>
            <a:r>
              <a:rPr lang="de-DE" dirty="0"/>
              <a:t>Im März 1936 marschierte die deutsche Wehrmacht im Rheinland ein. Damit verschob Deutschland seine Westgrenze und brach den Vertrag von Versailles ein weiteres Mal. Frankreich und Großbritannien hielten sich militärisch zurück und ließen Hitler </a:t>
            </a:r>
            <a:r>
              <a:rPr lang="de-DE" dirty="0" smtClean="0"/>
              <a:t>gewähren.</a:t>
            </a:r>
          </a:p>
          <a:p>
            <a:r>
              <a:rPr lang="de-DE" dirty="0" smtClean="0"/>
              <a:t>Deutschland </a:t>
            </a:r>
            <a:r>
              <a:rPr lang="de-DE" dirty="0"/>
              <a:t>schloss wenig später ein Abkommen mit Italien („Achse Berlin-Rom“) und einen Pakt zur Bekämpfung des Kommunismus mit Japan ab („</a:t>
            </a:r>
            <a:r>
              <a:rPr lang="de-DE" dirty="0" err="1"/>
              <a:t>Antikomintern</a:t>
            </a:r>
            <a:r>
              <a:rPr lang="de-DE" dirty="0"/>
              <a:t>“). Diesem Pakt trat später auch Italien bei. </a:t>
            </a:r>
          </a:p>
          <a:p>
            <a:endParaRPr lang="de-DE" dirty="0" smtClean="0"/>
          </a:p>
          <a:p>
            <a:endParaRPr lang="de-AT" dirty="0"/>
          </a:p>
        </p:txBody>
      </p:sp>
      <p:sp>
        <p:nvSpPr>
          <p:cNvPr id="4" name="Foliennummernplatzhalter 3"/>
          <p:cNvSpPr>
            <a:spLocks noGrp="1"/>
          </p:cNvSpPr>
          <p:nvPr>
            <p:ph type="sldNum" sz="quarter" idx="10"/>
          </p:nvPr>
        </p:nvSpPr>
        <p:spPr/>
        <p:txBody>
          <a:bodyPr/>
          <a:lstStyle/>
          <a:p>
            <a:pPr>
              <a:defRPr/>
            </a:pPr>
            <a:fld id="{2AB57812-465C-463D-A8FA-D9934EC47507}" type="slidenum">
              <a:rPr lang="de-DE" smtClean="0"/>
              <a:pPr>
                <a:defRPr/>
              </a:pPr>
              <a:t>10</a:t>
            </a:fld>
            <a:endParaRPr lang="de-DE"/>
          </a:p>
        </p:txBody>
      </p:sp>
    </p:spTree>
    <p:extLst>
      <p:ext uri="{BB962C8B-B14F-4D97-AF65-F5344CB8AC3E}">
        <p14:creationId xmlns:p14="http://schemas.microsoft.com/office/powerpoint/2010/main" val="19798153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fontScale="92500"/>
          </a:bodyPr>
          <a:lstStyle/>
          <a:p>
            <a:r>
              <a:rPr lang="de-DE" b="1" dirty="0"/>
              <a:t>Die Annexion Österreichs </a:t>
            </a:r>
            <a:endParaRPr lang="de-DE" dirty="0"/>
          </a:p>
          <a:p>
            <a:r>
              <a:rPr lang="de-DE" dirty="0"/>
              <a:t>Hitler versuchte weiterhin, das deutsche Territorium auszuweiten. Im März 1938 marschierten deutsche Truppen in Österreich ein. Kurz darauf wurde Österreich annektiert. Die Annexion Österreichs brachte für das nationalsozialistische Deutschland bedeutende wirtschaftliche Vorteile: Die Gold- und Devisenreserven der Ö</a:t>
            </a:r>
            <a:r>
              <a:rPr lang="de-DE" dirty="0" smtClean="0"/>
              <a:t>sterreichischen </a:t>
            </a:r>
            <a:r>
              <a:rPr lang="de-DE" dirty="0"/>
              <a:t>Nationalbank wurden nach Berlin gebracht. Es entstanden Betriebe, die für die deutsche Kriegsindustrie eine wichtige Rolle spielen sollten, zum Beispiel die „Hermann-Göring-Werke“ (heutige VÖEST) in Linz oder die Wiener Neustädter Flugzeugwerke. </a:t>
            </a:r>
            <a:r>
              <a:rPr lang="de-DE" dirty="0" smtClean="0"/>
              <a:t/>
            </a:r>
            <a:br>
              <a:rPr lang="de-DE" dirty="0" smtClean="0"/>
            </a:br>
            <a:r>
              <a:rPr lang="de-DE" i="1" dirty="0" smtClean="0"/>
              <a:t>Mehr </a:t>
            </a:r>
            <a:r>
              <a:rPr lang="de-DE" i="1" dirty="0"/>
              <a:t>über die wirtschaftlichen Folgen der Annexion  im Thema „Gedenken 1938 – Annexion Österreichs“.</a:t>
            </a:r>
          </a:p>
          <a:p>
            <a:r>
              <a:rPr lang="de-DE" dirty="0" smtClean="0"/>
              <a:t/>
            </a:r>
            <a:br>
              <a:rPr lang="de-DE" dirty="0" smtClean="0"/>
            </a:br>
            <a:r>
              <a:rPr lang="de-DE" b="1" dirty="0" smtClean="0"/>
              <a:t>Annexion </a:t>
            </a:r>
            <a:r>
              <a:rPr lang="de-DE" b="1" dirty="0"/>
              <a:t>der „Sudetengebiete“</a:t>
            </a:r>
            <a:endParaRPr lang="de-DE" dirty="0"/>
          </a:p>
          <a:p>
            <a:r>
              <a:rPr lang="de-DE" dirty="0"/>
              <a:t>Nach der </a:t>
            </a:r>
            <a:r>
              <a:rPr lang="de-DE" dirty="0" smtClean="0"/>
              <a:t>Annexion</a:t>
            </a:r>
            <a:r>
              <a:rPr lang="de-DE" dirty="0"/>
              <a:t> </a:t>
            </a:r>
            <a:r>
              <a:rPr lang="de-DE" dirty="0" smtClean="0"/>
              <a:t>Österreichs </a:t>
            </a:r>
            <a:r>
              <a:rPr lang="de-DE" dirty="0"/>
              <a:t>wollte Hitler jenen Teil der Tschechoslowakei an Deutschland anschließen, der mehrheitlich von einer deutschsprachigen Minderheit bewohnt war („Sudetengebiete“). Hitler drohte mit dem Einmarsch und einer Besetzung dieser Gebiete. </a:t>
            </a:r>
            <a:endParaRPr lang="de-DE" dirty="0" smtClean="0"/>
          </a:p>
          <a:p>
            <a:r>
              <a:rPr lang="de-DE" dirty="0" smtClean="0"/>
              <a:t>Um </a:t>
            </a:r>
            <a:r>
              <a:rPr lang="de-DE" dirty="0"/>
              <a:t>einen Krieg zu vermeiden, stimmten Großbritannien und Frankreich zu, dass dieser Teil der Tschechoslowakei an Deutschland abgetreten wird („Münchner Abkommen</a:t>
            </a:r>
            <a:r>
              <a:rPr lang="de-DE" dirty="0" smtClean="0"/>
              <a:t>“).</a:t>
            </a:r>
          </a:p>
          <a:p>
            <a:endParaRPr lang="de-DE" dirty="0"/>
          </a:p>
          <a:p>
            <a:r>
              <a:rPr lang="de-DE" b="1" dirty="0"/>
              <a:t>„</a:t>
            </a:r>
            <a:r>
              <a:rPr lang="de-DE" b="1" dirty="0" err="1"/>
              <a:t>Appeasementpolitik</a:t>
            </a:r>
            <a:r>
              <a:rPr lang="de-DE" b="1" dirty="0"/>
              <a:t>: </a:t>
            </a:r>
            <a:r>
              <a:rPr lang="de-DE" dirty="0"/>
              <a:t>Unter </a:t>
            </a:r>
            <a:r>
              <a:rPr lang="de-DE" b="1" dirty="0"/>
              <a:t>„Appeasement-Politik“ </a:t>
            </a:r>
            <a:r>
              <a:rPr lang="de-DE" dirty="0"/>
              <a:t>versteht man die Strategie im Vorfeld des Zweiten Weltkrieges (z.B. seitens Frankreichs und Großbritanniens), durch politische Zurückhaltung und Zugeständnisse an das nationalsozialistische Deutschland einen Krieg zu verhindern.</a:t>
            </a:r>
          </a:p>
          <a:p>
            <a:endParaRPr lang="de-DE" dirty="0"/>
          </a:p>
          <a:p>
            <a:endParaRPr lang="de-AT" dirty="0"/>
          </a:p>
        </p:txBody>
      </p:sp>
      <p:sp>
        <p:nvSpPr>
          <p:cNvPr id="4" name="Foliennummernplatzhalter 3"/>
          <p:cNvSpPr>
            <a:spLocks noGrp="1"/>
          </p:cNvSpPr>
          <p:nvPr>
            <p:ph type="sldNum" sz="quarter" idx="10"/>
          </p:nvPr>
        </p:nvSpPr>
        <p:spPr/>
        <p:txBody>
          <a:bodyPr/>
          <a:lstStyle/>
          <a:p>
            <a:pPr>
              <a:defRPr/>
            </a:pPr>
            <a:fld id="{2AB57812-465C-463D-A8FA-D9934EC47507}" type="slidenum">
              <a:rPr lang="de-DE" smtClean="0"/>
              <a:pPr>
                <a:defRPr/>
              </a:pPr>
              <a:t>11</a:t>
            </a:fld>
            <a:endParaRPr lang="de-DE" dirty="0"/>
          </a:p>
        </p:txBody>
      </p:sp>
    </p:spTree>
    <p:extLst>
      <p:ext uri="{BB962C8B-B14F-4D97-AF65-F5344CB8AC3E}">
        <p14:creationId xmlns:p14="http://schemas.microsoft.com/office/powerpoint/2010/main" val="28948107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DE" dirty="0"/>
              <a:t> </a:t>
            </a:r>
          </a:p>
          <a:p>
            <a:r>
              <a:rPr lang="de-DE" b="1" dirty="0"/>
              <a:t>Besetzung der Tschechoslowakei und Angriff auf Polen</a:t>
            </a:r>
            <a:endParaRPr lang="de-DE" dirty="0"/>
          </a:p>
          <a:p>
            <a:r>
              <a:rPr lang="de-DE" dirty="0"/>
              <a:t>Die Annexion Österreichs und Teilen der Tschechoslowakei waren die ersten Schritte der Expansionspolitik des nationalsozialistischen Deutschen Reichs. Im März 1939 besetzten deutsche Truppen auch das restliche tschechoslowakische Staatsgebiet. Damit wurde klar, dass die „Appeasement-Politik“ Großbritanniens und Frankreichs gescheitert war. </a:t>
            </a:r>
          </a:p>
          <a:p>
            <a:r>
              <a:rPr lang="de-DE" dirty="0"/>
              <a:t>Trotz eines Nichtangriffspaktes zwischen Deutschland und Polen plante Hitler einen baldigen Angriff. Er wollte das deutsche Territorium weiter nach Osten ausweiten. Beim Abschluss des deutsch-sowjetischen Nichtangriffsvertrages („Hitler-Stalin-Pakt“) wurde </a:t>
            </a:r>
            <a:r>
              <a:rPr lang="de-DE" dirty="0" smtClean="0"/>
              <a:t>in einem geheimen Zusatzprotokoll die </a:t>
            </a:r>
            <a:r>
              <a:rPr lang="de-DE" dirty="0"/>
              <a:t>Aufteilung Polens zwischen den beiden Staaten beschlossen. Wenig später, am 1. September 1939, begann der deutsche Einmarsch in Polen.</a:t>
            </a:r>
          </a:p>
          <a:p>
            <a:endParaRPr lang="de-AT" dirty="0"/>
          </a:p>
        </p:txBody>
      </p:sp>
      <p:sp>
        <p:nvSpPr>
          <p:cNvPr id="4" name="Foliennummernplatzhalter 3"/>
          <p:cNvSpPr>
            <a:spLocks noGrp="1"/>
          </p:cNvSpPr>
          <p:nvPr>
            <p:ph type="sldNum" sz="quarter" idx="10"/>
          </p:nvPr>
        </p:nvSpPr>
        <p:spPr/>
        <p:txBody>
          <a:bodyPr/>
          <a:lstStyle/>
          <a:p>
            <a:pPr>
              <a:defRPr/>
            </a:pPr>
            <a:fld id="{2AB57812-465C-463D-A8FA-D9934EC47507}" type="slidenum">
              <a:rPr lang="de-DE" smtClean="0"/>
              <a:pPr>
                <a:defRPr/>
              </a:pPr>
              <a:t>12</a:t>
            </a:fld>
            <a:endParaRPr lang="de-DE"/>
          </a:p>
        </p:txBody>
      </p:sp>
    </p:spTree>
    <p:extLst>
      <p:ext uri="{BB962C8B-B14F-4D97-AF65-F5344CB8AC3E}">
        <p14:creationId xmlns:p14="http://schemas.microsoft.com/office/powerpoint/2010/main" val="14045523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pPr>
              <a:defRPr/>
            </a:pPr>
            <a:fld id="{2AB57812-465C-463D-A8FA-D9934EC47507}" type="slidenum">
              <a:rPr lang="de-DE" smtClean="0"/>
              <a:pPr>
                <a:defRPr/>
              </a:pPr>
              <a:t>13</a:t>
            </a:fld>
            <a:endParaRPr lang="de-DE"/>
          </a:p>
        </p:txBody>
      </p:sp>
    </p:spTree>
    <p:extLst>
      <p:ext uri="{BB962C8B-B14F-4D97-AF65-F5344CB8AC3E}">
        <p14:creationId xmlns:p14="http://schemas.microsoft.com/office/powerpoint/2010/main" val="31279507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AT" b="1" dirty="0"/>
              <a:t>Beginn des Zweiten Weltkriegs</a:t>
            </a:r>
            <a:endParaRPr lang="de-AT" dirty="0"/>
          </a:p>
          <a:p>
            <a:r>
              <a:rPr lang="de-AT" b="1" dirty="0"/>
              <a:t>Einmarsch in Polen</a:t>
            </a:r>
            <a:endParaRPr lang="de-AT" dirty="0"/>
          </a:p>
          <a:p>
            <a:r>
              <a:rPr lang="de-AT" dirty="0"/>
              <a:t>Der Zweite Weltkrieg begann am 1. September 1939 mit dem Einmarsch deutscher Truppen in Polen. Hitler hatte seit langem einen Krieg geplant und schrittweise vorbereitet</a:t>
            </a:r>
            <a:r>
              <a:rPr lang="de-AT" dirty="0" smtClean="0"/>
              <a:t>. </a:t>
            </a:r>
            <a:r>
              <a:rPr lang="de-AT" dirty="0"/>
              <a:t>Das Wort „Krieg“ wurde von den Nationalsozialisten nach dem Angriff auf Polen allerdings vermieden. Sie sprachen von „Verteidigung“, weil angeblich polnische Soldaten an der Grenze einen deutschen Rundfunksender in </a:t>
            </a:r>
            <a:r>
              <a:rPr lang="de-AT" dirty="0" err="1"/>
              <a:t>Gleiwitz</a:t>
            </a:r>
            <a:r>
              <a:rPr lang="de-AT" dirty="0"/>
              <a:t> überfallen hätten. In Wirklichkeit war dies ein Täuschungsmanöver seitens Deutschlands, und die „polnischen“ Soldaten waren verkleidete deutsche SS-Agenten in polnischen Uniformen.</a:t>
            </a:r>
          </a:p>
          <a:p>
            <a:r>
              <a:rPr lang="de-AT" dirty="0"/>
              <a:t>Großbritannien und Frankreich hatten Polen Unterstützung zugesichert, falls Polen angegriffen würde (britisch-französische Garantieerklärung). </a:t>
            </a:r>
            <a:endParaRPr lang="de-AT" dirty="0" smtClean="0"/>
          </a:p>
          <a:p>
            <a:r>
              <a:rPr lang="de-AT" dirty="0" smtClean="0"/>
              <a:t>Zwei </a:t>
            </a:r>
            <a:r>
              <a:rPr lang="de-AT" dirty="0"/>
              <a:t>Tage nachdem die deutsche Wehrmacht in Polen einmarschiert war, am 3. September 1939, erklärten Großbritannien und Frankreich Deutschland den Krieg. </a:t>
            </a:r>
          </a:p>
          <a:p>
            <a:endParaRPr lang="de-AT" dirty="0"/>
          </a:p>
        </p:txBody>
      </p:sp>
      <p:sp>
        <p:nvSpPr>
          <p:cNvPr id="4" name="Foliennummernplatzhalter 3"/>
          <p:cNvSpPr>
            <a:spLocks noGrp="1"/>
          </p:cNvSpPr>
          <p:nvPr>
            <p:ph type="sldNum" sz="quarter" idx="10"/>
          </p:nvPr>
        </p:nvSpPr>
        <p:spPr/>
        <p:txBody>
          <a:bodyPr/>
          <a:lstStyle/>
          <a:p>
            <a:pPr>
              <a:defRPr/>
            </a:pPr>
            <a:fld id="{2AB57812-465C-463D-A8FA-D9934EC47507}" type="slidenum">
              <a:rPr lang="de-DE" smtClean="0"/>
              <a:pPr>
                <a:defRPr/>
              </a:pPr>
              <a:t>14</a:t>
            </a:fld>
            <a:endParaRPr lang="de-DE"/>
          </a:p>
        </p:txBody>
      </p:sp>
    </p:spTree>
    <p:extLst>
      <p:ext uri="{BB962C8B-B14F-4D97-AF65-F5344CB8AC3E}">
        <p14:creationId xmlns:p14="http://schemas.microsoft.com/office/powerpoint/2010/main" val="22311917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lnSpcReduction="10000"/>
          </a:bodyPr>
          <a:lstStyle/>
          <a:p>
            <a:r>
              <a:rPr lang="de-AT" b="1" dirty="0"/>
              <a:t>Die Phase der „Blitzkriege“</a:t>
            </a:r>
            <a:endParaRPr lang="de-AT" dirty="0"/>
          </a:p>
          <a:p>
            <a:r>
              <a:rPr lang="de-AT" b="1" dirty="0"/>
              <a:t>„Blitzkrieg“ in Polen</a:t>
            </a:r>
            <a:endParaRPr lang="de-AT" dirty="0"/>
          </a:p>
          <a:p>
            <a:r>
              <a:rPr lang="de-AT" b="1" dirty="0"/>
              <a:t>I</a:t>
            </a:r>
            <a:r>
              <a:rPr lang="de-AT" dirty="0"/>
              <a:t>m Deutschen Reich wurde schon länger Stimmung gegen Polen gemacht und Hitler hatte den Nichtangriffspakt zwischen Deutschland und Polen im April 1939 gekündigt. Dennoch kam der Überfall am 1. September für Polen überraschend.</a:t>
            </a:r>
          </a:p>
          <a:p>
            <a:r>
              <a:rPr lang="de-AT" dirty="0"/>
              <a:t>Die deutsche Armee ging im Krieg gegen Polen äußerst brutal vor. Sie war bestens gerüstet und rückte mit ihren Truppen, Panzern und Flugzeugen schnell vor. Noch am 1. September erklärte die deutsche Führung den „Anschluss“ der polnischen Stadt Danzig an das Deutsche Reich. Die deutschen Truppen besiegten die polnische Armee innerhalb von nur 5 Wochen. Diese Strategie des schnellen und rücksichtslosen Vorrückens der (motorisierten) Truppen wird als „Blitzkrieg“ bezeichnet.</a:t>
            </a:r>
          </a:p>
          <a:p>
            <a:r>
              <a:rPr lang="de-AT" dirty="0"/>
              <a:t>Auch wenn diese „Blitzkriege“ schnell vorbei waren, sollte nicht vergessen werden, dass tausende Menschen – Soldaten wie </a:t>
            </a:r>
            <a:r>
              <a:rPr lang="de-AT" dirty="0" err="1"/>
              <a:t>ZivilistInnen</a:t>
            </a:r>
            <a:r>
              <a:rPr lang="de-AT" dirty="0"/>
              <a:t> – dabei umkamen.</a:t>
            </a:r>
            <a:br>
              <a:rPr lang="de-AT" dirty="0"/>
            </a:br>
            <a:r>
              <a:rPr lang="de-AT" dirty="0"/>
              <a:t>Die Wehrmacht und eigene „Einsatzgruppen“ </a:t>
            </a:r>
            <a:r>
              <a:rPr lang="de-AT" dirty="0" smtClean="0"/>
              <a:t>terrorisierten </a:t>
            </a:r>
            <a:r>
              <a:rPr lang="de-AT" dirty="0"/>
              <a:t>und töteten im Zuge des Polenfeldzuges tausende </a:t>
            </a:r>
            <a:r>
              <a:rPr lang="de-AT" dirty="0" err="1"/>
              <a:t>ZivilistInnen</a:t>
            </a:r>
            <a:r>
              <a:rPr lang="de-AT" dirty="0"/>
              <a:t>. Die dort lebende Bevölkerung wurde vom NS-Regime aus „rassischen“ Gründen als minderwertig angesehen. Besonders litt die jüdische Bevölkerung, die verfolgt, in Ghettos gesperrt und in großer Zahl getötet wurde.</a:t>
            </a:r>
          </a:p>
          <a:p>
            <a:r>
              <a:rPr lang="de-AT" dirty="0"/>
              <a:t>Kurz nach dem deutschen Einmarsch im Westen fiel von Osten her die sowjetische Rote Armee in Polen ein, Polen wurde in der Folge geteilt. Im Zuge des Nichtangriffs-Abkommens zwischen Hitler und Stalin (Hitler-Stalin-Pakt) hatten die beiden Diktatoren nämlich in einem geheimen Zusatzprotokoll vereinbart, wie sie Polen zwischen dem Deutschen Reich und der Sowjetunion aufteilen werden.</a:t>
            </a:r>
          </a:p>
          <a:p>
            <a:endParaRPr lang="de-AT" dirty="0"/>
          </a:p>
        </p:txBody>
      </p:sp>
      <p:sp>
        <p:nvSpPr>
          <p:cNvPr id="4" name="Foliennummernplatzhalter 3"/>
          <p:cNvSpPr>
            <a:spLocks noGrp="1"/>
          </p:cNvSpPr>
          <p:nvPr>
            <p:ph type="sldNum" sz="quarter" idx="10"/>
          </p:nvPr>
        </p:nvSpPr>
        <p:spPr/>
        <p:txBody>
          <a:bodyPr/>
          <a:lstStyle/>
          <a:p>
            <a:pPr>
              <a:defRPr/>
            </a:pPr>
            <a:fld id="{2AB57812-465C-463D-A8FA-D9934EC47507}" type="slidenum">
              <a:rPr lang="de-DE" smtClean="0"/>
              <a:pPr>
                <a:defRPr/>
              </a:pPr>
              <a:t>15</a:t>
            </a:fld>
            <a:endParaRPr lang="de-DE"/>
          </a:p>
        </p:txBody>
      </p:sp>
    </p:spTree>
    <p:extLst>
      <p:ext uri="{BB962C8B-B14F-4D97-AF65-F5344CB8AC3E}">
        <p14:creationId xmlns:p14="http://schemas.microsoft.com/office/powerpoint/2010/main" val="18649198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lnSpcReduction="10000"/>
          </a:bodyPr>
          <a:lstStyle/>
          <a:p>
            <a:r>
              <a:rPr lang="de-AT" b="1" dirty="0"/>
              <a:t>Weitere „Blitzkriege“</a:t>
            </a:r>
            <a:endParaRPr lang="de-AT" dirty="0"/>
          </a:p>
          <a:p>
            <a:r>
              <a:rPr lang="de-AT" dirty="0"/>
              <a:t>In den ersten beiden Kriegsjahren folgten weitere „Blitzkriege“, in denen die deutsche Wehrmacht schnelle Siege errang und weitere Länder eroberte:</a:t>
            </a:r>
          </a:p>
          <a:p>
            <a:pPr lvl="0"/>
            <a:r>
              <a:rPr lang="de-AT" dirty="0"/>
              <a:t>1940 wurden Dänemark und Norwegen von der deutschen Wehrmacht besetzt („Unternehmen Weserübung“). Dabei kam es nur zu wenig lokalem Widerstand.</a:t>
            </a:r>
          </a:p>
          <a:p>
            <a:pPr lvl="0"/>
            <a:r>
              <a:rPr lang="de-AT" dirty="0"/>
              <a:t>Auch die Niederlande, Belgien, Luxemburg und Frankreich wurden bis zum Sommer 1940 erobert. </a:t>
            </a:r>
            <a:r>
              <a:rPr lang="de-AT" dirty="0" smtClean="0"/>
              <a:t>(1941 </a:t>
            </a:r>
            <a:r>
              <a:rPr lang="de-AT" dirty="0"/>
              <a:t>wurden Jugoslawien und Griechenland von der Wehrmacht angegriffen und besiegt („Balkanfeldzug“)</a:t>
            </a:r>
          </a:p>
          <a:p>
            <a:r>
              <a:rPr lang="de-AT" dirty="0"/>
              <a:t>Die „Blitzkriege“ waren für das Deutsche Reich und die Entwicklung des Kriegs bedeutsam. Es ist umstritten, ob Hitler die „Blitzkriege“ tatsächlich geplant hat und von Anfang an als Kriegsstrategie einsetzen wollte, oder welche Rolle der Zufall bei den schnellen Siegen spielte. Tatsache ist, dass die erfolgreichen „Blitzkriege“ Hitler zu besonderer Beliebtheit verhalfen. Viele Deutsche waren nach den Erfahrungen des Ersten Weltkriegs (dessen Ende lag bei Kriegsbeginn 1939 genau 21 Jahre zurück) zunächst besorgt über den Ausbruch des neuen Kriegs. Mit den ersten Siegen der deutschen Wehrmacht stieg die Kriegsbegeisterung. Die Wehrmacht wurde bejubelt und das Vertrauen in den „Führer“ und der Glaube an den (End)sieg wurde gestärkt – insbesondere durch den schnellen Sieg über </a:t>
            </a:r>
            <a:r>
              <a:rPr lang="de-AT" dirty="0" smtClean="0"/>
              <a:t>Frankreich:</a:t>
            </a:r>
            <a:endParaRPr lang="de-AT" dirty="0"/>
          </a:p>
          <a:p>
            <a:endParaRPr lang="de-AT" dirty="0" smtClean="0"/>
          </a:p>
          <a:p>
            <a:r>
              <a:rPr lang="de-AT" dirty="0"/>
              <a:t>Der Sieg über Frankreich hatte für viele Deutsche eine besondere Bedeutung, da zwischen Frankreich und Deutschland schon seit Jahrhunderten Feindschaft bestand. Der Ausgang des </a:t>
            </a:r>
            <a:r>
              <a:rPr lang="de-AT" dirty="0" smtClean="0"/>
              <a:t>Ersten Weltkriegs </a:t>
            </a:r>
            <a:r>
              <a:rPr lang="de-AT" dirty="0"/>
              <a:t>war zudem von vielen Deutschen als erniedrigend wahrgenommen worden.</a:t>
            </a:r>
          </a:p>
          <a:p>
            <a:endParaRPr lang="de-AT" dirty="0"/>
          </a:p>
        </p:txBody>
      </p:sp>
      <p:sp>
        <p:nvSpPr>
          <p:cNvPr id="4" name="Foliennummernplatzhalter 3"/>
          <p:cNvSpPr>
            <a:spLocks noGrp="1"/>
          </p:cNvSpPr>
          <p:nvPr>
            <p:ph type="sldNum" sz="quarter" idx="10"/>
          </p:nvPr>
        </p:nvSpPr>
        <p:spPr/>
        <p:txBody>
          <a:bodyPr/>
          <a:lstStyle/>
          <a:p>
            <a:pPr>
              <a:defRPr/>
            </a:pPr>
            <a:fld id="{2AB57812-465C-463D-A8FA-D9934EC47507}" type="slidenum">
              <a:rPr lang="de-DE" smtClean="0"/>
              <a:pPr>
                <a:defRPr/>
              </a:pPr>
              <a:t>16</a:t>
            </a:fld>
            <a:endParaRPr lang="de-DE"/>
          </a:p>
        </p:txBody>
      </p:sp>
    </p:spTree>
    <p:extLst>
      <p:ext uri="{BB962C8B-B14F-4D97-AF65-F5344CB8AC3E}">
        <p14:creationId xmlns:p14="http://schemas.microsoft.com/office/powerpoint/2010/main" val="141717252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AT" b="1" dirty="0"/>
              <a:t>Westoffensive: Hauptziel Frankreich</a:t>
            </a:r>
            <a:endParaRPr lang="de-AT" dirty="0"/>
          </a:p>
          <a:p>
            <a:r>
              <a:rPr lang="de-AT" b="1" dirty="0"/>
              <a:t>„Sitzkrieg“</a:t>
            </a:r>
            <a:endParaRPr lang="de-AT" dirty="0"/>
          </a:p>
          <a:p>
            <a:r>
              <a:rPr lang="de-AT" dirty="0"/>
              <a:t>Zwischen Frankreich und dem Deutschen Reich war es für ein halbes Jahr nach der Kriegserklärung Frankreichs relativ „ruhig“ geblieben: Bis auf einen Angriff in der Nähe von Saarbrücken gab es zwischen Frankreich und dem Deutschen Reich zunächst wenige militärische Aktionen. („</a:t>
            </a:r>
            <a:r>
              <a:rPr lang="de-AT" b="1" dirty="0"/>
              <a:t>Sitzkrieg</a:t>
            </a:r>
            <a:r>
              <a:rPr lang="de-AT" dirty="0"/>
              <a:t>“)</a:t>
            </a:r>
          </a:p>
          <a:p>
            <a:r>
              <a:rPr lang="de-AT" dirty="0"/>
              <a:t> </a:t>
            </a:r>
          </a:p>
          <a:p>
            <a:r>
              <a:rPr lang="de-AT" b="1" dirty="0"/>
              <a:t>Erste Phase der Westoffensive: Belgien, Niederlande, Luxemburg</a:t>
            </a:r>
            <a:endParaRPr lang="de-AT" dirty="0"/>
          </a:p>
          <a:p>
            <a:r>
              <a:rPr lang="de-AT" dirty="0"/>
              <a:t>Im Frühjahr 1940 endete der „Sitzkrieg“. Der Westfeldzug der deutschen Wehrmacht (</a:t>
            </a:r>
            <a:r>
              <a:rPr lang="de-AT" b="1" dirty="0"/>
              <a:t>Westoffensive</a:t>
            </a:r>
            <a:r>
              <a:rPr lang="de-AT" dirty="0"/>
              <a:t>) kam für die französischen Truppen unerwartet. Das eigentliche Hauptziel der Westoffensive war Frankreich. </a:t>
            </a:r>
            <a:r>
              <a:rPr lang="de-AT" dirty="0" smtClean="0"/>
              <a:t/>
            </a:r>
            <a:br>
              <a:rPr lang="de-AT" dirty="0" smtClean="0"/>
            </a:br>
            <a:r>
              <a:rPr lang="de-AT" dirty="0" smtClean="0"/>
              <a:t>Zunächst </a:t>
            </a:r>
            <a:r>
              <a:rPr lang="de-AT" dirty="0"/>
              <a:t>eroberte und besetzte Deutschland die neutralen Staaten Niederlande, Belgien und Luxemburg. Das französische Heer sollte damit „abgelenkt“ werden. Gleichzeitig sollten die deutschen Truppen bis zur französischen Atlantikküste vordringen, was im Mai 1940 gelang.</a:t>
            </a:r>
          </a:p>
          <a:p>
            <a:endParaRPr lang="de-AT" dirty="0"/>
          </a:p>
        </p:txBody>
      </p:sp>
      <p:sp>
        <p:nvSpPr>
          <p:cNvPr id="4" name="Foliennummernplatzhalter 3"/>
          <p:cNvSpPr>
            <a:spLocks noGrp="1"/>
          </p:cNvSpPr>
          <p:nvPr>
            <p:ph type="sldNum" sz="quarter" idx="10"/>
          </p:nvPr>
        </p:nvSpPr>
        <p:spPr/>
        <p:txBody>
          <a:bodyPr/>
          <a:lstStyle/>
          <a:p>
            <a:pPr>
              <a:defRPr/>
            </a:pPr>
            <a:fld id="{2AB57812-465C-463D-A8FA-D9934EC47507}" type="slidenum">
              <a:rPr lang="de-DE" smtClean="0"/>
              <a:pPr>
                <a:defRPr/>
              </a:pPr>
              <a:t>17</a:t>
            </a:fld>
            <a:endParaRPr lang="de-DE"/>
          </a:p>
        </p:txBody>
      </p:sp>
    </p:spTree>
    <p:extLst>
      <p:ext uri="{BB962C8B-B14F-4D97-AF65-F5344CB8AC3E}">
        <p14:creationId xmlns:p14="http://schemas.microsoft.com/office/powerpoint/2010/main" val="295711036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AT" b="1" dirty="0"/>
              <a:t>Zweite Phase: Besetzung Frankreichs</a:t>
            </a:r>
            <a:endParaRPr lang="de-AT" dirty="0"/>
          </a:p>
          <a:p>
            <a:r>
              <a:rPr lang="de-AT" dirty="0"/>
              <a:t>In einer zweiten Phase ab Anfang Juni 1940 drangen die deutschen Bodentruppen, unterstützt von der Luftwaffe, über mehrere Wege immer weiter in Frankreich vor. Am 14. Juni besetzten sie Paris, Ende Juni unterzeichneten Frankreich und das Deutsche Reich den Waffenstillstand bei </a:t>
            </a:r>
            <a:r>
              <a:rPr lang="de-AT" dirty="0" err="1"/>
              <a:t>Compiégne</a:t>
            </a:r>
            <a:r>
              <a:rPr lang="de-AT" dirty="0"/>
              <a:t>.</a:t>
            </a:r>
          </a:p>
          <a:p>
            <a:r>
              <a:rPr lang="de-AT" dirty="0"/>
              <a:t>Frankreich wurde in eine besetzte und eine unbesetzte Zone geteilt. Der Nordosten Frankreichs mit Paris und die Atlantikküste kamen unter deutsche Kontrolle, Elsass und Lothringen wurden dem Deutschen Reich angegliedert. </a:t>
            </a:r>
            <a:r>
              <a:rPr lang="de-AT" dirty="0" smtClean="0"/>
              <a:t/>
            </a:r>
            <a:br>
              <a:rPr lang="de-AT" dirty="0" smtClean="0"/>
            </a:br>
            <a:r>
              <a:rPr lang="de-AT" dirty="0" smtClean="0"/>
              <a:t>Der </a:t>
            </a:r>
            <a:r>
              <a:rPr lang="de-AT" dirty="0"/>
              <a:t>unbesetzte Süden Frankreichs wurde von Marschall Philippe Pétain regiert, der mit dem deutschen NS-Regime eng zusammenarbeitete („Vichy-Frankreich“, benannt nach dem Regierungssitz Vichy). </a:t>
            </a:r>
            <a:br>
              <a:rPr lang="de-AT" dirty="0"/>
            </a:br>
            <a:r>
              <a:rPr lang="de-AT" dirty="0"/>
              <a:t>Später im Kriegsverlauf (1942) fielen deutsche Truppen auch in die unbesetzte Zone ein.</a:t>
            </a:r>
          </a:p>
          <a:p>
            <a:endParaRPr lang="de-AT" dirty="0"/>
          </a:p>
        </p:txBody>
      </p:sp>
      <p:sp>
        <p:nvSpPr>
          <p:cNvPr id="4" name="Foliennummernplatzhalter 3"/>
          <p:cNvSpPr>
            <a:spLocks noGrp="1"/>
          </p:cNvSpPr>
          <p:nvPr>
            <p:ph type="sldNum" sz="quarter" idx="10"/>
          </p:nvPr>
        </p:nvSpPr>
        <p:spPr/>
        <p:txBody>
          <a:bodyPr/>
          <a:lstStyle/>
          <a:p>
            <a:pPr>
              <a:defRPr/>
            </a:pPr>
            <a:fld id="{2AB57812-465C-463D-A8FA-D9934EC47507}" type="slidenum">
              <a:rPr lang="de-DE" smtClean="0"/>
              <a:pPr>
                <a:defRPr/>
              </a:pPr>
              <a:t>18</a:t>
            </a:fld>
            <a:endParaRPr lang="de-DE"/>
          </a:p>
        </p:txBody>
      </p:sp>
    </p:spTree>
    <p:extLst>
      <p:ext uri="{BB962C8B-B14F-4D97-AF65-F5344CB8AC3E}">
        <p14:creationId xmlns:p14="http://schemas.microsoft.com/office/powerpoint/2010/main" val="179764803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AT" b="1" dirty="0"/>
              <a:t>Kriegseintritt Italiens</a:t>
            </a:r>
            <a:endParaRPr lang="de-AT" dirty="0"/>
          </a:p>
          <a:p>
            <a:r>
              <a:rPr lang="de-AT" dirty="0"/>
              <a:t>Mussolini und Hitler hatten sich 1939 im sogenannten „Stahlpakt“ zu gegenseitiger militärischer Unterstützung verpflichtet. Zu Kriegsbeginn hatte sich Italien allerdings trotz dieses Pakts als „nicht kriegsführend“ erklärt.</a:t>
            </a:r>
            <a:br>
              <a:rPr lang="de-AT" dirty="0"/>
            </a:br>
            <a:r>
              <a:rPr lang="de-AT" dirty="0"/>
              <a:t>Am 10. Juni 1940 aber erklärte Mussolini Großbritannien und Frankreich den Krieg. Die italienischen Truppen rückten in Südfrankreich ein, waren jedoch nicht erfolgreich.</a:t>
            </a:r>
            <a:br>
              <a:rPr lang="de-AT" dirty="0"/>
            </a:br>
            <a:r>
              <a:rPr lang="de-AT" dirty="0"/>
              <a:t>Ab Herbst 1940 gehörte Italien zum „Dreimächtepakt“ (Deutschland, Italien, Japan).</a:t>
            </a:r>
          </a:p>
          <a:p>
            <a:r>
              <a:rPr lang="de-AT" dirty="0"/>
              <a:t>Mussolini wollte in erster Linie die italienische Herrschaft auf Nordafrika und den Balkan ausdehnen, auch in Griechenland kämpften die italienischen Truppen.</a:t>
            </a:r>
            <a:br>
              <a:rPr lang="de-AT" dirty="0"/>
            </a:br>
            <a:endParaRPr lang="de-AT" dirty="0"/>
          </a:p>
          <a:p>
            <a:r>
              <a:rPr lang="de-AT" dirty="0"/>
              <a:t> </a:t>
            </a:r>
          </a:p>
          <a:p>
            <a:endParaRPr lang="de-AT" dirty="0"/>
          </a:p>
        </p:txBody>
      </p:sp>
      <p:sp>
        <p:nvSpPr>
          <p:cNvPr id="4" name="Foliennummernplatzhalter 3"/>
          <p:cNvSpPr>
            <a:spLocks noGrp="1"/>
          </p:cNvSpPr>
          <p:nvPr>
            <p:ph type="sldNum" sz="quarter" idx="10"/>
          </p:nvPr>
        </p:nvSpPr>
        <p:spPr/>
        <p:txBody>
          <a:bodyPr/>
          <a:lstStyle/>
          <a:p>
            <a:pPr>
              <a:defRPr/>
            </a:pPr>
            <a:fld id="{2AB57812-465C-463D-A8FA-D9934EC47507}" type="slidenum">
              <a:rPr lang="de-DE" smtClean="0"/>
              <a:pPr>
                <a:defRPr/>
              </a:pPr>
              <a:t>19</a:t>
            </a:fld>
            <a:endParaRPr lang="de-DE"/>
          </a:p>
        </p:txBody>
      </p:sp>
    </p:spTree>
    <p:extLst>
      <p:ext uri="{BB962C8B-B14F-4D97-AF65-F5344CB8AC3E}">
        <p14:creationId xmlns:p14="http://schemas.microsoft.com/office/powerpoint/2010/main" val="39908838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pPr>
              <a:defRPr/>
            </a:pPr>
            <a:fld id="{2AB57812-465C-463D-A8FA-D9934EC47507}" type="slidenum">
              <a:rPr lang="de-DE" smtClean="0"/>
              <a:pPr>
                <a:defRPr/>
              </a:pPr>
              <a:t>2</a:t>
            </a:fld>
            <a:endParaRPr lang="de-DE"/>
          </a:p>
        </p:txBody>
      </p:sp>
    </p:spTree>
    <p:extLst>
      <p:ext uri="{BB962C8B-B14F-4D97-AF65-F5344CB8AC3E}">
        <p14:creationId xmlns:p14="http://schemas.microsoft.com/office/powerpoint/2010/main" val="15689581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AT" b="1" dirty="0"/>
              <a:t>Die Rolle Großbritanniens</a:t>
            </a:r>
            <a:endParaRPr lang="de-AT" dirty="0"/>
          </a:p>
          <a:p>
            <a:r>
              <a:rPr lang="de-AT" b="1" dirty="0"/>
              <a:t>Großbritannien: Kriegsgegner des Deutschen Reiches im Westen</a:t>
            </a:r>
            <a:endParaRPr lang="de-AT" dirty="0"/>
          </a:p>
          <a:p>
            <a:r>
              <a:rPr lang="de-AT" dirty="0"/>
              <a:t>Großbritannien spielte für Hitler eine besondere Rolle. Hitler hatte eigentlich einen Krieg mit Großbritannien vermeiden wollen. Sein Plan war, Großbritannien zum Verbündeten zu machen, um sich letztlich die angestrebte Weltherrschaft zu teilen. </a:t>
            </a:r>
            <a:br>
              <a:rPr lang="de-AT" dirty="0"/>
            </a:br>
            <a:r>
              <a:rPr lang="de-AT" dirty="0"/>
              <a:t>Der britische Premierminister Winston Churchill (seit Mai 1940 im Amt) lehnte jedoch jede Zusammenarbeit mit dem NS-Regime ab. Damit wurde Großbritannien für Hitler zu einem Kriegsgegner. Nach der Niederlage Frankreichs war es der einzige verbliebene Feind des Deutschen Reiches im Westen. Hitler wollte Großbritannien besiegen und sich dann Richtung Osten wenden, um Russland zu erobern.</a:t>
            </a:r>
          </a:p>
          <a:p>
            <a:r>
              <a:rPr lang="de-AT" b="1" dirty="0"/>
              <a:t>Seekrieg</a:t>
            </a:r>
            <a:endParaRPr lang="de-AT" dirty="0"/>
          </a:p>
          <a:p>
            <a:r>
              <a:rPr lang="de-AT" dirty="0"/>
              <a:t>Nach der Kriegserklärung Großbritanniens an das Deutsche Reich 1939 hatte ein Seekrieg begonnen. Da Großbritannien auf einer Insel liegt, war es abhängig von Handelsschiffen. Im Seekrieg wurden diese von den Deutschen versenkt und die Handelswege abgeschnitten. In diesem Zusammenhang wurde der Einsatz von (deutschen) U-Booten sehr wichtig.</a:t>
            </a:r>
          </a:p>
          <a:p>
            <a:r>
              <a:rPr lang="de-AT" dirty="0"/>
              <a:t> </a:t>
            </a:r>
          </a:p>
          <a:p>
            <a:r>
              <a:rPr lang="de-AT" b="1" dirty="0"/>
              <a:t> </a:t>
            </a:r>
            <a:endParaRPr lang="de-AT" dirty="0"/>
          </a:p>
          <a:p>
            <a:r>
              <a:rPr lang="de-AT" b="1" dirty="0"/>
              <a:t> </a:t>
            </a:r>
            <a:endParaRPr lang="de-AT" dirty="0"/>
          </a:p>
          <a:p>
            <a:endParaRPr lang="de-AT" dirty="0"/>
          </a:p>
        </p:txBody>
      </p:sp>
      <p:sp>
        <p:nvSpPr>
          <p:cNvPr id="4" name="Foliennummernplatzhalter 3"/>
          <p:cNvSpPr>
            <a:spLocks noGrp="1"/>
          </p:cNvSpPr>
          <p:nvPr>
            <p:ph type="sldNum" sz="quarter" idx="10"/>
          </p:nvPr>
        </p:nvSpPr>
        <p:spPr/>
        <p:txBody>
          <a:bodyPr/>
          <a:lstStyle/>
          <a:p>
            <a:pPr>
              <a:defRPr/>
            </a:pPr>
            <a:fld id="{2AB57812-465C-463D-A8FA-D9934EC47507}" type="slidenum">
              <a:rPr lang="de-DE" smtClean="0"/>
              <a:pPr>
                <a:defRPr/>
              </a:pPr>
              <a:t>20</a:t>
            </a:fld>
            <a:endParaRPr lang="de-DE"/>
          </a:p>
        </p:txBody>
      </p:sp>
    </p:spTree>
    <p:extLst>
      <p:ext uri="{BB962C8B-B14F-4D97-AF65-F5344CB8AC3E}">
        <p14:creationId xmlns:p14="http://schemas.microsoft.com/office/powerpoint/2010/main" val="367775452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AT" b="1" dirty="0" smtClean="0"/>
              <a:t>Luftschlacht </a:t>
            </a:r>
            <a:r>
              <a:rPr lang="de-AT" b="1" dirty="0"/>
              <a:t>um England</a:t>
            </a:r>
            <a:endParaRPr lang="de-AT" dirty="0"/>
          </a:p>
          <a:p>
            <a:r>
              <a:rPr lang="de-AT" dirty="0"/>
              <a:t>Im Sommer und Herbst 1940 begann eine heftige „Luftschlacht um England“, der dann eine deutsche Invasion folgen sollte. Die deutsche Luftwaffe stieß allerdings auf unerwartet hohen Widerstand seitens Großbritanniens.</a:t>
            </a:r>
            <a:br>
              <a:rPr lang="de-AT" dirty="0"/>
            </a:br>
            <a:r>
              <a:rPr lang="de-AT" dirty="0"/>
              <a:t>Viele wichtige englische (Industrie)Städte wurden von deutschen Kampfflugzeugen attackiert. Im November 1940 wurde die englische Stadt Coventry durch 500 Bomben praktisch vollständig zerstört, im Dezember 1940 erfolgte einer der schwersten Luftangriffe durch die deutsche Luftwaffe auf London. Dennoch kapitulierte Großbritannien nicht.</a:t>
            </a:r>
          </a:p>
          <a:p>
            <a:r>
              <a:rPr lang="de-AT" dirty="0"/>
              <a:t>Im Frühjahr 1941 stellte das Dritte Reich den Luftkrieg gegen England, der für beide Seiten hohe Verluste gebracht hatte, schließlich ein. Hitler gab seine Pläne zur Eroberung Großbritanniens auf.</a:t>
            </a:r>
          </a:p>
          <a:p>
            <a:r>
              <a:rPr lang="de-AT" b="1" dirty="0"/>
              <a:t> </a:t>
            </a:r>
            <a:endParaRPr lang="de-AT" dirty="0"/>
          </a:p>
          <a:p>
            <a:r>
              <a:rPr lang="de-AT" b="1" dirty="0"/>
              <a:t> </a:t>
            </a:r>
            <a:endParaRPr lang="de-AT" dirty="0"/>
          </a:p>
          <a:p>
            <a:endParaRPr lang="de-AT" dirty="0"/>
          </a:p>
        </p:txBody>
      </p:sp>
      <p:sp>
        <p:nvSpPr>
          <p:cNvPr id="4" name="Foliennummernplatzhalter 3"/>
          <p:cNvSpPr>
            <a:spLocks noGrp="1"/>
          </p:cNvSpPr>
          <p:nvPr>
            <p:ph type="sldNum" sz="quarter" idx="10"/>
          </p:nvPr>
        </p:nvSpPr>
        <p:spPr/>
        <p:txBody>
          <a:bodyPr/>
          <a:lstStyle/>
          <a:p>
            <a:pPr>
              <a:defRPr/>
            </a:pPr>
            <a:fld id="{2AB57812-465C-463D-A8FA-D9934EC47507}" type="slidenum">
              <a:rPr lang="de-DE" smtClean="0"/>
              <a:pPr>
                <a:defRPr/>
              </a:pPr>
              <a:t>21</a:t>
            </a:fld>
            <a:endParaRPr lang="de-DE"/>
          </a:p>
        </p:txBody>
      </p:sp>
    </p:spTree>
    <p:extLst>
      <p:ext uri="{BB962C8B-B14F-4D97-AF65-F5344CB8AC3E}">
        <p14:creationId xmlns:p14="http://schemas.microsoft.com/office/powerpoint/2010/main" val="417359506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AT" b="1" dirty="0"/>
              <a:t>Russlandfeldzug</a:t>
            </a:r>
            <a:endParaRPr lang="de-AT" dirty="0"/>
          </a:p>
          <a:p>
            <a:r>
              <a:rPr lang="de-AT" b="1" dirty="0"/>
              <a:t>„Unternehmen Barbarossa“</a:t>
            </a:r>
            <a:endParaRPr lang="de-AT" dirty="0"/>
          </a:p>
          <a:p>
            <a:r>
              <a:rPr lang="de-AT" dirty="0"/>
              <a:t>Obwohl Hitler mit der Sowjetunion nicht nur den Hitler-Stalin-Pakt, sondern nach dem Krieg gegen Polen zusätzlich einen „Deutsch-Sowjetischen Grenz- und Freundschaftsvertrag“ abgeschlossen hatte, gab er im Juli 1940 vor Befehlshabern der Wehrmacht bekannt, dass er die Sowjetunion angreifen wolle. Etwa ein Jahr später brach Hitler beide Verträge: Im Juni 1941 begann ohne Kriegserklärung der Feldzug der deutschen Wehrmacht gegen die Sowjetunion („Unternehmen Barbarossa“). Über 3 Millionen deutsche Soldaten zogen hier in den Krieg.</a:t>
            </a:r>
          </a:p>
          <a:p>
            <a:r>
              <a:rPr lang="de-AT" dirty="0"/>
              <a:t>Den Krieg gegen Russland unterstützten Finnland, Rumänien, Italien, Ungarn und die Slowakei.</a:t>
            </a:r>
          </a:p>
          <a:p>
            <a:r>
              <a:rPr lang="de-AT" dirty="0"/>
              <a:t>Auf sowjetischer Seite kämpften zusätzlich zur Roten Armee auch tausende </a:t>
            </a:r>
            <a:r>
              <a:rPr lang="de-AT" dirty="0" err="1"/>
              <a:t>UntergrundkämpferInnen</a:t>
            </a:r>
            <a:r>
              <a:rPr lang="de-AT" dirty="0"/>
              <a:t> (</a:t>
            </a:r>
            <a:r>
              <a:rPr lang="de-AT" b="1" dirty="0" err="1"/>
              <a:t>PartisanInnen</a:t>
            </a:r>
            <a:r>
              <a:rPr lang="de-AT" dirty="0"/>
              <a:t>) gegen die deutschen Truppen.</a:t>
            </a:r>
            <a:br>
              <a:rPr lang="de-AT" dirty="0"/>
            </a:br>
            <a:endParaRPr lang="de-AT" dirty="0"/>
          </a:p>
          <a:p>
            <a:endParaRPr lang="de-AT" dirty="0"/>
          </a:p>
        </p:txBody>
      </p:sp>
      <p:sp>
        <p:nvSpPr>
          <p:cNvPr id="4" name="Foliennummernplatzhalter 3"/>
          <p:cNvSpPr>
            <a:spLocks noGrp="1"/>
          </p:cNvSpPr>
          <p:nvPr>
            <p:ph type="sldNum" sz="quarter" idx="10"/>
          </p:nvPr>
        </p:nvSpPr>
        <p:spPr/>
        <p:txBody>
          <a:bodyPr/>
          <a:lstStyle/>
          <a:p>
            <a:pPr>
              <a:defRPr/>
            </a:pPr>
            <a:fld id="{2AB57812-465C-463D-A8FA-D9934EC47507}" type="slidenum">
              <a:rPr lang="de-DE" smtClean="0"/>
              <a:pPr>
                <a:defRPr/>
              </a:pPr>
              <a:t>22</a:t>
            </a:fld>
            <a:endParaRPr lang="de-DE"/>
          </a:p>
        </p:txBody>
      </p:sp>
    </p:spTree>
    <p:extLst>
      <p:ext uri="{BB962C8B-B14F-4D97-AF65-F5344CB8AC3E}">
        <p14:creationId xmlns:p14="http://schemas.microsoft.com/office/powerpoint/2010/main" val="400341799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fontScale="85000" lnSpcReduction="10000"/>
          </a:bodyPr>
          <a:lstStyle/>
          <a:p>
            <a:r>
              <a:rPr lang="de-AT" b="1" dirty="0"/>
              <a:t>Russlandfeldzug</a:t>
            </a:r>
            <a:endParaRPr lang="de-AT" dirty="0"/>
          </a:p>
          <a:p>
            <a:r>
              <a:rPr lang="de-AT" b="1" dirty="0"/>
              <a:t>„Unternehmen Barbarossa“</a:t>
            </a:r>
            <a:endParaRPr lang="de-AT" dirty="0"/>
          </a:p>
          <a:p>
            <a:r>
              <a:rPr lang="de-AT" dirty="0"/>
              <a:t>Obwohl Hitler mit der Sowjetunion nicht nur den Hitler-Stalin-Pakt, sondern nach dem Krieg gegen Polen zusätzlich einen „Deutsch-Sowjetischen Grenz- und Freundschaftsvertrag“ abgeschlossen hatte, gab er im Juli 1940 vor Befehlshabern der Wehrmacht bekannt, dass er die Sowjetunion angreifen wolle. Etwa ein Jahr später brach Hitler beide Verträge: Im Juni 1941 begann ohne Kriegserklärung der Feldzug der deutschen Wehrmacht gegen die Sowjetunion („Unternehmen Barbarossa“). Über 3 Millionen deutsche Soldaten zogen hier in den Krieg.</a:t>
            </a:r>
          </a:p>
          <a:p>
            <a:r>
              <a:rPr lang="de-AT" dirty="0"/>
              <a:t>Den Krieg gegen Russland unterstützten Finnland, Rumänien, Italien, Ungarn und die Slowakei.</a:t>
            </a:r>
          </a:p>
          <a:p>
            <a:r>
              <a:rPr lang="de-AT" dirty="0"/>
              <a:t>Auf sowjetischer Seite kämpften zusätzlich zur Roten Armee auch tausende </a:t>
            </a:r>
            <a:r>
              <a:rPr lang="de-AT" dirty="0" err="1"/>
              <a:t>UntergrundkämpferInnen</a:t>
            </a:r>
            <a:r>
              <a:rPr lang="de-AT" dirty="0"/>
              <a:t> (</a:t>
            </a:r>
            <a:r>
              <a:rPr lang="de-AT" b="1" dirty="0" err="1"/>
              <a:t>PartisanInnen</a:t>
            </a:r>
            <a:r>
              <a:rPr lang="de-AT" dirty="0"/>
              <a:t>) gegen die deutschen Truppen.</a:t>
            </a:r>
            <a:br>
              <a:rPr lang="de-AT" dirty="0"/>
            </a:br>
            <a:endParaRPr lang="de-AT" dirty="0"/>
          </a:p>
          <a:p>
            <a:r>
              <a:rPr lang="de-AT" b="1" dirty="0"/>
              <a:t>Vernichtungskrieg</a:t>
            </a:r>
            <a:endParaRPr lang="de-AT" dirty="0"/>
          </a:p>
          <a:p>
            <a:r>
              <a:rPr lang="de-AT" dirty="0"/>
              <a:t>Der Feldzug gegen Russland war für Hitler auch ein Kampf zwischen verschiedenen Ideologien (Nationalsozialismus versus Kommunismus), und es ging ihm auch um (angebliche) „rassische Unterschiede“: Hitler wollte „Lebensraum im Osten“ gewinnen, den „jüdischen Bolschewismus“ vernichten und die Länder (teilweise) „germanisieren“. </a:t>
            </a:r>
            <a:endParaRPr lang="de-AT" dirty="0" smtClean="0"/>
          </a:p>
          <a:p>
            <a:r>
              <a:rPr lang="de-AT" dirty="0" smtClean="0"/>
              <a:t>Er </a:t>
            </a:r>
            <a:r>
              <a:rPr lang="de-AT" dirty="0"/>
              <a:t>befahl, diesen Krieg ohne Rücksicht auf die Zivilbevölkerung zu führen. Der Krieg im Osten war von vornherein als Vernichtungskrieg geplant. Die Gebiete sollten wirtschaftlich ausgebeutet und die dort lebende Bevölkerung vertrieben oder als </a:t>
            </a:r>
            <a:r>
              <a:rPr lang="de-AT" dirty="0" err="1"/>
              <a:t>ZwangsarbeiterInnen</a:t>
            </a:r>
            <a:r>
              <a:rPr lang="de-AT" dirty="0"/>
              <a:t> eingesetzt werden</a:t>
            </a:r>
            <a:r>
              <a:rPr lang="de-AT" dirty="0" smtClean="0"/>
              <a:t>.</a:t>
            </a:r>
            <a:br>
              <a:rPr lang="de-AT" dirty="0" smtClean="0"/>
            </a:br>
            <a:r>
              <a:rPr lang="de-AT" dirty="0"/>
              <a:t/>
            </a:r>
            <a:br>
              <a:rPr lang="de-AT" dirty="0"/>
            </a:br>
            <a:r>
              <a:rPr lang="de-AT" dirty="0"/>
              <a:t>Eigene sogenannte Einsatzgruppen wurden </a:t>
            </a:r>
            <a:r>
              <a:rPr lang="de-AT" dirty="0" smtClean="0"/>
              <a:t>gebildet. </a:t>
            </a:r>
            <a:r>
              <a:rPr lang="de-AT" dirty="0"/>
              <a:t>Sie ermordeten Juden, Sinti und Roma, Kriegsgefangene sowie kommunistische Funktionäre – in Summe wurden im Russlandfeldzug weit über eine halbe Million Menschen Opfer der Einsatzgruppen.</a:t>
            </a:r>
            <a:br>
              <a:rPr lang="de-AT" dirty="0"/>
            </a:br>
            <a:r>
              <a:rPr lang="de-AT" dirty="0"/>
              <a:t>Sie wurden unterstützt von verschiedenen Einheiten der Wehrmacht, der Waffen-SS sowie Freiwilligenverbänden aus den besetzten Gebieten.</a:t>
            </a:r>
          </a:p>
          <a:p>
            <a:r>
              <a:rPr lang="de-AT" dirty="0"/>
              <a:t>Hitler gab beim Russlandfeldzug auch den Befehl, gefangene kommunistische Offiziere sofort zu erschießen („</a:t>
            </a:r>
            <a:r>
              <a:rPr lang="de-AT" dirty="0" err="1"/>
              <a:t>Kommissarbefehl</a:t>
            </a:r>
            <a:r>
              <a:rPr lang="de-AT" dirty="0"/>
              <a:t>“).</a:t>
            </a:r>
          </a:p>
          <a:p>
            <a:endParaRPr lang="de-AT" dirty="0"/>
          </a:p>
        </p:txBody>
      </p:sp>
      <p:sp>
        <p:nvSpPr>
          <p:cNvPr id="4" name="Foliennummernplatzhalter 3"/>
          <p:cNvSpPr>
            <a:spLocks noGrp="1"/>
          </p:cNvSpPr>
          <p:nvPr>
            <p:ph type="sldNum" sz="quarter" idx="10"/>
          </p:nvPr>
        </p:nvSpPr>
        <p:spPr/>
        <p:txBody>
          <a:bodyPr/>
          <a:lstStyle/>
          <a:p>
            <a:pPr>
              <a:defRPr/>
            </a:pPr>
            <a:fld id="{2AB57812-465C-463D-A8FA-D9934EC47507}" type="slidenum">
              <a:rPr lang="de-DE" smtClean="0"/>
              <a:pPr>
                <a:defRPr/>
              </a:pPr>
              <a:t>23</a:t>
            </a:fld>
            <a:endParaRPr lang="de-DE"/>
          </a:p>
        </p:txBody>
      </p:sp>
    </p:spTree>
    <p:extLst>
      <p:ext uri="{BB962C8B-B14F-4D97-AF65-F5344CB8AC3E}">
        <p14:creationId xmlns:p14="http://schemas.microsoft.com/office/powerpoint/2010/main" val="316849789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AT" b="1" dirty="0" smtClean="0"/>
              <a:t>Ostfront und Niederlage bei Stalingrad</a:t>
            </a:r>
            <a:endParaRPr lang="de-AT" dirty="0" smtClean="0"/>
          </a:p>
          <a:p>
            <a:r>
              <a:rPr lang="de-AT" b="1" dirty="0" smtClean="0"/>
              <a:t>Ostfront</a:t>
            </a:r>
            <a:endParaRPr lang="de-AT" dirty="0"/>
          </a:p>
          <a:p>
            <a:r>
              <a:rPr lang="de-AT" dirty="0"/>
              <a:t>Die Front bei Beginn des Russlandfeldzuges war etwa 1600 Kilometer lang und reichte von der Ostsee bis zum Schwarzen Meer. Der genaue Verlauf der Ostfront wechselte im Laufe des Kriegs ständig.</a:t>
            </a:r>
          </a:p>
          <a:p>
            <a:r>
              <a:rPr lang="de-AT" dirty="0"/>
              <a:t>Der deutschen Armee gelang es, relativ rasch die große Strecke bis nach Leningrad bzw. Moskau (über 1200 Kilometer) vorzurücken. Im Zuge der ersten Schlachten gerieten hunderttausende Soldaten der sowjetischen Roten Armee in deutsche Kriegsgefangenschaft. </a:t>
            </a:r>
            <a:br>
              <a:rPr lang="de-AT" dirty="0"/>
            </a:br>
            <a:r>
              <a:rPr lang="de-AT" dirty="0"/>
              <a:t>Aber auch die Wehrmacht erlitt an der Ostfront bereits von Anfang an große Verluste. </a:t>
            </a:r>
            <a:br>
              <a:rPr lang="de-AT" dirty="0"/>
            </a:br>
            <a:r>
              <a:rPr lang="de-AT" dirty="0"/>
              <a:t>Der Wintereinbruch stoppte das Vordringen der deutschen Armee. </a:t>
            </a:r>
            <a:endParaRPr lang="de-AT" dirty="0" smtClean="0"/>
          </a:p>
          <a:p>
            <a:r>
              <a:rPr lang="de-AT" dirty="0" smtClean="0"/>
              <a:t>Nach der Niederlage der deutschen Wehrmacht bei Stalingrad eroberten </a:t>
            </a:r>
            <a:r>
              <a:rPr lang="de-AT" dirty="0"/>
              <a:t>die sowjetischen Truppen nach und nach ihr Land zurück und drängten die „Ostfront“ immer weiter Richtung Westen. Anfang 1945 erreichten sowjetische Truppen schließlich die Oder und bereiteten den Angriff auf Berlin vor.</a:t>
            </a:r>
          </a:p>
          <a:p>
            <a:endParaRPr lang="de-AT" dirty="0"/>
          </a:p>
        </p:txBody>
      </p:sp>
      <p:sp>
        <p:nvSpPr>
          <p:cNvPr id="4" name="Foliennummernplatzhalter 3"/>
          <p:cNvSpPr>
            <a:spLocks noGrp="1"/>
          </p:cNvSpPr>
          <p:nvPr>
            <p:ph type="sldNum" sz="quarter" idx="10"/>
          </p:nvPr>
        </p:nvSpPr>
        <p:spPr/>
        <p:txBody>
          <a:bodyPr/>
          <a:lstStyle/>
          <a:p>
            <a:pPr>
              <a:defRPr/>
            </a:pPr>
            <a:fld id="{2AB57812-465C-463D-A8FA-D9934EC47507}" type="slidenum">
              <a:rPr lang="de-DE" smtClean="0"/>
              <a:pPr>
                <a:defRPr/>
              </a:pPr>
              <a:t>24</a:t>
            </a:fld>
            <a:endParaRPr lang="de-DE"/>
          </a:p>
        </p:txBody>
      </p:sp>
    </p:spTree>
    <p:extLst>
      <p:ext uri="{BB962C8B-B14F-4D97-AF65-F5344CB8AC3E}">
        <p14:creationId xmlns:p14="http://schemas.microsoft.com/office/powerpoint/2010/main" val="4521922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AT" b="1" dirty="0"/>
              <a:t>Niederlage der Wehrmacht bei Stalingrad</a:t>
            </a:r>
            <a:endParaRPr lang="de-AT" dirty="0"/>
          </a:p>
          <a:p>
            <a:r>
              <a:rPr lang="de-AT" dirty="0"/>
              <a:t>Einen großen Wendepunkt im Zweiten Weltkrieg brachte die Schlacht bei Stalingrad (heute Wolgograd). Im August 1942 waren deutsche Truppen bis dorthin vorgedrungen und sie eroberten fast die gesamte Stadt. Dann aber wendete sich das Blatt.</a:t>
            </a:r>
          </a:p>
          <a:p>
            <a:r>
              <a:rPr lang="de-AT" dirty="0"/>
              <a:t>Die sowjetische Armee kesselte im Winter 1942/43 die deutschen Truppen ein. </a:t>
            </a:r>
            <a:endParaRPr lang="de-AT" dirty="0" smtClean="0"/>
          </a:p>
          <a:p>
            <a:r>
              <a:rPr lang="de-AT" dirty="0" smtClean="0"/>
              <a:t>Die deutsche Wehrmacht war </a:t>
            </a:r>
            <a:r>
              <a:rPr lang="de-AT" dirty="0"/>
              <a:t>nicht ausreichend auf die Kälte (bis zu minus 40 Grad Celsius!) den Regen, den Schlamm, die Winterstürme und die Schneemassen vorbereitet, es fehlte an Winterkleidung und passender Ausrüstung. Der Nachschub gestaltete sich aufgrund der riesigen Distanzen und der Witterungsverhältnisse als besonders schwierig. Panzer und Lastwägen blieben im Schlamm stecken, teilweise musste man auf Pferdefuhrwerke als Transportmittel zurückgreifen.</a:t>
            </a:r>
          </a:p>
          <a:p>
            <a:r>
              <a:rPr lang="de-AT" dirty="0" smtClean="0"/>
              <a:t>Vom </a:t>
            </a:r>
            <a:r>
              <a:rPr lang="de-AT" dirty="0"/>
              <a:t>Nachschub abgeschnitten, verhungerten und erfroren tausende von Soldaten. In Summe starben allein in Stalingrad etwa 150.000 Wehrmachts-Soldaten.</a:t>
            </a:r>
            <a:br>
              <a:rPr lang="de-AT" dirty="0"/>
            </a:br>
            <a:r>
              <a:rPr lang="de-AT" dirty="0"/>
              <a:t>Schließlich ergab sich – gegen den Willen Hitlers – im Jänner 1943 die deutsche Armee in Stalingrad. Die noch lebenden Soldaten begaben sich in russische Kriegsgefangenschaft. Von den circa 90 000 Soldaten, die sich in Kriegsgefangenschaft begaben, kehrten nur etwa 5000 zurück.</a:t>
            </a:r>
          </a:p>
          <a:p>
            <a:r>
              <a:rPr lang="de-AT" dirty="0"/>
              <a:t>Die Ostfront und Stalingrad gelten in Deutschland und Österreich bis heute als Symbol für schreckliches Leiden im Krieg.</a:t>
            </a:r>
          </a:p>
          <a:p>
            <a:endParaRPr lang="de-AT" dirty="0"/>
          </a:p>
        </p:txBody>
      </p:sp>
      <p:sp>
        <p:nvSpPr>
          <p:cNvPr id="4" name="Foliennummernplatzhalter 3"/>
          <p:cNvSpPr>
            <a:spLocks noGrp="1"/>
          </p:cNvSpPr>
          <p:nvPr>
            <p:ph type="sldNum" sz="quarter" idx="10"/>
          </p:nvPr>
        </p:nvSpPr>
        <p:spPr/>
        <p:txBody>
          <a:bodyPr/>
          <a:lstStyle/>
          <a:p>
            <a:pPr>
              <a:defRPr/>
            </a:pPr>
            <a:fld id="{2AB57812-465C-463D-A8FA-D9934EC47507}" type="slidenum">
              <a:rPr lang="de-DE" smtClean="0"/>
              <a:pPr>
                <a:defRPr/>
              </a:pPr>
              <a:t>25</a:t>
            </a:fld>
            <a:endParaRPr lang="de-DE"/>
          </a:p>
        </p:txBody>
      </p:sp>
    </p:spTree>
    <p:extLst>
      <p:ext uri="{BB962C8B-B14F-4D97-AF65-F5344CB8AC3E}">
        <p14:creationId xmlns:p14="http://schemas.microsoft.com/office/powerpoint/2010/main" val="278239015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AT" b="1" dirty="0"/>
              <a:t>Pearl Harbor: Der Krieg wird zum Weltkrieg</a:t>
            </a:r>
            <a:endParaRPr lang="de-AT" dirty="0"/>
          </a:p>
          <a:p>
            <a:r>
              <a:rPr lang="de-AT" b="1" dirty="0"/>
              <a:t>Überfall Japans in Pearl Harbor</a:t>
            </a:r>
            <a:endParaRPr lang="de-AT" dirty="0"/>
          </a:p>
          <a:p>
            <a:r>
              <a:rPr lang="de-AT" dirty="0"/>
              <a:t>Eine neue Dimension bekam der Krieg 1941, als Japan am 7. Dezember die US-amerikanische Flotte überfiel. Diese war im Hafen von Pearl Harbor auf den Hawaii-Inseln stationiert. Pearl Harbor war durch seine Lage ein strategisch wichtiger Stützpunkt für die US-amerikanische Flotte (u. a. Station für Treibstoff und Reparaturen an den Schiffen etc.) Die Situation zwischen den USA und Japan war seit den 1930er-Jahren angespannt. Mit dem Angriff auf Pearl Harbor wollte Japan die militärische Schlagkraft der USA schwächen und seine Macht im Pazifischen Raum gegenüber den USA ausweiten.</a:t>
            </a:r>
            <a:br>
              <a:rPr lang="de-AT" dirty="0"/>
            </a:br>
            <a:r>
              <a:rPr lang="de-AT" dirty="0"/>
              <a:t>Bei dem Angriff auf Pearl Harbor starben etwa 2.400 amerikanische Soldaten, zahlreiche wurden verletzt, mehrere amerikanische Kriegsschiffe wurden zerstört.</a:t>
            </a:r>
            <a:br>
              <a:rPr lang="de-AT" dirty="0"/>
            </a:br>
            <a:r>
              <a:rPr lang="de-AT" dirty="0"/>
              <a:t>Die Verbündeten Japans – das Deutsche Reich und Italien – erklärten in Folge den USA ebenfalls den Krieg. </a:t>
            </a:r>
            <a:r>
              <a:rPr lang="de-AT" dirty="0" smtClean="0"/>
              <a:t/>
            </a:r>
            <a:br>
              <a:rPr lang="de-AT" dirty="0" smtClean="0"/>
            </a:br>
            <a:r>
              <a:rPr lang="de-AT" dirty="0" smtClean="0"/>
              <a:t>Die </a:t>
            </a:r>
            <a:r>
              <a:rPr lang="de-AT" dirty="0"/>
              <a:t>USA hatten sich bis dahin eigentlich nicht direkt militärisch am Krieg beteiligen wollen (sehr wohl aber unterstützten sie seit Ende 1939 die Alliierten, etwa durch Kriegsmaterial). Nun waren sie aber sehr unmittelbar in diesen Krieg involviert. Die (gegenseitigen) Kriegserklärungen und der Kriegseintritt der USA machten aus dem Krieg endgültig einen Weltkrieg.</a:t>
            </a:r>
          </a:p>
          <a:p>
            <a:endParaRPr lang="de-AT" dirty="0"/>
          </a:p>
        </p:txBody>
      </p:sp>
      <p:sp>
        <p:nvSpPr>
          <p:cNvPr id="4" name="Foliennummernplatzhalter 3"/>
          <p:cNvSpPr>
            <a:spLocks noGrp="1"/>
          </p:cNvSpPr>
          <p:nvPr>
            <p:ph type="sldNum" sz="quarter" idx="10"/>
          </p:nvPr>
        </p:nvSpPr>
        <p:spPr/>
        <p:txBody>
          <a:bodyPr/>
          <a:lstStyle/>
          <a:p>
            <a:pPr>
              <a:defRPr/>
            </a:pPr>
            <a:fld id="{2AB57812-465C-463D-A8FA-D9934EC47507}" type="slidenum">
              <a:rPr lang="de-DE" smtClean="0"/>
              <a:pPr>
                <a:defRPr/>
              </a:pPr>
              <a:t>26</a:t>
            </a:fld>
            <a:endParaRPr lang="de-DE"/>
          </a:p>
        </p:txBody>
      </p:sp>
    </p:spTree>
    <p:extLst>
      <p:ext uri="{BB962C8B-B14F-4D97-AF65-F5344CB8AC3E}">
        <p14:creationId xmlns:p14="http://schemas.microsoft.com/office/powerpoint/2010/main" val="16137700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AT" b="1" dirty="0"/>
              <a:t>Landung der Alliierten </a:t>
            </a:r>
            <a:endParaRPr lang="de-AT" b="1" dirty="0" smtClean="0"/>
          </a:p>
          <a:p>
            <a:endParaRPr lang="de-AT" b="1" dirty="0"/>
          </a:p>
          <a:p>
            <a:r>
              <a:rPr lang="de-AT" b="1" dirty="0" smtClean="0"/>
              <a:t>Landung </a:t>
            </a:r>
            <a:r>
              <a:rPr lang="de-AT" b="1" dirty="0"/>
              <a:t>auf Sizilien</a:t>
            </a:r>
            <a:endParaRPr lang="de-AT" dirty="0"/>
          </a:p>
          <a:p>
            <a:r>
              <a:rPr lang="de-AT" dirty="0"/>
              <a:t>1943 landeten englische und US-amerikanische Truppen auf der italienischen Insel Sizilien. Sie rückten bis nach Rom vor, Italien kapitulierte. Nach dem Sturz des italienischen Diktators </a:t>
            </a:r>
            <a:r>
              <a:rPr lang="de-AT" dirty="0" smtClean="0"/>
              <a:t>Mussolini wechselte </a:t>
            </a:r>
            <a:r>
              <a:rPr lang="de-AT" dirty="0"/>
              <a:t>Italien auf die Seite der Alliierten.</a:t>
            </a:r>
          </a:p>
          <a:p>
            <a:r>
              <a:rPr lang="de-AT" b="1" dirty="0"/>
              <a:t>1944 Landung in der Normandie: „D-Day“</a:t>
            </a:r>
            <a:endParaRPr lang="de-AT" dirty="0"/>
          </a:p>
          <a:p>
            <a:r>
              <a:rPr lang="de-AT" dirty="0"/>
              <a:t>Im Juni 1944 begann eine massive Invasion alliierter Truppen im Norden Frankreichs: In der Nacht zum 6. Juni landeten mit Kriegsschiffen, Landungsbooten und Flugzeugen an fünf Stränden der Normandie britische, US-amerikanische, kanadische, polnische und französische Soldaten sowie Soldaten des Commonwealth – insgesamt etwa 150.000 Soldaten. Dieser Tag wird als „D-Day“ bezeichnet. Gleichzeitig landeten im Hinterland britische und US-amerikanische Fallschirmjäger.</a:t>
            </a:r>
          </a:p>
          <a:p>
            <a:r>
              <a:rPr lang="de-AT" dirty="0"/>
              <a:t>Ende Juni waren über eine Million alliierte Soldaten und mehr als 150.000 Fahrzeuge an dieser Front im Einsatz.</a:t>
            </a:r>
            <a:br>
              <a:rPr lang="de-AT" dirty="0"/>
            </a:br>
            <a:r>
              <a:rPr lang="de-AT" dirty="0"/>
              <a:t>Der Vorstoß der Alliierten ins Landesinnere verlief nicht so rasch wie gewünscht. Ende Juli jedoch gelang der Durchbruch, und die Befreiung des französischen Hinterlandes begann. Ende August befreiten die Alliierten schließlich Paris – kampflos und von der Bevölkerung bejubelt. Nun rückten sie immer weiter bis zur Grenze des „Deutschen Reiches“ vor.</a:t>
            </a:r>
          </a:p>
          <a:p>
            <a:endParaRPr lang="de-AT" dirty="0"/>
          </a:p>
        </p:txBody>
      </p:sp>
      <p:sp>
        <p:nvSpPr>
          <p:cNvPr id="4" name="Foliennummernplatzhalter 3"/>
          <p:cNvSpPr>
            <a:spLocks noGrp="1"/>
          </p:cNvSpPr>
          <p:nvPr>
            <p:ph type="sldNum" sz="quarter" idx="10"/>
          </p:nvPr>
        </p:nvSpPr>
        <p:spPr/>
        <p:txBody>
          <a:bodyPr/>
          <a:lstStyle/>
          <a:p>
            <a:pPr>
              <a:defRPr/>
            </a:pPr>
            <a:fld id="{2AB57812-465C-463D-A8FA-D9934EC47507}" type="slidenum">
              <a:rPr lang="de-DE" smtClean="0"/>
              <a:pPr>
                <a:defRPr/>
              </a:pPr>
              <a:t>27</a:t>
            </a:fld>
            <a:endParaRPr lang="de-DE"/>
          </a:p>
        </p:txBody>
      </p:sp>
    </p:spTree>
    <p:extLst>
      <p:ext uri="{BB962C8B-B14F-4D97-AF65-F5344CB8AC3E}">
        <p14:creationId xmlns:p14="http://schemas.microsoft.com/office/powerpoint/2010/main" val="396653553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AT" b="1" dirty="0"/>
              <a:t>Kriegswende und Totaler Krieg</a:t>
            </a:r>
            <a:endParaRPr lang="de-AT" dirty="0"/>
          </a:p>
          <a:p>
            <a:r>
              <a:rPr lang="de-AT" b="1" dirty="0"/>
              <a:t>Kriegswende ab 1942</a:t>
            </a:r>
            <a:endParaRPr lang="de-AT" dirty="0"/>
          </a:p>
          <a:p>
            <a:r>
              <a:rPr lang="de-AT" dirty="0"/>
              <a:t>Die vernichtende Niederlage bei Stalingrad kann als tiefer Einschnitt in den Verlauf des Kriegs angesehen werden. Nun galt die deutsche Wehrmacht nicht länger als „unbesiegbar“, und bei der Bevölkerung des Deutschen Reiches wuchsen die Zweifel, ob dieser Krieg gewonnen werden konnte. </a:t>
            </a:r>
            <a:br>
              <a:rPr lang="de-AT" dirty="0"/>
            </a:br>
            <a:r>
              <a:rPr lang="de-AT" dirty="0"/>
              <a:t>Nachdem die ersten Kriegsjahre für das Deutsche Reich </a:t>
            </a:r>
            <a:r>
              <a:rPr lang="de-AT" dirty="0" err="1"/>
              <a:t>großteils</a:t>
            </a:r>
            <a:r>
              <a:rPr lang="de-AT" dirty="0"/>
              <a:t> „erfolgreich“ verlaufen waren, kam es nun zur „Kriegswende“. Außer der verlorenen Schlacht bei Stalingrad trugen weitere Faktoren zu dieser Wende bei, etwa der Kriegseintritt der USA und die Landung der Alliierten.</a:t>
            </a:r>
            <a:br>
              <a:rPr lang="de-AT" dirty="0"/>
            </a:br>
            <a:r>
              <a:rPr lang="de-AT" dirty="0"/>
              <a:t>Außerdem rückten im Osten des Deutschen Reiches gleichzeitig die sowjetischen Truppen immer näher. Zwei Wochen nach der Landung der Alliierten in Frankreich hatte die Rote Armee an der Ostfront eine Großoffensive („Operation </a:t>
            </a:r>
            <a:r>
              <a:rPr lang="de-AT" dirty="0" err="1"/>
              <a:t>Bagration</a:t>
            </a:r>
            <a:r>
              <a:rPr lang="de-AT" dirty="0"/>
              <a:t>“) begonnen, welche der Wehrmacht die höchsten Verluste seit Kriegsbeginn </a:t>
            </a:r>
            <a:r>
              <a:rPr lang="de-AT" dirty="0" smtClean="0"/>
              <a:t>zufügt hatte.</a:t>
            </a:r>
            <a:r>
              <a:rPr lang="de-AT" dirty="0"/>
              <a:t/>
            </a:r>
            <a:br>
              <a:rPr lang="de-AT" dirty="0"/>
            </a:br>
            <a:r>
              <a:rPr lang="de-AT" dirty="0"/>
              <a:t>Auch die Eröffnung einer neuen Front in Nordafrika durch die Alliierten im November 1942 machte die Lage für das Deutsche Reich bzw. die Achsenmächte immer aussichtsloser.</a:t>
            </a:r>
          </a:p>
          <a:p>
            <a:endParaRPr lang="de-AT" dirty="0"/>
          </a:p>
        </p:txBody>
      </p:sp>
      <p:sp>
        <p:nvSpPr>
          <p:cNvPr id="4" name="Foliennummernplatzhalter 3"/>
          <p:cNvSpPr>
            <a:spLocks noGrp="1"/>
          </p:cNvSpPr>
          <p:nvPr>
            <p:ph type="sldNum" sz="quarter" idx="10"/>
          </p:nvPr>
        </p:nvSpPr>
        <p:spPr/>
        <p:txBody>
          <a:bodyPr/>
          <a:lstStyle/>
          <a:p>
            <a:pPr>
              <a:defRPr/>
            </a:pPr>
            <a:fld id="{2AB57812-465C-463D-A8FA-D9934EC47507}" type="slidenum">
              <a:rPr lang="de-DE" smtClean="0"/>
              <a:pPr>
                <a:defRPr/>
              </a:pPr>
              <a:t>28</a:t>
            </a:fld>
            <a:endParaRPr lang="de-DE"/>
          </a:p>
        </p:txBody>
      </p:sp>
    </p:spTree>
    <p:extLst>
      <p:ext uri="{BB962C8B-B14F-4D97-AF65-F5344CB8AC3E}">
        <p14:creationId xmlns:p14="http://schemas.microsoft.com/office/powerpoint/2010/main" val="36175759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AT" b="1" dirty="0"/>
              <a:t>Kriegswende und Totaler Krieg</a:t>
            </a:r>
            <a:endParaRPr lang="de-AT" dirty="0"/>
          </a:p>
          <a:p>
            <a:r>
              <a:rPr lang="de-AT" b="1" dirty="0" smtClean="0"/>
              <a:t>Totaler </a:t>
            </a:r>
            <a:r>
              <a:rPr lang="de-AT" b="1" dirty="0"/>
              <a:t>Krieg</a:t>
            </a:r>
            <a:endParaRPr lang="de-AT" dirty="0"/>
          </a:p>
          <a:p>
            <a:r>
              <a:rPr lang="de-AT" dirty="0"/>
              <a:t>Hitler wollte die Niederlage bei Stalingrad nicht wahrhaben, er forderte nun den „Totalen Krieg“. Es sollten alle nur denkbaren Möglichkeiten genutzt werden, den Krieg doch noch zu gewinnen. Reichspropagandaminister Joseph Goebbels hielt im Februar 1943 seine berühmt gewordene Rede im Berliner Sportpalast, in der er das deutsche Volk aufrief, noch bis zum „Endsieg“ durchzuhalten.</a:t>
            </a:r>
          </a:p>
          <a:p>
            <a:r>
              <a:rPr lang="de-AT" dirty="0"/>
              <a:t>Alle Männer zwischen 16 und 65 konnten in weiterer Folge einberufen werden, um „das Reich“ zu verteidigen („Volkssturm“). Auch Frauen wurden vom NS-Regime verpflichtet, in der Rüstungsindustrie zu arbeiten und sich so für den „Endsieg“ einzusetzen. </a:t>
            </a:r>
            <a:r>
              <a:rPr lang="de-AT" dirty="0" smtClean="0"/>
              <a:t/>
            </a:r>
            <a:br>
              <a:rPr lang="de-AT" dirty="0" smtClean="0"/>
            </a:br>
            <a:r>
              <a:rPr lang="de-AT" dirty="0" smtClean="0"/>
              <a:t>Der </a:t>
            </a:r>
            <a:r>
              <a:rPr lang="de-AT" dirty="0"/>
              <a:t>„Totale Krieg“ berührte viele Bereiche des alltäglichen Lebens. So wurde etwa die Strom- und Gasversorgung eingeschränkt, Kultur- und Sport-Veranstaltungen wurden verboten. </a:t>
            </a:r>
            <a:r>
              <a:rPr lang="de-AT" dirty="0" smtClean="0"/>
              <a:t/>
            </a:r>
            <a:br>
              <a:rPr lang="de-AT" dirty="0" smtClean="0"/>
            </a:br>
            <a:r>
              <a:rPr lang="de-AT" dirty="0" smtClean="0"/>
              <a:t>Er </a:t>
            </a:r>
            <a:r>
              <a:rPr lang="de-AT" dirty="0"/>
              <a:t>bedeutete auch für die deutsche Bevölkerung neuen Terror, das Kriegsstrafrecht wurde verschärft und man konnte für Vergehen gegen geltendes NS-Recht wie z. B. unerlaubtes Schlachten von Tieren zum Tode verurteilt werden.</a:t>
            </a:r>
          </a:p>
          <a:p>
            <a:endParaRPr lang="de-AT" dirty="0"/>
          </a:p>
        </p:txBody>
      </p:sp>
      <p:sp>
        <p:nvSpPr>
          <p:cNvPr id="4" name="Foliennummernplatzhalter 3"/>
          <p:cNvSpPr>
            <a:spLocks noGrp="1"/>
          </p:cNvSpPr>
          <p:nvPr>
            <p:ph type="sldNum" sz="quarter" idx="10"/>
          </p:nvPr>
        </p:nvSpPr>
        <p:spPr/>
        <p:txBody>
          <a:bodyPr/>
          <a:lstStyle/>
          <a:p>
            <a:pPr>
              <a:defRPr/>
            </a:pPr>
            <a:fld id="{2AB57812-465C-463D-A8FA-D9934EC47507}" type="slidenum">
              <a:rPr lang="de-DE" smtClean="0"/>
              <a:pPr>
                <a:defRPr/>
              </a:pPr>
              <a:t>29</a:t>
            </a:fld>
            <a:endParaRPr lang="de-DE"/>
          </a:p>
        </p:txBody>
      </p:sp>
    </p:spTree>
    <p:extLst>
      <p:ext uri="{BB962C8B-B14F-4D97-AF65-F5344CB8AC3E}">
        <p14:creationId xmlns:p14="http://schemas.microsoft.com/office/powerpoint/2010/main" val="9111806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DE" dirty="0"/>
              <a:t>Mit dem Ende des Ersten Weltkriegs zerfiel die Monarchie Österreich-Ungarn und die Erste Republik wurde ausgerufen. In den Verträgen von Versailles und St. </a:t>
            </a:r>
            <a:r>
              <a:rPr lang="de-DE" dirty="0" smtClean="0"/>
              <a:t>Germain-en-</a:t>
            </a:r>
            <a:r>
              <a:rPr lang="de-DE" dirty="0" err="1"/>
              <a:t>L</a:t>
            </a:r>
            <a:r>
              <a:rPr lang="de-DE" dirty="0" err="1" smtClean="0"/>
              <a:t>aye</a:t>
            </a:r>
            <a:r>
              <a:rPr lang="de-DE" dirty="0" smtClean="0"/>
              <a:t> </a:t>
            </a:r>
            <a:r>
              <a:rPr lang="de-DE" dirty="0"/>
              <a:t>wurde Deutschland und Österreich die alleinige Schuld am Ersten Weltkrieg zugewiesen. Zudem wurde ein möglicher „Anschluss“ Österreichs an Deutschland verboten. Die junge Republik Österreich kämpfte in den 1920er-Jahren mit wirtschaftlichen und sozialen Schwierigkeiten</a:t>
            </a:r>
            <a:r>
              <a:rPr lang="de-DE" dirty="0" smtClean="0"/>
              <a:t>.</a:t>
            </a:r>
          </a:p>
          <a:p>
            <a:endParaRPr lang="de-DE" dirty="0"/>
          </a:p>
          <a:p>
            <a:r>
              <a:rPr lang="de-DE" b="1" dirty="0"/>
              <a:t>Autoritärer </a:t>
            </a:r>
            <a:r>
              <a:rPr lang="de-DE" b="1" i="1" dirty="0" smtClean="0"/>
              <a:t>Ständestaat</a:t>
            </a:r>
            <a:r>
              <a:rPr lang="de-DE" b="1" dirty="0"/>
              <a:t> </a:t>
            </a:r>
            <a:r>
              <a:rPr lang="de-DE" b="1" dirty="0" smtClean="0"/>
              <a:t>und </a:t>
            </a:r>
            <a:r>
              <a:rPr lang="de-DE" b="1" i="1" dirty="0"/>
              <a:t>Annexion</a:t>
            </a:r>
            <a:r>
              <a:rPr lang="de-DE" b="1" dirty="0"/>
              <a:t> </a:t>
            </a:r>
            <a:r>
              <a:rPr lang="de-DE" b="1" dirty="0" smtClean="0"/>
              <a:t>Österreichs</a:t>
            </a:r>
            <a:endParaRPr lang="de-DE" dirty="0"/>
          </a:p>
          <a:p>
            <a:r>
              <a:rPr lang="de-DE" dirty="0"/>
              <a:t>Politische Radikalisierung, die Folgen der Weltwirtschaftskrise 1929 und das Aufkommen antidemokratischer Bewegungen führten 1934 zum </a:t>
            </a:r>
            <a:r>
              <a:rPr lang="de-DE" dirty="0" smtClean="0"/>
              <a:t>autoritären „Ständestaat</a:t>
            </a:r>
            <a:r>
              <a:rPr lang="de-DE" dirty="0"/>
              <a:t>“ unter Bundeskanzler Engelbert </a:t>
            </a:r>
            <a:r>
              <a:rPr lang="de-DE" dirty="0" err="1"/>
              <a:t>Dollfuß</a:t>
            </a:r>
            <a:r>
              <a:rPr lang="de-DE" dirty="0"/>
              <a:t>. Nach seiner Ermordung bei einem fehlgeschlagenen nationalsozialistischen Putschversuch setzte Kurt Schuschnigg dessen Politik fort. </a:t>
            </a:r>
            <a:endParaRPr lang="de-DE" dirty="0" smtClean="0"/>
          </a:p>
          <a:p>
            <a:r>
              <a:rPr lang="de-DE" dirty="0" smtClean="0"/>
              <a:t>Im </a:t>
            </a:r>
            <a:r>
              <a:rPr lang="de-DE" dirty="0"/>
              <a:t>Jahr 1938 annektierte das nationalsozialistische Deutschland Österreich. Viele </a:t>
            </a:r>
            <a:r>
              <a:rPr lang="de-DE" dirty="0" err="1"/>
              <a:t>ÖsterreicherInnen</a:t>
            </a:r>
            <a:r>
              <a:rPr lang="de-DE" dirty="0"/>
              <a:t> begrüßten den sogenannten Anschluss.</a:t>
            </a:r>
          </a:p>
          <a:p>
            <a:endParaRPr lang="de-AT" dirty="0"/>
          </a:p>
        </p:txBody>
      </p:sp>
      <p:sp>
        <p:nvSpPr>
          <p:cNvPr id="4" name="Foliennummernplatzhalter 3"/>
          <p:cNvSpPr>
            <a:spLocks noGrp="1"/>
          </p:cNvSpPr>
          <p:nvPr>
            <p:ph type="sldNum" sz="quarter" idx="10"/>
          </p:nvPr>
        </p:nvSpPr>
        <p:spPr/>
        <p:txBody>
          <a:bodyPr/>
          <a:lstStyle/>
          <a:p>
            <a:pPr>
              <a:defRPr/>
            </a:pPr>
            <a:fld id="{2AB57812-465C-463D-A8FA-D9934EC47507}" type="slidenum">
              <a:rPr lang="de-DE" smtClean="0"/>
              <a:pPr>
                <a:defRPr/>
              </a:pPr>
              <a:t>3</a:t>
            </a:fld>
            <a:endParaRPr lang="de-DE"/>
          </a:p>
        </p:txBody>
      </p:sp>
    </p:spTree>
    <p:extLst>
      <p:ext uri="{BB962C8B-B14F-4D97-AF65-F5344CB8AC3E}">
        <p14:creationId xmlns:p14="http://schemas.microsoft.com/office/powerpoint/2010/main" val="248370514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AT" b="1" dirty="0"/>
              <a:t>Kriegsende in Europa</a:t>
            </a:r>
            <a:endParaRPr lang="de-AT" dirty="0"/>
          </a:p>
          <a:p>
            <a:r>
              <a:rPr lang="de-AT" dirty="0"/>
              <a:t>Seit der Kriegswende ab </a:t>
            </a:r>
            <a:r>
              <a:rPr lang="de-AT" dirty="0" smtClean="0"/>
              <a:t>1942, </a:t>
            </a:r>
            <a:r>
              <a:rPr lang="de-AT" dirty="0"/>
              <a:t>spätestens aber seit dem gleichzeitigen Näherrücken der Truppen der Westalliierten und der sowjetischen Armee (1943/44) wurde ein Sieg Deutschlands und seiner Verbündeten immer unwahrscheinlicher. </a:t>
            </a:r>
            <a:r>
              <a:rPr lang="de-AT" dirty="0" smtClean="0"/>
              <a:t/>
            </a:r>
            <a:br>
              <a:rPr lang="de-AT" dirty="0" smtClean="0"/>
            </a:br>
            <a:r>
              <a:rPr lang="de-AT" dirty="0" smtClean="0"/>
              <a:t>Ab </a:t>
            </a:r>
            <a:r>
              <a:rPr lang="de-AT" dirty="0"/>
              <a:t>Winter 1944 besetzten alliierte Truppen große Gebiete des „Deutschen Reiches“ im Westen, Anfang 1945 stand schließlich die Rote Armee an der Außengrenze von Berlin.</a:t>
            </a:r>
            <a:br>
              <a:rPr lang="de-AT" dirty="0"/>
            </a:br>
            <a:r>
              <a:rPr lang="de-AT" dirty="0"/>
              <a:t>Am 30. April 1945 begingen Adolf Hitler und Eva Braun, die Hitler am Tag zuvor geheiratet hatte, im Berliner „Führerbunker“ Suizid.</a:t>
            </a:r>
            <a:br>
              <a:rPr lang="de-AT" dirty="0"/>
            </a:br>
            <a:r>
              <a:rPr lang="de-AT" dirty="0"/>
              <a:t>Am 7. Mai 1945 unterzeichnete Alfred Jodl vom Oberkommando der deutschen Wehrmacht die bedingungslose Kapitulation Deutschlands, am 8. Mai trat diese in Kraft. Damit endete offiziell der Zweite Weltkrieg in Europa.</a:t>
            </a:r>
            <a:br>
              <a:rPr lang="de-AT" dirty="0"/>
            </a:br>
            <a:r>
              <a:rPr lang="de-AT" dirty="0"/>
              <a:t>Deutschland wurde in der Folge zwischen den alliierten Siegermächten Sowjetunion, USA, Großbritannien und Frankreich in vier Besatzungszonen, Berlin in </a:t>
            </a:r>
            <a:r>
              <a:rPr lang="de-AT" dirty="0" smtClean="0"/>
              <a:t>vier Sektoren </a:t>
            </a:r>
            <a:r>
              <a:rPr lang="de-AT" dirty="0"/>
              <a:t>aufgeteilt.</a:t>
            </a:r>
          </a:p>
          <a:p>
            <a:endParaRPr lang="de-AT" dirty="0"/>
          </a:p>
        </p:txBody>
      </p:sp>
      <p:sp>
        <p:nvSpPr>
          <p:cNvPr id="4" name="Foliennummernplatzhalter 3"/>
          <p:cNvSpPr>
            <a:spLocks noGrp="1"/>
          </p:cNvSpPr>
          <p:nvPr>
            <p:ph type="sldNum" sz="quarter" idx="10"/>
          </p:nvPr>
        </p:nvSpPr>
        <p:spPr/>
        <p:txBody>
          <a:bodyPr/>
          <a:lstStyle/>
          <a:p>
            <a:pPr>
              <a:defRPr/>
            </a:pPr>
            <a:fld id="{2AB57812-465C-463D-A8FA-D9934EC47507}" type="slidenum">
              <a:rPr lang="de-DE" smtClean="0"/>
              <a:pPr>
                <a:defRPr/>
              </a:pPr>
              <a:t>30</a:t>
            </a:fld>
            <a:endParaRPr lang="de-DE"/>
          </a:p>
        </p:txBody>
      </p:sp>
    </p:spTree>
    <p:extLst>
      <p:ext uri="{BB962C8B-B14F-4D97-AF65-F5344CB8AC3E}">
        <p14:creationId xmlns:p14="http://schemas.microsoft.com/office/powerpoint/2010/main" val="379596866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lnSpcReduction="10000"/>
          </a:bodyPr>
          <a:lstStyle/>
          <a:p>
            <a:r>
              <a:rPr lang="de-DE" b="1" dirty="0"/>
              <a:t>Hiroshima und Nagasaki und Kriegsende in Fernost</a:t>
            </a:r>
            <a:endParaRPr lang="de-AT" dirty="0"/>
          </a:p>
          <a:p>
            <a:r>
              <a:rPr lang="de-DE" b="1" dirty="0"/>
              <a:t>Krieg in Fernost ging weiter</a:t>
            </a:r>
            <a:endParaRPr lang="de-AT" dirty="0"/>
          </a:p>
          <a:p>
            <a:r>
              <a:rPr lang="de-DE" dirty="0"/>
              <a:t>Obwohl seit Anfang 1945 zahlreiche japanische Städte durch alliierte Kampfflugzeuge zerstört worden waren, kapitulierte Japan nicht. </a:t>
            </a:r>
            <a:br>
              <a:rPr lang="de-DE" dirty="0"/>
            </a:br>
            <a:r>
              <a:rPr lang="de-DE" dirty="0"/>
              <a:t>Der neue US-amerikanische Präsident Harry Truman (sein Vorgänger Roosevelt war im April verstorben) wollte den Krieg, der in Europa bereits im Mai 1945 zu Ende gegangen war, auch in Fernost möglichst schnell beenden. Dazu setzten die Amerikaner eine Waffe ein, die neu entwickelt worden war: die Atombombe.</a:t>
            </a:r>
            <a:endParaRPr lang="de-AT" dirty="0"/>
          </a:p>
          <a:p>
            <a:r>
              <a:rPr lang="de-DE" dirty="0"/>
              <a:t> </a:t>
            </a:r>
            <a:endParaRPr lang="de-AT" dirty="0"/>
          </a:p>
          <a:p>
            <a:r>
              <a:rPr lang="de-DE" b="1" dirty="0"/>
              <a:t>Abwurf der Atombomben und Kriegsende</a:t>
            </a:r>
            <a:endParaRPr lang="de-AT" dirty="0"/>
          </a:p>
          <a:p>
            <a:r>
              <a:rPr lang="de-DE" dirty="0"/>
              <a:t>Am 6. August 1945 kam die erste Atombombe zum Einsatz. Ein US-amerikanischer Bomber warf sie über der japanischen Stadt Hiroshima ab. Am 9. August wurde eine weitere Atombombe über der japanischen Stadt Nagasaki abgeworfen.</a:t>
            </a:r>
            <a:br>
              <a:rPr lang="de-DE" dirty="0"/>
            </a:br>
            <a:r>
              <a:rPr lang="de-DE" dirty="0"/>
              <a:t>Am 8. August erklärte außerdem die Sowjetunion Japan den Krieg</a:t>
            </a:r>
            <a:r>
              <a:rPr lang="de-DE" dirty="0" smtClean="0"/>
              <a:t>.</a:t>
            </a:r>
          </a:p>
          <a:p>
            <a:r>
              <a:rPr lang="de-DE" dirty="0"/>
              <a:t/>
            </a:r>
            <a:br>
              <a:rPr lang="de-DE" dirty="0"/>
            </a:br>
            <a:r>
              <a:rPr lang="de-DE" dirty="0"/>
              <a:t>Die Atombomben zerstörten Städte im Umkreis von 5 Kilometern. Über 150.000 Menschen starben sofort, zehntausende Menschen erlitten schwere Verletzungen. Die radioaktive Strahlung forderte in den darauffolgenden Jahren circa weitere 100.000 Tote. Viele Kinder in der radioaktiv verstrahlten Zone kamen mit körperlichen und geistigen Behinderungen zur Welt</a:t>
            </a:r>
            <a:r>
              <a:rPr lang="de-DE" dirty="0" smtClean="0"/>
              <a:t>.</a:t>
            </a:r>
            <a:br>
              <a:rPr lang="de-DE" dirty="0" smtClean="0"/>
            </a:br>
            <a:endParaRPr lang="de-AT" dirty="0"/>
          </a:p>
          <a:p>
            <a:r>
              <a:rPr lang="de-DE" dirty="0"/>
              <a:t>Am 2. September 1945 kapitulierte Japan. Damit ging der Weltkrieg auch in Fernost zu Ende.</a:t>
            </a:r>
            <a:endParaRPr lang="de-AT" dirty="0"/>
          </a:p>
          <a:p>
            <a:endParaRPr lang="de-AT" dirty="0"/>
          </a:p>
        </p:txBody>
      </p:sp>
      <p:sp>
        <p:nvSpPr>
          <p:cNvPr id="4" name="Foliennummernplatzhalter 3"/>
          <p:cNvSpPr>
            <a:spLocks noGrp="1"/>
          </p:cNvSpPr>
          <p:nvPr>
            <p:ph type="sldNum" sz="quarter" idx="10"/>
          </p:nvPr>
        </p:nvSpPr>
        <p:spPr/>
        <p:txBody>
          <a:bodyPr/>
          <a:lstStyle/>
          <a:p>
            <a:pPr>
              <a:defRPr/>
            </a:pPr>
            <a:fld id="{2AB57812-465C-463D-A8FA-D9934EC47507}" type="slidenum">
              <a:rPr lang="de-DE" smtClean="0"/>
              <a:pPr>
                <a:defRPr/>
              </a:pPr>
              <a:t>31</a:t>
            </a:fld>
            <a:endParaRPr lang="de-DE"/>
          </a:p>
        </p:txBody>
      </p:sp>
    </p:spTree>
    <p:extLst>
      <p:ext uri="{BB962C8B-B14F-4D97-AF65-F5344CB8AC3E}">
        <p14:creationId xmlns:p14="http://schemas.microsoft.com/office/powerpoint/2010/main" val="83307123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pPr>
              <a:defRPr/>
            </a:pPr>
            <a:fld id="{2AB57812-465C-463D-A8FA-D9934EC47507}" type="slidenum">
              <a:rPr lang="de-DE" smtClean="0"/>
              <a:pPr>
                <a:defRPr/>
              </a:pPr>
              <a:t>32</a:t>
            </a:fld>
            <a:endParaRPr lang="de-DE"/>
          </a:p>
        </p:txBody>
      </p:sp>
    </p:spTree>
    <p:extLst>
      <p:ext uri="{BB962C8B-B14F-4D97-AF65-F5344CB8AC3E}">
        <p14:creationId xmlns:p14="http://schemas.microsoft.com/office/powerpoint/2010/main" val="14259648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Im Zweiten Weltkrieg starben Millionen Soldaten und Soldatinnen bei Kriegshandlungen an der Front. Aber auch die Zivilbevölkerung musste das Grauen des Krieges miterleben. Mehr als die Hälfte der über 60 Millionen Toten waren </a:t>
            </a:r>
            <a:r>
              <a:rPr lang="de-DE" dirty="0" err="1"/>
              <a:t>ZivilistInnen</a:t>
            </a:r>
            <a:r>
              <a:rPr lang="de-DE" dirty="0"/>
              <a:t>. Die meisten </a:t>
            </a:r>
            <a:r>
              <a:rPr lang="de-DE" dirty="0" err="1"/>
              <a:t>ZivilistInnen</a:t>
            </a:r>
            <a:r>
              <a:rPr lang="de-DE" dirty="0"/>
              <a:t> starben während des Zweiten Weltkrieges in China, der Sowjetunion und Polen. </a:t>
            </a:r>
          </a:p>
          <a:p>
            <a:r>
              <a:rPr lang="de-DE" dirty="0"/>
              <a:t>Auch in den eroberten Gebieten gab es zahlreiche Massaker von deutschen Truppen an </a:t>
            </a:r>
            <a:r>
              <a:rPr lang="de-DE" dirty="0" err="1"/>
              <a:t>ZivilistInnen</a:t>
            </a:r>
            <a:r>
              <a:rPr lang="de-DE" dirty="0"/>
              <a:t>, beispielsweise in </a:t>
            </a:r>
            <a:r>
              <a:rPr lang="de-DE" dirty="0" err="1"/>
              <a:t>Lidice</a:t>
            </a:r>
            <a:r>
              <a:rPr lang="de-DE" dirty="0"/>
              <a:t> (ein Ort in der heutigen Tschechischen </a:t>
            </a:r>
            <a:r>
              <a:rPr lang="de-DE" dirty="0" smtClean="0"/>
              <a:t>Republik), </a:t>
            </a:r>
            <a:r>
              <a:rPr lang="de-DE" dirty="0" err="1"/>
              <a:t>Oradour-sur-Glane</a:t>
            </a:r>
            <a:r>
              <a:rPr lang="de-DE" dirty="0"/>
              <a:t> (Frankreich), </a:t>
            </a:r>
            <a:r>
              <a:rPr lang="de-AT" dirty="0" err="1"/>
              <a:t>Sant'Anna</a:t>
            </a:r>
            <a:r>
              <a:rPr lang="de-AT" dirty="0"/>
              <a:t> </a:t>
            </a:r>
            <a:r>
              <a:rPr lang="de-DE" dirty="0" smtClean="0"/>
              <a:t>di </a:t>
            </a:r>
            <a:r>
              <a:rPr lang="de-DE" dirty="0" err="1"/>
              <a:t>Stazzema</a:t>
            </a:r>
            <a:r>
              <a:rPr lang="de-DE" dirty="0"/>
              <a:t> (Italien) und </a:t>
            </a:r>
            <a:r>
              <a:rPr lang="de-DE" dirty="0" err="1"/>
              <a:t>Kalavryta</a:t>
            </a:r>
            <a:r>
              <a:rPr lang="de-DE" dirty="0"/>
              <a:t> (Griechenland). </a:t>
            </a:r>
            <a:br>
              <a:rPr lang="de-DE" dirty="0"/>
            </a:br>
            <a:endParaRPr lang="de-DE" dirty="0" smtClean="0"/>
          </a:p>
          <a:p>
            <a:r>
              <a:rPr lang="de-DE" b="1" dirty="0" smtClean="0"/>
              <a:t>Gefahr </a:t>
            </a:r>
            <a:r>
              <a:rPr lang="de-DE" b="1" dirty="0"/>
              <a:t>durch Luftangriffe</a:t>
            </a:r>
            <a:endParaRPr lang="de-DE" dirty="0"/>
          </a:p>
          <a:p>
            <a:r>
              <a:rPr lang="de-DE" dirty="0"/>
              <a:t>Bereits ab 1939 griffen deutsche Kampfflugzeuge Städte in Polen, in den Niederlanden und in Großbritannien an. Dabei wurden tausende Menschen getötet. Die Zivilbevölkerung in Deutschland und Österreich blieb von den Kriegshandlungen anfangs größtenteils </a:t>
            </a:r>
            <a:r>
              <a:rPr lang="de-DE" dirty="0" smtClean="0"/>
              <a:t>verschont.</a:t>
            </a:r>
            <a:br>
              <a:rPr lang="de-DE" dirty="0" smtClean="0"/>
            </a:br>
            <a:r>
              <a:rPr lang="de-DE" dirty="0" smtClean="0"/>
              <a:t>Dann </a:t>
            </a:r>
            <a:r>
              <a:rPr lang="de-DE" dirty="0"/>
              <a:t>begannen die britischen Gegenangriffe mit Kampfflugzeugen vor allem auf größere Städte. </a:t>
            </a:r>
            <a:r>
              <a:rPr lang="de-DE" dirty="0" smtClean="0"/>
              <a:t/>
            </a:r>
            <a:br>
              <a:rPr lang="de-DE" dirty="0" smtClean="0"/>
            </a:br>
            <a:r>
              <a:rPr lang="de-DE" dirty="0" smtClean="0"/>
              <a:t>Später </a:t>
            </a:r>
            <a:r>
              <a:rPr lang="de-DE" dirty="0"/>
              <a:t>beteiligten sich auch US-amerikanische Fliegerverbände an den Angriffen</a:t>
            </a:r>
            <a:r>
              <a:rPr lang="de-DE" dirty="0" smtClean="0"/>
              <a:t>. </a:t>
            </a:r>
            <a:r>
              <a:rPr lang="de-DE" dirty="0"/>
              <a:t>Die Bomben zerstörten ganze Stadtviertel und töteten über eine halbe Million Menschen.</a:t>
            </a:r>
          </a:p>
          <a:p>
            <a:endParaRPr lang="de-AT" dirty="0"/>
          </a:p>
        </p:txBody>
      </p:sp>
      <p:sp>
        <p:nvSpPr>
          <p:cNvPr id="4" name="Foliennummernplatzhalter 3"/>
          <p:cNvSpPr>
            <a:spLocks noGrp="1"/>
          </p:cNvSpPr>
          <p:nvPr>
            <p:ph type="sldNum" sz="quarter" idx="10"/>
          </p:nvPr>
        </p:nvSpPr>
        <p:spPr/>
        <p:txBody>
          <a:bodyPr/>
          <a:lstStyle/>
          <a:p>
            <a:pPr>
              <a:defRPr/>
            </a:pPr>
            <a:fld id="{2AB57812-465C-463D-A8FA-D9934EC47507}" type="slidenum">
              <a:rPr lang="de-DE" smtClean="0"/>
              <a:pPr>
                <a:defRPr/>
              </a:pPr>
              <a:t>33</a:t>
            </a:fld>
            <a:endParaRPr lang="de-DE"/>
          </a:p>
        </p:txBody>
      </p:sp>
    </p:spTree>
    <p:extLst>
      <p:ext uri="{BB962C8B-B14F-4D97-AF65-F5344CB8AC3E}">
        <p14:creationId xmlns:p14="http://schemas.microsoft.com/office/powerpoint/2010/main" val="120064133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b="1" dirty="0"/>
              <a:t>Eingeschränkte Verfügbarkeit von Lebensmitteln und Kleidung </a:t>
            </a:r>
            <a:endParaRPr lang="de-DE" dirty="0"/>
          </a:p>
          <a:p>
            <a:r>
              <a:rPr lang="de-DE" dirty="0"/>
              <a:t>Seit Beginn des Krieges konnten die Menschen bestimmte Lebensmittel nur noch mit Bezugsscheinen kaufen. Das heißt, jede berechtigte Person erhielt nur eine bestimmte Menge z.B. an Fleisch, Butter, Käse, Fett und Marmelade. Zur Versorgung der Bevölkerung ließ das nationalsozialistische Regime Lebensmittel aus den eroberten Gebieten nach Deutschland bringen. Mit der „Reichskleiderkarte“ wurde auch der Kauf von Kleidung beschränkt. </a:t>
            </a:r>
          </a:p>
          <a:p>
            <a:r>
              <a:rPr lang="de-DE" b="1" dirty="0"/>
              <a:t>Bei Widerstand drohte Strafe</a:t>
            </a:r>
            <a:endParaRPr lang="de-DE" dirty="0"/>
          </a:p>
          <a:p>
            <a:r>
              <a:rPr lang="de-DE" dirty="0"/>
              <a:t>Jeder Widerstand gegen die nationalsozialistische Führung oder gegen den Krieg wurde bestraft. Menschen, die ausländische Radiosender hörten oder sich kritisch über den Krieg äußerten, wurden festgenommen. Hatte jemand während eines Bombenangriffs einen Diebstahl begangen, drohte ihm die Todesstrafe. Wer den Kriegsdienst verweigerte oder als Soldat Befehle nicht befolgte, wurde vor ein Militärgericht gestellt. Über 20.000 Soldaten der deutschen Wehrmacht wurden während des Zweiten Weltkriegs durch deutsche Militärgerichte zum Tode verurteilt und hingerichtet. Die nationalsozialistische Führung stellte jeden Widerstand als „Angriff“ auf das eigene Volk dar.  </a:t>
            </a:r>
            <a:endParaRPr lang="de-DE" dirty="0" smtClean="0"/>
          </a:p>
          <a:p>
            <a:r>
              <a:rPr lang="de-DE" dirty="0"/>
              <a:t>(</a:t>
            </a:r>
            <a:r>
              <a:rPr lang="de-DE" i="1" dirty="0" smtClean="0"/>
              <a:t>Mehr </a:t>
            </a:r>
            <a:r>
              <a:rPr lang="de-DE" i="1" dirty="0"/>
              <a:t>über Widerstand gegen den Nationalsozialismus in Österreich </a:t>
            </a:r>
            <a:r>
              <a:rPr lang="de-DE" i="1" dirty="0" smtClean="0"/>
              <a:t>im </a:t>
            </a:r>
            <a:r>
              <a:rPr lang="de-DE" i="1" dirty="0"/>
              <a:t>Thema „Gedenken 1938 – Annexion Österreichs</a:t>
            </a:r>
            <a:r>
              <a:rPr lang="de-DE" i="1" dirty="0" smtClean="0"/>
              <a:t>“.)</a:t>
            </a:r>
            <a:endParaRPr lang="de-DE" i="1" dirty="0"/>
          </a:p>
          <a:p>
            <a:endParaRPr lang="de-AT" dirty="0"/>
          </a:p>
        </p:txBody>
      </p:sp>
      <p:sp>
        <p:nvSpPr>
          <p:cNvPr id="4" name="Foliennummernplatzhalter 3"/>
          <p:cNvSpPr>
            <a:spLocks noGrp="1"/>
          </p:cNvSpPr>
          <p:nvPr>
            <p:ph type="sldNum" sz="quarter" idx="10"/>
          </p:nvPr>
        </p:nvSpPr>
        <p:spPr/>
        <p:txBody>
          <a:bodyPr/>
          <a:lstStyle/>
          <a:p>
            <a:pPr>
              <a:defRPr/>
            </a:pPr>
            <a:fld id="{2AB57812-465C-463D-A8FA-D9934EC47507}" type="slidenum">
              <a:rPr lang="de-DE" smtClean="0"/>
              <a:pPr>
                <a:defRPr/>
              </a:pPr>
              <a:t>34</a:t>
            </a:fld>
            <a:endParaRPr lang="de-DE"/>
          </a:p>
        </p:txBody>
      </p:sp>
    </p:spTree>
    <p:extLst>
      <p:ext uri="{BB962C8B-B14F-4D97-AF65-F5344CB8AC3E}">
        <p14:creationId xmlns:p14="http://schemas.microsoft.com/office/powerpoint/2010/main" val="171433176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AT" b="1" dirty="0" smtClean="0"/>
              <a:t>Lage </a:t>
            </a:r>
            <a:r>
              <a:rPr lang="de-AT" b="1" dirty="0"/>
              <a:t>der </a:t>
            </a:r>
            <a:r>
              <a:rPr lang="de-AT" b="1" dirty="0" err="1"/>
              <a:t>ZwangsarbeiterInnen</a:t>
            </a:r>
            <a:endParaRPr lang="de-AT" dirty="0"/>
          </a:p>
          <a:p>
            <a:r>
              <a:rPr lang="de-AT" dirty="0"/>
              <a:t>Zur Zeit des Zweiten Weltkrieges lebten mehrere Millionen </a:t>
            </a:r>
            <a:r>
              <a:rPr lang="de-AT" dirty="0" err="1"/>
              <a:t>ZwangsarbeiterInnen</a:t>
            </a:r>
            <a:r>
              <a:rPr lang="de-AT" dirty="0"/>
              <a:t> im Deutschen Reich. Dazu zählten </a:t>
            </a:r>
            <a:r>
              <a:rPr lang="de-AT" dirty="0" err="1"/>
              <a:t>ZivilistInnen</a:t>
            </a:r>
            <a:r>
              <a:rPr lang="de-AT" dirty="0"/>
              <a:t>, vor allem aus besetzten Gebieten im Osten, Kriegsgefangene und Häftlinge in den Konzentrationslagern. Sie lebten oft in Lagern unter schlechtesten Bedingungen. Sie wurden eingesetzt, um Waffen und Panzer zu produzieren, Bombenschäden zu beseitigen und die Bevölkerung mit Lebensmitteln zu versorgen. </a:t>
            </a:r>
            <a:r>
              <a:rPr lang="de-AT" dirty="0" smtClean="0"/>
              <a:t/>
            </a:r>
            <a:br>
              <a:rPr lang="de-AT" dirty="0" smtClean="0"/>
            </a:br>
            <a:r>
              <a:rPr lang="de-AT" dirty="0" smtClean="0"/>
              <a:t>Ohne </a:t>
            </a:r>
            <a:r>
              <a:rPr lang="de-AT" dirty="0"/>
              <a:t>diese Ausbeutung der </a:t>
            </a:r>
            <a:r>
              <a:rPr lang="de-AT" dirty="0" err="1"/>
              <a:t>ZwangsarbeiterInnen</a:t>
            </a:r>
            <a:r>
              <a:rPr lang="de-AT" dirty="0"/>
              <a:t> hätte das Deutsche Reich den Krieg ab 1942 nicht mehr weiterführen können.</a:t>
            </a:r>
          </a:p>
          <a:p>
            <a:endParaRPr lang="de-DE" b="1" dirty="0"/>
          </a:p>
          <a:p>
            <a:endParaRPr lang="de-DE" b="1" dirty="0" smtClean="0"/>
          </a:p>
          <a:p>
            <a:endParaRPr lang="de-DE" b="1" dirty="0"/>
          </a:p>
          <a:p>
            <a:r>
              <a:rPr lang="de-DE" b="1" dirty="0" smtClean="0"/>
              <a:t> </a:t>
            </a:r>
            <a:r>
              <a:rPr lang="de-DE" b="1" dirty="0"/>
              <a:t>Frauen </a:t>
            </a:r>
            <a:endParaRPr lang="de-DE" dirty="0"/>
          </a:p>
          <a:p>
            <a:r>
              <a:rPr lang="de-DE" dirty="0"/>
              <a:t>Die Rolle der Frau im Deutschen Reich war widersprüchlich. Einerseits sollten Frauen vor allem Kinder gebären und sich um die Familie kümmern. Andererseits wurden </a:t>
            </a:r>
            <a:r>
              <a:rPr lang="de-DE" dirty="0" smtClean="0"/>
              <a:t>sie </a:t>
            </a:r>
            <a:r>
              <a:rPr lang="de-DE" dirty="0"/>
              <a:t>in der Industrie und auch bei der Wehrmacht als Arbeitskräfte dringend gebraucht. Sie wurden als Pflegerinnen in Lazaretten, im Bereich der Nachrichtenübermittlung oder als Flakwaffenhelferinnen bei der Flugabwehr eingesetzt, jedoch nicht an der Front. In der sowjetischen Armee hingegen kämpften viele Frauen auch als </a:t>
            </a:r>
            <a:r>
              <a:rPr lang="de-DE" dirty="0" smtClean="0"/>
              <a:t>Soldatinnen.</a:t>
            </a:r>
            <a:endParaRPr lang="de-DE" dirty="0"/>
          </a:p>
        </p:txBody>
      </p:sp>
      <p:sp>
        <p:nvSpPr>
          <p:cNvPr id="4" name="Foliennummernplatzhalter 3"/>
          <p:cNvSpPr>
            <a:spLocks noGrp="1"/>
          </p:cNvSpPr>
          <p:nvPr>
            <p:ph type="sldNum" sz="quarter" idx="10"/>
          </p:nvPr>
        </p:nvSpPr>
        <p:spPr/>
        <p:txBody>
          <a:bodyPr/>
          <a:lstStyle/>
          <a:p>
            <a:pPr>
              <a:defRPr/>
            </a:pPr>
            <a:fld id="{2AB57812-465C-463D-A8FA-D9934EC47507}" type="slidenum">
              <a:rPr lang="de-DE" smtClean="0"/>
              <a:pPr>
                <a:defRPr/>
              </a:pPr>
              <a:t>35</a:t>
            </a:fld>
            <a:endParaRPr lang="de-DE"/>
          </a:p>
        </p:txBody>
      </p:sp>
    </p:spTree>
    <p:extLst>
      <p:ext uri="{BB962C8B-B14F-4D97-AF65-F5344CB8AC3E}">
        <p14:creationId xmlns:p14="http://schemas.microsoft.com/office/powerpoint/2010/main" val="10428813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DE" b="1" dirty="0" smtClean="0"/>
              <a:t>Lage </a:t>
            </a:r>
            <a:r>
              <a:rPr lang="de-DE" b="1" dirty="0"/>
              <a:t>der Kinder </a:t>
            </a:r>
            <a:endParaRPr lang="de-DE" dirty="0"/>
          </a:p>
          <a:p>
            <a:r>
              <a:rPr lang="de-DE" dirty="0"/>
              <a:t>Für Kinder war der Zweite Weltkrieg eine absolute Ausnahmesituation. Kinder erlebten, dass ihre Väter an die Front ziehen mussten und oftmals nicht wieder zurückkamen. Sie litten unter Hunger, mussten vor feindlichen Angriffen fliehen und lebten in ständiger Angst. Als die Luftangriffe auf deutsche und österreichische Städte immer häufiger wurden, wurden Millionen Kinder evakuiert und aufs Land gebracht.</a:t>
            </a:r>
          </a:p>
          <a:p>
            <a:r>
              <a:rPr lang="de-DE" dirty="0"/>
              <a:t>Die Hitlerjugend bereitete die Jugendlichen schon früh auf ihre Aufgabe als Soldaten vor. Bereits im Alter von 15 Jahren mussten sie auch militärische Aufgaben übernehmen. Viele kamen als Flakhelfer zum Einsatz. Ihre Aufgabe bestand darin, feindliche Flugzeuge abzuschießen. Ab 1944 wurden junge Männer ab 16 Jahren auch an der Front eingesetzt.  Alle Mädchen und jungen Frauen zwischen 10 und 21 Jahren mussten ab 1936 Mitglied im „Bund Deutscher Mädel“ (BDM) sein. Das Ziel der Jugendorganisationen war es, den Kindern von klein auf das Weltbild des Nationalsozialismus zu vermitteln. Gleichzeitig sollten die Kinder und Jugendlichen Disziplin und Gehorsam lernen. </a:t>
            </a:r>
            <a:r>
              <a:rPr lang="de-DE" dirty="0" smtClean="0"/>
              <a:t/>
            </a:r>
            <a:br>
              <a:rPr lang="de-DE" dirty="0" smtClean="0"/>
            </a:br>
            <a:r>
              <a:rPr lang="de-DE" dirty="0" smtClean="0"/>
              <a:t>(</a:t>
            </a:r>
            <a:r>
              <a:rPr lang="de-DE" i="1" dirty="0" smtClean="0"/>
              <a:t>Mehr </a:t>
            </a:r>
            <a:r>
              <a:rPr lang="de-DE" i="1" dirty="0"/>
              <a:t>über die Kindheit im Nationalsozialismus </a:t>
            </a:r>
            <a:r>
              <a:rPr lang="de-DE" i="1" dirty="0" smtClean="0"/>
              <a:t>im </a:t>
            </a:r>
            <a:r>
              <a:rPr lang="de-DE" i="1" dirty="0"/>
              <a:t>Thema „Gedenken 1938 – Annexion Österreichs</a:t>
            </a:r>
            <a:r>
              <a:rPr lang="de-DE" i="1" dirty="0" smtClean="0"/>
              <a:t>“.)</a:t>
            </a:r>
            <a:endParaRPr lang="de-DE" i="1" dirty="0"/>
          </a:p>
          <a:p>
            <a:endParaRPr lang="de-AT" dirty="0"/>
          </a:p>
        </p:txBody>
      </p:sp>
      <p:sp>
        <p:nvSpPr>
          <p:cNvPr id="4" name="Foliennummernplatzhalter 3"/>
          <p:cNvSpPr>
            <a:spLocks noGrp="1"/>
          </p:cNvSpPr>
          <p:nvPr>
            <p:ph type="sldNum" sz="quarter" idx="10"/>
          </p:nvPr>
        </p:nvSpPr>
        <p:spPr/>
        <p:txBody>
          <a:bodyPr/>
          <a:lstStyle/>
          <a:p>
            <a:pPr>
              <a:defRPr/>
            </a:pPr>
            <a:fld id="{2AB57812-465C-463D-A8FA-D9934EC47507}" type="slidenum">
              <a:rPr lang="de-DE" smtClean="0"/>
              <a:pPr>
                <a:defRPr/>
              </a:pPr>
              <a:t>36</a:t>
            </a:fld>
            <a:endParaRPr lang="de-DE"/>
          </a:p>
        </p:txBody>
      </p:sp>
    </p:spTree>
    <p:extLst>
      <p:ext uri="{BB962C8B-B14F-4D97-AF65-F5344CB8AC3E}">
        <p14:creationId xmlns:p14="http://schemas.microsoft.com/office/powerpoint/2010/main" val="327456961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pPr>
              <a:defRPr/>
            </a:pPr>
            <a:fld id="{2AB57812-465C-463D-A8FA-D9934EC47507}" type="slidenum">
              <a:rPr lang="de-DE" smtClean="0"/>
              <a:pPr>
                <a:defRPr/>
              </a:pPr>
              <a:t>37</a:t>
            </a:fld>
            <a:endParaRPr lang="de-DE"/>
          </a:p>
        </p:txBody>
      </p:sp>
    </p:spTree>
    <p:extLst>
      <p:ext uri="{BB962C8B-B14F-4D97-AF65-F5344CB8AC3E}">
        <p14:creationId xmlns:p14="http://schemas.microsoft.com/office/powerpoint/2010/main" val="51418768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DE" b="1" dirty="0"/>
              <a:t>Holocaust </a:t>
            </a:r>
          </a:p>
          <a:p>
            <a:r>
              <a:rPr lang="de-DE" i="1" dirty="0"/>
              <a:t>Anm. d. Red.: Anm. d. Red.: Ab Dezember 2019 gibt es eine ausführlichere Darstellung des </a:t>
            </a:r>
            <a:r>
              <a:rPr lang="de-DE" i="1" dirty="0" smtClean="0"/>
              <a:t>Holocaust / der </a:t>
            </a:r>
            <a:r>
              <a:rPr lang="de-DE" i="1" dirty="0" err="1" smtClean="0"/>
              <a:t>Shoah</a:t>
            </a:r>
            <a:r>
              <a:rPr lang="de-DE" i="1" dirty="0" smtClean="0"/>
              <a:t> </a:t>
            </a:r>
            <a:r>
              <a:rPr lang="de-DE" i="1" dirty="0"/>
              <a:t>als Schwerpunktthema auf den Seiten der </a:t>
            </a:r>
            <a:r>
              <a:rPr lang="de-DE" i="1" dirty="0" err="1"/>
              <a:t>DemokratieWEBstatt</a:t>
            </a:r>
            <a:r>
              <a:rPr lang="de-DE" i="1" dirty="0"/>
              <a:t>.</a:t>
            </a:r>
            <a:endParaRPr lang="de-DE" dirty="0"/>
          </a:p>
          <a:p>
            <a:r>
              <a:rPr lang="de-DE" dirty="0" smtClean="0"/>
              <a:t>Der </a:t>
            </a:r>
            <a:r>
              <a:rPr lang="de-DE" dirty="0"/>
              <a:t>Massenmord an Juden und Jüdinnen durch das nationalsozialistische Regime wird als </a:t>
            </a:r>
            <a:r>
              <a:rPr lang="de-DE" i="1" dirty="0"/>
              <a:t>Holocaust</a:t>
            </a:r>
            <a:r>
              <a:rPr lang="de-DE" dirty="0"/>
              <a:t> oder </a:t>
            </a:r>
            <a:r>
              <a:rPr lang="de-DE" i="1" dirty="0" err="1" smtClean="0"/>
              <a:t>Shoah</a:t>
            </a:r>
            <a:r>
              <a:rPr lang="de-DE" dirty="0"/>
              <a:t> </a:t>
            </a:r>
            <a:r>
              <a:rPr lang="de-DE" dirty="0" smtClean="0"/>
              <a:t>bezeichnet</a:t>
            </a:r>
            <a:r>
              <a:rPr lang="de-DE" dirty="0"/>
              <a:t>.</a:t>
            </a:r>
          </a:p>
          <a:p>
            <a:r>
              <a:rPr lang="de-DE" dirty="0"/>
              <a:t>1933 übernahmen in Deutschland die Nationalsozialisten unter Adolf Hitler die Macht. Das nationalsozialistische Regime wollte die europäischen Juden und Jüdinnen „ausrotten“. Sie wurden als minderwertige „Untermenschen“ dargestellt. Die Lage der Juden und Jüdinnen in Deutschland verschlechterte sich in den kommenden Jahren zunehmend. Insbesondere nach den Novemberpogromen 1938 verließen zehntausende jüdische Menschen das Land.</a:t>
            </a:r>
          </a:p>
          <a:p>
            <a:r>
              <a:rPr lang="de-DE" b="1" dirty="0"/>
              <a:t>Juden und Jüdinnen fliehen ins Ausland</a:t>
            </a:r>
            <a:endParaRPr lang="de-DE" dirty="0"/>
          </a:p>
          <a:p>
            <a:r>
              <a:rPr lang="de-DE" dirty="0"/>
              <a:t>Ab 1939 wurde es für Juden und Jüdinnen immer schwieriger, aus Deutschland auszuwandern. </a:t>
            </a:r>
            <a:r>
              <a:rPr lang="de-DE" dirty="0" smtClean="0"/>
              <a:t/>
            </a:r>
            <a:br>
              <a:rPr lang="de-DE" dirty="0" smtClean="0"/>
            </a:br>
            <a:r>
              <a:rPr lang="de-DE" dirty="0" smtClean="0"/>
              <a:t>1941 </a:t>
            </a:r>
            <a:r>
              <a:rPr lang="de-DE" dirty="0"/>
              <a:t>wurde ein Auswanderungsverbot erlassen. Bis dahin hatten etwa die Hälfte aller Juden und Jüdinnen, die 1933 in Deutschland gelebt hatten, das Land verlassen. Von über 200.000 jüdischen Menschen in </a:t>
            </a:r>
            <a:r>
              <a:rPr lang="de-DE" dirty="0" smtClean="0"/>
              <a:t>Österreich</a:t>
            </a:r>
            <a:r>
              <a:rPr lang="de-DE" dirty="0"/>
              <a:t> </a:t>
            </a:r>
            <a:r>
              <a:rPr lang="de-DE" dirty="0" smtClean="0"/>
              <a:t>waren </a:t>
            </a:r>
            <a:r>
              <a:rPr lang="de-DE" dirty="0"/>
              <a:t>rund 130.000 ins Ausland geflohen. </a:t>
            </a:r>
          </a:p>
          <a:p>
            <a:endParaRPr lang="de-DE" dirty="0"/>
          </a:p>
          <a:p>
            <a:endParaRPr lang="de-DE" dirty="0"/>
          </a:p>
          <a:p>
            <a:endParaRPr lang="de-AT" dirty="0"/>
          </a:p>
        </p:txBody>
      </p:sp>
      <p:sp>
        <p:nvSpPr>
          <p:cNvPr id="4" name="Foliennummernplatzhalter 3"/>
          <p:cNvSpPr>
            <a:spLocks noGrp="1"/>
          </p:cNvSpPr>
          <p:nvPr>
            <p:ph type="sldNum" sz="quarter" idx="10"/>
          </p:nvPr>
        </p:nvSpPr>
        <p:spPr/>
        <p:txBody>
          <a:bodyPr/>
          <a:lstStyle/>
          <a:p>
            <a:pPr>
              <a:defRPr/>
            </a:pPr>
            <a:fld id="{2AB57812-465C-463D-A8FA-D9934EC47507}" type="slidenum">
              <a:rPr lang="de-DE" smtClean="0"/>
              <a:pPr>
                <a:defRPr/>
              </a:pPr>
              <a:t>38</a:t>
            </a:fld>
            <a:endParaRPr lang="de-DE"/>
          </a:p>
        </p:txBody>
      </p:sp>
    </p:spTree>
    <p:extLst>
      <p:ext uri="{BB962C8B-B14F-4D97-AF65-F5344CB8AC3E}">
        <p14:creationId xmlns:p14="http://schemas.microsoft.com/office/powerpoint/2010/main" val="28956335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fontScale="92500" lnSpcReduction="10000"/>
          </a:bodyPr>
          <a:lstStyle/>
          <a:p>
            <a:r>
              <a:rPr lang="de-DE" b="1" dirty="0"/>
              <a:t>Holocaust </a:t>
            </a:r>
          </a:p>
          <a:p>
            <a:r>
              <a:rPr lang="de-DE" i="1" dirty="0"/>
              <a:t>Anm. d. Red.: Anm. d. Red.: Ab Dezember 2019 gibt es eine ausführlichere Darstellung des Holocaust / der </a:t>
            </a:r>
            <a:r>
              <a:rPr lang="de-DE" i="1" dirty="0" err="1"/>
              <a:t>Shoah</a:t>
            </a:r>
            <a:r>
              <a:rPr lang="de-DE" i="1" dirty="0"/>
              <a:t> als Schwerpunktthema auf den Seiten der </a:t>
            </a:r>
            <a:r>
              <a:rPr lang="de-DE" i="1" dirty="0" err="1"/>
              <a:t>DemokratieWEBstatt</a:t>
            </a:r>
            <a:r>
              <a:rPr lang="de-DE" i="1" dirty="0"/>
              <a:t>.</a:t>
            </a:r>
            <a:endParaRPr lang="de-DE" dirty="0"/>
          </a:p>
          <a:p>
            <a:r>
              <a:rPr lang="de-DE" dirty="0"/>
              <a:t>Der Massenmord an Juden und </a:t>
            </a:r>
            <a:r>
              <a:rPr lang="de-DE" b="1" dirty="0" smtClean="0"/>
              <a:t>Ghettoisierung </a:t>
            </a:r>
            <a:r>
              <a:rPr lang="de-DE" b="1" dirty="0"/>
              <a:t>und Verfolgung</a:t>
            </a:r>
            <a:endParaRPr lang="de-DE" dirty="0"/>
          </a:p>
          <a:p>
            <a:r>
              <a:rPr lang="de-DE" dirty="0"/>
              <a:t>Nach dem deutschen Überfall auf Polen im September 1939 begann die Verfolgung der polnischen Juden und Jüdinnen. Sie mussten in Ghettos leben und Zwangsarbeit verrichten. Juden und Jüdinnen wurden gezielt ermordet, ebenso wie andere Menschen, die nach der nationalsozialistischen Rassenideologie als „minderwertig“ galten (z. B. Roma und Sinti). Auch in den anderen europäischen Ländern, die im Zuge des Zweiten Weltkriegs von der deutschen Armee erobert worden waren, begann die Verfolgung der jüdischen Bevölkerung.</a:t>
            </a:r>
          </a:p>
          <a:p>
            <a:r>
              <a:rPr lang="de-DE" b="1" dirty="0"/>
              <a:t>Massaker und gezielte Ermordung</a:t>
            </a:r>
            <a:endParaRPr lang="de-DE" dirty="0"/>
          </a:p>
          <a:p>
            <a:r>
              <a:rPr lang="de-DE" dirty="0"/>
              <a:t>Mit dem Beginn des Kriegs gegen die Sowjetunion im Juni 1941 erreichte der nationalsozialistische Völkermord eine neue Stufe. Mit dem Vorrücken der deutschen Truppen nach Osten wurden Juden und Jüdinnen, Roma und Sinti in großer Anzahl gezielt ermordet. Bei einem der schlimmsten Massaker im Laufe des Zweiten Weltkriegs wurden in der Schlucht </a:t>
            </a:r>
            <a:r>
              <a:rPr lang="de-DE" dirty="0" err="1"/>
              <a:t>Babi</a:t>
            </a:r>
            <a:r>
              <a:rPr lang="de-DE" dirty="0"/>
              <a:t> </a:t>
            </a:r>
            <a:r>
              <a:rPr lang="de-DE" dirty="0" err="1"/>
              <a:t>Jar</a:t>
            </a:r>
            <a:r>
              <a:rPr lang="de-DE" dirty="0"/>
              <a:t> bei Kiew innerhalb von 2 Tagen über 34.000 Juden und Jüdinnen umgebracht</a:t>
            </a:r>
            <a:r>
              <a:rPr lang="de-DE" dirty="0" smtClean="0"/>
              <a:t>.</a:t>
            </a:r>
          </a:p>
          <a:p>
            <a:r>
              <a:rPr lang="de-DE" b="1" dirty="0"/>
              <a:t>Fast 6 Millionen jüdische Todesopfer</a:t>
            </a:r>
            <a:endParaRPr lang="de-DE" dirty="0"/>
          </a:p>
          <a:p>
            <a:r>
              <a:rPr lang="de-DE" dirty="0"/>
              <a:t>In den Gaskammern der Vernichtungslager wurden 2,7 Millionen Juden und Jüdinnen ermordet. R</a:t>
            </a:r>
            <a:r>
              <a:rPr lang="de-DE" dirty="0" smtClean="0"/>
              <a:t>und </a:t>
            </a:r>
            <a:r>
              <a:rPr lang="de-DE" dirty="0"/>
              <a:t>1,3 Millionen Menschen, darunter viele Juden und Jüdinnen, aber auch Roma und nicht-jüdische </a:t>
            </a:r>
            <a:r>
              <a:rPr lang="de-DE" dirty="0" err="1"/>
              <a:t>PolInnen</a:t>
            </a:r>
            <a:r>
              <a:rPr lang="de-DE" dirty="0"/>
              <a:t>, </a:t>
            </a:r>
            <a:r>
              <a:rPr lang="de-DE" dirty="0" smtClean="0"/>
              <a:t>starben im Zuge der </a:t>
            </a:r>
            <a:r>
              <a:rPr lang="de-DE" dirty="0"/>
              <a:t>„Aktion Reinhardt“. Insgesamt fielen 5,6 Millionen Juden und Jüdinnen dem Holocaust zum Opfer, darunter über zwei Millionen Kinder.</a:t>
            </a:r>
          </a:p>
          <a:p>
            <a:r>
              <a:rPr lang="de-DE" dirty="0"/>
              <a:t>In den Konzentrations- und Vernichtungslagern wurden außer Juden und Jüdinnen auch Roma und Sinti, politische Gegner, Obdachlose, Behinderte, sogenannte „Asoziale“ und Kriegsgefangene getötet.</a:t>
            </a:r>
          </a:p>
          <a:p>
            <a:endParaRPr lang="de-DE" dirty="0"/>
          </a:p>
          <a:p>
            <a:endParaRPr lang="de-AT" dirty="0"/>
          </a:p>
        </p:txBody>
      </p:sp>
      <p:sp>
        <p:nvSpPr>
          <p:cNvPr id="4" name="Foliennummernplatzhalter 3"/>
          <p:cNvSpPr>
            <a:spLocks noGrp="1"/>
          </p:cNvSpPr>
          <p:nvPr>
            <p:ph type="sldNum" sz="quarter" idx="10"/>
          </p:nvPr>
        </p:nvSpPr>
        <p:spPr/>
        <p:txBody>
          <a:bodyPr/>
          <a:lstStyle/>
          <a:p>
            <a:pPr>
              <a:defRPr/>
            </a:pPr>
            <a:fld id="{2AB57812-465C-463D-A8FA-D9934EC47507}" type="slidenum">
              <a:rPr lang="de-DE" smtClean="0"/>
              <a:pPr>
                <a:defRPr/>
              </a:pPr>
              <a:t>39</a:t>
            </a:fld>
            <a:endParaRPr lang="de-DE"/>
          </a:p>
        </p:txBody>
      </p:sp>
    </p:spTree>
    <p:extLst>
      <p:ext uri="{BB962C8B-B14F-4D97-AF65-F5344CB8AC3E}">
        <p14:creationId xmlns:p14="http://schemas.microsoft.com/office/powerpoint/2010/main" val="8113967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919163" y="714375"/>
            <a:ext cx="4959350" cy="3721100"/>
          </a:xfrm>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pPr>
              <a:defRPr/>
            </a:pPr>
            <a:fld id="{2AB57812-465C-463D-A8FA-D9934EC47507}" type="slidenum">
              <a:rPr lang="de-DE" smtClean="0"/>
              <a:pPr>
                <a:defRPr/>
              </a:pPr>
              <a:t>4</a:t>
            </a:fld>
            <a:endParaRPr lang="de-DE"/>
          </a:p>
        </p:txBody>
      </p:sp>
    </p:spTree>
    <p:extLst>
      <p:ext uri="{BB962C8B-B14F-4D97-AF65-F5344CB8AC3E}">
        <p14:creationId xmlns:p14="http://schemas.microsoft.com/office/powerpoint/2010/main" val="25023031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pPr>
              <a:defRPr/>
            </a:pPr>
            <a:fld id="{2AB57812-465C-463D-A8FA-D9934EC47507}" type="slidenum">
              <a:rPr lang="de-DE" smtClean="0"/>
              <a:pPr>
                <a:defRPr/>
              </a:pPr>
              <a:t>40</a:t>
            </a:fld>
            <a:endParaRPr lang="de-DE"/>
          </a:p>
        </p:txBody>
      </p:sp>
    </p:spTree>
    <p:extLst>
      <p:ext uri="{BB962C8B-B14F-4D97-AF65-F5344CB8AC3E}">
        <p14:creationId xmlns:p14="http://schemas.microsoft.com/office/powerpoint/2010/main" val="305179751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b="1" dirty="0" smtClean="0"/>
              <a:t>Die Folgen des Zweiten Weltkriegs: Bilanz</a:t>
            </a:r>
            <a:endParaRPr lang="de-DE" b="1" dirty="0"/>
          </a:p>
          <a:p>
            <a:endParaRPr lang="de-DE" dirty="0"/>
          </a:p>
          <a:p>
            <a:r>
              <a:rPr lang="de-DE" dirty="0"/>
              <a:t>Die Bilanz des Zweiten Weltkriegs war </a:t>
            </a:r>
            <a:r>
              <a:rPr lang="de-DE" dirty="0" smtClean="0"/>
              <a:t>verheerend, der Krieg hinterließ </a:t>
            </a:r>
            <a:r>
              <a:rPr lang="de-DE" dirty="0"/>
              <a:t>eine Spur der Verwüstung. </a:t>
            </a:r>
            <a:endParaRPr lang="de-DE" dirty="0" smtClean="0"/>
          </a:p>
          <a:p>
            <a:r>
              <a:rPr lang="de-DE" dirty="0" smtClean="0"/>
              <a:t>Über </a:t>
            </a:r>
            <a:r>
              <a:rPr lang="de-DE" dirty="0"/>
              <a:t>60 Millionen Todesopfer weltweit, unzählige Menschen, die verwundet und traumatisiert waren. Viele Menschen hatten ihr Zuhause verloren. Millionen von Soldaten waren vermisst oder in Kriegsgefangenschaft geraten. Viele Städte und Häuser waren zerstört. Mehr als sechs Millionen europäische Juden und Jüdinnen waren dem </a:t>
            </a:r>
            <a:r>
              <a:rPr lang="de-DE" dirty="0" smtClean="0"/>
              <a:t>Holocaust </a:t>
            </a:r>
            <a:r>
              <a:rPr lang="de-DE" dirty="0"/>
              <a:t>zum Opfer gefallen. Nichts war mehr so, wie es vorher war. </a:t>
            </a:r>
          </a:p>
          <a:p>
            <a:endParaRPr lang="de-AT" dirty="0"/>
          </a:p>
        </p:txBody>
      </p:sp>
      <p:sp>
        <p:nvSpPr>
          <p:cNvPr id="4" name="Foliennummernplatzhalter 3"/>
          <p:cNvSpPr>
            <a:spLocks noGrp="1"/>
          </p:cNvSpPr>
          <p:nvPr>
            <p:ph type="sldNum" sz="quarter" idx="10"/>
          </p:nvPr>
        </p:nvSpPr>
        <p:spPr/>
        <p:txBody>
          <a:bodyPr/>
          <a:lstStyle/>
          <a:p>
            <a:pPr>
              <a:defRPr/>
            </a:pPr>
            <a:fld id="{2AB57812-465C-463D-A8FA-D9934EC47507}" type="slidenum">
              <a:rPr lang="de-DE" smtClean="0"/>
              <a:pPr>
                <a:defRPr/>
              </a:pPr>
              <a:t>41</a:t>
            </a:fld>
            <a:endParaRPr lang="de-DE"/>
          </a:p>
        </p:txBody>
      </p:sp>
    </p:spTree>
    <p:extLst>
      <p:ext uri="{BB962C8B-B14F-4D97-AF65-F5344CB8AC3E}">
        <p14:creationId xmlns:p14="http://schemas.microsoft.com/office/powerpoint/2010/main" val="90550816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b="1" dirty="0" smtClean="0"/>
              <a:t>Die Folgen des Zweiten Weltkriegs: Politische Folgen</a:t>
            </a:r>
            <a:endParaRPr lang="de-DE" b="1" dirty="0"/>
          </a:p>
          <a:p>
            <a:r>
              <a:rPr lang="de-DE" dirty="0" smtClean="0"/>
              <a:t>Die </a:t>
            </a:r>
            <a:r>
              <a:rPr lang="de-DE" dirty="0"/>
              <a:t>politischen Folgen des Zweiten Weltkrieges waren weitreichend. Die Alliierten besetzten die Gebiete Deutschlands und Österreichs sowie Japan. Deutschland musste einen Teil seines Territoriums an Polen und die Sowjetunion abtreten. </a:t>
            </a:r>
            <a:r>
              <a:rPr lang="de-DE" dirty="0" smtClean="0"/>
              <a:t/>
            </a:r>
            <a:br>
              <a:rPr lang="de-DE" dirty="0" smtClean="0"/>
            </a:br>
            <a:r>
              <a:rPr lang="de-DE" dirty="0" smtClean="0"/>
              <a:t>Aus </a:t>
            </a:r>
            <a:r>
              <a:rPr lang="de-DE" dirty="0"/>
              <a:t>dem Bündnis gegen die Achsenmächte entwickelten sich auch die Vereinten Nationen: Sie wurden 1945 gegründet. </a:t>
            </a:r>
            <a:r>
              <a:rPr lang="de-DE" dirty="0" smtClean="0"/>
              <a:t/>
            </a:r>
            <a:br>
              <a:rPr lang="de-DE" dirty="0" smtClean="0"/>
            </a:br>
            <a:r>
              <a:rPr lang="de-DE" dirty="0" smtClean="0"/>
              <a:t>Zwei </a:t>
            </a:r>
            <a:r>
              <a:rPr lang="de-DE" dirty="0"/>
              <a:t>Jahre später begann der Kalte Krieg zwischen den USA und der Sowjetunion</a:t>
            </a:r>
            <a:r>
              <a:rPr lang="de-DE" dirty="0" smtClean="0"/>
              <a:t>.</a:t>
            </a:r>
            <a:endParaRPr lang="de-DE" dirty="0"/>
          </a:p>
          <a:p>
            <a:endParaRPr lang="de-AT" dirty="0"/>
          </a:p>
        </p:txBody>
      </p:sp>
      <p:sp>
        <p:nvSpPr>
          <p:cNvPr id="4" name="Foliennummernplatzhalter 3"/>
          <p:cNvSpPr>
            <a:spLocks noGrp="1"/>
          </p:cNvSpPr>
          <p:nvPr>
            <p:ph type="sldNum" sz="quarter" idx="10"/>
          </p:nvPr>
        </p:nvSpPr>
        <p:spPr/>
        <p:txBody>
          <a:bodyPr/>
          <a:lstStyle/>
          <a:p>
            <a:pPr>
              <a:defRPr/>
            </a:pPr>
            <a:fld id="{2AB57812-465C-463D-A8FA-D9934EC47507}" type="slidenum">
              <a:rPr lang="de-DE" smtClean="0"/>
              <a:pPr>
                <a:defRPr/>
              </a:pPr>
              <a:t>42</a:t>
            </a:fld>
            <a:endParaRPr lang="de-DE"/>
          </a:p>
        </p:txBody>
      </p:sp>
    </p:spTree>
    <p:extLst>
      <p:ext uri="{BB962C8B-B14F-4D97-AF65-F5344CB8AC3E}">
        <p14:creationId xmlns:p14="http://schemas.microsoft.com/office/powerpoint/2010/main" val="307131318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b="1" dirty="0" smtClean="0"/>
              <a:t>Politische Lage nach Kriegsende</a:t>
            </a:r>
          </a:p>
          <a:p>
            <a:r>
              <a:rPr lang="de-DE" dirty="0" smtClean="0"/>
              <a:t>Bei </a:t>
            </a:r>
            <a:r>
              <a:rPr lang="de-DE" dirty="0"/>
              <a:t>der Konferenz von Potsdam im Juli 1945 berieten die USA, Großbritannien und die Sowjetunion über die Zukunft Deutschlands. Die Siegermächte beschlossen dabei unter anderem, dass Deutschland Entschädigungen leisten muss. Zudem musste es einen Teil seines Territoriums an Polen und die Sowjetunion abtreten. Die deutsche Bevölkerung sollte „demokratisiert“ und „entnazifiziert“ werden. </a:t>
            </a:r>
          </a:p>
          <a:p>
            <a:r>
              <a:rPr lang="de-DE" b="1" dirty="0"/>
              <a:t>Besatzungszeit in Deutschland</a:t>
            </a:r>
            <a:endParaRPr lang="de-DE" dirty="0"/>
          </a:p>
          <a:p>
            <a:r>
              <a:rPr lang="de-DE" dirty="0"/>
              <a:t>Das deutsche Territorium und die Hauptstadt Berlin wurden nach dem Ende des Krieges in vier Besatzungszonen aufgeteilt. Im Mai 1949 entstand im Westen des Landes die demokratische Bundesrepublik Deutschland. Aus der sowjetischen Besatzungszone wurde kurz darauf die Deutsche Demokratische Republik (DDR). </a:t>
            </a:r>
            <a:r>
              <a:rPr lang="de-DE" dirty="0" smtClean="0"/>
              <a:t>(</a:t>
            </a:r>
            <a:r>
              <a:rPr lang="de-DE" i="1" dirty="0" smtClean="0"/>
              <a:t>Mehr </a:t>
            </a:r>
            <a:r>
              <a:rPr lang="de-DE" i="1" dirty="0"/>
              <a:t>dazu </a:t>
            </a:r>
            <a:r>
              <a:rPr lang="de-DE" i="1" dirty="0" smtClean="0"/>
              <a:t>im Thema </a:t>
            </a:r>
            <a:r>
              <a:rPr lang="de-DE" i="1" dirty="0"/>
              <a:t>„Die Öffnung des Eisernen Vorhangs</a:t>
            </a:r>
            <a:r>
              <a:rPr lang="de-DE" i="1" dirty="0" smtClean="0"/>
              <a:t>“.)</a:t>
            </a:r>
            <a:endParaRPr lang="de-DE" i="1" dirty="0"/>
          </a:p>
          <a:p>
            <a:r>
              <a:rPr lang="de-DE" b="1" dirty="0"/>
              <a:t>Besatzungszeit in Österreich </a:t>
            </a:r>
            <a:endParaRPr lang="de-DE" dirty="0"/>
          </a:p>
          <a:p>
            <a:r>
              <a:rPr lang="de-DE" dirty="0"/>
              <a:t>Bereits im April 1945 wurde das heutige Österreich von alliierten Truppen befreit. Noch vor dem Ende der Kampfhandlungen riefen Vertreter der politischen </a:t>
            </a:r>
            <a:r>
              <a:rPr lang="de-DE" dirty="0" smtClean="0"/>
              <a:t>Parteien</a:t>
            </a:r>
            <a:r>
              <a:rPr lang="de-DE" dirty="0"/>
              <a:t> </a:t>
            </a:r>
            <a:r>
              <a:rPr lang="de-DE" dirty="0" smtClean="0"/>
              <a:t>SPÖ</a:t>
            </a:r>
            <a:r>
              <a:rPr lang="de-DE" dirty="0"/>
              <a:t>, ÖVP und KPÖ  am 27. April die unabhängige Republik Österreich aus. Das österreichische Territorium und die Hauptstadt Wien wurden von den Alliierten in vier Zonen aufgeteilt. Die Besatzung dauerte bis zum Jahr 1955. </a:t>
            </a:r>
            <a:r>
              <a:rPr lang="de-DE" dirty="0" smtClean="0"/>
              <a:t/>
            </a:r>
            <a:br>
              <a:rPr lang="de-DE" dirty="0" smtClean="0"/>
            </a:br>
            <a:r>
              <a:rPr lang="de-DE" i="1" dirty="0" smtClean="0"/>
              <a:t>(Mehr </a:t>
            </a:r>
            <a:r>
              <a:rPr lang="de-DE" i="1" dirty="0"/>
              <a:t>über die Nachkriegszeit in Österreich </a:t>
            </a:r>
            <a:r>
              <a:rPr lang="de-DE" i="1" dirty="0" smtClean="0"/>
              <a:t>im </a:t>
            </a:r>
            <a:r>
              <a:rPr lang="de-DE" i="1" dirty="0"/>
              <a:t>Schwerpunktthema „Der </a:t>
            </a:r>
            <a:r>
              <a:rPr lang="de-DE" i="1" dirty="0" smtClean="0"/>
              <a:t>Staatsvertrag“</a:t>
            </a:r>
            <a:r>
              <a:rPr lang="de-DE" i="1" dirty="0"/>
              <a:t>)</a:t>
            </a:r>
          </a:p>
          <a:p>
            <a:endParaRPr lang="de-AT" dirty="0"/>
          </a:p>
        </p:txBody>
      </p:sp>
      <p:sp>
        <p:nvSpPr>
          <p:cNvPr id="4" name="Foliennummernplatzhalter 3"/>
          <p:cNvSpPr>
            <a:spLocks noGrp="1"/>
          </p:cNvSpPr>
          <p:nvPr>
            <p:ph type="sldNum" sz="quarter" idx="10"/>
          </p:nvPr>
        </p:nvSpPr>
        <p:spPr/>
        <p:txBody>
          <a:bodyPr/>
          <a:lstStyle/>
          <a:p>
            <a:pPr>
              <a:defRPr/>
            </a:pPr>
            <a:fld id="{2AB57812-465C-463D-A8FA-D9934EC47507}" type="slidenum">
              <a:rPr lang="de-DE" smtClean="0"/>
              <a:pPr>
                <a:defRPr/>
              </a:pPr>
              <a:t>43</a:t>
            </a:fld>
            <a:endParaRPr lang="de-DE"/>
          </a:p>
        </p:txBody>
      </p:sp>
    </p:spTree>
    <p:extLst>
      <p:ext uri="{BB962C8B-B14F-4D97-AF65-F5344CB8AC3E}">
        <p14:creationId xmlns:p14="http://schemas.microsoft.com/office/powerpoint/2010/main" val="2621884252"/>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DE" b="1" dirty="0" smtClean="0"/>
              <a:t>Politische Lage nach Kriegsende</a:t>
            </a:r>
          </a:p>
          <a:p>
            <a:r>
              <a:rPr lang="de-DE" b="1" dirty="0"/>
              <a:t>Gründung der Vereinten Nationen</a:t>
            </a:r>
            <a:endParaRPr lang="de-DE" dirty="0"/>
          </a:p>
          <a:p>
            <a:r>
              <a:rPr lang="de-DE" dirty="0"/>
              <a:t>Bereits 1941 hatten die USA und Großbritannien ein Abkommen beschlossen, die sogenannte „Atlantik-Charta“. Darin ging es um eine friedliche Weltordnung und um das Selbstbestimmungsrecht der Völker. </a:t>
            </a:r>
            <a:r>
              <a:rPr lang="de-DE" dirty="0" smtClean="0"/>
              <a:t/>
            </a:r>
            <a:br>
              <a:rPr lang="de-DE" dirty="0" smtClean="0"/>
            </a:br>
            <a:r>
              <a:rPr lang="de-DE" dirty="0" smtClean="0"/>
              <a:t>Ein </a:t>
            </a:r>
            <a:r>
              <a:rPr lang="de-DE" dirty="0"/>
              <a:t>Punkt des Abkommens war der gemeinsame Kampf gegen das nationalsozialistische Deutschland und seine Verbündeten, auch „Achsenmächte“ genannt.</a:t>
            </a:r>
            <a:br>
              <a:rPr lang="de-DE" dirty="0"/>
            </a:br>
            <a:r>
              <a:rPr lang="de-DE" dirty="0"/>
              <a:t>Im Jahr 1942 unterzeichneten neben den USA, Großbritannien und der Sowjetunion 22 weitere Staaten die „Erklärung der Vereinten Nationen“. </a:t>
            </a:r>
            <a:r>
              <a:rPr lang="de-DE" dirty="0" smtClean="0"/>
              <a:t/>
            </a:r>
            <a:br>
              <a:rPr lang="de-DE" dirty="0" smtClean="0"/>
            </a:br>
            <a:r>
              <a:rPr lang="de-DE" dirty="0" smtClean="0"/>
              <a:t>Im </a:t>
            </a:r>
            <a:r>
              <a:rPr lang="de-DE" dirty="0"/>
              <a:t>Juni 1945 waren es 50 Staaten, die die Gründungsurkunde der Vereinten Nationen unterschrieben. Im Oktober 1945 trat sie in Kraft. </a:t>
            </a:r>
            <a:r>
              <a:rPr lang="de-DE" dirty="0" smtClean="0"/>
              <a:t/>
            </a:r>
            <a:br>
              <a:rPr lang="de-DE" dirty="0" smtClean="0"/>
            </a:br>
            <a:r>
              <a:rPr lang="de-DE" dirty="0" smtClean="0"/>
              <a:t>Österreich </a:t>
            </a:r>
            <a:r>
              <a:rPr lang="de-DE" dirty="0"/>
              <a:t>trat den Vereinten Nationen nach dem Abschluss des Staatsvertrags im Dezember 1955 bei. </a:t>
            </a:r>
            <a:endParaRPr lang="de-DE" dirty="0" smtClean="0"/>
          </a:p>
          <a:p>
            <a:r>
              <a:rPr lang="de-DE" i="1" dirty="0"/>
              <a:t>(</a:t>
            </a:r>
            <a:r>
              <a:rPr lang="de-DE" i="1" dirty="0" smtClean="0"/>
              <a:t>Mehr </a:t>
            </a:r>
            <a:r>
              <a:rPr lang="de-DE" i="1" dirty="0"/>
              <a:t>über die Ziele der Vereinten Nationen </a:t>
            </a:r>
            <a:r>
              <a:rPr lang="de-DE" i="1" dirty="0" smtClean="0"/>
              <a:t>im </a:t>
            </a:r>
            <a:r>
              <a:rPr lang="de-DE" i="1" dirty="0"/>
              <a:t>Schwerpunktthema „Die UNO</a:t>
            </a:r>
            <a:r>
              <a:rPr lang="de-DE" i="1" dirty="0" smtClean="0"/>
              <a:t>“.)</a:t>
            </a:r>
            <a:endParaRPr lang="de-DE" i="1" dirty="0"/>
          </a:p>
          <a:p>
            <a:endParaRPr lang="de-AT" dirty="0"/>
          </a:p>
        </p:txBody>
      </p:sp>
      <p:sp>
        <p:nvSpPr>
          <p:cNvPr id="4" name="Foliennummernplatzhalter 3"/>
          <p:cNvSpPr>
            <a:spLocks noGrp="1"/>
          </p:cNvSpPr>
          <p:nvPr>
            <p:ph type="sldNum" sz="quarter" idx="10"/>
          </p:nvPr>
        </p:nvSpPr>
        <p:spPr/>
        <p:txBody>
          <a:bodyPr/>
          <a:lstStyle/>
          <a:p>
            <a:pPr>
              <a:defRPr/>
            </a:pPr>
            <a:fld id="{2AB57812-465C-463D-A8FA-D9934EC47507}" type="slidenum">
              <a:rPr lang="de-DE" smtClean="0"/>
              <a:pPr>
                <a:defRPr/>
              </a:pPr>
              <a:t>44</a:t>
            </a:fld>
            <a:endParaRPr lang="de-DE"/>
          </a:p>
        </p:txBody>
      </p:sp>
    </p:spTree>
    <p:extLst>
      <p:ext uri="{BB962C8B-B14F-4D97-AF65-F5344CB8AC3E}">
        <p14:creationId xmlns:p14="http://schemas.microsoft.com/office/powerpoint/2010/main" val="38273725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DE" b="1" dirty="0" smtClean="0"/>
              <a:t>Politische Lage nach Kriegsende</a:t>
            </a:r>
          </a:p>
          <a:p>
            <a:r>
              <a:rPr lang="de-AT" b="1" dirty="0"/>
              <a:t>Europäische Einigung</a:t>
            </a:r>
            <a:endParaRPr lang="de-AT" dirty="0"/>
          </a:p>
          <a:p>
            <a:r>
              <a:rPr lang="de-AT" dirty="0"/>
              <a:t>Die europäische Bevölkerung hatte unter den beiden Weltkriegen enorm gelitten. Die Menschen sehnten sich nach Frieden. Auch deshalb wurde die Idee eines gemeinsamen Europas von vielen unterstützt. </a:t>
            </a:r>
            <a:r>
              <a:rPr lang="de-AT" dirty="0" smtClean="0"/>
              <a:t/>
            </a:r>
            <a:br>
              <a:rPr lang="de-AT" dirty="0" smtClean="0"/>
            </a:br>
            <a:r>
              <a:rPr lang="de-AT" dirty="0" smtClean="0"/>
              <a:t>Ein </a:t>
            </a:r>
            <a:r>
              <a:rPr lang="de-AT" dirty="0"/>
              <a:t>erster Schritt dazu war die Gründung des Europarates im Jahr 1949, zu dem sich zehn westeuropäische Staaten zusammenschlossen. 1952 wurde die Europäische Gemeinschaft für Kohle und Stahl (auch „Montanunion“) gegründet, der auch Deutschland angehörte. Durch diesen Zusammenschluss waren die Staaten wirtschaftlich enger miteinander verknüpft, was die Gefahr einer zukünftigen kriegerischen Auseinandersetzung verringern sollte. </a:t>
            </a:r>
            <a:r>
              <a:rPr lang="de-AT" dirty="0" smtClean="0"/>
              <a:t/>
            </a:r>
            <a:br>
              <a:rPr lang="de-AT" dirty="0" smtClean="0"/>
            </a:br>
            <a:r>
              <a:rPr lang="de-AT" dirty="0" smtClean="0"/>
              <a:t>Die </a:t>
            </a:r>
            <a:r>
              <a:rPr lang="de-AT" dirty="0"/>
              <a:t>Europäische Gemeinschaft für Kohle und Stahl legte den Grundstein für die Europäische Union, wie wir sie heute kennen. </a:t>
            </a:r>
            <a:endParaRPr lang="de-AT" dirty="0" smtClean="0"/>
          </a:p>
          <a:p>
            <a:r>
              <a:rPr lang="de-AT" i="1" dirty="0"/>
              <a:t>(</a:t>
            </a:r>
            <a:r>
              <a:rPr lang="de-AT" i="1" dirty="0" smtClean="0"/>
              <a:t>Mehr </a:t>
            </a:r>
            <a:r>
              <a:rPr lang="de-AT" i="1" dirty="0"/>
              <a:t>zu der Entwicklung der Europäischen Gemeinschaft erfährst du im </a:t>
            </a:r>
            <a:r>
              <a:rPr lang="de-AT" i="1" dirty="0" smtClean="0"/>
              <a:t>Thema „Österreichs Beitritt zur EU, Kapitel </a:t>
            </a:r>
            <a:r>
              <a:rPr lang="de-AT" i="1" dirty="0"/>
              <a:t>„Die Geschichte der EU</a:t>
            </a:r>
            <a:r>
              <a:rPr lang="de-AT" i="1" dirty="0" smtClean="0"/>
              <a:t>“.)</a:t>
            </a:r>
            <a:endParaRPr lang="de-AT" i="1" dirty="0"/>
          </a:p>
          <a:p>
            <a:endParaRPr lang="de-DE" dirty="0"/>
          </a:p>
        </p:txBody>
      </p:sp>
      <p:sp>
        <p:nvSpPr>
          <p:cNvPr id="4" name="Foliennummernplatzhalter 3"/>
          <p:cNvSpPr>
            <a:spLocks noGrp="1"/>
          </p:cNvSpPr>
          <p:nvPr>
            <p:ph type="sldNum" sz="quarter" idx="10"/>
          </p:nvPr>
        </p:nvSpPr>
        <p:spPr/>
        <p:txBody>
          <a:bodyPr/>
          <a:lstStyle/>
          <a:p>
            <a:pPr>
              <a:defRPr/>
            </a:pPr>
            <a:fld id="{2AB57812-465C-463D-A8FA-D9934EC47507}" type="slidenum">
              <a:rPr lang="de-DE" smtClean="0"/>
              <a:pPr>
                <a:defRPr/>
              </a:pPr>
              <a:t>45</a:t>
            </a:fld>
            <a:endParaRPr lang="de-DE"/>
          </a:p>
        </p:txBody>
      </p:sp>
    </p:spTree>
    <p:extLst>
      <p:ext uri="{BB962C8B-B14F-4D97-AF65-F5344CB8AC3E}">
        <p14:creationId xmlns:p14="http://schemas.microsoft.com/office/powerpoint/2010/main" val="3398193193"/>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b="1" dirty="0" smtClean="0"/>
              <a:t>Lage der Bevölkerung nach Kriegsende</a:t>
            </a:r>
          </a:p>
          <a:p>
            <a:r>
              <a:rPr lang="de-DE" b="1" dirty="0"/>
              <a:t>Kriegsgefangene und Menschen auf der Flucht</a:t>
            </a:r>
            <a:endParaRPr lang="de-DE" dirty="0"/>
          </a:p>
          <a:p>
            <a:r>
              <a:rPr lang="de-DE" dirty="0"/>
              <a:t>Der Zweite Weltkrieg hatte viele Menschen weit von ihrer Heimat weggeführt. Viele Soldaten kehrten erst Jahre später aus der Kriegsgefangenschaft zurück. Viele Angehörige deutscher Minderheiten waren vor den sowjetischen Truppen aus den Ostgebieten Richtung Westen geflohen. Sie suchten im verbliebenen deutschen Territorium eine neue Heimat. </a:t>
            </a:r>
            <a:r>
              <a:rPr lang="de-DE" dirty="0" smtClean="0"/>
              <a:t/>
            </a:r>
            <a:br>
              <a:rPr lang="de-DE" dirty="0" smtClean="0"/>
            </a:br>
            <a:r>
              <a:rPr lang="de-DE" dirty="0" smtClean="0"/>
              <a:t>Gleichzeitig </a:t>
            </a:r>
            <a:r>
              <a:rPr lang="de-DE" dirty="0"/>
              <a:t>gab es viele Menschen, die den Weltkrieg als Gefangene, </a:t>
            </a:r>
            <a:r>
              <a:rPr lang="de-DE" dirty="0" err="1"/>
              <a:t>ZwangsarbeiterInnen</a:t>
            </a:r>
            <a:r>
              <a:rPr lang="de-DE" dirty="0"/>
              <a:t> oder KZ-Häftlinge überlebt hatten. Nicht alle von ihnen wollten oder konnten in ihre Heimat zurückkehren.</a:t>
            </a:r>
          </a:p>
          <a:p>
            <a:endParaRPr lang="de-DE" dirty="0" smtClean="0"/>
          </a:p>
          <a:p>
            <a:endParaRPr lang="de-AT" dirty="0"/>
          </a:p>
        </p:txBody>
      </p:sp>
      <p:sp>
        <p:nvSpPr>
          <p:cNvPr id="4" name="Foliennummernplatzhalter 3"/>
          <p:cNvSpPr>
            <a:spLocks noGrp="1"/>
          </p:cNvSpPr>
          <p:nvPr>
            <p:ph type="sldNum" sz="quarter" idx="10"/>
          </p:nvPr>
        </p:nvSpPr>
        <p:spPr/>
        <p:txBody>
          <a:bodyPr/>
          <a:lstStyle/>
          <a:p>
            <a:pPr>
              <a:defRPr/>
            </a:pPr>
            <a:fld id="{2AB57812-465C-463D-A8FA-D9934EC47507}" type="slidenum">
              <a:rPr lang="de-DE" smtClean="0"/>
              <a:pPr>
                <a:defRPr/>
              </a:pPr>
              <a:t>46</a:t>
            </a:fld>
            <a:endParaRPr lang="de-DE"/>
          </a:p>
        </p:txBody>
      </p:sp>
    </p:spTree>
    <p:extLst>
      <p:ext uri="{BB962C8B-B14F-4D97-AF65-F5344CB8AC3E}">
        <p14:creationId xmlns:p14="http://schemas.microsoft.com/office/powerpoint/2010/main" val="3182705214"/>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DE" b="1" dirty="0" smtClean="0"/>
              <a:t>Lage der Bevölkerung nach Kriegsende</a:t>
            </a:r>
          </a:p>
          <a:p>
            <a:endParaRPr lang="de-DE" dirty="0" smtClean="0"/>
          </a:p>
          <a:p>
            <a:r>
              <a:rPr lang="de-DE" b="1" dirty="0"/>
              <a:t>Kampf ums Überleben</a:t>
            </a:r>
            <a:endParaRPr lang="de-DE" dirty="0"/>
          </a:p>
          <a:p>
            <a:r>
              <a:rPr lang="de-DE" dirty="0"/>
              <a:t>Die ersten Jahre nach dem Krieg waren für die Menschen ein ständiger Kampf ums Überleben. Weil viele Häuser zerstört waren, wohnten sie in Kellern und Baracken. Um sich zu versorgen, bauten sie in den Parks Gemüse an und sammelten Brennholz im Wald. Sie fuhren aufs Land, um ihre verbliebenen Wertgegenstände gegen Lebensmittel einzutauschen</a:t>
            </a:r>
            <a:r>
              <a:rPr lang="de-DE" dirty="0" smtClean="0"/>
              <a:t>. </a:t>
            </a:r>
            <a:r>
              <a:rPr lang="de-DE" dirty="0"/>
              <a:t>Es waren vor allem Frauen, die ihre Familien versorgen mussten.</a:t>
            </a:r>
          </a:p>
          <a:p>
            <a:r>
              <a:rPr lang="de-DE" b="1" dirty="0"/>
              <a:t>Aufräumarbeiten und Wiederaufbau</a:t>
            </a:r>
            <a:endParaRPr lang="de-DE" dirty="0"/>
          </a:p>
          <a:p>
            <a:r>
              <a:rPr lang="de-DE" dirty="0"/>
              <a:t>Vor allem in den Städten mussten die Straßen und Häuser vom Schutt befreit werden. Diese Arbeit galt als Strafarbeit. Dazu wurden vor allem ehemalige Mitglieder der Nationalsozialistischen Deutschen Arbeiterpartei (NSDAP) und deutsche Kriegsgefangene eingesetzt. Es gab auch eine kleinere Gruppe von Frauen, die an den Aufräumarbeiten beteiligt war: Sie waren Mitglieder in der NSDAP oder arbeiteten als Freiwillige für einen geringen Lohn. Der Großteil der Trümmer wurde von Männern und Maschinen beseitigt. Der Mythos der „Trümmerfrauen“, die die Städte vom Schutt befreiten, entstand erst später.</a:t>
            </a:r>
          </a:p>
          <a:p>
            <a:r>
              <a:rPr lang="de-DE" i="1" dirty="0" smtClean="0"/>
              <a:t>(Mehr </a:t>
            </a:r>
            <a:r>
              <a:rPr lang="de-DE" i="1" dirty="0"/>
              <a:t>über das Leben der Menschen in der Nachkriegszeit in Österreich </a:t>
            </a:r>
            <a:r>
              <a:rPr lang="de-DE" i="1" dirty="0" smtClean="0"/>
              <a:t>im </a:t>
            </a:r>
            <a:r>
              <a:rPr lang="de-DE" i="1" dirty="0"/>
              <a:t>Thema „Der Staatsvertrag</a:t>
            </a:r>
            <a:r>
              <a:rPr lang="de-DE" i="1" dirty="0" smtClean="0"/>
              <a:t>“.)</a:t>
            </a:r>
            <a:endParaRPr lang="de-DE" i="1" dirty="0"/>
          </a:p>
          <a:p>
            <a:endParaRPr lang="de-AT" dirty="0"/>
          </a:p>
        </p:txBody>
      </p:sp>
      <p:sp>
        <p:nvSpPr>
          <p:cNvPr id="4" name="Foliennummernplatzhalter 3"/>
          <p:cNvSpPr>
            <a:spLocks noGrp="1"/>
          </p:cNvSpPr>
          <p:nvPr>
            <p:ph type="sldNum" sz="quarter" idx="10"/>
          </p:nvPr>
        </p:nvSpPr>
        <p:spPr/>
        <p:txBody>
          <a:bodyPr/>
          <a:lstStyle/>
          <a:p>
            <a:pPr>
              <a:defRPr/>
            </a:pPr>
            <a:fld id="{2AB57812-465C-463D-A8FA-D9934EC47507}" type="slidenum">
              <a:rPr lang="de-DE" smtClean="0"/>
              <a:pPr>
                <a:defRPr/>
              </a:pPr>
              <a:t>47</a:t>
            </a:fld>
            <a:endParaRPr lang="de-DE"/>
          </a:p>
        </p:txBody>
      </p:sp>
    </p:spTree>
    <p:extLst>
      <p:ext uri="{BB962C8B-B14F-4D97-AF65-F5344CB8AC3E}">
        <p14:creationId xmlns:p14="http://schemas.microsoft.com/office/powerpoint/2010/main" val="968388898"/>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DE" b="1" dirty="0"/>
              <a:t>Entnazifizierung in </a:t>
            </a:r>
            <a:r>
              <a:rPr lang="de-DE" b="1" dirty="0" smtClean="0"/>
              <a:t>Österreich und Verbotsgesetz</a:t>
            </a:r>
            <a:endParaRPr lang="de-DE" dirty="0"/>
          </a:p>
          <a:p>
            <a:r>
              <a:rPr lang="de-DE" dirty="0"/>
              <a:t>Nach dem Ende des Zweiten Weltkrieges sollten die Menschen in Deutschland und Österreich „entnazifiziert“ werden.</a:t>
            </a:r>
          </a:p>
          <a:p>
            <a:r>
              <a:rPr lang="de-DE" dirty="0"/>
              <a:t>Die provisorische österreichische Regierung beschloss bereits im Mai 1945 ein Gesetz, mit dem die NSDAP verboten wurde („Verbotsgesetz“). Dabei wurde zwischen „illegalen“ </a:t>
            </a:r>
            <a:r>
              <a:rPr lang="de-DE" dirty="0" err="1"/>
              <a:t>NationalsozialistInnen</a:t>
            </a:r>
            <a:r>
              <a:rPr lang="de-DE" dirty="0"/>
              <a:t> (die bereits vor der Annexion 1938 Mitglied waren) und „nicht-illegalen“ </a:t>
            </a:r>
            <a:r>
              <a:rPr lang="de-DE" dirty="0" err="1"/>
              <a:t>NationalsozialistInnen</a:t>
            </a:r>
            <a:r>
              <a:rPr lang="de-DE" dirty="0"/>
              <a:t> unterschieden. Später wurde zwischen „belasteten“ und „minderbelasteten“ Personen klassifiziert. Von den ca. 500.000 NSDAP-Mitgliedern verloren 170.000 ihre Arbeitsplätze, vor allem im öffentlichen Dienst. 130.000 Fälle wurden gerichtlich verfolgt. Im Jahr 1948 wurden alle „minderbelasteten“ Mitglieder amnestiert.</a:t>
            </a:r>
          </a:p>
          <a:p>
            <a:r>
              <a:rPr lang="de-DE" dirty="0"/>
              <a:t>Um in der Bevölkerung mehr Bewusstsein für ein demokratisches System zu schaffen, gab es auch Maßnahmen im Bildungs- und Kulturbereich. Mit dem Beginn des Kalten Krieges rückte die „Entnazifizierung“ jedoch in den Hintergrund.</a:t>
            </a:r>
          </a:p>
          <a:p>
            <a:r>
              <a:rPr lang="de-DE" i="1" dirty="0" smtClean="0"/>
              <a:t>(Mehr </a:t>
            </a:r>
            <a:r>
              <a:rPr lang="de-DE" i="1" dirty="0"/>
              <a:t>zu diesem </a:t>
            </a:r>
            <a:r>
              <a:rPr lang="de-DE" i="1" dirty="0" smtClean="0"/>
              <a:t>Thema </a:t>
            </a:r>
            <a:r>
              <a:rPr lang="de-DE" i="1" dirty="0"/>
              <a:t>im Schwerpunktthema „Der </a:t>
            </a:r>
            <a:r>
              <a:rPr lang="de-DE" i="1" dirty="0" smtClean="0"/>
              <a:t>Staatsvertrag“.)</a:t>
            </a:r>
            <a:endParaRPr lang="de-DE" i="1" dirty="0"/>
          </a:p>
          <a:p>
            <a:endParaRPr lang="de-AT" dirty="0"/>
          </a:p>
        </p:txBody>
      </p:sp>
      <p:sp>
        <p:nvSpPr>
          <p:cNvPr id="4" name="Foliennummernplatzhalter 3"/>
          <p:cNvSpPr>
            <a:spLocks noGrp="1"/>
          </p:cNvSpPr>
          <p:nvPr>
            <p:ph type="sldNum" sz="quarter" idx="10"/>
          </p:nvPr>
        </p:nvSpPr>
        <p:spPr/>
        <p:txBody>
          <a:bodyPr/>
          <a:lstStyle/>
          <a:p>
            <a:pPr>
              <a:defRPr/>
            </a:pPr>
            <a:fld id="{2AB57812-465C-463D-A8FA-D9934EC47507}" type="slidenum">
              <a:rPr lang="de-DE" smtClean="0"/>
              <a:pPr>
                <a:defRPr/>
              </a:pPr>
              <a:t>48</a:t>
            </a:fld>
            <a:endParaRPr lang="de-DE"/>
          </a:p>
        </p:txBody>
      </p:sp>
    </p:spTree>
    <p:extLst>
      <p:ext uri="{BB962C8B-B14F-4D97-AF65-F5344CB8AC3E}">
        <p14:creationId xmlns:p14="http://schemas.microsoft.com/office/powerpoint/2010/main" val="2257598793"/>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DE" b="1" dirty="0"/>
              <a:t>Entnazifizierung in Deutschland</a:t>
            </a:r>
            <a:endParaRPr lang="de-DE" dirty="0"/>
          </a:p>
          <a:p>
            <a:r>
              <a:rPr lang="de-DE" dirty="0"/>
              <a:t>In Deutschland wurde ebenso wie in Österreich die NSDAP verboten und nationalsozialistische Gesetze aufgehoben. Die „Spuren“ des Nationalsozialismus im täglichen Leben wurden größtenteils entfernt, zum Beispiel Straßenschilder.</a:t>
            </a:r>
          </a:p>
          <a:p>
            <a:r>
              <a:rPr lang="de-DE" dirty="0"/>
              <a:t>Je nach Besatzungszone verlief die Entnazifizierung sehr unterschiedlich. In der sowjetischen Zone wurden viele Personen aus öffentlichen Ämtern entlassen. Ehemalige Nationalsozialistinnen und Nationalsozialisten sowie politische Gegner der sowjetischen Besatzung wurden inhaftiert.</a:t>
            </a:r>
          </a:p>
          <a:p>
            <a:r>
              <a:rPr lang="de-DE" dirty="0"/>
              <a:t>In der US-amerikanischen Besatzungszone wurden „Hauptschuldige“ inhaftiert, viele andere aus ihren Positionen entlassen. Insgesamt wurde nur eine kleine Gruppe an Menschen verurteilt und bestraft, viele wurden amnestiert. In der französischen und britischen Besatzungszone wurden weniger Verfahren zur Entnazifizierung durchgeführt.</a:t>
            </a:r>
          </a:p>
          <a:p>
            <a:r>
              <a:rPr lang="de-DE" dirty="0"/>
              <a:t>Neben der „Entnazifizierung“ wollten die Alliierten auch ein Bewusstsein für ein demokratisches System in der deutschen Bevölkerung entwickeln. Dazu wurde zum Beispiel das Bildungssystem reformiert, Massenmedien wie Zeitung und Rundfunk unter alliierter Kontrolle neu aufgebaut.</a:t>
            </a:r>
          </a:p>
          <a:p>
            <a:endParaRPr lang="de-AT" dirty="0"/>
          </a:p>
        </p:txBody>
      </p:sp>
      <p:sp>
        <p:nvSpPr>
          <p:cNvPr id="4" name="Foliennummernplatzhalter 3"/>
          <p:cNvSpPr>
            <a:spLocks noGrp="1"/>
          </p:cNvSpPr>
          <p:nvPr>
            <p:ph type="sldNum" sz="quarter" idx="10"/>
          </p:nvPr>
        </p:nvSpPr>
        <p:spPr/>
        <p:txBody>
          <a:bodyPr/>
          <a:lstStyle/>
          <a:p>
            <a:pPr>
              <a:defRPr/>
            </a:pPr>
            <a:fld id="{2AB57812-465C-463D-A8FA-D9934EC47507}" type="slidenum">
              <a:rPr lang="de-DE" smtClean="0"/>
              <a:pPr>
                <a:defRPr/>
              </a:pPr>
              <a:t>49</a:t>
            </a:fld>
            <a:endParaRPr lang="de-DE"/>
          </a:p>
        </p:txBody>
      </p:sp>
    </p:spTree>
    <p:extLst>
      <p:ext uri="{BB962C8B-B14F-4D97-AF65-F5344CB8AC3E}">
        <p14:creationId xmlns:p14="http://schemas.microsoft.com/office/powerpoint/2010/main" val="29795419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DE" dirty="0"/>
              <a:t>Mit dem Ende des Ersten Weltkriegs zerfiel die Monarchie Österreich-Ungarn und die Erste Republik wurde ausgerufen. In den Verträgen von Versailles und St. </a:t>
            </a:r>
            <a:r>
              <a:rPr lang="de-DE" dirty="0" smtClean="0"/>
              <a:t>Germain-en-</a:t>
            </a:r>
            <a:r>
              <a:rPr lang="de-DE" dirty="0" err="1"/>
              <a:t>L</a:t>
            </a:r>
            <a:r>
              <a:rPr lang="de-DE" dirty="0" err="1" smtClean="0"/>
              <a:t>aye</a:t>
            </a:r>
            <a:r>
              <a:rPr lang="de-DE" dirty="0" smtClean="0"/>
              <a:t> </a:t>
            </a:r>
            <a:r>
              <a:rPr lang="de-DE" dirty="0"/>
              <a:t>wurde Deutschland und Österreich die alleinige Schuld am Ersten Weltkrieg zugewiesen. Zudem wurde ein möglicher „Anschluss“ Österreichs an Deutschland verboten. Die junge Republik Österreich kämpfte in den 1920er-Jahren mit wirtschaftlichen und sozialen Schwierigkeiten</a:t>
            </a:r>
            <a:r>
              <a:rPr lang="de-DE" dirty="0" smtClean="0"/>
              <a:t>.</a:t>
            </a:r>
          </a:p>
          <a:p>
            <a:endParaRPr lang="de-DE" dirty="0"/>
          </a:p>
          <a:p>
            <a:r>
              <a:rPr lang="de-DE" b="1" dirty="0"/>
              <a:t>Autoritärer </a:t>
            </a:r>
            <a:r>
              <a:rPr lang="de-DE" b="1" i="1" dirty="0" smtClean="0"/>
              <a:t>Ständestaat</a:t>
            </a:r>
            <a:r>
              <a:rPr lang="de-DE" b="1" dirty="0"/>
              <a:t> </a:t>
            </a:r>
            <a:r>
              <a:rPr lang="de-DE" b="1" dirty="0" smtClean="0"/>
              <a:t>und </a:t>
            </a:r>
            <a:r>
              <a:rPr lang="de-DE" b="1" i="1" dirty="0"/>
              <a:t>Annexion</a:t>
            </a:r>
            <a:r>
              <a:rPr lang="de-DE" b="1" dirty="0"/>
              <a:t> </a:t>
            </a:r>
            <a:r>
              <a:rPr lang="de-DE" b="1" dirty="0" smtClean="0"/>
              <a:t>Österreichs</a:t>
            </a:r>
            <a:endParaRPr lang="de-DE" dirty="0"/>
          </a:p>
          <a:p>
            <a:r>
              <a:rPr lang="de-DE" dirty="0"/>
              <a:t>Politische Radikalisierung, die Folgen der Weltwirtschaftskrise 1929 und das Aufkommen antidemokratischer Bewegungen führten 1934 zum </a:t>
            </a:r>
            <a:r>
              <a:rPr lang="de-DE" dirty="0" smtClean="0"/>
              <a:t>autoritären „Ständestaat</a:t>
            </a:r>
            <a:r>
              <a:rPr lang="de-DE" dirty="0"/>
              <a:t>“ unter Bundeskanzler Engelbert </a:t>
            </a:r>
            <a:r>
              <a:rPr lang="de-DE" dirty="0" err="1"/>
              <a:t>Dollfuß</a:t>
            </a:r>
            <a:r>
              <a:rPr lang="de-DE" dirty="0"/>
              <a:t>. Nach seiner Ermordung bei einem fehlgeschlagenen nationalsozialistischen Putschversuch setzte Kurt Schuschnigg dessen Politik fort. </a:t>
            </a:r>
            <a:endParaRPr lang="de-DE" dirty="0" smtClean="0"/>
          </a:p>
          <a:p>
            <a:r>
              <a:rPr lang="de-DE" dirty="0" smtClean="0"/>
              <a:t>Im </a:t>
            </a:r>
            <a:r>
              <a:rPr lang="de-DE" dirty="0"/>
              <a:t>Jahr 1938 annektierte das nationalsozialistische Deutschland Österreich. Viele </a:t>
            </a:r>
            <a:r>
              <a:rPr lang="de-DE" dirty="0" err="1"/>
              <a:t>ÖsterreicherInnen</a:t>
            </a:r>
            <a:r>
              <a:rPr lang="de-DE" dirty="0"/>
              <a:t> begrüßten den sogenannten Anschluss.</a:t>
            </a:r>
          </a:p>
          <a:p>
            <a:endParaRPr lang="de-AT" dirty="0"/>
          </a:p>
        </p:txBody>
      </p:sp>
      <p:sp>
        <p:nvSpPr>
          <p:cNvPr id="4" name="Foliennummernplatzhalter 3"/>
          <p:cNvSpPr>
            <a:spLocks noGrp="1"/>
          </p:cNvSpPr>
          <p:nvPr>
            <p:ph type="sldNum" sz="quarter" idx="10"/>
          </p:nvPr>
        </p:nvSpPr>
        <p:spPr/>
        <p:txBody>
          <a:bodyPr/>
          <a:lstStyle/>
          <a:p>
            <a:pPr>
              <a:defRPr/>
            </a:pPr>
            <a:fld id="{2AB57812-465C-463D-A8FA-D9934EC47507}" type="slidenum">
              <a:rPr lang="de-DE" smtClean="0"/>
              <a:pPr>
                <a:defRPr/>
              </a:pPr>
              <a:t>5</a:t>
            </a:fld>
            <a:endParaRPr lang="de-DE"/>
          </a:p>
        </p:txBody>
      </p:sp>
    </p:spTree>
    <p:extLst>
      <p:ext uri="{BB962C8B-B14F-4D97-AF65-F5344CB8AC3E}">
        <p14:creationId xmlns:p14="http://schemas.microsoft.com/office/powerpoint/2010/main" val="2224940399"/>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DE" b="1" dirty="0"/>
              <a:t>Die Nürnberger Prozesse</a:t>
            </a:r>
            <a:endParaRPr lang="de-DE" dirty="0"/>
          </a:p>
          <a:p>
            <a:r>
              <a:rPr lang="de-DE" dirty="0"/>
              <a:t>Gleich nach dem Kriegsende wurden führende Nationalsozialisten inhaftiert. Im November 1945 begann am internationalen Militärgerichtshof der erste der Nürnberger Prozesse. 12 Angeklagte wurden zum Tode verurteilt, 11 davon wurden hingerichtet. Hermann Göring nahm sich vor der Hinrichtung das Leben. </a:t>
            </a:r>
            <a:r>
              <a:rPr lang="de-DE" dirty="0" smtClean="0"/>
              <a:t/>
            </a:r>
            <a:br>
              <a:rPr lang="de-DE" dirty="0" smtClean="0"/>
            </a:br>
            <a:r>
              <a:rPr lang="de-DE" dirty="0" smtClean="0"/>
              <a:t>Weitere </a:t>
            </a:r>
            <a:r>
              <a:rPr lang="de-DE" dirty="0"/>
              <a:t>Angeklagte erhielten lange Haftstrafen. </a:t>
            </a:r>
            <a:r>
              <a:rPr lang="de-DE" dirty="0" smtClean="0"/>
              <a:t/>
            </a:r>
            <a:br>
              <a:rPr lang="de-DE" dirty="0" smtClean="0"/>
            </a:br>
            <a:r>
              <a:rPr lang="de-DE" dirty="0" smtClean="0"/>
              <a:t>Bis </a:t>
            </a:r>
            <a:r>
              <a:rPr lang="de-DE" dirty="0"/>
              <a:t>1949 fanden weitere zwölf Prozesse gegen führende Nationalsozialisten statt, insgesamt 142 Menschen wurden zu Haftstrafen oder zum Tode verurteilt.</a:t>
            </a:r>
            <a:endParaRPr lang="de-DE" dirty="0">
              <a:effectLst/>
            </a:endParaRPr>
          </a:p>
        </p:txBody>
      </p:sp>
      <p:sp>
        <p:nvSpPr>
          <p:cNvPr id="4" name="Foliennummernplatzhalter 3"/>
          <p:cNvSpPr>
            <a:spLocks noGrp="1"/>
          </p:cNvSpPr>
          <p:nvPr>
            <p:ph type="sldNum" sz="quarter" idx="10"/>
          </p:nvPr>
        </p:nvSpPr>
        <p:spPr/>
        <p:txBody>
          <a:bodyPr/>
          <a:lstStyle/>
          <a:p>
            <a:pPr>
              <a:defRPr/>
            </a:pPr>
            <a:fld id="{2AB57812-465C-463D-A8FA-D9934EC47507}" type="slidenum">
              <a:rPr lang="de-DE" smtClean="0"/>
              <a:pPr>
                <a:defRPr/>
              </a:pPr>
              <a:t>50</a:t>
            </a:fld>
            <a:endParaRPr lang="de-DE"/>
          </a:p>
        </p:txBody>
      </p:sp>
    </p:spTree>
    <p:extLst>
      <p:ext uri="{BB962C8B-B14F-4D97-AF65-F5344CB8AC3E}">
        <p14:creationId xmlns:p14="http://schemas.microsoft.com/office/powerpoint/2010/main" val="4047404609"/>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pPr>
              <a:defRPr/>
            </a:pPr>
            <a:fld id="{2AB57812-465C-463D-A8FA-D9934EC47507}" type="slidenum">
              <a:rPr lang="de-DE" smtClean="0"/>
              <a:pPr>
                <a:defRPr/>
              </a:pPr>
              <a:t>51</a:t>
            </a:fld>
            <a:endParaRPr lang="de-DE"/>
          </a:p>
        </p:txBody>
      </p:sp>
    </p:spTree>
    <p:extLst>
      <p:ext uri="{BB962C8B-B14F-4D97-AF65-F5344CB8AC3E}">
        <p14:creationId xmlns:p14="http://schemas.microsoft.com/office/powerpoint/2010/main" val="341424768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pPr>
              <a:defRPr/>
            </a:pPr>
            <a:fld id="{2AB57812-465C-463D-A8FA-D9934EC47507}" type="slidenum">
              <a:rPr lang="de-DE" smtClean="0"/>
              <a:pPr>
                <a:defRPr/>
              </a:pPr>
              <a:t>52</a:t>
            </a:fld>
            <a:endParaRPr lang="de-DE"/>
          </a:p>
        </p:txBody>
      </p:sp>
    </p:spTree>
    <p:extLst>
      <p:ext uri="{BB962C8B-B14F-4D97-AF65-F5344CB8AC3E}">
        <p14:creationId xmlns:p14="http://schemas.microsoft.com/office/powerpoint/2010/main" val="31437291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DE" b="1" dirty="0"/>
              <a:t>Aufstieg der NSDAP in Deutschland</a:t>
            </a:r>
            <a:endParaRPr lang="de-DE" dirty="0"/>
          </a:p>
          <a:p>
            <a:r>
              <a:rPr lang="de-DE" dirty="0"/>
              <a:t>Bald nach ihrer Gründung im Jahr 1919 schloss sich Adolf Hitler der Vorläuferpartei der NSDAP an. Ein erster Versuch, gewaltsam die politische Macht in Deutschland zu übernehmen, schlug fehl. Hitler wurde verurteilt und die </a:t>
            </a:r>
            <a:r>
              <a:rPr lang="de-DE" dirty="0" smtClean="0"/>
              <a:t>NSDAP (bis 1925) </a:t>
            </a:r>
            <a:r>
              <a:rPr lang="de-DE" dirty="0"/>
              <a:t>verboten. Nach einem Gefängnisaufenthalt baute Hitler die NSDAP um und stieg zu ihrem „Führer“ auf. Es entstanden verschiedene Organisationen wie zum Beispiel die Hitler-Jugend. Der Aufstieg der NSDAP begann langsam, aber stetig. Wie in Österreich hatten die Weltwirtschaftskrise und die zunehmende gesellschaftliche Polarisierung weitreichende Folgen.  Bei den deutschen Wahlen im Jahr 1932 erreichte die NSDAP ein Drittel aller Stimmen.</a:t>
            </a:r>
          </a:p>
          <a:p>
            <a:r>
              <a:rPr lang="de-DE" b="1" dirty="0"/>
              <a:t>Die Machtübernahme Hitlers</a:t>
            </a:r>
            <a:endParaRPr lang="de-DE" dirty="0"/>
          </a:p>
          <a:p>
            <a:r>
              <a:rPr lang="de-DE" dirty="0"/>
              <a:t>Am 30. Jänner 1933 wurde Hitler zum deutschen Reichskanzler ernannt. In kurzer Zeit errichteten die Nationalsozialisten eine Diktatur: Politische Gegner, Angehörige von Minderheiten wie Juden und Jüdinnen, Roma und Sinti, aber auch Menschen mit Behinderung, wurden verfolgt und inhaftiert. Die nationalsozialistische </a:t>
            </a:r>
            <a:r>
              <a:rPr lang="de-DE" dirty="0" smtClean="0"/>
              <a:t>Propaganda</a:t>
            </a:r>
            <a:r>
              <a:rPr lang="de-DE" dirty="0"/>
              <a:t> umfasste bald alle Medien und das kulturelle Leben. Nach dem Reichstagsbrand 1933 wurde der militärische Ausnahmezustand ausgerufen. Alle verfassungsmäßigen Grundrechte der Weimarer Republik wurden dadurch außer Kraft gesetzt. Mit dem Tod des Reichspräsidenten Paul von Hindenburg 1934 wurde Hitler gleichzeitig zum Reichspräsidenten ernannt. Er konnte nun uneingeschränkt regieren</a:t>
            </a:r>
            <a:r>
              <a:rPr lang="de-DE" dirty="0" smtClean="0"/>
              <a:t>.</a:t>
            </a:r>
            <a:endParaRPr lang="de-DE" dirty="0"/>
          </a:p>
        </p:txBody>
      </p:sp>
      <p:sp>
        <p:nvSpPr>
          <p:cNvPr id="4" name="Foliennummernplatzhalter 3"/>
          <p:cNvSpPr>
            <a:spLocks noGrp="1"/>
          </p:cNvSpPr>
          <p:nvPr>
            <p:ph type="sldNum" sz="quarter" idx="10"/>
          </p:nvPr>
        </p:nvSpPr>
        <p:spPr/>
        <p:txBody>
          <a:bodyPr/>
          <a:lstStyle/>
          <a:p>
            <a:pPr>
              <a:defRPr/>
            </a:pPr>
            <a:fld id="{2AB57812-465C-463D-A8FA-D9934EC47507}" type="slidenum">
              <a:rPr lang="de-DE" smtClean="0"/>
              <a:pPr>
                <a:defRPr/>
              </a:pPr>
              <a:t>6</a:t>
            </a:fld>
            <a:endParaRPr lang="de-DE"/>
          </a:p>
        </p:txBody>
      </p:sp>
    </p:spTree>
    <p:extLst>
      <p:ext uri="{BB962C8B-B14F-4D97-AF65-F5344CB8AC3E}">
        <p14:creationId xmlns:p14="http://schemas.microsoft.com/office/powerpoint/2010/main" val="6877269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806450" y="746125"/>
            <a:ext cx="4959350" cy="3721100"/>
          </a:xfrm>
        </p:spPr>
      </p:sp>
      <p:sp>
        <p:nvSpPr>
          <p:cNvPr id="3" name="Notizenplatzhalter 2"/>
          <p:cNvSpPr>
            <a:spLocks noGrp="1"/>
          </p:cNvSpPr>
          <p:nvPr>
            <p:ph type="body" idx="1"/>
          </p:nvPr>
        </p:nvSpPr>
        <p:spPr/>
        <p:txBody>
          <a:bodyPr>
            <a:normAutofit/>
          </a:bodyPr>
          <a:lstStyle/>
          <a:p>
            <a:r>
              <a:rPr lang="de-DE" b="1" dirty="0" smtClean="0"/>
              <a:t>Verfolgung </a:t>
            </a:r>
            <a:r>
              <a:rPr lang="de-DE" b="1" dirty="0"/>
              <a:t>der jüdischen Bevölkerung</a:t>
            </a:r>
            <a:endParaRPr lang="de-DE" dirty="0"/>
          </a:p>
          <a:p>
            <a:r>
              <a:rPr lang="de-DE" dirty="0"/>
              <a:t>Bereits 1933 riefen Nationalsozialisten in Deutschland unter Duldung der Behörden zu einem Boykott von Geschäften auf, die sich im Besitz von Juden und Jüdinnen befanden. </a:t>
            </a:r>
            <a:br>
              <a:rPr lang="de-DE" dirty="0"/>
            </a:br>
            <a:r>
              <a:rPr lang="de-DE" dirty="0" smtClean="0"/>
              <a:t>Die </a:t>
            </a:r>
            <a:r>
              <a:rPr lang="de-DE" dirty="0"/>
              <a:t>nationalsozialistische Führung unter Hitler schuf 1935 eine gesetzliche Regelung („Nürnberger Rassegesetze“), in der Menschen nach rassistischen Kriterien als „minderwertig“ und </a:t>
            </a:r>
            <a:r>
              <a:rPr lang="de-DE" dirty="0" err="1"/>
              <a:t>BürgerInnen</a:t>
            </a:r>
            <a:r>
              <a:rPr lang="de-DE" dirty="0"/>
              <a:t> ohne Rechte eingestuft wurden. Diese Einschränkungen galten für alle Menschen, die als „Juden“ definiert wurden, unabhängig von ihrer religiösen Zugehörigkeit. </a:t>
            </a:r>
            <a:br>
              <a:rPr lang="de-DE" dirty="0"/>
            </a:br>
            <a:r>
              <a:rPr lang="de-DE" dirty="0" smtClean="0"/>
              <a:t>Die </a:t>
            </a:r>
            <a:r>
              <a:rPr lang="de-DE" dirty="0"/>
              <a:t>Judenverfolgung fand mit den Novemberpogromen einen ersten traurigen Höhepunkt. Angehörige der nationalsozialistischen Sturmabteilung (SA) und Schutzstaffel (SS) </a:t>
            </a:r>
            <a:r>
              <a:rPr lang="de-DE" dirty="0" smtClean="0"/>
              <a:t>zerstörten </a:t>
            </a:r>
            <a:r>
              <a:rPr lang="de-DE" dirty="0"/>
              <a:t>in Deutschland und Österreich zahlreiche Geschäfte, Häuser und Synagogen der jüdischen Bevölkerung. Über 1300 Juden und Jüdinnen kamen dabei ums Leben, mehr als 30.000 wurden in Konzentrationslager </a:t>
            </a:r>
            <a:r>
              <a:rPr lang="de-DE" dirty="0" smtClean="0"/>
              <a:t>gebracht.</a:t>
            </a:r>
            <a:br>
              <a:rPr lang="de-DE" dirty="0" smtClean="0"/>
            </a:br>
            <a:r>
              <a:rPr lang="de-DE" dirty="0" smtClean="0"/>
              <a:t>Die </a:t>
            </a:r>
            <a:r>
              <a:rPr lang="de-DE" dirty="0"/>
              <a:t>nationalsozialistische Führung begann, Juden und Jüdinnen zu enteignen und zu vertreiben. </a:t>
            </a:r>
            <a:r>
              <a:rPr lang="de-DE" dirty="0" smtClean="0"/>
              <a:t/>
            </a:r>
            <a:br>
              <a:rPr lang="de-DE" dirty="0" smtClean="0"/>
            </a:br>
            <a:r>
              <a:rPr lang="de-DE" dirty="0" smtClean="0"/>
              <a:t>Mit </a:t>
            </a:r>
            <a:r>
              <a:rPr lang="de-DE" dirty="0"/>
              <a:t>Kriegsbeginn wurde die Auswanderung aus dem Deutschen Reich schwieriger, da Staaten wie Großbritannien ihre Grenzen für Flüchtlinge schlossen. Und es begannen erste Deportationen von Juden und Jüdinnen in Konzentrationslager.</a:t>
            </a:r>
          </a:p>
        </p:txBody>
      </p:sp>
      <p:sp>
        <p:nvSpPr>
          <p:cNvPr id="4" name="Foliennummernplatzhalter 3"/>
          <p:cNvSpPr>
            <a:spLocks noGrp="1"/>
          </p:cNvSpPr>
          <p:nvPr>
            <p:ph type="sldNum" sz="quarter" idx="10"/>
          </p:nvPr>
        </p:nvSpPr>
        <p:spPr/>
        <p:txBody>
          <a:bodyPr/>
          <a:lstStyle/>
          <a:p>
            <a:pPr>
              <a:defRPr/>
            </a:pPr>
            <a:fld id="{2AB57812-465C-463D-A8FA-D9934EC47507}" type="slidenum">
              <a:rPr lang="de-DE" smtClean="0"/>
              <a:pPr>
                <a:defRPr/>
              </a:pPr>
              <a:t>7</a:t>
            </a:fld>
            <a:endParaRPr lang="de-DE"/>
          </a:p>
        </p:txBody>
      </p:sp>
    </p:spTree>
    <p:extLst>
      <p:ext uri="{BB962C8B-B14F-4D97-AF65-F5344CB8AC3E}">
        <p14:creationId xmlns:p14="http://schemas.microsoft.com/office/powerpoint/2010/main" val="765978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pPr>
              <a:defRPr/>
            </a:pPr>
            <a:fld id="{2AB57812-465C-463D-A8FA-D9934EC47507}" type="slidenum">
              <a:rPr lang="de-DE" smtClean="0"/>
              <a:pPr>
                <a:defRPr/>
              </a:pPr>
              <a:t>8</a:t>
            </a:fld>
            <a:endParaRPr lang="de-DE"/>
          </a:p>
        </p:txBody>
      </p:sp>
    </p:spTree>
    <p:extLst>
      <p:ext uri="{BB962C8B-B14F-4D97-AF65-F5344CB8AC3E}">
        <p14:creationId xmlns:p14="http://schemas.microsoft.com/office/powerpoint/2010/main" val="31545764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DE" dirty="0"/>
              <a:t>1935 führte Deutschland die allgemeine Wehrpflicht für Männer wieder ein, obwohl dies gegen den Vertrag von Versailles verstieß. </a:t>
            </a:r>
            <a:r>
              <a:rPr lang="de-DE" dirty="0" smtClean="0"/>
              <a:t/>
            </a:r>
            <a:br>
              <a:rPr lang="de-DE" dirty="0" smtClean="0"/>
            </a:br>
            <a:r>
              <a:rPr lang="de-DE" dirty="0" smtClean="0"/>
              <a:t>Ab </a:t>
            </a:r>
            <a:r>
              <a:rPr lang="de-DE" dirty="0"/>
              <a:t>1936 wurde die Wirtschaft größtenteils auf Waffenproduktion umgestellt und die Armee massiv aufgerüstet. Dadurch verschuldete sich Deutschland so stark, dass es im Jahr 1939 praktisch zahlungsunfähig war. </a:t>
            </a:r>
            <a:endParaRPr lang="de-DE" dirty="0" smtClean="0"/>
          </a:p>
          <a:p>
            <a:endParaRPr lang="de-DE" dirty="0"/>
          </a:p>
          <a:p>
            <a:r>
              <a:rPr lang="de-DE" b="1" dirty="0"/>
              <a:t>Innenpolitische Machtsicherung </a:t>
            </a:r>
            <a:endParaRPr lang="de-DE" dirty="0"/>
          </a:p>
          <a:p>
            <a:r>
              <a:rPr lang="de-DE" dirty="0"/>
              <a:t>Um ihre Macht im Inneren zu festigen, setzten Hitler und die NSDAP auf massive Propaganda und uniformierte Verbände. Dazu gehörten zum Beispiel die Schutzstaffel (SS) und die Sturmabteilung (SA). Als die SA, deren Mitgliederzahl rasch gewachsen war, den Führungsanspruch stellte und sie die Macht Hitlers </a:t>
            </a:r>
            <a:r>
              <a:rPr lang="de-DE" dirty="0" smtClean="0"/>
              <a:t>bedrohte, </a:t>
            </a:r>
            <a:r>
              <a:rPr lang="de-DE" dirty="0"/>
              <a:t>ließ Hitler die Führungsspitze der SA um Ernst Röhm 1934 ermorden („Röhm-Putsch“). Er ließ die Reichswehr weiter aufrüsten, die SS wurde zu einem wichtigen Machtinstrument. </a:t>
            </a:r>
          </a:p>
          <a:p>
            <a:endParaRPr lang="de-AT" dirty="0"/>
          </a:p>
        </p:txBody>
      </p:sp>
      <p:sp>
        <p:nvSpPr>
          <p:cNvPr id="4" name="Foliennummernplatzhalter 3"/>
          <p:cNvSpPr>
            <a:spLocks noGrp="1"/>
          </p:cNvSpPr>
          <p:nvPr>
            <p:ph type="sldNum" sz="quarter" idx="10"/>
          </p:nvPr>
        </p:nvSpPr>
        <p:spPr/>
        <p:txBody>
          <a:bodyPr/>
          <a:lstStyle/>
          <a:p>
            <a:pPr>
              <a:defRPr/>
            </a:pPr>
            <a:fld id="{2AB57812-465C-463D-A8FA-D9934EC47507}" type="slidenum">
              <a:rPr lang="de-DE" smtClean="0"/>
              <a:pPr>
                <a:defRPr/>
              </a:pPr>
              <a:t>9</a:t>
            </a:fld>
            <a:endParaRPr lang="de-DE"/>
          </a:p>
        </p:txBody>
      </p:sp>
    </p:spTree>
    <p:extLst>
      <p:ext uri="{BB962C8B-B14F-4D97-AF65-F5344CB8AC3E}">
        <p14:creationId xmlns:p14="http://schemas.microsoft.com/office/powerpoint/2010/main" val="391586684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pic>
        <p:nvPicPr>
          <p:cNvPr id="4" name="Picture 8" descr="BG_TITEL"/>
          <p:cNvPicPr>
            <a:picLocks noChangeAspect="1" noChangeArrowheads="1"/>
          </p:cNvPicPr>
          <p:nvPr userDrawn="1"/>
        </p:nvPicPr>
        <p:blipFill>
          <a:blip r:embed="rId2" cstate="email"/>
          <a:srcRect/>
          <a:stretch>
            <a:fillRect/>
          </a:stretch>
        </p:blipFill>
        <p:spPr bwMode="auto">
          <a:xfrm>
            <a:off x="0" y="0"/>
            <a:ext cx="9144000" cy="6859588"/>
          </a:xfrm>
          <a:prstGeom prst="rect">
            <a:avLst/>
          </a:prstGeom>
          <a:noFill/>
          <a:ln w="9525">
            <a:noFill/>
            <a:miter lim="800000"/>
            <a:headEnd/>
            <a:tailEnd/>
          </a:ln>
        </p:spPr>
      </p:pic>
      <p:sp>
        <p:nvSpPr>
          <p:cNvPr id="69637" name="Rectangle 5"/>
          <p:cNvSpPr>
            <a:spLocks noGrp="1" noChangeArrowheads="1"/>
          </p:cNvSpPr>
          <p:nvPr>
            <p:ph type="ctrTitle"/>
          </p:nvPr>
        </p:nvSpPr>
        <p:spPr>
          <a:xfrm>
            <a:off x="684213" y="1268413"/>
            <a:ext cx="7632700" cy="1884362"/>
          </a:xfrm>
        </p:spPr>
        <p:txBody>
          <a:bodyPr rIns="90000" anchor="b"/>
          <a:lstStyle>
            <a:lvl1pPr>
              <a:tabLst>
                <a:tab pos="8342313" algn="l"/>
              </a:tabLst>
              <a:defRPr sz="4400"/>
            </a:lvl1pPr>
          </a:lstStyle>
          <a:p>
            <a:r>
              <a:rPr lang="de-DE"/>
              <a:t>Titelmasterformat durch Klicken bearbeiten</a:t>
            </a:r>
          </a:p>
        </p:txBody>
      </p:sp>
      <p:sp>
        <p:nvSpPr>
          <p:cNvPr id="69638" name="Rectangle 6"/>
          <p:cNvSpPr>
            <a:spLocks noGrp="1" noChangeArrowheads="1"/>
          </p:cNvSpPr>
          <p:nvPr>
            <p:ph type="subTitle" idx="1"/>
          </p:nvPr>
        </p:nvSpPr>
        <p:spPr>
          <a:xfrm>
            <a:off x="684213" y="3505200"/>
            <a:ext cx="6767512" cy="1752600"/>
          </a:xfrm>
        </p:spPr>
        <p:txBody>
          <a:bodyPr/>
          <a:lstStyle>
            <a:lvl1pPr marL="0" indent="0">
              <a:buFont typeface="Wingdings" pitchFamily="2" charset="2"/>
              <a:buNone/>
              <a:defRPr/>
            </a:lvl1pPr>
          </a:lstStyle>
          <a:p>
            <a:r>
              <a:rPr lang="de-DE"/>
              <a:t>Formatvorlage des Untertitelmasters durch Klicken bearbeiten</a:t>
            </a:r>
          </a:p>
        </p:txBody>
      </p:sp>
      <p:sp>
        <p:nvSpPr>
          <p:cNvPr id="5" name="Rectangle 3"/>
          <p:cNvSpPr>
            <a:spLocks noGrp="1" noChangeArrowheads="1"/>
          </p:cNvSpPr>
          <p:nvPr>
            <p:ph type="dt" sz="half" idx="10"/>
          </p:nvPr>
        </p:nvSpPr>
        <p:spPr>
          <a:xfrm>
            <a:off x="179388" y="6237288"/>
            <a:ext cx="2133600" cy="457200"/>
          </a:xfrm>
        </p:spPr>
        <p:txBody>
          <a:bodyPr/>
          <a:lstStyle>
            <a:lvl1pPr>
              <a:defRPr/>
            </a:lvl1pPr>
          </a:lstStyle>
          <a:p>
            <a:pPr>
              <a:defRPr/>
            </a:pPr>
            <a:endParaRPr lang="de-DE"/>
          </a:p>
        </p:txBody>
      </p:sp>
      <p:sp>
        <p:nvSpPr>
          <p:cNvPr id="6" name="Rectangle 4"/>
          <p:cNvSpPr>
            <a:spLocks noGrp="1" noChangeArrowheads="1"/>
          </p:cNvSpPr>
          <p:nvPr>
            <p:ph type="ftr" sz="quarter" idx="11"/>
          </p:nvPr>
        </p:nvSpPr>
        <p:spPr>
          <a:xfrm>
            <a:off x="107950" y="115888"/>
            <a:ext cx="8928100" cy="457200"/>
          </a:xfrm>
        </p:spPr>
        <p:txBody>
          <a:bodyPr/>
          <a:lstStyle>
            <a:lvl1pPr algn="l">
              <a:defRPr/>
            </a:lvl1pPr>
          </a:lstStyle>
          <a:p>
            <a:pPr>
              <a:defRPr/>
            </a:pPr>
            <a:endParaRPr lang="de-DE"/>
          </a:p>
        </p:txBody>
      </p:sp>
    </p:spTree>
  </p:cSld>
  <p:clrMapOvr>
    <a:masterClrMapping/>
  </p:clrMapOvr>
  <p:transition spd="med">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endParaRPr lang="de-DE"/>
          </a:p>
        </p:txBody>
      </p:sp>
      <p:sp>
        <p:nvSpPr>
          <p:cNvPr id="5" name="Rectangle 5"/>
          <p:cNvSpPr>
            <a:spLocks noGrp="1" noChangeArrowheads="1"/>
          </p:cNvSpPr>
          <p:nvPr>
            <p:ph type="ftr" sz="quarter" idx="11"/>
          </p:nvPr>
        </p:nvSpPr>
        <p:spPr>
          <a:ln/>
        </p:spPr>
        <p:txBody>
          <a:bodyPr/>
          <a:lstStyle>
            <a:lvl1pPr>
              <a:defRPr/>
            </a:lvl1pPr>
          </a:lstStyle>
          <a:p>
            <a:pPr>
              <a:defRPr/>
            </a:pPr>
            <a:endParaRPr lang="de-DE"/>
          </a:p>
        </p:txBody>
      </p:sp>
      <p:sp>
        <p:nvSpPr>
          <p:cNvPr id="6" name="Rectangle 6"/>
          <p:cNvSpPr>
            <a:spLocks noGrp="1" noChangeArrowheads="1"/>
          </p:cNvSpPr>
          <p:nvPr>
            <p:ph type="sldNum" sz="quarter" idx="12"/>
          </p:nvPr>
        </p:nvSpPr>
        <p:spPr>
          <a:ln/>
        </p:spPr>
        <p:txBody>
          <a:bodyPr/>
          <a:lstStyle>
            <a:lvl1pPr>
              <a:defRPr/>
            </a:lvl1pPr>
          </a:lstStyle>
          <a:p>
            <a:pPr>
              <a:defRPr/>
            </a:pPr>
            <a:fld id="{CAE733A3-A347-4423-A88D-8740C5C7C3A1}" type="slidenum">
              <a:rPr lang="de-DE"/>
              <a:pPr>
                <a:defRPr/>
              </a:pPr>
              <a:t>‹Nr.›</a:t>
            </a:fld>
            <a:endParaRPr lang="de-DE"/>
          </a:p>
        </p:txBody>
      </p:sp>
    </p:spTree>
  </p:cSld>
  <p:clrMapOvr>
    <a:masterClrMapping/>
  </p:clrMapOvr>
  <p:transition spd="med">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476250"/>
            <a:ext cx="2057400" cy="565467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476250"/>
            <a:ext cx="6019800" cy="5654675"/>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endParaRPr lang="de-DE"/>
          </a:p>
        </p:txBody>
      </p:sp>
      <p:sp>
        <p:nvSpPr>
          <p:cNvPr id="5" name="Rectangle 5"/>
          <p:cNvSpPr>
            <a:spLocks noGrp="1" noChangeArrowheads="1"/>
          </p:cNvSpPr>
          <p:nvPr>
            <p:ph type="ftr" sz="quarter" idx="11"/>
          </p:nvPr>
        </p:nvSpPr>
        <p:spPr>
          <a:ln/>
        </p:spPr>
        <p:txBody>
          <a:bodyPr/>
          <a:lstStyle>
            <a:lvl1pPr>
              <a:defRPr/>
            </a:lvl1pPr>
          </a:lstStyle>
          <a:p>
            <a:pPr>
              <a:defRPr/>
            </a:pPr>
            <a:endParaRPr lang="de-DE"/>
          </a:p>
        </p:txBody>
      </p:sp>
      <p:sp>
        <p:nvSpPr>
          <p:cNvPr id="6" name="Rectangle 6"/>
          <p:cNvSpPr>
            <a:spLocks noGrp="1" noChangeArrowheads="1"/>
          </p:cNvSpPr>
          <p:nvPr>
            <p:ph type="sldNum" sz="quarter" idx="12"/>
          </p:nvPr>
        </p:nvSpPr>
        <p:spPr>
          <a:ln/>
        </p:spPr>
        <p:txBody>
          <a:bodyPr/>
          <a:lstStyle>
            <a:lvl1pPr>
              <a:defRPr/>
            </a:lvl1pPr>
          </a:lstStyle>
          <a:p>
            <a:pPr>
              <a:defRPr/>
            </a:pPr>
            <a:fld id="{B4DE6837-C7C9-47D3-B760-4997977DE3CA}" type="slidenum">
              <a:rPr lang="de-DE"/>
              <a:pPr>
                <a:defRPr/>
              </a:pPr>
              <a:t>‹Nr.›</a:t>
            </a:fld>
            <a:endParaRPr lang="de-DE"/>
          </a:p>
        </p:txBody>
      </p:sp>
    </p:spTree>
  </p:cSld>
  <p:clrMapOvr>
    <a:masterClrMapping/>
  </p:clrMapOvr>
  <p:transition spd="med">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endParaRPr lang="de-DE"/>
          </a:p>
        </p:txBody>
      </p:sp>
      <p:sp>
        <p:nvSpPr>
          <p:cNvPr id="5" name="Rectangle 5"/>
          <p:cNvSpPr>
            <a:spLocks noGrp="1" noChangeArrowheads="1"/>
          </p:cNvSpPr>
          <p:nvPr>
            <p:ph type="ftr" sz="quarter" idx="11"/>
          </p:nvPr>
        </p:nvSpPr>
        <p:spPr>
          <a:ln/>
        </p:spPr>
        <p:txBody>
          <a:bodyPr/>
          <a:lstStyle>
            <a:lvl1pPr>
              <a:defRPr/>
            </a:lvl1pPr>
          </a:lstStyle>
          <a:p>
            <a:pPr>
              <a:defRPr/>
            </a:pPr>
            <a:endParaRPr lang="de-DE"/>
          </a:p>
        </p:txBody>
      </p:sp>
      <p:sp>
        <p:nvSpPr>
          <p:cNvPr id="6" name="Rectangle 6"/>
          <p:cNvSpPr>
            <a:spLocks noGrp="1" noChangeArrowheads="1"/>
          </p:cNvSpPr>
          <p:nvPr>
            <p:ph type="sldNum" sz="quarter" idx="12"/>
          </p:nvPr>
        </p:nvSpPr>
        <p:spPr>
          <a:ln/>
        </p:spPr>
        <p:txBody>
          <a:bodyPr/>
          <a:lstStyle>
            <a:lvl1pPr>
              <a:defRPr/>
            </a:lvl1pPr>
          </a:lstStyle>
          <a:p>
            <a:pPr>
              <a:defRPr/>
            </a:pPr>
            <a:fld id="{CAC5F21B-4B24-45F0-BD0C-E6E28C19167C}" type="slidenum">
              <a:rPr lang="de-DE"/>
              <a:pPr>
                <a:defRPr/>
              </a:pPr>
              <a:t>‹Nr.›</a:t>
            </a:fld>
            <a:endParaRPr lang="de-DE"/>
          </a:p>
        </p:txBody>
      </p:sp>
    </p:spTree>
  </p:cSld>
  <p:clrMapOvr>
    <a:masterClrMapping/>
  </p:clrMapOvr>
  <p:transition spd="med">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Textmasterformate durch Klicken bearbeiten</a:t>
            </a:r>
          </a:p>
        </p:txBody>
      </p:sp>
      <p:sp>
        <p:nvSpPr>
          <p:cNvPr id="4" name="Rectangle 4"/>
          <p:cNvSpPr>
            <a:spLocks noGrp="1" noChangeArrowheads="1"/>
          </p:cNvSpPr>
          <p:nvPr>
            <p:ph type="dt" sz="half" idx="10"/>
          </p:nvPr>
        </p:nvSpPr>
        <p:spPr>
          <a:ln/>
        </p:spPr>
        <p:txBody>
          <a:bodyPr/>
          <a:lstStyle>
            <a:lvl1pPr>
              <a:defRPr/>
            </a:lvl1pPr>
          </a:lstStyle>
          <a:p>
            <a:pPr>
              <a:defRPr/>
            </a:pPr>
            <a:endParaRPr lang="de-DE"/>
          </a:p>
        </p:txBody>
      </p:sp>
      <p:sp>
        <p:nvSpPr>
          <p:cNvPr id="5" name="Rectangle 5"/>
          <p:cNvSpPr>
            <a:spLocks noGrp="1" noChangeArrowheads="1"/>
          </p:cNvSpPr>
          <p:nvPr>
            <p:ph type="ftr" sz="quarter" idx="11"/>
          </p:nvPr>
        </p:nvSpPr>
        <p:spPr>
          <a:ln/>
        </p:spPr>
        <p:txBody>
          <a:bodyPr/>
          <a:lstStyle>
            <a:lvl1pPr>
              <a:defRPr/>
            </a:lvl1pPr>
          </a:lstStyle>
          <a:p>
            <a:pPr>
              <a:defRPr/>
            </a:pPr>
            <a:endParaRPr lang="de-DE"/>
          </a:p>
        </p:txBody>
      </p:sp>
      <p:sp>
        <p:nvSpPr>
          <p:cNvPr id="6" name="Rectangle 6"/>
          <p:cNvSpPr>
            <a:spLocks noGrp="1" noChangeArrowheads="1"/>
          </p:cNvSpPr>
          <p:nvPr>
            <p:ph type="sldNum" sz="quarter" idx="12"/>
          </p:nvPr>
        </p:nvSpPr>
        <p:spPr>
          <a:ln/>
        </p:spPr>
        <p:txBody>
          <a:bodyPr/>
          <a:lstStyle>
            <a:lvl1pPr>
              <a:defRPr/>
            </a:lvl1pPr>
          </a:lstStyle>
          <a:p>
            <a:pPr>
              <a:defRPr/>
            </a:pPr>
            <a:fld id="{B2F2EF01-9E11-4CF0-B628-4AD45FEDB54A}" type="slidenum">
              <a:rPr lang="de-DE"/>
              <a:pPr>
                <a:defRPr/>
              </a:pPr>
              <a:t>‹Nr.›</a:t>
            </a:fld>
            <a:endParaRPr lang="de-DE"/>
          </a:p>
        </p:txBody>
      </p:sp>
    </p:spTree>
  </p:cSld>
  <p:clrMapOvr>
    <a:masterClrMapping/>
  </p:clrMapOvr>
  <p:transition spd="med">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457200" y="1700213"/>
            <a:ext cx="4038600" cy="44307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700213"/>
            <a:ext cx="4038600" cy="44307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Rectangle 4"/>
          <p:cNvSpPr>
            <a:spLocks noGrp="1" noChangeArrowheads="1"/>
          </p:cNvSpPr>
          <p:nvPr>
            <p:ph type="dt" sz="half" idx="10"/>
          </p:nvPr>
        </p:nvSpPr>
        <p:spPr>
          <a:ln/>
        </p:spPr>
        <p:txBody>
          <a:bodyPr/>
          <a:lstStyle>
            <a:lvl1pPr>
              <a:defRPr/>
            </a:lvl1pPr>
          </a:lstStyle>
          <a:p>
            <a:pPr>
              <a:defRPr/>
            </a:pPr>
            <a:endParaRPr lang="de-DE"/>
          </a:p>
        </p:txBody>
      </p:sp>
      <p:sp>
        <p:nvSpPr>
          <p:cNvPr id="6" name="Rectangle 5"/>
          <p:cNvSpPr>
            <a:spLocks noGrp="1" noChangeArrowheads="1"/>
          </p:cNvSpPr>
          <p:nvPr>
            <p:ph type="ftr" sz="quarter" idx="11"/>
          </p:nvPr>
        </p:nvSpPr>
        <p:spPr>
          <a:ln/>
        </p:spPr>
        <p:txBody>
          <a:bodyPr/>
          <a:lstStyle>
            <a:lvl1pPr>
              <a:defRPr/>
            </a:lvl1pPr>
          </a:lstStyle>
          <a:p>
            <a:pPr>
              <a:defRPr/>
            </a:pPr>
            <a:endParaRPr lang="de-DE"/>
          </a:p>
        </p:txBody>
      </p:sp>
      <p:sp>
        <p:nvSpPr>
          <p:cNvPr id="7" name="Rectangle 6"/>
          <p:cNvSpPr>
            <a:spLocks noGrp="1" noChangeArrowheads="1"/>
          </p:cNvSpPr>
          <p:nvPr>
            <p:ph type="sldNum" sz="quarter" idx="12"/>
          </p:nvPr>
        </p:nvSpPr>
        <p:spPr>
          <a:ln/>
        </p:spPr>
        <p:txBody>
          <a:bodyPr/>
          <a:lstStyle>
            <a:lvl1pPr>
              <a:defRPr/>
            </a:lvl1pPr>
          </a:lstStyle>
          <a:p>
            <a:pPr>
              <a:defRPr/>
            </a:pPr>
            <a:fld id="{129C9AB2-E1BF-4ADE-9102-C5FE8E0B4E99}" type="slidenum">
              <a:rPr lang="de-DE"/>
              <a:pPr>
                <a:defRPr/>
              </a:pPr>
              <a:t>‹Nr.›</a:t>
            </a:fld>
            <a:endParaRPr lang="de-DE"/>
          </a:p>
        </p:txBody>
      </p:sp>
    </p:spTree>
  </p:cSld>
  <p:clrMapOvr>
    <a:masterClrMapping/>
  </p:clrMapOvr>
  <p:transition spd="med">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Rectangle 4"/>
          <p:cNvSpPr>
            <a:spLocks noGrp="1" noChangeArrowheads="1"/>
          </p:cNvSpPr>
          <p:nvPr>
            <p:ph type="dt" sz="half" idx="10"/>
          </p:nvPr>
        </p:nvSpPr>
        <p:spPr>
          <a:ln/>
        </p:spPr>
        <p:txBody>
          <a:bodyPr/>
          <a:lstStyle>
            <a:lvl1pPr>
              <a:defRPr/>
            </a:lvl1pPr>
          </a:lstStyle>
          <a:p>
            <a:pPr>
              <a:defRPr/>
            </a:pPr>
            <a:endParaRPr lang="de-DE"/>
          </a:p>
        </p:txBody>
      </p:sp>
      <p:sp>
        <p:nvSpPr>
          <p:cNvPr id="8" name="Rectangle 5"/>
          <p:cNvSpPr>
            <a:spLocks noGrp="1" noChangeArrowheads="1"/>
          </p:cNvSpPr>
          <p:nvPr>
            <p:ph type="ftr" sz="quarter" idx="11"/>
          </p:nvPr>
        </p:nvSpPr>
        <p:spPr>
          <a:ln/>
        </p:spPr>
        <p:txBody>
          <a:bodyPr/>
          <a:lstStyle>
            <a:lvl1pPr>
              <a:defRPr/>
            </a:lvl1pPr>
          </a:lstStyle>
          <a:p>
            <a:pPr>
              <a:defRPr/>
            </a:pPr>
            <a:endParaRPr lang="de-DE"/>
          </a:p>
        </p:txBody>
      </p:sp>
      <p:sp>
        <p:nvSpPr>
          <p:cNvPr id="9" name="Rectangle 6"/>
          <p:cNvSpPr>
            <a:spLocks noGrp="1" noChangeArrowheads="1"/>
          </p:cNvSpPr>
          <p:nvPr>
            <p:ph type="sldNum" sz="quarter" idx="12"/>
          </p:nvPr>
        </p:nvSpPr>
        <p:spPr>
          <a:ln/>
        </p:spPr>
        <p:txBody>
          <a:bodyPr/>
          <a:lstStyle>
            <a:lvl1pPr>
              <a:defRPr/>
            </a:lvl1pPr>
          </a:lstStyle>
          <a:p>
            <a:pPr>
              <a:defRPr/>
            </a:pPr>
            <a:fld id="{187A4B97-0421-4840-B428-FB54A14ADBB5}" type="slidenum">
              <a:rPr lang="de-DE"/>
              <a:pPr>
                <a:defRPr/>
              </a:pPr>
              <a:t>‹Nr.›</a:t>
            </a:fld>
            <a:endParaRPr lang="de-DE"/>
          </a:p>
        </p:txBody>
      </p:sp>
    </p:spTree>
  </p:cSld>
  <p:clrMapOvr>
    <a:masterClrMapping/>
  </p:clrMapOvr>
  <p:transition spd="med">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Rectangle 4"/>
          <p:cNvSpPr>
            <a:spLocks noGrp="1" noChangeArrowheads="1"/>
          </p:cNvSpPr>
          <p:nvPr>
            <p:ph type="dt" sz="half" idx="10"/>
          </p:nvPr>
        </p:nvSpPr>
        <p:spPr>
          <a:ln/>
        </p:spPr>
        <p:txBody>
          <a:bodyPr/>
          <a:lstStyle>
            <a:lvl1pPr>
              <a:defRPr/>
            </a:lvl1pPr>
          </a:lstStyle>
          <a:p>
            <a:pPr>
              <a:defRPr/>
            </a:pPr>
            <a:endParaRPr lang="de-DE"/>
          </a:p>
        </p:txBody>
      </p:sp>
      <p:sp>
        <p:nvSpPr>
          <p:cNvPr id="4" name="Rectangle 5"/>
          <p:cNvSpPr>
            <a:spLocks noGrp="1" noChangeArrowheads="1"/>
          </p:cNvSpPr>
          <p:nvPr>
            <p:ph type="ftr" sz="quarter" idx="11"/>
          </p:nvPr>
        </p:nvSpPr>
        <p:spPr>
          <a:ln/>
        </p:spPr>
        <p:txBody>
          <a:bodyPr/>
          <a:lstStyle>
            <a:lvl1pPr>
              <a:defRPr/>
            </a:lvl1pPr>
          </a:lstStyle>
          <a:p>
            <a:pPr>
              <a:defRPr/>
            </a:pPr>
            <a:endParaRPr lang="de-DE"/>
          </a:p>
        </p:txBody>
      </p:sp>
      <p:sp>
        <p:nvSpPr>
          <p:cNvPr id="5" name="Rectangle 6"/>
          <p:cNvSpPr>
            <a:spLocks noGrp="1" noChangeArrowheads="1"/>
          </p:cNvSpPr>
          <p:nvPr>
            <p:ph type="sldNum" sz="quarter" idx="12"/>
          </p:nvPr>
        </p:nvSpPr>
        <p:spPr>
          <a:ln/>
        </p:spPr>
        <p:txBody>
          <a:bodyPr/>
          <a:lstStyle>
            <a:lvl1pPr>
              <a:defRPr/>
            </a:lvl1pPr>
          </a:lstStyle>
          <a:p>
            <a:pPr>
              <a:defRPr/>
            </a:pPr>
            <a:fld id="{D6ED5AA2-D2E6-4D6F-90CC-913B7E8EED18}" type="slidenum">
              <a:rPr lang="de-DE"/>
              <a:pPr>
                <a:defRPr/>
              </a:pPr>
              <a:t>‹Nr.›</a:t>
            </a:fld>
            <a:endParaRPr lang="de-DE"/>
          </a:p>
        </p:txBody>
      </p:sp>
    </p:spTree>
  </p:cSld>
  <p:clrMapOvr>
    <a:masterClrMapping/>
  </p:clrMapOvr>
  <p:transition spd="med">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de-DE"/>
          </a:p>
        </p:txBody>
      </p:sp>
      <p:sp>
        <p:nvSpPr>
          <p:cNvPr id="3" name="Rectangle 5"/>
          <p:cNvSpPr>
            <a:spLocks noGrp="1" noChangeArrowheads="1"/>
          </p:cNvSpPr>
          <p:nvPr>
            <p:ph type="ftr" sz="quarter" idx="11"/>
          </p:nvPr>
        </p:nvSpPr>
        <p:spPr>
          <a:ln/>
        </p:spPr>
        <p:txBody>
          <a:bodyPr/>
          <a:lstStyle>
            <a:lvl1pPr>
              <a:defRPr/>
            </a:lvl1pPr>
          </a:lstStyle>
          <a:p>
            <a:pPr>
              <a:defRPr/>
            </a:pPr>
            <a:endParaRPr lang="de-DE"/>
          </a:p>
        </p:txBody>
      </p:sp>
      <p:sp>
        <p:nvSpPr>
          <p:cNvPr id="4" name="Rectangle 6"/>
          <p:cNvSpPr>
            <a:spLocks noGrp="1" noChangeArrowheads="1"/>
          </p:cNvSpPr>
          <p:nvPr>
            <p:ph type="sldNum" sz="quarter" idx="12"/>
          </p:nvPr>
        </p:nvSpPr>
        <p:spPr>
          <a:ln/>
        </p:spPr>
        <p:txBody>
          <a:bodyPr/>
          <a:lstStyle>
            <a:lvl1pPr>
              <a:defRPr/>
            </a:lvl1pPr>
          </a:lstStyle>
          <a:p>
            <a:pPr>
              <a:defRPr/>
            </a:pPr>
            <a:fld id="{FBEC83C4-C1C6-4A94-A024-B681E6A01B63}" type="slidenum">
              <a:rPr lang="de-DE"/>
              <a:pPr>
                <a:defRPr/>
              </a:pPr>
              <a:t>‹Nr.›</a:t>
            </a:fld>
            <a:endParaRPr lang="de-DE"/>
          </a:p>
        </p:txBody>
      </p:sp>
    </p:spTree>
  </p:cSld>
  <p:clrMapOvr>
    <a:masterClrMapping/>
  </p:clrMapOvr>
  <p:transition spd="med">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Rectangle 4"/>
          <p:cNvSpPr>
            <a:spLocks noGrp="1" noChangeArrowheads="1"/>
          </p:cNvSpPr>
          <p:nvPr>
            <p:ph type="dt" sz="half" idx="10"/>
          </p:nvPr>
        </p:nvSpPr>
        <p:spPr>
          <a:ln/>
        </p:spPr>
        <p:txBody>
          <a:bodyPr/>
          <a:lstStyle>
            <a:lvl1pPr>
              <a:defRPr/>
            </a:lvl1pPr>
          </a:lstStyle>
          <a:p>
            <a:pPr>
              <a:defRPr/>
            </a:pPr>
            <a:endParaRPr lang="de-DE"/>
          </a:p>
        </p:txBody>
      </p:sp>
      <p:sp>
        <p:nvSpPr>
          <p:cNvPr id="6" name="Rectangle 5"/>
          <p:cNvSpPr>
            <a:spLocks noGrp="1" noChangeArrowheads="1"/>
          </p:cNvSpPr>
          <p:nvPr>
            <p:ph type="ftr" sz="quarter" idx="11"/>
          </p:nvPr>
        </p:nvSpPr>
        <p:spPr>
          <a:ln/>
        </p:spPr>
        <p:txBody>
          <a:bodyPr/>
          <a:lstStyle>
            <a:lvl1pPr>
              <a:defRPr/>
            </a:lvl1pPr>
          </a:lstStyle>
          <a:p>
            <a:pPr>
              <a:defRPr/>
            </a:pPr>
            <a:endParaRPr lang="de-DE"/>
          </a:p>
        </p:txBody>
      </p:sp>
      <p:sp>
        <p:nvSpPr>
          <p:cNvPr id="7" name="Rectangle 6"/>
          <p:cNvSpPr>
            <a:spLocks noGrp="1" noChangeArrowheads="1"/>
          </p:cNvSpPr>
          <p:nvPr>
            <p:ph type="sldNum" sz="quarter" idx="12"/>
          </p:nvPr>
        </p:nvSpPr>
        <p:spPr>
          <a:ln/>
        </p:spPr>
        <p:txBody>
          <a:bodyPr/>
          <a:lstStyle>
            <a:lvl1pPr>
              <a:defRPr/>
            </a:lvl1pPr>
          </a:lstStyle>
          <a:p>
            <a:pPr>
              <a:defRPr/>
            </a:pPr>
            <a:fld id="{DDB4C8FA-F72A-465B-9F18-8895B4ADF36D}" type="slidenum">
              <a:rPr lang="de-DE"/>
              <a:pPr>
                <a:defRPr/>
              </a:pPr>
              <a:t>‹Nr.›</a:t>
            </a:fld>
            <a:endParaRPr lang="de-DE"/>
          </a:p>
        </p:txBody>
      </p:sp>
    </p:spTree>
  </p:cSld>
  <p:clrMapOvr>
    <a:masterClrMapping/>
  </p:clrMapOvr>
  <p:transition spd="med">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Rectangle 4"/>
          <p:cNvSpPr>
            <a:spLocks noGrp="1" noChangeArrowheads="1"/>
          </p:cNvSpPr>
          <p:nvPr>
            <p:ph type="dt" sz="half" idx="10"/>
          </p:nvPr>
        </p:nvSpPr>
        <p:spPr>
          <a:ln/>
        </p:spPr>
        <p:txBody>
          <a:bodyPr/>
          <a:lstStyle>
            <a:lvl1pPr>
              <a:defRPr/>
            </a:lvl1pPr>
          </a:lstStyle>
          <a:p>
            <a:pPr>
              <a:defRPr/>
            </a:pPr>
            <a:endParaRPr lang="de-DE"/>
          </a:p>
        </p:txBody>
      </p:sp>
      <p:sp>
        <p:nvSpPr>
          <p:cNvPr id="6" name="Rectangle 5"/>
          <p:cNvSpPr>
            <a:spLocks noGrp="1" noChangeArrowheads="1"/>
          </p:cNvSpPr>
          <p:nvPr>
            <p:ph type="ftr" sz="quarter" idx="11"/>
          </p:nvPr>
        </p:nvSpPr>
        <p:spPr>
          <a:ln/>
        </p:spPr>
        <p:txBody>
          <a:bodyPr/>
          <a:lstStyle>
            <a:lvl1pPr>
              <a:defRPr/>
            </a:lvl1pPr>
          </a:lstStyle>
          <a:p>
            <a:pPr>
              <a:defRPr/>
            </a:pPr>
            <a:endParaRPr lang="de-DE"/>
          </a:p>
        </p:txBody>
      </p:sp>
      <p:sp>
        <p:nvSpPr>
          <p:cNvPr id="7" name="Rectangle 6"/>
          <p:cNvSpPr>
            <a:spLocks noGrp="1" noChangeArrowheads="1"/>
          </p:cNvSpPr>
          <p:nvPr>
            <p:ph type="sldNum" sz="quarter" idx="12"/>
          </p:nvPr>
        </p:nvSpPr>
        <p:spPr>
          <a:ln/>
        </p:spPr>
        <p:txBody>
          <a:bodyPr/>
          <a:lstStyle>
            <a:lvl1pPr>
              <a:defRPr/>
            </a:lvl1pPr>
          </a:lstStyle>
          <a:p>
            <a:pPr>
              <a:defRPr/>
            </a:pPr>
            <a:fld id="{ABB83EB1-04CB-43F5-857F-AB163E431496}" type="slidenum">
              <a:rPr lang="de-DE"/>
              <a:pPr>
                <a:defRPr/>
              </a:pPr>
              <a:t>‹Nr.›</a:t>
            </a:fld>
            <a:endParaRPr lang="de-DE"/>
          </a:p>
        </p:txBody>
      </p:sp>
    </p:spTree>
  </p:cSld>
  <p:clrMapOvr>
    <a:masterClrMapping/>
  </p:clrMapOvr>
  <p:transition spd="med">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9" descr="BG_Arbeitsblatt"/>
          <p:cNvPicPr>
            <a:picLocks noChangeAspect="1" noChangeArrowheads="1"/>
          </p:cNvPicPr>
          <p:nvPr userDrawn="1"/>
        </p:nvPicPr>
        <p:blipFill>
          <a:blip r:embed="rId13" cstate="email"/>
          <a:srcRect/>
          <a:stretch>
            <a:fillRect/>
          </a:stretch>
        </p:blipFill>
        <p:spPr bwMode="auto">
          <a:xfrm>
            <a:off x="0" y="0"/>
            <a:ext cx="9144000" cy="6858000"/>
          </a:xfrm>
          <a:prstGeom prst="rect">
            <a:avLst/>
          </a:prstGeom>
          <a:noFill/>
          <a:ln w="9525">
            <a:noFill/>
            <a:miter lim="800000"/>
            <a:headEnd/>
            <a:tailEnd/>
          </a:ln>
        </p:spPr>
      </p:pic>
      <p:sp>
        <p:nvSpPr>
          <p:cNvPr id="1027" name="Rectangle 3"/>
          <p:cNvSpPr>
            <a:spLocks noGrp="1" noChangeArrowheads="1"/>
          </p:cNvSpPr>
          <p:nvPr>
            <p:ph type="body" idx="1"/>
          </p:nvPr>
        </p:nvSpPr>
        <p:spPr bwMode="auto">
          <a:xfrm>
            <a:off x="457200" y="1700213"/>
            <a:ext cx="8229600" cy="44307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68612" name="Rectangle 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de-DE"/>
          </a:p>
        </p:txBody>
      </p:sp>
      <p:sp>
        <p:nvSpPr>
          <p:cNvPr id="68613"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de-DE"/>
          </a:p>
        </p:txBody>
      </p:sp>
      <p:sp>
        <p:nvSpPr>
          <p:cNvPr id="68614" name="Rectangle 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pPr>
              <a:defRPr/>
            </a:pPr>
            <a:fld id="{5F87C4DB-26E2-46AD-8236-1A45ED6C6152}" type="slidenum">
              <a:rPr lang="de-DE"/>
              <a:pPr>
                <a:defRPr/>
              </a:pPr>
              <a:t>‹Nr.›</a:t>
            </a:fld>
            <a:endParaRPr lang="de-DE"/>
          </a:p>
        </p:txBody>
      </p:sp>
      <p:sp>
        <p:nvSpPr>
          <p:cNvPr id="1031" name="Rectangle 7"/>
          <p:cNvSpPr>
            <a:spLocks noGrp="1" noChangeArrowheads="1"/>
          </p:cNvSpPr>
          <p:nvPr>
            <p:ph type="title"/>
          </p:nvPr>
        </p:nvSpPr>
        <p:spPr bwMode="auto">
          <a:xfrm>
            <a:off x="468313" y="476250"/>
            <a:ext cx="8207375" cy="11525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de-DE"/>
              <a:t>ARBEITSBLATT TITEL</a:t>
            </a:r>
          </a:p>
        </p:txBody>
      </p:sp>
    </p:spTree>
  </p:cSld>
  <p:clrMap bg1="lt1" tx1="dk1" bg2="lt2" tx2="dk2" accent1="accent1" accent2="accent2" accent3="accent3" accent4="accent4" accent5="accent5" accent6="accent6" hlink="hlink" folHlink="folHlink"/>
  <p:sldLayoutIdLst>
    <p:sldLayoutId id="2147484365" r:id="rId1"/>
    <p:sldLayoutId id="2147484355" r:id="rId2"/>
    <p:sldLayoutId id="2147484356" r:id="rId3"/>
    <p:sldLayoutId id="2147484357" r:id="rId4"/>
    <p:sldLayoutId id="2147484358" r:id="rId5"/>
    <p:sldLayoutId id="2147484359" r:id="rId6"/>
    <p:sldLayoutId id="2147484360" r:id="rId7"/>
    <p:sldLayoutId id="2147484361" r:id="rId8"/>
    <p:sldLayoutId id="2147484362" r:id="rId9"/>
    <p:sldLayoutId id="2147484363" r:id="rId10"/>
    <p:sldLayoutId id="2147484364" r:id="rId11"/>
  </p:sldLayoutIdLst>
  <p:transition spd="med">
    <p:fade thruBlk="1"/>
  </p:transition>
  <p:txStyles>
    <p:titleStyle>
      <a:lvl1pPr algn="l" rtl="0" eaLnBrk="0" fontAlgn="base" hangingPunct="0">
        <a:spcBef>
          <a:spcPct val="0"/>
        </a:spcBef>
        <a:spcAft>
          <a:spcPct val="0"/>
        </a:spcAft>
        <a:tabLst>
          <a:tab pos="8607425" algn="l"/>
        </a:tabLst>
        <a:defRPr sz="3800">
          <a:solidFill>
            <a:srgbClr val="00B2D6"/>
          </a:solidFill>
          <a:latin typeface="+mj-lt"/>
          <a:ea typeface="+mj-ea"/>
          <a:cs typeface="+mj-cs"/>
        </a:defRPr>
      </a:lvl1pPr>
      <a:lvl2pPr algn="l" rtl="0" eaLnBrk="0" fontAlgn="base" hangingPunct="0">
        <a:spcBef>
          <a:spcPct val="0"/>
        </a:spcBef>
        <a:spcAft>
          <a:spcPct val="0"/>
        </a:spcAft>
        <a:tabLst>
          <a:tab pos="8607425" algn="l"/>
        </a:tabLst>
        <a:defRPr sz="3800">
          <a:solidFill>
            <a:srgbClr val="00B2D6"/>
          </a:solidFill>
          <a:latin typeface="Arial" charset="0"/>
        </a:defRPr>
      </a:lvl2pPr>
      <a:lvl3pPr algn="l" rtl="0" eaLnBrk="0" fontAlgn="base" hangingPunct="0">
        <a:spcBef>
          <a:spcPct val="0"/>
        </a:spcBef>
        <a:spcAft>
          <a:spcPct val="0"/>
        </a:spcAft>
        <a:tabLst>
          <a:tab pos="8607425" algn="l"/>
        </a:tabLst>
        <a:defRPr sz="3800">
          <a:solidFill>
            <a:srgbClr val="00B2D6"/>
          </a:solidFill>
          <a:latin typeface="Arial" charset="0"/>
        </a:defRPr>
      </a:lvl3pPr>
      <a:lvl4pPr algn="l" rtl="0" eaLnBrk="0" fontAlgn="base" hangingPunct="0">
        <a:spcBef>
          <a:spcPct val="0"/>
        </a:spcBef>
        <a:spcAft>
          <a:spcPct val="0"/>
        </a:spcAft>
        <a:tabLst>
          <a:tab pos="8607425" algn="l"/>
        </a:tabLst>
        <a:defRPr sz="3800">
          <a:solidFill>
            <a:srgbClr val="00B2D6"/>
          </a:solidFill>
          <a:latin typeface="Arial" charset="0"/>
        </a:defRPr>
      </a:lvl4pPr>
      <a:lvl5pPr algn="l" rtl="0" eaLnBrk="0" fontAlgn="base" hangingPunct="0">
        <a:spcBef>
          <a:spcPct val="0"/>
        </a:spcBef>
        <a:spcAft>
          <a:spcPct val="0"/>
        </a:spcAft>
        <a:tabLst>
          <a:tab pos="8607425" algn="l"/>
        </a:tabLst>
        <a:defRPr sz="3800">
          <a:solidFill>
            <a:srgbClr val="00B2D6"/>
          </a:solidFill>
          <a:latin typeface="Arial" charset="0"/>
        </a:defRPr>
      </a:lvl5pPr>
      <a:lvl6pPr marL="457200" algn="l" rtl="0" fontAlgn="base">
        <a:spcBef>
          <a:spcPct val="0"/>
        </a:spcBef>
        <a:spcAft>
          <a:spcPct val="0"/>
        </a:spcAft>
        <a:tabLst>
          <a:tab pos="8607425" algn="l"/>
        </a:tabLst>
        <a:defRPr sz="3800">
          <a:solidFill>
            <a:srgbClr val="00B2D6"/>
          </a:solidFill>
          <a:latin typeface="Arial" charset="0"/>
        </a:defRPr>
      </a:lvl6pPr>
      <a:lvl7pPr marL="914400" algn="l" rtl="0" fontAlgn="base">
        <a:spcBef>
          <a:spcPct val="0"/>
        </a:spcBef>
        <a:spcAft>
          <a:spcPct val="0"/>
        </a:spcAft>
        <a:tabLst>
          <a:tab pos="8607425" algn="l"/>
        </a:tabLst>
        <a:defRPr sz="3800">
          <a:solidFill>
            <a:srgbClr val="00B2D6"/>
          </a:solidFill>
          <a:latin typeface="Arial" charset="0"/>
        </a:defRPr>
      </a:lvl7pPr>
      <a:lvl8pPr marL="1371600" algn="l" rtl="0" fontAlgn="base">
        <a:spcBef>
          <a:spcPct val="0"/>
        </a:spcBef>
        <a:spcAft>
          <a:spcPct val="0"/>
        </a:spcAft>
        <a:tabLst>
          <a:tab pos="8607425" algn="l"/>
        </a:tabLst>
        <a:defRPr sz="3800">
          <a:solidFill>
            <a:srgbClr val="00B2D6"/>
          </a:solidFill>
          <a:latin typeface="Arial" charset="0"/>
        </a:defRPr>
      </a:lvl8pPr>
      <a:lvl9pPr marL="1828800" algn="l" rtl="0" fontAlgn="base">
        <a:spcBef>
          <a:spcPct val="0"/>
        </a:spcBef>
        <a:spcAft>
          <a:spcPct val="0"/>
        </a:spcAft>
        <a:tabLst>
          <a:tab pos="8607425" algn="l"/>
        </a:tabLst>
        <a:defRPr sz="3800">
          <a:solidFill>
            <a:srgbClr val="00B2D6"/>
          </a:solidFill>
          <a:latin typeface="Arial" charset="0"/>
        </a:defRPr>
      </a:lvl9pPr>
    </p:titleStyle>
    <p:bodyStyle>
      <a:lvl1pPr marL="342900" indent="-342900" algn="l" rtl="0" eaLnBrk="0" fontAlgn="base" hangingPunct="0">
        <a:spcBef>
          <a:spcPct val="20000"/>
        </a:spcBef>
        <a:spcAft>
          <a:spcPct val="0"/>
        </a:spcAft>
        <a:buClr>
          <a:srgbClr val="A50021"/>
        </a:buClr>
        <a:buFont typeface="Wingdings"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A50021"/>
        </a:buClr>
        <a:buFont typeface="Wingdings" pitchFamily="2" charset="2"/>
        <a:buChar char="¡"/>
        <a:defRPr sz="2700">
          <a:solidFill>
            <a:schemeClr val="tx1"/>
          </a:solidFill>
          <a:latin typeface="+mn-lt"/>
        </a:defRPr>
      </a:lvl2pPr>
      <a:lvl3pPr marL="1143000" indent="-228600" algn="l" rtl="0" eaLnBrk="0" fontAlgn="base" hangingPunct="0">
        <a:spcBef>
          <a:spcPct val="20000"/>
        </a:spcBef>
        <a:spcAft>
          <a:spcPct val="0"/>
        </a:spcAft>
        <a:buClr>
          <a:srgbClr val="A50021"/>
        </a:buClr>
        <a:buFont typeface="Wingdings" pitchFamily="2" charset="2"/>
        <a:buChar char="l"/>
        <a:defRPr sz="2300">
          <a:solidFill>
            <a:schemeClr val="tx1"/>
          </a:solidFill>
          <a:latin typeface="+mn-lt"/>
        </a:defRPr>
      </a:lvl3pPr>
      <a:lvl4pPr marL="1600200" indent="-228600" algn="l" rtl="0" eaLnBrk="0" fontAlgn="base" hangingPunct="0">
        <a:spcBef>
          <a:spcPct val="20000"/>
        </a:spcBef>
        <a:spcAft>
          <a:spcPct val="0"/>
        </a:spcAft>
        <a:buClr>
          <a:srgbClr val="A50021"/>
        </a:buClr>
        <a:buChar char="•"/>
        <a:defRPr sz="2000">
          <a:solidFill>
            <a:schemeClr val="tx1"/>
          </a:solidFill>
          <a:latin typeface="+mn-lt"/>
        </a:defRPr>
      </a:lvl4pPr>
      <a:lvl5pPr marL="2057400" indent="-228600" algn="l" rtl="0" eaLnBrk="0" fontAlgn="base" hangingPunct="0">
        <a:spcBef>
          <a:spcPct val="20000"/>
        </a:spcBef>
        <a:spcAft>
          <a:spcPct val="0"/>
        </a:spcAft>
        <a:buClr>
          <a:srgbClr val="A50021"/>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rgbClr val="A50021"/>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rgbClr val="A50021"/>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rgbClr val="A50021"/>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rgbClr val="A50021"/>
        </a:buClr>
        <a:buFont typeface="Wingdings" pitchFamily="2" charset="2"/>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www.demokratiewebstatt.at/"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hyperlink" Target="http://www.demokratiewebstatt.at/"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3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5" name="Picture 3" descr="C:\Users\Franz\Pictures\Thema-1938-Fotos-internet\1938 hintergrund-01.jpg"/>
          <p:cNvPicPr>
            <a:picLocks noChangeAspect="1" noChangeArrowheads="1"/>
          </p:cNvPicPr>
          <p:nvPr/>
        </p:nvPicPr>
        <p:blipFill>
          <a:blip r:embed="rId3" cstate="email"/>
          <a:srcRect/>
          <a:stretch>
            <a:fillRect/>
          </a:stretch>
        </p:blipFill>
        <p:spPr bwMode="auto">
          <a:xfrm>
            <a:off x="0" y="-27385"/>
            <a:ext cx="9163050" cy="6872067"/>
          </a:xfrm>
          <a:prstGeom prst="rect">
            <a:avLst/>
          </a:prstGeom>
          <a:noFill/>
        </p:spPr>
      </p:pic>
      <p:sp>
        <p:nvSpPr>
          <p:cNvPr id="3074" name="Rectangle 2"/>
          <p:cNvSpPr>
            <a:spLocks noGrp="1" noChangeArrowheads="1"/>
          </p:cNvSpPr>
          <p:nvPr>
            <p:ph type="ctrTitle"/>
          </p:nvPr>
        </p:nvSpPr>
        <p:spPr>
          <a:xfrm>
            <a:off x="683568" y="908721"/>
            <a:ext cx="7848872" cy="1409270"/>
          </a:xfrm>
        </p:spPr>
        <p:txBody>
          <a:bodyPr/>
          <a:lstStyle/>
          <a:p>
            <a:pPr algn="ctr" eaLnBrk="1" hangingPunct="1"/>
            <a:r>
              <a:rPr lang="de-DE" sz="4000" dirty="0"/>
              <a:t/>
            </a:r>
            <a:br>
              <a:rPr lang="de-DE" sz="4000" dirty="0"/>
            </a:br>
            <a:r>
              <a:rPr lang="de-DE" sz="4000" dirty="0"/>
              <a:t/>
            </a:r>
            <a:br>
              <a:rPr lang="de-DE" sz="4000" dirty="0"/>
            </a:br>
            <a:r>
              <a:rPr lang="de-DE" sz="3600" dirty="0" smtClean="0"/>
              <a:t>Der Zweite Weltkrieg – </a:t>
            </a:r>
            <a:br>
              <a:rPr lang="de-DE" sz="3600" dirty="0" smtClean="0"/>
            </a:br>
            <a:r>
              <a:rPr lang="de-DE" sz="2000" dirty="0" smtClean="0"/>
              <a:t>Vor 80 Jahren begann der Zweite Weltkrieg</a:t>
            </a:r>
            <a:endParaRPr lang="de-DE" sz="3200" dirty="0"/>
          </a:p>
        </p:txBody>
      </p:sp>
      <p:sp>
        <p:nvSpPr>
          <p:cNvPr id="3075" name="Rectangle 3"/>
          <p:cNvSpPr>
            <a:spLocks noGrp="1" noChangeArrowheads="1"/>
          </p:cNvSpPr>
          <p:nvPr>
            <p:ph type="subTitle" idx="1"/>
          </p:nvPr>
        </p:nvSpPr>
        <p:spPr>
          <a:xfrm>
            <a:off x="828823" y="3823494"/>
            <a:ext cx="6767513" cy="1405706"/>
          </a:xfrm>
        </p:spPr>
        <p:txBody>
          <a:bodyPr/>
          <a:lstStyle/>
          <a:p>
            <a:pPr eaLnBrk="1" hangingPunct="1"/>
            <a:r>
              <a:rPr lang="de-DE" dirty="0"/>
              <a:t>Materialien zur Politischen Bildung von Kindern und Jugendlichen</a:t>
            </a:r>
            <a:endParaRPr lang="de-AT" dirty="0"/>
          </a:p>
        </p:txBody>
      </p:sp>
      <p:sp>
        <p:nvSpPr>
          <p:cNvPr id="3076" name="Text Box 4"/>
          <p:cNvSpPr txBox="1">
            <a:spLocks noChangeArrowheads="1"/>
          </p:cNvSpPr>
          <p:nvPr/>
        </p:nvSpPr>
        <p:spPr bwMode="auto">
          <a:xfrm>
            <a:off x="882278" y="5392738"/>
            <a:ext cx="3041650" cy="366712"/>
          </a:xfrm>
          <a:prstGeom prst="rect">
            <a:avLst/>
          </a:prstGeom>
          <a:noFill/>
          <a:ln w="9525">
            <a:noFill/>
            <a:miter lim="800000"/>
            <a:headEnd/>
            <a:tailEnd/>
          </a:ln>
        </p:spPr>
        <p:txBody>
          <a:bodyPr wrap="none">
            <a:spAutoFit/>
          </a:bodyPr>
          <a:lstStyle/>
          <a:p>
            <a:r>
              <a:rPr lang="de-DE" dirty="0">
                <a:hlinkClick r:id="rId4"/>
              </a:rPr>
              <a:t>www.demokratiewebstatt.at</a:t>
            </a:r>
            <a:r>
              <a:rPr lang="de-DE" dirty="0"/>
              <a:t> </a:t>
            </a:r>
            <a:endParaRPr lang="de-AT" dirty="0"/>
          </a:p>
        </p:txBody>
      </p:sp>
    </p:spTree>
  </p:cSld>
  <p:clrMapOvr>
    <a:masterClrMapping/>
  </p:clrMapOvr>
  <p:transition spd="med">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3" cstate="email"/>
          <a:srcRect/>
          <a:stretch>
            <a:fillRect/>
          </a:stretch>
        </p:blipFill>
        <p:spPr bwMode="auto">
          <a:xfrm>
            <a:off x="0" y="-27384"/>
            <a:ext cx="9163050" cy="6885384"/>
          </a:xfrm>
          <a:prstGeom prst="rect">
            <a:avLst/>
          </a:prstGeom>
          <a:noFill/>
        </p:spPr>
      </p:pic>
      <p:sp>
        <p:nvSpPr>
          <p:cNvPr id="2" name="Titel 1"/>
          <p:cNvSpPr>
            <a:spLocks noGrp="1"/>
          </p:cNvSpPr>
          <p:nvPr>
            <p:ph type="title"/>
          </p:nvPr>
        </p:nvSpPr>
        <p:spPr/>
        <p:txBody>
          <a:bodyPr/>
          <a:lstStyle/>
          <a:p>
            <a:r>
              <a:rPr lang="de-DE" sz="2400" dirty="0" smtClean="0"/>
              <a:t>Vorbereitungen auf den Krieg – Außenpolitisch</a:t>
            </a:r>
            <a:endParaRPr lang="de-AT" sz="2400" dirty="0"/>
          </a:p>
        </p:txBody>
      </p:sp>
      <p:sp>
        <p:nvSpPr>
          <p:cNvPr id="7" name="Inhaltsplatzhalter 6"/>
          <p:cNvSpPr>
            <a:spLocks noGrp="1"/>
          </p:cNvSpPr>
          <p:nvPr>
            <p:ph idx="1"/>
          </p:nvPr>
        </p:nvSpPr>
        <p:spPr>
          <a:xfrm>
            <a:off x="468313" y="1340768"/>
            <a:ext cx="8229600" cy="4430712"/>
          </a:xfrm>
        </p:spPr>
        <p:txBody>
          <a:bodyPr/>
          <a:lstStyle/>
          <a:p>
            <a:r>
              <a:rPr lang="de-DE" sz="1600" b="1" dirty="0" smtClean="0"/>
              <a:t>Austritt </a:t>
            </a:r>
            <a:r>
              <a:rPr lang="de-DE" sz="1600" b="1" dirty="0"/>
              <a:t>aus dem </a:t>
            </a:r>
            <a:r>
              <a:rPr lang="de-DE" sz="1600" b="1" dirty="0" smtClean="0"/>
              <a:t>Völkerbund</a:t>
            </a:r>
          </a:p>
          <a:p>
            <a:pPr lvl="1"/>
            <a:r>
              <a:rPr lang="de-DE" sz="1600" dirty="0"/>
              <a:t>Hintergrund: Hitler will militärisch </a:t>
            </a:r>
            <a:r>
              <a:rPr lang="de-DE" sz="1600" dirty="0" smtClean="0"/>
              <a:t>aufrüsten.</a:t>
            </a:r>
          </a:p>
          <a:p>
            <a:pPr lvl="1"/>
            <a:endParaRPr lang="de-DE" sz="1100" b="1" dirty="0" smtClean="0"/>
          </a:p>
          <a:p>
            <a:r>
              <a:rPr lang="de-DE" sz="1600" b="1" dirty="0" smtClean="0"/>
              <a:t>1935 Saarland-Abstimmung</a:t>
            </a:r>
            <a:endParaRPr lang="de-DE" sz="1600" dirty="0" smtClean="0"/>
          </a:p>
          <a:p>
            <a:pPr lvl="1"/>
            <a:r>
              <a:rPr lang="de-DE" sz="1600" dirty="0" smtClean="0"/>
              <a:t>1935 schließt sich das Saarland nach </a:t>
            </a:r>
            <a:r>
              <a:rPr lang="de-DE" sz="1600" dirty="0"/>
              <a:t>einer Volksabstimmung Deutschland an. </a:t>
            </a:r>
          </a:p>
          <a:p>
            <a:pPr lvl="1"/>
            <a:r>
              <a:rPr lang="de-DE" sz="1600" dirty="0" smtClean="0"/>
              <a:t>Volksabstimmung war von </a:t>
            </a:r>
            <a:r>
              <a:rPr lang="de-DE" sz="1600" dirty="0"/>
              <a:t>der nationalsozialistischen Propaganda massiv </a:t>
            </a:r>
            <a:r>
              <a:rPr lang="de-DE" sz="1600" dirty="0" smtClean="0"/>
              <a:t>beeinflusst worden.</a:t>
            </a:r>
            <a:r>
              <a:rPr lang="de-DE" sz="1600" dirty="0"/>
              <a:t> </a:t>
            </a:r>
          </a:p>
          <a:p>
            <a:pPr lvl="1"/>
            <a:endParaRPr lang="de-DE" sz="1100" b="1" dirty="0" smtClean="0"/>
          </a:p>
          <a:p>
            <a:r>
              <a:rPr lang="de-DE" sz="1600" b="1" dirty="0" smtClean="0"/>
              <a:t>1936 Einmarsch der deutschen Wehrmacht im </a:t>
            </a:r>
            <a:r>
              <a:rPr lang="de-DE" sz="1600" b="1" dirty="0"/>
              <a:t>Rheinland </a:t>
            </a:r>
            <a:endParaRPr lang="de-DE" sz="1600" dirty="0" smtClean="0"/>
          </a:p>
          <a:p>
            <a:pPr lvl="1"/>
            <a:r>
              <a:rPr lang="de-DE" sz="1600" dirty="0" smtClean="0"/>
              <a:t>Deutschland verschiebt dadurch seine </a:t>
            </a:r>
            <a:r>
              <a:rPr lang="de-DE" sz="1600" dirty="0"/>
              <a:t>Westgrenze und </a:t>
            </a:r>
            <a:r>
              <a:rPr lang="de-DE" sz="1600" dirty="0" smtClean="0"/>
              <a:t>bricht </a:t>
            </a:r>
            <a:r>
              <a:rPr lang="de-DE" sz="1600" dirty="0"/>
              <a:t>den Vertrag von Versailles ein weiteres </a:t>
            </a:r>
            <a:r>
              <a:rPr lang="de-DE" sz="1600" dirty="0" smtClean="0"/>
              <a:t>Mal.</a:t>
            </a:r>
          </a:p>
          <a:p>
            <a:pPr lvl="1"/>
            <a:r>
              <a:rPr lang="de-DE" sz="1600" dirty="0" smtClean="0"/>
              <a:t>Frankreich </a:t>
            </a:r>
            <a:r>
              <a:rPr lang="de-DE" sz="1600" dirty="0"/>
              <a:t>und Großbritannien </a:t>
            </a:r>
            <a:r>
              <a:rPr lang="de-DE" sz="1600" dirty="0" smtClean="0"/>
              <a:t>halten </a:t>
            </a:r>
            <a:r>
              <a:rPr lang="de-DE" sz="1600" dirty="0"/>
              <a:t>sich militärisch zurück und </a:t>
            </a:r>
            <a:r>
              <a:rPr lang="de-DE" sz="1600" dirty="0" smtClean="0"/>
              <a:t>lassen </a:t>
            </a:r>
            <a:r>
              <a:rPr lang="de-DE" sz="1600" dirty="0"/>
              <a:t>Hitler </a:t>
            </a:r>
            <a:r>
              <a:rPr lang="de-DE" sz="1600" dirty="0" smtClean="0"/>
              <a:t>gewähren.</a:t>
            </a:r>
          </a:p>
          <a:p>
            <a:pPr marL="457200" lvl="1" indent="0">
              <a:buNone/>
            </a:pPr>
            <a:endParaRPr lang="de-DE" sz="1100" b="1" dirty="0" smtClean="0"/>
          </a:p>
          <a:p>
            <a:r>
              <a:rPr lang="de-DE" sz="1600" b="1" dirty="0" smtClean="0"/>
              <a:t>Bündnisse:</a:t>
            </a:r>
            <a:endParaRPr lang="de-DE" sz="1600" dirty="0" smtClean="0"/>
          </a:p>
          <a:p>
            <a:pPr lvl="1"/>
            <a:r>
              <a:rPr lang="de-DE" sz="1600" b="1" dirty="0" smtClean="0"/>
              <a:t>„</a:t>
            </a:r>
            <a:r>
              <a:rPr lang="de-DE" sz="1600" b="1" dirty="0"/>
              <a:t>Achse Berlin-Rom</a:t>
            </a:r>
            <a:r>
              <a:rPr lang="de-DE" sz="1600" b="1" dirty="0" smtClean="0"/>
              <a:t>“</a:t>
            </a:r>
            <a:r>
              <a:rPr lang="de-DE" sz="1600" dirty="0" smtClean="0"/>
              <a:t> (Abkommen </a:t>
            </a:r>
            <a:r>
              <a:rPr lang="de-DE" sz="1600" dirty="0"/>
              <a:t>mit </a:t>
            </a:r>
            <a:r>
              <a:rPr lang="de-DE" sz="1600" dirty="0" smtClean="0"/>
              <a:t>Italien, Mussolini)</a:t>
            </a:r>
          </a:p>
          <a:p>
            <a:pPr lvl="1"/>
            <a:r>
              <a:rPr lang="de-DE" sz="1600" b="1" dirty="0" smtClean="0"/>
              <a:t>„</a:t>
            </a:r>
            <a:r>
              <a:rPr lang="de-DE" sz="1600" b="1" dirty="0" err="1" smtClean="0"/>
              <a:t>Antikomintern</a:t>
            </a:r>
            <a:r>
              <a:rPr lang="de-DE" sz="1600" b="1" dirty="0" smtClean="0"/>
              <a:t>-Pakt: </a:t>
            </a:r>
            <a:r>
              <a:rPr lang="de-DE" sz="1600" dirty="0" smtClean="0"/>
              <a:t>Pakt </a:t>
            </a:r>
            <a:r>
              <a:rPr lang="de-DE" sz="1600" dirty="0"/>
              <a:t>zur Bekämpfung des Kommunismus mit </a:t>
            </a:r>
            <a:r>
              <a:rPr lang="de-DE" sz="1600" dirty="0" smtClean="0"/>
              <a:t>Japan (Italien tritt dem Pakt später ebenfalls bei) </a:t>
            </a:r>
          </a:p>
          <a:p>
            <a:pPr marL="0" indent="0">
              <a:buNone/>
            </a:pPr>
            <a:endParaRPr lang="de-AT" sz="1600" dirty="0" smtClean="0"/>
          </a:p>
          <a:p>
            <a:endParaRPr lang="de-AT" sz="1600" dirty="0"/>
          </a:p>
          <a:p>
            <a:pPr marL="0" indent="0">
              <a:buNone/>
            </a:pPr>
            <a:endParaRPr lang="de-DE" sz="2000" dirty="0" smtClean="0">
              <a:solidFill>
                <a:schemeClr val="bg1">
                  <a:lumMod val="50000"/>
                </a:schemeClr>
              </a:solidFill>
            </a:endParaRPr>
          </a:p>
        </p:txBody>
      </p:sp>
    </p:spTree>
    <p:extLst>
      <p:ext uri="{BB962C8B-B14F-4D97-AF65-F5344CB8AC3E}">
        <p14:creationId xmlns:p14="http://schemas.microsoft.com/office/powerpoint/2010/main" val="993070763"/>
      </p:ext>
    </p:extLst>
  </p:cSld>
  <p:clrMapOvr>
    <a:masterClrMapping/>
  </p:clrMapOvr>
  <p:transition spd="med">
    <p:fade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3" cstate="email"/>
          <a:srcRect/>
          <a:stretch>
            <a:fillRect/>
          </a:stretch>
        </p:blipFill>
        <p:spPr bwMode="auto">
          <a:xfrm>
            <a:off x="0" y="-27384"/>
            <a:ext cx="9163050" cy="6885384"/>
          </a:xfrm>
          <a:prstGeom prst="rect">
            <a:avLst/>
          </a:prstGeom>
          <a:noFill/>
        </p:spPr>
      </p:pic>
      <p:sp>
        <p:nvSpPr>
          <p:cNvPr id="2" name="Titel 1"/>
          <p:cNvSpPr>
            <a:spLocks noGrp="1"/>
          </p:cNvSpPr>
          <p:nvPr>
            <p:ph type="title"/>
          </p:nvPr>
        </p:nvSpPr>
        <p:spPr/>
        <p:txBody>
          <a:bodyPr/>
          <a:lstStyle/>
          <a:p>
            <a:r>
              <a:rPr lang="de-DE" sz="2400" dirty="0" smtClean="0"/>
              <a:t>Vorbereitungen auf den Krieg – Außenpolitisch (2)</a:t>
            </a:r>
            <a:endParaRPr lang="de-AT" sz="2400" dirty="0"/>
          </a:p>
        </p:txBody>
      </p:sp>
      <p:sp>
        <p:nvSpPr>
          <p:cNvPr id="7" name="Inhaltsplatzhalter 6"/>
          <p:cNvSpPr>
            <a:spLocks noGrp="1"/>
          </p:cNvSpPr>
          <p:nvPr>
            <p:ph idx="1"/>
          </p:nvPr>
        </p:nvSpPr>
        <p:spPr>
          <a:xfrm>
            <a:off x="468313" y="1340768"/>
            <a:ext cx="8229600" cy="4430712"/>
          </a:xfrm>
        </p:spPr>
        <p:txBody>
          <a:bodyPr/>
          <a:lstStyle/>
          <a:p>
            <a:r>
              <a:rPr lang="de-DE" sz="1600" b="1" dirty="0" smtClean="0"/>
              <a:t>März 1938: Annexion Österreichs</a:t>
            </a:r>
          </a:p>
          <a:p>
            <a:pPr lvl="1"/>
            <a:r>
              <a:rPr lang="de-DE" sz="1600" dirty="0" smtClean="0"/>
              <a:t>Einmarsch deutscher Truppen in Österreich. Österreich wird annektiert und besteht nicht mehr als eigener Staat.</a:t>
            </a:r>
          </a:p>
          <a:p>
            <a:pPr lvl="1"/>
            <a:r>
              <a:rPr lang="de-DE" sz="1600" dirty="0" smtClean="0"/>
              <a:t>Wirtschaftliche Vorteile für Deutschland, z.B. Österreichische Gold- </a:t>
            </a:r>
            <a:r>
              <a:rPr lang="de-DE" sz="1600" dirty="0"/>
              <a:t>und </a:t>
            </a:r>
            <a:r>
              <a:rPr lang="de-DE" sz="1600" dirty="0" smtClean="0"/>
              <a:t>Devisenreserven; Betriebe</a:t>
            </a:r>
            <a:r>
              <a:rPr lang="de-DE" sz="1600" dirty="0"/>
              <a:t>, die für die deutsche Kriegsindustrie eine wichtige Rolle </a:t>
            </a:r>
            <a:r>
              <a:rPr lang="de-DE" sz="1600" dirty="0" smtClean="0"/>
              <a:t>spielten.</a:t>
            </a:r>
          </a:p>
          <a:p>
            <a:pPr marL="342900" lvl="1" indent="-342900">
              <a:buFont typeface="Wingdings" pitchFamily="2" charset="2"/>
              <a:buChar char="l"/>
            </a:pPr>
            <a:r>
              <a:rPr lang="de-DE" sz="1600" b="1" dirty="0" smtClean="0">
                <a:ea typeface="+mn-ea"/>
                <a:cs typeface="+mn-cs"/>
              </a:rPr>
              <a:t>September 1938: Annexion </a:t>
            </a:r>
            <a:r>
              <a:rPr lang="de-DE" sz="1600" b="1" dirty="0">
                <a:ea typeface="+mn-ea"/>
                <a:cs typeface="+mn-cs"/>
              </a:rPr>
              <a:t>der „Sudetengebiete“</a:t>
            </a:r>
          </a:p>
          <a:p>
            <a:pPr lvl="1"/>
            <a:r>
              <a:rPr lang="de-DE" sz="1600" dirty="0" smtClean="0"/>
              <a:t>Hitler will jenen </a:t>
            </a:r>
            <a:r>
              <a:rPr lang="de-DE" sz="1600" dirty="0"/>
              <a:t>Teil der Tschechoslowakei an Deutschland anschließen, der mehrheitlich von einer deutschsprachigen Minderheit bewohnt </a:t>
            </a:r>
            <a:r>
              <a:rPr lang="de-DE" sz="1600" dirty="0" smtClean="0"/>
              <a:t>ist („</a:t>
            </a:r>
            <a:r>
              <a:rPr lang="de-DE" sz="1600" dirty="0"/>
              <a:t>Sudetengebiete“). Hitler </a:t>
            </a:r>
            <a:r>
              <a:rPr lang="de-DE" sz="1600" dirty="0" smtClean="0"/>
              <a:t>droht </a:t>
            </a:r>
            <a:r>
              <a:rPr lang="de-DE" sz="1600" dirty="0"/>
              <a:t>mit dem Einmarsch und einer Besetzung dieser Gebiete. </a:t>
            </a:r>
            <a:endParaRPr lang="de-DE" sz="1600" dirty="0" smtClean="0"/>
          </a:p>
          <a:p>
            <a:pPr lvl="1"/>
            <a:r>
              <a:rPr lang="de-DE" sz="1600" b="1" dirty="0" smtClean="0"/>
              <a:t>„Münchner </a:t>
            </a:r>
            <a:r>
              <a:rPr lang="de-DE" sz="1600" b="1" dirty="0"/>
              <a:t>Abkommen</a:t>
            </a:r>
            <a:r>
              <a:rPr lang="de-DE" sz="1600" dirty="0" smtClean="0"/>
              <a:t>“: Um </a:t>
            </a:r>
            <a:r>
              <a:rPr lang="de-DE" sz="1600" dirty="0"/>
              <a:t>einen Krieg zu vermeiden, </a:t>
            </a:r>
            <a:r>
              <a:rPr lang="de-DE" sz="1600" dirty="0" smtClean="0"/>
              <a:t>stimmen </a:t>
            </a:r>
            <a:r>
              <a:rPr lang="de-DE" sz="1600" dirty="0"/>
              <a:t>Großbritannien und Frankreich zu, dass </a:t>
            </a:r>
            <a:r>
              <a:rPr lang="de-DE" sz="1600" dirty="0" smtClean="0"/>
              <a:t>die „Sudetengebiete“ </a:t>
            </a:r>
            <a:r>
              <a:rPr lang="de-DE" sz="1600" dirty="0"/>
              <a:t>an Deutschland abgetreten </a:t>
            </a:r>
            <a:r>
              <a:rPr lang="de-DE" sz="1600" dirty="0" smtClean="0"/>
              <a:t>werden (</a:t>
            </a:r>
            <a:r>
              <a:rPr lang="de-DE" sz="1600" b="1" dirty="0" smtClean="0"/>
              <a:t>„Appeasement-Politik“</a:t>
            </a:r>
            <a:r>
              <a:rPr lang="de-DE" sz="1600" dirty="0" smtClean="0"/>
              <a:t>)</a:t>
            </a:r>
            <a:endParaRPr lang="de-DE" sz="1600" b="1" dirty="0"/>
          </a:p>
          <a:p>
            <a:pPr marL="0" indent="0">
              <a:buNone/>
            </a:pPr>
            <a:endParaRPr lang="de-DE" sz="1400" i="1" dirty="0" smtClean="0"/>
          </a:p>
          <a:p>
            <a:pPr marL="0" indent="0">
              <a:buNone/>
            </a:pPr>
            <a:r>
              <a:rPr lang="de-DE" sz="1400" i="1" dirty="0" smtClean="0"/>
              <a:t>Unter </a:t>
            </a:r>
            <a:r>
              <a:rPr lang="de-DE" sz="1400" b="1" i="1" dirty="0" smtClean="0"/>
              <a:t>Appeasement-Politik </a:t>
            </a:r>
            <a:r>
              <a:rPr lang="de-DE" sz="1400" i="1" dirty="0" smtClean="0"/>
              <a:t>versteht man die Strategie einiger Staaten im Vorfeld des Zweiten Weltkrieges (z.B. seitens Frankreichs und Großbritanniens), durch politische Zurückhaltung und Zugeständnisse an das nationalsozialistische Deutschland einen Krieg zu verhindern.</a:t>
            </a:r>
          </a:p>
          <a:p>
            <a:pPr lvl="1"/>
            <a:endParaRPr lang="de-DE" sz="1600" b="1" dirty="0"/>
          </a:p>
          <a:p>
            <a:pPr lvl="1"/>
            <a:endParaRPr lang="de-AT" sz="1600" dirty="0" smtClean="0"/>
          </a:p>
          <a:p>
            <a:endParaRPr lang="de-AT" sz="1600" dirty="0"/>
          </a:p>
          <a:p>
            <a:pPr marL="0" indent="0">
              <a:buNone/>
            </a:pPr>
            <a:endParaRPr lang="de-DE" sz="2000" dirty="0" smtClean="0">
              <a:solidFill>
                <a:schemeClr val="bg1">
                  <a:lumMod val="50000"/>
                </a:schemeClr>
              </a:solidFill>
            </a:endParaRPr>
          </a:p>
        </p:txBody>
      </p:sp>
    </p:spTree>
    <p:extLst>
      <p:ext uri="{BB962C8B-B14F-4D97-AF65-F5344CB8AC3E}">
        <p14:creationId xmlns:p14="http://schemas.microsoft.com/office/powerpoint/2010/main" val="2374330664"/>
      </p:ext>
    </p:extLst>
  </p:cSld>
  <p:clrMapOvr>
    <a:masterClrMapping/>
  </p:clrMapOvr>
  <p:transition spd="med">
    <p:fade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3" cstate="email"/>
          <a:srcRect/>
          <a:stretch>
            <a:fillRect/>
          </a:stretch>
        </p:blipFill>
        <p:spPr bwMode="auto">
          <a:xfrm>
            <a:off x="0" y="-27384"/>
            <a:ext cx="9163050" cy="6885384"/>
          </a:xfrm>
          <a:prstGeom prst="rect">
            <a:avLst/>
          </a:prstGeom>
          <a:noFill/>
        </p:spPr>
      </p:pic>
      <p:sp>
        <p:nvSpPr>
          <p:cNvPr id="2" name="Titel 1"/>
          <p:cNvSpPr>
            <a:spLocks noGrp="1"/>
          </p:cNvSpPr>
          <p:nvPr>
            <p:ph type="title"/>
          </p:nvPr>
        </p:nvSpPr>
        <p:spPr/>
        <p:txBody>
          <a:bodyPr/>
          <a:lstStyle/>
          <a:p>
            <a:r>
              <a:rPr lang="de-DE" sz="2400" dirty="0" smtClean="0"/>
              <a:t>Vorbereitungen auf den Krieg – Expansionspolitik des „Deutschen Reiches“ geht weiter</a:t>
            </a:r>
            <a:endParaRPr lang="de-AT" sz="2400" dirty="0"/>
          </a:p>
        </p:txBody>
      </p:sp>
      <p:sp>
        <p:nvSpPr>
          <p:cNvPr id="7" name="Inhaltsplatzhalter 6"/>
          <p:cNvSpPr>
            <a:spLocks noGrp="1"/>
          </p:cNvSpPr>
          <p:nvPr>
            <p:ph idx="1"/>
          </p:nvPr>
        </p:nvSpPr>
        <p:spPr>
          <a:xfrm>
            <a:off x="468313" y="1340768"/>
            <a:ext cx="8229600" cy="4430712"/>
          </a:xfrm>
        </p:spPr>
        <p:txBody>
          <a:bodyPr/>
          <a:lstStyle/>
          <a:p>
            <a:endParaRPr lang="de-DE" sz="1600" b="1" dirty="0" smtClean="0"/>
          </a:p>
          <a:p>
            <a:r>
              <a:rPr lang="de-DE" sz="1600" dirty="0" smtClean="0"/>
              <a:t>März 1939</a:t>
            </a:r>
            <a:r>
              <a:rPr lang="de-DE" sz="1600" b="1" dirty="0" smtClean="0"/>
              <a:t>: </a:t>
            </a:r>
            <a:r>
              <a:rPr lang="de-DE" sz="1600" dirty="0" smtClean="0"/>
              <a:t>Besetzung des </a:t>
            </a:r>
            <a:r>
              <a:rPr lang="de-DE" sz="1600" b="1" dirty="0" smtClean="0"/>
              <a:t>restlichen tschechoslowakischen Staatsgebietes </a:t>
            </a:r>
            <a:r>
              <a:rPr lang="de-DE" sz="1600" dirty="0" smtClean="0"/>
              <a:t>durch deutsche Truppen</a:t>
            </a:r>
          </a:p>
          <a:p>
            <a:pPr lvl="1"/>
            <a:r>
              <a:rPr lang="de-DE" sz="1600" dirty="0" smtClean="0"/>
              <a:t>„</a:t>
            </a:r>
            <a:r>
              <a:rPr lang="de-DE" sz="1600" dirty="0"/>
              <a:t>Appeasement-Politik“ Großbritanniens und Frankreichs </a:t>
            </a:r>
            <a:r>
              <a:rPr lang="de-DE" sz="1600" dirty="0" smtClean="0"/>
              <a:t>war gescheitert.</a:t>
            </a:r>
          </a:p>
          <a:p>
            <a:pPr marL="457200" lvl="1" indent="0">
              <a:buNone/>
            </a:pPr>
            <a:endParaRPr lang="de-DE" sz="1600" dirty="0"/>
          </a:p>
          <a:p>
            <a:r>
              <a:rPr lang="de-DE" sz="1600" dirty="0"/>
              <a:t>Trotz eines Nichtangriffspaktes zwischen Deutschland und Polen plante Hitler einen baldigen Angriff. Er wollte das </a:t>
            </a:r>
            <a:r>
              <a:rPr lang="de-DE" sz="1600" b="1" dirty="0"/>
              <a:t>deutsche Territorium weiter nach Osten </a:t>
            </a:r>
            <a:r>
              <a:rPr lang="de-DE" sz="1600" dirty="0" smtClean="0"/>
              <a:t>ausweiten.</a:t>
            </a:r>
          </a:p>
          <a:p>
            <a:pPr marL="457200" lvl="1" indent="0">
              <a:buNone/>
            </a:pPr>
            <a:endParaRPr lang="de-DE" sz="1100" dirty="0" smtClean="0"/>
          </a:p>
          <a:p>
            <a:r>
              <a:rPr lang="de-DE" sz="1600" b="1" dirty="0" smtClean="0"/>
              <a:t>„Hitler-Stalin-Pakt“: </a:t>
            </a:r>
            <a:r>
              <a:rPr lang="de-DE" sz="1600" dirty="0" smtClean="0"/>
              <a:t>Beim </a:t>
            </a:r>
            <a:r>
              <a:rPr lang="de-DE" sz="1600" dirty="0"/>
              <a:t>Abschluss des </a:t>
            </a:r>
            <a:r>
              <a:rPr lang="de-DE" sz="1600" b="1" dirty="0"/>
              <a:t>deutsch-sowjetischen Nichtangriffsvertrages </a:t>
            </a:r>
            <a:r>
              <a:rPr lang="de-DE" sz="1600" dirty="0" smtClean="0"/>
              <a:t>im August 1939 wurde in einem </a:t>
            </a:r>
            <a:r>
              <a:rPr lang="de-DE" sz="1600" b="1" dirty="0" smtClean="0"/>
              <a:t>geheimen Zusatzprotokoll </a:t>
            </a:r>
            <a:r>
              <a:rPr lang="de-DE" sz="1600" dirty="0" smtClean="0"/>
              <a:t>die </a:t>
            </a:r>
            <a:r>
              <a:rPr lang="de-DE" sz="1600" b="1" dirty="0"/>
              <a:t>Aufteilung Polens </a:t>
            </a:r>
            <a:r>
              <a:rPr lang="de-DE" sz="1600" dirty="0"/>
              <a:t>zwischen den beiden Staaten beschlossen</a:t>
            </a:r>
            <a:r>
              <a:rPr lang="de-DE" sz="1600" dirty="0" smtClean="0"/>
              <a:t>.</a:t>
            </a:r>
          </a:p>
          <a:p>
            <a:pPr marL="457200" lvl="1" indent="0">
              <a:buNone/>
            </a:pPr>
            <a:endParaRPr lang="de-DE" sz="1100" dirty="0"/>
          </a:p>
          <a:p>
            <a:r>
              <a:rPr lang="de-DE" sz="1600" dirty="0" smtClean="0"/>
              <a:t>Wenig </a:t>
            </a:r>
            <a:r>
              <a:rPr lang="de-DE" sz="1600" dirty="0"/>
              <a:t>später, am 1. September 1939, begann der deutsche </a:t>
            </a:r>
            <a:r>
              <a:rPr lang="de-DE" sz="1600" b="1" dirty="0"/>
              <a:t>Einmarsch in Polen</a:t>
            </a:r>
            <a:r>
              <a:rPr lang="de-DE" sz="1600" dirty="0"/>
              <a:t>.</a:t>
            </a:r>
          </a:p>
          <a:p>
            <a:pPr marL="0" indent="0">
              <a:buNone/>
            </a:pPr>
            <a:endParaRPr lang="de-AT" sz="1600" dirty="0" smtClean="0"/>
          </a:p>
          <a:p>
            <a:endParaRPr lang="de-AT" sz="1600" dirty="0"/>
          </a:p>
          <a:p>
            <a:pPr marL="0" indent="0">
              <a:buNone/>
            </a:pPr>
            <a:endParaRPr lang="de-DE" sz="2000" dirty="0" smtClean="0">
              <a:solidFill>
                <a:schemeClr val="bg1">
                  <a:lumMod val="50000"/>
                </a:schemeClr>
              </a:solidFill>
            </a:endParaRPr>
          </a:p>
        </p:txBody>
      </p:sp>
    </p:spTree>
    <p:extLst>
      <p:ext uri="{BB962C8B-B14F-4D97-AF65-F5344CB8AC3E}">
        <p14:creationId xmlns:p14="http://schemas.microsoft.com/office/powerpoint/2010/main" val="1790977485"/>
      </p:ext>
    </p:extLst>
  </p:cSld>
  <p:clrMapOvr>
    <a:masterClrMapping/>
  </p:clrMapOvr>
  <p:transition spd="med">
    <p:fade thruBlk="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2051" name="Picture 3" descr="C:\Users\Franz\Pictures\Thema-1938-Fotos-internet\1938 hintergrund-01.jpg"/>
          <p:cNvPicPr>
            <a:picLocks noChangeAspect="1" noChangeArrowheads="1"/>
          </p:cNvPicPr>
          <p:nvPr/>
        </p:nvPicPr>
        <p:blipFill>
          <a:blip r:embed="rId3" cstate="email"/>
          <a:srcRect/>
          <a:stretch>
            <a:fillRect/>
          </a:stretch>
        </p:blipFill>
        <p:spPr bwMode="auto">
          <a:xfrm>
            <a:off x="0" y="-2235"/>
            <a:ext cx="9163050" cy="6858000"/>
          </a:xfrm>
          <a:prstGeom prst="rect">
            <a:avLst/>
          </a:prstGeom>
          <a:noFill/>
        </p:spPr>
      </p:pic>
      <p:sp>
        <p:nvSpPr>
          <p:cNvPr id="5122" name="Rectangle 2"/>
          <p:cNvSpPr>
            <a:spLocks noGrp="1" noChangeArrowheads="1"/>
          </p:cNvSpPr>
          <p:nvPr>
            <p:ph type="ctrTitle"/>
          </p:nvPr>
        </p:nvSpPr>
        <p:spPr>
          <a:xfrm>
            <a:off x="611188" y="4149080"/>
            <a:ext cx="7777162" cy="936104"/>
          </a:xfrm>
        </p:spPr>
        <p:txBody>
          <a:bodyPr/>
          <a:lstStyle/>
          <a:p>
            <a:r>
              <a:rPr lang="de-DE" sz="4000" dirty="0"/>
              <a:t>Der Verlauf des Zweiten Weltkriegs: Vom „Blitzkrieg“ bis zum „Totalen Krieg“</a:t>
            </a:r>
          </a:p>
        </p:txBody>
      </p:sp>
      <p:sp>
        <p:nvSpPr>
          <p:cNvPr id="4" name="Rectangle 2"/>
          <p:cNvSpPr txBox="1">
            <a:spLocks noChangeArrowheads="1"/>
          </p:cNvSpPr>
          <p:nvPr/>
        </p:nvSpPr>
        <p:spPr bwMode="auto">
          <a:xfrm>
            <a:off x="611262" y="764704"/>
            <a:ext cx="7777162" cy="3168352"/>
          </a:xfrm>
          <a:prstGeom prst="rect">
            <a:avLst/>
          </a:prstGeom>
          <a:noFill/>
          <a:ln w="9525">
            <a:noFill/>
            <a:miter lim="800000"/>
            <a:headEnd/>
            <a:tailEnd/>
          </a:ln>
        </p:spPr>
        <p:txBody>
          <a:bodyPr vert="horz" wrap="square" lIns="91440" tIns="45720" rIns="90000" bIns="45720" numCol="1" anchor="b" anchorCtr="0" compatLnSpc="1">
            <a:prstTxWarp prst="textNoShape">
              <a:avLst/>
            </a:prstTxWarp>
          </a:bodyPr>
          <a:lstStyle/>
          <a:p>
            <a:pPr lvl="0">
              <a:tabLst>
                <a:tab pos="8342313" algn="l"/>
              </a:tabLst>
              <a:defRPr/>
            </a:pPr>
            <a:r>
              <a:rPr kumimoji="0" lang="de-AT" sz="2400" b="0" i="0" u="none" strike="noStrike" kern="0" cap="none" spc="0" normalizeH="0" baseline="0" noProof="0" dirty="0">
                <a:ln>
                  <a:noFill/>
                </a:ln>
                <a:solidFill>
                  <a:schemeClr val="tx1"/>
                </a:solidFill>
                <a:effectLst/>
                <a:uLnTx/>
                <a:uFillTx/>
                <a:latin typeface="+mj-lt"/>
                <a:ea typeface="+mj-ea"/>
                <a:cs typeface="+mj-cs"/>
              </a:rPr>
              <a:t/>
            </a:r>
            <a:br>
              <a:rPr kumimoji="0" lang="de-AT" sz="2400" b="0" i="0" u="none" strike="noStrike" kern="0" cap="none" spc="0" normalizeH="0" baseline="0" noProof="0" dirty="0">
                <a:ln>
                  <a:noFill/>
                </a:ln>
                <a:solidFill>
                  <a:schemeClr val="tx1"/>
                </a:solidFill>
                <a:effectLst/>
                <a:uLnTx/>
                <a:uFillTx/>
                <a:latin typeface="+mj-lt"/>
                <a:ea typeface="+mj-ea"/>
                <a:cs typeface="+mj-cs"/>
              </a:rPr>
            </a:br>
            <a:r>
              <a:rPr kumimoji="0" lang="de-AT" sz="2400" b="0" i="0" u="none" strike="noStrike" kern="0" cap="none" spc="0" normalizeH="0" baseline="0" noProof="0" dirty="0">
                <a:ln>
                  <a:noFill/>
                </a:ln>
                <a:solidFill>
                  <a:schemeClr val="tx1"/>
                </a:solidFill>
                <a:effectLst/>
                <a:uLnTx/>
                <a:uFillTx/>
                <a:latin typeface="+mj-lt"/>
                <a:ea typeface="+mj-ea"/>
                <a:cs typeface="+mj-cs"/>
              </a:rPr>
              <a:t> </a:t>
            </a:r>
            <a:br>
              <a:rPr kumimoji="0" lang="de-AT" sz="2400" b="0" i="0" u="none" strike="noStrike" kern="0" cap="none" spc="0" normalizeH="0" baseline="0" noProof="0" dirty="0">
                <a:ln>
                  <a:noFill/>
                </a:ln>
                <a:solidFill>
                  <a:schemeClr val="tx1"/>
                </a:solidFill>
                <a:effectLst/>
                <a:uLnTx/>
                <a:uFillTx/>
                <a:latin typeface="+mj-lt"/>
                <a:ea typeface="+mj-ea"/>
                <a:cs typeface="+mj-cs"/>
              </a:rPr>
            </a:br>
            <a:r>
              <a:rPr kumimoji="0" lang="de-AT" sz="2400" b="0" i="0" u="none" strike="noStrike" kern="0" cap="none" spc="0" normalizeH="0" baseline="0" noProof="0" dirty="0">
                <a:ln>
                  <a:noFill/>
                </a:ln>
                <a:solidFill>
                  <a:schemeClr val="tx1"/>
                </a:solidFill>
                <a:effectLst/>
                <a:uLnTx/>
                <a:uFillTx/>
                <a:latin typeface="+mj-lt"/>
                <a:ea typeface="+mj-ea"/>
                <a:cs typeface="+mj-cs"/>
              </a:rPr>
              <a:t/>
            </a:r>
            <a:br>
              <a:rPr kumimoji="0" lang="de-AT" sz="2400" b="0" i="0" u="none" strike="noStrike" kern="0" cap="none" spc="0" normalizeH="0" baseline="0" noProof="0" dirty="0">
                <a:ln>
                  <a:noFill/>
                </a:ln>
                <a:solidFill>
                  <a:schemeClr val="tx1"/>
                </a:solidFill>
                <a:effectLst/>
                <a:uLnTx/>
                <a:uFillTx/>
                <a:latin typeface="+mj-lt"/>
                <a:ea typeface="+mj-ea"/>
                <a:cs typeface="+mj-cs"/>
              </a:rPr>
            </a:br>
            <a:endParaRPr kumimoji="0" lang="de-DE" sz="2400" b="0" i="0" u="none" strike="noStrike" kern="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val="447179004"/>
      </p:ext>
    </p:extLst>
  </p:cSld>
  <p:clrMapOvr>
    <a:masterClrMapping/>
  </p:clrMapOvr>
  <p:transition spd="med">
    <p:fade thruBlk="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3" cstate="email"/>
          <a:srcRect/>
          <a:stretch>
            <a:fillRect/>
          </a:stretch>
        </p:blipFill>
        <p:spPr bwMode="auto">
          <a:xfrm>
            <a:off x="-19050" y="-27384"/>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a:xfrm>
            <a:off x="179512" y="325660"/>
            <a:ext cx="8136903" cy="1152525"/>
          </a:xfrm>
        </p:spPr>
        <p:txBody>
          <a:bodyPr/>
          <a:lstStyle/>
          <a:p>
            <a:r>
              <a:rPr lang="de-DE" sz="2400" dirty="0" smtClean="0"/>
              <a:t>Beginn des Zweiten Weltkriegs</a:t>
            </a:r>
            <a:endParaRPr lang="de-DE" sz="2400" dirty="0"/>
          </a:p>
        </p:txBody>
      </p:sp>
      <p:sp>
        <p:nvSpPr>
          <p:cNvPr id="5" name="Inhaltsplatzhalter 11"/>
          <p:cNvSpPr txBox="1">
            <a:spLocks/>
          </p:cNvSpPr>
          <p:nvPr/>
        </p:nvSpPr>
        <p:spPr>
          <a:xfrm>
            <a:off x="251520" y="1196752"/>
            <a:ext cx="8435280" cy="4934173"/>
          </a:xfrm>
          <a:prstGeom prst="rect">
            <a:avLst/>
          </a:prstGeom>
        </p:spPr>
        <p:txBody>
          <a:bodyPr/>
          <a:lstStyle/>
          <a:p>
            <a:endParaRPr lang="de-DE" sz="2000" kern="0" dirty="0">
              <a:latin typeface="+mn-lt"/>
            </a:endParaRPr>
          </a:p>
        </p:txBody>
      </p:sp>
      <p:sp>
        <p:nvSpPr>
          <p:cNvPr id="7" name="Inhaltsplatzhalter 6"/>
          <p:cNvSpPr>
            <a:spLocks noGrp="1"/>
          </p:cNvSpPr>
          <p:nvPr>
            <p:ph idx="1"/>
          </p:nvPr>
        </p:nvSpPr>
        <p:spPr>
          <a:xfrm>
            <a:off x="202187" y="1448482"/>
            <a:ext cx="8229600" cy="4081117"/>
          </a:xfrm>
        </p:spPr>
        <p:txBody>
          <a:bodyPr>
            <a:noAutofit/>
          </a:bodyPr>
          <a:lstStyle/>
          <a:p>
            <a:r>
              <a:rPr lang="de-AT" sz="1600" dirty="0" smtClean="0"/>
              <a:t>Im </a:t>
            </a:r>
            <a:r>
              <a:rPr lang="de-AT" sz="1600" dirty="0"/>
              <a:t>Deutschen Reich wurde schon länger Stimmung gegen Polen </a:t>
            </a:r>
            <a:r>
              <a:rPr lang="de-AT" sz="1600" dirty="0" smtClean="0"/>
              <a:t>gemacht.</a:t>
            </a:r>
          </a:p>
          <a:p>
            <a:pPr marL="457200" lvl="1" indent="0">
              <a:buNone/>
            </a:pPr>
            <a:endParaRPr lang="de-AT" sz="1100" dirty="0" smtClean="0"/>
          </a:p>
          <a:p>
            <a:r>
              <a:rPr lang="de-AT" sz="1600" dirty="0" smtClean="0"/>
              <a:t>Im </a:t>
            </a:r>
            <a:r>
              <a:rPr lang="de-AT" sz="1600" dirty="0"/>
              <a:t>April 1939 hatte </a:t>
            </a:r>
            <a:r>
              <a:rPr lang="de-AT" sz="1600" dirty="0" smtClean="0"/>
              <a:t>Hitler den </a:t>
            </a:r>
            <a:r>
              <a:rPr lang="de-AT" sz="1600" b="1" dirty="0"/>
              <a:t>Nichtangriffspakt</a:t>
            </a:r>
            <a:r>
              <a:rPr lang="de-AT" sz="1600" dirty="0"/>
              <a:t> zwischen Deutschland und Polen </a:t>
            </a:r>
            <a:r>
              <a:rPr lang="de-AT" sz="1600" b="1" dirty="0" smtClean="0"/>
              <a:t>gekündigt</a:t>
            </a:r>
            <a:r>
              <a:rPr lang="de-AT" sz="1600" dirty="0"/>
              <a:t>. </a:t>
            </a:r>
            <a:r>
              <a:rPr lang="de-AT" sz="1600" dirty="0" smtClean="0"/>
              <a:t>Dennoch </a:t>
            </a:r>
            <a:r>
              <a:rPr lang="de-AT" sz="1600" dirty="0"/>
              <a:t>kam der Überfall am 1. September für Polen überraschend</a:t>
            </a:r>
            <a:r>
              <a:rPr lang="de-AT" sz="1600" dirty="0" smtClean="0"/>
              <a:t>.</a:t>
            </a:r>
            <a:endParaRPr lang="de-AT" sz="600" dirty="0"/>
          </a:p>
          <a:p>
            <a:pPr marL="457200" lvl="1" indent="0">
              <a:buNone/>
            </a:pPr>
            <a:endParaRPr lang="de-AT" sz="1100" b="1" dirty="0" smtClean="0"/>
          </a:p>
          <a:p>
            <a:r>
              <a:rPr lang="de-AT" sz="1600" b="1" dirty="0" smtClean="0"/>
              <a:t>1</a:t>
            </a:r>
            <a:r>
              <a:rPr lang="de-AT" sz="1600" b="1" dirty="0"/>
              <a:t>. September 1939: Einmarsch deutscher Truppen in </a:t>
            </a:r>
            <a:r>
              <a:rPr lang="de-AT" sz="1600" b="1" dirty="0" smtClean="0"/>
              <a:t>Polen: Beginn des Zweiten Weltkriegs</a:t>
            </a:r>
            <a:endParaRPr lang="de-AT" sz="1600" b="1" dirty="0"/>
          </a:p>
          <a:p>
            <a:pPr lvl="1"/>
            <a:r>
              <a:rPr lang="de-AT" sz="1600" dirty="0" smtClean="0"/>
              <a:t>Nationalsozialisten sprechen nicht von „Krieg“, sondern von </a:t>
            </a:r>
            <a:r>
              <a:rPr lang="de-AT" sz="1600" dirty="0"/>
              <a:t>„Verteidigung</a:t>
            </a:r>
            <a:r>
              <a:rPr lang="de-AT" sz="1600" dirty="0" smtClean="0"/>
              <a:t>“. </a:t>
            </a:r>
          </a:p>
          <a:p>
            <a:pPr lvl="1"/>
            <a:r>
              <a:rPr lang="de-AT" sz="1600" dirty="0" smtClean="0"/>
              <a:t>Angeblicher Überfall Polens auf den deutschen </a:t>
            </a:r>
            <a:r>
              <a:rPr lang="de-AT" sz="1600" dirty="0"/>
              <a:t>Rundfunksender in </a:t>
            </a:r>
            <a:r>
              <a:rPr lang="de-AT" sz="1600" dirty="0" err="1"/>
              <a:t>Gleiwitz</a:t>
            </a:r>
            <a:r>
              <a:rPr lang="de-AT" sz="1600" dirty="0"/>
              <a:t> </a:t>
            </a:r>
            <a:r>
              <a:rPr lang="de-AT" sz="1600" dirty="0" smtClean="0"/>
              <a:t>ist ein Täuschungsmanöver </a:t>
            </a:r>
            <a:r>
              <a:rPr lang="de-AT" sz="1600" dirty="0"/>
              <a:t>seitens </a:t>
            </a:r>
            <a:r>
              <a:rPr lang="de-AT" sz="1600" dirty="0" smtClean="0"/>
              <a:t>Deutschlands.</a:t>
            </a:r>
          </a:p>
          <a:p>
            <a:pPr marL="457200" lvl="1" indent="0">
              <a:buNone/>
            </a:pPr>
            <a:endParaRPr lang="de-AT" sz="1600" dirty="0" smtClean="0"/>
          </a:p>
          <a:p>
            <a:r>
              <a:rPr lang="de-AT" sz="1600" dirty="0" smtClean="0"/>
              <a:t>Großbritannien </a:t>
            </a:r>
            <a:r>
              <a:rPr lang="de-AT" sz="1600" dirty="0"/>
              <a:t>und Frankreich hatten Polen Unterstützung zugesichert, falls Polen angegriffen würde </a:t>
            </a:r>
            <a:r>
              <a:rPr lang="de-AT" sz="1600" b="1" dirty="0"/>
              <a:t>(britisch-französische Garantieerklärung). </a:t>
            </a:r>
            <a:endParaRPr lang="de-AT" sz="1600" b="1" dirty="0" smtClean="0"/>
          </a:p>
          <a:p>
            <a:pPr marL="457200" lvl="1" indent="0">
              <a:buNone/>
            </a:pPr>
            <a:endParaRPr lang="de-AT" sz="1100" dirty="0" smtClean="0"/>
          </a:p>
          <a:p>
            <a:r>
              <a:rPr lang="de-AT" sz="1600" dirty="0" smtClean="0"/>
              <a:t>3</a:t>
            </a:r>
            <a:r>
              <a:rPr lang="de-AT" sz="1600" dirty="0"/>
              <a:t>. September </a:t>
            </a:r>
            <a:r>
              <a:rPr lang="de-AT" sz="1600" dirty="0" smtClean="0"/>
              <a:t>1939: </a:t>
            </a:r>
            <a:r>
              <a:rPr lang="de-AT" sz="1600" b="1" dirty="0" smtClean="0"/>
              <a:t>Großbritannien </a:t>
            </a:r>
            <a:r>
              <a:rPr lang="de-AT" sz="1600" b="1" dirty="0"/>
              <a:t>und Frankreich </a:t>
            </a:r>
            <a:r>
              <a:rPr lang="de-AT" sz="1600" b="1" dirty="0" smtClean="0"/>
              <a:t>erklären Deutschland </a:t>
            </a:r>
            <a:r>
              <a:rPr lang="de-AT" sz="1600" b="1" dirty="0"/>
              <a:t>den </a:t>
            </a:r>
            <a:r>
              <a:rPr lang="de-AT" sz="1600" b="1" dirty="0" smtClean="0"/>
              <a:t>Krieg.</a:t>
            </a:r>
            <a:endParaRPr lang="de-AT" sz="1600" b="1" dirty="0"/>
          </a:p>
          <a:p>
            <a:pPr marL="0" indent="0">
              <a:buNone/>
            </a:pPr>
            <a:endParaRPr lang="de-AT" sz="1600" dirty="0" smtClean="0"/>
          </a:p>
          <a:p>
            <a:pPr marL="0" indent="0">
              <a:buNone/>
            </a:pPr>
            <a:endParaRPr lang="de-AT" sz="1600" dirty="0"/>
          </a:p>
          <a:p>
            <a:pPr marL="0" indent="0">
              <a:buNone/>
            </a:pPr>
            <a:endParaRPr lang="de-AT" sz="1600" dirty="0"/>
          </a:p>
          <a:p>
            <a:pPr marL="0" indent="0">
              <a:buNone/>
            </a:pPr>
            <a:endParaRPr lang="de-AT" sz="1600" dirty="0"/>
          </a:p>
        </p:txBody>
      </p:sp>
    </p:spTree>
    <p:extLst>
      <p:ext uri="{BB962C8B-B14F-4D97-AF65-F5344CB8AC3E}">
        <p14:creationId xmlns:p14="http://schemas.microsoft.com/office/powerpoint/2010/main" val="1785902534"/>
      </p:ext>
    </p:extLst>
  </p:cSld>
  <p:clrMapOvr>
    <a:masterClrMapping/>
  </p:clrMapOvr>
  <p:transition spd="med">
    <p:fade thruBlk="1"/>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3" cstate="email"/>
          <a:srcRect/>
          <a:stretch>
            <a:fillRect/>
          </a:stretch>
        </p:blipFill>
        <p:spPr bwMode="auto">
          <a:xfrm>
            <a:off x="-19050" y="-27384"/>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a:xfrm>
            <a:off x="179512" y="325660"/>
            <a:ext cx="8136903" cy="1152525"/>
          </a:xfrm>
        </p:spPr>
        <p:txBody>
          <a:bodyPr/>
          <a:lstStyle/>
          <a:p>
            <a:r>
              <a:rPr lang="de-DE" sz="2400" dirty="0" smtClean="0"/>
              <a:t>Die Phase der „Blitzkriege“: Blitzkrieg in Polen</a:t>
            </a:r>
            <a:endParaRPr lang="de-DE" sz="2400" dirty="0"/>
          </a:p>
        </p:txBody>
      </p:sp>
      <p:sp>
        <p:nvSpPr>
          <p:cNvPr id="5" name="Inhaltsplatzhalter 11"/>
          <p:cNvSpPr txBox="1">
            <a:spLocks/>
          </p:cNvSpPr>
          <p:nvPr/>
        </p:nvSpPr>
        <p:spPr>
          <a:xfrm>
            <a:off x="251520" y="1196752"/>
            <a:ext cx="8435280" cy="4934173"/>
          </a:xfrm>
          <a:prstGeom prst="rect">
            <a:avLst/>
          </a:prstGeom>
        </p:spPr>
        <p:txBody>
          <a:bodyPr/>
          <a:lstStyle/>
          <a:p>
            <a:endParaRPr lang="de-DE" sz="2000" kern="0" dirty="0">
              <a:latin typeface="+mn-lt"/>
            </a:endParaRPr>
          </a:p>
        </p:txBody>
      </p:sp>
      <p:sp>
        <p:nvSpPr>
          <p:cNvPr id="7" name="Inhaltsplatzhalter 6"/>
          <p:cNvSpPr>
            <a:spLocks noGrp="1"/>
          </p:cNvSpPr>
          <p:nvPr>
            <p:ph idx="1"/>
          </p:nvPr>
        </p:nvSpPr>
        <p:spPr>
          <a:xfrm>
            <a:off x="202187" y="1448482"/>
            <a:ext cx="8229600" cy="4081117"/>
          </a:xfrm>
        </p:spPr>
        <p:txBody>
          <a:bodyPr>
            <a:noAutofit/>
          </a:bodyPr>
          <a:lstStyle/>
          <a:p>
            <a:r>
              <a:rPr lang="de-AT" sz="1600" dirty="0" smtClean="0"/>
              <a:t>Der Krieg gegen Polen dauerte nur etwa 5 Wochen („Anschluss“ der polnischen Freien Stadt Danzig erfolgte sogar noch am Tag des Einmarsches!).</a:t>
            </a:r>
          </a:p>
          <a:p>
            <a:pPr marL="0" indent="0">
              <a:buNone/>
            </a:pPr>
            <a:endParaRPr lang="de-AT" sz="1100" b="1" i="1" dirty="0" smtClean="0"/>
          </a:p>
          <a:p>
            <a:r>
              <a:rPr lang="de-AT" sz="1600" b="1" i="1" dirty="0" smtClean="0"/>
              <a:t>„Blitzkrieg</a:t>
            </a:r>
            <a:r>
              <a:rPr lang="de-AT" sz="1600" b="1" i="1" dirty="0"/>
              <a:t>“: </a:t>
            </a:r>
            <a:r>
              <a:rPr lang="de-AT" sz="1600" i="1" dirty="0"/>
              <a:t>Strategie des schnellen und rücksichtslosen Vorrückens der gut gerüsteten (motorisierten) Truppen; gleichzeitiger Einsatz von Truppen, Panzern, Flugzeugen</a:t>
            </a:r>
          </a:p>
          <a:p>
            <a:pPr lvl="1"/>
            <a:r>
              <a:rPr lang="de-AT" sz="1400" dirty="0" smtClean="0"/>
              <a:t>„Blitzkriege“: zwar kurz, aber tausende </a:t>
            </a:r>
            <a:r>
              <a:rPr lang="de-AT" sz="1400" dirty="0"/>
              <a:t>Menschen – Soldaten wie </a:t>
            </a:r>
            <a:r>
              <a:rPr lang="de-AT" sz="1400" dirty="0" err="1"/>
              <a:t>ZivilistInnen</a:t>
            </a:r>
            <a:r>
              <a:rPr lang="de-AT" sz="1400" dirty="0"/>
              <a:t> – </a:t>
            </a:r>
            <a:r>
              <a:rPr lang="de-AT" sz="1400" dirty="0" smtClean="0"/>
              <a:t>kamen dabei um!</a:t>
            </a:r>
          </a:p>
          <a:p>
            <a:pPr marL="457200" lvl="1" indent="0">
              <a:buNone/>
            </a:pPr>
            <a:endParaRPr lang="de-AT" sz="1400" dirty="0" smtClean="0"/>
          </a:p>
          <a:p>
            <a:r>
              <a:rPr lang="de-AT" sz="1600" dirty="0" smtClean="0"/>
              <a:t>Die </a:t>
            </a:r>
            <a:r>
              <a:rPr lang="de-AT" sz="1600" dirty="0"/>
              <a:t>Wehrmacht und eigene </a:t>
            </a:r>
            <a:r>
              <a:rPr lang="de-AT" sz="1600" b="1" dirty="0"/>
              <a:t>„</a:t>
            </a:r>
            <a:r>
              <a:rPr lang="de-AT" sz="1600" b="1" dirty="0" smtClean="0"/>
              <a:t>Einsatzgruppen“ </a:t>
            </a:r>
            <a:r>
              <a:rPr lang="de-AT" sz="1600" dirty="0" smtClean="0"/>
              <a:t>terrorisierten </a:t>
            </a:r>
            <a:r>
              <a:rPr lang="de-AT" sz="1600" dirty="0"/>
              <a:t>und töteten im Zuge des Polenfeldzuges tausende </a:t>
            </a:r>
            <a:r>
              <a:rPr lang="de-AT" sz="1600" dirty="0" err="1"/>
              <a:t>ZivilistInnen</a:t>
            </a:r>
            <a:r>
              <a:rPr lang="de-AT" sz="1600" dirty="0"/>
              <a:t>. Die dort lebende Bevölkerung wurde vom NS-Regime aus „rassischen“ Gründen als minderwertig </a:t>
            </a:r>
            <a:r>
              <a:rPr lang="de-AT" sz="1600" dirty="0" smtClean="0"/>
              <a:t>angesehen.</a:t>
            </a:r>
          </a:p>
          <a:p>
            <a:r>
              <a:rPr lang="de-AT" sz="1600" dirty="0" smtClean="0"/>
              <a:t>Besonders die </a:t>
            </a:r>
            <a:r>
              <a:rPr lang="de-AT" sz="1600" b="1" dirty="0" smtClean="0"/>
              <a:t>jüdische Bevölkerung</a:t>
            </a:r>
            <a:r>
              <a:rPr lang="de-AT" sz="1600" dirty="0"/>
              <a:t> </a:t>
            </a:r>
            <a:r>
              <a:rPr lang="de-AT" sz="1600" dirty="0" smtClean="0"/>
              <a:t>wurde verfolgt</a:t>
            </a:r>
            <a:r>
              <a:rPr lang="de-AT" sz="1600" dirty="0"/>
              <a:t>, in </a:t>
            </a:r>
            <a:r>
              <a:rPr lang="de-AT" sz="1600" b="1" dirty="0"/>
              <a:t>Ghettos</a:t>
            </a:r>
            <a:r>
              <a:rPr lang="de-AT" sz="1600" dirty="0"/>
              <a:t> gesperrt und in großer Zahl </a:t>
            </a:r>
            <a:r>
              <a:rPr lang="de-AT" sz="1600" b="1" dirty="0" smtClean="0"/>
              <a:t>getötet</a:t>
            </a:r>
            <a:r>
              <a:rPr lang="de-AT" sz="1600" dirty="0" smtClean="0"/>
              <a:t>.</a:t>
            </a:r>
          </a:p>
          <a:p>
            <a:pPr marL="457200" lvl="1" indent="0">
              <a:buNone/>
            </a:pPr>
            <a:endParaRPr lang="de-AT" sz="1100" dirty="0"/>
          </a:p>
          <a:p>
            <a:r>
              <a:rPr lang="de-AT" sz="1600" dirty="0" smtClean="0"/>
              <a:t>Kurz </a:t>
            </a:r>
            <a:r>
              <a:rPr lang="de-AT" sz="1600" dirty="0"/>
              <a:t>nach dem deutschen Einmarsch im Westen fiel </a:t>
            </a:r>
            <a:r>
              <a:rPr lang="de-AT" sz="1600" b="1" dirty="0"/>
              <a:t>von Osten her die sowjetische Rote Armee in Polen</a:t>
            </a:r>
            <a:r>
              <a:rPr lang="de-AT" sz="1600" dirty="0"/>
              <a:t> ein, </a:t>
            </a:r>
            <a:r>
              <a:rPr lang="de-AT" sz="1600" b="1" dirty="0"/>
              <a:t>Polen</a:t>
            </a:r>
            <a:r>
              <a:rPr lang="de-AT" sz="1600" dirty="0"/>
              <a:t> wurde in der Folge </a:t>
            </a:r>
            <a:r>
              <a:rPr lang="de-AT" sz="1600" b="1" dirty="0" smtClean="0"/>
              <a:t>geteilt</a:t>
            </a:r>
            <a:r>
              <a:rPr lang="de-AT" sz="1600" dirty="0"/>
              <a:t> </a:t>
            </a:r>
            <a:r>
              <a:rPr lang="de-AT" sz="1600" dirty="0" smtClean="0"/>
              <a:t>(entsprechend dem geheimen Zusatzprotokoll zum „Hitler-Stalin-Pakt“). </a:t>
            </a:r>
          </a:p>
          <a:p>
            <a:pPr marL="0" indent="0">
              <a:buNone/>
            </a:pPr>
            <a:endParaRPr lang="de-AT" sz="1600" dirty="0" smtClean="0"/>
          </a:p>
          <a:p>
            <a:pPr marL="0" indent="0">
              <a:buNone/>
            </a:pPr>
            <a:endParaRPr lang="de-AT" sz="1600" dirty="0"/>
          </a:p>
          <a:p>
            <a:pPr marL="0" indent="0">
              <a:buNone/>
            </a:pPr>
            <a:endParaRPr lang="de-AT" sz="1600" dirty="0"/>
          </a:p>
          <a:p>
            <a:pPr marL="0" indent="0">
              <a:buNone/>
            </a:pPr>
            <a:endParaRPr lang="de-AT" sz="1600" dirty="0"/>
          </a:p>
        </p:txBody>
      </p:sp>
    </p:spTree>
    <p:extLst>
      <p:ext uri="{BB962C8B-B14F-4D97-AF65-F5344CB8AC3E}">
        <p14:creationId xmlns:p14="http://schemas.microsoft.com/office/powerpoint/2010/main" val="390550948"/>
      </p:ext>
    </p:extLst>
  </p:cSld>
  <p:clrMapOvr>
    <a:masterClrMapping/>
  </p:clrMapOvr>
  <p:transition spd="med">
    <p:fade thruBlk="1"/>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3" cstate="email"/>
          <a:srcRect/>
          <a:stretch>
            <a:fillRect/>
          </a:stretch>
        </p:blipFill>
        <p:spPr bwMode="auto">
          <a:xfrm>
            <a:off x="-19050" y="-27384"/>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a:xfrm>
            <a:off x="179512" y="325660"/>
            <a:ext cx="8136903" cy="1152525"/>
          </a:xfrm>
        </p:spPr>
        <p:txBody>
          <a:bodyPr/>
          <a:lstStyle/>
          <a:p>
            <a:r>
              <a:rPr lang="de-DE" sz="2400" dirty="0" smtClean="0"/>
              <a:t>Weitere „Blitzkriege“</a:t>
            </a:r>
            <a:endParaRPr lang="de-DE" sz="2400" dirty="0"/>
          </a:p>
        </p:txBody>
      </p:sp>
      <p:sp>
        <p:nvSpPr>
          <p:cNvPr id="5" name="Inhaltsplatzhalter 11"/>
          <p:cNvSpPr txBox="1">
            <a:spLocks/>
          </p:cNvSpPr>
          <p:nvPr/>
        </p:nvSpPr>
        <p:spPr>
          <a:xfrm>
            <a:off x="251520" y="1196752"/>
            <a:ext cx="8435280" cy="4934173"/>
          </a:xfrm>
          <a:prstGeom prst="rect">
            <a:avLst/>
          </a:prstGeom>
        </p:spPr>
        <p:txBody>
          <a:bodyPr/>
          <a:lstStyle/>
          <a:p>
            <a:endParaRPr lang="de-DE" sz="2000" kern="0" dirty="0">
              <a:latin typeface="+mn-lt"/>
            </a:endParaRPr>
          </a:p>
        </p:txBody>
      </p:sp>
      <p:sp>
        <p:nvSpPr>
          <p:cNvPr id="7" name="Inhaltsplatzhalter 6"/>
          <p:cNvSpPr>
            <a:spLocks noGrp="1"/>
          </p:cNvSpPr>
          <p:nvPr>
            <p:ph idx="1"/>
          </p:nvPr>
        </p:nvSpPr>
        <p:spPr>
          <a:xfrm>
            <a:off x="202187" y="1448482"/>
            <a:ext cx="8229600" cy="4081117"/>
          </a:xfrm>
        </p:spPr>
        <p:txBody>
          <a:bodyPr>
            <a:noAutofit/>
          </a:bodyPr>
          <a:lstStyle/>
          <a:p>
            <a:pPr marL="0" indent="0">
              <a:buNone/>
            </a:pPr>
            <a:r>
              <a:rPr lang="de-AT" sz="1600" dirty="0" smtClean="0"/>
              <a:t>In </a:t>
            </a:r>
            <a:r>
              <a:rPr lang="de-AT" sz="1600" dirty="0"/>
              <a:t>den ersten beiden Kriegsjahren folgten weitere „</a:t>
            </a:r>
            <a:r>
              <a:rPr lang="de-AT" sz="1600" b="1" dirty="0"/>
              <a:t>Blitzkriege</a:t>
            </a:r>
            <a:r>
              <a:rPr lang="de-AT" sz="1600" dirty="0" smtClean="0"/>
              <a:t>“ durch die deutsche Wehrmacht:</a:t>
            </a:r>
            <a:endParaRPr lang="de-AT" sz="1600" dirty="0"/>
          </a:p>
          <a:p>
            <a:pPr lvl="0"/>
            <a:r>
              <a:rPr lang="de-AT" sz="1600" dirty="0" smtClean="0"/>
              <a:t>1940: Besetzung </a:t>
            </a:r>
            <a:r>
              <a:rPr lang="de-AT" sz="1600" b="1" dirty="0" smtClean="0"/>
              <a:t>Dänemarks</a:t>
            </a:r>
            <a:r>
              <a:rPr lang="de-AT" sz="1600" dirty="0" smtClean="0"/>
              <a:t> </a:t>
            </a:r>
            <a:r>
              <a:rPr lang="de-AT" sz="1600" dirty="0"/>
              <a:t>und </a:t>
            </a:r>
            <a:r>
              <a:rPr lang="de-AT" sz="1600" b="1" dirty="0" smtClean="0"/>
              <a:t>Norwegens</a:t>
            </a:r>
            <a:r>
              <a:rPr lang="de-AT" sz="1600" dirty="0" smtClean="0"/>
              <a:t> („</a:t>
            </a:r>
            <a:r>
              <a:rPr lang="de-AT" sz="1600" dirty="0"/>
              <a:t>Unternehmen Weserübung</a:t>
            </a:r>
            <a:r>
              <a:rPr lang="de-AT" sz="1600" dirty="0" smtClean="0"/>
              <a:t>“)</a:t>
            </a:r>
          </a:p>
          <a:p>
            <a:pPr lvl="0"/>
            <a:r>
              <a:rPr lang="de-AT" sz="1600" dirty="0" smtClean="0"/>
              <a:t>Auch </a:t>
            </a:r>
            <a:r>
              <a:rPr lang="de-AT" sz="1600" dirty="0"/>
              <a:t> </a:t>
            </a:r>
            <a:r>
              <a:rPr lang="de-AT" sz="1600" b="1" dirty="0" smtClean="0"/>
              <a:t>Belgien, </a:t>
            </a:r>
            <a:r>
              <a:rPr lang="de-AT" sz="1600" dirty="0" smtClean="0"/>
              <a:t>die </a:t>
            </a:r>
            <a:r>
              <a:rPr lang="de-AT" sz="1600" b="1" dirty="0" smtClean="0"/>
              <a:t>Niederlande</a:t>
            </a:r>
            <a:r>
              <a:rPr lang="de-AT" sz="1600" dirty="0" smtClean="0"/>
              <a:t>, </a:t>
            </a:r>
            <a:r>
              <a:rPr lang="de-AT" sz="1600" b="1" dirty="0"/>
              <a:t>Luxemburg</a:t>
            </a:r>
            <a:r>
              <a:rPr lang="de-AT" sz="1600" dirty="0"/>
              <a:t> und </a:t>
            </a:r>
            <a:r>
              <a:rPr lang="de-AT" sz="1600" b="1" dirty="0"/>
              <a:t>Frankreich</a:t>
            </a:r>
            <a:r>
              <a:rPr lang="de-AT" sz="1600" dirty="0"/>
              <a:t> </a:t>
            </a:r>
            <a:r>
              <a:rPr lang="de-AT" sz="1600" dirty="0" smtClean="0"/>
              <a:t>werden </a:t>
            </a:r>
            <a:r>
              <a:rPr lang="de-AT" sz="1600" dirty="0"/>
              <a:t>bis zum Sommer 1940 erobert. </a:t>
            </a:r>
            <a:endParaRPr lang="de-AT" sz="1600" dirty="0" smtClean="0"/>
          </a:p>
          <a:p>
            <a:pPr lvl="0"/>
            <a:r>
              <a:rPr lang="de-AT" sz="1600" dirty="0" smtClean="0"/>
              <a:t>1941: Eroberung </a:t>
            </a:r>
            <a:r>
              <a:rPr lang="de-AT" sz="1600" b="1" dirty="0" smtClean="0"/>
              <a:t>Jugoslawiens</a:t>
            </a:r>
            <a:r>
              <a:rPr lang="de-AT" sz="1600" dirty="0" smtClean="0"/>
              <a:t> </a:t>
            </a:r>
            <a:r>
              <a:rPr lang="de-AT" sz="1600" dirty="0"/>
              <a:t>und </a:t>
            </a:r>
            <a:r>
              <a:rPr lang="de-AT" sz="1600" b="1" dirty="0" smtClean="0"/>
              <a:t>Griechenlands</a:t>
            </a:r>
            <a:r>
              <a:rPr lang="de-AT" sz="1600" dirty="0" smtClean="0"/>
              <a:t> („</a:t>
            </a:r>
            <a:r>
              <a:rPr lang="de-AT" sz="1600" dirty="0"/>
              <a:t>Balkanfeldzug</a:t>
            </a:r>
            <a:r>
              <a:rPr lang="de-AT" sz="1600" dirty="0" smtClean="0"/>
              <a:t>“)</a:t>
            </a:r>
          </a:p>
          <a:p>
            <a:pPr marL="457200" lvl="1" indent="0">
              <a:buNone/>
            </a:pPr>
            <a:endParaRPr lang="de-AT" sz="1100" dirty="0"/>
          </a:p>
          <a:p>
            <a:pPr marL="0" lvl="0" indent="0">
              <a:buNone/>
            </a:pPr>
            <a:r>
              <a:rPr lang="de-AT" sz="1600" b="1" dirty="0" smtClean="0"/>
              <a:t>Die </a:t>
            </a:r>
            <a:r>
              <a:rPr lang="de-AT" sz="1600" b="1" dirty="0"/>
              <a:t>erfolgreichen „Blitzkriege“ </a:t>
            </a:r>
            <a:r>
              <a:rPr lang="de-AT" sz="1600" b="1" dirty="0" smtClean="0"/>
              <a:t>verhalfen Hitler </a:t>
            </a:r>
            <a:r>
              <a:rPr lang="de-AT" sz="1600" b="1" dirty="0"/>
              <a:t>zu besonderer </a:t>
            </a:r>
            <a:r>
              <a:rPr lang="de-AT" sz="1600" b="1" dirty="0" smtClean="0"/>
              <a:t>Beliebtheit</a:t>
            </a:r>
            <a:r>
              <a:rPr lang="de-AT" sz="1600" dirty="0" smtClean="0"/>
              <a:t>.</a:t>
            </a:r>
          </a:p>
          <a:p>
            <a:pPr lvl="0"/>
            <a:r>
              <a:rPr lang="de-AT" sz="1600" dirty="0" smtClean="0"/>
              <a:t>Die </a:t>
            </a:r>
            <a:r>
              <a:rPr lang="de-AT" sz="1600" b="1" dirty="0" smtClean="0"/>
              <a:t>Kriegsbegeisterung</a:t>
            </a:r>
            <a:r>
              <a:rPr lang="de-AT" sz="1600" dirty="0" smtClean="0"/>
              <a:t> der deutschen Bevölkerung stieg.</a:t>
            </a:r>
          </a:p>
          <a:p>
            <a:pPr marL="457200" lvl="1" indent="0">
              <a:buNone/>
            </a:pPr>
            <a:endParaRPr lang="de-AT" sz="1100" dirty="0" smtClean="0"/>
          </a:p>
          <a:p>
            <a:pPr lvl="0"/>
            <a:r>
              <a:rPr lang="de-AT" sz="1600" dirty="0" smtClean="0"/>
              <a:t>Die </a:t>
            </a:r>
            <a:r>
              <a:rPr lang="de-AT" sz="1600" dirty="0"/>
              <a:t>Wehrmacht wurde </a:t>
            </a:r>
            <a:r>
              <a:rPr lang="de-AT" sz="1600" dirty="0" smtClean="0"/>
              <a:t>bejubelt, das </a:t>
            </a:r>
            <a:r>
              <a:rPr lang="de-AT" sz="1600" b="1" dirty="0"/>
              <a:t>Vertrauen in den „Führer“ und der Glaube an den (End)sieg</a:t>
            </a:r>
            <a:r>
              <a:rPr lang="de-AT" sz="1600" dirty="0"/>
              <a:t> </a:t>
            </a:r>
            <a:r>
              <a:rPr lang="de-AT" sz="1600" dirty="0" smtClean="0"/>
              <a:t>wurden gestärkt.</a:t>
            </a:r>
            <a:endParaRPr lang="de-AT" sz="1100" dirty="0" smtClean="0"/>
          </a:p>
          <a:p>
            <a:pPr marL="457200" lvl="1" indent="0">
              <a:buNone/>
            </a:pPr>
            <a:endParaRPr lang="de-AT" sz="1100" dirty="0" smtClean="0">
              <a:solidFill>
                <a:schemeClr val="accent4"/>
              </a:solidFill>
            </a:endParaRPr>
          </a:p>
          <a:p>
            <a:r>
              <a:rPr lang="de-AT" sz="1600" dirty="0" smtClean="0">
                <a:solidFill>
                  <a:schemeClr val="accent4"/>
                </a:solidFill>
              </a:rPr>
              <a:t>Vor allem der </a:t>
            </a:r>
            <a:r>
              <a:rPr lang="de-AT" sz="1600" b="1" dirty="0">
                <a:solidFill>
                  <a:schemeClr val="accent4"/>
                </a:solidFill>
              </a:rPr>
              <a:t>Sieg über Frankreich </a:t>
            </a:r>
            <a:r>
              <a:rPr lang="de-AT" sz="1600" dirty="0">
                <a:solidFill>
                  <a:schemeClr val="accent4"/>
                </a:solidFill>
              </a:rPr>
              <a:t>hatte für viele Deutsche eine </a:t>
            </a:r>
            <a:r>
              <a:rPr lang="de-AT" sz="1600" b="1" dirty="0">
                <a:solidFill>
                  <a:schemeClr val="accent4"/>
                </a:solidFill>
              </a:rPr>
              <a:t>besondere</a:t>
            </a:r>
            <a:r>
              <a:rPr lang="de-AT" sz="1600" dirty="0">
                <a:solidFill>
                  <a:schemeClr val="accent4"/>
                </a:solidFill>
              </a:rPr>
              <a:t> </a:t>
            </a:r>
            <a:r>
              <a:rPr lang="de-AT" sz="1600" b="1" dirty="0">
                <a:solidFill>
                  <a:schemeClr val="accent4"/>
                </a:solidFill>
              </a:rPr>
              <a:t>Bedeutung</a:t>
            </a:r>
            <a:r>
              <a:rPr lang="de-AT" sz="1600" dirty="0">
                <a:solidFill>
                  <a:schemeClr val="accent4"/>
                </a:solidFill>
              </a:rPr>
              <a:t>, da zwischen Frankreich und Deutschland schon seit Jahrhunderten </a:t>
            </a:r>
            <a:r>
              <a:rPr lang="de-AT" sz="1600" dirty="0" smtClean="0">
                <a:solidFill>
                  <a:schemeClr val="accent4"/>
                </a:solidFill>
              </a:rPr>
              <a:t>eine Feindschaft </a:t>
            </a:r>
            <a:r>
              <a:rPr lang="de-AT" sz="1600" dirty="0">
                <a:solidFill>
                  <a:schemeClr val="accent4"/>
                </a:solidFill>
              </a:rPr>
              <a:t>bestand. Der Ausgang des </a:t>
            </a:r>
            <a:r>
              <a:rPr lang="de-AT" sz="1600" dirty="0" smtClean="0">
                <a:solidFill>
                  <a:schemeClr val="accent4"/>
                </a:solidFill>
              </a:rPr>
              <a:t>Ersten Weltkriegs </a:t>
            </a:r>
            <a:r>
              <a:rPr lang="de-AT" sz="1600" dirty="0">
                <a:solidFill>
                  <a:schemeClr val="accent4"/>
                </a:solidFill>
              </a:rPr>
              <a:t>war zudem von vielen Deutschen als erniedrigend wahrgenommen worden.</a:t>
            </a:r>
          </a:p>
          <a:p>
            <a:pPr lvl="0"/>
            <a:endParaRPr lang="de-AT" sz="1600" dirty="0"/>
          </a:p>
          <a:p>
            <a:pPr marL="0" indent="0">
              <a:buNone/>
            </a:pPr>
            <a:endParaRPr lang="de-AT" sz="1600" dirty="0" smtClean="0"/>
          </a:p>
          <a:p>
            <a:pPr marL="0" indent="0">
              <a:buNone/>
            </a:pPr>
            <a:endParaRPr lang="de-AT" sz="1600" dirty="0"/>
          </a:p>
          <a:p>
            <a:pPr marL="0" indent="0">
              <a:buNone/>
            </a:pPr>
            <a:endParaRPr lang="de-AT" sz="1600" dirty="0"/>
          </a:p>
          <a:p>
            <a:pPr marL="0" indent="0">
              <a:buNone/>
            </a:pPr>
            <a:endParaRPr lang="de-AT" sz="1600" dirty="0"/>
          </a:p>
        </p:txBody>
      </p:sp>
    </p:spTree>
    <p:extLst>
      <p:ext uri="{BB962C8B-B14F-4D97-AF65-F5344CB8AC3E}">
        <p14:creationId xmlns:p14="http://schemas.microsoft.com/office/powerpoint/2010/main" val="3020031246"/>
      </p:ext>
    </p:extLst>
  </p:cSld>
  <p:clrMapOvr>
    <a:masterClrMapping/>
  </p:clrMapOvr>
  <p:transition spd="med">
    <p:fade thruBlk="1"/>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3" cstate="email"/>
          <a:srcRect/>
          <a:stretch>
            <a:fillRect/>
          </a:stretch>
        </p:blipFill>
        <p:spPr bwMode="auto">
          <a:xfrm>
            <a:off x="-19050" y="-27384"/>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a:xfrm>
            <a:off x="179512" y="325660"/>
            <a:ext cx="8136903" cy="1152525"/>
          </a:xfrm>
        </p:spPr>
        <p:txBody>
          <a:bodyPr/>
          <a:lstStyle/>
          <a:p>
            <a:r>
              <a:rPr lang="de-DE" sz="2400" dirty="0" smtClean="0"/>
              <a:t>Sitzkrieg und Erste Phase der Westoffensive</a:t>
            </a:r>
            <a:endParaRPr lang="de-DE" sz="2400" dirty="0"/>
          </a:p>
        </p:txBody>
      </p:sp>
      <p:sp>
        <p:nvSpPr>
          <p:cNvPr id="5" name="Inhaltsplatzhalter 11"/>
          <p:cNvSpPr txBox="1">
            <a:spLocks/>
          </p:cNvSpPr>
          <p:nvPr/>
        </p:nvSpPr>
        <p:spPr>
          <a:xfrm>
            <a:off x="251520" y="1196752"/>
            <a:ext cx="8435280" cy="4934173"/>
          </a:xfrm>
          <a:prstGeom prst="rect">
            <a:avLst/>
          </a:prstGeom>
        </p:spPr>
        <p:txBody>
          <a:bodyPr/>
          <a:lstStyle/>
          <a:p>
            <a:endParaRPr lang="de-DE" sz="2000" kern="0" dirty="0">
              <a:latin typeface="+mn-lt"/>
            </a:endParaRPr>
          </a:p>
        </p:txBody>
      </p:sp>
      <p:sp>
        <p:nvSpPr>
          <p:cNvPr id="7" name="Inhaltsplatzhalter 6"/>
          <p:cNvSpPr>
            <a:spLocks noGrp="1"/>
          </p:cNvSpPr>
          <p:nvPr>
            <p:ph idx="1"/>
          </p:nvPr>
        </p:nvSpPr>
        <p:spPr>
          <a:xfrm>
            <a:off x="202187" y="1448482"/>
            <a:ext cx="8229600" cy="4081117"/>
          </a:xfrm>
        </p:spPr>
        <p:txBody>
          <a:bodyPr>
            <a:noAutofit/>
          </a:bodyPr>
          <a:lstStyle/>
          <a:p>
            <a:r>
              <a:rPr lang="de-AT" sz="1600" b="1" dirty="0" smtClean="0"/>
              <a:t>„</a:t>
            </a:r>
            <a:r>
              <a:rPr lang="de-AT" sz="1600" b="1" dirty="0"/>
              <a:t>Sitzkrieg</a:t>
            </a:r>
            <a:r>
              <a:rPr lang="de-AT" sz="1600" b="1" dirty="0" smtClean="0"/>
              <a:t>“ zwischen Deutschland und Frankreich</a:t>
            </a:r>
            <a:r>
              <a:rPr lang="de-AT" sz="1600" dirty="0" smtClean="0"/>
              <a:t>: Für </a:t>
            </a:r>
            <a:r>
              <a:rPr lang="de-AT" sz="1600" dirty="0"/>
              <a:t>ein halbes Jahr nach der Kriegserklärung Frankreichs </a:t>
            </a:r>
            <a:r>
              <a:rPr lang="de-AT" sz="1600" dirty="0" smtClean="0"/>
              <a:t>gab es zunächst gab es wenige </a:t>
            </a:r>
            <a:r>
              <a:rPr lang="de-AT" sz="1600" dirty="0"/>
              <a:t>militärische </a:t>
            </a:r>
            <a:r>
              <a:rPr lang="de-AT" sz="1600" dirty="0" smtClean="0"/>
              <a:t>Aktionen zwischen Frankreich und Deutschland.</a:t>
            </a:r>
          </a:p>
          <a:p>
            <a:pPr marL="457200" lvl="1" indent="0">
              <a:buNone/>
            </a:pPr>
            <a:endParaRPr lang="de-AT" sz="1100" dirty="0"/>
          </a:p>
          <a:p>
            <a:r>
              <a:rPr lang="de-AT" sz="1600" dirty="0" smtClean="0">
                <a:solidFill>
                  <a:schemeClr val="accent4"/>
                </a:solidFill>
              </a:rPr>
              <a:t>Im </a:t>
            </a:r>
            <a:r>
              <a:rPr lang="de-AT" sz="1600" dirty="0">
                <a:solidFill>
                  <a:schemeClr val="accent4"/>
                </a:solidFill>
              </a:rPr>
              <a:t>Frühjahr </a:t>
            </a:r>
            <a:r>
              <a:rPr lang="de-AT" sz="1600" dirty="0" smtClean="0">
                <a:solidFill>
                  <a:schemeClr val="accent4"/>
                </a:solidFill>
              </a:rPr>
              <a:t>1940: Ende des „Sitzkrieges“. Die deutsche </a:t>
            </a:r>
            <a:r>
              <a:rPr lang="de-AT" sz="1600" dirty="0">
                <a:solidFill>
                  <a:schemeClr val="accent4"/>
                </a:solidFill>
              </a:rPr>
              <a:t>Wehrmacht </a:t>
            </a:r>
            <a:r>
              <a:rPr lang="de-AT" sz="1600" dirty="0" smtClean="0">
                <a:solidFill>
                  <a:schemeClr val="accent4"/>
                </a:solidFill>
              </a:rPr>
              <a:t>beginnt die </a:t>
            </a:r>
            <a:r>
              <a:rPr lang="de-AT" sz="1600" b="1" dirty="0" smtClean="0">
                <a:solidFill>
                  <a:schemeClr val="accent4"/>
                </a:solidFill>
              </a:rPr>
              <a:t>Westoffensive</a:t>
            </a:r>
            <a:r>
              <a:rPr lang="de-AT" sz="1600" dirty="0" smtClean="0">
                <a:solidFill>
                  <a:schemeClr val="accent4"/>
                </a:solidFill>
              </a:rPr>
              <a:t>.</a:t>
            </a:r>
          </a:p>
          <a:p>
            <a:pPr marL="457200" lvl="1" indent="0">
              <a:buNone/>
            </a:pPr>
            <a:endParaRPr lang="de-AT" sz="1100" dirty="0" smtClean="0">
              <a:solidFill>
                <a:schemeClr val="accent4"/>
              </a:solidFill>
            </a:endParaRPr>
          </a:p>
          <a:p>
            <a:r>
              <a:rPr lang="de-AT" sz="1600" dirty="0" smtClean="0">
                <a:solidFill>
                  <a:schemeClr val="accent4"/>
                </a:solidFill>
              </a:rPr>
              <a:t>Deutschland besetzt und erobert die </a:t>
            </a:r>
            <a:r>
              <a:rPr lang="de-AT" sz="1600" dirty="0">
                <a:solidFill>
                  <a:schemeClr val="accent4"/>
                </a:solidFill>
              </a:rPr>
              <a:t>neutralen Staaten </a:t>
            </a:r>
            <a:r>
              <a:rPr lang="de-AT" sz="1600" b="1" dirty="0">
                <a:solidFill>
                  <a:schemeClr val="accent4"/>
                </a:solidFill>
              </a:rPr>
              <a:t>Niederlande</a:t>
            </a:r>
            <a:r>
              <a:rPr lang="de-AT" sz="1600" dirty="0">
                <a:solidFill>
                  <a:schemeClr val="accent4"/>
                </a:solidFill>
              </a:rPr>
              <a:t>, </a:t>
            </a:r>
            <a:r>
              <a:rPr lang="de-AT" sz="1600" b="1" dirty="0">
                <a:solidFill>
                  <a:schemeClr val="accent4"/>
                </a:solidFill>
              </a:rPr>
              <a:t>Belgien</a:t>
            </a:r>
            <a:r>
              <a:rPr lang="de-AT" sz="1600" dirty="0">
                <a:solidFill>
                  <a:schemeClr val="accent4"/>
                </a:solidFill>
              </a:rPr>
              <a:t> und </a:t>
            </a:r>
            <a:r>
              <a:rPr lang="de-AT" sz="1600" b="1" dirty="0">
                <a:solidFill>
                  <a:schemeClr val="accent4"/>
                </a:solidFill>
              </a:rPr>
              <a:t>Luxemburg</a:t>
            </a:r>
            <a:r>
              <a:rPr lang="de-AT" sz="1600" dirty="0">
                <a:solidFill>
                  <a:schemeClr val="accent4"/>
                </a:solidFill>
              </a:rPr>
              <a:t>. </a:t>
            </a:r>
            <a:endParaRPr lang="de-AT" sz="1600" dirty="0" smtClean="0">
              <a:solidFill>
                <a:schemeClr val="accent4"/>
              </a:solidFill>
            </a:endParaRPr>
          </a:p>
          <a:p>
            <a:pPr lvl="1"/>
            <a:r>
              <a:rPr lang="de-AT" sz="1600" dirty="0">
                <a:solidFill>
                  <a:schemeClr val="accent4"/>
                </a:solidFill>
              </a:rPr>
              <a:t>Das französische Heer sollte damit „abgelenkt“ werden</a:t>
            </a:r>
            <a:r>
              <a:rPr lang="de-AT" sz="1600" dirty="0" smtClean="0">
                <a:solidFill>
                  <a:schemeClr val="accent4"/>
                </a:solidFill>
              </a:rPr>
              <a:t>.</a:t>
            </a:r>
          </a:p>
          <a:p>
            <a:pPr lvl="1"/>
            <a:r>
              <a:rPr lang="de-AT" sz="1600" dirty="0">
                <a:solidFill>
                  <a:schemeClr val="accent4"/>
                </a:solidFill>
              </a:rPr>
              <a:t>Gleichzeitig sollten die deutschen Truppen bis zur französischen Atlantikküste vordringen, was im Mai 1940 gelang.</a:t>
            </a:r>
          </a:p>
          <a:p>
            <a:pPr marL="457200" lvl="1" indent="0">
              <a:buNone/>
            </a:pPr>
            <a:endParaRPr lang="de-AT" sz="1100" dirty="0" smtClean="0">
              <a:solidFill>
                <a:schemeClr val="accent4"/>
              </a:solidFill>
            </a:endParaRPr>
          </a:p>
          <a:p>
            <a:r>
              <a:rPr lang="de-AT" sz="1600" dirty="0" smtClean="0">
                <a:solidFill>
                  <a:schemeClr val="accent4"/>
                </a:solidFill>
              </a:rPr>
              <a:t>Eigentliches</a:t>
            </a:r>
            <a:r>
              <a:rPr lang="de-AT" sz="1600" b="1" dirty="0" smtClean="0">
                <a:solidFill>
                  <a:schemeClr val="accent4"/>
                </a:solidFill>
              </a:rPr>
              <a:t> </a:t>
            </a:r>
            <a:r>
              <a:rPr lang="de-AT" sz="1600" b="1" dirty="0">
                <a:solidFill>
                  <a:schemeClr val="accent4"/>
                </a:solidFill>
              </a:rPr>
              <a:t>Hauptziel der </a:t>
            </a:r>
            <a:r>
              <a:rPr lang="de-AT" sz="1600" b="1" dirty="0" smtClean="0">
                <a:solidFill>
                  <a:schemeClr val="accent4"/>
                </a:solidFill>
              </a:rPr>
              <a:t>Westoffensive: Frankreich!</a:t>
            </a:r>
          </a:p>
          <a:p>
            <a:endParaRPr lang="de-AT" sz="1600" dirty="0" smtClean="0">
              <a:solidFill>
                <a:srgbClr val="FF0000"/>
              </a:solidFill>
            </a:endParaRPr>
          </a:p>
          <a:p>
            <a:pPr marL="0" indent="0">
              <a:buNone/>
            </a:pPr>
            <a:endParaRPr lang="de-AT" sz="1600" dirty="0" smtClean="0"/>
          </a:p>
          <a:p>
            <a:pPr marL="0" indent="0">
              <a:buNone/>
            </a:pPr>
            <a:endParaRPr lang="de-AT" sz="1600" dirty="0"/>
          </a:p>
          <a:p>
            <a:pPr marL="0" indent="0">
              <a:buNone/>
            </a:pPr>
            <a:endParaRPr lang="de-AT" sz="1600" dirty="0"/>
          </a:p>
          <a:p>
            <a:pPr marL="0" indent="0">
              <a:buNone/>
            </a:pPr>
            <a:endParaRPr lang="de-AT" sz="1600" dirty="0"/>
          </a:p>
        </p:txBody>
      </p:sp>
    </p:spTree>
    <p:extLst>
      <p:ext uri="{BB962C8B-B14F-4D97-AF65-F5344CB8AC3E}">
        <p14:creationId xmlns:p14="http://schemas.microsoft.com/office/powerpoint/2010/main" val="1421348091"/>
      </p:ext>
    </p:extLst>
  </p:cSld>
  <p:clrMapOvr>
    <a:masterClrMapping/>
  </p:clrMapOvr>
  <p:transition spd="med">
    <p:fade thruBlk="1"/>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3" cstate="email"/>
          <a:srcRect/>
          <a:stretch>
            <a:fillRect/>
          </a:stretch>
        </p:blipFill>
        <p:spPr bwMode="auto">
          <a:xfrm>
            <a:off x="-19050" y="-27384"/>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a:xfrm>
            <a:off x="179512" y="325660"/>
            <a:ext cx="8136903" cy="1152525"/>
          </a:xfrm>
        </p:spPr>
        <p:txBody>
          <a:bodyPr/>
          <a:lstStyle/>
          <a:p>
            <a:r>
              <a:rPr lang="de-DE" sz="2400" dirty="0" smtClean="0"/>
              <a:t>Zweite Phase der Westoffensive – Besetzung Frankreichs</a:t>
            </a:r>
            <a:endParaRPr lang="de-DE" sz="2400" dirty="0"/>
          </a:p>
        </p:txBody>
      </p:sp>
      <p:sp>
        <p:nvSpPr>
          <p:cNvPr id="5" name="Inhaltsplatzhalter 11"/>
          <p:cNvSpPr txBox="1">
            <a:spLocks/>
          </p:cNvSpPr>
          <p:nvPr/>
        </p:nvSpPr>
        <p:spPr>
          <a:xfrm>
            <a:off x="251520" y="1196752"/>
            <a:ext cx="8435280" cy="4934173"/>
          </a:xfrm>
          <a:prstGeom prst="rect">
            <a:avLst/>
          </a:prstGeom>
        </p:spPr>
        <p:txBody>
          <a:bodyPr/>
          <a:lstStyle/>
          <a:p>
            <a:endParaRPr lang="de-DE" sz="2000" kern="0" dirty="0">
              <a:latin typeface="+mn-lt"/>
            </a:endParaRPr>
          </a:p>
        </p:txBody>
      </p:sp>
      <p:sp>
        <p:nvSpPr>
          <p:cNvPr id="7" name="Inhaltsplatzhalter 6"/>
          <p:cNvSpPr>
            <a:spLocks noGrp="1"/>
          </p:cNvSpPr>
          <p:nvPr>
            <p:ph idx="1"/>
          </p:nvPr>
        </p:nvSpPr>
        <p:spPr>
          <a:xfrm>
            <a:off x="202187" y="1448482"/>
            <a:ext cx="8229600" cy="4081117"/>
          </a:xfrm>
        </p:spPr>
        <p:txBody>
          <a:bodyPr>
            <a:noAutofit/>
          </a:bodyPr>
          <a:lstStyle/>
          <a:p>
            <a:r>
              <a:rPr lang="de-AT" sz="1600" dirty="0" smtClean="0">
                <a:solidFill>
                  <a:schemeClr val="accent4"/>
                </a:solidFill>
              </a:rPr>
              <a:t>Ab </a:t>
            </a:r>
            <a:r>
              <a:rPr lang="de-AT" sz="1600" dirty="0">
                <a:solidFill>
                  <a:schemeClr val="accent4"/>
                </a:solidFill>
              </a:rPr>
              <a:t>Anfang Juni </a:t>
            </a:r>
            <a:r>
              <a:rPr lang="de-AT" sz="1600" dirty="0" smtClean="0">
                <a:solidFill>
                  <a:schemeClr val="accent4"/>
                </a:solidFill>
              </a:rPr>
              <a:t>1940: Deutsche Bodentruppen dringen, unterstützt </a:t>
            </a:r>
            <a:r>
              <a:rPr lang="de-AT" sz="1600" dirty="0">
                <a:solidFill>
                  <a:schemeClr val="accent4"/>
                </a:solidFill>
              </a:rPr>
              <a:t>von der Luftwaffe, über mehrere Wege immer weiter in Frankreich vor</a:t>
            </a:r>
            <a:r>
              <a:rPr lang="de-AT" sz="1600" dirty="0" smtClean="0">
                <a:solidFill>
                  <a:schemeClr val="accent4"/>
                </a:solidFill>
              </a:rPr>
              <a:t>.</a:t>
            </a:r>
          </a:p>
          <a:p>
            <a:pPr marL="457200" lvl="1" indent="0">
              <a:buNone/>
            </a:pPr>
            <a:endParaRPr lang="de-AT" sz="1100" dirty="0" smtClean="0">
              <a:solidFill>
                <a:schemeClr val="accent4"/>
              </a:solidFill>
            </a:endParaRPr>
          </a:p>
          <a:p>
            <a:r>
              <a:rPr lang="de-AT" sz="1600" dirty="0" smtClean="0">
                <a:solidFill>
                  <a:schemeClr val="accent4"/>
                </a:solidFill>
              </a:rPr>
              <a:t>Mitte Juni 1940: Besetzung von </a:t>
            </a:r>
            <a:r>
              <a:rPr lang="de-AT" sz="1600" b="1" dirty="0" smtClean="0">
                <a:solidFill>
                  <a:schemeClr val="accent4"/>
                </a:solidFill>
              </a:rPr>
              <a:t>Paris</a:t>
            </a:r>
          </a:p>
          <a:p>
            <a:pPr marL="457200" lvl="1" indent="0">
              <a:buNone/>
            </a:pPr>
            <a:endParaRPr lang="de-AT" sz="1100" b="1" dirty="0" smtClean="0">
              <a:solidFill>
                <a:schemeClr val="accent4"/>
              </a:solidFill>
            </a:endParaRPr>
          </a:p>
          <a:p>
            <a:r>
              <a:rPr lang="de-AT" sz="1600" dirty="0" smtClean="0">
                <a:solidFill>
                  <a:schemeClr val="accent4"/>
                </a:solidFill>
              </a:rPr>
              <a:t>Ende </a:t>
            </a:r>
            <a:r>
              <a:rPr lang="de-AT" sz="1600" dirty="0">
                <a:solidFill>
                  <a:schemeClr val="accent4"/>
                </a:solidFill>
              </a:rPr>
              <a:t>Juni </a:t>
            </a:r>
            <a:r>
              <a:rPr lang="de-AT" sz="1600" dirty="0" smtClean="0">
                <a:solidFill>
                  <a:schemeClr val="accent4"/>
                </a:solidFill>
              </a:rPr>
              <a:t>1940: Frankreich </a:t>
            </a:r>
            <a:r>
              <a:rPr lang="de-AT" sz="1600" dirty="0">
                <a:solidFill>
                  <a:schemeClr val="accent4"/>
                </a:solidFill>
              </a:rPr>
              <a:t>und </a:t>
            </a:r>
            <a:r>
              <a:rPr lang="de-AT" sz="1600" dirty="0" smtClean="0">
                <a:solidFill>
                  <a:schemeClr val="accent4"/>
                </a:solidFill>
              </a:rPr>
              <a:t>das </a:t>
            </a:r>
            <a:r>
              <a:rPr lang="de-AT" sz="1600" dirty="0">
                <a:solidFill>
                  <a:schemeClr val="accent4"/>
                </a:solidFill>
              </a:rPr>
              <a:t>Deutsche Reich </a:t>
            </a:r>
            <a:r>
              <a:rPr lang="de-AT" sz="1600" dirty="0" smtClean="0">
                <a:solidFill>
                  <a:schemeClr val="accent4"/>
                </a:solidFill>
              </a:rPr>
              <a:t>unterzeichnen den </a:t>
            </a:r>
            <a:r>
              <a:rPr lang="de-AT" sz="1600" b="1" dirty="0">
                <a:solidFill>
                  <a:schemeClr val="accent4"/>
                </a:solidFill>
              </a:rPr>
              <a:t>Waffenstillstand</a:t>
            </a:r>
            <a:r>
              <a:rPr lang="de-AT" sz="1600" dirty="0">
                <a:solidFill>
                  <a:schemeClr val="accent4"/>
                </a:solidFill>
              </a:rPr>
              <a:t> bei </a:t>
            </a:r>
            <a:r>
              <a:rPr lang="de-AT" sz="1600" dirty="0" err="1">
                <a:solidFill>
                  <a:schemeClr val="accent4"/>
                </a:solidFill>
              </a:rPr>
              <a:t>Compiégne</a:t>
            </a:r>
            <a:r>
              <a:rPr lang="de-AT" sz="1600" dirty="0" smtClean="0">
                <a:solidFill>
                  <a:schemeClr val="accent4"/>
                </a:solidFill>
              </a:rPr>
              <a:t>.</a:t>
            </a:r>
          </a:p>
          <a:p>
            <a:pPr marL="457200" lvl="1" indent="0">
              <a:buNone/>
            </a:pPr>
            <a:endParaRPr lang="de-AT" sz="1100" dirty="0">
              <a:solidFill>
                <a:schemeClr val="accent4"/>
              </a:solidFill>
            </a:endParaRPr>
          </a:p>
          <a:p>
            <a:r>
              <a:rPr lang="de-AT" sz="1600" dirty="0">
                <a:solidFill>
                  <a:schemeClr val="accent4"/>
                </a:solidFill>
              </a:rPr>
              <a:t>Frankreich </a:t>
            </a:r>
            <a:r>
              <a:rPr lang="de-AT" sz="1600" dirty="0" smtClean="0">
                <a:solidFill>
                  <a:schemeClr val="accent4"/>
                </a:solidFill>
              </a:rPr>
              <a:t>wird </a:t>
            </a:r>
            <a:r>
              <a:rPr lang="de-AT" sz="1600" dirty="0">
                <a:solidFill>
                  <a:schemeClr val="accent4"/>
                </a:solidFill>
              </a:rPr>
              <a:t>in eine </a:t>
            </a:r>
            <a:r>
              <a:rPr lang="de-AT" sz="1600" b="1" dirty="0">
                <a:solidFill>
                  <a:schemeClr val="accent4"/>
                </a:solidFill>
              </a:rPr>
              <a:t>besetzte und eine unbesetzte Zone </a:t>
            </a:r>
            <a:r>
              <a:rPr lang="de-AT" sz="1600" dirty="0">
                <a:solidFill>
                  <a:schemeClr val="accent4"/>
                </a:solidFill>
              </a:rPr>
              <a:t>geteilt. </a:t>
            </a:r>
          </a:p>
          <a:p>
            <a:pPr lvl="1"/>
            <a:r>
              <a:rPr lang="de-AT" sz="1600" dirty="0" smtClean="0">
                <a:solidFill>
                  <a:schemeClr val="accent4"/>
                </a:solidFill>
              </a:rPr>
              <a:t>Der </a:t>
            </a:r>
            <a:r>
              <a:rPr lang="de-AT" sz="1600" b="1" dirty="0">
                <a:solidFill>
                  <a:schemeClr val="accent4"/>
                </a:solidFill>
              </a:rPr>
              <a:t>Nordosten Frankreichs </a:t>
            </a:r>
            <a:r>
              <a:rPr lang="de-AT" sz="1600" dirty="0">
                <a:solidFill>
                  <a:schemeClr val="accent4"/>
                </a:solidFill>
              </a:rPr>
              <a:t>mit Paris und die </a:t>
            </a:r>
            <a:r>
              <a:rPr lang="de-AT" sz="1600" b="1" dirty="0">
                <a:solidFill>
                  <a:schemeClr val="accent4"/>
                </a:solidFill>
              </a:rPr>
              <a:t>Atlantikküste</a:t>
            </a:r>
            <a:r>
              <a:rPr lang="de-AT" sz="1600" dirty="0">
                <a:solidFill>
                  <a:schemeClr val="accent4"/>
                </a:solidFill>
              </a:rPr>
              <a:t> </a:t>
            </a:r>
            <a:r>
              <a:rPr lang="de-AT" sz="1600" dirty="0" smtClean="0">
                <a:solidFill>
                  <a:schemeClr val="accent4"/>
                </a:solidFill>
              </a:rPr>
              <a:t>kommen </a:t>
            </a:r>
            <a:r>
              <a:rPr lang="de-AT" sz="1600" dirty="0">
                <a:solidFill>
                  <a:schemeClr val="accent4"/>
                </a:solidFill>
              </a:rPr>
              <a:t>unter deutsche </a:t>
            </a:r>
            <a:r>
              <a:rPr lang="de-AT" sz="1600" dirty="0" smtClean="0">
                <a:solidFill>
                  <a:schemeClr val="accent4"/>
                </a:solidFill>
              </a:rPr>
              <a:t>Kontrolle, </a:t>
            </a:r>
            <a:r>
              <a:rPr lang="de-AT" sz="1600" b="1" dirty="0" smtClean="0">
                <a:solidFill>
                  <a:schemeClr val="accent4"/>
                </a:solidFill>
              </a:rPr>
              <a:t>Elsass</a:t>
            </a:r>
            <a:r>
              <a:rPr lang="de-AT" sz="1600" dirty="0" smtClean="0">
                <a:solidFill>
                  <a:schemeClr val="accent4"/>
                </a:solidFill>
              </a:rPr>
              <a:t> </a:t>
            </a:r>
            <a:r>
              <a:rPr lang="de-AT" sz="1600" dirty="0">
                <a:solidFill>
                  <a:schemeClr val="accent4"/>
                </a:solidFill>
              </a:rPr>
              <a:t>und </a:t>
            </a:r>
            <a:r>
              <a:rPr lang="de-AT" sz="1600" b="1" dirty="0">
                <a:solidFill>
                  <a:schemeClr val="accent4"/>
                </a:solidFill>
              </a:rPr>
              <a:t>Lothringen</a:t>
            </a:r>
            <a:r>
              <a:rPr lang="de-AT" sz="1600" dirty="0">
                <a:solidFill>
                  <a:schemeClr val="accent4"/>
                </a:solidFill>
              </a:rPr>
              <a:t> </a:t>
            </a:r>
            <a:r>
              <a:rPr lang="de-AT" sz="1600" dirty="0" smtClean="0">
                <a:solidFill>
                  <a:schemeClr val="accent4"/>
                </a:solidFill>
              </a:rPr>
              <a:t>werden </a:t>
            </a:r>
            <a:r>
              <a:rPr lang="de-AT" sz="1600" dirty="0">
                <a:solidFill>
                  <a:schemeClr val="accent4"/>
                </a:solidFill>
              </a:rPr>
              <a:t>dem Deutschen Reich angegliedert. </a:t>
            </a:r>
            <a:endParaRPr lang="de-AT" sz="1600" dirty="0" smtClean="0">
              <a:solidFill>
                <a:schemeClr val="accent4"/>
              </a:solidFill>
            </a:endParaRPr>
          </a:p>
          <a:p>
            <a:pPr lvl="1"/>
            <a:r>
              <a:rPr lang="de-AT" sz="1600" dirty="0" smtClean="0">
                <a:solidFill>
                  <a:schemeClr val="accent4"/>
                </a:solidFill>
              </a:rPr>
              <a:t>Der </a:t>
            </a:r>
            <a:r>
              <a:rPr lang="de-AT" sz="1600" dirty="0">
                <a:solidFill>
                  <a:schemeClr val="accent4"/>
                </a:solidFill>
              </a:rPr>
              <a:t>unbesetzte Süden Frankreichs </a:t>
            </a:r>
            <a:r>
              <a:rPr lang="de-AT" sz="1600" dirty="0" smtClean="0">
                <a:solidFill>
                  <a:schemeClr val="accent4"/>
                </a:solidFill>
              </a:rPr>
              <a:t>wird </a:t>
            </a:r>
            <a:r>
              <a:rPr lang="de-AT" sz="1600" dirty="0">
                <a:solidFill>
                  <a:schemeClr val="accent4"/>
                </a:solidFill>
              </a:rPr>
              <a:t>von Marschall Philippe Pétain regiert, der mit dem deutschen NS-Regime eng </a:t>
            </a:r>
            <a:r>
              <a:rPr lang="de-AT" sz="1600" b="1" dirty="0">
                <a:solidFill>
                  <a:schemeClr val="accent4"/>
                </a:solidFill>
              </a:rPr>
              <a:t>zusammenarbeitete</a:t>
            </a:r>
            <a:r>
              <a:rPr lang="de-AT" sz="1600" dirty="0">
                <a:solidFill>
                  <a:schemeClr val="accent4"/>
                </a:solidFill>
              </a:rPr>
              <a:t> </a:t>
            </a:r>
            <a:r>
              <a:rPr lang="de-AT" sz="1600" dirty="0" smtClean="0">
                <a:solidFill>
                  <a:schemeClr val="accent4"/>
                </a:solidFill>
              </a:rPr>
              <a:t>(„</a:t>
            </a:r>
            <a:r>
              <a:rPr lang="de-AT" sz="1600" b="1" dirty="0">
                <a:solidFill>
                  <a:schemeClr val="accent4"/>
                </a:solidFill>
              </a:rPr>
              <a:t>Vichy-Frankreich“</a:t>
            </a:r>
            <a:r>
              <a:rPr lang="de-AT" sz="1600" dirty="0">
                <a:solidFill>
                  <a:schemeClr val="accent4"/>
                </a:solidFill>
              </a:rPr>
              <a:t>, benannt nach dem Regierungssitz Vichy). </a:t>
            </a:r>
            <a:endParaRPr lang="de-AT" sz="1600" dirty="0" smtClean="0">
              <a:solidFill>
                <a:schemeClr val="accent4"/>
              </a:solidFill>
            </a:endParaRPr>
          </a:p>
          <a:p>
            <a:pPr lvl="1"/>
            <a:r>
              <a:rPr lang="de-AT" sz="1600" dirty="0" smtClean="0">
                <a:solidFill>
                  <a:schemeClr val="accent4"/>
                </a:solidFill>
              </a:rPr>
              <a:t>1942 fallen </a:t>
            </a:r>
            <a:r>
              <a:rPr lang="de-AT" sz="1600" dirty="0">
                <a:solidFill>
                  <a:schemeClr val="accent4"/>
                </a:solidFill>
              </a:rPr>
              <a:t>deutsche Truppen auch in die unbesetzte Zone ein.</a:t>
            </a:r>
          </a:p>
          <a:p>
            <a:pPr marL="0" indent="0">
              <a:buNone/>
            </a:pPr>
            <a:endParaRPr lang="de-AT" sz="1600" dirty="0" smtClean="0"/>
          </a:p>
          <a:p>
            <a:pPr marL="0" indent="0">
              <a:buNone/>
            </a:pPr>
            <a:endParaRPr lang="de-AT" sz="1600" dirty="0"/>
          </a:p>
          <a:p>
            <a:pPr marL="0" indent="0">
              <a:buNone/>
            </a:pPr>
            <a:endParaRPr lang="de-AT" sz="1600" dirty="0"/>
          </a:p>
          <a:p>
            <a:pPr marL="0" indent="0">
              <a:buNone/>
            </a:pPr>
            <a:endParaRPr lang="de-AT" sz="1600" dirty="0"/>
          </a:p>
        </p:txBody>
      </p:sp>
    </p:spTree>
    <p:extLst>
      <p:ext uri="{BB962C8B-B14F-4D97-AF65-F5344CB8AC3E}">
        <p14:creationId xmlns:p14="http://schemas.microsoft.com/office/powerpoint/2010/main" val="1255273999"/>
      </p:ext>
    </p:extLst>
  </p:cSld>
  <p:clrMapOvr>
    <a:masterClrMapping/>
  </p:clrMapOvr>
  <p:transition spd="med">
    <p:fade thruBlk="1"/>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3" cstate="email"/>
          <a:srcRect/>
          <a:stretch>
            <a:fillRect/>
          </a:stretch>
        </p:blipFill>
        <p:spPr bwMode="auto">
          <a:xfrm>
            <a:off x="-19050" y="-27384"/>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a:xfrm>
            <a:off x="179512" y="325660"/>
            <a:ext cx="8136903" cy="1152525"/>
          </a:xfrm>
        </p:spPr>
        <p:txBody>
          <a:bodyPr/>
          <a:lstStyle/>
          <a:p>
            <a:r>
              <a:rPr lang="de-DE" sz="2400" dirty="0" smtClean="0"/>
              <a:t>Westoffensive: Italien als Verbündeter Deutschlands</a:t>
            </a:r>
            <a:endParaRPr lang="de-DE" sz="2400" dirty="0"/>
          </a:p>
        </p:txBody>
      </p:sp>
      <p:sp>
        <p:nvSpPr>
          <p:cNvPr id="5" name="Inhaltsplatzhalter 11"/>
          <p:cNvSpPr txBox="1">
            <a:spLocks/>
          </p:cNvSpPr>
          <p:nvPr/>
        </p:nvSpPr>
        <p:spPr>
          <a:xfrm>
            <a:off x="251520" y="1196752"/>
            <a:ext cx="8435280" cy="4934173"/>
          </a:xfrm>
          <a:prstGeom prst="rect">
            <a:avLst/>
          </a:prstGeom>
        </p:spPr>
        <p:txBody>
          <a:bodyPr/>
          <a:lstStyle/>
          <a:p>
            <a:endParaRPr lang="de-DE" sz="2000" kern="0" dirty="0">
              <a:latin typeface="+mn-lt"/>
            </a:endParaRPr>
          </a:p>
        </p:txBody>
      </p:sp>
      <p:sp>
        <p:nvSpPr>
          <p:cNvPr id="7" name="Inhaltsplatzhalter 6"/>
          <p:cNvSpPr>
            <a:spLocks noGrp="1"/>
          </p:cNvSpPr>
          <p:nvPr>
            <p:ph idx="1"/>
          </p:nvPr>
        </p:nvSpPr>
        <p:spPr>
          <a:xfrm>
            <a:off x="202187" y="1448482"/>
            <a:ext cx="8229600" cy="4081117"/>
          </a:xfrm>
        </p:spPr>
        <p:txBody>
          <a:bodyPr>
            <a:noAutofit/>
          </a:bodyPr>
          <a:lstStyle/>
          <a:p>
            <a:r>
              <a:rPr lang="de-AT" sz="1600" dirty="0" smtClean="0">
                <a:solidFill>
                  <a:schemeClr val="accent4"/>
                </a:solidFill>
              </a:rPr>
              <a:t>Mussolini </a:t>
            </a:r>
            <a:r>
              <a:rPr lang="de-AT" sz="1600" dirty="0">
                <a:solidFill>
                  <a:schemeClr val="accent4"/>
                </a:solidFill>
              </a:rPr>
              <a:t>und Hitler hatten sich 1939 im sogenannten „</a:t>
            </a:r>
            <a:r>
              <a:rPr lang="de-AT" sz="1600" b="1" dirty="0">
                <a:solidFill>
                  <a:schemeClr val="accent4"/>
                </a:solidFill>
              </a:rPr>
              <a:t>Stahlpakt</a:t>
            </a:r>
            <a:r>
              <a:rPr lang="de-AT" sz="1600" dirty="0">
                <a:solidFill>
                  <a:schemeClr val="accent4"/>
                </a:solidFill>
              </a:rPr>
              <a:t>“ zu </a:t>
            </a:r>
            <a:r>
              <a:rPr lang="de-AT" sz="1600" b="1" dirty="0">
                <a:solidFill>
                  <a:schemeClr val="accent4"/>
                </a:solidFill>
              </a:rPr>
              <a:t>gegenseitiger militärischer Unterstützung </a:t>
            </a:r>
            <a:r>
              <a:rPr lang="de-AT" sz="1600" dirty="0">
                <a:solidFill>
                  <a:schemeClr val="accent4"/>
                </a:solidFill>
              </a:rPr>
              <a:t>verpflichtet</a:t>
            </a:r>
            <a:r>
              <a:rPr lang="de-AT" sz="1600" dirty="0" smtClean="0">
                <a:solidFill>
                  <a:schemeClr val="accent4"/>
                </a:solidFill>
              </a:rPr>
              <a:t>.</a:t>
            </a:r>
          </a:p>
          <a:p>
            <a:pPr marL="457200" lvl="1" indent="0">
              <a:buNone/>
            </a:pPr>
            <a:endParaRPr lang="de-AT" sz="1100" dirty="0" smtClean="0">
              <a:solidFill>
                <a:schemeClr val="accent4"/>
              </a:solidFill>
            </a:endParaRPr>
          </a:p>
          <a:p>
            <a:r>
              <a:rPr lang="de-AT" sz="1600" dirty="0" smtClean="0">
                <a:solidFill>
                  <a:schemeClr val="accent4"/>
                </a:solidFill>
              </a:rPr>
              <a:t>Zu </a:t>
            </a:r>
            <a:r>
              <a:rPr lang="de-AT" sz="1600" dirty="0">
                <a:solidFill>
                  <a:schemeClr val="accent4"/>
                </a:solidFill>
              </a:rPr>
              <a:t>Kriegsbeginn hatte sich Italien allerdings trotz dieses Pakts als „</a:t>
            </a:r>
            <a:r>
              <a:rPr lang="de-AT" sz="1600" b="1" dirty="0">
                <a:solidFill>
                  <a:schemeClr val="accent4"/>
                </a:solidFill>
              </a:rPr>
              <a:t>nicht</a:t>
            </a:r>
            <a:r>
              <a:rPr lang="de-AT" sz="1600" dirty="0">
                <a:solidFill>
                  <a:schemeClr val="accent4"/>
                </a:solidFill>
              </a:rPr>
              <a:t> </a:t>
            </a:r>
            <a:r>
              <a:rPr lang="de-AT" sz="1600" b="1" dirty="0">
                <a:solidFill>
                  <a:schemeClr val="accent4"/>
                </a:solidFill>
              </a:rPr>
              <a:t>kriegsführend</a:t>
            </a:r>
            <a:r>
              <a:rPr lang="de-AT" sz="1600" dirty="0">
                <a:solidFill>
                  <a:schemeClr val="accent4"/>
                </a:solidFill>
              </a:rPr>
              <a:t>“ </a:t>
            </a:r>
            <a:r>
              <a:rPr lang="de-AT" sz="1600" dirty="0" smtClean="0">
                <a:solidFill>
                  <a:schemeClr val="accent4"/>
                </a:solidFill>
              </a:rPr>
              <a:t>erklärt.</a:t>
            </a:r>
          </a:p>
          <a:p>
            <a:pPr marL="457200" lvl="1" indent="0">
              <a:buNone/>
            </a:pPr>
            <a:endParaRPr lang="de-AT" sz="1100" dirty="0" smtClean="0">
              <a:solidFill>
                <a:schemeClr val="accent4"/>
              </a:solidFill>
            </a:endParaRPr>
          </a:p>
          <a:p>
            <a:r>
              <a:rPr lang="de-AT" sz="1600" dirty="0" smtClean="0">
                <a:solidFill>
                  <a:schemeClr val="accent4"/>
                </a:solidFill>
              </a:rPr>
              <a:t>Am </a:t>
            </a:r>
            <a:r>
              <a:rPr lang="de-AT" sz="1600" dirty="0">
                <a:solidFill>
                  <a:schemeClr val="accent4"/>
                </a:solidFill>
              </a:rPr>
              <a:t>10. Juni 1940 aber </a:t>
            </a:r>
            <a:r>
              <a:rPr lang="de-AT" sz="1600" dirty="0" smtClean="0">
                <a:solidFill>
                  <a:schemeClr val="accent4"/>
                </a:solidFill>
              </a:rPr>
              <a:t>erklärt </a:t>
            </a:r>
            <a:r>
              <a:rPr lang="de-AT" sz="1600" dirty="0">
                <a:solidFill>
                  <a:schemeClr val="accent4"/>
                </a:solidFill>
              </a:rPr>
              <a:t>Mussolini </a:t>
            </a:r>
            <a:r>
              <a:rPr lang="de-AT" sz="1600" b="1" dirty="0">
                <a:solidFill>
                  <a:schemeClr val="accent4"/>
                </a:solidFill>
              </a:rPr>
              <a:t>Großbritannien und Frankreich den </a:t>
            </a:r>
            <a:r>
              <a:rPr lang="de-AT" sz="1600" b="1" dirty="0" smtClean="0">
                <a:solidFill>
                  <a:schemeClr val="accent4"/>
                </a:solidFill>
              </a:rPr>
              <a:t>Krieg</a:t>
            </a:r>
            <a:r>
              <a:rPr lang="de-AT" sz="1600" dirty="0" smtClean="0">
                <a:solidFill>
                  <a:schemeClr val="accent4"/>
                </a:solidFill>
              </a:rPr>
              <a:t>.</a:t>
            </a:r>
          </a:p>
          <a:p>
            <a:pPr lvl="1"/>
            <a:r>
              <a:rPr lang="de-AT" sz="1600" dirty="0" smtClean="0">
                <a:solidFill>
                  <a:schemeClr val="accent4"/>
                </a:solidFill>
              </a:rPr>
              <a:t>Die </a:t>
            </a:r>
            <a:r>
              <a:rPr lang="de-AT" sz="1600" dirty="0">
                <a:solidFill>
                  <a:schemeClr val="accent4"/>
                </a:solidFill>
              </a:rPr>
              <a:t>italienischen Truppen rückten in Südfrankreich ein, </a:t>
            </a:r>
            <a:r>
              <a:rPr lang="de-AT" sz="1600" dirty="0" smtClean="0">
                <a:solidFill>
                  <a:schemeClr val="accent4"/>
                </a:solidFill>
              </a:rPr>
              <a:t>waren jedoch </a:t>
            </a:r>
            <a:r>
              <a:rPr lang="de-AT" sz="1600" dirty="0">
                <a:solidFill>
                  <a:schemeClr val="accent4"/>
                </a:solidFill>
              </a:rPr>
              <a:t>nicht </a:t>
            </a:r>
            <a:r>
              <a:rPr lang="de-AT" sz="1600" dirty="0" smtClean="0">
                <a:solidFill>
                  <a:schemeClr val="accent4"/>
                </a:solidFill>
              </a:rPr>
              <a:t>erfolgreich.</a:t>
            </a:r>
          </a:p>
          <a:p>
            <a:pPr marL="457200" lvl="1" indent="0">
              <a:buNone/>
            </a:pPr>
            <a:endParaRPr lang="de-AT" sz="1100" dirty="0" smtClean="0">
              <a:solidFill>
                <a:schemeClr val="accent4"/>
              </a:solidFill>
            </a:endParaRPr>
          </a:p>
          <a:p>
            <a:r>
              <a:rPr lang="de-AT" sz="1600" dirty="0" smtClean="0">
                <a:solidFill>
                  <a:schemeClr val="accent4"/>
                </a:solidFill>
              </a:rPr>
              <a:t>Ab </a:t>
            </a:r>
            <a:r>
              <a:rPr lang="de-AT" sz="1600" dirty="0">
                <a:solidFill>
                  <a:schemeClr val="accent4"/>
                </a:solidFill>
              </a:rPr>
              <a:t>Herbst </a:t>
            </a:r>
            <a:r>
              <a:rPr lang="de-AT" sz="1600" dirty="0" smtClean="0">
                <a:solidFill>
                  <a:schemeClr val="accent4"/>
                </a:solidFill>
              </a:rPr>
              <a:t>1940: Italien schließt sich dem </a:t>
            </a:r>
            <a:r>
              <a:rPr lang="de-AT" sz="1600" dirty="0">
                <a:solidFill>
                  <a:schemeClr val="accent4"/>
                </a:solidFill>
              </a:rPr>
              <a:t>„</a:t>
            </a:r>
            <a:r>
              <a:rPr lang="de-AT" sz="1600" b="1" dirty="0">
                <a:solidFill>
                  <a:schemeClr val="accent4"/>
                </a:solidFill>
              </a:rPr>
              <a:t>Dreimächtepakt</a:t>
            </a:r>
            <a:r>
              <a:rPr lang="de-AT" sz="1600" dirty="0">
                <a:solidFill>
                  <a:schemeClr val="accent4"/>
                </a:solidFill>
              </a:rPr>
              <a:t>“ (</a:t>
            </a:r>
            <a:r>
              <a:rPr lang="de-AT" sz="1600" b="1" dirty="0">
                <a:solidFill>
                  <a:schemeClr val="accent4"/>
                </a:solidFill>
              </a:rPr>
              <a:t>Deutschland, Italien, Japan</a:t>
            </a:r>
            <a:r>
              <a:rPr lang="de-AT" sz="1600" b="1" dirty="0" smtClean="0">
                <a:solidFill>
                  <a:schemeClr val="accent4"/>
                </a:solidFill>
              </a:rPr>
              <a:t>) </a:t>
            </a:r>
            <a:r>
              <a:rPr lang="de-AT" sz="1600" dirty="0" smtClean="0">
                <a:solidFill>
                  <a:schemeClr val="accent4"/>
                </a:solidFill>
              </a:rPr>
              <a:t>an.</a:t>
            </a:r>
          </a:p>
          <a:p>
            <a:pPr marL="457200" lvl="1" indent="0">
              <a:buNone/>
            </a:pPr>
            <a:endParaRPr lang="de-AT" sz="1100" dirty="0" smtClean="0">
              <a:solidFill>
                <a:schemeClr val="accent4"/>
              </a:solidFill>
            </a:endParaRPr>
          </a:p>
          <a:p>
            <a:r>
              <a:rPr lang="de-AT" sz="1600" dirty="0" smtClean="0">
                <a:solidFill>
                  <a:schemeClr val="accent4"/>
                </a:solidFill>
              </a:rPr>
              <a:t>Mussolini </a:t>
            </a:r>
            <a:r>
              <a:rPr lang="de-AT" sz="1600" dirty="0">
                <a:solidFill>
                  <a:schemeClr val="accent4"/>
                </a:solidFill>
              </a:rPr>
              <a:t>wollte in erster Linie die italienische Herrschaft auf </a:t>
            </a:r>
            <a:r>
              <a:rPr lang="de-AT" sz="1600" b="1" dirty="0">
                <a:solidFill>
                  <a:schemeClr val="accent4"/>
                </a:solidFill>
              </a:rPr>
              <a:t>Nordafrika</a:t>
            </a:r>
            <a:r>
              <a:rPr lang="de-AT" sz="1600" dirty="0">
                <a:solidFill>
                  <a:schemeClr val="accent4"/>
                </a:solidFill>
              </a:rPr>
              <a:t> und den </a:t>
            </a:r>
            <a:r>
              <a:rPr lang="de-AT" sz="1600" b="1" dirty="0">
                <a:solidFill>
                  <a:schemeClr val="accent4"/>
                </a:solidFill>
              </a:rPr>
              <a:t>Balkan</a:t>
            </a:r>
            <a:r>
              <a:rPr lang="de-AT" sz="1600" dirty="0">
                <a:solidFill>
                  <a:schemeClr val="accent4"/>
                </a:solidFill>
              </a:rPr>
              <a:t> ausdehnen, auch in </a:t>
            </a:r>
            <a:r>
              <a:rPr lang="de-AT" sz="1600" b="1" dirty="0">
                <a:solidFill>
                  <a:schemeClr val="accent4"/>
                </a:solidFill>
              </a:rPr>
              <a:t>Griechenland</a:t>
            </a:r>
            <a:r>
              <a:rPr lang="de-AT" sz="1600" dirty="0">
                <a:solidFill>
                  <a:schemeClr val="accent4"/>
                </a:solidFill>
              </a:rPr>
              <a:t> kämpften die italienischen Truppen.</a:t>
            </a:r>
            <a:r>
              <a:rPr lang="de-AT" sz="1600" dirty="0">
                <a:solidFill>
                  <a:srgbClr val="FF0000"/>
                </a:solidFill>
              </a:rPr>
              <a:t/>
            </a:r>
            <a:br>
              <a:rPr lang="de-AT" sz="1600" dirty="0">
                <a:solidFill>
                  <a:srgbClr val="FF0000"/>
                </a:solidFill>
              </a:rPr>
            </a:br>
            <a:endParaRPr lang="de-AT" sz="1600" dirty="0">
              <a:solidFill>
                <a:srgbClr val="FF0000"/>
              </a:solidFill>
            </a:endParaRPr>
          </a:p>
          <a:p>
            <a:pPr marL="0" indent="0">
              <a:buNone/>
            </a:pPr>
            <a:endParaRPr lang="de-AT" sz="1600" dirty="0" smtClean="0"/>
          </a:p>
          <a:p>
            <a:pPr marL="0" indent="0">
              <a:buNone/>
            </a:pPr>
            <a:endParaRPr lang="de-AT" sz="1600" dirty="0"/>
          </a:p>
          <a:p>
            <a:pPr marL="0" indent="0">
              <a:buNone/>
            </a:pPr>
            <a:endParaRPr lang="de-AT" sz="1600" dirty="0"/>
          </a:p>
          <a:p>
            <a:pPr marL="0" indent="0">
              <a:buNone/>
            </a:pPr>
            <a:endParaRPr lang="de-AT" sz="1600" dirty="0"/>
          </a:p>
        </p:txBody>
      </p:sp>
    </p:spTree>
    <p:extLst>
      <p:ext uri="{BB962C8B-B14F-4D97-AF65-F5344CB8AC3E}">
        <p14:creationId xmlns:p14="http://schemas.microsoft.com/office/powerpoint/2010/main" val="347472031"/>
      </p:ext>
    </p:extLst>
  </p:cSld>
  <p:clrMapOvr>
    <a:masterClrMapping/>
  </p:clrMapOvr>
  <p:transition spd="med">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Franz\Pictures\Thema-1938-Fotos-internet\1938 hintergrund-02.jpg"/>
          <p:cNvPicPr>
            <a:picLocks noChangeAspect="1" noChangeArrowheads="1"/>
          </p:cNvPicPr>
          <p:nvPr/>
        </p:nvPicPr>
        <p:blipFill>
          <a:blip r:embed="rId3" cstate="email"/>
          <a:srcRect/>
          <a:stretch>
            <a:fillRect/>
          </a:stretch>
        </p:blipFill>
        <p:spPr bwMode="auto">
          <a:xfrm>
            <a:off x="0" y="0"/>
            <a:ext cx="9163050" cy="6885384"/>
          </a:xfrm>
          <a:prstGeom prst="rect">
            <a:avLst/>
          </a:prstGeom>
          <a:noFill/>
        </p:spPr>
      </p:pic>
      <p:sp>
        <p:nvSpPr>
          <p:cNvPr id="4098" name="Rectangle 2"/>
          <p:cNvSpPr>
            <a:spLocks noGrp="1" noChangeArrowheads="1"/>
          </p:cNvSpPr>
          <p:nvPr>
            <p:ph type="title"/>
          </p:nvPr>
        </p:nvSpPr>
        <p:spPr>
          <a:xfrm>
            <a:off x="468311" y="5589240"/>
            <a:ext cx="8207375" cy="1152525"/>
          </a:xfrm>
        </p:spPr>
        <p:txBody>
          <a:bodyPr/>
          <a:lstStyle/>
          <a:p>
            <a:pPr eaLnBrk="1" hangingPunct="1"/>
            <a:r>
              <a:rPr lang="de-DE" sz="2000" dirty="0"/>
              <a:t>Mehr Information auf: </a:t>
            </a:r>
            <a:r>
              <a:rPr lang="de-DE" sz="2000" dirty="0" smtClean="0">
                <a:solidFill>
                  <a:srgbClr val="FF0000"/>
                </a:solidFill>
                <a:hlinkClick r:id="rId4"/>
              </a:rPr>
              <a:t>www.demokratiewebstatt.at</a:t>
            </a:r>
            <a:r>
              <a:rPr lang="de-DE" sz="2000" dirty="0" smtClean="0">
                <a:solidFill>
                  <a:srgbClr val="FF0000"/>
                </a:solidFill>
              </a:rPr>
              <a:t> </a:t>
            </a:r>
            <a:endParaRPr lang="de-AT" sz="2000" dirty="0">
              <a:solidFill>
                <a:srgbClr val="FF0000"/>
              </a:solidFill>
            </a:endParaRPr>
          </a:p>
        </p:txBody>
      </p:sp>
      <p:pic>
        <p:nvPicPr>
          <p:cNvPr id="2" name="Grafik 1"/>
          <p:cNvPicPr>
            <a:picLocks noChangeAspect="1"/>
          </p:cNvPicPr>
          <p:nvPr/>
        </p:nvPicPr>
        <p:blipFill>
          <a:blip r:embed="rId5"/>
          <a:stretch>
            <a:fillRect/>
          </a:stretch>
        </p:blipFill>
        <p:spPr>
          <a:xfrm>
            <a:off x="468311" y="620688"/>
            <a:ext cx="5904656" cy="5263130"/>
          </a:xfrm>
          <a:prstGeom prst="rect">
            <a:avLst/>
          </a:prstGeom>
        </p:spPr>
      </p:pic>
    </p:spTree>
    <p:extLst>
      <p:ext uri="{BB962C8B-B14F-4D97-AF65-F5344CB8AC3E}">
        <p14:creationId xmlns:p14="http://schemas.microsoft.com/office/powerpoint/2010/main" val="1471723343"/>
      </p:ext>
    </p:extLst>
  </p:cSld>
  <p:clrMapOvr>
    <a:masterClrMapping/>
  </p:clrMapOvr>
  <p:transition spd="med">
    <p:fade thruBlk="1"/>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3" cstate="email"/>
          <a:srcRect/>
          <a:stretch>
            <a:fillRect/>
          </a:stretch>
        </p:blipFill>
        <p:spPr bwMode="auto">
          <a:xfrm>
            <a:off x="-19050" y="-27384"/>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a:xfrm>
            <a:off x="179512" y="325660"/>
            <a:ext cx="8136903" cy="1152525"/>
          </a:xfrm>
        </p:spPr>
        <p:txBody>
          <a:bodyPr/>
          <a:lstStyle/>
          <a:p>
            <a:r>
              <a:rPr lang="de-DE" sz="2400" dirty="0" smtClean="0"/>
              <a:t>Großbritannien: </a:t>
            </a:r>
            <a:r>
              <a:rPr lang="de-AT" sz="2400" dirty="0"/>
              <a:t>Kriegsgegner des Deutschen Reiches im </a:t>
            </a:r>
            <a:r>
              <a:rPr lang="de-AT" sz="2400" dirty="0" smtClean="0"/>
              <a:t>Westen</a:t>
            </a:r>
            <a:endParaRPr lang="de-DE" sz="2400" dirty="0"/>
          </a:p>
        </p:txBody>
      </p:sp>
      <p:sp>
        <p:nvSpPr>
          <p:cNvPr id="5" name="Inhaltsplatzhalter 11"/>
          <p:cNvSpPr txBox="1">
            <a:spLocks/>
          </p:cNvSpPr>
          <p:nvPr/>
        </p:nvSpPr>
        <p:spPr>
          <a:xfrm>
            <a:off x="251520" y="1196752"/>
            <a:ext cx="8435280" cy="4934173"/>
          </a:xfrm>
          <a:prstGeom prst="rect">
            <a:avLst/>
          </a:prstGeom>
        </p:spPr>
        <p:txBody>
          <a:bodyPr/>
          <a:lstStyle/>
          <a:p>
            <a:endParaRPr lang="de-DE" sz="2000" kern="0" dirty="0">
              <a:latin typeface="+mn-lt"/>
            </a:endParaRPr>
          </a:p>
        </p:txBody>
      </p:sp>
      <p:sp>
        <p:nvSpPr>
          <p:cNvPr id="7" name="Inhaltsplatzhalter 6"/>
          <p:cNvSpPr>
            <a:spLocks noGrp="1"/>
          </p:cNvSpPr>
          <p:nvPr>
            <p:ph idx="1"/>
          </p:nvPr>
        </p:nvSpPr>
        <p:spPr>
          <a:xfrm>
            <a:off x="202187" y="1448482"/>
            <a:ext cx="8229600" cy="4081117"/>
          </a:xfrm>
        </p:spPr>
        <p:txBody>
          <a:bodyPr>
            <a:noAutofit/>
          </a:bodyPr>
          <a:lstStyle/>
          <a:p>
            <a:r>
              <a:rPr lang="de-AT" sz="1600" dirty="0" smtClean="0"/>
              <a:t>Hitler wollte eigentlich </a:t>
            </a:r>
            <a:r>
              <a:rPr lang="de-AT" sz="1600" dirty="0"/>
              <a:t>einen </a:t>
            </a:r>
            <a:r>
              <a:rPr lang="de-AT" sz="1600" b="1" dirty="0"/>
              <a:t>Krieg mit Großbritannien vermeiden</a:t>
            </a:r>
            <a:r>
              <a:rPr lang="de-AT" sz="1600" dirty="0"/>
              <a:t> </a:t>
            </a:r>
            <a:r>
              <a:rPr lang="de-AT" sz="1600" dirty="0" smtClean="0"/>
              <a:t>und Großbritannien </a:t>
            </a:r>
            <a:r>
              <a:rPr lang="de-AT" sz="1600" dirty="0"/>
              <a:t>zum Verbündeten </a:t>
            </a:r>
            <a:r>
              <a:rPr lang="de-AT" sz="1600" dirty="0" smtClean="0"/>
              <a:t>machen.</a:t>
            </a:r>
          </a:p>
          <a:p>
            <a:pPr marL="457200" lvl="1" indent="0">
              <a:buNone/>
            </a:pPr>
            <a:endParaRPr lang="de-AT" sz="1100" dirty="0" smtClean="0"/>
          </a:p>
          <a:p>
            <a:r>
              <a:rPr lang="de-AT" sz="1600" dirty="0" smtClean="0"/>
              <a:t>Der </a:t>
            </a:r>
            <a:r>
              <a:rPr lang="de-AT" sz="1600" dirty="0"/>
              <a:t>britische Premierminister </a:t>
            </a:r>
            <a:r>
              <a:rPr lang="de-AT" sz="1600" b="1" dirty="0"/>
              <a:t>Winston Churchill </a:t>
            </a:r>
            <a:r>
              <a:rPr lang="de-AT" sz="1600" dirty="0"/>
              <a:t>(seit Mai 1940 im Amt) lehnte </a:t>
            </a:r>
            <a:r>
              <a:rPr lang="de-AT" sz="1600" dirty="0" smtClean="0"/>
              <a:t>jedoch jede </a:t>
            </a:r>
            <a:r>
              <a:rPr lang="de-AT" sz="1600" dirty="0"/>
              <a:t>Zusammenarbeit mit dem NS-Regime ab. </a:t>
            </a:r>
            <a:endParaRPr lang="de-AT" sz="1600" dirty="0" smtClean="0"/>
          </a:p>
          <a:p>
            <a:pPr marL="457200" lvl="1" indent="0">
              <a:buNone/>
            </a:pPr>
            <a:endParaRPr lang="de-AT" sz="1100" dirty="0" smtClean="0"/>
          </a:p>
          <a:p>
            <a:r>
              <a:rPr lang="de-AT" sz="1600" dirty="0" smtClean="0"/>
              <a:t>Großbritannien wird zum </a:t>
            </a:r>
            <a:r>
              <a:rPr lang="de-AT" sz="1600" b="1" dirty="0" smtClean="0"/>
              <a:t>Kriegsgegner</a:t>
            </a:r>
            <a:r>
              <a:rPr lang="de-AT" sz="1600" dirty="0" smtClean="0"/>
              <a:t> des „Deutschen Reiches“.</a:t>
            </a:r>
          </a:p>
          <a:p>
            <a:pPr lvl="1"/>
            <a:r>
              <a:rPr lang="de-AT" sz="1400" dirty="0" smtClean="0"/>
              <a:t>Nach </a:t>
            </a:r>
            <a:r>
              <a:rPr lang="de-AT" sz="1400" dirty="0"/>
              <a:t>der Niederlage </a:t>
            </a:r>
            <a:r>
              <a:rPr lang="de-AT" sz="1400" dirty="0" smtClean="0"/>
              <a:t>Frankreichs einzig verbliebener Gegner im Westen</a:t>
            </a:r>
          </a:p>
          <a:p>
            <a:pPr marL="457200" lvl="1" indent="0">
              <a:buNone/>
            </a:pPr>
            <a:endParaRPr lang="de-AT" sz="1100" dirty="0" smtClean="0"/>
          </a:p>
          <a:p>
            <a:r>
              <a:rPr lang="de-AT" sz="1600" dirty="0" smtClean="0"/>
              <a:t>Hitler </a:t>
            </a:r>
            <a:r>
              <a:rPr lang="de-AT" sz="1600" dirty="0"/>
              <a:t>wollte Großbritannien besiegen und sich dann Richtung Osten wenden, um Russland zu erobern.</a:t>
            </a:r>
          </a:p>
          <a:p>
            <a:pPr marL="457200" lvl="1" indent="0">
              <a:buNone/>
            </a:pPr>
            <a:endParaRPr lang="de-AT" sz="1100" b="1" dirty="0" smtClean="0"/>
          </a:p>
          <a:p>
            <a:r>
              <a:rPr lang="de-AT" sz="1600" b="1" dirty="0" smtClean="0"/>
              <a:t>Seekrieg </a:t>
            </a:r>
            <a:r>
              <a:rPr lang="de-AT" sz="1600" dirty="0" smtClean="0"/>
              <a:t>ab 1939 zwischen</a:t>
            </a:r>
            <a:r>
              <a:rPr lang="de-AT" sz="1600" b="1" dirty="0" smtClean="0"/>
              <a:t> </a:t>
            </a:r>
            <a:r>
              <a:rPr lang="de-AT" sz="1600" dirty="0" smtClean="0"/>
              <a:t>Großbritannien und dem Deutschen </a:t>
            </a:r>
            <a:r>
              <a:rPr lang="de-AT" sz="1600" dirty="0"/>
              <a:t>Reich </a:t>
            </a:r>
            <a:endParaRPr lang="de-AT" sz="1600" dirty="0" smtClean="0"/>
          </a:p>
          <a:p>
            <a:pPr marL="457200" lvl="1" indent="0">
              <a:buNone/>
            </a:pPr>
            <a:endParaRPr lang="de-AT" sz="1100" dirty="0" smtClean="0"/>
          </a:p>
          <a:p>
            <a:r>
              <a:rPr lang="de-AT" sz="1600" dirty="0" smtClean="0"/>
              <a:t>Angriff auf die </a:t>
            </a:r>
            <a:r>
              <a:rPr lang="de-AT" sz="1600" b="1" dirty="0" smtClean="0"/>
              <a:t>Handelsschiffe</a:t>
            </a:r>
            <a:r>
              <a:rPr lang="de-AT" sz="1600" dirty="0" smtClean="0"/>
              <a:t> auf dem Weg nach Großbritannien, Handelswege abgeschnitten </a:t>
            </a:r>
          </a:p>
          <a:p>
            <a:pPr marL="457200" lvl="1" indent="0">
              <a:buNone/>
            </a:pPr>
            <a:endParaRPr lang="de-AT" sz="1100" dirty="0" smtClean="0"/>
          </a:p>
          <a:p>
            <a:r>
              <a:rPr lang="de-AT" sz="1600" dirty="0" smtClean="0"/>
              <a:t>Einsatz </a:t>
            </a:r>
            <a:r>
              <a:rPr lang="de-AT" sz="1600" dirty="0"/>
              <a:t>von (deutschen) </a:t>
            </a:r>
            <a:r>
              <a:rPr lang="de-AT" sz="1600" b="1" dirty="0" smtClean="0"/>
              <a:t>U-Booten</a:t>
            </a:r>
            <a:endParaRPr lang="de-AT" sz="1600" b="1" dirty="0"/>
          </a:p>
          <a:p>
            <a:pPr marL="0" indent="0">
              <a:buNone/>
            </a:pPr>
            <a:endParaRPr lang="de-AT" sz="1600" dirty="0" smtClean="0"/>
          </a:p>
          <a:p>
            <a:pPr marL="0" indent="0">
              <a:buNone/>
            </a:pPr>
            <a:endParaRPr lang="de-AT" sz="1600" dirty="0"/>
          </a:p>
          <a:p>
            <a:pPr marL="0" indent="0">
              <a:buNone/>
            </a:pPr>
            <a:endParaRPr lang="de-AT" sz="1600" dirty="0"/>
          </a:p>
          <a:p>
            <a:pPr marL="0" indent="0">
              <a:buNone/>
            </a:pPr>
            <a:endParaRPr lang="de-AT" sz="1600" dirty="0"/>
          </a:p>
        </p:txBody>
      </p:sp>
    </p:spTree>
    <p:extLst>
      <p:ext uri="{BB962C8B-B14F-4D97-AF65-F5344CB8AC3E}">
        <p14:creationId xmlns:p14="http://schemas.microsoft.com/office/powerpoint/2010/main" val="3010935177"/>
      </p:ext>
    </p:extLst>
  </p:cSld>
  <p:clrMapOvr>
    <a:masterClrMapping/>
  </p:clrMapOvr>
  <p:transition spd="med">
    <p:fade thruBlk="1"/>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3" cstate="email"/>
          <a:srcRect/>
          <a:stretch>
            <a:fillRect/>
          </a:stretch>
        </p:blipFill>
        <p:spPr bwMode="auto">
          <a:xfrm>
            <a:off x="-19050" y="-27384"/>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a:xfrm>
            <a:off x="179512" y="325660"/>
            <a:ext cx="8136903" cy="1152525"/>
          </a:xfrm>
        </p:spPr>
        <p:txBody>
          <a:bodyPr/>
          <a:lstStyle/>
          <a:p>
            <a:r>
              <a:rPr lang="de-DE" sz="2400" dirty="0" smtClean="0"/>
              <a:t>Luftschlacht um England</a:t>
            </a:r>
            <a:endParaRPr lang="de-DE" sz="2400" dirty="0"/>
          </a:p>
        </p:txBody>
      </p:sp>
      <p:sp>
        <p:nvSpPr>
          <p:cNvPr id="5" name="Inhaltsplatzhalter 11"/>
          <p:cNvSpPr txBox="1">
            <a:spLocks/>
          </p:cNvSpPr>
          <p:nvPr/>
        </p:nvSpPr>
        <p:spPr>
          <a:xfrm>
            <a:off x="251520" y="1196752"/>
            <a:ext cx="8435280" cy="4934173"/>
          </a:xfrm>
          <a:prstGeom prst="rect">
            <a:avLst/>
          </a:prstGeom>
        </p:spPr>
        <p:txBody>
          <a:bodyPr/>
          <a:lstStyle/>
          <a:p>
            <a:endParaRPr lang="de-DE" sz="2000" kern="0" dirty="0">
              <a:latin typeface="+mn-lt"/>
            </a:endParaRPr>
          </a:p>
        </p:txBody>
      </p:sp>
      <p:sp>
        <p:nvSpPr>
          <p:cNvPr id="7" name="Inhaltsplatzhalter 6"/>
          <p:cNvSpPr>
            <a:spLocks noGrp="1"/>
          </p:cNvSpPr>
          <p:nvPr>
            <p:ph idx="1"/>
          </p:nvPr>
        </p:nvSpPr>
        <p:spPr>
          <a:xfrm>
            <a:off x="202187" y="1448482"/>
            <a:ext cx="8229600" cy="4081117"/>
          </a:xfrm>
        </p:spPr>
        <p:txBody>
          <a:bodyPr>
            <a:noAutofit/>
          </a:bodyPr>
          <a:lstStyle/>
          <a:p>
            <a:r>
              <a:rPr lang="de-AT" sz="1600" dirty="0" smtClean="0"/>
              <a:t>Sommer </a:t>
            </a:r>
            <a:r>
              <a:rPr lang="de-AT" sz="1600" dirty="0"/>
              <a:t>und Herbst </a:t>
            </a:r>
            <a:r>
              <a:rPr lang="de-AT" sz="1600" dirty="0" smtClean="0"/>
              <a:t>1940: Eine </a:t>
            </a:r>
            <a:r>
              <a:rPr lang="de-AT" sz="1600" dirty="0"/>
              <a:t>heftige „</a:t>
            </a:r>
            <a:r>
              <a:rPr lang="de-AT" sz="1600" b="1" dirty="0"/>
              <a:t>Luftschlacht um England</a:t>
            </a:r>
            <a:r>
              <a:rPr lang="de-AT" sz="1600" dirty="0" smtClean="0"/>
              <a:t>“ (deutsche Luftwaffe gegen Royal Air Force) beginnt.</a:t>
            </a:r>
          </a:p>
          <a:p>
            <a:pPr marL="457200" lvl="1" indent="0">
              <a:buNone/>
            </a:pPr>
            <a:endParaRPr lang="de-AT" sz="1100" dirty="0" smtClean="0"/>
          </a:p>
          <a:p>
            <a:r>
              <a:rPr lang="de-AT" sz="1600" dirty="0" smtClean="0"/>
              <a:t>Deutsche </a:t>
            </a:r>
            <a:r>
              <a:rPr lang="de-AT" sz="1600" b="1" dirty="0"/>
              <a:t>Invasion</a:t>
            </a:r>
            <a:r>
              <a:rPr lang="de-AT" sz="1600" dirty="0"/>
              <a:t> </a:t>
            </a:r>
            <a:r>
              <a:rPr lang="de-AT" sz="1600" dirty="0" smtClean="0"/>
              <a:t>in Großbritannien sollte folgen.</a:t>
            </a:r>
          </a:p>
          <a:p>
            <a:pPr marL="457200" lvl="1" indent="0">
              <a:buNone/>
            </a:pPr>
            <a:endParaRPr lang="de-AT" sz="1100" dirty="0" smtClean="0"/>
          </a:p>
          <a:p>
            <a:r>
              <a:rPr lang="de-AT" sz="1600" dirty="0" smtClean="0"/>
              <a:t>Unerwartet hoher </a:t>
            </a:r>
            <a:r>
              <a:rPr lang="de-AT" sz="1600" b="1" dirty="0"/>
              <a:t>Widerstand</a:t>
            </a:r>
            <a:r>
              <a:rPr lang="de-AT" sz="1600" dirty="0"/>
              <a:t> seitens </a:t>
            </a:r>
            <a:r>
              <a:rPr lang="de-AT" sz="1600" dirty="0" smtClean="0"/>
              <a:t>Großbritanniens</a:t>
            </a:r>
          </a:p>
          <a:p>
            <a:pPr marL="457200" lvl="1" indent="0">
              <a:buNone/>
            </a:pPr>
            <a:endParaRPr lang="de-AT" sz="1100" dirty="0" smtClean="0"/>
          </a:p>
          <a:p>
            <a:r>
              <a:rPr lang="de-AT" sz="1600" dirty="0" smtClean="0"/>
              <a:t>Deutsche Kampfflugzeuge attackieren wichtige </a:t>
            </a:r>
            <a:r>
              <a:rPr lang="de-AT" sz="1600" dirty="0"/>
              <a:t>englische (</a:t>
            </a:r>
            <a:r>
              <a:rPr lang="de-AT" sz="1600" dirty="0" smtClean="0"/>
              <a:t>Industrie-)Städte. </a:t>
            </a:r>
          </a:p>
          <a:p>
            <a:pPr lvl="1"/>
            <a:r>
              <a:rPr lang="de-AT" sz="1600" dirty="0" smtClean="0"/>
              <a:t>November 1940: </a:t>
            </a:r>
            <a:r>
              <a:rPr lang="de-AT" sz="1600" b="1" dirty="0" smtClean="0"/>
              <a:t>Coventry</a:t>
            </a:r>
            <a:r>
              <a:rPr lang="de-AT" sz="1600" dirty="0" smtClean="0"/>
              <a:t> </a:t>
            </a:r>
            <a:r>
              <a:rPr lang="de-AT" sz="1600" dirty="0"/>
              <a:t>durch 500 Bomben praktisch vollständig </a:t>
            </a:r>
            <a:r>
              <a:rPr lang="de-AT" sz="1600" dirty="0" smtClean="0"/>
              <a:t>zerstört.</a:t>
            </a:r>
          </a:p>
          <a:p>
            <a:pPr lvl="1"/>
            <a:r>
              <a:rPr lang="de-AT" sz="1600" dirty="0" smtClean="0"/>
              <a:t>Dezember 1940: Einer der schwersten Luftangriffe auf </a:t>
            </a:r>
            <a:r>
              <a:rPr lang="de-AT" sz="1600" b="1" dirty="0" smtClean="0"/>
              <a:t>London</a:t>
            </a:r>
          </a:p>
          <a:p>
            <a:pPr marL="457200" lvl="1" indent="0">
              <a:buNone/>
            </a:pPr>
            <a:endParaRPr lang="de-AT" sz="1600" dirty="0" smtClean="0"/>
          </a:p>
          <a:p>
            <a:pPr marL="342900" lvl="1" indent="-342900">
              <a:buFont typeface="Wingdings" pitchFamily="2" charset="2"/>
              <a:buChar char="l"/>
            </a:pPr>
            <a:r>
              <a:rPr lang="de-AT" sz="1600" dirty="0" smtClean="0">
                <a:ea typeface="+mn-ea"/>
                <a:cs typeface="+mn-cs"/>
              </a:rPr>
              <a:t>Dennoch: </a:t>
            </a:r>
            <a:r>
              <a:rPr lang="de-AT" sz="1600" b="1" dirty="0" smtClean="0">
                <a:ea typeface="+mn-ea"/>
                <a:cs typeface="+mn-cs"/>
              </a:rPr>
              <a:t>Keine Kapitulation</a:t>
            </a:r>
            <a:r>
              <a:rPr lang="de-AT" sz="1600" dirty="0" smtClean="0">
                <a:ea typeface="+mn-ea"/>
                <a:cs typeface="+mn-cs"/>
              </a:rPr>
              <a:t> Großbritanniens!</a:t>
            </a:r>
          </a:p>
          <a:p>
            <a:pPr marL="400050" lvl="2" indent="0">
              <a:buNone/>
            </a:pPr>
            <a:endParaRPr lang="de-AT" sz="1200" dirty="0" smtClean="0">
              <a:ea typeface="+mn-ea"/>
              <a:cs typeface="+mn-cs"/>
            </a:endParaRPr>
          </a:p>
          <a:p>
            <a:pPr marL="342900" lvl="1" indent="-342900">
              <a:buFont typeface="Wingdings" pitchFamily="2" charset="2"/>
              <a:buChar char="l"/>
            </a:pPr>
            <a:r>
              <a:rPr lang="de-AT" sz="1600" dirty="0" smtClean="0"/>
              <a:t>Im Frühjahr 1941: Hitler </a:t>
            </a:r>
            <a:r>
              <a:rPr lang="de-AT" sz="1600" b="1" dirty="0" smtClean="0"/>
              <a:t>beendet den Luftkrieg </a:t>
            </a:r>
            <a:r>
              <a:rPr lang="de-AT" sz="1600" dirty="0" smtClean="0"/>
              <a:t>gegen England.</a:t>
            </a:r>
          </a:p>
          <a:p>
            <a:pPr marL="400050" lvl="2" indent="0">
              <a:buNone/>
            </a:pPr>
            <a:r>
              <a:rPr lang="de-AT" sz="1200" dirty="0" smtClean="0"/>
              <a:t> </a:t>
            </a:r>
          </a:p>
          <a:p>
            <a:pPr marL="342900" lvl="1" indent="-342900">
              <a:buFont typeface="Wingdings" pitchFamily="2" charset="2"/>
              <a:buChar char="l"/>
            </a:pPr>
            <a:r>
              <a:rPr lang="de-AT" sz="1600" dirty="0" smtClean="0"/>
              <a:t>Luftkrieg hatte für beide Seiten </a:t>
            </a:r>
            <a:r>
              <a:rPr lang="de-AT" sz="1600" b="1" dirty="0" smtClean="0"/>
              <a:t>hohe Verluste </a:t>
            </a:r>
            <a:r>
              <a:rPr lang="de-AT" sz="1600" dirty="0" smtClean="0"/>
              <a:t>gebracht.</a:t>
            </a:r>
            <a:endParaRPr lang="de-AT" sz="1600" dirty="0"/>
          </a:p>
          <a:p>
            <a:pPr marL="0" indent="0">
              <a:buNone/>
            </a:pPr>
            <a:endParaRPr lang="de-AT" sz="1600" dirty="0" smtClean="0"/>
          </a:p>
          <a:p>
            <a:pPr marL="0" indent="0">
              <a:buNone/>
            </a:pPr>
            <a:endParaRPr lang="de-AT" sz="1600" dirty="0"/>
          </a:p>
          <a:p>
            <a:pPr marL="0" indent="0">
              <a:buNone/>
            </a:pPr>
            <a:endParaRPr lang="de-AT" sz="1600" dirty="0"/>
          </a:p>
          <a:p>
            <a:pPr marL="0" indent="0">
              <a:buNone/>
            </a:pPr>
            <a:endParaRPr lang="de-AT" sz="1600" dirty="0"/>
          </a:p>
        </p:txBody>
      </p:sp>
    </p:spTree>
    <p:extLst>
      <p:ext uri="{BB962C8B-B14F-4D97-AF65-F5344CB8AC3E}">
        <p14:creationId xmlns:p14="http://schemas.microsoft.com/office/powerpoint/2010/main" val="2889585311"/>
      </p:ext>
    </p:extLst>
  </p:cSld>
  <p:clrMapOvr>
    <a:masterClrMapping/>
  </p:clrMapOvr>
  <p:transition spd="med">
    <p:fade thruBlk="1"/>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3" cstate="email"/>
          <a:srcRect/>
          <a:stretch>
            <a:fillRect/>
          </a:stretch>
        </p:blipFill>
        <p:spPr bwMode="auto">
          <a:xfrm>
            <a:off x="0" y="0"/>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a:xfrm>
            <a:off x="179512" y="325660"/>
            <a:ext cx="8136903" cy="1152525"/>
          </a:xfrm>
        </p:spPr>
        <p:txBody>
          <a:bodyPr/>
          <a:lstStyle/>
          <a:p>
            <a:r>
              <a:rPr lang="de-DE" sz="2400" dirty="0" smtClean="0"/>
              <a:t>Russlandfeldzug: „Unternehmen Barbarossa“</a:t>
            </a:r>
            <a:endParaRPr lang="de-AT" sz="2400" dirty="0"/>
          </a:p>
        </p:txBody>
      </p:sp>
      <p:sp>
        <p:nvSpPr>
          <p:cNvPr id="5" name="Inhaltsplatzhalter 11"/>
          <p:cNvSpPr txBox="1">
            <a:spLocks/>
          </p:cNvSpPr>
          <p:nvPr/>
        </p:nvSpPr>
        <p:spPr>
          <a:xfrm>
            <a:off x="251520" y="1196752"/>
            <a:ext cx="8435280" cy="4934173"/>
          </a:xfrm>
          <a:prstGeom prst="rect">
            <a:avLst/>
          </a:prstGeom>
        </p:spPr>
        <p:txBody>
          <a:bodyPr/>
          <a:lstStyle/>
          <a:p>
            <a:endParaRPr lang="de-DE" sz="2000" kern="0" dirty="0">
              <a:latin typeface="+mn-lt"/>
            </a:endParaRPr>
          </a:p>
        </p:txBody>
      </p:sp>
      <p:sp>
        <p:nvSpPr>
          <p:cNvPr id="7" name="Inhaltsplatzhalter 6"/>
          <p:cNvSpPr>
            <a:spLocks noGrp="1"/>
          </p:cNvSpPr>
          <p:nvPr>
            <p:ph idx="1"/>
          </p:nvPr>
        </p:nvSpPr>
        <p:spPr>
          <a:xfrm>
            <a:off x="202187" y="1448482"/>
            <a:ext cx="8229600" cy="4430712"/>
          </a:xfrm>
        </p:spPr>
        <p:txBody>
          <a:bodyPr/>
          <a:lstStyle/>
          <a:p>
            <a:r>
              <a:rPr lang="de-AT" sz="1600" dirty="0" smtClean="0"/>
              <a:t>Juni 1941</a:t>
            </a:r>
            <a:r>
              <a:rPr lang="de-AT" sz="1600" dirty="0"/>
              <a:t>: </a:t>
            </a:r>
            <a:r>
              <a:rPr lang="de-AT" sz="1600" dirty="0" smtClean="0"/>
              <a:t>Die deutsche </a:t>
            </a:r>
            <a:r>
              <a:rPr lang="de-AT" sz="1600" dirty="0"/>
              <a:t>Wehrmacht </a:t>
            </a:r>
            <a:r>
              <a:rPr lang="de-AT" sz="1600" dirty="0" smtClean="0"/>
              <a:t>beginnt </a:t>
            </a:r>
            <a:r>
              <a:rPr lang="de-AT" sz="1600" dirty="0"/>
              <a:t>ohne Kriegserklärung </a:t>
            </a:r>
            <a:r>
              <a:rPr lang="de-AT" sz="1600" dirty="0" smtClean="0"/>
              <a:t>den </a:t>
            </a:r>
            <a:r>
              <a:rPr lang="de-AT" sz="1600" b="1" dirty="0"/>
              <a:t>Feldzug </a:t>
            </a:r>
            <a:r>
              <a:rPr lang="de-AT" sz="1600" b="1" dirty="0" smtClean="0"/>
              <a:t>gegen </a:t>
            </a:r>
            <a:r>
              <a:rPr lang="de-AT" sz="1600" b="1" dirty="0"/>
              <a:t>die Sowjetunion</a:t>
            </a:r>
            <a:r>
              <a:rPr lang="de-AT" sz="1600" dirty="0"/>
              <a:t> („Unternehmen Barbarossa</a:t>
            </a:r>
            <a:r>
              <a:rPr lang="de-AT" sz="1600" dirty="0" smtClean="0"/>
              <a:t>“).</a:t>
            </a:r>
          </a:p>
          <a:p>
            <a:pPr lvl="1"/>
            <a:r>
              <a:rPr lang="de-AT" sz="1600" dirty="0" smtClean="0"/>
              <a:t>Hitler bricht damit zwei Verträge mit der Sowjetunion: den Hitler-Stalin-Pakt </a:t>
            </a:r>
            <a:r>
              <a:rPr lang="de-AT" sz="1600" dirty="0"/>
              <a:t>und </a:t>
            </a:r>
            <a:r>
              <a:rPr lang="de-AT" sz="1600" dirty="0" smtClean="0"/>
              <a:t>den „Deutsch-Sowjetischen </a:t>
            </a:r>
            <a:r>
              <a:rPr lang="de-AT" sz="1600" dirty="0"/>
              <a:t>Grenz- und </a:t>
            </a:r>
            <a:r>
              <a:rPr lang="de-AT" sz="1600" dirty="0" smtClean="0"/>
              <a:t>Freundschaftsvertrag“.</a:t>
            </a:r>
          </a:p>
          <a:p>
            <a:pPr marL="457200" lvl="1" indent="0">
              <a:buNone/>
            </a:pPr>
            <a:endParaRPr lang="de-AT" sz="1600" dirty="0" smtClean="0"/>
          </a:p>
          <a:p>
            <a:pPr marL="342900" lvl="1" indent="-342900">
              <a:buFont typeface="Wingdings" pitchFamily="2" charset="2"/>
              <a:buChar char="l"/>
            </a:pPr>
            <a:r>
              <a:rPr lang="de-AT" sz="1600" dirty="0">
                <a:ea typeface="+mn-ea"/>
                <a:cs typeface="+mn-cs"/>
              </a:rPr>
              <a:t>Über </a:t>
            </a:r>
            <a:r>
              <a:rPr lang="de-AT" sz="1600" b="1" dirty="0">
                <a:ea typeface="+mn-ea"/>
                <a:cs typeface="+mn-cs"/>
              </a:rPr>
              <a:t>3 Millionen deutsche </a:t>
            </a:r>
            <a:r>
              <a:rPr lang="de-AT" sz="1600" b="1" dirty="0" smtClean="0">
                <a:ea typeface="+mn-ea"/>
                <a:cs typeface="+mn-cs"/>
              </a:rPr>
              <a:t>Soldaten </a:t>
            </a:r>
            <a:r>
              <a:rPr lang="de-AT" sz="1600" dirty="0" smtClean="0">
                <a:ea typeface="+mn-ea"/>
                <a:cs typeface="+mn-cs"/>
              </a:rPr>
              <a:t>ziehen hier in den Krieg.</a:t>
            </a:r>
          </a:p>
          <a:p>
            <a:pPr marL="0" lvl="1" indent="0">
              <a:buNone/>
            </a:pPr>
            <a:endParaRPr lang="de-AT" sz="1600" dirty="0">
              <a:ea typeface="+mn-ea"/>
              <a:cs typeface="+mn-cs"/>
            </a:endParaRPr>
          </a:p>
          <a:p>
            <a:r>
              <a:rPr lang="de-AT" sz="1600" dirty="0"/>
              <a:t>Den Krieg gegen Russland </a:t>
            </a:r>
            <a:r>
              <a:rPr lang="de-AT" sz="1600" dirty="0" smtClean="0"/>
              <a:t>unterstützen </a:t>
            </a:r>
            <a:r>
              <a:rPr lang="de-AT" sz="1600" dirty="0"/>
              <a:t>Finnland, Rumänien, Italien, Ungarn und die Slowakei</a:t>
            </a:r>
            <a:r>
              <a:rPr lang="de-AT" sz="1600" dirty="0" smtClean="0"/>
              <a:t>.</a:t>
            </a:r>
          </a:p>
          <a:p>
            <a:pPr marL="0" indent="0">
              <a:buNone/>
            </a:pPr>
            <a:endParaRPr lang="de-AT" sz="1600" dirty="0"/>
          </a:p>
          <a:p>
            <a:r>
              <a:rPr lang="de-AT" sz="1600" dirty="0"/>
              <a:t>Auf sowjetischer Seite </a:t>
            </a:r>
            <a:r>
              <a:rPr lang="de-AT" sz="1600" dirty="0" smtClean="0"/>
              <a:t>kämpfen </a:t>
            </a:r>
            <a:r>
              <a:rPr lang="de-AT" sz="1600" dirty="0"/>
              <a:t>zusätzlich zur </a:t>
            </a:r>
            <a:r>
              <a:rPr lang="de-AT" sz="1600" b="1" dirty="0"/>
              <a:t>Roten Armee</a:t>
            </a:r>
            <a:r>
              <a:rPr lang="de-AT" sz="1600" dirty="0"/>
              <a:t> auch </a:t>
            </a:r>
            <a:r>
              <a:rPr lang="de-AT" sz="1600" b="1" dirty="0"/>
              <a:t>tausende </a:t>
            </a:r>
            <a:r>
              <a:rPr lang="de-AT" sz="1600" b="1" dirty="0" err="1"/>
              <a:t>UntergrundkämpferInnen</a:t>
            </a:r>
            <a:r>
              <a:rPr lang="de-AT" sz="1600" dirty="0"/>
              <a:t> (</a:t>
            </a:r>
            <a:r>
              <a:rPr lang="de-AT" sz="1600" b="1" dirty="0" err="1"/>
              <a:t>PartisanInnen</a:t>
            </a:r>
            <a:r>
              <a:rPr lang="de-AT" sz="1600" dirty="0"/>
              <a:t>) gegen die deutschen Truppen.</a:t>
            </a:r>
            <a:r>
              <a:rPr lang="de-AT" sz="1600" dirty="0">
                <a:solidFill>
                  <a:srgbClr val="FF0000"/>
                </a:solidFill>
              </a:rPr>
              <a:t/>
            </a:r>
            <a:br>
              <a:rPr lang="de-AT" sz="1600" dirty="0">
                <a:solidFill>
                  <a:srgbClr val="FF0000"/>
                </a:solidFill>
              </a:rPr>
            </a:br>
            <a:endParaRPr lang="de-AT" sz="1600" dirty="0">
              <a:solidFill>
                <a:srgbClr val="FF0000"/>
              </a:solidFill>
            </a:endParaRPr>
          </a:p>
          <a:p>
            <a:endParaRPr lang="de-AT" sz="1600" dirty="0"/>
          </a:p>
          <a:p>
            <a:pPr marL="0" indent="0">
              <a:buNone/>
            </a:pPr>
            <a:endParaRPr lang="de-AT" sz="1600" dirty="0"/>
          </a:p>
        </p:txBody>
      </p:sp>
    </p:spTree>
    <p:extLst>
      <p:ext uri="{BB962C8B-B14F-4D97-AF65-F5344CB8AC3E}">
        <p14:creationId xmlns:p14="http://schemas.microsoft.com/office/powerpoint/2010/main" val="291709326"/>
      </p:ext>
    </p:extLst>
  </p:cSld>
  <p:clrMapOvr>
    <a:masterClrMapping/>
  </p:clrMapOvr>
  <p:transition spd="med">
    <p:fade thruBlk="1"/>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3" cstate="email"/>
          <a:srcRect/>
          <a:stretch>
            <a:fillRect/>
          </a:stretch>
        </p:blipFill>
        <p:spPr bwMode="auto">
          <a:xfrm>
            <a:off x="0" y="11412"/>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a:xfrm>
            <a:off x="179512" y="325660"/>
            <a:ext cx="8136903" cy="1152525"/>
          </a:xfrm>
        </p:spPr>
        <p:txBody>
          <a:bodyPr/>
          <a:lstStyle/>
          <a:p>
            <a:r>
              <a:rPr lang="de-DE" sz="2400" dirty="0" smtClean="0"/>
              <a:t>Russlandfeldzug: Vernichtungskrieg</a:t>
            </a:r>
            <a:endParaRPr lang="de-AT" sz="2400" dirty="0"/>
          </a:p>
        </p:txBody>
      </p:sp>
      <p:sp>
        <p:nvSpPr>
          <p:cNvPr id="5" name="Inhaltsplatzhalter 11"/>
          <p:cNvSpPr txBox="1">
            <a:spLocks/>
          </p:cNvSpPr>
          <p:nvPr/>
        </p:nvSpPr>
        <p:spPr>
          <a:xfrm>
            <a:off x="251520" y="1196752"/>
            <a:ext cx="8435280" cy="4934173"/>
          </a:xfrm>
          <a:prstGeom prst="rect">
            <a:avLst/>
          </a:prstGeom>
        </p:spPr>
        <p:txBody>
          <a:bodyPr/>
          <a:lstStyle/>
          <a:p>
            <a:endParaRPr lang="de-DE" sz="2000" kern="0" dirty="0">
              <a:latin typeface="+mn-lt"/>
            </a:endParaRPr>
          </a:p>
        </p:txBody>
      </p:sp>
      <p:sp>
        <p:nvSpPr>
          <p:cNvPr id="7" name="Inhaltsplatzhalter 6"/>
          <p:cNvSpPr>
            <a:spLocks noGrp="1"/>
          </p:cNvSpPr>
          <p:nvPr>
            <p:ph idx="1"/>
          </p:nvPr>
        </p:nvSpPr>
        <p:spPr>
          <a:xfrm>
            <a:off x="202187" y="1448482"/>
            <a:ext cx="8229600" cy="4430712"/>
          </a:xfrm>
        </p:spPr>
        <p:txBody>
          <a:bodyPr/>
          <a:lstStyle/>
          <a:p>
            <a:r>
              <a:rPr lang="de-AT" sz="1600" dirty="0" smtClean="0"/>
              <a:t>Der </a:t>
            </a:r>
            <a:r>
              <a:rPr lang="de-AT" sz="1600" dirty="0"/>
              <a:t>Feldzug gegen Russland war für Hitler auch ein Kampf zwischen verschiedenen Ideologien (</a:t>
            </a:r>
            <a:r>
              <a:rPr lang="de-AT" sz="1600" b="1" dirty="0"/>
              <a:t>Nationalsozialismus versus Kommunismus</a:t>
            </a:r>
            <a:r>
              <a:rPr lang="de-AT" sz="1600" dirty="0" smtClean="0"/>
              <a:t>)</a:t>
            </a:r>
          </a:p>
          <a:p>
            <a:pPr lvl="1"/>
            <a:r>
              <a:rPr lang="de-AT" sz="1400" dirty="0" smtClean="0"/>
              <a:t>Es ging Hitler auch </a:t>
            </a:r>
            <a:r>
              <a:rPr lang="de-AT" sz="1400" dirty="0"/>
              <a:t>um (angebliche) „rassische Unterschiede</a:t>
            </a:r>
            <a:r>
              <a:rPr lang="de-AT" sz="1400" dirty="0" smtClean="0"/>
              <a:t>“.</a:t>
            </a:r>
          </a:p>
          <a:p>
            <a:pPr lvl="1"/>
            <a:r>
              <a:rPr lang="de-AT" sz="1400" dirty="0" smtClean="0"/>
              <a:t>Hitler wollte </a:t>
            </a:r>
            <a:r>
              <a:rPr lang="de-AT" sz="1400" b="1" dirty="0"/>
              <a:t>„Lebensraum im Osten“ </a:t>
            </a:r>
            <a:r>
              <a:rPr lang="de-AT" sz="1400" dirty="0" smtClean="0"/>
              <a:t>gewinnen,</a:t>
            </a:r>
          </a:p>
          <a:p>
            <a:pPr lvl="1"/>
            <a:r>
              <a:rPr lang="de-AT" sz="1400" dirty="0" smtClean="0"/>
              <a:t>den </a:t>
            </a:r>
            <a:r>
              <a:rPr lang="de-AT" sz="1400" dirty="0"/>
              <a:t>„</a:t>
            </a:r>
            <a:r>
              <a:rPr lang="de-AT" sz="1400" b="1" dirty="0"/>
              <a:t>jüdischen Bolschewismus</a:t>
            </a:r>
            <a:r>
              <a:rPr lang="de-AT" sz="1400" dirty="0"/>
              <a:t>“ </a:t>
            </a:r>
            <a:r>
              <a:rPr lang="de-AT" sz="1400" dirty="0" smtClean="0"/>
              <a:t>vernichten und</a:t>
            </a:r>
          </a:p>
          <a:p>
            <a:pPr lvl="1"/>
            <a:r>
              <a:rPr lang="de-AT" sz="1400" dirty="0" smtClean="0"/>
              <a:t>die eroberten Länder </a:t>
            </a:r>
            <a:r>
              <a:rPr lang="de-AT" sz="1400" dirty="0"/>
              <a:t>(teilweise) „</a:t>
            </a:r>
            <a:r>
              <a:rPr lang="de-AT" sz="1400" b="1" dirty="0"/>
              <a:t>germanisieren</a:t>
            </a:r>
            <a:r>
              <a:rPr lang="de-AT" sz="1400" dirty="0" smtClean="0"/>
              <a:t>“.</a:t>
            </a:r>
          </a:p>
          <a:p>
            <a:r>
              <a:rPr lang="de-AT" sz="1600" dirty="0" smtClean="0"/>
              <a:t>Krieg </a:t>
            </a:r>
            <a:r>
              <a:rPr lang="de-AT" sz="1600" dirty="0"/>
              <a:t>ohne Rücksicht auf die Zivilbevölkerung </a:t>
            </a:r>
            <a:r>
              <a:rPr lang="de-AT" sz="1600" dirty="0" smtClean="0"/>
              <a:t>(</a:t>
            </a:r>
            <a:r>
              <a:rPr lang="de-AT" sz="1600" b="1" dirty="0" smtClean="0"/>
              <a:t>Vernichtungskrieg</a:t>
            </a:r>
            <a:r>
              <a:rPr lang="de-AT" sz="1600" dirty="0" smtClean="0"/>
              <a:t>)</a:t>
            </a:r>
          </a:p>
          <a:p>
            <a:pPr lvl="1"/>
            <a:r>
              <a:rPr lang="de-AT" sz="1400" dirty="0" smtClean="0"/>
              <a:t>Die </a:t>
            </a:r>
            <a:r>
              <a:rPr lang="de-AT" sz="1400" dirty="0"/>
              <a:t>Gebiete </a:t>
            </a:r>
            <a:r>
              <a:rPr lang="de-AT" sz="1400" dirty="0" smtClean="0"/>
              <a:t>wurden </a:t>
            </a:r>
            <a:r>
              <a:rPr lang="de-AT" sz="1400" b="1" dirty="0" smtClean="0"/>
              <a:t>wirtschaftlich ausgebeutet.</a:t>
            </a:r>
          </a:p>
          <a:p>
            <a:pPr lvl="1"/>
            <a:r>
              <a:rPr lang="de-AT" sz="1400" dirty="0" smtClean="0"/>
              <a:t>die </a:t>
            </a:r>
            <a:r>
              <a:rPr lang="de-AT" sz="1400" dirty="0"/>
              <a:t>dort lebende Bevölkerung </a:t>
            </a:r>
            <a:r>
              <a:rPr lang="de-AT" sz="1400" dirty="0" smtClean="0"/>
              <a:t>wurde </a:t>
            </a:r>
            <a:r>
              <a:rPr lang="de-AT" sz="1400" b="1" dirty="0" smtClean="0"/>
              <a:t>vertrieben</a:t>
            </a:r>
            <a:r>
              <a:rPr lang="de-AT" sz="1400" dirty="0" smtClean="0"/>
              <a:t> </a:t>
            </a:r>
            <a:r>
              <a:rPr lang="de-AT" sz="1400" dirty="0"/>
              <a:t>oder als </a:t>
            </a:r>
            <a:r>
              <a:rPr lang="de-AT" sz="1400" b="1" dirty="0" err="1"/>
              <a:t>ZwangsarbeiterInnen</a:t>
            </a:r>
            <a:r>
              <a:rPr lang="de-AT" sz="1400" dirty="0"/>
              <a:t> </a:t>
            </a:r>
            <a:r>
              <a:rPr lang="de-AT" sz="1400" dirty="0" smtClean="0"/>
              <a:t>eingesetzt.</a:t>
            </a:r>
          </a:p>
          <a:p>
            <a:r>
              <a:rPr lang="de-AT" sz="1600" dirty="0" smtClean="0"/>
              <a:t>Eigene „</a:t>
            </a:r>
            <a:r>
              <a:rPr lang="de-AT" sz="1600" b="1" dirty="0" smtClean="0"/>
              <a:t>Einsatzgruppen</a:t>
            </a:r>
            <a:r>
              <a:rPr lang="de-AT" sz="1600" dirty="0" smtClean="0"/>
              <a:t>“: Diese </a:t>
            </a:r>
            <a:r>
              <a:rPr lang="de-AT" sz="1600" dirty="0"/>
              <a:t>ermordeten Juden, Sinti und Roma, Kriegsgefangene sowie kommunistische </a:t>
            </a:r>
            <a:r>
              <a:rPr lang="de-AT" sz="1600" dirty="0" smtClean="0"/>
              <a:t>Funktionäre. </a:t>
            </a:r>
          </a:p>
          <a:p>
            <a:pPr lvl="1"/>
            <a:r>
              <a:rPr lang="de-AT" sz="1400" dirty="0" smtClean="0"/>
              <a:t>Mehr als</a:t>
            </a:r>
            <a:r>
              <a:rPr lang="de-AT" sz="1400" b="1" dirty="0" smtClean="0"/>
              <a:t> </a:t>
            </a:r>
            <a:r>
              <a:rPr lang="de-AT" sz="1400" b="1" dirty="0"/>
              <a:t>eine halbe Million Menschen </a:t>
            </a:r>
            <a:r>
              <a:rPr lang="de-AT" sz="1400" b="1" dirty="0" smtClean="0"/>
              <a:t>wurden Opfer </a:t>
            </a:r>
            <a:r>
              <a:rPr lang="de-AT" sz="1400" b="1" dirty="0"/>
              <a:t>der Einsatzgruppen</a:t>
            </a:r>
            <a:r>
              <a:rPr lang="de-AT" sz="1400" dirty="0" smtClean="0"/>
              <a:t>.</a:t>
            </a:r>
          </a:p>
          <a:p>
            <a:pPr lvl="1"/>
            <a:r>
              <a:rPr lang="de-AT" sz="1400" dirty="0" smtClean="0"/>
              <a:t>Unterstützung der Einsatzgruppen durch verschiedenen </a:t>
            </a:r>
            <a:r>
              <a:rPr lang="de-AT" sz="1400" b="1" dirty="0"/>
              <a:t>Einheiten der Wehrmacht, </a:t>
            </a:r>
            <a:r>
              <a:rPr lang="de-AT" sz="1400" b="1" dirty="0" smtClean="0"/>
              <a:t>der Waffen-SS</a:t>
            </a:r>
            <a:r>
              <a:rPr lang="de-AT" sz="1400" b="1" dirty="0"/>
              <a:t> </a:t>
            </a:r>
            <a:r>
              <a:rPr lang="de-AT" sz="1400" dirty="0" smtClean="0"/>
              <a:t>sowie</a:t>
            </a:r>
            <a:r>
              <a:rPr lang="de-AT" sz="1400" b="1" dirty="0" smtClean="0"/>
              <a:t> Freiwilligenverbände</a:t>
            </a:r>
            <a:r>
              <a:rPr lang="de-AT" sz="1400" dirty="0" smtClean="0"/>
              <a:t> </a:t>
            </a:r>
            <a:r>
              <a:rPr lang="de-AT" sz="1400" dirty="0"/>
              <a:t>aus den besetzten </a:t>
            </a:r>
            <a:r>
              <a:rPr lang="de-AT" sz="1400" dirty="0" smtClean="0"/>
              <a:t>Gebieten.</a:t>
            </a:r>
            <a:endParaRPr lang="de-AT" sz="1400" dirty="0"/>
          </a:p>
          <a:p>
            <a:r>
              <a:rPr lang="de-AT" sz="1600" dirty="0" smtClean="0"/>
              <a:t>„</a:t>
            </a:r>
            <a:r>
              <a:rPr lang="de-AT" sz="1600" b="1" dirty="0" err="1" smtClean="0"/>
              <a:t>Kommissarbefehl</a:t>
            </a:r>
            <a:r>
              <a:rPr lang="de-AT" sz="1600" dirty="0" smtClean="0"/>
              <a:t>“: Gefangene </a:t>
            </a:r>
            <a:r>
              <a:rPr lang="de-AT" sz="1600" dirty="0"/>
              <a:t>kommunistische Offiziere </a:t>
            </a:r>
            <a:r>
              <a:rPr lang="de-AT" sz="1600" dirty="0" smtClean="0"/>
              <a:t>sollten sofort erschossen werden (Verstoß gegen das Völkerrecht!).</a:t>
            </a:r>
            <a:endParaRPr lang="de-AT" sz="1600" dirty="0"/>
          </a:p>
          <a:p>
            <a:pPr marL="0" indent="0">
              <a:buNone/>
            </a:pPr>
            <a:endParaRPr lang="de-AT" sz="1600" dirty="0"/>
          </a:p>
          <a:p>
            <a:pPr marL="0" indent="0">
              <a:buNone/>
            </a:pPr>
            <a:endParaRPr lang="de-AT" sz="1600" dirty="0"/>
          </a:p>
        </p:txBody>
      </p:sp>
    </p:spTree>
    <p:extLst>
      <p:ext uri="{BB962C8B-B14F-4D97-AF65-F5344CB8AC3E}">
        <p14:creationId xmlns:p14="http://schemas.microsoft.com/office/powerpoint/2010/main" val="1979105747"/>
      </p:ext>
    </p:extLst>
  </p:cSld>
  <p:clrMapOvr>
    <a:masterClrMapping/>
  </p:clrMapOvr>
  <p:transition spd="med">
    <p:fade thruBlk="1"/>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3" cstate="email"/>
          <a:srcRect/>
          <a:stretch>
            <a:fillRect/>
          </a:stretch>
        </p:blipFill>
        <p:spPr bwMode="auto">
          <a:xfrm>
            <a:off x="0" y="11412"/>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a:xfrm>
            <a:off x="179512" y="325660"/>
            <a:ext cx="8136903" cy="1152525"/>
          </a:xfrm>
        </p:spPr>
        <p:txBody>
          <a:bodyPr/>
          <a:lstStyle/>
          <a:p>
            <a:r>
              <a:rPr lang="de-DE" sz="2400" dirty="0" smtClean="0"/>
              <a:t>Die Ostfront</a:t>
            </a:r>
            <a:endParaRPr lang="de-AT" sz="2400" dirty="0"/>
          </a:p>
        </p:txBody>
      </p:sp>
      <p:sp>
        <p:nvSpPr>
          <p:cNvPr id="5" name="Inhaltsplatzhalter 11"/>
          <p:cNvSpPr txBox="1">
            <a:spLocks/>
          </p:cNvSpPr>
          <p:nvPr/>
        </p:nvSpPr>
        <p:spPr>
          <a:xfrm>
            <a:off x="251520" y="1196752"/>
            <a:ext cx="8435280" cy="4934173"/>
          </a:xfrm>
          <a:prstGeom prst="rect">
            <a:avLst/>
          </a:prstGeom>
        </p:spPr>
        <p:txBody>
          <a:bodyPr/>
          <a:lstStyle/>
          <a:p>
            <a:endParaRPr lang="de-DE" sz="2000" kern="0" dirty="0">
              <a:latin typeface="+mn-lt"/>
            </a:endParaRPr>
          </a:p>
        </p:txBody>
      </p:sp>
      <p:sp>
        <p:nvSpPr>
          <p:cNvPr id="7" name="Inhaltsplatzhalter 6"/>
          <p:cNvSpPr>
            <a:spLocks noGrp="1"/>
          </p:cNvSpPr>
          <p:nvPr>
            <p:ph idx="1"/>
          </p:nvPr>
        </p:nvSpPr>
        <p:spPr>
          <a:xfrm>
            <a:off x="202187" y="1448482"/>
            <a:ext cx="8229600" cy="4430712"/>
          </a:xfrm>
        </p:spPr>
        <p:txBody>
          <a:bodyPr/>
          <a:lstStyle/>
          <a:p>
            <a:r>
              <a:rPr lang="de-AT" sz="1600" dirty="0" smtClean="0"/>
              <a:t>Bei </a:t>
            </a:r>
            <a:r>
              <a:rPr lang="de-AT" sz="1600" dirty="0"/>
              <a:t>B</a:t>
            </a:r>
            <a:r>
              <a:rPr lang="de-AT" sz="1600" dirty="0" smtClean="0"/>
              <a:t>eginn </a:t>
            </a:r>
            <a:r>
              <a:rPr lang="de-AT" sz="1600" dirty="0"/>
              <a:t>des Russlandfeldzuges </a:t>
            </a:r>
            <a:r>
              <a:rPr lang="de-AT" sz="1600" dirty="0" smtClean="0"/>
              <a:t>war die </a:t>
            </a:r>
            <a:r>
              <a:rPr lang="de-AT" sz="1600" b="1" dirty="0" smtClean="0"/>
              <a:t>Ostfront</a:t>
            </a:r>
            <a:r>
              <a:rPr lang="de-AT" sz="1600" dirty="0" smtClean="0"/>
              <a:t> etwa </a:t>
            </a:r>
            <a:r>
              <a:rPr lang="de-AT" sz="1600" b="1" dirty="0"/>
              <a:t>1600 </a:t>
            </a:r>
            <a:r>
              <a:rPr lang="de-AT" sz="1600" b="1" dirty="0" smtClean="0"/>
              <a:t>Kilometer lang </a:t>
            </a:r>
            <a:r>
              <a:rPr lang="de-AT" sz="1600" dirty="0" smtClean="0"/>
              <a:t>(von </a:t>
            </a:r>
            <a:r>
              <a:rPr lang="de-AT" sz="1600" dirty="0"/>
              <a:t>der Ostsee bis zum Schwarzen </a:t>
            </a:r>
            <a:r>
              <a:rPr lang="de-AT" sz="1600" dirty="0" smtClean="0"/>
              <a:t>Meer).</a:t>
            </a:r>
          </a:p>
          <a:p>
            <a:r>
              <a:rPr lang="de-AT" sz="1600" dirty="0" smtClean="0"/>
              <a:t>Der</a:t>
            </a:r>
            <a:r>
              <a:rPr lang="de-AT" sz="1600" b="1" dirty="0" smtClean="0"/>
              <a:t> Verlauf</a:t>
            </a:r>
            <a:r>
              <a:rPr lang="de-AT" sz="1600" dirty="0" smtClean="0"/>
              <a:t> </a:t>
            </a:r>
            <a:r>
              <a:rPr lang="de-AT" sz="1600" dirty="0"/>
              <a:t>der Ostfront </a:t>
            </a:r>
            <a:r>
              <a:rPr lang="de-AT" sz="1600" b="1" dirty="0"/>
              <a:t>wechselte</a:t>
            </a:r>
            <a:r>
              <a:rPr lang="de-AT" sz="1600" dirty="0"/>
              <a:t> im </a:t>
            </a:r>
            <a:r>
              <a:rPr lang="de-AT" sz="1600" dirty="0" smtClean="0"/>
              <a:t>Verlauf </a:t>
            </a:r>
            <a:r>
              <a:rPr lang="de-AT" sz="1600" dirty="0"/>
              <a:t>des </a:t>
            </a:r>
            <a:r>
              <a:rPr lang="de-AT" sz="1600" dirty="0" smtClean="0"/>
              <a:t>Krieges </a:t>
            </a:r>
            <a:r>
              <a:rPr lang="de-AT" sz="1600" dirty="0"/>
              <a:t>ständig.</a:t>
            </a:r>
          </a:p>
          <a:p>
            <a:r>
              <a:rPr lang="de-AT" sz="1600" dirty="0" smtClean="0"/>
              <a:t>Die deutsche </a:t>
            </a:r>
            <a:r>
              <a:rPr lang="de-AT" sz="1600" dirty="0"/>
              <a:t>Armee </a:t>
            </a:r>
            <a:r>
              <a:rPr lang="de-AT" sz="1600" dirty="0" smtClean="0"/>
              <a:t>rückte anfangs rasch </a:t>
            </a:r>
            <a:r>
              <a:rPr lang="de-AT" sz="1600" dirty="0"/>
              <a:t>die große Strecke </a:t>
            </a:r>
            <a:r>
              <a:rPr lang="de-AT" sz="1600" b="1" dirty="0"/>
              <a:t>bis</a:t>
            </a:r>
            <a:r>
              <a:rPr lang="de-AT" sz="1600" dirty="0"/>
              <a:t> nach </a:t>
            </a:r>
            <a:r>
              <a:rPr lang="de-AT" sz="1600" b="1" dirty="0"/>
              <a:t>Leningrad</a:t>
            </a:r>
            <a:r>
              <a:rPr lang="de-AT" sz="1600" dirty="0"/>
              <a:t> bzw. </a:t>
            </a:r>
            <a:r>
              <a:rPr lang="de-AT" sz="1600" b="1" dirty="0"/>
              <a:t>Moskau</a:t>
            </a:r>
            <a:r>
              <a:rPr lang="de-AT" sz="1600" dirty="0"/>
              <a:t> (über 1200 Kilometer) </a:t>
            </a:r>
            <a:r>
              <a:rPr lang="de-AT" sz="1600" dirty="0" smtClean="0"/>
              <a:t>vor.</a:t>
            </a:r>
          </a:p>
          <a:p>
            <a:pPr lvl="1"/>
            <a:r>
              <a:rPr lang="de-AT" sz="1600" dirty="0"/>
              <a:t>H</a:t>
            </a:r>
            <a:r>
              <a:rPr lang="de-AT" sz="1600" dirty="0" smtClean="0"/>
              <a:t>underttausende </a:t>
            </a:r>
            <a:r>
              <a:rPr lang="de-AT" sz="1600" dirty="0"/>
              <a:t>Soldaten der sowjetischen Roten Armee </a:t>
            </a:r>
            <a:r>
              <a:rPr lang="de-AT" sz="1600" dirty="0" smtClean="0"/>
              <a:t>gerieten in </a:t>
            </a:r>
            <a:r>
              <a:rPr lang="de-AT" sz="1600" dirty="0"/>
              <a:t>deutsche Kriegsgefangenschaft. </a:t>
            </a:r>
          </a:p>
          <a:p>
            <a:pPr lvl="1"/>
            <a:r>
              <a:rPr lang="de-AT" sz="1600" dirty="0" smtClean="0"/>
              <a:t>Hohe Verluste auch auf Seiten der Wehrmacht. </a:t>
            </a:r>
          </a:p>
          <a:p>
            <a:r>
              <a:rPr lang="de-AT" sz="1600" dirty="0"/>
              <a:t>Der </a:t>
            </a:r>
            <a:r>
              <a:rPr lang="de-AT" sz="1600" b="1" dirty="0"/>
              <a:t>Wintereinbruch</a:t>
            </a:r>
            <a:r>
              <a:rPr lang="de-AT" sz="1600" dirty="0"/>
              <a:t> </a:t>
            </a:r>
            <a:r>
              <a:rPr lang="de-AT" sz="1600" dirty="0" smtClean="0"/>
              <a:t>stoppte </a:t>
            </a:r>
            <a:r>
              <a:rPr lang="de-AT" sz="1600" dirty="0"/>
              <a:t>das Vordringen der deutschen Armee</a:t>
            </a:r>
            <a:r>
              <a:rPr lang="de-AT" sz="1600" dirty="0" smtClean="0"/>
              <a:t>.</a:t>
            </a:r>
          </a:p>
          <a:p>
            <a:r>
              <a:rPr lang="de-AT" sz="1600" dirty="0" smtClean="0"/>
              <a:t>Nach der </a:t>
            </a:r>
            <a:r>
              <a:rPr lang="de-AT" sz="1600" b="1" dirty="0" smtClean="0"/>
              <a:t>Niederlage der deutschen Wehrmacht bei Stalingrad </a:t>
            </a:r>
            <a:r>
              <a:rPr lang="de-AT" sz="1600" dirty="0" smtClean="0"/>
              <a:t>eroberten die sowjetischen Truppen nach und nach ihr Land zurück und drängten die „</a:t>
            </a:r>
            <a:r>
              <a:rPr lang="de-AT" sz="1600" b="1" dirty="0" smtClean="0"/>
              <a:t>Ostfront“ immer weiter Richtung Westen. </a:t>
            </a:r>
          </a:p>
          <a:p>
            <a:r>
              <a:rPr lang="de-AT" sz="1600" dirty="0" smtClean="0"/>
              <a:t>Anfang 1945 erreichten sowjetische Truppen schließlich die Oder und bereiteten den </a:t>
            </a:r>
            <a:r>
              <a:rPr lang="de-AT" sz="1600" b="1" dirty="0" smtClean="0"/>
              <a:t>Angriff auf Berlin </a:t>
            </a:r>
            <a:r>
              <a:rPr lang="de-AT" sz="1600" dirty="0" smtClean="0"/>
              <a:t>vor.</a:t>
            </a:r>
          </a:p>
          <a:p>
            <a:pPr marL="0" indent="0">
              <a:buNone/>
            </a:pPr>
            <a:r>
              <a:rPr lang="de-AT" sz="1600" dirty="0"/>
              <a:t> </a:t>
            </a:r>
          </a:p>
          <a:p>
            <a:pPr marL="0" indent="0">
              <a:buNone/>
            </a:pPr>
            <a:endParaRPr lang="de-AT" sz="1600" dirty="0"/>
          </a:p>
        </p:txBody>
      </p:sp>
    </p:spTree>
    <p:extLst>
      <p:ext uri="{BB962C8B-B14F-4D97-AF65-F5344CB8AC3E}">
        <p14:creationId xmlns:p14="http://schemas.microsoft.com/office/powerpoint/2010/main" val="36655322"/>
      </p:ext>
    </p:extLst>
  </p:cSld>
  <p:clrMapOvr>
    <a:masterClrMapping/>
  </p:clrMapOvr>
  <p:transition spd="med">
    <p:fade thruBlk="1"/>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3" cstate="email"/>
          <a:srcRect/>
          <a:stretch>
            <a:fillRect/>
          </a:stretch>
        </p:blipFill>
        <p:spPr bwMode="auto">
          <a:xfrm>
            <a:off x="0" y="-27384"/>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a:xfrm>
            <a:off x="179512" y="325660"/>
            <a:ext cx="8136903" cy="1152525"/>
          </a:xfrm>
        </p:spPr>
        <p:txBody>
          <a:bodyPr/>
          <a:lstStyle/>
          <a:p>
            <a:r>
              <a:rPr lang="de-DE" sz="2400" dirty="0" smtClean="0"/>
              <a:t>Niederlage der Wehrmacht bei Stalingrad (Wolgograd)</a:t>
            </a:r>
            <a:endParaRPr lang="de-AT" sz="2400" dirty="0"/>
          </a:p>
        </p:txBody>
      </p:sp>
      <p:sp>
        <p:nvSpPr>
          <p:cNvPr id="5" name="Inhaltsplatzhalter 11"/>
          <p:cNvSpPr txBox="1">
            <a:spLocks/>
          </p:cNvSpPr>
          <p:nvPr/>
        </p:nvSpPr>
        <p:spPr>
          <a:xfrm>
            <a:off x="251520" y="1196752"/>
            <a:ext cx="8435280" cy="4934173"/>
          </a:xfrm>
          <a:prstGeom prst="rect">
            <a:avLst/>
          </a:prstGeom>
        </p:spPr>
        <p:txBody>
          <a:bodyPr/>
          <a:lstStyle/>
          <a:p>
            <a:endParaRPr lang="de-DE" sz="2000" kern="0" dirty="0">
              <a:latin typeface="+mn-lt"/>
            </a:endParaRPr>
          </a:p>
        </p:txBody>
      </p:sp>
      <p:sp>
        <p:nvSpPr>
          <p:cNvPr id="7" name="Inhaltsplatzhalter 6"/>
          <p:cNvSpPr>
            <a:spLocks noGrp="1"/>
          </p:cNvSpPr>
          <p:nvPr>
            <p:ph idx="1"/>
          </p:nvPr>
        </p:nvSpPr>
        <p:spPr>
          <a:xfrm>
            <a:off x="202187" y="1448482"/>
            <a:ext cx="8229600" cy="4430712"/>
          </a:xfrm>
        </p:spPr>
        <p:txBody>
          <a:bodyPr/>
          <a:lstStyle/>
          <a:p>
            <a:r>
              <a:rPr lang="de-AT" sz="1600" dirty="0" smtClean="0"/>
              <a:t>August 1942: </a:t>
            </a:r>
            <a:r>
              <a:rPr lang="de-AT" sz="1600" b="1" dirty="0" smtClean="0"/>
              <a:t>Schlacht bei Stalingrad</a:t>
            </a:r>
            <a:r>
              <a:rPr lang="de-AT" sz="1600" dirty="0" smtClean="0"/>
              <a:t>. Deutsche </a:t>
            </a:r>
            <a:r>
              <a:rPr lang="de-AT" sz="1600" dirty="0"/>
              <a:t>Truppen </a:t>
            </a:r>
            <a:r>
              <a:rPr lang="de-AT" sz="1600" dirty="0" smtClean="0"/>
              <a:t>erobern </a:t>
            </a:r>
            <a:r>
              <a:rPr lang="de-AT" sz="1600" dirty="0"/>
              <a:t>fast die gesamte Stadt. </a:t>
            </a:r>
            <a:endParaRPr lang="de-AT" sz="1600" dirty="0" smtClean="0"/>
          </a:p>
          <a:p>
            <a:r>
              <a:rPr lang="de-AT" sz="1600" b="1" dirty="0"/>
              <a:t>Wende</a:t>
            </a:r>
            <a:r>
              <a:rPr lang="de-AT" sz="1600" dirty="0"/>
              <a:t> </a:t>
            </a:r>
            <a:r>
              <a:rPr lang="de-AT" sz="1600" dirty="0" smtClean="0"/>
              <a:t>im Winter 1942/43: Die </a:t>
            </a:r>
            <a:r>
              <a:rPr lang="de-AT" sz="1600" dirty="0"/>
              <a:t>sowjetische Armee </a:t>
            </a:r>
            <a:r>
              <a:rPr lang="de-AT" sz="1600" dirty="0" smtClean="0"/>
              <a:t>kesselt die </a:t>
            </a:r>
            <a:r>
              <a:rPr lang="de-AT" sz="1600" dirty="0"/>
              <a:t>deutschen Truppen ein. </a:t>
            </a:r>
            <a:endParaRPr lang="de-AT" sz="1600" dirty="0" smtClean="0"/>
          </a:p>
          <a:p>
            <a:pPr lvl="1"/>
            <a:r>
              <a:rPr lang="de-AT" sz="1400" dirty="0" smtClean="0"/>
              <a:t>Die deutsche Wehrmacht ist nicht </a:t>
            </a:r>
            <a:r>
              <a:rPr lang="de-AT" sz="1400" dirty="0"/>
              <a:t>ausreichend auf die Kälte (bis zu minus 40 Grad Celsius!) den Regen, den Schlamm, die Winterstürme und die Schneemassen </a:t>
            </a:r>
            <a:r>
              <a:rPr lang="de-AT" sz="1400" dirty="0" smtClean="0"/>
              <a:t>vorbereitet, es fehlt </a:t>
            </a:r>
            <a:r>
              <a:rPr lang="de-AT" sz="1400" dirty="0"/>
              <a:t>an Winterkleidung und passender Ausrüstung. </a:t>
            </a:r>
            <a:endParaRPr lang="de-AT" sz="1400" dirty="0" smtClean="0"/>
          </a:p>
          <a:p>
            <a:pPr lvl="1"/>
            <a:r>
              <a:rPr lang="de-AT" sz="1400" dirty="0" smtClean="0"/>
              <a:t>Der </a:t>
            </a:r>
            <a:r>
              <a:rPr lang="de-AT" sz="1400" b="1" dirty="0"/>
              <a:t>Nachschub</a:t>
            </a:r>
            <a:r>
              <a:rPr lang="de-AT" sz="1400" dirty="0"/>
              <a:t> </a:t>
            </a:r>
            <a:r>
              <a:rPr lang="de-AT" sz="1400" dirty="0" smtClean="0"/>
              <a:t>gestaltet </a:t>
            </a:r>
            <a:r>
              <a:rPr lang="de-AT" sz="1400" dirty="0"/>
              <a:t>sich aufgrund der riesigen Distanzen und der Witterungsverhältnisse als besonders schwierig. Panzer und Lastwägen blieben im Schlamm stecken, teilweise musste man auf Pferdefuhrwerke als Transportmittel zurückgreifen.</a:t>
            </a:r>
          </a:p>
          <a:p>
            <a:pPr lvl="1"/>
            <a:r>
              <a:rPr lang="de-AT" sz="1400" dirty="0" smtClean="0"/>
              <a:t>Tausende von Soldaten </a:t>
            </a:r>
            <a:r>
              <a:rPr lang="de-AT" sz="1400" b="1" dirty="0" smtClean="0"/>
              <a:t>verhungern </a:t>
            </a:r>
            <a:r>
              <a:rPr lang="de-AT" sz="1400" b="1" dirty="0"/>
              <a:t>und </a:t>
            </a:r>
            <a:r>
              <a:rPr lang="de-AT" sz="1400" b="1" dirty="0" smtClean="0"/>
              <a:t>erfrieren. </a:t>
            </a:r>
            <a:r>
              <a:rPr lang="de-AT" sz="1400" dirty="0" smtClean="0"/>
              <a:t>Etwa </a:t>
            </a:r>
            <a:r>
              <a:rPr lang="de-AT" sz="1400" b="1" dirty="0"/>
              <a:t>150.000 </a:t>
            </a:r>
            <a:r>
              <a:rPr lang="de-AT" sz="1400" b="1" dirty="0" smtClean="0"/>
              <a:t>Wehrmachts-Soldaten</a:t>
            </a:r>
            <a:r>
              <a:rPr lang="de-AT" sz="1400" dirty="0"/>
              <a:t> </a:t>
            </a:r>
            <a:r>
              <a:rPr lang="de-AT" sz="1400" dirty="0" smtClean="0"/>
              <a:t>sterben in Stalingrad.</a:t>
            </a:r>
          </a:p>
          <a:p>
            <a:r>
              <a:rPr lang="de-AT" sz="1600" dirty="0" smtClean="0"/>
              <a:t>Jänner 1943: </a:t>
            </a:r>
            <a:r>
              <a:rPr lang="de-AT" sz="1600" b="1" dirty="0" smtClean="0"/>
              <a:t>Die </a:t>
            </a:r>
            <a:r>
              <a:rPr lang="de-AT" sz="1600" b="1" dirty="0"/>
              <a:t>deutsche Armee </a:t>
            </a:r>
            <a:r>
              <a:rPr lang="de-AT" sz="1600" b="1" dirty="0" smtClean="0"/>
              <a:t>ergibt sich in </a:t>
            </a:r>
            <a:r>
              <a:rPr lang="de-AT" sz="1600" b="1" dirty="0"/>
              <a:t>Stalingrad. </a:t>
            </a:r>
            <a:endParaRPr lang="de-AT" sz="1600" b="1" dirty="0" smtClean="0"/>
          </a:p>
          <a:p>
            <a:pPr lvl="1"/>
            <a:r>
              <a:rPr lang="de-AT" sz="1400" dirty="0" smtClean="0"/>
              <a:t>Die </a:t>
            </a:r>
            <a:r>
              <a:rPr lang="de-AT" sz="1400" dirty="0"/>
              <a:t>noch lebenden Soldaten begaben sich in </a:t>
            </a:r>
            <a:r>
              <a:rPr lang="de-AT" sz="1400" b="1" dirty="0"/>
              <a:t>russische </a:t>
            </a:r>
            <a:r>
              <a:rPr lang="de-AT" sz="1400" b="1" dirty="0" smtClean="0"/>
              <a:t>Kriegsgefangenschaft</a:t>
            </a:r>
            <a:r>
              <a:rPr lang="de-AT" sz="1400" dirty="0" smtClean="0"/>
              <a:t>.</a:t>
            </a:r>
          </a:p>
          <a:p>
            <a:pPr lvl="1"/>
            <a:r>
              <a:rPr lang="de-AT" sz="1400" dirty="0" smtClean="0"/>
              <a:t>Von </a:t>
            </a:r>
            <a:r>
              <a:rPr lang="de-AT" sz="1400" dirty="0"/>
              <a:t>den circa </a:t>
            </a:r>
            <a:r>
              <a:rPr lang="de-AT" sz="1400" dirty="0" smtClean="0"/>
              <a:t>90.000 </a:t>
            </a:r>
            <a:r>
              <a:rPr lang="de-AT" sz="1400" dirty="0"/>
              <a:t>Soldaten, die sich in Kriegsgefangenschaft begaben, </a:t>
            </a:r>
            <a:r>
              <a:rPr lang="de-AT" sz="1400" dirty="0" smtClean="0"/>
              <a:t>kehren </a:t>
            </a:r>
            <a:r>
              <a:rPr lang="de-AT" sz="1400" dirty="0"/>
              <a:t>nur etwa </a:t>
            </a:r>
            <a:r>
              <a:rPr lang="de-AT" sz="1400" dirty="0" smtClean="0"/>
              <a:t>5.000 zurück.</a:t>
            </a:r>
            <a:endParaRPr lang="de-AT" sz="1400" b="1" dirty="0"/>
          </a:p>
          <a:p>
            <a:pPr marL="342900" lvl="1" indent="-342900">
              <a:buFont typeface="Wingdings" pitchFamily="2" charset="2"/>
              <a:buChar char="l"/>
            </a:pPr>
            <a:r>
              <a:rPr lang="de-AT" sz="1600" dirty="0" smtClean="0">
                <a:ea typeface="+mn-ea"/>
                <a:cs typeface="+mn-cs"/>
              </a:rPr>
              <a:t>Die</a:t>
            </a:r>
            <a:r>
              <a:rPr lang="de-AT" sz="1600" b="1" dirty="0" smtClean="0">
                <a:ea typeface="+mn-ea"/>
                <a:cs typeface="+mn-cs"/>
              </a:rPr>
              <a:t> Niederlage </a:t>
            </a:r>
            <a:r>
              <a:rPr lang="de-AT" sz="1600" b="1" dirty="0">
                <a:ea typeface="+mn-ea"/>
                <a:cs typeface="+mn-cs"/>
              </a:rPr>
              <a:t>der Wehrmacht bei </a:t>
            </a:r>
            <a:r>
              <a:rPr lang="de-AT" sz="1600" b="1" dirty="0" smtClean="0">
                <a:ea typeface="+mn-ea"/>
                <a:cs typeface="+mn-cs"/>
              </a:rPr>
              <a:t>Stalingrad </a:t>
            </a:r>
            <a:r>
              <a:rPr lang="de-AT" sz="1600" dirty="0" smtClean="0">
                <a:ea typeface="+mn-ea"/>
                <a:cs typeface="+mn-cs"/>
              </a:rPr>
              <a:t>war ein großer </a:t>
            </a:r>
            <a:r>
              <a:rPr lang="de-AT" sz="1600" b="1" dirty="0">
                <a:ea typeface="+mn-ea"/>
                <a:cs typeface="+mn-cs"/>
              </a:rPr>
              <a:t>Wendepunkt</a:t>
            </a:r>
            <a:r>
              <a:rPr lang="de-AT" sz="1600" dirty="0">
                <a:ea typeface="+mn-ea"/>
                <a:cs typeface="+mn-cs"/>
              </a:rPr>
              <a:t> im Zweiten </a:t>
            </a:r>
            <a:r>
              <a:rPr lang="de-AT" sz="1600" dirty="0" smtClean="0">
                <a:ea typeface="+mn-ea"/>
                <a:cs typeface="+mn-cs"/>
              </a:rPr>
              <a:t>Weltkrieg! </a:t>
            </a:r>
            <a:endParaRPr lang="de-AT" sz="1600" dirty="0">
              <a:ea typeface="+mn-ea"/>
              <a:cs typeface="+mn-cs"/>
            </a:endParaRPr>
          </a:p>
          <a:p>
            <a:pPr marL="742950" lvl="2" indent="-342900"/>
            <a:r>
              <a:rPr lang="de-AT" sz="1400" dirty="0" smtClean="0">
                <a:ea typeface="+mn-ea"/>
                <a:cs typeface="+mn-cs"/>
              </a:rPr>
              <a:t>Deutsche Wehrmacht galt nicht mehr als „unbesiegbar“.</a:t>
            </a:r>
          </a:p>
          <a:p>
            <a:r>
              <a:rPr lang="de-AT" sz="1600" dirty="0" smtClean="0"/>
              <a:t>Die </a:t>
            </a:r>
            <a:r>
              <a:rPr lang="de-AT" sz="1600" dirty="0"/>
              <a:t>Ostfront und </a:t>
            </a:r>
            <a:r>
              <a:rPr lang="de-AT" sz="1600" dirty="0" smtClean="0"/>
              <a:t>Stalingrad: Bis heute Symbol </a:t>
            </a:r>
            <a:r>
              <a:rPr lang="de-AT" sz="1600" dirty="0"/>
              <a:t>für schreckliches Leiden im </a:t>
            </a:r>
            <a:r>
              <a:rPr lang="de-AT" sz="1600" dirty="0" smtClean="0"/>
              <a:t>Krieg</a:t>
            </a:r>
            <a:endParaRPr lang="de-AT" sz="1600" dirty="0"/>
          </a:p>
          <a:p>
            <a:pPr marL="0" indent="0">
              <a:buNone/>
            </a:pPr>
            <a:endParaRPr lang="de-AT" sz="1600" dirty="0"/>
          </a:p>
          <a:p>
            <a:pPr marL="0" indent="0">
              <a:buNone/>
            </a:pPr>
            <a:endParaRPr lang="de-AT" sz="1600" dirty="0"/>
          </a:p>
        </p:txBody>
      </p:sp>
    </p:spTree>
    <p:extLst>
      <p:ext uri="{BB962C8B-B14F-4D97-AF65-F5344CB8AC3E}">
        <p14:creationId xmlns:p14="http://schemas.microsoft.com/office/powerpoint/2010/main" val="3717599676"/>
      </p:ext>
    </p:extLst>
  </p:cSld>
  <p:clrMapOvr>
    <a:masterClrMapping/>
  </p:clrMapOvr>
  <p:transition spd="med">
    <p:fade thruBlk="1"/>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3" cstate="email"/>
          <a:srcRect/>
          <a:stretch>
            <a:fillRect/>
          </a:stretch>
        </p:blipFill>
        <p:spPr bwMode="auto">
          <a:xfrm>
            <a:off x="0" y="-27384"/>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a:xfrm>
            <a:off x="179512" y="325660"/>
            <a:ext cx="8136903" cy="1152525"/>
          </a:xfrm>
        </p:spPr>
        <p:txBody>
          <a:bodyPr/>
          <a:lstStyle/>
          <a:p>
            <a:r>
              <a:rPr lang="de-AT" sz="2400" dirty="0"/>
              <a:t>Pearl Harbor: Der Krieg wird zum Weltkrieg</a:t>
            </a:r>
          </a:p>
        </p:txBody>
      </p:sp>
      <p:sp>
        <p:nvSpPr>
          <p:cNvPr id="5" name="Inhaltsplatzhalter 11"/>
          <p:cNvSpPr txBox="1">
            <a:spLocks/>
          </p:cNvSpPr>
          <p:nvPr/>
        </p:nvSpPr>
        <p:spPr>
          <a:xfrm>
            <a:off x="251520" y="1196752"/>
            <a:ext cx="8435280" cy="4934173"/>
          </a:xfrm>
          <a:prstGeom prst="rect">
            <a:avLst/>
          </a:prstGeom>
        </p:spPr>
        <p:txBody>
          <a:bodyPr/>
          <a:lstStyle/>
          <a:p>
            <a:endParaRPr lang="de-DE" sz="2000" kern="0" dirty="0">
              <a:latin typeface="+mn-lt"/>
            </a:endParaRPr>
          </a:p>
        </p:txBody>
      </p:sp>
      <p:sp>
        <p:nvSpPr>
          <p:cNvPr id="7" name="Inhaltsplatzhalter 6"/>
          <p:cNvSpPr>
            <a:spLocks noGrp="1"/>
          </p:cNvSpPr>
          <p:nvPr>
            <p:ph idx="1"/>
          </p:nvPr>
        </p:nvSpPr>
        <p:spPr>
          <a:xfrm>
            <a:off x="202187" y="1448482"/>
            <a:ext cx="8229600" cy="4430712"/>
          </a:xfrm>
        </p:spPr>
        <p:txBody>
          <a:bodyPr/>
          <a:lstStyle/>
          <a:p>
            <a:r>
              <a:rPr lang="de-AT" sz="1600" dirty="0"/>
              <a:t>Die Situation zwischen den USA und Japan war seit den 1930er-Jahren angespannt.</a:t>
            </a:r>
          </a:p>
          <a:p>
            <a:r>
              <a:rPr lang="de-AT" sz="1600" dirty="0" smtClean="0"/>
              <a:t>7</a:t>
            </a:r>
            <a:r>
              <a:rPr lang="de-AT" sz="1600" dirty="0"/>
              <a:t>. Dezember </a:t>
            </a:r>
            <a:r>
              <a:rPr lang="de-AT" sz="1600" dirty="0" smtClean="0"/>
              <a:t>1941: </a:t>
            </a:r>
            <a:r>
              <a:rPr lang="de-AT" sz="1600" b="1" dirty="0" smtClean="0"/>
              <a:t>Japan überfällt </a:t>
            </a:r>
            <a:r>
              <a:rPr lang="de-AT" sz="1600" dirty="0" smtClean="0"/>
              <a:t>die </a:t>
            </a:r>
            <a:r>
              <a:rPr lang="de-AT" sz="1600" dirty="0"/>
              <a:t>US-amerikanische </a:t>
            </a:r>
            <a:r>
              <a:rPr lang="de-AT" sz="1600" dirty="0" smtClean="0"/>
              <a:t>Flotte, die im </a:t>
            </a:r>
            <a:r>
              <a:rPr lang="de-AT" sz="1600" dirty="0"/>
              <a:t>Hafen </a:t>
            </a:r>
            <a:r>
              <a:rPr lang="de-AT" sz="1600" b="1" dirty="0"/>
              <a:t>von Pearl Harbor </a:t>
            </a:r>
            <a:r>
              <a:rPr lang="de-AT" sz="1600" dirty="0"/>
              <a:t>auf den Hawaii-Inseln </a:t>
            </a:r>
            <a:r>
              <a:rPr lang="de-AT" sz="1600" dirty="0" smtClean="0"/>
              <a:t>stationiert ist. </a:t>
            </a:r>
          </a:p>
          <a:p>
            <a:pPr lvl="1"/>
            <a:r>
              <a:rPr lang="de-AT" sz="1400" dirty="0" smtClean="0"/>
              <a:t>Strategisch </a:t>
            </a:r>
            <a:r>
              <a:rPr lang="de-AT" sz="1400" dirty="0"/>
              <a:t>wichtiger Stützpunkt für die US-amerikanische Flotte (u. a. Station für </a:t>
            </a:r>
            <a:r>
              <a:rPr lang="de-AT" sz="1400" dirty="0" smtClean="0"/>
              <a:t>Treibstoff, Reparaturen </a:t>
            </a:r>
            <a:r>
              <a:rPr lang="de-AT" sz="1400" dirty="0"/>
              <a:t>an den Schiffen etc</a:t>
            </a:r>
            <a:r>
              <a:rPr lang="de-AT" sz="1400" dirty="0" smtClean="0"/>
              <a:t>.)</a:t>
            </a:r>
          </a:p>
          <a:p>
            <a:pPr lvl="1"/>
            <a:r>
              <a:rPr lang="de-AT" sz="1400" dirty="0"/>
              <a:t>Bei dem Angriff </a:t>
            </a:r>
            <a:r>
              <a:rPr lang="de-AT" sz="1400" dirty="0" smtClean="0"/>
              <a:t>sterben </a:t>
            </a:r>
            <a:r>
              <a:rPr lang="de-AT" sz="1400" dirty="0"/>
              <a:t>etwa 2.400 amerikanische Soldaten, zahlreiche werden verletzt, mehrere amerikanische Kriegsschiffe werden zerstört.</a:t>
            </a:r>
          </a:p>
          <a:p>
            <a:r>
              <a:rPr lang="de-AT" sz="1600" dirty="0" smtClean="0"/>
              <a:t>Mit </a:t>
            </a:r>
            <a:r>
              <a:rPr lang="de-AT" sz="1600" dirty="0"/>
              <a:t>dem Angriff auf Pearl Harbor </a:t>
            </a:r>
            <a:r>
              <a:rPr lang="de-AT" sz="1600" dirty="0" smtClean="0"/>
              <a:t>will </a:t>
            </a:r>
            <a:r>
              <a:rPr lang="de-AT" sz="1600" dirty="0"/>
              <a:t>Japan die militärische Schlagkraft der USA schwächen und seine </a:t>
            </a:r>
            <a:r>
              <a:rPr lang="de-AT" sz="1600" b="1" dirty="0"/>
              <a:t>Macht im Pazifischen Raum </a:t>
            </a:r>
            <a:r>
              <a:rPr lang="de-AT" sz="1600" dirty="0"/>
              <a:t>gegenüber den USA </a:t>
            </a:r>
            <a:r>
              <a:rPr lang="de-AT" sz="1600" dirty="0" smtClean="0"/>
              <a:t>ausweiten.</a:t>
            </a:r>
          </a:p>
          <a:p>
            <a:r>
              <a:rPr lang="de-AT" sz="1600" dirty="0" smtClean="0"/>
              <a:t>Die </a:t>
            </a:r>
            <a:r>
              <a:rPr lang="de-AT" sz="1600" dirty="0"/>
              <a:t>Verbündeten Japans – das </a:t>
            </a:r>
            <a:r>
              <a:rPr lang="de-AT" sz="1600" b="1" dirty="0"/>
              <a:t>Deutsche Reich und Italien – </a:t>
            </a:r>
            <a:r>
              <a:rPr lang="de-AT" sz="1600" b="1" dirty="0" smtClean="0"/>
              <a:t>erklären </a:t>
            </a:r>
            <a:r>
              <a:rPr lang="de-AT" sz="1600" b="1" dirty="0"/>
              <a:t>in Folge den USA ebenfalls den Krieg. </a:t>
            </a:r>
            <a:endParaRPr lang="de-AT" sz="1600" b="1" dirty="0" smtClean="0"/>
          </a:p>
          <a:p>
            <a:r>
              <a:rPr lang="de-AT" sz="1600" dirty="0" smtClean="0"/>
              <a:t>Die </a:t>
            </a:r>
            <a:r>
              <a:rPr lang="de-AT" sz="1600" dirty="0"/>
              <a:t>USA hatten sich bis dahin eigentlich nicht direkt militärisch am Krieg beteiligen </a:t>
            </a:r>
            <a:r>
              <a:rPr lang="de-AT" sz="1600" dirty="0" smtClean="0"/>
              <a:t>wollen. </a:t>
            </a:r>
          </a:p>
          <a:p>
            <a:pPr lvl="1"/>
            <a:r>
              <a:rPr lang="de-AT" sz="1400" dirty="0"/>
              <a:t>S</a:t>
            </a:r>
            <a:r>
              <a:rPr lang="de-AT" sz="1400" dirty="0" smtClean="0"/>
              <a:t>ehr </a:t>
            </a:r>
            <a:r>
              <a:rPr lang="de-AT" sz="1400" dirty="0"/>
              <a:t>wohl aber unterstützten </a:t>
            </a:r>
            <a:r>
              <a:rPr lang="de-AT" sz="1400" dirty="0" smtClean="0"/>
              <a:t>sie seit </a:t>
            </a:r>
            <a:r>
              <a:rPr lang="de-AT" sz="1400" dirty="0"/>
              <a:t>Ende 1939 die Alliierten, etwa durch </a:t>
            </a:r>
            <a:r>
              <a:rPr lang="de-AT" sz="1400" dirty="0" smtClean="0"/>
              <a:t>Kriegsmaterial.</a:t>
            </a:r>
          </a:p>
          <a:p>
            <a:r>
              <a:rPr lang="de-AT" sz="1600" dirty="0" smtClean="0"/>
              <a:t>Nun </a:t>
            </a:r>
            <a:r>
              <a:rPr lang="de-AT" sz="1600" dirty="0"/>
              <a:t>waren sie </a:t>
            </a:r>
            <a:r>
              <a:rPr lang="de-AT" sz="1600" dirty="0" smtClean="0"/>
              <a:t>sehr </a:t>
            </a:r>
            <a:r>
              <a:rPr lang="de-AT" sz="1600" dirty="0"/>
              <a:t>unmittelbar in diesen Krieg involviert. Die (gegenseitigen) Kriegserklärungen und der Kriegseintritt der USA machten aus dem </a:t>
            </a:r>
            <a:r>
              <a:rPr lang="de-AT" sz="1600" b="1" dirty="0"/>
              <a:t>Krieg endgültig einen Weltkrieg.</a:t>
            </a:r>
          </a:p>
        </p:txBody>
      </p:sp>
    </p:spTree>
    <p:extLst>
      <p:ext uri="{BB962C8B-B14F-4D97-AF65-F5344CB8AC3E}">
        <p14:creationId xmlns:p14="http://schemas.microsoft.com/office/powerpoint/2010/main" val="2843418518"/>
      </p:ext>
    </p:extLst>
  </p:cSld>
  <p:clrMapOvr>
    <a:masterClrMapping/>
  </p:clrMapOvr>
  <p:transition spd="med">
    <p:fade thruBlk="1"/>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3" cstate="email"/>
          <a:srcRect/>
          <a:stretch>
            <a:fillRect/>
          </a:stretch>
        </p:blipFill>
        <p:spPr bwMode="auto">
          <a:xfrm>
            <a:off x="0" y="-6100"/>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a:xfrm>
            <a:off x="179512" y="325660"/>
            <a:ext cx="8136903" cy="1152525"/>
          </a:xfrm>
        </p:spPr>
        <p:txBody>
          <a:bodyPr/>
          <a:lstStyle/>
          <a:p>
            <a:r>
              <a:rPr lang="de-AT" sz="2400" dirty="0" smtClean="0"/>
              <a:t>Landung der Alliierten</a:t>
            </a:r>
            <a:endParaRPr lang="de-AT" sz="2400" dirty="0"/>
          </a:p>
        </p:txBody>
      </p:sp>
      <p:sp>
        <p:nvSpPr>
          <p:cNvPr id="5" name="Inhaltsplatzhalter 11"/>
          <p:cNvSpPr txBox="1">
            <a:spLocks/>
          </p:cNvSpPr>
          <p:nvPr/>
        </p:nvSpPr>
        <p:spPr>
          <a:xfrm>
            <a:off x="251520" y="1196752"/>
            <a:ext cx="8435280" cy="4934173"/>
          </a:xfrm>
          <a:prstGeom prst="rect">
            <a:avLst/>
          </a:prstGeom>
        </p:spPr>
        <p:txBody>
          <a:bodyPr/>
          <a:lstStyle/>
          <a:p>
            <a:endParaRPr lang="de-DE" sz="2000" kern="0" dirty="0">
              <a:latin typeface="+mn-lt"/>
            </a:endParaRPr>
          </a:p>
        </p:txBody>
      </p:sp>
      <p:sp>
        <p:nvSpPr>
          <p:cNvPr id="7" name="Inhaltsplatzhalter 6"/>
          <p:cNvSpPr>
            <a:spLocks noGrp="1"/>
          </p:cNvSpPr>
          <p:nvPr>
            <p:ph idx="1"/>
          </p:nvPr>
        </p:nvSpPr>
        <p:spPr>
          <a:xfrm>
            <a:off x="202187" y="1448482"/>
            <a:ext cx="8229600" cy="4430712"/>
          </a:xfrm>
        </p:spPr>
        <p:txBody>
          <a:bodyPr/>
          <a:lstStyle/>
          <a:p>
            <a:r>
              <a:rPr lang="de-AT" sz="1600" b="1" dirty="0" smtClean="0"/>
              <a:t>1943: Landung der Alliierten auf Sizilien</a:t>
            </a:r>
            <a:endParaRPr lang="de-AT" sz="1600" dirty="0"/>
          </a:p>
          <a:p>
            <a:pPr lvl="1"/>
            <a:r>
              <a:rPr lang="de-AT" sz="1600" dirty="0" smtClean="0"/>
              <a:t>Die englischen </a:t>
            </a:r>
            <a:r>
              <a:rPr lang="de-AT" sz="1600" dirty="0"/>
              <a:t>und </a:t>
            </a:r>
            <a:r>
              <a:rPr lang="de-AT" sz="1600" dirty="0" smtClean="0"/>
              <a:t>US-amerikanischen </a:t>
            </a:r>
            <a:r>
              <a:rPr lang="de-AT" sz="1600" dirty="0"/>
              <a:t>Truppen </a:t>
            </a:r>
            <a:r>
              <a:rPr lang="de-AT" sz="1600" dirty="0" smtClean="0"/>
              <a:t>rücken </a:t>
            </a:r>
            <a:r>
              <a:rPr lang="de-AT" sz="1600" dirty="0"/>
              <a:t>bis nach Rom vor, Italien </a:t>
            </a:r>
            <a:r>
              <a:rPr lang="de-AT" sz="1600" dirty="0" smtClean="0"/>
              <a:t>kapituliert. </a:t>
            </a:r>
          </a:p>
          <a:p>
            <a:pPr lvl="1"/>
            <a:r>
              <a:rPr lang="de-AT" sz="1600" dirty="0" smtClean="0"/>
              <a:t>Der italienischen Diktator </a:t>
            </a:r>
            <a:r>
              <a:rPr lang="de-AT" sz="1600" dirty="0"/>
              <a:t>Mussolini </a:t>
            </a:r>
            <a:r>
              <a:rPr lang="de-AT" sz="1600" dirty="0" smtClean="0"/>
              <a:t>wird gestürzt.</a:t>
            </a:r>
          </a:p>
          <a:p>
            <a:pPr lvl="1"/>
            <a:r>
              <a:rPr lang="de-AT" sz="1600" dirty="0" smtClean="0"/>
              <a:t>Italien wechselt </a:t>
            </a:r>
            <a:r>
              <a:rPr lang="de-AT" sz="1600" dirty="0"/>
              <a:t>auf die Seite der Alliierten.</a:t>
            </a:r>
          </a:p>
          <a:p>
            <a:r>
              <a:rPr lang="de-AT" sz="1600" b="1" dirty="0"/>
              <a:t>5./6. Juni </a:t>
            </a:r>
            <a:r>
              <a:rPr lang="de-AT" sz="1600" b="1" dirty="0" smtClean="0"/>
              <a:t>1944: </a:t>
            </a:r>
            <a:r>
              <a:rPr lang="de-AT" sz="1600" b="1" dirty="0"/>
              <a:t>Landung in der Normandie: „D-Day</a:t>
            </a:r>
            <a:r>
              <a:rPr lang="de-AT" sz="1600" b="1" dirty="0" smtClean="0"/>
              <a:t>“</a:t>
            </a:r>
          </a:p>
          <a:p>
            <a:pPr lvl="1"/>
            <a:r>
              <a:rPr lang="de-AT" sz="1600" dirty="0" smtClean="0"/>
              <a:t>Massive </a:t>
            </a:r>
            <a:r>
              <a:rPr lang="de-AT" sz="1600" b="1" dirty="0"/>
              <a:t>Invasion alliierter Truppen </a:t>
            </a:r>
            <a:r>
              <a:rPr lang="de-AT" sz="1600" dirty="0"/>
              <a:t>im Norden </a:t>
            </a:r>
            <a:r>
              <a:rPr lang="de-AT" sz="1600" dirty="0" smtClean="0"/>
              <a:t>Frankreichs mit </a:t>
            </a:r>
            <a:r>
              <a:rPr lang="de-AT" sz="1600" dirty="0"/>
              <a:t>Kriegsschiffen, Landungsbooten und </a:t>
            </a:r>
            <a:r>
              <a:rPr lang="de-AT" sz="1600" dirty="0" smtClean="0"/>
              <a:t>Flugzeugen.</a:t>
            </a:r>
          </a:p>
          <a:p>
            <a:pPr lvl="1"/>
            <a:r>
              <a:rPr lang="de-AT" sz="1600" dirty="0" smtClean="0"/>
              <a:t>Britische</a:t>
            </a:r>
            <a:r>
              <a:rPr lang="de-AT" sz="1600" dirty="0"/>
              <a:t>, US-amerikanische, kanadische, polnische und französische Soldaten sowie Soldaten des Commonwealth – insgesamt etwa 150.000 </a:t>
            </a:r>
            <a:r>
              <a:rPr lang="de-AT" sz="1600" dirty="0" smtClean="0"/>
              <a:t>Soldaten.</a:t>
            </a:r>
          </a:p>
          <a:p>
            <a:pPr lvl="1"/>
            <a:r>
              <a:rPr lang="de-AT" sz="1600" dirty="0" smtClean="0"/>
              <a:t>Gleichzeitig landen </a:t>
            </a:r>
            <a:r>
              <a:rPr lang="de-AT" sz="1600" dirty="0"/>
              <a:t>im Hinterland britische und US-amerikanische </a:t>
            </a:r>
            <a:r>
              <a:rPr lang="de-AT" sz="1600" b="1" dirty="0" smtClean="0"/>
              <a:t>Fallschirmjäger</a:t>
            </a:r>
            <a:r>
              <a:rPr lang="de-AT" sz="1600" dirty="0" smtClean="0"/>
              <a:t>.</a:t>
            </a:r>
          </a:p>
          <a:p>
            <a:pPr lvl="1"/>
            <a:r>
              <a:rPr lang="de-AT" sz="1600" dirty="0" smtClean="0"/>
              <a:t>Ende Juni: über </a:t>
            </a:r>
            <a:r>
              <a:rPr lang="de-AT" sz="1600" b="1" dirty="0" smtClean="0"/>
              <a:t>eine Million alliierte Soldaten </a:t>
            </a:r>
            <a:r>
              <a:rPr lang="de-AT" sz="1600" dirty="0" smtClean="0"/>
              <a:t>und mehr als 150.000 Fahrzeuge an dieser Front.</a:t>
            </a:r>
            <a:endParaRPr lang="de-AT" sz="1600" b="1" dirty="0"/>
          </a:p>
          <a:p>
            <a:pPr lvl="1"/>
            <a:r>
              <a:rPr lang="de-AT" sz="1600" dirty="0" smtClean="0"/>
              <a:t>Ende </a:t>
            </a:r>
            <a:r>
              <a:rPr lang="de-AT" sz="1600" dirty="0"/>
              <a:t>Juli </a:t>
            </a:r>
            <a:r>
              <a:rPr lang="de-AT" sz="1600" dirty="0" smtClean="0"/>
              <a:t>: Die </a:t>
            </a:r>
            <a:r>
              <a:rPr lang="de-AT" sz="1600" b="1" dirty="0"/>
              <a:t>Befreiung des französischen </a:t>
            </a:r>
            <a:r>
              <a:rPr lang="de-AT" sz="1600" b="1" dirty="0" smtClean="0"/>
              <a:t>Hinterlandes </a:t>
            </a:r>
            <a:r>
              <a:rPr lang="de-AT" sz="1600" dirty="0" smtClean="0"/>
              <a:t>beginnt.</a:t>
            </a:r>
          </a:p>
          <a:p>
            <a:r>
              <a:rPr lang="de-AT" sz="1600" dirty="0" smtClean="0"/>
              <a:t>Ende August: Befreiung von </a:t>
            </a:r>
            <a:r>
              <a:rPr lang="de-AT" sz="1600" b="1" dirty="0" smtClean="0"/>
              <a:t>Paris </a:t>
            </a:r>
            <a:r>
              <a:rPr lang="de-AT" sz="1600" dirty="0" smtClean="0"/>
              <a:t>(kampflos und unter Jubel der Bevölkerung)</a:t>
            </a:r>
          </a:p>
          <a:p>
            <a:r>
              <a:rPr lang="de-AT" sz="1600" dirty="0" smtClean="0"/>
              <a:t>Alliierte Truppe dringen </a:t>
            </a:r>
            <a:r>
              <a:rPr lang="de-AT" sz="1600" b="1" dirty="0" smtClean="0"/>
              <a:t>immer weiter bis </a:t>
            </a:r>
            <a:r>
              <a:rPr lang="de-AT" sz="1600" b="1" dirty="0"/>
              <a:t>zur Grenze des „Deutschen Reiches</a:t>
            </a:r>
            <a:r>
              <a:rPr lang="de-AT" sz="1600" dirty="0"/>
              <a:t>“ vor.</a:t>
            </a:r>
          </a:p>
          <a:p>
            <a:pPr lvl="1"/>
            <a:endParaRPr lang="de-AT" sz="1600" dirty="0" smtClean="0"/>
          </a:p>
        </p:txBody>
      </p:sp>
    </p:spTree>
    <p:extLst>
      <p:ext uri="{BB962C8B-B14F-4D97-AF65-F5344CB8AC3E}">
        <p14:creationId xmlns:p14="http://schemas.microsoft.com/office/powerpoint/2010/main" val="2283643630"/>
      </p:ext>
    </p:extLst>
  </p:cSld>
  <p:clrMapOvr>
    <a:masterClrMapping/>
  </p:clrMapOvr>
  <p:transition spd="med">
    <p:fade thruBlk="1"/>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3" cstate="email"/>
          <a:srcRect/>
          <a:stretch>
            <a:fillRect/>
          </a:stretch>
        </p:blipFill>
        <p:spPr bwMode="auto">
          <a:xfrm>
            <a:off x="-14451" y="-27384"/>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a:xfrm>
            <a:off x="179512" y="325660"/>
            <a:ext cx="8136903" cy="1152525"/>
          </a:xfrm>
        </p:spPr>
        <p:txBody>
          <a:bodyPr/>
          <a:lstStyle/>
          <a:p>
            <a:r>
              <a:rPr lang="de-AT" sz="2400" dirty="0" smtClean="0"/>
              <a:t>Kriegswende</a:t>
            </a:r>
            <a:endParaRPr lang="de-AT" sz="2400" dirty="0"/>
          </a:p>
        </p:txBody>
      </p:sp>
      <p:sp>
        <p:nvSpPr>
          <p:cNvPr id="5" name="Inhaltsplatzhalter 11"/>
          <p:cNvSpPr txBox="1">
            <a:spLocks/>
          </p:cNvSpPr>
          <p:nvPr/>
        </p:nvSpPr>
        <p:spPr>
          <a:xfrm>
            <a:off x="251520" y="1196752"/>
            <a:ext cx="8435280" cy="4934173"/>
          </a:xfrm>
          <a:prstGeom prst="rect">
            <a:avLst/>
          </a:prstGeom>
        </p:spPr>
        <p:txBody>
          <a:bodyPr/>
          <a:lstStyle/>
          <a:p>
            <a:endParaRPr lang="de-DE" sz="2000" kern="0" dirty="0">
              <a:latin typeface="+mn-lt"/>
            </a:endParaRPr>
          </a:p>
        </p:txBody>
      </p:sp>
      <p:sp>
        <p:nvSpPr>
          <p:cNvPr id="7" name="Inhaltsplatzhalter 6"/>
          <p:cNvSpPr>
            <a:spLocks noGrp="1"/>
          </p:cNvSpPr>
          <p:nvPr>
            <p:ph idx="1"/>
          </p:nvPr>
        </p:nvSpPr>
        <p:spPr>
          <a:xfrm>
            <a:off x="202187" y="1448482"/>
            <a:ext cx="8229600" cy="4430712"/>
          </a:xfrm>
        </p:spPr>
        <p:txBody>
          <a:bodyPr/>
          <a:lstStyle/>
          <a:p>
            <a:pPr marL="0" indent="0">
              <a:buNone/>
            </a:pPr>
            <a:r>
              <a:rPr lang="de-DE" sz="1600" dirty="0" smtClean="0"/>
              <a:t>D</a:t>
            </a:r>
            <a:r>
              <a:rPr lang="de-AT" sz="1600" dirty="0" err="1"/>
              <a:t>ie</a:t>
            </a:r>
            <a:r>
              <a:rPr lang="de-AT" sz="1600" dirty="0"/>
              <a:t> ersten Kriegsjahre </a:t>
            </a:r>
            <a:r>
              <a:rPr lang="de-AT" sz="1600" dirty="0" smtClean="0"/>
              <a:t>waren für </a:t>
            </a:r>
            <a:r>
              <a:rPr lang="de-AT" sz="1600" dirty="0"/>
              <a:t>das Deutsche Reich </a:t>
            </a:r>
            <a:r>
              <a:rPr lang="de-AT" sz="1600" dirty="0" smtClean="0"/>
              <a:t>erfolgreich verlaufen, ab </a:t>
            </a:r>
            <a:r>
              <a:rPr lang="de-AT" sz="1600" dirty="0"/>
              <a:t>1942 </a:t>
            </a:r>
            <a:r>
              <a:rPr lang="de-AT" sz="1600" dirty="0" smtClean="0"/>
              <a:t>kam es durch mehrere Ereignisse dann zur </a:t>
            </a:r>
            <a:r>
              <a:rPr lang="de-AT" sz="1600" dirty="0"/>
              <a:t>„</a:t>
            </a:r>
            <a:r>
              <a:rPr lang="de-AT" sz="1600" b="1" dirty="0"/>
              <a:t>Kriegswende</a:t>
            </a:r>
            <a:r>
              <a:rPr lang="de-AT" sz="1600" dirty="0" smtClean="0"/>
              <a:t>“: </a:t>
            </a:r>
          </a:p>
          <a:p>
            <a:pPr marL="0" indent="0">
              <a:buNone/>
            </a:pPr>
            <a:endParaRPr lang="de-AT" sz="1600" b="1" dirty="0"/>
          </a:p>
          <a:p>
            <a:r>
              <a:rPr lang="de-AT" sz="1600" b="1" dirty="0" smtClean="0"/>
              <a:t>Niederlage</a:t>
            </a:r>
            <a:r>
              <a:rPr lang="de-AT" sz="1600" dirty="0" smtClean="0"/>
              <a:t> der deutschen Wehrmacht </a:t>
            </a:r>
            <a:r>
              <a:rPr lang="de-AT" sz="1600" b="1" dirty="0" smtClean="0"/>
              <a:t>bei Stalingrad</a:t>
            </a:r>
          </a:p>
          <a:p>
            <a:pPr marL="457200" lvl="1" indent="0">
              <a:buNone/>
            </a:pPr>
            <a:endParaRPr lang="de-AT" sz="1100" b="1" dirty="0" smtClean="0"/>
          </a:p>
          <a:p>
            <a:r>
              <a:rPr lang="de-AT" sz="1600" b="1" dirty="0" smtClean="0"/>
              <a:t>Kriegseintritt</a:t>
            </a:r>
            <a:r>
              <a:rPr lang="de-AT" sz="1600" dirty="0" smtClean="0"/>
              <a:t> </a:t>
            </a:r>
            <a:r>
              <a:rPr lang="de-AT" sz="1600" dirty="0"/>
              <a:t>der USA </a:t>
            </a:r>
            <a:endParaRPr lang="de-AT" sz="1600" dirty="0" smtClean="0"/>
          </a:p>
          <a:p>
            <a:pPr marL="457200" lvl="1" indent="0">
              <a:buNone/>
            </a:pPr>
            <a:endParaRPr lang="de-AT" sz="1100" b="1" dirty="0" smtClean="0"/>
          </a:p>
          <a:p>
            <a:r>
              <a:rPr lang="de-AT" sz="1600" b="1" dirty="0" smtClean="0"/>
              <a:t>Landung </a:t>
            </a:r>
            <a:r>
              <a:rPr lang="de-AT" sz="1600" b="1" dirty="0"/>
              <a:t>der </a:t>
            </a:r>
            <a:r>
              <a:rPr lang="de-AT" sz="1600" b="1" dirty="0" smtClean="0"/>
              <a:t>Alliierten</a:t>
            </a:r>
          </a:p>
          <a:p>
            <a:pPr marL="457200" lvl="1" indent="0">
              <a:buNone/>
            </a:pPr>
            <a:endParaRPr lang="de-AT" sz="1100" b="1" dirty="0" smtClean="0"/>
          </a:p>
          <a:p>
            <a:r>
              <a:rPr lang="de-AT" sz="1600" b="1" dirty="0" smtClean="0"/>
              <a:t>Näherrücken der sowjetischen </a:t>
            </a:r>
            <a:r>
              <a:rPr lang="de-AT" sz="1600" b="1" dirty="0"/>
              <a:t>Truppen </a:t>
            </a:r>
            <a:r>
              <a:rPr lang="de-AT" sz="1600" dirty="0" smtClean="0"/>
              <a:t>im Osten, Großoffensive </a:t>
            </a:r>
            <a:r>
              <a:rPr lang="de-AT" sz="1600" dirty="0"/>
              <a:t>(„Operation </a:t>
            </a:r>
            <a:r>
              <a:rPr lang="de-AT" sz="1600" dirty="0" err="1"/>
              <a:t>Bagration</a:t>
            </a:r>
            <a:r>
              <a:rPr lang="de-AT" sz="1600" dirty="0"/>
              <a:t>“) </a:t>
            </a:r>
            <a:r>
              <a:rPr lang="de-AT" sz="1600" dirty="0" smtClean="0"/>
              <a:t>hatte begonnen.</a:t>
            </a:r>
          </a:p>
          <a:p>
            <a:pPr marL="457200" lvl="1" indent="0">
              <a:buNone/>
            </a:pPr>
            <a:endParaRPr lang="de-AT" sz="1100" dirty="0" smtClean="0"/>
          </a:p>
          <a:p>
            <a:r>
              <a:rPr lang="de-AT" sz="1600" dirty="0" smtClean="0"/>
              <a:t>Eröffnung </a:t>
            </a:r>
            <a:r>
              <a:rPr lang="de-AT" sz="1600" dirty="0"/>
              <a:t>einer </a:t>
            </a:r>
            <a:r>
              <a:rPr lang="de-AT" sz="1600" b="1" dirty="0"/>
              <a:t>neuen Front in Nordafrika </a:t>
            </a:r>
            <a:r>
              <a:rPr lang="de-AT" sz="1600" dirty="0"/>
              <a:t>durch die Alliierten im </a:t>
            </a:r>
            <a:r>
              <a:rPr lang="de-AT" sz="1600" dirty="0" smtClean="0"/>
              <a:t>November 1942.</a:t>
            </a:r>
            <a:endParaRPr lang="de-AT" sz="1600" dirty="0"/>
          </a:p>
        </p:txBody>
      </p:sp>
    </p:spTree>
    <p:extLst>
      <p:ext uri="{BB962C8B-B14F-4D97-AF65-F5344CB8AC3E}">
        <p14:creationId xmlns:p14="http://schemas.microsoft.com/office/powerpoint/2010/main" val="2903326358"/>
      </p:ext>
    </p:extLst>
  </p:cSld>
  <p:clrMapOvr>
    <a:masterClrMapping/>
  </p:clrMapOvr>
  <p:transition spd="med">
    <p:fade thruBlk="1"/>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3" cstate="email"/>
          <a:srcRect/>
          <a:stretch>
            <a:fillRect/>
          </a:stretch>
        </p:blipFill>
        <p:spPr bwMode="auto">
          <a:xfrm>
            <a:off x="0" y="-27384"/>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a:xfrm>
            <a:off x="179512" y="325660"/>
            <a:ext cx="8136903" cy="1152525"/>
          </a:xfrm>
        </p:spPr>
        <p:txBody>
          <a:bodyPr/>
          <a:lstStyle/>
          <a:p>
            <a:r>
              <a:rPr lang="de-AT" sz="2400" dirty="0" smtClean="0"/>
              <a:t>„Totaler Krieg“</a:t>
            </a:r>
            <a:endParaRPr lang="de-AT" sz="2400" dirty="0"/>
          </a:p>
        </p:txBody>
      </p:sp>
      <p:sp>
        <p:nvSpPr>
          <p:cNvPr id="5" name="Inhaltsplatzhalter 11"/>
          <p:cNvSpPr txBox="1">
            <a:spLocks/>
          </p:cNvSpPr>
          <p:nvPr/>
        </p:nvSpPr>
        <p:spPr>
          <a:xfrm>
            <a:off x="251520" y="1196752"/>
            <a:ext cx="8435280" cy="4934173"/>
          </a:xfrm>
          <a:prstGeom prst="rect">
            <a:avLst/>
          </a:prstGeom>
        </p:spPr>
        <p:txBody>
          <a:bodyPr/>
          <a:lstStyle/>
          <a:p>
            <a:endParaRPr lang="de-DE" sz="2000" kern="0" dirty="0">
              <a:latin typeface="+mn-lt"/>
            </a:endParaRPr>
          </a:p>
        </p:txBody>
      </p:sp>
      <p:sp>
        <p:nvSpPr>
          <p:cNvPr id="7" name="Inhaltsplatzhalter 6"/>
          <p:cNvSpPr>
            <a:spLocks noGrp="1"/>
          </p:cNvSpPr>
          <p:nvPr>
            <p:ph idx="1"/>
          </p:nvPr>
        </p:nvSpPr>
        <p:spPr>
          <a:xfrm>
            <a:off x="202187" y="1448482"/>
            <a:ext cx="8229600" cy="4430712"/>
          </a:xfrm>
        </p:spPr>
        <p:txBody>
          <a:bodyPr/>
          <a:lstStyle/>
          <a:p>
            <a:pPr marL="0" indent="0">
              <a:buNone/>
            </a:pPr>
            <a:r>
              <a:rPr lang="de-AT" sz="1600" dirty="0" smtClean="0"/>
              <a:t>Hitler </a:t>
            </a:r>
            <a:r>
              <a:rPr lang="de-AT" sz="1600" dirty="0"/>
              <a:t>wollte die Niederlage bei Stalingrad nicht wahrhaben, er forderte nun den </a:t>
            </a:r>
            <a:r>
              <a:rPr lang="de-AT" sz="1600" b="1" dirty="0"/>
              <a:t>„Totalen </a:t>
            </a:r>
            <a:r>
              <a:rPr lang="de-AT" sz="1600" b="1" dirty="0" smtClean="0"/>
              <a:t>Krieg“</a:t>
            </a:r>
            <a:r>
              <a:rPr lang="de-AT" sz="1600" dirty="0" smtClean="0"/>
              <a:t>, um </a:t>
            </a:r>
            <a:r>
              <a:rPr lang="de-AT" sz="1600" dirty="0"/>
              <a:t>den Krieg doch noch zu gewinnen. </a:t>
            </a:r>
            <a:endParaRPr lang="de-AT" sz="1600" dirty="0" smtClean="0"/>
          </a:p>
          <a:p>
            <a:pPr marL="0" indent="0">
              <a:buNone/>
            </a:pPr>
            <a:endParaRPr lang="de-AT" sz="1600" dirty="0" smtClean="0"/>
          </a:p>
          <a:p>
            <a:r>
              <a:rPr lang="de-AT" sz="1600" dirty="0" smtClean="0"/>
              <a:t>Februar 1943: </a:t>
            </a:r>
            <a:r>
              <a:rPr lang="de-AT" sz="1600" dirty="0"/>
              <a:t>Reichspropagandaminister Joseph </a:t>
            </a:r>
            <a:r>
              <a:rPr lang="de-AT" sz="1600" b="1" dirty="0"/>
              <a:t>Goebbels</a:t>
            </a:r>
            <a:r>
              <a:rPr lang="de-AT" sz="1600" dirty="0"/>
              <a:t> </a:t>
            </a:r>
            <a:r>
              <a:rPr lang="de-AT" sz="1600" dirty="0" smtClean="0"/>
              <a:t>ruft in seiner </a:t>
            </a:r>
            <a:r>
              <a:rPr lang="de-AT" sz="1600" b="1" dirty="0" smtClean="0"/>
              <a:t>Rede </a:t>
            </a:r>
            <a:r>
              <a:rPr lang="de-AT" sz="1600" b="1" dirty="0"/>
              <a:t>im Berliner </a:t>
            </a:r>
            <a:r>
              <a:rPr lang="de-AT" sz="1600" b="1" dirty="0" smtClean="0"/>
              <a:t>Sportpalast </a:t>
            </a:r>
            <a:r>
              <a:rPr lang="de-AT" sz="1600" dirty="0" smtClean="0"/>
              <a:t>das </a:t>
            </a:r>
            <a:r>
              <a:rPr lang="de-AT" sz="1600" dirty="0"/>
              <a:t>deutsche Volk </a:t>
            </a:r>
            <a:r>
              <a:rPr lang="de-AT" sz="1600" dirty="0" smtClean="0"/>
              <a:t>auf, </a:t>
            </a:r>
            <a:r>
              <a:rPr lang="de-AT" sz="1600" dirty="0"/>
              <a:t>noch bis zum „</a:t>
            </a:r>
            <a:r>
              <a:rPr lang="de-AT" sz="1600" b="1" dirty="0"/>
              <a:t>Endsieg</a:t>
            </a:r>
            <a:r>
              <a:rPr lang="de-AT" sz="1600" dirty="0"/>
              <a:t>“ durchzuhalten</a:t>
            </a:r>
            <a:r>
              <a:rPr lang="de-AT" sz="1600" dirty="0" smtClean="0"/>
              <a:t>.</a:t>
            </a:r>
          </a:p>
          <a:p>
            <a:pPr marL="457200" lvl="1" indent="0">
              <a:buNone/>
            </a:pPr>
            <a:endParaRPr lang="de-AT" sz="1100" dirty="0"/>
          </a:p>
          <a:p>
            <a:r>
              <a:rPr lang="de-AT" sz="1600" dirty="0" smtClean="0"/>
              <a:t>„</a:t>
            </a:r>
            <a:r>
              <a:rPr lang="de-AT" sz="1600" b="1" dirty="0" smtClean="0"/>
              <a:t>Volkssturm</a:t>
            </a:r>
            <a:r>
              <a:rPr lang="de-AT" sz="1600" dirty="0" smtClean="0"/>
              <a:t>“: Alle </a:t>
            </a:r>
            <a:r>
              <a:rPr lang="de-AT" sz="1600" dirty="0"/>
              <a:t>Männer zwischen 16 und 65 </a:t>
            </a:r>
            <a:r>
              <a:rPr lang="de-AT" sz="1600" dirty="0" smtClean="0"/>
              <a:t>können nun einberufen werden.</a:t>
            </a:r>
          </a:p>
          <a:p>
            <a:pPr marL="457200" lvl="1" indent="0">
              <a:buNone/>
            </a:pPr>
            <a:endParaRPr lang="de-AT" sz="1100" dirty="0" smtClean="0"/>
          </a:p>
          <a:p>
            <a:r>
              <a:rPr lang="de-AT" sz="1600" dirty="0" smtClean="0"/>
              <a:t>Auch Frauen müssen </a:t>
            </a:r>
            <a:r>
              <a:rPr lang="de-AT" sz="1600" dirty="0"/>
              <a:t>in der </a:t>
            </a:r>
            <a:r>
              <a:rPr lang="de-AT" sz="1600" b="1" dirty="0"/>
              <a:t>Rüstungsindustrie</a:t>
            </a:r>
            <a:r>
              <a:rPr lang="de-AT" sz="1600" dirty="0"/>
              <a:t> </a:t>
            </a:r>
            <a:r>
              <a:rPr lang="de-AT" sz="1600" dirty="0" smtClean="0"/>
              <a:t>arbeiten.</a:t>
            </a:r>
          </a:p>
          <a:p>
            <a:pPr marL="457200" lvl="1" indent="0">
              <a:buNone/>
            </a:pPr>
            <a:endParaRPr lang="de-AT" sz="1100" dirty="0" smtClean="0"/>
          </a:p>
          <a:p>
            <a:r>
              <a:rPr lang="de-AT" sz="1600" dirty="0" smtClean="0"/>
              <a:t>Der </a:t>
            </a:r>
            <a:r>
              <a:rPr lang="de-AT" sz="1600" dirty="0"/>
              <a:t>„Totale Krieg“ berührte </a:t>
            </a:r>
            <a:r>
              <a:rPr lang="de-AT" sz="1600" b="1" dirty="0"/>
              <a:t>viele Bereiche des alltäglichen </a:t>
            </a:r>
            <a:r>
              <a:rPr lang="de-AT" sz="1600" b="1" dirty="0" smtClean="0"/>
              <a:t>Lebens.</a:t>
            </a:r>
            <a:endParaRPr lang="de-AT" sz="1600" dirty="0" smtClean="0"/>
          </a:p>
          <a:p>
            <a:pPr lvl="1"/>
            <a:r>
              <a:rPr lang="de-AT" sz="1600" dirty="0" smtClean="0"/>
              <a:t>z.B. Strom- </a:t>
            </a:r>
            <a:r>
              <a:rPr lang="de-AT" sz="1600" dirty="0"/>
              <a:t>und Gasversorgung </a:t>
            </a:r>
            <a:r>
              <a:rPr lang="de-AT" sz="1600" dirty="0" smtClean="0"/>
              <a:t>wird eingeschränkt.</a:t>
            </a:r>
          </a:p>
          <a:p>
            <a:pPr lvl="1"/>
            <a:r>
              <a:rPr lang="de-AT" sz="1600" dirty="0" smtClean="0"/>
              <a:t>Kultur- </a:t>
            </a:r>
            <a:r>
              <a:rPr lang="de-AT" sz="1600" dirty="0"/>
              <a:t>und Sport-Veranstaltungen </a:t>
            </a:r>
            <a:r>
              <a:rPr lang="de-AT" sz="1600" dirty="0" smtClean="0"/>
              <a:t>werden verboten.</a:t>
            </a:r>
          </a:p>
          <a:p>
            <a:pPr marL="457200" lvl="1" indent="0">
              <a:buNone/>
            </a:pPr>
            <a:endParaRPr lang="de-AT" sz="1600" dirty="0" smtClean="0"/>
          </a:p>
          <a:p>
            <a:r>
              <a:rPr lang="de-AT" sz="1600" dirty="0" smtClean="0"/>
              <a:t>Das </a:t>
            </a:r>
            <a:r>
              <a:rPr lang="de-AT" sz="1600" b="1" dirty="0"/>
              <a:t>Kriegsstrafrecht</a:t>
            </a:r>
            <a:r>
              <a:rPr lang="de-AT" sz="1600" dirty="0"/>
              <a:t> </a:t>
            </a:r>
            <a:r>
              <a:rPr lang="de-AT" sz="1600" dirty="0" smtClean="0"/>
              <a:t>wird </a:t>
            </a:r>
            <a:r>
              <a:rPr lang="de-AT" sz="1600" b="1" dirty="0" smtClean="0"/>
              <a:t>verschärft, z.B.</a:t>
            </a:r>
          </a:p>
          <a:p>
            <a:pPr lvl="1"/>
            <a:r>
              <a:rPr lang="de-AT" sz="1600" dirty="0" smtClean="0"/>
              <a:t>Todesstrafe für „Vergehen“ wie unerlaubtes </a:t>
            </a:r>
            <a:r>
              <a:rPr lang="de-AT" sz="1600" dirty="0"/>
              <a:t>Schlachten von </a:t>
            </a:r>
            <a:r>
              <a:rPr lang="de-AT" sz="1600" dirty="0" smtClean="0"/>
              <a:t>Tieren.</a:t>
            </a:r>
            <a:endParaRPr lang="de-AT" sz="1600" dirty="0"/>
          </a:p>
          <a:p>
            <a:endParaRPr lang="de-AT" sz="1600" dirty="0"/>
          </a:p>
        </p:txBody>
      </p:sp>
    </p:spTree>
    <p:extLst>
      <p:ext uri="{BB962C8B-B14F-4D97-AF65-F5344CB8AC3E}">
        <p14:creationId xmlns:p14="http://schemas.microsoft.com/office/powerpoint/2010/main" val="1777171114"/>
      </p:ext>
    </p:extLst>
  </p:cSld>
  <p:clrMapOvr>
    <a:masterClrMapping/>
  </p:clrMapOvr>
  <p:transition spd="med">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3" cstate="email"/>
          <a:srcRect/>
          <a:stretch>
            <a:fillRect/>
          </a:stretch>
        </p:blipFill>
        <p:spPr bwMode="auto">
          <a:xfrm>
            <a:off x="-19050" y="-27384"/>
            <a:ext cx="9163050" cy="6885384"/>
          </a:xfrm>
          <a:prstGeom prst="rect">
            <a:avLst/>
          </a:prstGeom>
          <a:noFill/>
        </p:spPr>
      </p:pic>
      <p:sp>
        <p:nvSpPr>
          <p:cNvPr id="2" name="Titel 1"/>
          <p:cNvSpPr>
            <a:spLocks noGrp="1"/>
          </p:cNvSpPr>
          <p:nvPr>
            <p:ph type="title"/>
          </p:nvPr>
        </p:nvSpPr>
        <p:spPr>
          <a:xfrm>
            <a:off x="504570" y="-88434"/>
            <a:ext cx="8207375" cy="1152525"/>
          </a:xfrm>
        </p:spPr>
        <p:txBody>
          <a:bodyPr/>
          <a:lstStyle/>
          <a:p>
            <a:r>
              <a:rPr lang="de-DE" sz="1800" i="1" dirty="0"/>
              <a:t>Hinweis zur Nutzung der </a:t>
            </a:r>
            <a:r>
              <a:rPr lang="de-DE" sz="1800" i="1" dirty="0" err="1" smtClean="0"/>
              <a:t>Powerpoint</a:t>
            </a:r>
            <a:r>
              <a:rPr lang="de-DE" sz="1800" i="1" dirty="0" smtClean="0"/>
              <a:t>-Präsentation</a:t>
            </a:r>
            <a:endParaRPr lang="de-AT" sz="1800" i="1" dirty="0"/>
          </a:p>
        </p:txBody>
      </p:sp>
      <p:sp>
        <p:nvSpPr>
          <p:cNvPr id="7" name="Inhaltsplatzhalter 6"/>
          <p:cNvSpPr>
            <a:spLocks noGrp="1"/>
          </p:cNvSpPr>
          <p:nvPr>
            <p:ph idx="1"/>
          </p:nvPr>
        </p:nvSpPr>
        <p:spPr>
          <a:xfrm>
            <a:off x="446240" y="756084"/>
            <a:ext cx="8266784" cy="4824536"/>
          </a:xfrm>
        </p:spPr>
        <p:txBody>
          <a:bodyPr/>
          <a:lstStyle/>
          <a:p>
            <a:r>
              <a:rPr lang="de-DE" sz="1400" dirty="0"/>
              <a:t>Diese </a:t>
            </a:r>
            <a:r>
              <a:rPr lang="de-DE" sz="1400" dirty="0" err="1" smtClean="0"/>
              <a:t>Powerpoint</a:t>
            </a:r>
            <a:r>
              <a:rPr lang="de-DE" sz="1400" dirty="0"/>
              <a:t>-</a:t>
            </a:r>
            <a:r>
              <a:rPr lang="de-DE" sz="1400" dirty="0" smtClean="0"/>
              <a:t>Präsentation </a:t>
            </a:r>
            <a:r>
              <a:rPr lang="de-DE" sz="1400" dirty="0"/>
              <a:t>enthält neben den </a:t>
            </a:r>
            <a:r>
              <a:rPr lang="de-DE" sz="1400" b="1" dirty="0"/>
              <a:t>Folien</a:t>
            </a:r>
            <a:r>
              <a:rPr lang="de-DE" sz="1400" dirty="0"/>
              <a:t>, die in der Bildschirmpräsentation wiedergegeben werden, zusätzliche </a:t>
            </a:r>
            <a:r>
              <a:rPr lang="de-DE" sz="1400" b="1" dirty="0"/>
              <a:t>Notizenseiten</a:t>
            </a:r>
            <a:r>
              <a:rPr lang="de-DE" sz="1400" dirty="0" smtClean="0"/>
              <a:t>.</a:t>
            </a:r>
          </a:p>
          <a:p>
            <a:pPr marL="0" indent="0">
              <a:buNone/>
            </a:pPr>
            <a:endParaRPr lang="de-AT" sz="1400" dirty="0"/>
          </a:p>
          <a:p>
            <a:r>
              <a:rPr lang="de-DE" sz="1400" dirty="0"/>
              <a:t>Die Notizenseiten werden bei der Präsentation nicht angezeigt. Sie enthalten </a:t>
            </a:r>
            <a:r>
              <a:rPr lang="de-DE" sz="1400" b="1" dirty="0"/>
              <a:t>zusätzliche Informationen für die/den Vortragende/n</a:t>
            </a:r>
            <a:r>
              <a:rPr lang="de-DE" sz="1400" dirty="0"/>
              <a:t>, welche über die Stichworte der präsentierten Folien hinausgehen.</a:t>
            </a:r>
            <a:br>
              <a:rPr lang="de-DE" sz="1400" dirty="0"/>
            </a:br>
            <a:endParaRPr lang="de-AT" sz="1400" dirty="0"/>
          </a:p>
          <a:p>
            <a:r>
              <a:rPr lang="de-DE" sz="1400" dirty="0"/>
              <a:t>Wählt man im </a:t>
            </a:r>
            <a:r>
              <a:rPr lang="de-DE" sz="1400" dirty="0" err="1"/>
              <a:t>Menüband</a:t>
            </a:r>
            <a:r>
              <a:rPr lang="de-DE" sz="1400" dirty="0"/>
              <a:t> die Registerkarte „</a:t>
            </a:r>
            <a:r>
              <a:rPr lang="de-DE" sz="1400" b="1" dirty="0"/>
              <a:t>Ansicht</a:t>
            </a:r>
            <a:r>
              <a:rPr lang="de-DE" sz="1400" dirty="0"/>
              <a:t>“ und die Schaltfläche „</a:t>
            </a:r>
            <a:r>
              <a:rPr lang="de-DE" sz="1400" b="1" dirty="0"/>
              <a:t>Notizenseite</a:t>
            </a:r>
            <a:r>
              <a:rPr lang="de-DE" sz="1400" dirty="0"/>
              <a:t>“, so wird der Notizenbereich unterhalb des Folienfensters angezeigt.</a:t>
            </a:r>
            <a:r>
              <a:rPr lang="de-AT" sz="1400" dirty="0"/>
              <a:t> </a:t>
            </a:r>
            <a:r>
              <a:rPr lang="de-AT" sz="1400" dirty="0" smtClean="0"/>
              <a:t>(</a:t>
            </a:r>
            <a:r>
              <a:rPr lang="de-AT" sz="1400" i="1" dirty="0" smtClean="0"/>
              <a:t>siehe Screensh</a:t>
            </a:r>
            <a:r>
              <a:rPr lang="de-AT" sz="1400" dirty="0" smtClean="0"/>
              <a:t>ot) Die </a:t>
            </a:r>
            <a:r>
              <a:rPr lang="de-AT" sz="1400" dirty="0"/>
              <a:t>Notizen können bei Bedarf auch </a:t>
            </a:r>
            <a:r>
              <a:rPr lang="de-AT" sz="1400" b="1" dirty="0"/>
              <a:t>ausgedruckt</a:t>
            </a:r>
            <a:r>
              <a:rPr lang="de-AT" sz="1400" dirty="0"/>
              <a:t> werden.</a:t>
            </a:r>
          </a:p>
          <a:p>
            <a:pPr marL="0" indent="0">
              <a:buNone/>
            </a:pPr>
            <a:endParaRPr lang="de-AT" sz="1600" dirty="0"/>
          </a:p>
          <a:p>
            <a:pPr marL="0" indent="0">
              <a:buNone/>
            </a:pPr>
            <a:endParaRPr lang="de-DE" sz="1600" b="1" dirty="0" smtClean="0"/>
          </a:p>
          <a:p>
            <a:endParaRPr lang="de-DE" sz="1000" u="sng" dirty="0" smtClean="0"/>
          </a:p>
          <a:p>
            <a:pPr marL="0" indent="0">
              <a:buNone/>
            </a:pPr>
            <a:endParaRPr lang="de-AT" sz="1000" dirty="0"/>
          </a:p>
          <a:p>
            <a:pPr marL="457200" lvl="1" indent="0">
              <a:buNone/>
            </a:pPr>
            <a:endParaRPr lang="de-AT" sz="1000" dirty="0" smtClean="0"/>
          </a:p>
          <a:p>
            <a:endParaRPr lang="de-DE" sz="1000" dirty="0"/>
          </a:p>
          <a:p>
            <a:pPr marL="0" indent="0">
              <a:buNone/>
            </a:pPr>
            <a:endParaRPr lang="de-AT" sz="1000" dirty="0"/>
          </a:p>
          <a:p>
            <a:pPr marL="0" indent="0">
              <a:buNone/>
            </a:pPr>
            <a:endParaRPr lang="de-DE" sz="1000" dirty="0" smtClean="0">
              <a:solidFill>
                <a:schemeClr val="bg1">
                  <a:lumMod val="50000"/>
                </a:schemeClr>
              </a:solidFill>
            </a:endParaRPr>
          </a:p>
        </p:txBody>
      </p:sp>
      <p:pic>
        <p:nvPicPr>
          <p:cNvPr id="5" name="Grafik 4"/>
          <p:cNvPicPr/>
          <p:nvPr/>
        </p:nvPicPr>
        <p:blipFill>
          <a:blip r:embed="rId4"/>
          <a:stretch>
            <a:fillRect/>
          </a:stretch>
        </p:blipFill>
        <p:spPr>
          <a:xfrm>
            <a:off x="1691680" y="3296313"/>
            <a:ext cx="5472608" cy="3229031"/>
          </a:xfrm>
          <a:prstGeom prst="rect">
            <a:avLst/>
          </a:prstGeom>
        </p:spPr>
      </p:pic>
      <p:sp>
        <p:nvSpPr>
          <p:cNvPr id="8" name="Pfeil nach rechts 7"/>
          <p:cNvSpPr/>
          <p:nvPr/>
        </p:nvSpPr>
        <p:spPr>
          <a:xfrm rot="8685081">
            <a:off x="5008654" y="3214397"/>
            <a:ext cx="465455" cy="163830"/>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de-AT"/>
          </a:p>
        </p:txBody>
      </p:sp>
      <p:sp>
        <p:nvSpPr>
          <p:cNvPr id="9" name="Pfeil nach rechts 8"/>
          <p:cNvSpPr/>
          <p:nvPr/>
        </p:nvSpPr>
        <p:spPr>
          <a:xfrm rot="19550183">
            <a:off x="2273584" y="3815287"/>
            <a:ext cx="465455" cy="163830"/>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de-AT"/>
          </a:p>
        </p:txBody>
      </p:sp>
    </p:spTree>
    <p:extLst>
      <p:ext uri="{BB962C8B-B14F-4D97-AF65-F5344CB8AC3E}">
        <p14:creationId xmlns:p14="http://schemas.microsoft.com/office/powerpoint/2010/main" val="1802095110"/>
      </p:ext>
    </p:extLst>
  </p:cSld>
  <p:clrMapOvr>
    <a:masterClrMapping/>
  </p:clrMapOvr>
  <p:transition spd="med">
    <p:fade thruBlk="1"/>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3" cstate="email"/>
          <a:srcRect/>
          <a:stretch>
            <a:fillRect/>
          </a:stretch>
        </p:blipFill>
        <p:spPr bwMode="auto">
          <a:xfrm>
            <a:off x="0" y="-4644"/>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a:xfrm>
            <a:off x="179512" y="325660"/>
            <a:ext cx="8136903" cy="1152525"/>
          </a:xfrm>
        </p:spPr>
        <p:txBody>
          <a:bodyPr/>
          <a:lstStyle/>
          <a:p>
            <a:r>
              <a:rPr lang="de-AT" sz="2400" dirty="0" smtClean="0"/>
              <a:t>Kriegsende in Europa</a:t>
            </a:r>
            <a:r>
              <a:rPr lang="de-AT" sz="2400" dirty="0"/>
              <a:t/>
            </a:r>
            <a:br>
              <a:rPr lang="de-AT" sz="2400" dirty="0"/>
            </a:br>
            <a:endParaRPr lang="de-AT" sz="2400" dirty="0"/>
          </a:p>
        </p:txBody>
      </p:sp>
      <p:sp>
        <p:nvSpPr>
          <p:cNvPr id="5" name="Inhaltsplatzhalter 11"/>
          <p:cNvSpPr txBox="1">
            <a:spLocks/>
          </p:cNvSpPr>
          <p:nvPr/>
        </p:nvSpPr>
        <p:spPr>
          <a:xfrm>
            <a:off x="251520" y="1196752"/>
            <a:ext cx="8435280" cy="4934173"/>
          </a:xfrm>
          <a:prstGeom prst="rect">
            <a:avLst/>
          </a:prstGeom>
        </p:spPr>
        <p:txBody>
          <a:bodyPr/>
          <a:lstStyle/>
          <a:p>
            <a:endParaRPr lang="de-DE" sz="2000" kern="0" dirty="0">
              <a:latin typeface="+mn-lt"/>
            </a:endParaRPr>
          </a:p>
        </p:txBody>
      </p:sp>
      <p:sp>
        <p:nvSpPr>
          <p:cNvPr id="7" name="Inhaltsplatzhalter 6"/>
          <p:cNvSpPr>
            <a:spLocks noGrp="1"/>
          </p:cNvSpPr>
          <p:nvPr>
            <p:ph idx="1"/>
          </p:nvPr>
        </p:nvSpPr>
        <p:spPr>
          <a:xfrm>
            <a:off x="202187" y="1448482"/>
            <a:ext cx="8229600" cy="4430712"/>
          </a:xfrm>
        </p:spPr>
        <p:txBody>
          <a:bodyPr/>
          <a:lstStyle/>
          <a:p>
            <a:r>
              <a:rPr lang="de-AT" sz="1600" b="1" dirty="0"/>
              <a:t>Sieg Deutschlands </a:t>
            </a:r>
            <a:r>
              <a:rPr lang="de-AT" sz="1600" dirty="0"/>
              <a:t>und seiner Verbündeten </a:t>
            </a:r>
            <a:r>
              <a:rPr lang="de-AT" sz="1600" dirty="0" smtClean="0"/>
              <a:t>wurde </a:t>
            </a:r>
            <a:r>
              <a:rPr lang="de-AT" sz="1600" b="1" dirty="0" smtClean="0"/>
              <a:t>immer unwahrscheinlicher.</a:t>
            </a:r>
            <a:endParaRPr lang="de-AT" sz="1600" b="1" dirty="0"/>
          </a:p>
          <a:p>
            <a:pPr lvl="1"/>
            <a:r>
              <a:rPr lang="de-AT" sz="1600" dirty="0" smtClean="0"/>
              <a:t>Kriegswende </a:t>
            </a:r>
            <a:r>
              <a:rPr lang="de-AT" sz="1600" dirty="0"/>
              <a:t>ab </a:t>
            </a:r>
            <a:r>
              <a:rPr lang="de-AT" sz="1600" dirty="0" smtClean="0"/>
              <a:t>1942</a:t>
            </a:r>
          </a:p>
          <a:p>
            <a:pPr lvl="1"/>
            <a:r>
              <a:rPr lang="de-AT" sz="1600" dirty="0" smtClean="0"/>
              <a:t>Gleichzeitiges </a:t>
            </a:r>
            <a:r>
              <a:rPr lang="de-AT" sz="1600" dirty="0"/>
              <a:t>Näherrücken der Truppen der Westalliierten und der sowjetischen Armee (1943/44</a:t>
            </a:r>
            <a:r>
              <a:rPr lang="de-AT" sz="1600" dirty="0" smtClean="0"/>
              <a:t>). </a:t>
            </a:r>
          </a:p>
          <a:p>
            <a:pPr marL="457200" lvl="1" indent="0">
              <a:buNone/>
            </a:pPr>
            <a:endParaRPr lang="de-AT" sz="1600" dirty="0" smtClean="0"/>
          </a:p>
          <a:p>
            <a:r>
              <a:rPr lang="de-AT" sz="1600" dirty="0" smtClean="0"/>
              <a:t>Winter 1944: </a:t>
            </a:r>
            <a:r>
              <a:rPr lang="de-AT" sz="1600" b="1" dirty="0" smtClean="0"/>
              <a:t>Alliierte </a:t>
            </a:r>
            <a:r>
              <a:rPr lang="de-AT" sz="1600" b="1" dirty="0"/>
              <a:t>Truppen </a:t>
            </a:r>
            <a:r>
              <a:rPr lang="de-AT" sz="1600" b="1" dirty="0" smtClean="0"/>
              <a:t>besetzen große </a:t>
            </a:r>
            <a:r>
              <a:rPr lang="de-AT" sz="1600" b="1" dirty="0"/>
              <a:t>Gebiete des „Deutschen Reiches</a:t>
            </a:r>
            <a:r>
              <a:rPr lang="de-AT" sz="1600" dirty="0"/>
              <a:t>“ im </a:t>
            </a:r>
            <a:r>
              <a:rPr lang="de-AT" sz="1600" dirty="0" smtClean="0"/>
              <a:t>Westen.</a:t>
            </a:r>
          </a:p>
          <a:p>
            <a:pPr marL="457200" lvl="1" indent="0">
              <a:buNone/>
            </a:pPr>
            <a:endParaRPr lang="de-AT" sz="1100" dirty="0" smtClean="0"/>
          </a:p>
          <a:p>
            <a:r>
              <a:rPr lang="de-AT" sz="1600" dirty="0" smtClean="0"/>
              <a:t>Anfang 1945: Die </a:t>
            </a:r>
            <a:r>
              <a:rPr lang="de-AT" sz="1600" b="1" dirty="0"/>
              <a:t>Rote Armee </a:t>
            </a:r>
            <a:r>
              <a:rPr lang="de-AT" sz="1600" dirty="0" smtClean="0"/>
              <a:t>steht an </a:t>
            </a:r>
            <a:r>
              <a:rPr lang="de-AT" sz="1600" dirty="0"/>
              <a:t>der </a:t>
            </a:r>
            <a:r>
              <a:rPr lang="de-AT" sz="1600" b="1" dirty="0"/>
              <a:t>Außengrenze von </a:t>
            </a:r>
            <a:r>
              <a:rPr lang="de-AT" sz="1600" b="1" dirty="0" smtClean="0"/>
              <a:t>Berlin.</a:t>
            </a:r>
          </a:p>
          <a:p>
            <a:pPr marL="457200" lvl="1" indent="0">
              <a:buNone/>
            </a:pPr>
            <a:endParaRPr lang="de-AT" sz="1100" dirty="0" smtClean="0"/>
          </a:p>
          <a:p>
            <a:r>
              <a:rPr lang="de-AT" sz="1600" dirty="0" smtClean="0"/>
              <a:t>30</a:t>
            </a:r>
            <a:r>
              <a:rPr lang="de-AT" sz="1600" dirty="0"/>
              <a:t>. April </a:t>
            </a:r>
            <a:r>
              <a:rPr lang="de-AT" sz="1600" dirty="0" smtClean="0"/>
              <a:t>1945: Suizid von Adolf </a:t>
            </a:r>
            <a:r>
              <a:rPr lang="de-AT" sz="1600" dirty="0"/>
              <a:t>Hitler und </a:t>
            </a:r>
            <a:r>
              <a:rPr lang="de-AT" sz="1600" dirty="0" smtClean="0"/>
              <a:t>Eva Braun im </a:t>
            </a:r>
            <a:r>
              <a:rPr lang="de-AT" sz="1600" dirty="0"/>
              <a:t>Berliner „Führerbunker</a:t>
            </a:r>
            <a:r>
              <a:rPr lang="de-AT" sz="1600" dirty="0" smtClean="0"/>
              <a:t>“</a:t>
            </a:r>
          </a:p>
          <a:p>
            <a:pPr marL="457200" lvl="1" indent="0">
              <a:buNone/>
            </a:pPr>
            <a:endParaRPr lang="de-AT" sz="1100" dirty="0" smtClean="0"/>
          </a:p>
          <a:p>
            <a:r>
              <a:rPr lang="de-AT" sz="1600" dirty="0" smtClean="0"/>
              <a:t>7./8. </a:t>
            </a:r>
            <a:r>
              <a:rPr lang="de-AT" sz="1600" dirty="0"/>
              <a:t>Mai </a:t>
            </a:r>
            <a:r>
              <a:rPr lang="de-AT" sz="1600" dirty="0" smtClean="0"/>
              <a:t>1945: </a:t>
            </a:r>
            <a:r>
              <a:rPr lang="de-AT" sz="1600" b="1" dirty="0" smtClean="0"/>
              <a:t>Ende des Zweiten Weltkrieges in Europa </a:t>
            </a:r>
          </a:p>
          <a:p>
            <a:pPr lvl="1"/>
            <a:r>
              <a:rPr lang="de-AT" sz="1600" dirty="0" smtClean="0"/>
              <a:t>Alfred </a:t>
            </a:r>
            <a:r>
              <a:rPr lang="de-AT" sz="1600" dirty="0"/>
              <a:t>Jodl vom Oberkommando der deutschen Wehrmacht </a:t>
            </a:r>
            <a:r>
              <a:rPr lang="de-AT" sz="1600" dirty="0" smtClean="0"/>
              <a:t>unterzeichnet die </a:t>
            </a:r>
            <a:r>
              <a:rPr lang="de-AT" sz="1600" b="1" dirty="0"/>
              <a:t>bedingungslose Kapitulation Deutschlands</a:t>
            </a:r>
            <a:r>
              <a:rPr lang="de-AT" sz="1600" dirty="0"/>
              <a:t>, am 8. Mai trat diese in </a:t>
            </a:r>
            <a:r>
              <a:rPr lang="de-AT" sz="1600" dirty="0" smtClean="0"/>
              <a:t>Kraft.</a:t>
            </a:r>
          </a:p>
          <a:p>
            <a:pPr marL="457200" lvl="1" indent="0">
              <a:buNone/>
            </a:pPr>
            <a:endParaRPr lang="de-AT" sz="1100" b="1" dirty="0" smtClean="0"/>
          </a:p>
          <a:p>
            <a:pPr marL="0" indent="0">
              <a:buNone/>
            </a:pPr>
            <a:endParaRPr lang="de-AT" sz="1600" dirty="0"/>
          </a:p>
        </p:txBody>
      </p:sp>
    </p:spTree>
    <p:extLst>
      <p:ext uri="{BB962C8B-B14F-4D97-AF65-F5344CB8AC3E}">
        <p14:creationId xmlns:p14="http://schemas.microsoft.com/office/powerpoint/2010/main" val="3186934716"/>
      </p:ext>
    </p:extLst>
  </p:cSld>
  <p:clrMapOvr>
    <a:masterClrMapping/>
  </p:clrMapOvr>
  <p:transition spd="med">
    <p:fade thruBlk="1"/>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3" cstate="email"/>
          <a:srcRect/>
          <a:stretch>
            <a:fillRect/>
          </a:stretch>
        </p:blipFill>
        <p:spPr bwMode="auto">
          <a:xfrm>
            <a:off x="0" y="0"/>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a:xfrm>
            <a:off x="179512" y="325660"/>
            <a:ext cx="8136903" cy="1152525"/>
          </a:xfrm>
        </p:spPr>
        <p:txBody>
          <a:bodyPr/>
          <a:lstStyle/>
          <a:p>
            <a:r>
              <a:rPr lang="de-DE" sz="2400" dirty="0" smtClean="0"/>
              <a:t>Hiroshima </a:t>
            </a:r>
            <a:r>
              <a:rPr lang="de-DE" sz="2400" dirty="0"/>
              <a:t>und </a:t>
            </a:r>
            <a:r>
              <a:rPr lang="de-DE" sz="2400" dirty="0" smtClean="0"/>
              <a:t>Nagasaki – Kriegsende </a:t>
            </a:r>
            <a:r>
              <a:rPr lang="de-DE" sz="2400" dirty="0"/>
              <a:t>in Fernost</a:t>
            </a:r>
            <a:r>
              <a:rPr lang="de-AT" sz="2400" dirty="0"/>
              <a:t/>
            </a:r>
            <a:br>
              <a:rPr lang="de-AT" sz="2400" dirty="0"/>
            </a:br>
            <a:endParaRPr lang="de-AT" sz="2400" dirty="0"/>
          </a:p>
        </p:txBody>
      </p:sp>
      <p:sp>
        <p:nvSpPr>
          <p:cNvPr id="5" name="Inhaltsplatzhalter 11"/>
          <p:cNvSpPr txBox="1">
            <a:spLocks/>
          </p:cNvSpPr>
          <p:nvPr/>
        </p:nvSpPr>
        <p:spPr>
          <a:xfrm>
            <a:off x="251520" y="1196752"/>
            <a:ext cx="8435280" cy="4934173"/>
          </a:xfrm>
          <a:prstGeom prst="rect">
            <a:avLst/>
          </a:prstGeom>
        </p:spPr>
        <p:txBody>
          <a:bodyPr/>
          <a:lstStyle/>
          <a:p>
            <a:endParaRPr lang="de-DE" sz="2000" kern="0" dirty="0">
              <a:latin typeface="+mn-lt"/>
            </a:endParaRPr>
          </a:p>
        </p:txBody>
      </p:sp>
      <p:sp>
        <p:nvSpPr>
          <p:cNvPr id="7" name="Inhaltsplatzhalter 6"/>
          <p:cNvSpPr>
            <a:spLocks noGrp="1"/>
          </p:cNvSpPr>
          <p:nvPr>
            <p:ph idx="1"/>
          </p:nvPr>
        </p:nvSpPr>
        <p:spPr>
          <a:xfrm>
            <a:off x="202187" y="1448482"/>
            <a:ext cx="8229600" cy="4430712"/>
          </a:xfrm>
        </p:spPr>
        <p:txBody>
          <a:bodyPr/>
          <a:lstStyle/>
          <a:p>
            <a:r>
              <a:rPr lang="de-DE" sz="1600" b="1" dirty="0" smtClean="0"/>
              <a:t>Krieg </a:t>
            </a:r>
            <a:r>
              <a:rPr lang="de-DE" sz="1600" b="1" dirty="0"/>
              <a:t>in Fernost ging </a:t>
            </a:r>
            <a:r>
              <a:rPr lang="de-DE" sz="1600" b="1" dirty="0" smtClean="0"/>
              <a:t>weiter: </a:t>
            </a:r>
            <a:r>
              <a:rPr lang="de-DE" sz="1600" dirty="0" smtClean="0"/>
              <a:t>Obwohl </a:t>
            </a:r>
            <a:r>
              <a:rPr lang="de-DE" sz="1600" dirty="0"/>
              <a:t>seit Anfang 1945 zahlreiche japanische Städte durch alliierte Kampfflugzeuge zerstört worden waren, kapitulierte Japan nicht. </a:t>
            </a:r>
            <a:endParaRPr lang="de-DE" sz="1600" dirty="0" smtClean="0"/>
          </a:p>
          <a:p>
            <a:r>
              <a:rPr lang="de-DE" sz="1600" dirty="0" smtClean="0"/>
              <a:t>Der </a:t>
            </a:r>
            <a:r>
              <a:rPr lang="de-DE" sz="1600" dirty="0"/>
              <a:t>neue US-amerikanische Präsident Harry Truman (sein Vorgänger Roosevelt war im April verstorben) </a:t>
            </a:r>
            <a:r>
              <a:rPr lang="de-DE" sz="1600" dirty="0" smtClean="0"/>
              <a:t>wollte </a:t>
            </a:r>
            <a:r>
              <a:rPr lang="de-DE" sz="1600" dirty="0"/>
              <a:t>den Krieg, der in Europa bereits im Mai 1945 zu Ende gegangen war, auch in Fernost möglichst schnell beenden</a:t>
            </a:r>
            <a:r>
              <a:rPr lang="de-DE" sz="1600" dirty="0" smtClean="0"/>
              <a:t>.</a:t>
            </a:r>
          </a:p>
          <a:p>
            <a:r>
              <a:rPr lang="de-DE" sz="1600" b="1" dirty="0" smtClean="0"/>
              <a:t>Abwurf </a:t>
            </a:r>
            <a:r>
              <a:rPr lang="de-DE" sz="1600" b="1" dirty="0"/>
              <a:t>der </a:t>
            </a:r>
            <a:r>
              <a:rPr lang="de-DE" sz="1600" b="1" dirty="0" smtClean="0"/>
              <a:t>Atombomben: </a:t>
            </a:r>
            <a:r>
              <a:rPr lang="de-DE" sz="1600" dirty="0" smtClean="0"/>
              <a:t>Am </a:t>
            </a:r>
            <a:r>
              <a:rPr lang="de-DE" sz="1600" dirty="0"/>
              <a:t>6. August 1945 </a:t>
            </a:r>
            <a:r>
              <a:rPr lang="de-DE" sz="1600" dirty="0" smtClean="0"/>
              <a:t>kommt die </a:t>
            </a:r>
            <a:r>
              <a:rPr lang="de-DE" sz="1600" dirty="0"/>
              <a:t>erste Atombombe zum Einsatz. Ein US-amerikanischer Bomber </a:t>
            </a:r>
            <a:r>
              <a:rPr lang="de-DE" sz="1600" dirty="0" smtClean="0"/>
              <a:t>wirft </a:t>
            </a:r>
            <a:r>
              <a:rPr lang="de-DE" sz="1600" dirty="0"/>
              <a:t>sie über der japanischen Stadt Hiroshima ab. Am 9. August </a:t>
            </a:r>
            <a:r>
              <a:rPr lang="de-DE" sz="1600" dirty="0" smtClean="0"/>
              <a:t>wird eine </a:t>
            </a:r>
            <a:r>
              <a:rPr lang="de-DE" sz="1600" dirty="0"/>
              <a:t>weitere Atombombe über der japanischen Stadt Nagasaki </a:t>
            </a:r>
            <a:r>
              <a:rPr lang="de-DE" sz="1600" dirty="0" smtClean="0"/>
              <a:t>abgeworfen.</a:t>
            </a:r>
            <a:endParaRPr lang="de-DE" sz="1600" dirty="0"/>
          </a:p>
          <a:p>
            <a:pPr lvl="1"/>
            <a:r>
              <a:rPr lang="de-DE" sz="1400" dirty="0" smtClean="0"/>
              <a:t>Die </a:t>
            </a:r>
            <a:r>
              <a:rPr lang="de-DE" sz="1400" dirty="0"/>
              <a:t>Atombomben </a:t>
            </a:r>
            <a:r>
              <a:rPr lang="de-DE" sz="1400" dirty="0" smtClean="0"/>
              <a:t>zerstören </a:t>
            </a:r>
            <a:r>
              <a:rPr lang="de-DE" sz="1400" dirty="0"/>
              <a:t>Städte im Umkreis von 5 Kilometern. </a:t>
            </a:r>
            <a:endParaRPr lang="de-DE" sz="1400" dirty="0" smtClean="0"/>
          </a:p>
          <a:p>
            <a:pPr lvl="1"/>
            <a:r>
              <a:rPr lang="de-DE" sz="1400" dirty="0" smtClean="0"/>
              <a:t>Über </a:t>
            </a:r>
            <a:r>
              <a:rPr lang="de-DE" sz="1400" dirty="0"/>
              <a:t>150.000 Menschen </a:t>
            </a:r>
            <a:r>
              <a:rPr lang="de-DE" sz="1400" dirty="0" smtClean="0"/>
              <a:t>sterben </a:t>
            </a:r>
            <a:r>
              <a:rPr lang="de-DE" sz="1400" dirty="0"/>
              <a:t>sofort, zehntausende Menschen </a:t>
            </a:r>
            <a:r>
              <a:rPr lang="de-DE" sz="1400" dirty="0" smtClean="0"/>
              <a:t>erleiden </a:t>
            </a:r>
            <a:r>
              <a:rPr lang="de-DE" sz="1400" dirty="0"/>
              <a:t>schwere Verletzungen. </a:t>
            </a:r>
            <a:endParaRPr lang="de-DE" sz="1400" dirty="0" smtClean="0"/>
          </a:p>
          <a:p>
            <a:pPr lvl="1"/>
            <a:r>
              <a:rPr lang="de-DE" sz="1400" dirty="0" smtClean="0"/>
              <a:t>Die </a:t>
            </a:r>
            <a:r>
              <a:rPr lang="de-DE" sz="1400" dirty="0"/>
              <a:t>radioaktive Strahlung </a:t>
            </a:r>
            <a:r>
              <a:rPr lang="de-DE" sz="1400" dirty="0" smtClean="0"/>
              <a:t>fordert </a:t>
            </a:r>
            <a:r>
              <a:rPr lang="de-DE" sz="1400" dirty="0"/>
              <a:t>in den darauffolgenden Jahren circa weitere 100.000 Tote. Viele Kinder in der radioaktiv verstrahlten Zone </a:t>
            </a:r>
            <a:r>
              <a:rPr lang="de-DE" sz="1400" dirty="0" smtClean="0"/>
              <a:t>kommen </a:t>
            </a:r>
            <a:r>
              <a:rPr lang="de-DE" sz="1400" dirty="0"/>
              <a:t>mit körperlichen und geistigen Behinderungen zur Welt.</a:t>
            </a:r>
            <a:endParaRPr lang="de-AT" sz="1400" dirty="0"/>
          </a:p>
          <a:p>
            <a:r>
              <a:rPr lang="de-DE" sz="1600" dirty="0"/>
              <a:t>Am 8. August erklärt außerdem die Sowjetunion Japan den </a:t>
            </a:r>
            <a:r>
              <a:rPr lang="de-DE" sz="1600" dirty="0" smtClean="0"/>
              <a:t>Krieg.</a:t>
            </a:r>
          </a:p>
          <a:p>
            <a:r>
              <a:rPr lang="de-DE" sz="1600" dirty="0" smtClean="0"/>
              <a:t>Am </a:t>
            </a:r>
            <a:r>
              <a:rPr lang="de-DE" sz="1600" dirty="0"/>
              <a:t>2. September 1945 kapitulierte Japan. </a:t>
            </a:r>
            <a:r>
              <a:rPr lang="de-DE" sz="1600" b="1" dirty="0"/>
              <a:t>Damit ging der Weltkrieg auch in Fernost zu Ende.</a:t>
            </a:r>
            <a:endParaRPr lang="de-AT" sz="1600" b="1" dirty="0"/>
          </a:p>
          <a:p>
            <a:endParaRPr lang="de-AT" sz="1600" dirty="0"/>
          </a:p>
        </p:txBody>
      </p:sp>
    </p:spTree>
    <p:extLst>
      <p:ext uri="{BB962C8B-B14F-4D97-AF65-F5344CB8AC3E}">
        <p14:creationId xmlns:p14="http://schemas.microsoft.com/office/powerpoint/2010/main" val="2474350071"/>
      </p:ext>
    </p:extLst>
  </p:cSld>
  <p:clrMapOvr>
    <a:masterClrMapping/>
  </p:clrMapOvr>
  <p:transition spd="med">
    <p:fade thruBlk="1"/>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2051" name="Picture 3" descr="C:\Users\Franz\Pictures\Thema-1938-Fotos-internet\1938 hintergrund-01.jpg"/>
          <p:cNvPicPr>
            <a:picLocks noChangeAspect="1" noChangeArrowheads="1"/>
          </p:cNvPicPr>
          <p:nvPr/>
        </p:nvPicPr>
        <p:blipFill>
          <a:blip r:embed="rId3" cstate="email"/>
          <a:srcRect/>
          <a:stretch>
            <a:fillRect/>
          </a:stretch>
        </p:blipFill>
        <p:spPr bwMode="auto">
          <a:xfrm>
            <a:off x="16413" y="44624"/>
            <a:ext cx="9163050" cy="6858000"/>
          </a:xfrm>
          <a:prstGeom prst="rect">
            <a:avLst/>
          </a:prstGeom>
          <a:noFill/>
        </p:spPr>
      </p:pic>
      <p:sp>
        <p:nvSpPr>
          <p:cNvPr id="5122" name="Rectangle 2"/>
          <p:cNvSpPr>
            <a:spLocks noGrp="1" noChangeArrowheads="1"/>
          </p:cNvSpPr>
          <p:nvPr>
            <p:ph type="ctrTitle"/>
          </p:nvPr>
        </p:nvSpPr>
        <p:spPr>
          <a:xfrm>
            <a:off x="611188" y="4149080"/>
            <a:ext cx="7777162" cy="936104"/>
          </a:xfrm>
        </p:spPr>
        <p:txBody>
          <a:bodyPr/>
          <a:lstStyle/>
          <a:p>
            <a:pPr lvl="0"/>
            <a:r>
              <a:rPr lang="de-DE" sz="4000" dirty="0" smtClean="0"/>
              <a:t>Alltag abseits der Kriegsfront</a:t>
            </a:r>
            <a:endParaRPr lang="de-AT" sz="4000" dirty="0"/>
          </a:p>
        </p:txBody>
      </p:sp>
      <p:sp>
        <p:nvSpPr>
          <p:cNvPr id="4" name="Rectangle 2"/>
          <p:cNvSpPr txBox="1">
            <a:spLocks noChangeArrowheads="1"/>
          </p:cNvSpPr>
          <p:nvPr/>
        </p:nvSpPr>
        <p:spPr bwMode="auto">
          <a:xfrm>
            <a:off x="611262" y="764704"/>
            <a:ext cx="7777162" cy="3168352"/>
          </a:xfrm>
          <a:prstGeom prst="rect">
            <a:avLst/>
          </a:prstGeom>
          <a:noFill/>
          <a:ln w="9525">
            <a:noFill/>
            <a:miter lim="800000"/>
            <a:headEnd/>
            <a:tailEnd/>
          </a:ln>
        </p:spPr>
        <p:txBody>
          <a:bodyPr vert="horz" wrap="square" lIns="91440" tIns="45720" rIns="90000" bIns="45720" numCol="1" anchor="b" anchorCtr="0" compatLnSpc="1">
            <a:prstTxWarp prst="textNoShape">
              <a:avLst/>
            </a:prstTxWarp>
          </a:bodyPr>
          <a:lstStyle/>
          <a:p>
            <a:pPr lvl="0">
              <a:tabLst>
                <a:tab pos="8342313" algn="l"/>
              </a:tabLst>
              <a:defRPr/>
            </a:pPr>
            <a:r>
              <a:rPr kumimoji="0" lang="de-AT" sz="2400" b="0" i="0" u="none" strike="noStrike" kern="0" cap="none" spc="0" normalizeH="0" baseline="0" noProof="0" dirty="0">
                <a:ln>
                  <a:noFill/>
                </a:ln>
                <a:solidFill>
                  <a:schemeClr val="tx1"/>
                </a:solidFill>
                <a:effectLst/>
                <a:uLnTx/>
                <a:uFillTx/>
                <a:latin typeface="+mj-lt"/>
                <a:ea typeface="+mj-ea"/>
                <a:cs typeface="+mj-cs"/>
              </a:rPr>
              <a:t/>
            </a:r>
            <a:br>
              <a:rPr kumimoji="0" lang="de-AT" sz="2400" b="0" i="0" u="none" strike="noStrike" kern="0" cap="none" spc="0" normalizeH="0" baseline="0" noProof="0" dirty="0">
                <a:ln>
                  <a:noFill/>
                </a:ln>
                <a:solidFill>
                  <a:schemeClr val="tx1"/>
                </a:solidFill>
                <a:effectLst/>
                <a:uLnTx/>
                <a:uFillTx/>
                <a:latin typeface="+mj-lt"/>
                <a:ea typeface="+mj-ea"/>
                <a:cs typeface="+mj-cs"/>
              </a:rPr>
            </a:br>
            <a:r>
              <a:rPr kumimoji="0" lang="de-AT" sz="2400" b="0" i="0" u="none" strike="noStrike" kern="0" cap="none" spc="0" normalizeH="0" baseline="0" noProof="0" dirty="0">
                <a:ln>
                  <a:noFill/>
                </a:ln>
                <a:solidFill>
                  <a:schemeClr val="tx1"/>
                </a:solidFill>
                <a:effectLst/>
                <a:uLnTx/>
                <a:uFillTx/>
                <a:latin typeface="+mj-lt"/>
                <a:ea typeface="+mj-ea"/>
                <a:cs typeface="+mj-cs"/>
              </a:rPr>
              <a:t> </a:t>
            </a:r>
            <a:br>
              <a:rPr kumimoji="0" lang="de-AT" sz="2400" b="0" i="0" u="none" strike="noStrike" kern="0" cap="none" spc="0" normalizeH="0" baseline="0" noProof="0" dirty="0">
                <a:ln>
                  <a:noFill/>
                </a:ln>
                <a:solidFill>
                  <a:schemeClr val="tx1"/>
                </a:solidFill>
                <a:effectLst/>
                <a:uLnTx/>
                <a:uFillTx/>
                <a:latin typeface="+mj-lt"/>
                <a:ea typeface="+mj-ea"/>
                <a:cs typeface="+mj-cs"/>
              </a:rPr>
            </a:br>
            <a:r>
              <a:rPr kumimoji="0" lang="de-AT" sz="2400" b="0" i="0" u="none" strike="noStrike" kern="0" cap="none" spc="0" normalizeH="0" baseline="0" noProof="0" dirty="0">
                <a:ln>
                  <a:noFill/>
                </a:ln>
                <a:solidFill>
                  <a:schemeClr val="tx1"/>
                </a:solidFill>
                <a:effectLst/>
                <a:uLnTx/>
                <a:uFillTx/>
                <a:latin typeface="+mj-lt"/>
                <a:ea typeface="+mj-ea"/>
                <a:cs typeface="+mj-cs"/>
              </a:rPr>
              <a:t/>
            </a:r>
            <a:br>
              <a:rPr kumimoji="0" lang="de-AT" sz="2400" b="0" i="0" u="none" strike="noStrike" kern="0" cap="none" spc="0" normalizeH="0" baseline="0" noProof="0" dirty="0">
                <a:ln>
                  <a:noFill/>
                </a:ln>
                <a:solidFill>
                  <a:schemeClr val="tx1"/>
                </a:solidFill>
                <a:effectLst/>
                <a:uLnTx/>
                <a:uFillTx/>
                <a:latin typeface="+mj-lt"/>
                <a:ea typeface="+mj-ea"/>
                <a:cs typeface="+mj-cs"/>
              </a:rPr>
            </a:br>
            <a:endParaRPr kumimoji="0" lang="de-DE" sz="2400" b="0" i="0" u="none" strike="noStrike" kern="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val="3299189738"/>
      </p:ext>
    </p:extLst>
  </p:cSld>
  <p:clrMapOvr>
    <a:masterClrMapping/>
  </p:clrMapOvr>
  <p:transition spd="med">
    <p:fade thruBlk="1"/>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3" cstate="email"/>
          <a:srcRect/>
          <a:stretch>
            <a:fillRect/>
          </a:stretch>
        </p:blipFill>
        <p:spPr bwMode="auto">
          <a:xfrm>
            <a:off x="0" y="-13639"/>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a:xfrm>
            <a:off x="179512" y="325660"/>
            <a:ext cx="8136903" cy="1152525"/>
          </a:xfrm>
        </p:spPr>
        <p:txBody>
          <a:bodyPr/>
          <a:lstStyle/>
          <a:p>
            <a:r>
              <a:rPr lang="de-DE" sz="2400" dirty="0" smtClean="0"/>
              <a:t>Alltag abseits der Kriegsfront: </a:t>
            </a:r>
            <a:r>
              <a:rPr lang="de-DE" sz="2400" dirty="0"/>
              <a:t>Zivilbevölkerung</a:t>
            </a:r>
            <a:endParaRPr lang="de-AT" sz="2400" dirty="0"/>
          </a:p>
        </p:txBody>
      </p:sp>
      <p:sp>
        <p:nvSpPr>
          <p:cNvPr id="5" name="Inhaltsplatzhalter 11"/>
          <p:cNvSpPr txBox="1">
            <a:spLocks/>
          </p:cNvSpPr>
          <p:nvPr/>
        </p:nvSpPr>
        <p:spPr>
          <a:xfrm>
            <a:off x="251520" y="1196752"/>
            <a:ext cx="8435280" cy="4934173"/>
          </a:xfrm>
          <a:prstGeom prst="rect">
            <a:avLst/>
          </a:prstGeom>
        </p:spPr>
        <p:txBody>
          <a:bodyPr/>
          <a:lstStyle/>
          <a:p>
            <a:endParaRPr lang="de-DE" sz="2000" kern="0" dirty="0">
              <a:latin typeface="+mn-lt"/>
            </a:endParaRPr>
          </a:p>
        </p:txBody>
      </p:sp>
      <p:sp>
        <p:nvSpPr>
          <p:cNvPr id="7" name="Inhaltsplatzhalter 6"/>
          <p:cNvSpPr>
            <a:spLocks noGrp="1"/>
          </p:cNvSpPr>
          <p:nvPr>
            <p:ph idx="1"/>
          </p:nvPr>
        </p:nvSpPr>
        <p:spPr>
          <a:xfrm>
            <a:off x="179512" y="1253543"/>
            <a:ext cx="8229600" cy="4430712"/>
          </a:xfrm>
        </p:spPr>
        <p:txBody>
          <a:bodyPr/>
          <a:lstStyle/>
          <a:p>
            <a:pPr marL="0" indent="0">
              <a:buNone/>
            </a:pPr>
            <a:r>
              <a:rPr lang="de-DE" sz="1600" b="1" dirty="0" smtClean="0"/>
              <a:t>Mehr </a:t>
            </a:r>
            <a:r>
              <a:rPr lang="de-DE" sz="1600" b="1" dirty="0"/>
              <a:t>als die Hälfte </a:t>
            </a:r>
            <a:r>
              <a:rPr lang="de-DE" sz="1600" dirty="0"/>
              <a:t>der über 60 </a:t>
            </a:r>
            <a:r>
              <a:rPr lang="de-DE" sz="1600" dirty="0" smtClean="0"/>
              <a:t>Millionen </a:t>
            </a:r>
            <a:r>
              <a:rPr lang="de-DE" sz="1600" dirty="0"/>
              <a:t>Toten</a:t>
            </a:r>
            <a:r>
              <a:rPr lang="de-DE" sz="1600" b="1" dirty="0"/>
              <a:t> </a:t>
            </a:r>
            <a:r>
              <a:rPr lang="de-DE" sz="1600" dirty="0" smtClean="0"/>
              <a:t>des Zweiten Weltkriegs waren </a:t>
            </a:r>
            <a:r>
              <a:rPr lang="de-DE" sz="1600" b="1" dirty="0" err="1" smtClean="0"/>
              <a:t>ZivilistInnen</a:t>
            </a:r>
            <a:r>
              <a:rPr lang="de-DE" sz="1600" b="1" dirty="0" smtClean="0"/>
              <a:t>!</a:t>
            </a:r>
            <a:endParaRPr lang="de-DE" sz="1600" dirty="0" smtClean="0"/>
          </a:p>
          <a:p>
            <a:r>
              <a:rPr lang="de-DE" sz="1600" dirty="0" smtClean="0"/>
              <a:t>Die </a:t>
            </a:r>
            <a:r>
              <a:rPr lang="de-DE" sz="1600" b="1" dirty="0"/>
              <a:t>meisten</a:t>
            </a:r>
            <a:r>
              <a:rPr lang="de-DE" sz="1600" dirty="0"/>
              <a:t> </a:t>
            </a:r>
            <a:r>
              <a:rPr lang="de-DE" sz="1600" dirty="0" err="1"/>
              <a:t>ZivilistInnen</a:t>
            </a:r>
            <a:r>
              <a:rPr lang="de-DE" sz="1600" dirty="0"/>
              <a:t> starben während des Zweiten Weltkrieges in </a:t>
            </a:r>
            <a:r>
              <a:rPr lang="de-DE" sz="1600" b="1" dirty="0"/>
              <a:t>China</a:t>
            </a:r>
            <a:r>
              <a:rPr lang="de-DE" sz="1600" dirty="0"/>
              <a:t>, der </a:t>
            </a:r>
            <a:r>
              <a:rPr lang="de-DE" sz="1600" b="1" dirty="0"/>
              <a:t>Sowjetunion</a:t>
            </a:r>
            <a:r>
              <a:rPr lang="de-DE" sz="1600" dirty="0"/>
              <a:t> und </a:t>
            </a:r>
            <a:r>
              <a:rPr lang="de-DE" sz="1600" b="1" dirty="0"/>
              <a:t>Polen</a:t>
            </a:r>
            <a:r>
              <a:rPr lang="de-DE" sz="1600" dirty="0"/>
              <a:t>. </a:t>
            </a:r>
          </a:p>
          <a:p>
            <a:r>
              <a:rPr lang="de-DE" sz="1600" dirty="0"/>
              <a:t>Z</a:t>
            </a:r>
            <a:r>
              <a:rPr lang="de-DE" sz="1600" dirty="0" smtClean="0"/>
              <a:t>ahlreiche </a:t>
            </a:r>
            <a:r>
              <a:rPr lang="de-DE" sz="1600" b="1" dirty="0"/>
              <a:t>Massaker</a:t>
            </a:r>
            <a:r>
              <a:rPr lang="de-DE" sz="1600" dirty="0"/>
              <a:t> von deutschen Truppen an </a:t>
            </a:r>
            <a:r>
              <a:rPr lang="de-DE" sz="1600" dirty="0" err="1"/>
              <a:t>ZivilistInnen</a:t>
            </a:r>
            <a:r>
              <a:rPr lang="de-DE" sz="1600" dirty="0"/>
              <a:t>, beispielsweise </a:t>
            </a:r>
            <a:r>
              <a:rPr lang="de-DE" sz="1600" dirty="0" smtClean="0"/>
              <a:t>in</a:t>
            </a:r>
          </a:p>
          <a:p>
            <a:pPr lvl="1"/>
            <a:r>
              <a:rPr lang="de-DE" sz="1400" dirty="0" err="1" smtClean="0"/>
              <a:t>Lidice</a:t>
            </a:r>
            <a:r>
              <a:rPr lang="de-DE" sz="1400" dirty="0" smtClean="0"/>
              <a:t> (in </a:t>
            </a:r>
            <a:r>
              <a:rPr lang="de-DE" sz="1400" dirty="0"/>
              <a:t>der heutigen Tschechischen </a:t>
            </a:r>
            <a:r>
              <a:rPr lang="de-DE" sz="1400" dirty="0" smtClean="0"/>
              <a:t>Republik)</a:t>
            </a:r>
          </a:p>
          <a:p>
            <a:pPr lvl="1"/>
            <a:r>
              <a:rPr lang="de-DE" sz="1400" dirty="0" err="1" smtClean="0"/>
              <a:t>Oradour-sur-Glane</a:t>
            </a:r>
            <a:r>
              <a:rPr lang="de-DE" sz="1400" dirty="0" smtClean="0"/>
              <a:t> </a:t>
            </a:r>
            <a:r>
              <a:rPr lang="de-DE" sz="1400" dirty="0"/>
              <a:t>(</a:t>
            </a:r>
            <a:r>
              <a:rPr lang="de-DE" sz="1400" dirty="0" smtClean="0"/>
              <a:t>Frankreich)</a:t>
            </a:r>
          </a:p>
          <a:p>
            <a:pPr lvl="1"/>
            <a:r>
              <a:rPr lang="de-AT" sz="1400" dirty="0" err="1" smtClean="0"/>
              <a:t>Sant'A</a:t>
            </a:r>
            <a:r>
              <a:rPr lang="de-DE" sz="1400" dirty="0" err="1" smtClean="0"/>
              <a:t>nna</a:t>
            </a:r>
            <a:r>
              <a:rPr lang="de-DE" sz="1400" dirty="0" smtClean="0"/>
              <a:t> </a:t>
            </a:r>
            <a:r>
              <a:rPr lang="de-DE" sz="1400" dirty="0"/>
              <a:t>di </a:t>
            </a:r>
            <a:r>
              <a:rPr lang="de-DE" sz="1400" dirty="0" err="1"/>
              <a:t>Stazzema</a:t>
            </a:r>
            <a:r>
              <a:rPr lang="de-DE" sz="1400" dirty="0"/>
              <a:t> (</a:t>
            </a:r>
            <a:r>
              <a:rPr lang="de-DE" sz="1400" dirty="0" smtClean="0"/>
              <a:t>Italien)</a:t>
            </a:r>
          </a:p>
          <a:p>
            <a:pPr lvl="1"/>
            <a:r>
              <a:rPr lang="de-DE" sz="1400" dirty="0" err="1" smtClean="0"/>
              <a:t>Kalavryta</a:t>
            </a:r>
            <a:r>
              <a:rPr lang="de-DE" sz="1400" dirty="0" smtClean="0"/>
              <a:t> </a:t>
            </a:r>
            <a:r>
              <a:rPr lang="de-DE" sz="1400" dirty="0"/>
              <a:t>(Griechenland</a:t>
            </a:r>
            <a:r>
              <a:rPr lang="de-DE" sz="1400" dirty="0" smtClean="0"/>
              <a:t>).</a:t>
            </a:r>
            <a:endParaRPr lang="de-DE" sz="1400" dirty="0"/>
          </a:p>
          <a:p>
            <a:pPr marL="457200" lvl="1" indent="0">
              <a:buNone/>
            </a:pPr>
            <a:endParaRPr lang="de-DE" sz="1100" dirty="0">
              <a:solidFill>
                <a:srgbClr val="FF0000"/>
              </a:solidFill>
            </a:endParaRPr>
          </a:p>
          <a:p>
            <a:r>
              <a:rPr lang="de-DE" sz="1600" b="1" dirty="0" smtClean="0"/>
              <a:t>Gefahr durch Luftangriffe</a:t>
            </a:r>
            <a:endParaRPr lang="de-DE" sz="1600" dirty="0" smtClean="0"/>
          </a:p>
          <a:p>
            <a:r>
              <a:rPr lang="de-DE" sz="1600" dirty="0"/>
              <a:t>A</a:t>
            </a:r>
            <a:r>
              <a:rPr lang="de-DE" sz="1600" dirty="0" smtClean="0"/>
              <a:t>b 1939 deutsche Luftangriffe auf Städte in Polen, den Niederlanden und in Großbritannien mit </a:t>
            </a:r>
            <a:r>
              <a:rPr lang="de-DE" sz="1400" dirty="0" smtClean="0"/>
              <a:t>tausenden Toten.</a:t>
            </a:r>
          </a:p>
          <a:p>
            <a:r>
              <a:rPr lang="de-DE" sz="1600" dirty="0" smtClean="0"/>
              <a:t>Die Zivilbevölkerung in Deutschland und Österreich blieb von den Kriegshandlungen anfangs größtenteils verschont. </a:t>
            </a:r>
          </a:p>
          <a:p>
            <a:r>
              <a:rPr lang="de-DE" sz="1600" dirty="0" smtClean="0"/>
              <a:t>Dann britische Gegenangriffe mit Kampfflugzeugen vor allem auf größere Städte. </a:t>
            </a:r>
          </a:p>
          <a:p>
            <a:r>
              <a:rPr lang="de-DE" sz="1600" dirty="0" smtClean="0"/>
              <a:t>Später auch US-amerikanische Bombenangriffe: </a:t>
            </a:r>
          </a:p>
          <a:p>
            <a:pPr lvl="1"/>
            <a:r>
              <a:rPr lang="de-DE" sz="1400" dirty="0" smtClean="0"/>
              <a:t>Ganze Stadtviertel wurden zerstört.</a:t>
            </a:r>
          </a:p>
          <a:p>
            <a:pPr lvl="1"/>
            <a:r>
              <a:rPr lang="de-DE" sz="1400" dirty="0" smtClean="0"/>
              <a:t>Über eine halbe Million Menschen kamen ums Leben.</a:t>
            </a:r>
          </a:p>
          <a:p>
            <a:endParaRPr lang="de-AT" sz="1600" dirty="0"/>
          </a:p>
        </p:txBody>
      </p:sp>
    </p:spTree>
    <p:extLst>
      <p:ext uri="{BB962C8B-B14F-4D97-AF65-F5344CB8AC3E}">
        <p14:creationId xmlns:p14="http://schemas.microsoft.com/office/powerpoint/2010/main" val="3397656223"/>
      </p:ext>
    </p:extLst>
  </p:cSld>
  <p:clrMapOvr>
    <a:masterClrMapping/>
  </p:clrMapOvr>
  <p:transition spd="med">
    <p:fade thruBlk="1"/>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3" cstate="email"/>
          <a:srcRect/>
          <a:stretch>
            <a:fillRect/>
          </a:stretch>
        </p:blipFill>
        <p:spPr bwMode="auto">
          <a:xfrm>
            <a:off x="-19050" y="-27384"/>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a:xfrm>
            <a:off x="179512" y="325660"/>
            <a:ext cx="8136903" cy="1152525"/>
          </a:xfrm>
        </p:spPr>
        <p:txBody>
          <a:bodyPr/>
          <a:lstStyle/>
          <a:p>
            <a:r>
              <a:rPr lang="de-DE" sz="2400" dirty="0" smtClean="0"/>
              <a:t>Alltag abseits der Kriegsfront im „Deutschen Reich“ (1)</a:t>
            </a:r>
            <a:endParaRPr lang="de-AT" sz="2400" dirty="0"/>
          </a:p>
        </p:txBody>
      </p:sp>
      <p:sp>
        <p:nvSpPr>
          <p:cNvPr id="5" name="Inhaltsplatzhalter 11"/>
          <p:cNvSpPr txBox="1">
            <a:spLocks/>
          </p:cNvSpPr>
          <p:nvPr/>
        </p:nvSpPr>
        <p:spPr>
          <a:xfrm>
            <a:off x="251520" y="1196752"/>
            <a:ext cx="8435280" cy="4934173"/>
          </a:xfrm>
          <a:prstGeom prst="rect">
            <a:avLst/>
          </a:prstGeom>
        </p:spPr>
        <p:txBody>
          <a:bodyPr/>
          <a:lstStyle/>
          <a:p>
            <a:endParaRPr lang="de-DE" sz="2000" kern="0" dirty="0">
              <a:latin typeface="+mn-lt"/>
            </a:endParaRPr>
          </a:p>
        </p:txBody>
      </p:sp>
      <p:sp>
        <p:nvSpPr>
          <p:cNvPr id="7" name="Inhaltsplatzhalter 6"/>
          <p:cNvSpPr>
            <a:spLocks noGrp="1"/>
          </p:cNvSpPr>
          <p:nvPr>
            <p:ph idx="1"/>
          </p:nvPr>
        </p:nvSpPr>
        <p:spPr>
          <a:xfrm>
            <a:off x="202187" y="1448482"/>
            <a:ext cx="8229600" cy="4430712"/>
          </a:xfrm>
        </p:spPr>
        <p:txBody>
          <a:bodyPr/>
          <a:lstStyle/>
          <a:p>
            <a:r>
              <a:rPr lang="de-DE" sz="1600" b="1" dirty="0"/>
              <a:t>Eingeschränkte Verfügbarkeit von Lebensmitteln und Kleidung </a:t>
            </a:r>
            <a:endParaRPr lang="de-DE" sz="1600" dirty="0"/>
          </a:p>
          <a:p>
            <a:pPr lvl="1"/>
            <a:r>
              <a:rPr lang="de-DE" sz="1600" dirty="0" smtClean="0"/>
              <a:t>Bestimmte </a:t>
            </a:r>
            <a:r>
              <a:rPr lang="de-DE" sz="1600" dirty="0"/>
              <a:t>Lebensmittel </a:t>
            </a:r>
            <a:r>
              <a:rPr lang="de-DE" sz="1600" dirty="0" smtClean="0"/>
              <a:t>waren nur </a:t>
            </a:r>
            <a:r>
              <a:rPr lang="de-DE" sz="1600" dirty="0"/>
              <a:t>noch mit </a:t>
            </a:r>
            <a:r>
              <a:rPr lang="de-DE" sz="1600" b="1" dirty="0" smtClean="0"/>
              <a:t>Bezugsscheinen </a:t>
            </a:r>
            <a:r>
              <a:rPr lang="de-DE" sz="1600" dirty="0" smtClean="0"/>
              <a:t>erhältlich.</a:t>
            </a:r>
          </a:p>
          <a:p>
            <a:pPr lvl="1"/>
            <a:r>
              <a:rPr lang="de-DE" sz="1600" b="1" dirty="0" smtClean="0"/>
              <a:t>Lebensmittel</a:t>
            </a:r>
            <a:r>
              <a:rPr lang="de-DE" sz="1600" dirty="0" smtClean="0"/>
              <a:t> </a:t>
            </a:r>
            <a:r>
              <a:rPr lang="de-DE" sz="1600" b="1" dirty="0"/>
              <a:t>aus den eroberten </a:t>
            </a:r>
            <a:r>
              <a:rPr lang="de-DE" sz="1600" b="1" dirty="0" smtClean="0"/>
              <a:t>Gebieten.</a:t>
            </a:r>
            <a:r>
              <a:rPr lang="de-DE" sz="1600" dirty="0" smtClean="0"/>
              <a:t> </a:t>
            </a:r>
          </a:p>
          <a:p>
            <a:pPr lvl="1"/>
            <a:r>
              <a:rPr lang="de-DE" sz="1600" dirty="0" smtClean="0"/>
              <a:t>„</a:t>
            </a:r>
            <a:r>
              <a:rPr lang="de-DE" sz="1600" b="1" dirty="0" smtClean="0"/>
              <a:t>Reichskleiderkarte</a:t>
            </a:r>
            <a:r>
              <a:rPr lang="de-DE" sz="1600" dirty="0" smtClean="0"/>
              <a:t>“ war für Kauf </a:t>
            </a:r>
            <a:r>
              <a:rPr lang="de-DE" sz="1600" dirty="0"/>
              <a:t>von </a:t>
            </a:r>
            <a:r>
              <a:rPr lang="de-DE" sz="1600" dirty="0" smtClean="0"/>
              <a:t>Kleidung notwendig.</a:t>
            </a:r>
          </a:p>
          <a:p>
            <a:pPr marL="457200" lvl="1" indent="0">
              <a:buNone/>
            </a:pPr>
            <a:r>
              <a:rPr lang="de-DE" sz="1400" dirty="0"/>
              <a:t> </a:t>
            </a:r>
          </a:p>
          <a:p>
            <a:r>
              <a:rPr lang="de-DE" sz="1600" b="1" dirty="0" smtClean="0"/>
              <a:t>Jeder </a:t>
            </a:r>
            <a:r>
              <a:rPr lang="de-DE" sz="1600" b="1" dirty="0"/>
              <a:t>Widerstand </a:t>
            </a:r>
            <a:r>
              <a:rPr lang="de-DE" sz="1600" dirty="0"/>
              <a:t>gegen die nationalsozialistische Führung oder gegen den Krieg </a:t>
            </a:r>
            <a:r>
              <a:rPr lang="de-DE" sz="1600" b="1" dirty="0"/>
              <a:t>wurde </a:t>
            </a:r>
            <a:r>
              <a:rPr lang="de-DE" sz="1600" b="1" dirty="0" smtClean="0"/>
              <a:t>bestraft</a:t>
            </a:r>
            <a:r>
              <a:rPr lang="de-DE" sz="1600" dirty="0"/>
              <a:t> </a:t>
            </a:r>
            <a:r>
              <a:rPr lang="de-DE" sz="1600" dirty="0" smtClean="0"/>
              <a:t>und </a:t>
            </a:r>
            <a:r>
              <a:rPr lang="de-DE" sz="1600" b="1" dirty="0" smtClean="0"/>
              <a:t>als „Angriff auf das eigene Volk“ </a:t>
            </a:r>
            <a:r>
              <a:rPr lang="de-DE" sz="1600" dirty="0" smtClean="0"/>
              <a:t>dargestellt.</a:t>
            </a:r>
          </a:p>
          <a:p>
            <a:pPr lvl="1"/>
            <a:r>
              <a:rPr lang="de-DE" sz="1600" dirty="0"/>
              <a:t>z</a:t>
            </a:r>
            <a:r>
              <a:rPr lang="de-DE" sz="1600" dirty="0" smtClean="0"/>
              <a:t>. B. drohte einem die Festnahme, wenn man </a:t>
            </a:r>
            <a:r>
              <a:rPr lang="de-DE" sz="1600" b="1" dirty="0" smtClean="0"/>
              <a:t>ausländische </a:t>
            </a:r>
            <a:r>
              <a:rPr lang="de-DE" sz="1600" b="1" dirty="0"/>
              <a:t>Radiosender </a:t>
            </a:r>
            <a:r>
              <a:rPr lang="de-DE" sz="1600" dirty="0" smtClean="0"/>
              <a:t>hörte oder sich kritisch </a:t>
            </a:r>
            <a:r>
              <a:rPr lang="de-DE" sz="1600" b="1" dirty="0"/>
              <a:t>über den Krieg </a:t>
            </a:r>
            <a:r>
              <a:rPr lang="de-DE" sz="1600" b="1" dirty="0" smtClean="0"/>
              <a:t>äußerte</a:t>
            </a:r>
            <a:endParaRPr lang="de-DE" sz="1600" dirty="0" smtClean="0"/>
          </a:p>
          <a:p>
            <a:pPr lvl="1"/>
            <a:r>
              <a:rPr lang="de-DE" sz="1600" b="1" dirty="0" smtClean="0"/>
              <a:t>Diebstahl</a:t>
            </a:r>
            <a:r>
              <a:rPr lang="de-DE" sz="1600" dirty="0" smtClean="0"/>
              <a:t> </a:t>
            </a:r>
            <a:r>
              <a:rPr lang="de-DE" sz="1600" b="1" dirty="0" smtClean="0"/>
              <a:t>während </a:t>
            </a:r>
            <a:r>
              <a:rPr lang="de-DE" sz="1600" b="1" dirty="0"/>
              <a:t>eines </a:t>
            </a:r>
            <a:r>
              <a:rPr lang="de-DE" sz="1600" b="1" dirty="0" smtClean="0"/>
              <a:t>Bombenangriffs </a:t>
            </a:r>
            <a:r>
              <a:rPr lang="de-DE" sz="1600" dirty="0" smtClean="0"/>
              <a:t>konnte die Todesstrafe bedeuten.</a:t>
            </a:r>
          </a:p>
          <a:p>
            <a:pPr lvl="1"/>
            <a:r>
              <a:rPr lang="de-DE" sz="1600" b="1" dirty="0" smtClean="0"/>
              <a:t>Kriegsdienst verweigern: </a:t>
            </a:r>
            <a:r>
              <a:rPr lang="de-DE" sz="1600" dirty="0" smtClean="0"/>
              <a:t>Militärgericht</a:t>
            </a:r>
          </a:p>
          <a:p>
            <a:pPr lvl="1"/>
            <a:r>
              <a:rPr lang="de-DE" sz="1600" b="1" dirty="0" smtClean="0"/>
              <a:t>Als </a:t>
            </a:r>
            <a:r>
              <a:rPr lang="de-DE" sz="1600" b="1" dirty="0"/>
              <a:t>Soldat Befehle nicht </a:t>
            </a:r>
            <a:r>
              <a:rPr lang="de-DE" sz="1600" b="1" dirty="0" smtClean="0"/>
              <a:t>befolgen</a:t>
            </a:r>
            <a:r>
              <a:rPr lang="de-DE" sz="1600" dirty="0" smtClean="0"/>
              <a:t>: Militärgericht</a:t>
            </a:r>
          </a:p>
          <a:p>
            <a:pPr lvl="1"/>
            <a:r>
              <a:rPr lang="de-DE" sz="1600" dirty="0" smtClean="0"/>
              <a:t>Über </a:t>
            </a:r>
            <a:r>
              <a:rPr lang="de-DE" sz="1600" dirty="0"/>
              <a:t>20.000 Soldaten der deutschen Wehrmacht wurden während des Zweiten Weltkriegs durch deutsche Militärgerichte zum Tode verurteilt und hingerichtet</a:t>
            </a:r>
            <a:r>
              <a:rPr lang="de-DE" sz="1600" dirty="0" smtClean="0"/>
              <a:t>.</a:t>
            </a:r>
            <a:endParaRPr lang="de-AT" sz="1600" dirty="0"/>
          </a:p>
        </p:txBody>
      </p:sp>
    </p:spTree>
    <p:extLst>
      <p:ext uri="{BB962C8B-B14F-4D97-AF65-F5344CB8AC3E}">
        <p14:creationId xmlns:p14="http://schemas.microsoft.com/office/powerpoint/2010/main" val="1897937114"/>
      </p:ext>
    </p:extLst>
  </p:cSld>
  <p:clrMapOvr>
    <a:masterClrMapping/>
  </p:clrMapOvr>
  <p:transition spd="med">
    <p:fade thruBlk="1"/>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3" cstate="email"/>
          <a:srcRect/>
          <a:stretch>
            <a:fillRect/>
          </a:stretch>
        </p:blipFill>
        <p:spPr bwMode="auto">
          <a:xfrm>
            <a:off x="0" y="-27384"/>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a:xfrm>
            <a:off x="179512" y="325660"/>
            <a:ext cx="8136903" cy="1152525"/>
          </a:xfrm>
        </p:spPr>
        <p:txBody>
          <a:bodyPr/>
          <a:lstStyle/>
          <a:p>
            <a:r>
              <a:rPr lang="de-DE" sz="2400" dirty="0" smtClean="0"/>
              <a:t>Alltag abseits der Kriegsfront im „Deutschen Reich“ (2)</a:t>
            </a:r>
            <a:endParaRPr lang="de-AT" sz="2400" dirty="0"/>
          </a:p>
        </p:txBody>
      </p:sp>
      <p:sp>
        <p:nvSpPr>
          <p:cNvPr id="5" name="Inhaltsplatzhalter 11"/>
          <p:cNvSpPr txBox="1">
            <a:spLocks/>
          </p:cNvSpPr>
          <p:nvPr/>
        </p:nvSpPr>
        <p:spPr>
          <a:xfrm>
            <a:off x="251520" y="1196752"/>
            <a:ext cx="8435280" cy="4934173"/>
          </a:xfrm>
          <a:prstGeom prst="rect">
            <a:avLst/>
          </a:prstGeom>
        </p:spPr>
        <p:txBody>
          <a:bodyPr/>
          <a:lstStyle/>
          <a:p>
            <a:endParaRPr lang="de-DE" sz="2000" kern="0" dirty="0">
              <a:latin typeface="+mn-lt"/>
            </a:endParaRPr>
          </a:p>
        </p:txBody>
      </p:sp>
      <p:sp>
        <p:nvSpPr>
          <p:cNvPr id="7" name="Inhaltsplatzhalter 6"/>
          <p:cNvSpPr>
            <a:spLocks noGrp="1"/>
          </p:cNvSpPr>
          <p:nvPr>
            <p:ph idx="1"/>
          </p:nvPr>
        </p:nvSpPr>
        <p:spPr>
          <a:xfrm>
            <a:off x="202187" y="1448482"/>
            <a:ext cx="8229600" cy="4430712"/>
          </a:xfrm>
        </p:spPr>
        <p:txBody>
          <a:bodyPr/>
          <a:lstStyle/>
          <a:p>
            <a:pPr marL="0" indent="0">
              <a:buNone/>
            </a:pPr>
            <a:r>
              <a:rPr lang="de-DE" sz="1600" b="1" dirty="0"/>
              <a:t>Lage der </a:t>
            </a:r>
            <a:r>
              <a:rPr lang="de-DE" sz="1600" b="1" dirty="0" err="1"/>
              <a:t>ZwangsarbeiterInnen</a:t>
            </a:r>
            <a:endParaRPr lang="de-DE" sz="1600" dirty="0"/>
          </a:p>
          <a:p>
            <a:r>
              <a:rPr lang="de-DE" sz="1600" b="1" dirty="0" smtClean="0"/>
              <a:t>Mehrere </a:t>
            </a:r>
            <a:r>
              <a:rPr lang="de-DE" sz="1600" b="1" dirty="0"/>
              <a:t>Millionen </a:t>
            </a:r>
            <a:r>
              <a:rPr lang="de-DE" sz="1600" b="1" dirty="0" err="1"/>
              <a:t>ZwangsarbeiterInnen</a:t>
            </a:r>
            <a:r>
              <a:rPr lang="de-DE" sz="1600" b="1" dirty="0"/>
              <a:t> </a:t>
            </a:r>
            <a:r>
              <a:rPr lang="de-DE" sz="1600" dirty="0" smtClean="0"/>
              <a:t>lebten im „Deutschen Reich“.</a:t>
            </a:r>
          </a:p>
          <a:p>
            <a:pPr lvl="1"/>
            <a:r>
              <a:rPr lang="de-DE" sz="1400" b="1" dirty="0" err="1" smtClean="0"/>
              <a:t>ZivilistInnen</a:t>
            </a:r>
            <a:r>
              <a:rPr lang="de-DE" sz="1400" dirty="0"/>
              <a:t>, vor allem aus besetzten Gebieten im </a:t>
            </a:r>
            <a:r>
              <a:rPr lang="de-DE" sz="1400" dirty="0" smtClean="0"/>
              <a:t>Osten</a:t>
            </a:r>
          </a:p>
          <a:p>
            <a:pPr lvl="1"/>
            <a:r>
              <a:rPr lang="de-DE" sz="1400" b="1" dirty="0" smtClean="0"/>
              <a:t>Kriegsgefangene </a:t>
            </a:r>
          </a:p>
          <a:p>
            <a:pPr lvl="1"/>
            <a:r>
              <a:rPr lang="de-DE" sz="1400" b="1" dirty="0" smtClean="0"/>
              <a:t>Häftlinge</a:t>
            </a:r>
            <a:r>
              <a:rPr lang="de-DE" sz="1400" dirty="0" smtClean="0"/>
              <a:t> </a:t>
            </a:r>
            <a:r>
              <a:rPr lang="de-DE" sz="1400" dirty="0"/>
              <a:t>in den </a:t>
            </a:r>
            <a:r>
              <a:rPr lang="de-DE" sz="1400" dirty="0" smtClean="0"/>
              <a:t>Konzentrationslagern</a:t>
            </a:r>
            <a:endParaRPr lang="de-DE" sz="1100" dirty="0" smtClean="0"/>
          </a:p>
          <a:p>
            <a:r>
              <a:rPr lang="de-DE" sz="1600" dirty="0" smtClean="0"/>
              <a:t>Sie lebten </a:t>
            </a:r>
            <a:r>
              <a:rPr lang="de-DE" sz="1600" dirty="0"/>
              <a:t>oft in Lagern unter schlechtesten </a:t>
            </a:r>
            <a:r>
              <a:rPr lang="de-DE" sz="1600" dirty="0" smtClean="0"/>
              <a:t>Bedingungen.</a:t>
            </a:r>
          </a:p>
          <a:p>
            <a:r>
              <a:rPr lang="de-DE" sz="1600" dirty="0" smtClean="0"/>
              <a:t>Sie wurden eingesetzt</a:t>
            </a:r>
            <a:r>
              <a:rPr lang="de-DE" sz="1600" dirty="0"/>
              <a:t>, um </a:t>
            </a:r>
            <a:r>
              <a:rPr lang="de-DE" sz="1600" b="1" dirty="0"/>
              <a:t>Waffen und Panzer </a:t>
            </a:r>
            <a:r>
              <a:rPr lang="de-DE" sz="1600" dirty="0"/>
              <a:t>zu produzieren, </a:t>
            </a:r>
            <a:r>
              <a:rPr lang="de-DE" sz="1600" b="1" dirty="0"/>
              <a:t>Bombenschäden</a:t>
            </a:r>
            <a:r>
              <a:rPr lang="de-DE" sz="1600" dirty="0"/>
              <a:t> zu beseitigen und die Bevölkerung mit </a:t>
            </a:r>
            <a:r>
              <a:rPr lang="de-DE" sz="1600" b="1" dirty="0"/>
              <a:t>Lebensmitteln</a:t>
            </a:r>
            <a:r>
              <a:rPr lang="de-DE" sz="1600" dirty="0"/>
              <a:t> zu </a:t>
            </a:r>
            <a:r>
              <a:rPr lang="de-DE" sz="1600" dirty="0" smtClean="0"/>
              <a:t>versorgen.</a:t>
            </a:r>
          </a:p>
          <a:p>
            <a:r>
              <a:rPr lang="de-DE" sz="1600" dirty="0" smtClean="0"/>
              <a:t>Ohne </a:t>
            </a:r>
            <a:r>
              <a:rPr lang="de-DE" sz="1600" dirty="0"/>
              <a:t>diese Ausbeutung der </a:t>
            </a:r>
            <a:r>
              <a:rPr lang="de-DE" sz="1600" dirty="0" err="1"/>
              <a:t>ZwangsarbeiterInnen</a:t>
            </a:r>
            <a:r>
              <a:rPr lang="de-DE" sz="1600" dirty="0"/>
              <a:t> hätte das Deutsche Reich den Krieg ab 1942 nicht mehr weiterführen </a:t>
            </a:r>
            <a:r>
              <a:rPr lang="de-DE" sz="1600" dirty="0" smtClean="0"/>
              <a:t>können.</a:t>
            </a:r>
            <a:endParaRPr lang="de-DE" sz="1600" dirty="0"/>
          </a:p>
          <a:p>
            <a:pPr marL="0" indent="0">
              <a:buNone/>
            </a:pPr>
            <a:endParaRPr lang="de-DE" sz="1600" b="1" dirty="0"/>
          </a:p>
          <a:p>
            <a:pPr marL="0" indent="0">
              <a:buNone/>
            </a:pPr>
            <a:r>
              <a:rPr lang="de-DE" sz="1600" b="1" dirty="0" smtClean="0"/>
              <a:t>Lage </a:t>
            </a:r>
            <a:r>
              <a:rPr lang="de-DE" sz="1600" b="1" dirty="0"/>
              <a:t>der Frauen </a:t>
            </a:r>
            <a:r>
              <a:rPr lang="de-DE" sz="1600" b="1" dirty="0" smtClean="0"/>
              <a:t>im „Deutschen Reich“</a:t>
            </a:r>
            <a:endParaRPr lang="de-DE" sz="1600" dirty="0"/>
          </a:p>
          <a:p>
            <a:r>
              <a:rPr lang="de-DE" sz="1600" dirty="0" smtClean="0"/>
              <a:t>Frauen sollten vor </a:t>
            </a:r>
            <a:r>
              <a:rPr lang="de-DE" sz="1600" dirty="0"/>
              <a:t>allem Kinder gebären und sich um die Familie </a:t>
            </a:r>
            <a:r>
              <a:rPr lang="de-DE" sz="1600" dirty="0" smtClean="0"/>
              <a:t>kümmern.</a:t>
            </a:r>
            <a:endParaRPr lang="de-DE" sz="1600" dirty="0"/>
          </a:p>
          <a:p>
            <a:r>
              <a:rPr lang="de-DE" sz="1600" dirty="0" smtClean="0"/>
              <a:t>Sie wurden auch </a:t>
            </a:r>
            <a:r>
              <a:rPr lang="de-DE" sz="1600" dirty="0"/>
              <a:t>in der Industrie und </a:t>
            </a:r>
            <a:r>
              <a:rPr lang="de-DE" sz="1600" dirty="0" smtClean="0"/>
              <a:t>bei </a:t>
            </a:r>
            <a:r>
              <a:rPr lang="de-DE" sz="1600" dirty="0"/>
              <a:t>der Wehrmacht als Arbeitskräfte dringend </a:t>
            </a:r>
            <a:r>
              <a:rPr lang="de-DE" sz="1600" dirty="0" smtClean="0"/>
              <a:t>gebraucht. Beispiele:</a:t>
            </a:r>
          </a:p>
          <a:p>
            <a:pPr lvl="1"/>
            <a:r>
              <a:rPr lang="de-DE" sz="1400" dirty="0" smtClean="0"/>
              <a:t>Als </a:t>
            </a:r>
            <a:r>
              <a:rPr lang="de-DE" sz="1400" b="1" dirty="0"/>
              <a:t>Pflegerinnen</a:t>
            </a:r>
            <a:r>
              <a:rPr lang="de-DE" sz="1400" dirty="0"/>
              <a:t> in </a:t>
            </a:r>
            <a:r>
              <a:rPr lang="de-DE" sz="1400" dirty="0" smtClean="0"/>
              <a:t>Lazaretten</a:t>
            </a:r>
            <a:endParaRPr lang="de-DE" sz="1400" dirty="0"/>
          </a:p>
          <a:p>
            <a:pPr lvl="1"/>
            <a:r>
              <a:rPr lang="de-DE" sz="1400" dirty="0" smtClean="0"/>
              <a:t>Im </a:t>
            </a:r>
            <a:r>
              <a:rPr lang="de-DE" sz="1400" dirty="0"/>
              <a:t>Bereich der </a:t>
            </a:r>
            <a:r>
              <a:rPr lang="de-DE" sz="1400" b="1" dirty="0" smtClean="0"/>
              <a:t>Nachrichtenübermittlung</a:t>
            </a:r>
          </a:p>
          <a:p>
            <a:pPr lvl="1"/>
            <a:r>
              <a:rPr lang="de-DE" sz="1400" dirty="0" smtClean="0"/>
              <a:t>Als </a:t>
            </a:r>
            <a:r>
              <a:rPr lang="de-DE" sz="1400" b="1" dirty="0"/>
              <a:t>Flakwaffenhelferinnen</a:t>
            </a:r>
            <a:r>
              <a:rPr lang="de-DE" sz="1400" dirty="0"/>
              <a:t> bei der </a:t>
            </a:r>
            <a:r>
              <a:rPr lang="de-DE" sz="1400" dirty="0" smtClean="0"/>
              <a:t>Flugabwehr </a:t>
            </a:r>
          </a:p>
          <a:p>
            <a:pPr lvl="1"/>
            <a:r>
              <a:rPr lang="de-DE" sz="1400" dirty="0" smtClean="0"/>
              <a:t>Jedoch </a:t>
            </a:r>
            <a:r>
              <a:rPr lang="de-DE" sz="1400" b="1" dirty="0"/>
              <a:t>nicht an der </a:t>
            </a:r>
            <a:r>
              <a:rPr lang="de-DE" sz="1400" b="1" dirty="0" smtClean="0"/>
              <a:t>Front im Einsatz</a:t>
            </a:r>
            <a:endParaRPr lang="de-DE" sz="1400" dirty="0"/>
          </a:p>
        </p:txBody>
      </p:sp>
    </p:spTree>
    <p:extLst>
      <p:ext uri="{BB962C8B-B14F-4D97-AF65-F5344CB8AC3E}">
        <p14:creationId xmlns:p14="http://schemas.microsoft.com/office/powerpoint/2010/main" val="2444952365"/>
      </p:ext>
    </p:extLst>
  </p:cSld>
  <p:clrMapOvr>
    <a:masterClrMapping/>
  </p:clrMapOvr>
  <p:transition spd="med">
    <p:fade thruBlk="1"/>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3" cstate="email"/>
          <a:srcRect/>
          <a:stretch>
            <a:fillRect/>
          </a:stretch>
        </p:blipFill>
        <p:spPr bwMode="auto">
          <a:xfrm>
            <a:off x="0" y="0"/>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a:xfrm>
            <a:off x="179512" y="325660"/>
            <a:ext cx="8136903" cy="1152525"/>
          </a:xfrm>
        </p:spPr>
        <p:txBody>
          <a:bodyPr/>
          <a:lstStyle/>
          <a:p>
            <a:r>
              <a:rPr lang="de-DE" sz="2400" dirty="0" smtClean="0"/>
              <a:t>Alltag abseits der Kriegsfront in Deutschland und Österreich: Kinder</a:t>
            </a:r>
            <a:endParaRPr lang="de-AT" sz="2400" dirty="0"/>
          </a:p>
        </p:txBody>
      </p:sp>
      <p:sp>
        <p:nvSpPr>
          <p:cNvPr id="5" name="Inhaltsplatzhalter 11"/>
          <p:cNvSpPr txBox="1">
            <a:spLocks/>
          </p:cNvSpPr>
          <p:nvPr/>
        </p:nvSpPr>
        <p:spPr>
          <a:xfrm>
            <a:off x="251520" y="1196752"/>
            <a:ext cx="8435280" cy="4934173"/>
          </a:xfrm>
          <a:prstGeom prst="rect">
            <a:avLst/>
          </a:prstGeom>
        </p:spPr>
        <p:txBody>
          <a:bodyPr/>
          <a:lstStyle/>
          <a:p>
            <a:endParaRPr lang="de-DE" sz="2000" kern="0" dirty="0">
              <a:latin typeface="+mn-lt"/>
            </a:endParaRPr>
          </a:p>
        </p:txBody>
      </p:sp>
      <p:sp>
        <p:nvSpPr>
          <p:cNvPr id="7" name="Inhaltsplatzhalter 6"/>
          <p:cNvSpPr>
            <a:spLocks noGrp="1"/>
          </p:cNvSpPr>
          <p:nvPr>
            <p:ph idx="1"/>
          </p:nvPr>
        </p:nvSpPr>
        <p:spPr>
          <a:xfrm>
            <a:off x="202187" y="1448482"/>
            <a:ext cx="8229600" cy="4430712"/>
          </a:xfrm>
        </p:spPr>
        <p:txBody>
          <a:bodyPr/>
          <a:lstStyle/>
          <a:p>
            <a:pPr marL="0" indent="0">
              <a:buNone/>
            </a:pPr>
            <a:r>
              <a:rPr lang="de-DE" sz="1600" b="1" dirty="0"/>
              <a:t>Lage der Kinder </a:t>
            </a:r>
            <a:r>
              <a:rPr lang="de-DE" sz="1600" b="1" dirty="0" smtClean="0"/>
              <a:t>im „Deutschen Reich“</a:t>
            </a:r>
            <a:endParaRPr lang="de-DE" sz="1600" dirty="0"/>
          </a:p>
          <a:p>
            <a:r>
              <a:rPr lang="de-DE" sz="1600" dirty="0" smtClean="0"/>
              <a:t>Kinder litten Hunger</a:t>
            </a:r>
          </a:p>
          <a:p>
            <a:r>
              <a:rPr lang="de-DE" sz="1600" dirty="0" smtClean="0"/>
              <a:t>lebten in ständiger Angst und</a:t>
            </a:r>
          </a:p>
          <a:p>
            <a:r>
              <a:rPr lang="de-DE" sz="1600" dirty="0" smtClean="0"/>
              <a:t>mussten </a:t>
            </a:r>
            <a:r>
              <a:rPr lang="de-DE" sz="1600" dirty="0"/>
              <a:t>vor feindlichen Angriffen </a:t>
            </a:r>
            <a:r>
              <a:rPr lang="de-DE" sz="1600" dirty="0" smtClean="0"/>
              <a:t>fliehen.</a:t>
            </a:r>
          </a:p>
          <a:p>
            <a:r>
              <a:rPr lang="de-DE" sz="1600" dirty="0" smtClean="0"/>
              <a:t>Mit </a:t>
            </a:r>
            <a:r>
              <a:rPr lang="de-DE" sz="1600" dirty="0"/>
              <a:t>Beginn </a:t>
            </a:r>
            <a:r>
              <a:rPr lang="de-DE" sz="1600" dirty="0" smtClean="0"/>
              <a:t>der Luftangriffe: </a:t>
            </a:r>
            <a:r>
              <a:rPr lang="de-DE" sz="1600" dirty="0"/>
              <a:t>Millionen Kinder </a:t>
            </a:r>
            <a:r>
              <a:rPr lang="de-DE" sz="1600" dirty="0" smtClean="0"/>
              <a:t>wurden evakuiert </a:t>
            </a:r>
            <a:r>
              <a:rPr lang="de-DE" sz="1600" dirty="0"/>
              <a:t>und aufs Land </a:t>
            </a:r>
            <a:r>
              <a:rPr lang="de-DE" sz="1600" dirty="0" smtClean="0"/>
              <a:t>gebracht.</a:t>
            </a:r>
          </a:p>
          <a:p>
            <a:r>
              <a:rPr lang="de-DE" sz="1600" dirty="0" smtClean="0"/>
              <a:t>Ihre Väter mussten in den Krieg ziehen, kehrten oft nicht zurück.</a:t>
            </a:r>
            <a:endParaRPr lang="de-AT" sz="1600" dirty="0"/>
          </a:p>
          <a:p>
            <a:endParaRPr lang="de-DE" sz="1600" b="1" dirty="0" smtClean="0"/>
          </a:p>
          <a:p>
            <a:pPr marL="0" indent="0">
              <a:buNone/>
            </a:pPr>
            <a:r>
              <a:rPr lang="de-DE" sz="1600" b="1" dirty="0" smtClean="0"/>
              <a:t>Hitlerjugend</a:t>
            </a:r>
            <a:r>
              <a:rPr lang="de-DE" sz="1600" dirty="0" smtClean="0"/>
              <a:t>:</a:t>
            </a:r>
          </a:p>
          <a:p>
            <a:r>
              <a:rPr lang="de-DE" sz="1600" dirty="0" smtClean="0"/>
              <a:t>Nationalsozialistisches Weltbild wurde vermittelt.</a:t>
            </a:r>
          </a:p>
          <a:p>
            <a:r>
              <a:rPr lang="de-DE" sz="1600" dirty="0" smtClean="0"/>
              <a:t>Disziplin und Gehorsam</a:t>
            </a:r>
          </a:p>
          <a:p>
            <a:r>
              <a:rPr lang="de-DE" sz="1600" dirty="0" smtClean="0"/>
              <a:t>Ab </a:t>
            </a:r>
            <a:r>
              <a:rPr lang="de-DE" sz="1600" b="1" dirty="0" smtClean="0"/>
              <a:t>15</a:t>
            </a:r>
            <a:r>
              <a:rPr lang="de-DE" sz="1600" dirty="0" smtClean="0"/>
              <a:t> Jahren auch </a:t>
            </a:r>
            <a:r>
              <a:rPr lang="de-DE" sz="1600" b="1" dirty="0"/>
              <a:t>militärische </a:t>
            </a:r>
            <a:r>
              <a:rPr lang="de-DE" sz="1600" b="1" dirty="0" smtClean="0"/>
              <a:t>Aufgaben</a:t>
            </a:r>
            <a:r>
              <a:rPr lang="de-DE" sz="1600" smtClean="0"/>
              <a:t>, z.B</a:t>
            </a:r>
            <a:r>
              <a:rPr lang="de-DE" sz="1600" dirty="0" smtClean="0"/>
              <a:t>. als </a:t>
            </a:r>
            <a:r>
              <a:rPr lang="de-DE" sz="1600" b="1" dirty="0" smtClean="0"/>
              <a:t>Flakhelfer </a:t>
            </a:r>
            <a:r>
              <a:rPr lang="de-DE" sz="1600" b="1" dirty="0"/>
              <a:t>(</a:t>
            </a:r>
            <a:r>
              <a:rPr lang="de-DE" sz="1600" dirty="0" smtClean="0"/>
              <a:t>Aufgabe: feindliche </a:t>
            </a:r>
            <a:r>
              <a:rPr lang="de-DE" sz="1600" dirty="0"/>
              <a:t>Flugzeuge </a:t>
            </a:r>
            <a:r>
              <a:rPr lang="de-DE" sz="1600" dirty="0" smtClean="0"/>
              <a:t>abschießen</a:t>
            </a:r>
            <a:r>
              <a:rPr lang="de-DE" sz="1600" dirty="0"/>
              <a:t>)</a:t>
            </a:r>
            <a:r>
              <a:rPr lang="de-DE" sz="1600" dirty="0" smtClean="0"/>
              <a:t> </a:t>
            </a:r>
          </a:p>
          <a:p>
            <a:r>
              <a:rPr lang="de-DE" sz="1600" dirty="0" smtClean="0"/>
              <a:t>Ab 1944: Junge </a:t>
            </a:r>
            <a:r>
              <a:rPr lang="de-DE" sz="1600" dirty="0"/>
              <a:t>Männer </a:t>
            </a:r>
            <a:r>
              <a:rPr lang="de-DE" sz="1600" b="1" dirty="0"/>
              <a:t>ab 16 </a:t>
            </a:r>
            <a:r>
              <a:rPr lang="de-DE" sz="1600" dirty="0"/>
              <a:t>Jahren auch an der </a:t>
            </a:r>
            <a:r>
              <a:rPr lang="de-DE" sz="1600" b="1" dirty="0"/>
              <a:t>Front</a:t>
            </a:r>
            <a:r>
              <a:rPr lang="de-DE" sz="1600" dirty="0"/>
              <a:t> </a:t>
            </a:r>
            <a:r>
              <a:rPr lang="de-DE" sz="1600" dirty="0" smtClean="0"/>
              <a:t>eingesetzt. </a:t>
            </a:r>
            <a:endParaRPr lang="de-DE" sz="1600" dirty="0"/>
          </a:p>
          <a:p>
            <a:r>
              <a:rPr lang="de-DE" sz="1600" dirty="0" smtClean="0"/>
              <a:t>Ab 1936: Mädchen und Frauen zwischen 10 und 21 Jahren Mitglied im „</a:t>
            </a:r>
            <a:r>
              <a:rPr lang="de-DE" sz="1600" b="1" dirty="0" smtClean="0"/>
              <a:t>Bund Deutscher Mädel“ (BDM) </a:t>
            </a:r>
          </a:p>
        </p:txBody>
      </p:sp>
    </p:spTree>
    <p:extLst>
      <p:ext uri="{BB962C8B-B14F-4D97-AF65-F5344CB8AC3E}">
        <p14:creationId xmlns:p14="http://schemas.microsoft.com/office/powerpoint/2010/main" val="3779644351"/>
      </p:ext>
    </p:extLst>
  </p:cSld>
  <p:clrMapOvr>
    <a:masterClrMapping/>
  </p:clrMapOvr>
  <p:transition spd="med">
    <p:fade thruBlk="1"/>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3" cstate="email"/>
          <a:srcRect/>
          <a:stretch>
            <a:fillRect/>
          </a:stretch>
        </p:blipFill>
        <p:spPr bwMode="auto">
          <a:xfrm>
            <a:off x="-6237" y="-4001"/>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a:xfrm>
            <a:off x="179512" y="325660"/>
            <a:ext cx="8136903" cy="1152525"/>
          </a:xfrm>
        </p:spPr>
        <p:txBody>
          <a:bodyPr/>
          <a:lstStyle/>
          <a:p>
            <a:r>
              <a:rPr lang="de-DE" sz="2400" dirty="0" smtClean="0"/>
              <a:t>Nachgefragt</a:t>
            </a:r>
            <a:endParaRPr lang="de-AT" sz="2400" dirty="0"/>
          </a:p>
        </p:txBody>
      </p:sp>
      <p:sp>
        <p:nvSpPr>
          <p:cNvPr id="5" name="Inhaltsplatzhalter 11"/>
          <p:cNvSpPr txBox="1">
            <a:spLocks/>
          </p:cNvSpPr>
          <p:nvPr/>
        </p:nvSpPr>
        <p:spPr>
          <a:xfrm>
            <a:off x="251520" y="1196752"/>
            <a:ext cx="8435280" cy="4934173"/>
          </a:xfrm>
          <a:prstGeom prst="rect">
            <a:avLst/>
          </a:prstGeom>
        </p:spPr>
        <p:txBody>
          <a:bodyPr/>
          <a:lstStyle/>
          <a:p>
            <a:endParaRPr lang="de-DE" sz="2000" kern="0" dirty="0">
              <a:latin typeface="+mn-lt"/>
            </a:endParaRPr>
          </a:p>
        </p:txBody>
      </p:sp>
      <p:sp>
        <p:nvSpPr>
          <p:cNvPr id="7" name="Inhaltsplatzhalter 6"/>
          <p:cNvSpPr>
            <a:spLocks noGrp="1"/>
          </p:cNvSpPr>
          <p:nvPr>
            <p:ph idx="1"/>
          </p:nvPr>
        </p:nvSpPr>
        <p:spPr>
          <a:xfrm>
            <a:off x="202187" y="1448482"/>
            <a:ext cx="8229600" cy="4430712"/>
          </a:xfrm>
        </p:spPr>
        <p:txBody>
          <a:bodyPr/>
          <a:lstStyle/>
          <a:p>
            <a:pPr marL="0" indent="0">
              <a:buNone/>
            </a:pPr>
            <a:endParaRPr lang="de-DE" sz="1600" dirty="0">
              <a:solidFill>
                <a:srgbClr val="FF0000"/>
              </a:solidFill>
            </a:endParaRPr>
          </a:p>
          <a:p>
            <a:r>
              <a:rPr lang="de-DE" sz="1600" b="1" dirty="0" smtClean="0"/>
              <a:t>Was </a:t>
            </a:r>
            <a:r>
              <a:rPr lang="de-DE" sz="1600" b="1" dirty="0"/>
              <a:t>versteht man unter dem Begriff „Heimatfront</a:t>
            </a:r>
            <a:r>
              <a:rPr lang="de-DE" sz="1600" b="1" dirty="0" smtClean="0"/>
              <a:t>“?</a:t>
            </a:r>
          </a:p>
          <a:p>
            <a:pPr marL="457200" lvl="1" indent="0">
              <a:buNone/>
            </a:pPr>
            <a:endParaRPr lang="de-DE" sz="1100" dirty="0"/>
          </a:p>
          <a:p>
            <a:pPr marL="0" indent="0">
              <a:buNone/>
            </a:pPr>
            <a:r>
              <a:rPr lang="de-DE" sz="1600" dirty="0" smtClean="0"/>
              <a:t>Das </a:t>
            </a:r>
            <a:r>
              <a:rPr lang="de-DE" sz="1600" dirty="0"/>
              <a:t>Wort „Heimatfront“ ist ein Begriff der nationalsozialistischen </a:t>
            </a:r>
            <a:r>
              <a:rPr lang="de-DE" sz="1600" b="1" dirty="0"/>
              <a:t>Propaganda</a:t>
            </a:r>
            <a:r>
              <a:rPr lang="de-DE" sz="1600" dirty="0"/>
              <a:t>. </a:t>
            </a:r>
            <a:r>
              <a:rPr lang="de-DE" sz="1600" dirty="0" smtClean="0"/>
              <a:t>Dadurch </a:t>
            </a:r>
            <a:r>
              <a:rPr lang="de-DE" sz="1600" dirty="0"/>
              <a:t>sollte die </a:t>
            </a:r>
            <a:r>
              <a:rPr lang="de-DE" sz="1600" b="1" dirty="0"/>
              <a:t>Verbundenheit zwischen den Soldaten an der Front und der </a:t>
            </a:r>
            <a:r>
              <a:rPr lang="de-DE" sz="1600" b="1" dirty="0" smtClean="0"/>
              <a:t>Zivilbevölkerung </a:t>
            </a:r>
            <a:r>
              <a:rPr lang="de-DE" sz="1600" b="1" dirty="0"/>
              <a:t>hervorgehoben werden. </a:t>
            </a:r>
          </a:p>
          <a:p>
            <a:endParaRPr lang="de-DE" sz="1600" b="1" dirty="0"/>
          </a:p>
          <a:p>
            <a:r>
              <a:rPr lang="de-DE" sz="1600" b="1" dirty="0" smtClean="0"/>
              <a:t>Wie </a:t>
            </a:r>
            <a:r>
              <a:rPr lang="de-DE" sz="1600" b="1" dirty="0"/>
              <a:t>zeigte sich der Widerstand gegen das nationalsozialistische Regime</a:t>
            </a:r>
            <a:r>
              <a:rPr lang="de-DE" sz="1600" b="1" dirty="0" smtClean="0"/>
              <a:t>?</a:t>
            </a:r>
          </a:p>
          <a:p>
            <a:pPr marL="457200" lvl="1" indent="0">
              <a:buNone/>
            </a:pPr>
            <a:endParaRPr lang="de-DE" sz="1100" dirty="0"/>
          </a:p>
          <a:p>
            <a:pPr marL="0" indent="0">
              <a:buNone/>
            </a:pPr>
            <a:r>
              <a:rPr lang="de-DE" sz="1600" dirty="0"/>
              <a:t>Es gab organisierte </a:t>
            </a:r>
            <a:r>
              <a:rPr lang="de-DE" sz="1600" b="1" dirty="0"/>
              <a:t>Gruppen und Einzelpersonen</a:t>
            </a:r>
            <a:r>
              <a:rPr lang="de-DE" sz="1600" dirty="0"/>
              <a:t>, die Widerstand leisteten. Die bekanntesten Gruppen waren die „</a:t>
            </a:r>
            <a:r>
              <a:rPr lang="de-DE" sz="1600" b="1" dirty="0"/>
              <a:t>Weiße Rose</a:t>
            </a:r>
            <a:r>
              <a:rPr lang="de-DE" sz="1600" dirty="0"/>
              <a:t>“ rund um die Geschwister Scholl </a:t>
            </a:r>
            <a:r>
              <a:rPr lang="de-DE" sz="1600" b="1" dirty="0"/>
              <a:t>sowie</a:t>
            </a:r>
            <a:r>
              <a:rPr lang="de-DE" sz="1600" dirty="0"/>
              <a:t> die </a:t>
            </a:r>
            <a:r>
              <a:rPr lang="de-DE" sz="1600" b="1" dirty="0"/>
              <a:t>militärische Gruppe um Claus Schenk Graf von Stauffenberg</a:t>
            </a:r>
            <a:r>
              <a:rPr lang="de-DE" sz="1600" dirty="0"/>
              <a:t>. In Österreich gab es unter anderem die überparteiliche </a:t>
            </a:r>
            <a:r>
              <a:rPr lang="de-DE" sz="1600" b="1" dirty="0"/>
              <a:t>Widerstandsgruppe O5</a:t>
            </a:r>
            <a:r>
              <a:rPr lang="de-DE" sz="1600" dirty="0"/>
              <a:t>.</a:t>
            </a:r>
          </a:p>
          <a:p>
            <a:pPr marL="0" indent="0">
              <a:buNone/>
            </a:pPr>
            <a:endParaRPr lang="de-DE" sz="1800" dirty="0" smtClean="0">
              <a:solidFill>
                <a:schemeClr val="accent4"/>
              </a:solidFill>
            </a:endParaRPr>
          </a:p>
          <a:p>
            <a:pPr marL="0" indent="0">
              <a:buNone/>
            </a:pPr>
            <a:endParaRPr lang="de-DE" sz="1800" dirty="0" smtClean="0">
              <a:solidFill>
                <a:schemeClr val="accent4"/>
              </a:solidFill>
            </a:endParaRPr>
          </a:p>
          <a:p>
            <a:pPr marL="0" indent="0">
              <a:buNone/>
            </a:pPr>
            <a:endParaRPr lang="de-DE" sz="1800" dirty="0" smtClean="0">
              <a:solidFill>
                <a:schemeClr val="accent4"/>
              </a:solidFill>
            </a:endParaRPr>
          </a:p>
          <a:p>
            <a:pPr marL="0" indent="0">
              <a:buNone/>
            </a:pPr>
            <a:endParaRPr lang="de-DE" sz="1800" dirty="0">
              <a:solidFill>
                <a:schemeClr val="accent4"/>
              </a:solidFill>
            </a:endParaRPr>
          </a:p>
          <a:p>
            <a:endParaRPr lang="de-AT" sz="1600" dirty="0"/>
          </a:p>
          <a:p>
            <a:endParaRPr lang="de-AT" sz="1600" dirty="0"/>
          </a:p>
          <a:p>
            <a:pPr marL="0" indent="0">
              <a:buNone/>
            </a:pPr>
            <a:endParaRPr lang="de-AT" sz="1600" dirty="0"/>
          </a:p>
        </p:txBody>
      </p:sp>
    </p:spTree>
    <p:extLst>
      <p:ext uri="{BB962C8B-B14F-4D97-AF65-F5344CB8AC3E}">
        <p14:creationId xmlns:p14="http://schemas.microsoft.com/office/powerpoint/2010/main" val="1169210208"/>
      </p:ext>
    </p:extLst>
  </p:cSld>
  <p:clrMapOvr>
    <a:masterClrMapping/>
  </p:clrMapOvr>
  <p:transition spd="med">
    <p:fade thruBlk="1"/>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3" cstate="email"/>
          <a:srcRect/>
          <a:stretch>
            <a:fillRect/>
          </a:stretch>
        </p:blipFill>
        <p:spPr bwMode="auto">
          <a:xfrm>
            <a:off x="0" y="-11795"/>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a:xfrm>
            <a:off x="179512" y="325660"/>
            <a:ext cx="8136903" cy="1152525"/>
          </a:xfrm>
        </p:spPr>
        <p:txBody>
          <a:bodyPr/>
          <a:lstStyle/>
          <a:p>
            <a:r>
              <a:rPr lang="de-DE" sz="2400" dirty="0" smtClean="0"/>
              <a:t>Holocaust / </a:t>
            </a:r>
            <a:r>
              <a:rPr lang="de-DE" sz="2400" dirty="0" err="1" smtClean="0"/>
              <a:t>Shoah</a:t>
            </a:r>
            <a:endParaRPr lang="de-DE" sz="2400" dirty="0"/>
          </a:p>
        </p:txBody>
      </p:sp>
      <p:sp>
        <p:nvSpPr>
          <p:cNvPr id="5" name="Inhaltsplatzhalter 11"/>
          <p:cNvSpPr txBox="1">
            <a:spLocks/>
          </p:cNvSpPr>
          <p:nvPr/>
        </p:nvSpPr>
        <p:spPr>
          <a:xfrm>
            <a:off x="251520" y="1196752"/>
            <a:ext cx="8435280" cy="4934173"/>
          </a:xfrm>
          <a:prstGeom prst="rect">
            <a:avLst/>
          </a:prstGeom>
        </p:spPr>
        <p:txBody>
          <a:bodyPr/>
          <a:lstStyle/>
          <a:p>
            <a:endParaRPr lang="de-DE" sz="2000" kern="0" dirty="0">
              <a:latin typeface="+mn-lt"/>
            </a:endParaRPr>
          </a:p>
        </p:txBody>
      </p:sp>
      <p:sp>
        <p:nvSpPr>
          <p:cNvPr id="7" name="Inhaltsplatzhalter 6"/>
          <p:cNvSpPr>
            <a:spLocks noGrp="1"/>
          </p:cNvSpPr>
          <p:nvPr>
            <p:ph idx="1"/>
          </p:nvPr>
        </p:nvSpPr>
        <p:spPr>
          <a:xfrm>
            <a:off x="202187" y="1448482"/>
            <a:ext cx="8229600" cy="4430712"/>
          </a:xfrm>
        </p:spPr>
        <p:txBody>
          <a:bodyPr/>
          <a:lstStyle/>
          <a:p>
            <a:r>
              <a:rPr lang="de-DE" sz="1600" dirty="0" smtClean="0"/>
              <a:t>Der </a:t>
            </a:r>
            <a:r>
              <a:rPr lang="de-DE" sz="1600" dirty="0"/>
              <a:t>Massenmord an Juden und Jüdinnen durch das nationalsozialistische Regime wird als </a:t>
            </a:r>
            <a:r>
              <a:rPr lang="de-DE" sz="1600" b="1" dirty="0"/>
              <a:t>Holocaust</a:t>
            </a:r>
            <a:r>
              <a:rPr lang="de-DE" sz="1600" dirty="0"/>
              <a:t> oder </a:t>
            </a:r>
            <a:r>
              <a:rPr lang="de-DE" sz="1600" b="1" dirty="0" err="1"/>
              <a:t>Shoah</a:t>
            </a:r>
            <a:r>
              <a:rPr lang="de-DE" sz="1600" dirty="0"/>
              <a:t> bezeichnet.</a:t>
            </a:r>
          </a:p>
          <a:p>
            <a:r>
              <a:rPr lang="de-DE" sz="1600" dirty="0" smtClean="0"/>
              <a:t>Das nationalsozialistische Regime unter Adolf Hitler (ab 1933) wollte </a:t>
            </a:r>
            <a:r>
              <a:rPr lang="de-DE" sz="1600" dirty="0"/>
              <a:t>die europäischen Juden und Jüdinnen „</a:t>
            </a:r>
            <a:r>
              <a:rPr lang="de-DE" sz="1600" b="1" dirty="0"/>
              <a:t>ausrotten</a:t>
            </a:r>
            <a:r>
              <a:rPr lang="de-DE" sz="1600" dirty="0"/>
              <a:t>“. </a:t>
            </a:r>
            <a:endParaRPr lang="de-DE" sz="1600" dirty="0" smtClean="0"/>
          </a:p>
          <a:p>
            <a:pPr lvl="1"/>
            <a:r>
              <a:rPr lang="de-DE" sz="1400" dirty="0" smtClean="0"/>
              <a:t>Sie </a:t>
            </a:r>
            <a:r>
              <a:rPr lang="de-DE" sz="1400" dirty="0"/>
              <a:t>wurden als minderwertige „Untermenschen“ dargestellt</a:t>
            </a:r>
            <a:r>
              <a:rPr lang="de-DE" sz="1400" dirty="0" smtClean="0"/>
              <a:t>.</a:t>
            </a:r>
          </a:p>
          <a:p>
            <a:r>
              <a:rPr lang="de-DE" sz="1600" b="1" dirty="0" smtClean="0"/>
              <a:t>Zunehmende Verschlechterung der Lage </a:t>
            </a:r>
            <a:r>
              <a:rPr lang="de-DE" sz="1600" dirty="0"/>
              <a:t>der Juden und </a:t>
            </a:r>
            <a:r>
              <a:rPr lang="de-DE" sz="1600" dirty="0" smtClean="0"/>
              <a:t>Jüdinnen in den kommenden Jahren.</a:t>
            </a:r>
          </a:p>
          <a:p>
            <a:pPr lvl="1"/>
            <a:r>
              <a:rPr lang="de-DE" sz="1100" dirty="0" smtClean="0"/>
              <a:t> </a:t>
            </a:r>
            <a:r>
              <a:rPr lang="de-DE" sz="1400" dirty="0"/>
              <a:t>Insbesondere nach den Novemberpogromen 1938 verließen zehntausende jüdische Menschen das Land</a:t>
            </a:r>
            <a:r>
              <a:rPr lang="de-DE" sz="1400" dirty="0" smtClean="0"/>
              <a:t>.</a:t>
            </a:r>
            <a:endParaRPr lang="de-DE" sz="1400" b="1" dirty="0"/>
          </a:p>
          <a:p>
            <a:r>
              <a:rPr lang="de-DE" sz="1600" dirty="0" smtClean="0"/>
              <a:t>Ab 1939: Auswanderung aus Deutschland wurde für </a:t>
            </a:r>
            <a:r>
              <a:rPr lang="de-DE" sz="1600" dirty="0"/>
              <a:t>Juden und Jüdinnen </a:t>
            </a:r>
            <a:r>
              <a:rPr lang="de-DE" sz="1600" b="1" dirty="0"/>
              <a:t>immer</a:t>
            </a:r>
            <a:r>
              <a:rPr lang="de-DE" sz="1600" dirty="0"/>
              <a:t> </a:t>
            </a:r>
            <a:r>
              <a:rPr lang="de-DE" sz="1600" dirty="0" smtClean="0"/>
              <a:t>schwieriger.</a:t>
            </a:r>
          </a:p>
          <a:p>
            <a:r>
              <a:rPr lang="de-DE" sz="1600" dirty="0" smtClean="0"/>
              <a:t>1941 </a:t>
            </a:r>
            <a:r>
              <a:rPr lang="de-DE" sz="1600" b="1" dirty="0" smtClean="0"/>
              <a:t>Auswanderungsverbot</a:t>
            </a:r>
          </a:p>
          <a:p>
            <a:pPr lvl="1"/>
            <a:r>
              <a:rPr lang="de-DE" sz="1400" dirty="0" smtClean="0"/>
              <a:t>Bis </a:t>
            </a:r>
            <a:r>
              <a:rPr lang="de-DE" sz="1400" dirty="0"/>
              <a:t>dahin hatten etwa die Hälfte aller Juden und Jüdinnen, die 1933 in Deutschland gelebt hatten, das Land verlassen. Von über 200.000 jüdischen Menschen in Österreich waren rund 130.000 ins Ausland geflohen. </a:t>
            </a:r>
          </a:p>
          <a:p>
            <a:endParaRPr lang="de-DE" sz="1600" dirty="0">
              <a:solidFill>
                <a:srgbClr val="FF0000"/>
              </a:solidFill>
            </a:endParaRPr>
          </a:p>
          <a:p>
            <a:pPr marL="0" indent="0">
              <a:buNone/>
            </a:pPr>
            <a:endParaRPr lang="de-AT" sz="1600" dirty="0"/>
          </a:p>
          <a:p>
            <a:pPr marL="0" indent="0">
              <a:buNone/>
            </a:pPr>
            <a:endParaRPr lang="de-AT" sz="1600" dirty="0"/>
          </a:p>
        </p:txBody>
      </p:sp>
    </p:spTree>
    <p:extLst>
      <p:ext uri="{BB962C8B-B14F-4D97-AF65-F5344CB8AC3E}">
        <p14:creationId xmlns:p14="http://schemas.microsoft.com/office/powerpoint/2010/main" val="3590818229"/>
      </p:ext>
    </p:extLst>
  </p:cSld>
  <p:clrMapOvr>
    <a:masterClrMapping/>
  </p:clrMapOvr>
  <p:transition spd="med">
    <p:fade thruBlk="1"/>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3" cstate="email"/>
          <a:srcRect/>
          <a:stretch>
            <a:fillRect/>
          </a:stretch>
        </p:blipFill>
        <p:spPr bwMode="auto">
          <a:xfrm>
            <a:off x="0" y="-27384"/>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a:xfrm>
            <a:off x="179512" y="325660"/>
            <a:ext cx="8136903" cy="1152525"/>
          </a:xfrm>
        </p:spPr>
        <p:txBody>
          <a:bodyPr/>
          <a:lstStyle/>
          <a:p>
            <a:r>
              <a:rPr lang="de-DE" sz="2400" dirty="0" smtClean="0"/>
              <a:t>Holocaust / </a:t>
            </a:r>
            <a:r>
              <a:rPr lang="de-DE" sz="2400" dirty="0" err="1" smtClean="0"/>
              <a:t>Shoah</a:t>
            </a:r>
            <a:endParaRPr lang="de-DE" sz="2400" dirty="0"/>
          </a:p>
        </p:txBody>
      </p:sp>
      <p:sp>
        <p:nvSpPr>
          <p:cNvPr id="5" name="Inhaltsplatzhalter 11"/>
          <p:cNvSpPr txBox="1">
            <a:spLocks/>
          </p:cNvSpPr>
          <p:nvPr/>
        </p:nvSpPr>
        <p:spPr>
          <a:xfrm>
            <a:off x="251520" y="1196752"/>
            <a:ext cx="8435280" cy="4934173"/>
          </a:xfrm>
          <a:prstGeom prst="rect">
            <a:avLst/>
          </a:prstGeom>
        </p:spPr>
        <p:txBody>
          <a:bodyPr/>
          <a:lstStyle/>
          <a:p>
            <a:endParaRPr lang="de-DE" sz="2000" kern="0" dirty="0">
              <a:latin typeface="+mn-lt"/>
            </a:endParaRPr>
          </a:p>
        </p:txBody>
      </p:sp>
      <p:sp>
        <p:nvSpPr>
          <p:cNvPr id="7" name="Inhaltsplatzhalter 6"/>
          <p:cNvSpPr>
            <a:spLocks noGrp="1"/>
          </p:cNvSpPr>
          <p:nvPr>
            <p:ph idx="1"/>
          </p:nvPr>
        </p:nvSpPr>
        <p:spPr>
          <a:xfrm>
            <a:off x="202187" y="1448482"/>
            <a:ext cx="8229600" cy="4430712"/>
          </a:xfrm>
        </p:spPr>
        <p:txBody>
          <a:bodyPr/>
          <a:lstStyle/>
          <a:p>
            <a:r>
              <a:rPr lang="de-DE" sz="1600" dirty="0" smtClean="0"/>
              <a:t>Nach </a:t>
            </a:r>
            <a:r>
              <a:rPr lang="de-DE" sz="1600" dirty="0"/>
              <a:t>dem deutschen Überfall auf Polen im September </a:t>
            </a:r>
            <a:r>
              <a:rPr lang="de-DE" sz="1600" dirty="0" smtClean="0"/>
              <a:t>1939: Polnische Juden und </a:t>
            </a:r>
            <a:r>
              <a:rPr lang="de-DE" sz="1600" dirty="0" err="1" smtClean="0"/>
              <a:t>JüdInnen</a:t>
            </a:r>
            <a:r>
              <a:rPr lang="de-DE" sz="1600" dirty="0" smtClean="0"/>
              <a:t> mussten in </a:t>
            </a:r>
            <a:r>
              <a:rPr lang="de-DE" sz="1600" b="1" dirty="0" smtClean="0"/>
              <a:t>Ghettos</a:t>
            </a:r>
            <a:r>
              <a:rPr lang="de-DE" sz="1600" dirty="0" smtClean="0"/>
              <a:t> </a:t>
            </a:r>
            <a:r>
              <a:rPr lang="de-DE" sz="1600" dirty="0"/>
              <a:t>leben und </a:t>
            </a:r>
            <a:r>
              <a:rPr lang="de-DE" sz="1600" b="1" dirty="0"/>
              <a:t>Zwangsarbeit</a:t>
            </a:r>
            <a:r>
              <a:rPr lang="de-DE" sz="1600" dirty="0"/>
              <a:t> verrichten. </a:t>
            </a:r>
            <a:endParaRPr lang="de-DE" sz="1600" dirty="0" smtClean="0"/>
          </a:p>
          <a:p>
            <a:r>
              <a:rPr lang="de-DE" sz="1600" dirty="0" smtClean="0"/>
              <a:t>Juden </a:t>
            </a:r>
            <a:r>
              <a:rPr lang="de-DE" sz="1600" dirty="0"/>
              <a:t>und Jüdinnen wurden </a:t>
            </a:r>
            <a:r>
              <a:rPr lang="de-DE" sz="1600" b="1" dirty="0"/>
              <a:t>gezielt ermordet</a:t>
            </a:r>
            <a:r>
              <a:rPr lang="de-DE" sz="1600" dirty="0"/>
              <a:t>, ebenso wie andere Menschen, die nach der nationalsozialistischen Rassenideologie als „minderwertig“ </a:t>
            </a:r>
            <a:r>
              <a:rPr lang="de-DE" sz="1600" dirty="0" smtClean="0"/>
              <a:t>galten.</a:t>
            </a:r>
          </a:p>
          <a:p>
            <a:r>
              <a:rPr lang="de-DE" sz="1600" dirty="0" smtClean="0"/>
              <a:t>Auch </a:t>
            </a:r>
            <a:r>
              <a:rPr lang="de-DE" sz="1600" dirty="0"/>
              <a:t>in den </a:t>
            </a:r>
            <a:r>
              <a:rPr lang="de-DE" sz="1600" b="1" dirty="0" smtClean="0"/>
              <a:t>eroberten Gebieten </a:t>
            </a:r>
            <a:r>
              <a:rPr lang="de-DE" sz="1600" dirty="0" smtClean="0"/>
              <a:t>Verfolgung </a:t>
            </a:r>
            <a:r>
              <a:rPr lang="de-DE" sz="1600" dirty="0"/>
              <a:t>der jüdischen Bevölkerung.</a:t>
            </a:r>
          </a:p>
          <a:p>
            <a:r>
              <a:rPr lang="de-DE" sz="1600" dirty="0" smtClean="0"/>
              <a:t>Im Zuge des Vorrückens </a:t>
            </a:r>
            <a:r>
              <a:rPr lang="de-DE" sz="1600" dirty="0"/>
              <a:t>der deutschen Truppen nach Osten </a:t>
            </a:r>
            <a:r>
              <a:rPr lang="de-DE" sz="1600" dirty="0" smtClean="0"/>
              <a:t>im Juni 1941 wurden Juden </a:t>
            </a:r>
            <a:r>
              <a:rPr lang="de-DE" sz="1600" dirty="0"/>
              <a:t>und Jüdinnen, Roma und Sinti </a:t>
            </a:r>
            <a:r>
              <a:rPr lang="de-DE" sz="1600" dirty="0" smtClean="0"/>
              <a:t>in </a:t>
            </a:r>
            <a:r>
              <a:rPr lang="de-DE" sz="1600" dirty="0"/>
              <a:t>großer Anzahl </a:t>
            </a:r>
            <a:r>
              <a:rPr lang="de-DE" sz="1600" b="1" dirty="0"/>
              <a:t>gezielt ermordet</a:t>
            </a:r>
            <a:r>
              <a:rPr lang="de-DE" sz="1600" dirty="0"/>
              <a:t>. </a:t>
            </a:r>
            <a:endParaRPr lang="de-DE" sz="1600" dirty="0" smtClean="0"/>
          </a:p>
          <a:p>
            <a:pPr lvl="1"/>
            <a:r>
              <a:rPr lang="de-DE" sz="1400" dirty="0" smtClean="0"/>
              <a:t>Bsp.: Massaker </a:t>
            </a:r>
            <a:r>
              <a:rPr lang="de-DE" sz="1400" dirty="0"/>
              <a:t>in der Schlucht </a:t>
            </a:r>
            <a:r>
              <a:rPr lang="de-DE" sz="1400" dirty="0" err="1"/>
              <a:t>Babi</a:t>
            </a:r>
            <a:r>
              <a:rPr lang="de-DE" sz="1400" dirty="0"/>
              <a:t> </a:t>
            </a:r>
            <a:r>
              <a:rPr lang="de-DE" sz="1400" dirty="0" err="1"/>
              <a:t>Jar</a:t>
            </a:r>
            <a:r>
              <a:rPr lang="de-DE" sz="1400" dirty="0"/>
              <a:t> bei </a:t>
            </a:r>
            <a:r>
              <a:rPr lang="de-DE" sz="1400" dirty="0" smtClean="0"/>
              <a:t>Kiew: Innerhalb </a:t>
            </a:r>
            <a:r>
              <a:rPr lang="de-DE" sz="1400" dirty="0"/>
              <a:t>von 2 Tagen </a:t>
            </a:r>
            <a:r>
              <a:rPr lang="de-DE" sz="1400" dirty="0" smtClean="0"/>
              <a:t>wurden über </a:t>
            </a:r>
            <a:r>
              <a:rPr lang="de-DE" sz="1400" dirty="0"/>
              <a:t>34.000 Juden und Jüdinnen umgebracht</a:t>
            </a:r>
            <a:r>
              <a:rPr lang="de-DE" sz="1100" dirty="0" smtClean="0"/>
              <a:t>.</a:t>
            </a:r>
          </a:p>
          <a:p>
            <a:r>
              <a:rPr lang="de-DE" sz="1600" dirty="0" smtClean="0"/>
              <a:t>Insgesamt fielen </a:t>
            </a:r>
            <a:r>
              <a:rPr lang="de-DE" sz="1600" b="1" dirty="0" smtClean="0"/>
              <a:t>fast </a:t>
            </a:r>
            <a:r>
              <a:rPr lang="de-DE" sz="1600" b="1" dirty="0"/>
              <a:t>6 </a:t>
            </a:r>
            <a:r>
              <a:rPr lang="de-DE" sz="1600" b="1" dirty="0" smtClean="0"/>
              <a:t>Millionen</a:t>
            </a:r>
            <a:r>
              <a:rPr lang="de-DE" sz="1600" dirty="0" smtClean="0"/>
              <a:t> </a:t>
            </a:r>
            <a:r>
              <a:rPr lang="de-DE" sz="1600" dirty="0"/>
              <a:t>Juden </a:t>
            </a:r>
            <a:r>
              <a:rPr lang="de-DE" sz="1600" dirty="0" smtClean="0"/>
              <a:t>und Jüdinnen dem Holocaust zum </a:t>
            </a:r>
            <a:r>
              <a:rPr lang="de-DE" sz="1600" b="1" dirty="0" smtClean="0"/>
              <a:t>Opfer, </a:t>
            </a:r>
            <a:r>
              <a:rPr lang="de-DE" sz="1400" dirty="0" smtClean="0"/>
              <a:t>davon über 2 Millionen Kinder.</a:t>
            </a:r>
            <a:endParaRPr lang="de-DE" sz="1400" dirty="0"/>
          </a:p>
          <a:p>
            <a:r>
              <a:rPr lang="de-DE" sz="1600" dirty="0"/>
              <a:t>In den </a:t>
            </a:r>
            <a:r>
              <a:rPr lang="de-DE" sz="1600" b="1" dirty="0"/>
              <a:t>Gaskammern der Vernichtungslager </a:t>
            </a:r>
            <a:r>
              <a:rPr lang="de-DE" sz="1600" dirty="0"/>
              <a:t>wurden 2,7 Millionen Juden und Jüdinnen ermordet. </a:t>
            </a:r>
            <a:endParaRPr lang="de-DE" sz="1600" dirty="0" smtClean="0"/>
          </a:p>
          <a:p>
            <a:pPr lvl="1"/>
            <a:r>
              <a:rPr lang="de-DE" sz="1400" dirty="0"/>
              <a:t>R</a:t>
            </a:r>
            <a:r>
              <a:rPr lang="de-DE" sz="1400" dirty="0" smtClean="0"/>
              <a:t>und </a:t>
            </a:r>
            <a:r>
              <a:rPr lang="de-DE" sz="1400" dirty="0"/>
              <a:t>1,3 Millionen </a:t>
            </a:r>
            <a:r>
              <a:rPr lang="de-DE" sz="1400" dirty="0" smtClean="0"/>
              <a:t>Menschen (darunter </a:t>
            </a:r>
            <a:r>
              <a:rPr lang="de-DE" sz="1400" dirty="0"/>
              <a:t>viele Juden und Jüdinnen, aber auch Roma und nicht-jüdische </a:t>
            </a:r>
            <a:r>
              <a:rPr lang="de-DE" sz="1400" dirty="0" smtClean="0"/>
              <a:t>polnische Menschen) werden im Zuge </a:t>
            </a:r>
            <a:r>
              <a:rPr lang="de-DE" sz="1400" dirty="0"/>
              <a:t>der „</a:t>
            </a:r>
            <a:r>
              <a:rPr lang="de-DE" sz="1400" b="1" dirty="0"/>
              <a:t>Aktion Reinhardt</a:t>
            </a:r>
            <a:r>
              <a:rPr lang="de-DE" sz="1400" dirty="0" smtClean="0"/>
              <a:t>“ getötet.</a:t>
            </a:r>
          </a:p>
          <a:p>
            <a:r>
              <a:rPr lang="de-DE" sz="1600" dirty="0" smtClean="0"/>
              <a:t>In </a:t>
            </a:r>
            <a:r>
              <a:rPr lang="de-DE" sz="1600" dirty="0"/>
              <a:t>den Konzentrations- und Vernichtungslagern wurden außer </a:t>
            </a:r>
            <a:r>
              <a:rPr lang="de-DE" sz="1600" b="1" dirty="0"/>
              <a:t>Juden und Jüdinnen </a:t>
            </a:r>
            <a:r>
              <a:rPr lang="de-DE" sz="1600" dirty="0"/>
              <a:t>auch </a:t>
            </a:r>
            <a:r>
              <a:rPr lang="de-DE" sz="1600" b="1" dirty="0"/>
              <a:t>Roma und Sinti, politische Gegner, Obdachlose, Behinderte, sogenannte „Asoziale“ und Kriegsgefangene </a:t>
            </a:r>
            <a:r>
              <a:rPr lang="de-DE" sz="1600" dirty="0"/>
              <a:t>getötet</a:t>
            </a:r>
            <a:r>
              <a:rPr lang="de-DE" sz="1600" b="1" dirty="0"/>
              <a:t>.</a:t>
            </a:r>
          </a:p>
          <a:p>
            <a:endParaRPr lang="de-DE" sz="1600" dirty="0">
              <a:solidFill>
                <a:srgbClr val="FF0000"/>
              </a:solidFill>
            </a:endParaRPr>
          </a:p>
          <a:p>
            <a:pPr marL="0" indent="0">
              <a:buNone/>
            </a:pPr>
            <a:endParaRPr lang="de-AT" sz="1600" dirty="0"/>
          </a:p>
          <a:p>
            <a:pPr marL="0" indent="0">
              <a:buNone/>
            </a:pPr>
            <a:endParaRPr lang="de-AT" sz="1600" dirty="0"/>
          </a:p>
        </p:txBody>
      </p:sp>
    </p:spTree>
    <p:extLst>
      <p:ext uri="{BB962C8B-B14F-4D97-AF65-F5344CB8AC3E}">
        <p14:creationId xmlns:p14="http://schemas.microsoft.com/office/powerpoint/2010/main" val="41319934"/>
      </p:ext>
    </p:extLst>
  </p:cSld>
  <p:clrMapOvr>
    <a:masterClrMapping/>
  </p:clrMapOvr>
  <p:transition spd="med">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2051" name="Picture 3" descr="C:\Users\Franz\Pictures\Thema-1938-Fotos-internet\1938 hintergrund-01.jpg"/>
          <p:cNvPicPr>
            <a:picLocks noChangeAspect="1" noChangeArrowheads="1"/>
          </p:cNvPicPr>
          <p:nvPr/>
        </p:nvPicPr>
        <p:blipFill>
          <a:blip r:embed="rId3" cstate="email"/>
          <a:srcRect/>
          <a:stretch>
            <a:fillRect/>
          </a:stretch>
        </p:blipFill>
        <p:spPr bwMode="auto">
          <a:xfrm>
            <a:off x="0" y="-2235"/>
            <a:ext cx="9163050" cy="6858000"/>
          </a:xfrm>
          <a:prstGeom prst="rect">
            <a:avLst/>
          </a:prstGeom>
          <a:noFill/>
        </p:spPr>
      </p:pic>
      <p:sp>
        <p:nvSpPr>
          <p:cNvPr id="5122" name="Rectangle 2"/>
          <p:cNvSpPr>
            <a:spLocks noGrp="1" noChangeArrowheads="1"/>
          </p:cNvSpPr>
          <p:nvPr>
            <p:ph type="ctrTitle"/>
          </p:nvPr>
        </p:nvSpPr>
        <p:spPr>
          <a:xfrm>
            <a:off x="611188" y="4149080"/>
            <a:ext cx="7777162" cy="936104"/>
          </a:xfrm>
        </p:spPr>
        <p:txBody>
          <a:bodyPr/>
          <a:lstStyle/>
          <a:p>
            <a:pPr lvl="0"/>
            <a:r>
              <a:rPr lang="de-AT" sz="4000" dirty="0" smtClean="0"/>
              <a:t>Vor dem Zweiten Weltkrieg</a:t>
            </a:r>
            <a:endParaRPr lang="de-AT" sz="4000" dirty="0"/>
          </a:p>
        </p:txBody>
      </p:sp>
      <p:sp>
        <p:nvSpPr>
          <p:cNvPr id="4" name="Rectangle 2"/>
          <p:cNvSpPr txBox="1">
            <a:spLocks noChangeArrowheads="1"/>
          </p:cNvSpPr>
          <p:nvPr/>
        </p:nvSpPr>
        <p:spPr bwMode="auto">
          <a:xfrm>
            <a:off x="611262" y="764704"/>
            <a:ext cx="7777162" cy="3168352"/>
          </a:xfrm>
          <a:prstGeom prst="rect">
            <a:avLst/>
          </a:prstGeom>
          <a:noFill/>
          <a:ln w="9525">
            <a:noFill/>
            <a:miter lim="800000"/>
            <a:headEnd/>
            <a:tailEnd/>
          </a:ln>
        </p:spPr>
        <p:txBody>
          <a:bodyPr vert="horz" wrap="square" lIns="91440" tIns="45720" rIns="90000" bIns="45720" numCol="1" anchor="b" anchorCtr="0" compatLnSpc="1">
            <a:prstTxWarp prst="textNoShape">
              <a:avLst/>
            </a:prstTxWarp>
          </a:bodyPr>
          <a:lstStyle/>
          <a:p>
            <a:pPr lvl="0">
              <a:tabLst>
                <a:tab pos="8342313" algn="l"/>
              </a:tabLst>
              <a:defRPr/>
            </a:pPr>
            <a:r>
              <a:rPr kumimoji="0" lang="de-AT" sz="2400" b="0" i="0" u="none" strike="noStrike" kern="0" cap="none" spc="0" normalizeH="0" baseline="0" noProof="0" dirty="0">
                <a:ln>
                  <a:noFill/>
                </a:ln>
                <a:solidFill>
                  <a:schemeClr val="tx1"/>
                </a:solidFill>
                <a:effectLst/>
                <a:uLnTx/>
                <a:uFillTx/>
                <a:latin typeface="+mj-lt"/>
                <a:ea typeface="+mj-ea"/>
                <a:cs typeface="+mj-cs"/>
              </a:rPr>
              <a:t/>
            </a:r>
            <a:br>
              <a:rPr kumimoji="0" lang="de-AT" sz="2400" b="0" i="0" u="none" strike="noStrike" kern="0" cap="none" spc="0" normalizeH="0" baseline="0" noProof="0" dirty="0">
                <a:ln>
                  <a:noFill/>
                </a:ln>
                <a:solidFill>
                  <a:schemeClr val="tx1"/>
                </a:solidFill>
                <a:effectLst/>
                <a:uLnTx/>
                <a:uFillTx/>
                <a:latin typeface="+mj-lt"/>
                <a:ea typeface="+mj-ea"/>
                <a:cs typeface="+mj-cs"/>
              </a:rPr>
            </a:br>
            <a:r>
              <a:rPr kumimoji="0" lang="de-AT" sz="2400" b="0" i="0" u="none" strike="noStrike" kern="0" cap="none" spc="0" normalizeH="0" baseline="0" noProof="0" dirty="0">
                <a:ln>
                  <a:noFill/>
                </a:ln>
                <a:solidFill>
                  <a:schemeClr val="tx1"/>
                </a:solidFill>
                <a:effectLst/>
                <a:uLnTx/>
                <a:uFillTx/>
                <a:latin typeface="+mj-lt"/>
                <a:ea typeface="+mj-ea"/>
                <a:cs typeface="+mj-cs"/>
              </a:rPr>
              <a:t> </a:t>
            </a:r>
            <a:br>
              <a:rPr kumimoji="0" lang="de-AT" sz="2400" b="0" i="0" u="none" strike="noStrike" kern="0" cap="none" spc="0" normalizeH="0" baseline="0" noProof="0" dirty="0">
                <a:ln>
                  <a:noFill/>
                </a:ln>
                <a:solidFill>
                  <a:schemeClr val="tx1"/>
                </a:solidFill>
                <a:effectLst/>
                <a:uLnTx/>
                <a:uFillTx/>
                <a:latin typeface="+mj-lt"/>
                <a:ea typeface="+mj-ea"/>
                <a:cs typeface="+mj-cs"/>
              </a:rPr>
            </a:br>
            <a:r>
              <a:rPr kumimoji="0" lang="de-AT" sz="2400" b="0" i="0" u="none" strike="noStrike" kern="0" cap="none" spc="0" normalizeH="0" baseline="0" noProof="0" dirty="0">
                <a:ln>
                  <a:noFill/>
                </a:ln>
                <a:solidFill>
                  <a:schemeClr val="tx1"/>
                </a:solidFill>
                <a:effectLst/>
                <a:uLnTx/>
                <a:uFillTx/>
                <a:latin typeface="+mj-lt"/>
                <a:ea typeface="+mj-ea"/>
                <a:cs typeface="+mj-cs"/>
              </a:rPr>
              <a:t/>
            </a:r>
            <a:br>
              <a:rPr kumimoji="0" lang="de-AT" sz="2400" b="0" i="0" u="none" strike="noStrike" kern="0" cap="none" spc="0" normalizeH="0" baseline="0" noProof="0" dirty="0">
                <a:ln>
                  <a:noFill/>
                </a:ln>
                <a:solidFill>
                  <a:schemeClr val="tx1"/>
                </a:solidFill>
                <a:effectLst/>
                <a:uLnTx/>
                <a:uFillTx/>
                <a:latin typeface="+mj-lt"/>
                <a:ea typeface="+mj-ea"/>
                <a:cs typeface="+mj-cs"/>
              </a:rPr>
            </a:br>
            <a:endParaRPr kumimoji="0" lang="de-DE" sz="2400" b="0" i="0" u="none" strike="noStrike" kern="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val="397690692"/>
      </p:ext>
    </p:extLst>
  </p:cSld>
  <p:clrMapOvr>
    <a:masterClrMapping/>
  </p:clrMapOvr>
  <p:transition spd="med">
    <p:fade thruBlk="1"/>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2051" name="Picture 3" descr="C:\Users\Franz\Pictures\Thema-1938-Fotos-internet\1938 hintergrund-01.jpg"/>
          <p:cNvPicPr>
            <a:picLocks noChangeAspect="1" noChangeArrowheads="1"/>
          </p:cNvPicPr>
          <p:nvPr/>
        </p:nvPicPr>
        <p:blipFill>
          <a:blip r:embed="rId3" cstate="email"/>
          <a:srcRect/>
          <a:stretch>
            <a:fillRect/>
          </a:stretch>
        </p:blipFill>
        <p:spPr bwMode="auto">
          <a:xfrm>
            <a:off x="-25707" y="-99392"/>
            <a:ext cx="9163050" cy="6858000"/>
          </a:xfrm>
          <a:prstGeom prst="rect">
            <a:avLst/>
          </a:prstGeom>
          <a:noFill/>
        </p:spPr>
      </p:pic>
      <p:sp>
        <p:nvSpPr>
          <p:cNvPr id="5122" name="Rectangle 2"/>
          <p:cNvSpPr>
            <a:spLocks noGrp="1" noChangeArrowheads="1"/>
          </p:cNvSpPr>
          <p:nvPr>
            <p:ph type="ctrTitle"/>
          </p:nvPr>
        </p:nvSpPr>
        <p:spPr>
          <a:xfrm>
            <a:off x="611188" y="4149080"/>
            <a:ext cx="7777162" cy="936104"/>
          </a:xfrm>
        </p:spPr>
        <p:txBody>
          <a:bodyPr/>
          <a:lstStyle/>
          <a:p>
            <a:pPr lvl="0"/>
            <a:r>
              <a:rPr lang="de-DE" sz="4000" dirty="0" smtClean="0"/>
              <a:t>Folgen des Zweiten Weltkriegs</a:t>
            </a:r>
            <a:endParaRPr lang="de-AT" sz="4000" dirty="0"/>
          </a:p>
        </p:txBody>
      </p:sp>
      <p:sp>
        <p:nvSpPr>
          <p:cNvPr id="4" name="Rectangle 2"/>
          <p:cNvSpPr txBox="1">
            <a:spLocks noChangeArrowheads="1"/>
          </p:cNvSpPr>
          <p:nvPr/>
        </p:nvSpPr>
        <p:spPr bwMode="auto">
          <a:xfrm>
            <a:off x="611262" y="764704"/>
            <a:ext cx="7777162" cy="3168352"/>
          </a:xfrm>
          <a:prstGeom prst="rect">
            <a:avLst/>
          </a:prstGeom>
          <a:noFill/>
          <a:ln w="9525">
            <a:noFill/>
            <a:miter lim="800000"/>
            <a:headEnd/>
            <a:tailEnd/>
          </a:ln>
        </p:spPr>
        <p:txBody>
          <a:bodyPr vert="horz" wrap="square" lIns="91440" tIns="45720" rIns="90000" bIns="45720" numCol="1" anchor="b" anchorCtr="0" compatLnSpc="1">
            <a:prstTxWarp prst="textNoShape">
              <a:avLst/>
            </a:prstTxWarp>
          </a:bodyPr>
          <a:lstStyle/>
          <a:p>
            <a:pPr lvl="0">
              <a:tabLst>
                <a:tab pos="8342313" algn="l"/>
              </a:tabLst>
              <a:defRPr/>
            </a:pPr>
            <a:r>
              <a:rPr kumimoji="0" lang="de-AT" sz="2400" b="0" i="0" u="none" strike="noStrike" kern="0" cap="none" spc="0" normalizeH="0" baseline="0" noProof="0" dirty="0">
                <a:ln>
                  <a:noFill/>
                </a:ln>
                <a:solidFill>
                  <a:schemeClr val="tx1"/>
                </a:solidFill>
                <a:effectLst/>
                <a:uLnTx/>
                <a:uFillTx/>
                <a:latin typeface="+mj-lt"/>
                <a:ea typeface="+mj-ea"/>
                <a:cs typeface="+mj-cs"/>
              </a:rPr>
              <a:t/>
            </a:r>
            <a:br>
              <a:rPr kumimoji="0" lang="de-AT" sz="2400" b="0" i="0" u="none" strike="noStrike" kern="0" cap="none" spc="0" normalizeH="0" baseline="0" noProof="0" dirty="0">
                <a:ln>
                  <a:noFill/>
                </a:ln>
                <a:solidFill>
                  <a:schemeClr val="tx1"/>
                </a:solidFill>
                <a:effectLst/>
                <a:uLnTx/>
                <a:uFillTx/>
                <a:latin typeface="+mj-lt"/>
                <a:ea typeface="+mj-ea"/>
                <a:cs typeface="+mj-cs"/>
              </a:rPr>
            </a:br>
            <a:r>
              <a:rPr kumimoji="0" lang="de-AT" sz="2400" b="0" i="0" u="none" strike="noStrike" kern="0" cap="none" spc="0" normalizeH="0" baseline="0" noProof="0" dirty="0">
                <a:ln>
                  <a:noFill/>
                </a:ln>
                <a:solidFill>
                  <a:schemeClr val="tx1"/>
                </a:solidFill>
                <a:effectLst/>
                <a:uLnTx/>
                <a:uFillTx/>
                <a:latin typeface="+mj-lt"/>
                <a:ea typeface="+mj-ea"/>
                <a:cs typeface="+mj-cs"/>
              </a:rPr>
              <a:t> </a:t>
            </a:r>
            <a:br>
              <a:rPr kumimoji="0" lang="de-AT" sz="2400" b="0" i="0" u="none" strike="noStrike" kern="0" cap="none" spc="0" normalizeH="0" baseline="0" noProof="0" dirty="0">
                <a:ln>
                  <a:noFill/>
                </a:ln>
                <a:solidFill>
                  <a:schemeClr val="tx1"/>
                </a:solidFill>
                <a:effectLst/>
                <a:uLnTx/>
                <a:uFillTx/>
                <a:latin typeface="+mj-lt"/>
                <a:ea typeface="+mj-ea"/>
                <a:cs typeface="+mj-cs"/>
              </a:rPr>
            </a:br>
            <a:r>
              <a:rPr kumimoji="0" lang="de-AT" sz="2400" b="0" i="0" u="none" strike="noStrike" kern="0" cap="none" spc="0" normalizeH="0" baseline="0" noProof="0" dirty="0">
                <a:ln>
                  <a:noFill/>
                </a:ln>
                <a:solidFill>
                  <a:schemeClr val="tx1"/>
                </a:solidFill>
                <a:effectLst/>
                <a:uLnTx/>
                <a:uFillTx/>
                <a:latin typeface="+mj-lt"/>
                <a:ea typeface="+mj-ea"/>
                <a:cs typeface="+mj-cs"/>
              </a:rPr>
              <a:t/>
            </a:r>
            <a:br>
              <a:rPr kumimoji="0" lang="de-AT" sz="2400" b="0" i="0" u="none" strike="noStrike" kern="0" cap="none" spc="0" normalizeH="0" baseline="0" noProof="0" dirty="0">
                <a:ln>
                  <a:noFill/>
                </a:ln>
                <a:solidFill>
                  <a:schemeClr val="tx1"/>
                </a:solidFill>
                <a:effectLst/>
                <a:uLnTx/>
                <a:uFillTx/>
                <a:latin typeface="+mj-lt"/>
                <a:ea typeface="+mj-ea"/>
                <a:cs typeface="+mj-cs"/>
              </a:rPr>
            </a:br>
            <a:endParaRPr kumimoji="0" lang="de-DE" sz="2400" b="0" i="0" u="none" strike="noStrike" kern="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val="1958744884"/>
      </p:ext>
    </p:extLst>
  </p:cSld>
  <p:clrMapOvr>
    <a:masterClrMapping/>
  </p:clrMapOvr>
  <p:transition spd="med">
    <p:fade thruBlk="1"/>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3" cstate="email"/>
          <a:srcRect/>
          <a:stretch>
            <a:fillRect/>
          </a:stretch>
        </p:blipFill>
        <p:spPr bwMode="auto">
          <a:xfrm>
            <a:off x="0" y="-27384"/>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a:xfrm>
            <a:off x="179512" y="325660"/>
            <a:ext cx="8136903" cy="1152525"/>
          </a:xfrm>
        </p:spPr>
        <p:txBody>
          <a:bodyPr/>
          <a:lstStyle/>
          <a:p>
            <a:r>
              <a:rPr lang="de-DE" sz="2400" dirty="0" smtClean="0"/>
              <a:t>Die Bilanz des Zweiten Weltkriegs</a:t>
            </a:r>
            <a:endParaRPr lang="de-AT" sz="2400" dirty="0"/>
          </a:p>
        </p:txBody>
      </p:sp>
      <p:sp>
        <p:nvSpPr>
          <p:cNvPr id="5" name="Inhaltsplatzhalter 11"/>
          <p:cNvSpPr txBox="1">
            <a:spLocks/>
          </p:cNvSpPr>
          <p:nvPr/>
        </p:nvSpPr>
        <p:spPr>
          <a:xfrm>
            <a:off x="251520" y="1196752"/>
            <a:ext cx="8435280" cy="4934173"/>
          </a:xfrm>
          <a:prstGeom prst="rect">
            <a:avLst/>
          </a:prstGeom>
        </p:spPr>
        <p:txBody>
          <a:bodyPr/>
          <a:lstStyle/>
          <a:p>
            <a:endParaRPr lang="de-DE" sz="2000" kern="0" dirty="0">
              <a:latin typeface="+mn-lt"/>
            </a:endParaRPr>
          </a:p>
        </p:txBody>
      </p:sp>
      <p:sp>
        <p:nvSpPr>
          <p:cNvPr id="7" name="Inhaltsplatzhalter 6"/>
          <p:cNvSpPr>
            <a:spLocks noGrp="1"/>
          </p:cNvSpPr>
          <p:nvPr>
            <p:ph idx="1"/>
          </p:nvPr>
        </p:nvSpPr>
        <p:spPr>
          <a:xfrm>
            <a:off x="202187" y="1448482"/>
            <a:ext cx="8229600" cy="4430712"/>
          </a:xfrm>
        </p:spPr>
        <p:txBody>
          <a:bodyPr/>
          <a:lstStyle/>
          <a:p>
            <a:pPr marL="0" indent="0">
              <a:buNone/>
            </a:pPr>
            <a:r>
              <a:rPr lang="de-DE" sz="1600" dirty="0"/>
              <a:t>Der Zweite Weltkrieg hinterließ eine Spur der </a:t>
            </a:r>
            <a:r>
              <a:rPr lang="de-DE" sz="1600" b="1" dirty="0" smtClean="0"/>
              <a:t>Verwüstung</a:t>
            </a:r>
            <a:r>
              <a:rPr lang="de-DE" sz="1600" dirty="0" smtClean="0"/>
              <a:t>. </a:t>
            </a:r>
            <a:r>
              <a:rPr lang="de-DE" sz="1600" dirty="0"/>
              <a:t>Nichts war mehr so, wie es vorher war. Auf der ganzen Welt mussten Menschen neu anfangen und ihr Leben wieder aufbauen.</a:t>
            </a:r>
          </a:p>
          <a:p>
            <a:r>
              <a:rPr lang="de-DE" sz="1600" dirty="0" smtClean="0"/>
              <a:t>Über </a:t>
            </a:r>
            <a:r>
              <a:rPr lang="de-DE" sz="1600" b="1" dirty="0"/>
              <a:t>60 Millionen Todesopfer </a:t>
            </a:r>
            <a:r>
              <a:rPr lang="de-DE" sz="1600" dirty="0" smtClean="0"/>
              <a:t>weltweit</a:t>
            </a:r>
          </a:p>
          <a:p>
            <a:r>
              <a:rPr lang="de-DE" sz="1600" dirty="0" smtClean="0"/>
              <a:t>Unzählige Menschen, </a:t>
            </a:r>
            <a:r>
              <a:rPr lang="de-DE" sz="1600" dirty="0"/>
              <a:t>die </a:t>
            </a:r>
            <a:r>
              <a:rPr lang="de-DE" sz="1600" b="1" dirty="0"/>
              <a:t>verwundet</a:t>
            </a:r>
            <a:r>
              <a:rPr lang="de-DE" sz="1600" dirty="0"/>
              <a:t> </a:t>
            </a:r>
            <a:r>
              <a:rPr lang="de-DE" sz="1600" dirty="0" smtClean="0"/>
              <a:t>und </a:t>
            </a:r>
            <a:r>
              <a:rPr lang="de-DE" sz="1600" b="1" dirty="0"/>
              <a:t>traumatisiert</a:t>
            </a:r>
            <a:r>
              <a:rPr lang="de-DE" sz="1600" dirty="0"/>
              <a:t> waren. </a:t>
            </a:r>
            <a:endParaRPr lang="de-DE" sz="1600" dirty="0" smtClean="0"/>
          </a:p>
          <a:p>
            <a:r>
              <a:rPr lang="de-DE" sz="1600" dirty="0" smtClean="0"/>
              <a:t>Millionen von Menschen auf der </a:t>
            </a:r>
            <a:r>
              <a:rPr lang="de-DE" sz="1600" b="1" dirty="0" smtClean="0"/>
              <a:t>Flucht</a:t>
            </a:r>
          </a:p>
          <a:p>
            <a:r>
              <a:rPr lang="de-DE" sz="1600" dirty="0" smtClean="0"/>
              <a:t>Millionen </a:t>
            </a:r>
            <a:r>
              <a:rPr lang="de-DE" sz="1600" dirty="0"/>
              <a:t>von Soldaten waren </a:t>
            </a:r>
            <a:r>
              <a:rPr lang="de-DE" sz="1600" b="1" dirty="0"/>
              <a:t>vermisst</a:t>
            </a:r>
            <a:r>
              <a:rPr lang="de-DE" sz="1600" dirty="0"/>
              <a:t> oder in </a:t>
            </a:r>
            <a:r>
              <a:rPr lang="de-DE" sz="1600" b="1" dirty="0"/>
              <a:t>Kriegsgefangenschaft</a:t>
            </a:r>
            <a:r>
              <a:rPr lang="de-DE" sz="1600" dirty="0"/>
              <a:t> geraten. </a:t>
            </a:r>
            <a:endParaRPr lang="de-DE" sz="1600" dirty="0" smtClean="0"/>
          </a:p>
          <a:p>
            <a:r>
              <a:rPr lang="de-DE" sz="1600" dirty="0" smtClean="0"/>
              <a:t>Viele </a:t>
            </a:r>
            <a:r>
              <a:rPr lang="de-DE" sz="1600" b="1" dirty="0"/>
              <a:t>Städte</a:t>
            </a:r>
            <a:r>
              <a:rPr lang="de-DE" sz="1600" dirty="0"/>
              <a:t> und Häuser waren </a:t>
            </a:r>
            <a:r>
              <a:rPr lang="de-DE" sz="1600" b="1" dirty="0"/>
              <a:t>zerstört</a:t>
            </a:r>
            <a:r>
              <a:rPr lang="de-DE" sz="1600" dirty="0"/>
              <a:t>. </a:t>
            </a:r>
            <a:endParaRPr lang="de-DE" sz="1600" dirty="0" smtClean="0"/>
          </a:p>
          <a:p>
            <a:r>
              <a:rPr lang="de-DE" sz="1600" b="1" dirty="0" smtClean="0"/>
              <a:t>Mehr </a:t>
            </a:r>
            <a:r>
              <a:rPr lang="de-DE" sz="1600" b="1" dirty="0"/>
              <a:t>als sechs Millionen europäische Juden und Jüdinnen</a:t>
            </a:r>
            <a:r>
              <a:rPr lang="de-DE" sz="1600" dirty="0"/>
              <a:t> waren dem </a:t>
            </a:r>
            <a:r>
              <a:rPr lang="de-DE" sz="1600" b="1" dirty="0"/>
              <a:t>Holocaust</a:t>
            </a:r>
            <a:r>
              <a:rPr lang="de-DE" sz="1600" dirty="0"/>
              <a:t> zum Opfer gefallen. </a:t>
            </a:r>
          </a:p>
          <a:p>
            <a:pPr marL="0" indent="0">
              <a:buNone/>
            </a:pPr>
            <a:endParaRPr lang="de-DE" sz="1600" dirty="0"/>
          </a:p>
        </p:txBody>
      </p:sp>
    </p:spTree>
    <p:extLst>
      <p:ext uri="{BB962C8B-B14F-4D97-AF65-F5344CB8AC3E}">
        <p14:creationId xmlns:p14="http://schemas.microsoft.com/office/powerpoint/2010/main" val="1623403097"/>
      </p:ext>
    </p:extLst>
  </p:cSld>
  <p:clrMapOvr>
    <a:masterClrMapping/>
  </p:clrMapOvr>
  <p:transition spd="med">
    <p:fade thruBlk="1"/>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3" cstate="email"/>
          <a:srcRect/>
          <a:stretch>
            <a:fillRect/>
          </a:stretch>
        </p:blipFill>
        <p:spPr bwMode="auto">
          <a:xfrm>
            <a:off x="0" y="-16216"/>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a:xfrm>
            <a:off x="179512" y="325660"/>
            <a:ext cx="8136903" cy="1152525"/>
          </a:xfrm>
        </p:spPr>
        <p:txBody>
          <a:bodyPr/>
          <a:lstStyle/>
          <a:p>
            <a:r>
              <a:rPr lang="de-DE" sz="2400" dirty="0" smtClean="0"/>
              <a:t>Politische Folgen</a:t>
            </a:r>
            <a:endParaRPr lang="de-AT" sz="2400" dirty="0"/>
          </a:p>
        </p:txBody>
      </p:sp>
      <p:sp>
        <p:nvSpPr>
          <p:cNvPr id="5" name="Inhaltsplatzhalter 11"/>
          <p:cNvSpPr txBox="1">
            <a:spLocks/>
          </p:cNvSpPr>
          <p:nvPr/>
        </p:nvSpPr>
        <p:spPr>
          <a:xfrm>
            <a:off x="251520" y="1196752"/>
            <a:ext cx="8435280" cy="4934173"/>
          </a:xfrm>
          <a:prstGeom prst="rect">
            <a:avLst/>
          </a:prstGeom>
        </p:spPr>
        <p:txBody>
          <a:bodyPr/>
          <a:lstStyle/>
          <a:p>
            <a:endParaRPr lang="de-DE" sz="2000" kern="0" dirty="0">
              <a:latin typeface="+mn-lt"/>
            </a:endParaRPr>
          </a:p>
        </p:txBody>
      </p:sp>
      <p:sp>
        <p:nvSpPr>
          <p:cNvPr id="7" name="Inhaltsplatzhalter 6"/>
          <p:cNvSpPr>
            <a:spLocks noGrp="1"/>
          </p:cNvSpPr>
          <p:nvPr>
            <p:ph idx="1"/>
          </p:nvPr>
        </p:nvSpPr>
        <p:spPr>
          <a:xfrm>
            <a:off x="202187" y="1448482"/>
            <a:ext cx="8229600" cy="4430712"/>
          </a:xfrm>
        </p:spPr>
        <p:txBody>
          <a:bodyPr/>
          <a:lstStyle/>
          <a:p>
            <a:pPr marL="0" indent="0">
              <a:buNone/>
            </a:pPr>
            <a:endParaRPr lang="de-DE" sz="1600" dirty="0"/>
          </a:p>
          <a:p>
            <a:pPr marL="0" indent="0">
              <a:buNone/>
            </a:pPr>
            <a:r>
              <a:rPr lang="de-DE" sz="1600" dirty="0" smtClean="0"/>
              <a:t>Die </a:t>
            </a:r>
            <a:r>
              <a:rPr lang="de-DE" sz="1600" b="1" dirty="0"/>
              <a:t>politischen Folgen </a:t>
            </a:r>
            <a:r>
              <a:rPr lang="de-DE" sz="1600" dirty="0"/>
              <a:t>des Zweiten Weltkrieges waren </a:t>
            </a:r>
            <a:r>
              <a:rPr lang="de-DE" sz="1600" dirty="0" smtClean="0"/>
              <a:t>weitreichend.</a:t>
            </a:r>
          </a:p>
          <a:p>
            <a:r>
              <a:rPr lang="de-DE" sz="1600" dirty="0" smtClean="0"/>
              <a:t>Die </a:t>
            </a:r>
            <a:r>
              <a:rPr lang="de-DE" sz="1600" b="1" dirty="0"/>
              <a:t>Alliierten</a:t>
            </a:r>
            <a:r>
              <a:rPr lang="de-DE" sz="1600" dirty="0"/>
              <a:t> </a:t>
            </a:r>
            <a:r>
              <a:rPr lang="de-DE" sz="1600" b="1" dirty="0"/>
              <a:t>besetzten</a:t>
            </a:r>
            <a:r>
              <a:rPr lang="de-DE" sz="1600" dirty="0"/>
              <a:t> die Gebiete </a:t>
            </a:r>
            <a:r>
              <a:rPr lang="de-DE" sz="1600" b="1" dirty="0"/>
              <a:t>Deutschlands</a:t>
            </a:r>
            <a:r>
              <a:rPr lang="de-DE" sz="1600" dirty="0"/>
              <a:t> und </a:t>
            </a:r>
            <a:r>
              <a:rPr lang="de-DE" sz="1600" b="1" dirty="0"/>
              <a:t>Österreichs</a:t>
            </a:r>
            <a:r>
              <a:rPr lang="de-DE" sz="1600" dirty="0"/>
              <a:t> sowie </a:t>
            </a:r>
            <a:r>
              <a:rPr lang="de-DE" sz="1600" b="1" dirty="0"/>
              <a:t>Japan</a:t>
            </a:r>
            <a:r>
              <a:rPr lang="de-DE" sz="1600" dirty="0"/>
              <a:t>. </a:t>
            </a:r>
          </a:p>
          <a:p>
            <a:r>
              <a:rPr lang="de-DE" sz="1600" b="1" dirty="0" smtClean="0"/>
              <a:t>Deutschland</a:t>
            </a:r>
            <a:r>
              <a:rPr lang="de-DE" sz="1600" dirty="0" smtClean="0"/>
              <a:t> </a:t>
            </a:r>
            <a:r>
              <a:rPr lang="de-DE" sz="1600" dirty="0"/>
              <a:t>musste einen Teil seines </a:t>
            </a:r>
            <a:r>
              <a:rPr lang="de-DE" sz="1600" b="1" dirty="0"/>
              <a:t>Territoriums</a:t>
            </a:r>
            <a:r>
              <a:rPr lang="de-DE" sz="1600" dirty="0"/>
              <a:t> an </a:t>
            </a:r>
            <a:r>
              <a:rPr lang="de-DE" sz="1600" b="1" dirty="0"/>
              <a:t>Polen</a:t>
            </a:r>
            <a:r>
              <a:rPr lang="de-DE" sz="1600" dirty="0"/>
              <a:t> und die </a:t>
            </a:r>
            <a:r>
              <a:rPr lang="de-DE" sz="1600" b="1" dirty="0"/>
              <a:t>Sowjetunion</a:t>
            </a:r>
            <a:r>
              <a:rPr lang="de-DE" sz="1600" dirty="0"/>
              <a:t> </a:t>
            </a:r>
            <a:r>
              <a:rPr lang="de-DE" sz="1600" dirty="0" smtClean="0"/>
              <a:t>abtreten.</a:t>
            </a:r>
          </a:p>
          <a:p>
            <a:r>
              <a:rPr lang="de-DE" sz="1600" dirty="0" smtClean="0"/>
              <a:t>Aus </a:t>
            </a:r>
            <a:r>
              <a:rPr lang="de-DE" sz="1600" dirty="0"/>
              <a:t>dem Bündnis gegen die Achsenmächte entwickelten sich auch die </a:t>
            </a:r>
            <a:r>
              <a:rPr lang="de-DE" sz="1600" b="1" dirty="0"/>
              <a:t>Vereinten Nationen</a:t>
            </a:r>
            <a:r>
              <a:rPr lang="de-DE" sz="1600" dirty="0"/>
              <a:t>: Sie wurden 1945 gegründet. </a:t>
            </a:r>
          </a:p>
          <a:p>
            <a:r>
              <a:rPr lang="de-DE" sz="1600" dirty="0" smtClean="0"/>
              <a:t>Zwei </a:t>
            </a:r>
            <a:r>
              <a:rPr lang="de-DE" sz="1600" dirty="0"/>
              <a:t>Jahre später begann der </a:t>
            </a:r>
            <a:r>
              <a:rPr lang="de-DE" sz="1600" b="1" dirty="0"/>
              <a:t>Kalte Krieg </a:t>
            </a:r>
            <a:r>
              <a:rPr lang="de-DE" sz="1600" dirty="0"/>
              <a:t>zwischen den USA und der Sowjetunion</a:t>
            </a:r>
            <a:r>
              <a:rPr lang="de-DE" sz="1600" dirty="0" smtClean="0"/>
              <a:t>.</a:t>
            </a:r>
          </a:p>
          <a:p>
            <a:pPr marL="457200" lvl="1" indent="0">
              <a:buNone/>
            </a:pPr>
            <a:endParaRPr lang="de-DE" sz="1000" dirty="0"/>
          </a:p>
        </p:txBody>
      </p:sp>
    </p:spTree>
    <p:extLst>
      <p:ext uri="{BB962C8B-B14F-4D97-AF65-F5344CB8AC3E}">
        <p14:creationId xmlns:p14="http://schemas.microsoft.com/office/powerpoint/2010/main" val="2986072222"/>
      </p:ext>
    </p:extLst>
  </p:cSld>
  <p:clrMapOvr>
    <a:masterClrMapping/>
  </p:clrMapOvr>
  <p:transition spd="med">
    <p:fade thruBlk="1"/>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3" cstate="email"/>
          <a:srcRect/>
          <a:stretch>
            <a:fillRect/>
          </a:stretch>
        </p:blipFill>
        <p:spPr bwMode="auto">
          <a:xfrm>
            <a:off x="-10073" y="-13474"/>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a:xfrm>
            <a:off x="179512" y="325660"/>
            <a:ext cx="8136903" cy="1152525"/>
          </a:xfrm>
        </p:spPr>
        <p:txBody>
          <a:bodyPr/>
          <a:lstStyle/>
          <a:p>
            <a:r>
              <a:rPr lang="de-DE" sz="2400" dirty="0" smtClean="0"/>
              <a:t>Politische Lage nach Kriegsende</a:t>
            </a:r>
            <a:endParaRPr lang="de-AT" sz="2400" dirty="0"/>
          </a:p>
        </p:txBody>
      </p:sp>
      <p:sp>
        <p:nvSpPr>
          <p:cNvPr id="5" name="Inhaltsplatzhalter 11"/>
          <p:cNvSpPr txBox="1">
            <a:spLocks/>
          </p:cNvSpPr>
          <p:nvPr/>
        </p:nvSpPr>
        <p:spPr>
          <a:xfrm>
            <a:off x="251520" y="1196752"/>
            <a:ext cx="8435280" cy="4934173"/>
          </a:xfrm>
          <a:prstGeom prst="rect">
            <a:avLst/>
          </a:prstGeom>
        </p:spPr>
        <p:txBody>
          <a:bodyPr/>
          <a:lstStyle/>
          <a:p>
            <a:endParaRPr lang="de-DE" sz="2000" kern="0" dirty="0">
              <a:latin typeface="+mn-lt"/>
            </a:endParaRPr>
          </a:p>
        </p:txBody>
      </p:sp>
      <p:sp>
        <p:nvSpPr>
          <p:cNvPr id="7" name="Inhaltsplatzhalter 6"/>
          <p:cNvSpPr>
            <a:spLocks noGrp="1"/>
          </p:cNvSpPr>
          <p:nvPr>
            <p:ph idx="1"/>
          </p:nvPr>
        </p:nvSpPr>
        <p:spPr>
          <a:xfrm>
            <a:off x="202187" y="1448482"/>
            <a:ext cx="8229600" cy="4430712"/>
          </a:xfrm>
        </p:spPr>
        <p:txBody>
          <a:bodyPr/>
          <a:lstStyle/>
          <a:p>
            <a:r>
              <a:rPr lang="de-DE" sz="1600" dirty="0"/>
              <a:t>Bei der </a:t>
            </a:r>
            <a:r>
              <a:rPr lang="de-DE" sz="1600" b="1" dirty="0"/>
              <a:t>Konferenz von Potsdam im Juli 1945</a:t>
            </a:r>
            <a:r>
              <a:rPr lang="de-DE" sz="1600" dirty="0"/>
              <a:t> berieten die </a:t>
            </a:r>
            <a:r>
              <a:rPr lang="de-DE" sz="1600" b="1" dirty="0"/>
              <a:t>USA, Großbritannien und die Sowjetunion </a:t>
            </a:r>
            <a:r>
              <a:rPr lang="de-DE" sz="1600" dirty="0"/>
              <a:t>über die Zukunft </a:t>
            </a:r>
            <a:r>
              <a:rPr lang="de-DE" sz="1600" dirty="0" smtClean="0"/>
              <a:t>Deutschlands</a:t>
            </a:r>
            <a:r>
              <a:rPr lang="de-DE" sz="1600" dirty="0"/>
              <a:t>:</a:t>
            </a:r>
            <a:endParaRPr lang="de-DE" sz="1600" dirty="0" smtClean="0"/>
          </a:p>
          <a:p>
            <a:pPr lvl="1"/>
            <a:r>
              <a:rPr lang="de-DE" sz="1400" dirty="0" smtClean="0"/>
              <a:t>Die </a:t>
            </a:r>
            <a:r>
              <a:rPr lang="de-DE" sz="1400" dirty="0"/>
              <a:t>Siegermächte beschlossen dabei unter anderem, dass Deutschland </a:t>
            </a:r>
            <a:r>
              <a:rPr lang="de-DE" sz="1400" b="1" dirty="0"/>
              <a:t>Entschädigungen</a:t>
            </a:r>
            <a:r>
              <a:rPr lang="de-DE" sz="1400" dirty="0"/>
              <a:t> leisten </a:t>
            </a:r>
            <a:r>
              <a:rPr lang="de-DE" sz="1400" dirty="0" smtClean="0"/>
              <a:t>muss.</a:t>
            </a:r>
          </a:p>
          <a:p>
            <a:pPr lvl="1"/>
            <a:r>
              <a:rPr lang="de-DE" sz="1400" dirty="0" smtClean="0"/>
              <a:t>Zudem </a:t>
            </a:r>
            <a:r>
              <a:rPr lang="de-DE" sz="1400" dirty="0"/>
              <a:t>musste es einen Teil seines </a:t>
            </a:r>
            <a:r>
              <a:rPr lang="de-DE" sz="1400" b="1" dirty="0"/>
              <a:t>Territoriums an Polen und die Sowjetunion </a:t>
            </a:r>
            <a:r>
              <a:rPr lang="de-DE" sz="1400" dirty="0" smtClean="0"/>
              <a:t>abtreten.</a:t>
            </a:r>
          </a:p>
          <a:p>
            <a:pPr lvl="1"/>
            <a:r>
              <a:rPr lang="de-DE" sz="1400" dirty="0" smtClean="0"/>
              <a:t>Die </a:t>
            </a:r>
            <a:r>
              <a:rPr lang="de-DE" sz="1400" dirty="0"/>
              <a:t>deutsche Bevölkerung sollte „</a:t>
            </a:r>
            <a:r>
              <a:rPr lang="de-DE" sz="1400" b="1" dirty="0"/>
              <a:t>demokratisiert</a:t>
            </a:r>
            <a:r>
              <a:rPr lang="de-DE" sz="1400" dirty="0"/>
              <a:t>“ und „</a:t>
            </a:r>
            <a:r>
              <a:rPr lang="de-DE" sz="1400" b="1" dirty="0" smtClean="0"/>
              <a:t>entnazifiziert</a:t>
            </a:r>
            <a:r>
              <a:rPr lang="de-DE" sz="1400" dirty="0" smtClean="0"/>
              <a:t>“</a:t>
            </a:r>
            <a:r>
              <a:rPr lang="de-DE" sz="1400" dirty="0"/>
              <a:t> </a:t>
            </a:r>
            <a:r>
              <a:rPr lang="de-DE" sz="1400" dirty="0" smtClean="0"/>
              <a:t>werden.</a:t>
            </a:r>
          </a:p>
          <a:p>
            <a:r>
              <a:rPr lang="de-DE" sz="1600" dirty="0" smtClean="0"/>
              <a:t>Das </a:t>
            </a:r>
            <a:r>
              <a:rPr lang="de-DE" sz="1600" b="1" dirty="0"/>
              <a:t>deutsche Territorium und die Hauptstadt Berlin </a:t>
            </a:r>
            <a:r>
              <a:rPr lang="de-DE" sz="1600" dirty="0"/>
              <a:t>wurden nach dem Ende des Krieges in </a:t>
            </a:r>
            <a:r>
              <a:rPr lang="de-DE" sz="1600" b="1" dirty="0"/>
              <a:t>vier Besatzungszonen </a:t>
            </a:r>
            <a:r>
              <a:rPr lang="de-DE" sz="1600" dirty="0"/>
              <a:t>aufgeteilt</a:t>
            </a:r>
            <a:r>
              <a:rPr lang="de-DE" sz="1600" dirty="0" smtClean="0"/>
              <a:t>.</a:t>
            </a:r>
          </a:p>
          <a:p>
            <a:r>
              <a:rPr lang="de-DE" sz="1600" dirty="0"/>
              <a:t>Im Mai 1949 </a:t>
            </a:r>
            <a:r>
              <a:rPr lang="de-DE" sz="1600" dirty="0" smtClean="0"/>
              <a:t>entstand im </a:t>
            </a:r>
            <a:r>
              <a:rPr lang="de-DE" sz="1600" b="1" dirty="0"/>
              <a:t>Westen</a:t>
            </a:r>
            <a:r>
              <a:rPr lang="de-DE" sz="1600" dirty="0"/>
              <a:t> des Landes die </a:t>
            </a:r>
            <a:r>
              <a:rPr lang="de-DE" sz="1600" b="1" dirty="0"/>
              <a:t>demokratische Bundesrepublik </a:t>
            </a:r>
            <a:r>
              <a:rPr lang="de-DE" sz="1600" b="1" dirty="0" smtClean="0"/>
              <a:t>Deutschland (BRD).</a:t>
            </a:r>
            <a:endParaRPr lang="de-DE" sz="1600" b="1" dirty="0"/>
          </a:p>
          <a:p>
            <a:r>
              <a:rPr lang="de-DE" sz="1600" dirty="0"/>
              <a:t>Aus der </a:t>
            </a:r>
            <a:r>
              <a:rPr lang="de-DE" sz="1600" b="1" dirty="0"/>
              <a:t>sowjetischen Besatzungszone </a:t>
            </a:r>
            <a:r>
              <a:rPr lang="de-DE" sz="1600" dirty="0"/>
              <a:t>wurde kurz darauf die Deutsche Demokratische Republik (</a:t>
            </a:r>
            <a:r>
              <a:rPr lang="de-DE" sz="1600" b="1" dirty="0"/>
              <a:t>DDR</a:t>
            </a:r>
            <a:r>
              <a:rPr lang="de-DE" sz="1600" dirty="0"/>
              <a:t>).</a:t>
            </a:r>
          </a:p>
          <a:p>
            <a:r>
              <a:rPr lang="de-DE" sz="1600" dirty="0" smtClean="0"/>
              <a:t>Bereits im </a:t>
            </a:r>
            <a:r>
              <a:rPr lang="de-DE" sz="1600" b="1" dirty="0" smtClean="0"/>
              <a:t>April 1945 wurde das heutige Österreich von alliierten Truppen befreit</a:t>
            </a:r>
            <a:r>
              <a:rPr lang="de-DE" sz="1600" dirty="0" smtClean="0"/>
              <a:t>.</a:t>
            </a:r>
          </a:p>
          <a:p>
            <a:r>
              <a:rPr lang="de-DE" sz="1600" dirty="0" smtClean="0"/>
              <a:t>Noch </a:t>
            </a:r>
            <a:r>
              <a:rPr lang="de-DE" sz="1600" dirty="0"/>
              <a:t>vor dem Ende der Kampfhandlungen riefen Vertreter der politischen </a:t>
            </a:r>
            <a:r>
              <a:rPr lang="de-DE" sz="1600" dirty="0" smtClean="0"/>
              <a:t>Parteien</a:t>
            </a:r>
            <a:r>
              <a:rPr lang="de-DE" sz="1600" dirty="0"/>
              <a:t> </a:t>
            </a:r>
            <a:r>
              <a:rPr lang="de-DE" sz="1600" dirty="0" smtClean="0"/>
              <a:t>SPÖ</a:t>
            </a:r>
            <a:r>
              <a:rPr lang="de-DE" sz="1600" dirty="0"/>
              <a:t>, ÖVP und KPÖ </a:t>
            </a:r>
            <a:r>
              <a:rPr lang="de-DE" sz="1600" dirty="0" smtClean="0"/>
              <a:t>am </a:t>
            </a:r>
            <a:r>
              <a:rPr lang="de-DE" sz="1600" b="1" dirty="0"/>
              <a:t>27. April </a:t>
            </a:r>
            <a:r>
              <a:rPr lang="de-DE" sz="1600" b="1" dirty="0" smtClean="0"/>
              <a:t>1945 die </a:t>
            </a:r>
            <a:r>
              <a:rPr lang="de-DE" sz="1600" b="1" dirty="0"/>
              <a:t>unabhängige Republik </a:t>
            </a:r>
            <a:r>
              <a:rPr lang="de-DE" sz="1600" b="1" dirty="0" smtClean="0"/>
              <a:t>Österreich</a:t>
            </a:r>
            <a:r>
              <a:rPr lang="de-DE" sz="1600" b="1" dirty="0"/>
              <a:t> </a:t>
            </a:r>
            <a:r>
              <a:rPr lang="de-DE" sz="1600" dirty="0" smtClean="0"/>
              <a:t>aus</a:t>
            </a:r>
            <a:r>
              <a:rPr lang="de-DE" sz="1600" dirty="0"/>
              <a:t>. </a:t>
            </a:r>
            <a:endParaRPr lang="de-DE" sz="1600" dirty="0" smtClean="0"/>
          </a:p>
          <a:p>
            <a:r>
              <a:rPr lang="de-DE" sz="1600" dirty="0" smtClean="0"/>
              <a:t>Das </a:t>
            </a:r>
            <a:r>
              <a:rPr lang="de-DE" sz="1600" b="1" dirty="0"/>
              <a:t>österreichische Territorium und die Hauptstadt Wien </a:t>
            </a:r>
            <a:r>
              <a:rPr lang="de-DE" sz="1600" dirty="0"/>
              <a:t>wurden von den Alliierten in </a:t>
            </a:r>
            <a:r>
              <a:rPr lang="de-DE" sz="1600" b="1" dirty="0"/>
              <a:t>vier Zonen </a:t>
            </a:r>
            <a:r>
              <a:rPr lang="de-DE" sz="1600" dirty="0"/>
              <a:t>aufgeteilt. Die Besatzung dauerte bis zum Jahr 1955. </a:t>
            </a:r>
          </a:p>
          <a:p>
            <a:pPr marL="0" indent="0">
              <a:buNone/>
            </a:pPr>
            <a:endParaRPr lang="de-AT" sz="1600" dirty="0"/>
          </a:p>
        </p:txBody>
      </p:sp>
    </p:spTree>
    <p:extLst>
      <p:ext uri="{BB962C8B-B14F-4D97-AF65-F5344CB8AC3E}">
        <p14:creationId xmlns:p14="http://schemas.microsoft.com/office/powerpoint/2010/main" val="2917309112"/>
      </p:ext>
    </p:extLst>
  </p:cSld>
  <p:clrMapOvr>
    <a:masterClrMapping/>
  </p:clrMapOvr>
  <p:transition spd="med">
    <p:fade thruBlk="1"/>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3" cstate="email"/>
          <a:srcRect/>
          <a:stretch>
            <a:fillRect/>
          </a:stretch>
        </p:blipFill>
        <p:spPr bwMode="auto">
          <a:xfrm>
            <a:off x="-19050" y="-27384"/>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a:xfrm>
            <a:off x="179512" y="325660"/>
            <a:ext cx="8136903" cy="1152525"/>
          </a:xfrm>
        </p:spPr>
        <p:txBody>
          <a:bodyPr/>
          <a:lstStyle/>
          <a:p>
            <a:r>
              <a:rPr lang="de-DE" sz="2400" dirty="0" smtClean="0"/>
              <a:t>Gründung der Vereinten Nationen</a:t>
            </a:r>
            <a:endParaRPr lang="de-AT" sz="2400" dirty="0"/>
          </a:p>
        </p:txBody>
      </p:sp>
      <p:sp>
        <p:nvSpPr>
          <p:cNvPr id="5" name="Inhaltsplatzhalter 11"/>
          <p:cNvSpPr txBox="1">
            <a:spLocks/>
          </p:cNvSpPr>
          <p:nvPr/>
        </p:nvSpPr>
        <p:spPr>
          <a:xfrm>
            <a:off x="251520" y="1196752"/>
            <a:ext cx="8435280" cy="4934173"/>
          </a:xfrm>
          <a:prstGeom prst="rect">
            <a:avLst/>
          </a:prstGeom>
        </p:spPr>
        <p:txBody>
          <a:bodyPr/>
          <a:lstStyle/>
          <a:p>
            <a:endParaRPr lang="de-DE" sz="2000" kern="0" dirty="0">
              <a:latin typeface="+mn-lt"/>
            </a:endParaRPr>
          </a:p>
        </p:txBody>
      </p:sp>
      <p:sp>
        <p:nvSpPr>
          <p:cNvPr id="7" name="Inhaltsplatzhalter 6"/>
          <p:cNvSpPr>
            <a:spLocks noGrp="1"/>
          </p:cNvSpPr>
          <p:nvPr>
            <p:ph idx="1"/>
          </p:nvPr>
        </p:nvSpPr>
        <p:spPr>
          <a:xfrm>
            <a:off x="202187" y="1448482"/>
            <a:ext cx="8229600" cy="4430712"/>
          </a:xfrm>
        </p:spPr>
        <p:txBody>
          <a:bodyPr/>
          <a:lstStyle/>
          <a:p>
            <a:pPr marL="0" indent="0">
              <a:buNone/>
            </a:pPr>
            <a:r>
              <a:rPr lang="de-DE" sz="1600" b="1" dirty="0" smtClean="0"/>
              <a:t>Gründung </a:t>
            </a:r>
            <a:r>
              <a:rPr lang="de-DE" sz="1600" b="1" dirty="0"/>
              <a:t>der Vereinten </a:t>
            </a:r>
            <a:r>
              <a:rPr lang="de-DE" sz="1600" b="1" dirty="0" smtClean="0"/>
              <a:t>Nationen</a:t>
            </a:r>
          </a:p>
          <a:p>
            <a:pPr marL="0" indent="0">
              <a:buNone/>
            </a:pPr>
            <a:endParaRPr lang="de-DE" sz="1600" dirty="0"/>
          </a:p>
          <a:p>
            <a:r>
              <a:rPr lang="de-DE" sz="1600" b="1" dirty="0" smtClean="0"/>
              <a:t>1941:</a:t>
            </a:r>
            <a:r>
              <a:rPr lang="de-DE" sz="1600" dirty="0" smtClean="0"/>
              <a:t> Abkommen zwischen den </a:t>
            </a:r>
            <a:r>
              <a:rPr lang="de-DE" sz="1600" b="1" dirty="0" smtClean="0"/>
              <a:t>USA</a:t>
            </a:r>
            <a:r>
              <a:rPr lang="de-DE" sz="1600" dirty="0" smtClean="0"/>
              <a:t> </a:t>
            </a:r>
            <a:r>
              <a:rPr lang="de-DE" sz="1600" dirty="0"/>
              <a:t>und </a:t>
            </a:r>
            <a:r>
              <a:rPr lang="de-DE" sz="1600" b="1" dirty="0" smtClean="0"/>
              <a:t>Großbritannien</a:t>
            </a:r>
            <a:r>
              <a:rPr lang="de-DE" sz="1600" dirty="0" smtClean="0"/>
              <a:t>: </a:t>
            </a:r>
            <a:r>
              <a:rPr lang="de-DE" sz="1600" b="1" dirty="0" smtClean="0"/>
              <a:t>„Atlantik-Charta</a:t>
            </a:r>
            <a:r>
              <a:rPr lang="de-DE" sz="1600" b="1" dirty="0"/>
              <a:t>“. </a:t>
            </a:r>
            <a:r>
              <a:rPr lang="de-DE" sz="1600" b="1" dirty="0" smtClean="0"/>
              <a:t/>
            </a:r>
            <a:br>
              <a:rPr lang="de-DE" sz="1600" b="1" dirty="0" smtClean="0"/>
            </a:br>
            <a:r>
              <a:rPr lang="de-DE" sz="1600" dirty="0" smtClean="0"/>
              <a:t>Darin ging es um:</a:t>
            </a:r>
          </a:p>
          <a:p>
            <a:pPr lvl="1"/>
            <a:r>
              <a:rPr lang="de-DE" sz="1400" dirty="0" smtClean="0"/>
              <a:t>Eine friedliche </a:t>
            </a:r>
            <a:r>
              <a:rPr lang="de-DE" sz="1400" dirty="0"/>
              <a:t>Weltordnung und um das Selbstbestimmungsrecht der </a:t>
            </a:r>
            <a:r>
              <a:rPr lang="de-DE" sz="1400" dirty="0" smtClean="0"/>
              <a:t>Völker </a:t>
            </a:r>
          </a:p>
          <a:p>
            <a:pPr lvl="1"/>
            <a:r>
              <a:rPr lang="de-DE" sz="1400" dirty="0" smtClean="0"/>
              <a:t>Den Kampf gegen das nationalsozialistische Deutschland und seine Verbündeten</a:t>
            </a:r>
          </a:p>
          <a:p>
            <a:pPr marL="457200" lvl="1" indent="0">
              <a:buNone/>
            </a:pPr>
            <a:endParaRPr lang="de-DE" sz="1400" dirty="0" smtClean="0"/>
          </a:p>
          <a:p>
            <a:r>
              <a:rPr lang="de-DE" sz="1600" b="1" dirty="0" smtClean="0"/>
              <a:t>1942:</a:t>
            </a:r>
            <a:r>
              <a:rPr lang="de-DE" sz="1600" dirty="0" smtClean="0"/>
              <a:t> Neben </a:t>
            </a:r>
            <a:r>
              <a:rPr lang="de-DE" sz="1600" dirty="0"/>
              <a:t>den USA, Großbritannien und der Sowjetunion </a:t>
            </a:r>
            <a:r>
              <a:rPr lang="de-DE" sz="1600" dirty="0" smtClean="0"/>
              <a:t>unterzeichneten </a:t>
            </a:r>
            <a:r>
              <a:rPr lang="de-DE" sz="1600" b="1" dirty="0" smtClean="0"/>
              <a:t>22 </a:t>
            </a:r>
            <a:r>
              <a:rPr lang="de-DE" sz="1600" b="1" dirty="0"/>
              <a:t>weitere Staaten die „Erklärung der Vereinten Nationen</a:t>
            </a:r>
            <a:r>
              <a:rPr lang="de-DE" sz="1600" b="1" dirty="0" smtClean="0"/>
              <a:t>“.</a:t>
            </a:r>
          </a:p>
          <a:p>
            <a:pPr marL="457200" lvl="1" indent="0">
              <a:buNone/>
            </a:pPr>
            <a:endParaRPr lang="de-DE" sz="1100" b="1" dirty="0" smtClean="0"/>
          </a:p>
          <a:p>
            <a:r>
              <a:rPr lang="de-DE" sz="1600" dirty="0" smtClean="0"/>
              <a:t>Im </a:t>
            </a:r>
            <a:r>
              <a:rPr lang="de-DE" sz="1600" dirty="0"/>
              <a:t>Juni 1945 waren es </a:t>
            </a:r>
            <a:r>
              <a:rPr lang="de-DE" sz="1600" b="1" dirty="0"/>
              <a:t>50</a:t>
            </a:r>
            <a:r>
              <a:rPr lang="de-DE" sz="1600" dirty="0"/>
              <a:t> </a:t>
            </a:r>
            <a:r>
              <a:rPr lang="de-DE" sz="1600" b="1" dirty="0"/>
              <a:t>Staaten</a:t>
            </a:r>
            <a:r>
              <a:rPr lang="de-DE" sz="1600" dirty="0"/>
              <a:t>, die die Gründungsurkunde der Vereinten Nationen unterschrieben. Im Oktober 1945 trat sie in Kraft. </a:t>
            </a:r>
          </a:p>
          <a:p>
            <a:pPr marL="457200" lvl="1" indent="0">
              <a:buNone/>
            </a:pPr>
            <a:endParaRPr lang="de-DE" sz="1100" b="1" dirty="0" smtClean="0"/>
          </a:p>
          <a:p>
            <a:r>
              <a:rPr lang="de-DE" sz="1600" b="1" dirty="0" smtClean="0"/>
              <a:t>1955: Österreich</a:t>
            </a:r>
            <a:r>
              <a:rPr lang="de-DE" sz="1600" dirty="0" smtClean="0"/>
              <a:t> tritt den </a:t>
            </a:r>
            <a:r>
              <a:rPr lang="de-DE" sz="1600" dirty="0"/>
              <a:t>Vereinten Nationen </a:t>
            </a:r>
            <a:r>
              <a:rPr lang="de-DE" sz="1600" dirty="0" smtClean="0"/>
              <a:t>bei (nach </a:t>
            </a:r>
            <a:r>
              <a:rPr lang="de-DE" sz="1600" dirty="0"/>
              <a:t>dem Abschluss des </a:t>
            </a:r>
            <a:r>
              <a:rPr lang="de-DE" sz="1600" dirty="0" smtClean="0"/>
              <a:t>Staatsvertrags).</a:t>
            </a:r>
            <a:r>
              <a:rPr lang="de-DE" sz="1600" dirty="0"/>
              <a:t> </a:t>
            </a:r>
            <a:endParaRPr lang="de-DE" sz="1600" dirty="0" smtClean="0"/>
          </a:p>
        </p:txBody>
      </p:sp>
    </p:spTree>
    <p:extLst>
      <p:ext uri="{BB962C8B-B14F-4D97-AF65-F5344CB8AC3E}">
        <p14:creationId xmlns:p14="http://schemas.microsoft.com/office/powerpoint/2010/main" val="3231300836"/>
      </p:ext>
    </p:extLst>
  </p:cSld>
  <p:clrMapOvr>
    <a:masterClrMapping/>
  </p:clrMapOvr>
  <p:transition spd="med">
    <p:fade thruBlk="1"/>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3" cstate="email"/>
          <a:srcRect/>
          <a:stretch>
            <a:fillRect/>
          </a:stretch>
        </p:blipFill>
        <p:spPr bwMode="auto">
          <a:xfrm>
            <a:off x="-19050" y="-6743"/>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a:xfrm>
            <a:off x="179512" y="325660"/>
            <a:ext cx="8136903" cy="1152525"/>
          </a:xfrm>
        </p:spPr>
        <p:txBody>
          <a:bodyPr/>
          <a:lstStyle/>
          <a:p>
            <a:r>
              <a:rPr lang="de-DE" sz="2400" dirty="0" smtClean="0"/>
              <a:t>Europäische Einigung</a:t>
            </a:r>
            <a:endParaRPr lang="de-AT" sz="2400" dirty="0"/>
          </a:p>
        </p:txBody>
      </p:sp>
      <p:sp>
        <p:nvSpPr>
          <p:cNvPr id="5" name="Inhaltsplatzhalter 11"/>
          <p:cNvSpPr txBox="1">
            <a:spLocks/>
          </p:cNvSpPr>
          <p:nvPr/>
        </p:nvSpPr>
        <p:spPr>
          <a:xfrm>
            <a:off x="251520" y="1196752"/>
            <a:ext cx="8435280" cy="4934173"/>
          </a:xfrm>
          <a:prstGeom prst="rect">
            <a:avLst/>
          </a:prstGeom>
        </p:spPr>
        <p:txBody>
          <a:bodyPr/>
          <a:lstStyle/>
          <a:p>
            <a:endParaRPr lang="de-DE" sz="2000" kern="0" dirty="0">
              <a:latin typeface="+mn-lt"/>
            </a:endParaRPr>
          </a:p>
        </p:txBody>
      </p:sp>
      <p:sp>
        <p:nvSpPr>
          <p:cNvPr id="7" name="Inhaltsplatzhalter 6"/>
          <p:cNvSpPr>
            <a:spLocks noGrp="1"/>
          </p:cNvSpPr>
          <p:nvPr>
            <p:ph idx="1"/>
          </p:nvPr>
        </p:nvSpPr>
        <p:spPr>
          <a:xfrm>
            <a:off x="202187" y="1448482"/>
            <a:ext cx="8229600" cy="4430712"/>
          </a:xfrm>
        </p:spPr>
        <p:txBody>
          <a:bodyPr/>
          <a:lstStyle/>
          <a:p>
            <a:pPr marL="0" indent="0">
              <a:buNone/>
            </a:pPr>
            <a:endParaRPr lang="de-DE" sz="1600" dirty="0"/>
          </a:p>
          <a:p>
            <a:r>
              <a:rPr lang="de-DE" sz="1600" dirty="0"/>
              <a:t>Die europäische </a:t>
            </a:r>
            <a:r>
              <a:rPr lang="de-DE" sz="1600" dirty="0" smtClean="0"/>
              <a:t>Bevölkerung sehnte </a:t>
            </a:r>
            <a:r>
              <a:rPr lang="de-DE" sz="1600" dirty="0"/>
              <a:t>sich nach </a:t>
            </a:r>
            <a:r>
              <a:rPr lang="de-DE" sz="1600" b="1" dirty="0" smtClean="0"/>
              <a:t>Frieden</a:t>
            </a:r>
            <a:r>
              <a:rPr lang="de-DE" sz="1600" dirty="0" smtClean="0"/>
              <a:t>.</a:t>
            </a:r>
          </a:p>
          <a:p>
            <a:r>
              <a:rPr lang="de-DE" sz="1600" dirty="0" smtClean="0"/>
              <a:t>Idee </a:t>
            </a:r>
            <a:r>
              <a:rPr lang="de-DE" sz="1600" dirty="0"/>
              <a:t>eines </a:t>
            </a:r>
            <a:r>
              <a:rPr lang="de-DE" sz="1600" b="1" dirty="0"/>
              <a:t>gemeinsamen Europas </a:t>
            </a:r>
            <a:r>
              <a:rPr lang="de-DE" sz="1600" dirty="0" smtClean="0"/>
              <a:t>wurde von </a:t>
            </a:r>
            <a:r>
              <a:rPr lang="de-DE" sz="1600" dirty="0"/>
              <a:t>vielen unterstützt. </a:t>
            </a:r>
            <a:endParaRPr lang="de-DE" sz="1600" dirty="0" smtClean="0"/>
          </a:p>
          <a:p>
            <a:r>
              <a:rPr lang="de-DE" sz="1600" dirty="0" smtClean="0"/>
              <a:t>1949 Gründung </a:t>
            </a:r>
            <a:r>
              <a:rPr lang="de-DE" sz="1600" dirty="0"/>
              <a:t>des </a:t>
            </a:r>
            <a:r>
              <a:rPr lang="de-DE" sz="1600" b="1" dirty="0" smtClean="0"/>
              <a:t>Europarates</a:t>
            </a:r>
            <a:r>
              <a:rPr lang="de-DE" sz="1600" dirty="0" smtClean="0"/>
              <a:t>: Zusammenschluss 10 westeuropäischer Staaten </a:t>
            </a:r>
          </a:p>
          <a:p>
            <a:r>
              <a:rPr lang="de-DE" sz="1600" dirty="0" smtClean="0"/>
              <a:t>1952 </a:t>
            </a:r>
            <a:r>
              <a:rPr lang="de-DE" sz="1600" b="1" dirty="0" smtClean="0"/>
              <a:t>Gründung der Europäische</a:t>
            </a:r>
            <a:r>
              <a:rPr lang="de-DE" sz="1600" b="1" dirty="0"/>
              <a:t> Gemeinschaft für Kohle und Stahl </a:t>
            </a:r>
            <a:r>
              <a:rPr lang="de-DE" sz="1600" dirty="0"/>
              <a:t>(auch „Montanunion“) </a:t>
            </a:r>
            <a:endParaRPr lang="de-DE" sz="1600" dirty="0" smtClean="0"/>
          </a:p>
          <a:p>
            <a:pPr lvl="1"/>
            <a:r>
              <a:rPr lang="de-DE" sz="1600" dirty="0" smtClean="0"/>
              <a:t>Auch </a:t>
            </a:r>
            <a:r>
              <a:rPr lang="de-DE" sz="1600" dirty="0"/>
              <a:t>Deutschland </a:t>
            </a:r>
            <a:r>
              <a:rPr lang="de-DE" sz="1600" dirty="0" smtClean="0"/>
              <a:t>gehörte der „EGKS“ an. </a:t>
            </a:r>
          </a:p>
          <a:p>
            <a:pPr lvl="1"/>
            <a:r>
              <a:rPr lang="de-DE" sz="1600" dirty="0" smtClean="0"/>
              <a:t>Staaten waren dadurch wirtschaftlich </a:t>
            </a:r>
            <a:r>
              <a:rPr lang="de-DE" sz="1600" dirty="0"/>
              <a:t>enger miteinander </a:t>
            </a:r>
            <a:r>
              <a:rPr lang="de-DE" sz="1600" dirty="0" smtClean="0"/>
              <a:t>verknüpft. </a:t>
            </a:r>
          </a:p>
          <a:p>
            <a:pPr lvl="1"/>
            <a:r>
              <a:rPr lang="de-DE" sz="1600" dirty="0" smtClean="0"/>
              <a:t>Sie sollte die Gefahr </a:t>
            </a:r>
            <a:r>
              <a:rPr lang="de-DE" sz="1600" dirty="0"/>
              <a:t>einer zukünftigen kriegerischen Auseinandersetzung </a:t>
            </a:r>
            <a:r>
              <a:rPr lang="de-DE" sz="1600" dirty="0" smtClean="0"/>
              <a:t>verringern.</a:t>
            </a:r>
          </a:p>
          <a:p>
            <a:r>
              <a:rPr lang="de-DE" sz="1600" dirty="0" smtClean="0"/>
              <a:t>Die </a:t>
            </a:r>
            <a:r>
              <a:rPr lang="de-DE" sz="1600" dirty="0"/>
              <a:t>Europäische</a:t>
            </a:r>
            <a:r>
              <a:rPr lang="de-DE" sz="1600" i="1" dirty="0"/>
              <a:t> </a:t>
            </a:r>
            <a:r>
              <a:rPr lang="de-DE" sz="1600" dirty="0"/>
              <a:t>Gemeinschaft für Kohle und </a:t>
            </a:r>
            <a:r>
              <a:rPr lang="de-DE" sz="1600" dirty="0" smtClean="0"/>
              <a:t>Stahl: </a:t>
            </a:r>
            <a:r>
              <a:rPr lang="de-DE" sz="1600" b="1" dirty="0" smtClean="0"/>
              <a:t>Grundstein </a:t>
            </a:r>
            <a:r>
              <a:rPr lang="de-DE" sz="1600" b="1" dirty="0"/>
              <a:t>für die Europäische </a:t>
            </a:r>
            <a:r>
              <a:rPr lang="de-DE" sz="1600" b="1" dirty="0" smtClean="0"/>
              <a:t>Union</a:t>
            </a:r>
            <a:endParaRPr lang="de-AT" sz="1600" b="1" dirty="0"/>
          </a:p>
        </p:txBody>
      </p:sp>
    </p:spTree>
    <p:extLst>
      <p:ext uri="{BB962C8B-B14F-4D97-AF65-F5344CB8AC3E}">
        <p14:creationId xmlns:p14="http://schemas.microsoft.com/office/powerpoint/2010/main" val="2435569047"/>
      </p:ext>
    </p:extLst>
  </p:cSld>
  <p:clrMapOvr>
    <a:masterClrMapping/>
  </p:clrMapOvr>
  <p:transition spd="med">
    <p:fade thruBlk="1"/>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3" cstate="email"/>
          <a:srcRect/>
          <a:stretch>
            <a:fillRect/>
          </a:stretch>
        </p:blipFill>
        <p:spPr bwMode="auto">
          <a:xfrm>
            <a:off x="0" y="-27384"/>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a:xfrm>
            <a:off x="179512" y="325660"/>
            <a:ext cx="8136903" cy="1152525"/>
          </a:xfrm>
        </p:spPr>
        <p:txBody>
          <a:bodyPr/>
          <a:lstStyle/>
          <a:p>
            <a:r>
              <a:rPr lang="de-DE" sz="2400" dirty="0" smtClean="0"/>
              <a:t>Lage der Bevölkerung nach Kriegsende: Kriegsgefangene und Menschen auf der Flucht</a:t>
            </a:r>
            <a:endParaRPr lang="de-AT" sz="2400" dirty="0">
              <a:solidFill>
                <a:srgbClr val="FF0000"/>
              </a:solidFill>
            </a:endParaRPr>
          </a:p>
        </p:txBody>
      </p:sp>
      <p:sp>
        <p:nvSpPr>
          <p:cNvPr id="5" name="Inhaltsplatzhalter 11"/>
          <p:cNvSpPr txBox="1">
            <a:spLocks/>
          </p:cNvSpPr>
          <p:nvPr/>
        </p:nvSpPr>
        <p:spPr>
          <a:xfrm>
            <a:off x="251520" y="1196752"/>
            <a:ext cx="8435280" cy="4934173"/>
          </a:xfrm>
          <a:prstGeom prst="rect">
            <a:avLst/>
          </a:prstGeom>
        </p:spPr>
        <p:txBody>
          <a:bodyPr/>
          <a:lstStyle/>
          <a:p>
            <a:endParaRPr lang="de-DE" sz="2000" kern="0" dirty="0">
              <a:latin typeface="+mn-lt"/>
            </a:endParaRPr>
          </a:p>
        </p:txBody>
      </p:sp>
      <p:sp>
        <p:nvSpPr>
          <p:cNvPr id="7" name="Inhaltsplatzhalter 6"/>
          <p:cNvSpPr>
            <a:spLocks noGrp="1"/>
          </p:cNvSpPr>
          <p:nvPr>
            <p:ph idx="1"/>
          </p:nvPr>
        </p:nvSpPr>
        <p:spPr>
          <a:xfrm>
            <a:off x="202187" y="1448482"/>
            <a:ext cx="8229600" cy="4430712"/>
          </a:xfrm>
        </p:spPr>
        <p:txBody>
          <a:bodyPr/>
          <a:lstStyle/>
          <a:p>
            <a:pPr marL="0" indent="0">
              <a:buNone/>
            </a:pPr>
            <a:r>
              <a:rPr lang="de-DE" sz="1600" dirty="0" smtClean="0"/>
              <a:t>Der Zweite Weltkrieg hatte viele Menschen weit von ihrer Heimat weggeführt. </a:t>
            </a:r>
          </a:p>
          <a:p>
            <a:pPr marL="457200" lvl="1" indent="0">
              <a:buNone/>
            </a:pPr>
            <a:endParaRPr lang="de-DE" sz="1100" dirty="0" smtClean="0"/>
          </a:p>
          <a:p>
            <a:r>
              <a:rPr lang="de-DE" sz="1600" dirty="0" smtClean="0"/>
              <a:t>Viele </a:t>
            </a:r>
            <a:r>
              <a:rPr lang="de-DE" sz="1600" dirty="0"/>
              <a:t>Soldaten kehrten erst </a:t>
            </a:r>
            <a:r>
              <a:rPr lang="de-DE" sz="1600" b="1" dirty="0"/>
              <a:t>Jahre später aus </a:t>
            </a:r>
            <a:r>
              <a:rPr lang="de-DE" sz="1600" dirty="0"/>
              <a:t>der </a:t>
            </a:r>
            <a:r>
              <a:rPr lang="de-DE" sz="1600" b="1" dirty="0"/>
              <a:t>Kriegsgefangenschaft</a:t>
            </a:r>
            <a:r>
              <a:rPr lang="de-DE" sz="1600" dirty="0"/>
              <a:t> zurück. </a:t>
            </a:r>
            <a:endParaRPr lang="de-DE" sz="1600" dirty="0" smtClean="0"/>
          </a:p>
          <a:p>
            <a:pPr marL="457200" lvl="1" indent="0">
              <a:buNone/>
            </a:pPr>
            <a:endParaRPr lang="de-DE" sz="1100" dirty="0" smtClean="0"/>
          </a:p>
          <a:p>
            <a:r>
              <a:rPr lang="de-DE" sz="1600" dirty="0" smtClean="0"/>
              <a:t>Viele </a:t>
            </a:r>
            <a:r>
              <a:rPr lang="de-DE" sz="1600" b="1" dirty="0"/>
              <a:t>Angehörige deutscher Minderheiten </a:t>
            </a:r>
            <a:r>
              <a:rPr lang="de-DE" sz="1600" dirty="0"/>
              <a:t>waren vor den sowjetischen Truppen aus den Ostgebieten </a:t>
            </a:r>
            <a:r>
              <a:rPr lang="de-DE" sz="1600" b="1" dirty="0"/>
              <a:t>Richtung Westen geflohen</a:t>
            </a:r>
            <a:r>
              <a:rPr lang="de-DE" sz="1600" dirty="0"/>
              <a:t>. Sie suchten im verbliebenen deutschen Territorium eine neue Heimat. </a:t>
            </a:r>
            <a:endParaRPr lang="de-DE" sz="1600" dirty="0" smtClean="0"/>
          </a:p>
          <a:p>
            <a:pPr marL="457200" lvl="1" indent="0">
              <a:buNone/>
            </a:pPr>
            <a:endParaRPr lang="de-DE" sz="1100" dirty="0" smtClean="0"/>
          </a:p>
          <a:p>
            <a:r>
              <a:rPr lang="de-DE" sz="1600" dirty="0" smtClean="0"/>
              <a:t>Gleichzeitig </a:t>
            </a:r>
            <a:r>
              <a:rPr lang="de-DE" sz="1600" dirty="0"/>
              <a:t>gab es viele Menschen, die den Weltkrieg als </a:t>
            </a:r>
            <a:r>
              <a:rPr lang="de-DE" sz="1600" b="1" dirty="0"/>
              <a:t>Gefangene</a:t>
            </a:r>
            <a:r>
              <a:rPr lang="de-DE" sz="1600" dirty="0"/>
              <a:t>, </a:t>
            </a:r>
            <a:r>
              <a:rPr lang="de-DE" sz="1600" b="1" dirty="0" err="1"/>
              <a:t>ZwangsarbeiterInnen</a:t>
            </a:r>
            <a:r>
              <a:rPr lang="de-DE" sz="1600" dirty="0"/>
              <a:t> oder </a:t>
            </a:r>
            <a:r>
              <a:rPr lang="de-DE" sz="1600" b="1" dirty="0"/>
              <a:t>KZ-Häftlinge</a:t>
            </a:r>
            <a:r>
              <a:rPr lang="de-DE" sz="1600" dirty="0"/>
              <a:t> überlebt hatten. Nicht alle von ihnen wollten oder konnten in ihre Heimat zurückkehren</a:t>
            </a:r>
            <a:r>
              <a:rPr lang="de-DE" sz="1600" dirty="0" smtClean="0"/>
              <a:t>.</a:t>
            </a:r>
          </a:p>
          <a:p>
            <a:pPr marL="0" indent="0">
              <a:buNone/>
            </a:pPr>
            <a:endParaRPr lang="de-DE" sz="1600" dirty="0"/>
          </a:p>
          <a:p>
            <a:pPr marL="0" indent="0">
              <a:buNone/>
            </a:pPr>
            <a:endParaRPr lang="de-AT" sz="1600" dirty="0"/>
          </a:p>
        </p:txBody>
      </p:sp>
    </p:spTree>
    <p:extLst>
      <p:ext uri="{BB962C8B-B14F-4D97-AF65-F5344CB8AC3E}">
        <p14:creationId xmlns:p14="http://schemas.microsoft.com/office/powerpoint/2010/main" val="1935729624"/>
      </p:ext>
    </p:extLst>
  </p:cSld>
  <p:clrMapOvr>
    <a:masterClrMapping/>
  </p:clrMapOvr>
  <p:transition spd="med">
    <p:fade thruBlk="1"/>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3" cstate="email"/>
          <a:srcRect/>
          <a:stretch>
            <a:fillRect/>
          </a:stretch>
        </p:blipFill>
        <p:spPr bwMode="auto">
          <a:xfrm>
            <a:off x="-19050" y="-27384"/>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a:xfrm>
            <a:off x="179512" y="325660"/>
            <a:ext cx="8136903" cy="1152525"/>
          </a:xfrm>
        </p:spPr>
        <p:txBody>
          <a:bodyPr/>
          <a:lstStyle/>
          <a:p>
            <a:r>
              <a:rPr lang="de-DE" sz="2400" dirty="0" smtClean="0"/>
              <a:t>Lage der Bevölkerung nach Kriegsende: Kampf ums Überleben und Wiederaufbau</a:t>
            </a:r>
            <a:endParaRPr lang="de-AT" sz="2400" dirty="0"/>
          </a:p>
        </p:txBody>
      </p:sp>
      <p:sp>
        <p:nvSpPr>
          <p:cNvPr id="5" name="Inhaltsplatzhalter 11"/>
          <p:cNvSpPr txBox="1">
            <a:spLocks/>
          </p:cNvSpPr>
          <p:nvPr/>
        </p:nvSpPr>
        <p:spPr>
          <a:xfrm>
            <a:off x="251520" y="1196752"/>
            <a:ext cx="8435280" cy="4934173"/>
          </a:xfrm>
          <a:prstGeom prst="rect">
            <a:avLst/>
          </a:prstGeom>
        </p:spPr>
        <p:txBody>
          <a:bodyPr/>
          <a:lstStyle/>
          <a:p>
            <a:endParaRPr lang="de-DE" sz="2000" kern="0" dirty="0">
              <a:latin typeface="+mn-lt"/>
            </a:endParaRPr>
          </a:p>
        </p:txBody>
      </p:sp>
      <p:sp>
        <p:nvSpPr>
          <p:cNvPr id="7" name="Inhaltsplatzhalter 6"/>
          <p:cNvSpPr>
            <a:spLocks noGrp="1"/>
          </p:cNvSpPr>
          <p:nvPr>
            <p:ph idx="1"/>
          </p:nvPr>
        </p:nvSpPr>
        <p:spPr>
          <a:xfrm>
            <a:off x="202187" y="1268760"/>
            <a:ext cx="8229600" cy="4610434"/>
          </a:xfrm>
        </p:spPr>
        <p:txBody>
          <a:bodyPr/>
          <a:lstStyle/>
          <a:p>
            <a:pPr marL="0" indent="0">
              <a:buNone/>
            </a:pPr>
            <a:endParaRPr lang="de-DE" sz="1600" dirty="0" smtClean="0"/>
          </a:p>
          <a:p>
            <a:pPr marL="0" indent="0">
              <a:buNone/>
            </a:pPr>
            <a:r>
              <a:rPr lang="de-DE" sz="1600" dirty="0" smtClean="0"/>
              <a:t>Die </a:t>
            </a:r>
            <a:r>
              <a:rPr lang="de-DE" sz="1600" dirty="0"/>
              <a:t>ersten Jahre nach dem Krieg waren für die Menschen ein ständiger </a:t>
            </a:r>
            <a:r>
              <a:rPr lang="de-DE" sz="1600" b="1" dirty="0"/>
              <a:t>Kampf ums </a:t>
            </a:r>
            <a:r>
              <a:rPr lang="de-DE" sz="1600" b="1" dirty="0" smtClean="0"/>
              <a:t>Überleben.</a:t>
            </a:r>
          </a:p>
          <a:p>
            <a:r>
              <a:rPr lang="de-DE" sz="1600" dirty="0" smtClean="0"/>
              <a:t>Menschen lebten in Kellern </a:t>
            </a:r>
            <a:r>
              <a:rPr lang="de-DE" sz="1600" dirty="0"/>
              <a:t>und Baracken. </a:t>
            </a:r>
          </a:p>
          <a:p>
            <a:r>
              <a:rPr lang="de-DE" sz="1600" dirty="0" smtClean="0"/>
              <a:t>Sie bauten in Parks </a:t>
            </a:r>
            <a:r>
              <a:rPr lang="de-DE" sz="1600" dirty="0"/>
              <a:t>Gemüse </a:t>
            </a:r>
            <a:r>
              <a:rPr lang="de-DE" sz="1600" dirty="0" smtClean="0"/>
              <a:t>an, sammelten </a:t>
            </a:r>
            <a:r>
              <a:rPr lang="de-DE" sz="1600" dirty="0"/>
              <a:t>Brennholz im </a:t>
            </a:r>
            <a:r>
              <a:rPr lang="de-DE" sz="1600" dirty="0" smtClean="0"/>
              <a:t>Wald.</a:t>
            </a:r>
          </a:p>
          <a:p>
            <a:r>
              <a:rPr lang="de-DE" sz="1600" dirty="0" smtClean="0"/>
              <a:t>Sie tauschten verbliebene </a:t>
            </a:r>
            <a:r>
              <a:rPr lang="de-DE" sz="1600" dirty="0"/>
              <a:t>Wertgegenstände </a:t>
            </a:r>
            <a:r>
              <a:rPr lang="de-DE" sz="1600" dirty="0" smtClean="0"/>
              <a:t>am Land gegen </a:t>
            </a:r>
            <a:r>
              <a:rPr lang="de-DE" sz="1600" dirty="0"/>
              <a:t>Lebensmittel </a:t>
            </a:r>
            <a:r>
              <a:rPr lang="de-DE" sz="1600" dirty="0" smtClean="0"/>
              <a:t>ein.</a:t>
            </a:r>
          </a:p>
          <a:p>
            <a:r>
              <a:rPr lang="de-DE" sz="1600" dirty="0" smtClean="0"/>
              <a:t>Es </a:t>
            </a:r>
            <a:r>
              <a:rPr lang="de-DE" sz="1600" dirty="0"/>
              <a:t>waren vor allem Frauen, die ihre Familien versorgen </a:t>
            </a:r>
            <a:r>
              <a:rPr lang="de-DE" sz="1600" dirty="0" smtClean="0"/>
              <a:t>mussten.</a:t>
            </a:r>
          </a:p>
          <a:p>
            <a:pPr marL="457200" lvl="1" indent="0">
              <a:buNone/>
            </a:pPr>
            <a:endParaRPr lang="de-DE" sz="1400" dirty="0" smtClean="0"/>
          </a:p>
          <a:p>
            <a:pPr marL="0" indent="0">
              <a:buNone/>
            </a:pPr>
            <a:r>
              <a:rPr lang="de-DE" sz="1600" b="1" dirty="0"/>
              <a:t>Aufräumarbeiten und </a:t>
            </a:r>
            <a:r>
              <a:rPr lang="de-DE" sz="1600" b="1" dirty="0" smtClean="0"/>
              <a:t>Wiederaufbau</a:t>
            </a:r>
            <a:endParaRPr lang="de-DE" sz="1600" dirty="0" smtClean="0"/>
          </a:p>
          <a:p>
            <a:r>
              <a:rPr lang="de-DE" sz="1600" dirty="0" smtClean="0"/>
              <a:t>In den Städten: Straßen </a:t>
            </a:r>
            <a:r>
              <a:rPr lang="de-DE" sz="1600" dirty="0"/>
              <a:t>und Häuser </a:t>
            </a:r>
            <a:r>
              <a:rPr lang="de-DE" sz="1600" dirty="0" smtClean="0"/>
              <a:t>mussten vom </a:t>
            </a:r>
            <a:r>
              <a:rPr lang="de-DE" sz="1600" dirty="0"/>
              <a:t>Schutt </a:t>
            </a:r>
            <a:r>
              <a:rPr lang="de-DE" sz="1600" dirty="0" smtClean="0"/>
              <a:t>befreit werden.</a:t>
            </a:r>
          </a:p>
          <a:p>
            <a:r>
              <a:rPr lang="de-DE" sz="1600" dirty="0" smtClean="0"/>
              <a:t>Diese </a:t>
            </a:r>
            <a:r>
              <a:rPr lang="de-DE" sz="1600" dirty="0"/>
              <a:t>Arbeit galt als </a:t>
            </a:r>
            <a:r>
              <a:rPr lang="de-DE" sz="1600" b="1" dirty="0"/>
              <a:t>Strafarbeit</a:t>
            </a:r>
            <a:r>
              <a:rPr lang="de-DE" sz="1600" dirty="0"/>
              <a:t>. </a:t>
            </a:r>
            <a:endParaRPr lang="de-DE" sz="1600" dirty="0" smtClean="0"/>
          </a:p>
          <a:p>
            <a:pPr lvl="1"/>
            <a:r>
              <a:rPr lang="de-DE" sz="1400" dirty="0" smtClean="0"/>
              <a:t>V. a. </a:t>
            </a:r>
            <a:r>
              <a:rPr lang="de-DE" sz="1400" dirty="0"/>
              <a:t>ehemalige </a:t>
            </a:r>
            <a:r>
              <a:rPr lang="de-DE" sz="1400" b="1" dirty="0"/>
              <a:t>Mitglieder der </a:t>
            </a:r>
            <a:r>
              <a:rPr lang="de-DE" sz="1400" b="1" dirty="0" smtClean="0"/>
              <a:t>NSDAP </a:t>
            </a:r>
            <a:r>
              <a:rPr lang="de-DE" sz="1400" dirty="0"/>
              <a:t>und deutsche </a:t>
            </a:r>
            <a:r>
              <a:rPr lang="de-DE" sz="1400" b="1" dirty="0"/>
              <a:t>Kriegsgefangene</a:t>
            </a:r>
            <a:r>
              <a:rPr lang="de-DE" sz="1400" dirty="0"/>
              <a:t> </a:t>
            </a:r>
            <a:r>
              <a:rPr lang="de-DE" sz="1400" dirty="0" smtClean="0"/>
              <a:t>wurden dazu eingesetzt.</a:t>
            </a:r>
          </a:p>
          <a:p>
            <a:r>
              <a:rPr lang="de-DE" sz="1600" dirty="0" smtClean="0"/>
              <a:t>Auch </a:t>
            </a:r>
            <a:r>
              <a:rPr lang="de-DE" sz="1600" dirty="0"/>
              <a:t>eine kleinere Gruppe von </a:t>
            </a:r>
            <a:r>
              <a:rPr lang="de-DE" sz="1600" b="1" dirty="0" smtClean="0"/>
              <a:t>Frauen</a:t>
            </a:r>
            <a:r>
              <a:rPr lang="de-DE" sz="1600" dirty="0" smtClean="0"/>
              <a:t> war an Aufräumarbeiten beteiligt </a:t>
            </a:r>
          </a:p>
          <a:p>
            <a:pPr lvl="1"/>
            <a:r>
              <a:rPr lang="de-DE" sz="1400" dirty="0" smtClean="0"/>
              <a:t>Sie </a:t>
            </a:r>
            <a:r>
              <a:rPr lang="de-DE" sz="1400" dirty="0"/>
              <a:t>waren </a:t>
            </a:r>
            <a:r>
              <a:rPr lang="de-DE" sz="1400" b="1" dirty="0"/>
              <a:t>Mitglieder in der NSDAP </a:t>
            </a:r>
            <a:r>
              <a:rPr lang="de-DE" sz="1400" dirty="0"/>
              <a:t>oder arbeiteten als Freiwillige für einen geringen </a:t>
            </a:r>
            <a:r>
              <a:rPr lang="de-DE" sz="1400" dirty="0" smtClean="0"/>
              <a:t>Lohn.</a:t>
            </a:r>
          </a:p>
          <a:p>
            <a:r>
              <a:rPr lang="de-DE" sz="1600" b="1" dirty="0" smtClean="0"/>
              <a:t>Mythos</a:t>
            </a:r>
            <a:r>
              <a:rPr lang="de-DE" sz="1600" dirty="0" smtClean="0"/>
              <a:t> </a:t>
            </a:r>
            <a:r>
              <a:rPr lang="de-DE" sz="1600" dirty="0"/>
              <a:t>der „</a:t>
            </a:r>
            <a:r>
              <a:rPr lang="de-DE" sz="1600" b="1" dirty="0"/>
              <a:t>Trümmerfrauen</a:t>
            </a:r>
            <a:r>
              <a:rPr lang="de-DE" sz="1600" dirty="0" smtClean="0"/>
              <a:t>“</a:t>
            </a:r>
            <a:endParaRPr lang="de-DE" sz="1600" dirty="0"/>
          </a:p>
          <a:p>
            <a:pPr marL="0" indent="0">
              <a:buNone/>
            </a:pPr>
            <a:endParaRPr lang="de-DE" sz="1600" dirty="0"/>
          </a:p>
          <a:p>
            <a:pPr marL="0" indent="0">
              <a:buNone/>
            </a:pPr>
            <a:endParaRPr lang="de-AT" sz="1600" dirty="0"/>
          </a:p>
        </p:txBody>
      </p:sp>
    </p:spTree>
    <p:extLst>
      <p:ext uri="{BB962C8B-B14F-4D97-AF65-F5344CB8AC3E}">
        <p14:creationId xmlns:p14="http://schemas.microsoft.com/office/powerpoint/2010/main" val="684200350"/>
      </p:ext>
    </p:extLst>
  </p:cSld>
  <p:clrMapOvr>
    <a:masterClrMapping/>
  </p:clrMapOvr>
  <p:transition spd="med">
    <p:fade thruBlk="1"/>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3" cstate="email"/>
          <a:srcRect/>
          <a:stretch>
            <a:fillRect/>
          </a:stretch>
        </p:blipFill>
        <p:spPr bwMode="auto">
          <a:xfrm>
            <a:off x="0" y="-22751"/>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a:xfrm>
            <a:off x="179512" y="325660"/>
            <a:ext cx="8136903" cy="1152525"/>
          </a:xfrm>
        </p:spPr>
        <p:txBody>
          <a:bodyPr/>
          <a:lstStyle/>
          <a:p>
            <a:r>
              <a:rPr lang="de-DE" sz="2400" dirty="0" smtClean="0"/>
              <a:t>Entnazifizierung in Österreich und Verbotsgesetz</a:t>
            </a:r>
            <a:endParaRPr lang="de-AT" sz="2400" dirty="0"/>
          </a:p>
        </p:txBody>
      </p:sp>
      <p:sp>
        <p:nvSpPr>
          <p:cNvPr id="5" name="Inhaltsplatzhalter 11"/>
          <p:cNvSpPr txBox="1">
            <a:spLocks/>
          </p:cNvSpPr>
          <p:nvPr/>
        </p:nvSpPr>
        <p:spPr>
          <a:xfrm>
            <a:off x="251520" y="1196752"/>
            <a:ext cx="8435280" cy="4934173"/>
          </a:xfrm>
          <a:prstGeom prst="rect">
            <a:avLst/>
          </a:prstGeom>
        </p:spPr>
        <p:txBody>
          <a:bodyPr/>
          <a:lstStyle/>
          <a:p>
            <a:endParaRPr lang="de-DE" sz="2000" kern="0" dirty="0">
              <a:latin typeface="+mn-lt"/>
            </a:endParaRPr>
          </a:p>
        </p:txBody>
      </p:sp>
      <p:sp>
        <p:nvSpPr>
          <p:cNvPr id="7" name="Inhaltsplatzhalter 6"/>
          <p:cNvSpPr>
            <a:spLocks noGrp="1"/>
          </p:cNvSpPr>
          <p:nvPr>
            <p:ph idx="1"/>
          </p:nvPr>
        </p:nvSpPr>
        <p:spPr>
          <a:xfrm>
            <a:off x="202187" y="1448482"/>
            <a:ext cx="8229600" cy="4430712"/>
          </a:xfrm>
        </p:spPr>
        <p:txBody>
          <a:bodyPr/>
          <a:lstStyle/>
          <a:p>
            <a:r>
              <a:rPr lang="de-DE" sz="1600" dirty="0" smtClean="0"/>
              <a:t>Nach </a:t>
            </a:r>
            <a:r>
              <a:rPr lang="de-DE" sz="1600" dirty="0"/>
              <a:t>dem Ende des Zweiten Weltkrieges sollten die </a:t>
            </a:r>
            <a:r>
              <a:rPr lang="de-DE" sz="1600" b="1" dirty="0"/>
              <a:t>Menschen in Deutschland und Österreich „entnazifiziert“ werden</a:t>
            </a:r>
            <a:r>
              <a:rPr lang="de-DE" sz="1600" b="1" dirty="0" smtClean="0"/>
              <a:t>.</a:t>
            </a:r>
          </a:p>
          <a:p>
            <a:pPr marL="457200" lvl="1" indent="0">
              <a:buNone/>
            </a:pPr>
            <a:endParaRPr lang="de-DE" sz="1100" b="1" dirty="0"/>
          </a:p>
          <a:p>
            <a:r>
              <a:rPr lang="de-DE" sz="1600" dirty="0" smtClean="0"/>
              <a:t>Mai 1945: Gesetz der österreichischen provisorischen Regierung, mit dem die NSDAP </a:t>
            </a:r>
            <a:r>
              <a:rPr lang="de-DE" sz="1600" dirty="0"/>
              <a:t>verboten </a:t>
            </a:r>
            <a:r>
              <a:rPr lang="de-DE" sz="1600" dirty="0" smtClean="0"/>
              <a:t>wird („</a:t>
            </a:r>
            <a:r>
              <a:rPr lang="de-DE" sz="1600" b="1" dirty="0"/>
              <a:t>Verbotsgesetz</a:t>
            </a:r>
            <a:r>
              <a:rPr lang="de-DE" sz="1600" dirty="0"/>
              <a:t>“). </a:t>
            </a:r>
            <a:endParaRPr lang="de-DE" sz="1600" dirty="0" smtClean="0"/>
          </a:p>
          <a:p>
            <a:pPr lvl="1"/>
            <a:r>
              <a:rPr lang="de-DE" sz="1600" dirty="0" smtClean="0"/>
              <a:t>Unterscheidung zwischen </a:t>
            </a:r>
            <a:r>
              <a:rPr lang="de-DE" sz="1600" dirty="0"/>
              <a:t>„</a:t>
            </a:r>
            <a:r>
              <a:rPr lang="de-DE" sz="1600" b="1" dirty="0"/>
              <a:t>illegalen</a:t>
            </a:r>
            <a:r>
              <a:rPr lang="de-DE" sz="1600" dirty="0"/>
              <a:t>“ </a:t>
            </a:r>
            <a:r>
              <a:rPr lang="de-DE" sz="1600" b="1" dirty="0" err="1"/>
              <a:t>NationalsozialistInnen</a:t>
            </a:r>
            <a:r>
              <a:rPr lang="de-DE" sz="1600" dirty="0"/>
              <a:t> (die bereits vor der </a:t>
            </a:r>
            <a:r>
              <a:rPr lang="de-DE" sz="1600" dirty="0" smtClean="0"/>
              <a:t>Annexion</a:t>
            </a:r>
            <a:r>
              <a:rPr lang="de-DE" sz="1600" dirty="0"/>
              <a:t> </a:t>
            </a:r>
            <a:r>
              <a:rPr lang="de-DE" sz="1600" dirty="0" smtClean="0"/>
              <a:t>1938 </a:t>
            </a:r>
            <a:r>
              <a:rPr lang="de-DE" sz="1600" dirty="0"/>
              <a:t>Mitglied waren) und „</a:t>
            </a:r>
            <a:r>
              <a:rPr lang="de-DE" sz="1600" b="1" dirty="0"/>
              <a:t>nicht-illegalen</a:t>
            </a:r>
            <a:r>
              <a:rPr lang="de-DE" sz="1600" dirty="0"/>
              <a:t>“ </a:t>
            </a:r>
            <a:r>
              <a:rPr lang="de-DE" sz="1600" b="1" dirty="0" err="1" smtClean="0"/>
              <a:t>NationalsozialistInnen</a:t>
            </a:r>
            <a:r>
              <a:rPr lang="de-DE" sz="1600" b="1" dirty="0" smtClean="0"/>
              <a:t>.</a:t>
            </a:r>
            <a:r>
              <a:rPr lang="de-DE" sz="1600" dirty="0" smtClean="0"/>
              <a:t> </a:t>
            </a:r>
          </a:p>
          <a:p>
            <a:pPr lvl="1"/>
            <a:r>
              <a:rPr lang="de-DE" sz="1600" dirty="0" smtClean="0"/>
              <a:t>Später: zwischen </a:t>
            </a:r>
            <a:r>
              <a:rPr lang="de-DE" sz="1600" dirty="0"/>
              <a:t>„</a:t>
            </a:r>
            <a:r>
              <a:rPr lang="de-DE" sz="1600" b="1" dirty="0"/>
              <a:t>belasteten</a:t>
            </a:r>
            <a:r>
              <a:rPr lang="de-DE" sz="1600" dirty="0"/>
              <a:t>“ und „</a:t>
            </a:r>
            <a:r>
              <a:rPr lang="de-DE" sz="1600" b="1" dirty="0"/>
              <a:t>minderbelasteten</a:t>
            </a:r>
            <a:r>
              <a:rPr lang="de-DE" sz="1600" dirty="0"/>
              <a:t>“ Personen </a:t>
            </a:r>
            <a:r>
              <a:rPr lang="de-DE" sz="1600" dirty="0" smtClean="0"/>
              <a:t>unterschieden.</a:t>
            </a:r>
          </a:p>
          <a:p>
            <a:pPr lvl="1"/>
            <a:r>
              <a:rPr lang="de-DE" sz="1600" dirty="0" smtClean="0"/>
              <a:t>Von </a:t>
            </a:r>
            <a:r>
              <a:rPr lang="de-DE" sz="1600" dirty="0"/>
              <a:t>den ca. 500.000 NSDAP-Mitgliedern </a:t>
            </a:r>
            <a:r>
              <a:rPr lang="de-DE" sz="1600" b="1" dirty="0"/>
              <a:t>verloren</a:t>
            </a:r>
            <a:r>
              <a:rPr lang="de-DE" sz="1600" dirty="0"/>
              <a:t> 170.000 ihre </a:t>
            </a:r>
            <a:r>
              <a:rPr lang="de-DE" sz="1600" b="1" dirty="0"/>
              <a:t>Arbeitsplätze</a:t>
            </a:r>
            <a:r>
              <a:rPr lang="de-DE" sz="1600" dirty="0"/>
              <a:t>, vor allem im öffentlichen Dienst. 130.000 Fälle wurden </a:t>
            </a:r>
            <a:r>
              <a:rPr lang="de-DE" sz="1600" b="1" dirty="0"/>
              <a:t>gerichtlich</a:t>
            </a:r>
            <a:r>
              <a:rPr lang="de-DE" sz="1600" dirty="0"/>
              <a:t> </a:t>
            </a:r>
            <a:r>
              <a:rPr lang="de-DE" sz="1600" b="1" dirty="0"/>
              <a:t>verfolgt</a:t>
            </a:r>
            <a:r>
              <a:rPr lang="de-DE" sz="1600" dirty="0"/>
              <a:t>. </a:t>
            </a:r>
            <a:endParaRPr lang="de-DE" sz="1600" dirty="0" smtClean="0"/>
          </a:p>
          <a:p>
            <a:pPr lvl="1"/>
            <a:r>
              <a:rPr lang="de-DE" sz="1600" dirty="0" smtClean="0"/>
              <a:t>Im </a:t>
            </a:r>
            <a:r>
              <a:rPr lang="de-DE" sz="1600" dirty="0"/>
              <a:t>Jahr 1948 wurden alle „minderbelasteten“ Mitglieder amnestiert.</a:t>
            </a:r>
          </a:p>
          <a:p>
            <a:pPr marL="457200" lvl="1" indent="0">
              <a:buNone/>
            </a:pPr>
            <a:endParaRPr lang="de-DE" sz="1100" dirty="0" smtClean="0"/>
          </a:p>
          <a:p>
            <a:r>
              <a:rPr lang="de-DE" sz="1600" dirty="0" smtClean="0"/>
              <a:t>Um </a:t>
            </a:r>
            <a:r>
              <a:rPr lang="de-DE" sz="1600" dirty="0"/>
              <a:t>in der Bevölkerung mehr Bewusstsein für ein demokratisches System zu schaffen, gab es auch </a:t>
            </a:r>
            <a:r>
              <a:rPr lang="de-DE" sz="1600" b="1" dirty="0"/>
              <a:t>Maßnahmen im Bildungs- und Kulturbereich</a:t>
            </a:r>
            <a:r>
              <a:rPr lang="de-DE" sz="1600" dirty="0"/>
              <a:t>. </a:t>
            </a:r>
            <a:endParaRPr lang="de-DE" sz="1600" dirty="0" smtClean="0"/>
          </a:p>
          <a:p>
            <a:r>
              <a:rPr lang="de-DE" sz="1600" dirty="0" smtClean="0"/>
              <a:t>Mit </a:t>
            </a:r>
            <a:r>
              <a:rPr lang="de-DE" sz="1600" dirty="0"/>
              <a:t>dem Beginn des Kalten Krieges rückte die „Entnazifizierung“ jedoch in den Hintergrund</a:t>
            </a:r>
            <a:r>
              <a:rPr lang="de-DE" sz="1600" dirty="0" smtClean="0"/>
              <a:t>.</a:t>
            </a:r>
            <a:endParaRPr lang="de-DE" sz="1600" dirty="0"/>
          </a:p>
        </p:txBody>
      </p:sp>
    </p:spTree>
    <p:extLst>
      <p:ext uri="{BB962C8B-B14F-4D97-AF65-F5344CB8AC3E}">
        <p14:creationId xmlns:p14="http://schemas.microsoft.com/office/powerpoint/2010/main" val="3497560046"/>
      </p:ext>
    </p:extLst>
  </p:cSld>
  <p:clrMapOvr>
    <a:masterClrMapping/>
  </p:clrMapOvr>
  <p:transition spd="med">
    <p:fade thruBlk="1"/>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3" cstate="email"/>
          <a:srcRect/>
          <a:stretch>
            <a:fillRect/>
          </a:stretch>
        </p:blipFill>
        <p:spPr bwMode="auto">
          <a:xfrm>
            <a:off x="0" y="-20413"/>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a:xfrm>
            <a:off x="179512" y="325660"/>
            <a:ext cx="8136903" cy="1152525"/>
          </a:xfrm>
        </p:spPr>
        <p:txBody>
          <a:bodyPr/>
          <a:lstStyle/>
          <a:p>
            <a:r>
              <a:rPr lang="de-DE" sz="2400" dirty="0" smtClean="0"/>
              <a:t>Entnazifizierung in Deutschland</a:t>
            </a:r>
            <a:r>
              <a:rPr lang="de-DE" sz="2400" dirty="0"/>
              <a:t/>
            </a:r>
            <a:br>
              <a:rPr lang="de-DE" sz="2400" dirty="0"/>
            </a:br>
            <a:endParaRPr lang="de-AT" sz="2400" dirty="0"/>
          </a:p>
        </p:txBody>
      </p:sp>
      <p:sp>
        <p:nvSpPr>
          <p:cNvPr id="5" name="Inhaltsplatzhalter 11"/>
          <p:cNvSpPr txBox="1">
            <a:spLocks/>
          </p:cNvSpPr>
          <p:nvPr/>
        </p:nvSpPr>
        <p:spPr>
          <a:xfrm>
            <a:off x="251520" y="1196752"/>
            <a:ext cx="8435280" cy="4934173"/>
          </a:xfrm>
          <a:prstGeom prst="rect">
            <a:avLst/>
          </a:prstGeom>
        </p:spPr>
        <p:txBody>
          <a:bodyPr/>
          <a:lstStyle/>
          <a:p>
            <a:endParaRPr lang="de-DE" sz="2000" kern="0" dirty="0">
              <a:latin typeface="+mn-lt"/>
            </a:endParaRPr>
          </a:p>
        </p:txBody>
      </p:sp>
      <p:sp>
        <p:nvSpPr>
          <p:cNvPr id="7" name="Inhaltsplatzhalter 6"/>
          <p:cNvSpPr>
            <a:spLocks noGrp="1"/>
          </p:cNvSpPr>
          <p:nvPr>
            <p:ph idx="1"/>
          </p:nvPr>
        </p:nvSpPr>
        <p:spPr>
          <a:xfrm>
            <a:off x="202187" y="1448482"/>
            <a:ext cx="8229600" cy="4430712"/>
          </a:xfrm>
        </p:spPr>
        <p:txBody>
          <a:bodyPr/>
          <a:lstStyle/>
          <a:p>
            <a:r>
              <a:rPr lang="de-DE" sz="1600" dirty="0" smtClean="0"/>
              <a:t>In </a:t>
            </a:r>
            <a:r>
              <a:rPr lang="de-DE" sz="1600" dirty="0"/>
              <a:t>Deutschland wurde ebenso wie in Österreich die </a:t>
            </a:r>
            <a:r>
              <a:rPr lang="de-DE" sz="1600" b="1" dirty="0"/>
              <a:t>NSDAP</a:t>
            </a:r>
            <a:r>
              <a:rPr lang="de-DE" sz="1600" dirty="0"/>
              <a:t> </a:t>
            </a:r>
            <a:r>
              <a:rPr lang="de-DE" sz="1600" b="1" dirty="0"/>
              <a:t>verboten</a:t>
            </a:r>
            <a:r>
              <a:rPr lang="de-DE" sz="1600" dirty="0"/>
              <a:t> und </a:t>
            </a:r>
            <a:r>
              <a:rPr lang="de-DE" sz="1600" b="1" dirty="0"/>
              <a:t>nationalsozialistische </a:t>
            </a:r>
            <a:r>
              <a:rPr lang="de-DE" sz="1600" b="1" dirty="0" smtClean="0"/>
              <a:t>Gesetze</a:t>
            </a:r>
            <a:r>
              <a:rPr lang="de-DE" sz="1600" b="1" dirty="0"/>
              <a:t> </a:t>
            </a:r>
            <a:r>
              <a:rPr lang="de-DE" sz="1600" b="1" dirty="0" smtClean="0"/>
              <a:t>aufgehoben</a:t>
            </a:r>
            <a:r>
              <a:rPr lang="de-DE" sz="1600" dirty="0"/>
              <a:t>. </a:t>
            </a:r>
            <a:endParaRPr lang="de-DE" sz="1600" dirty="0" smtClean="0"/>
          </a:p>
          <a:p>
            <a:r>
              <a:rPr lang="de-DE" sz="1600" dirty="0" smtClean="0"/>
              <a:t>Die </a:t>
            </a:r>
            <a:r>
              <a:rPr lang="de-DE" sz="1600" dirty="0"/>
              <a:t>„Spuren“ des </a:t>
            </a:r>
            <a:r>
              <a:rPr lang="de-DE" sz="1600" dirty="0" smtClean="0"/>
              <a:t>Nationalsozialismus </a:t>
            </a:r>
            <a:r>
              <a:rPr lang="de-DE" sz="1600" dirty="0"/>
              <a:t>im täglichen Leben wurden größtenteils entfernt, zum Beispiel Straßenschilder</a:t>
            </a:r>
            <a:r>
              <a:rPr lang="de-DE" sz="1600" dirty="0" smtClean="0"/>
              <a:t>.</a:t>
            </a:r>
          </a:p>
          <a:p>
            <a:pPr marL="0" indent="0">
              <a:buNone/>
            </a:pPr>
            <a:endParaRPr lang="de-DE" sz="1600" dirty="0"/>
          </a:p>
          <a:p>
            <a:pPr marL="0" indent="0">
              <a:buNone/>
            </a:pPr>
            <a:r>
              <a:rPr lang="de-DE" sz="1600" b="1" dirty="0"/>
              <a:t>Je nach Besatzungszone </a:t>
            </a:r>
            <a:r>
              <a:rPr lang="de-DE" sz="1600" dirty="0"/>
              <a:t>verlief die Entnazifizierung sehr </a:t>
            </a:r>
            <a:r>
              <a:rPr lang="de-DE" sz="1600" b="1" dirty="0"/>
              <a:t>unterschiedlich</a:t>
            </a:r>
            <a:r>
              <a:rPr lang="de-DE" sz="1600" dirty="0"/>
              <a:t>. </a:t>
            </a:r>
            <a:endParaRPr lang="de-DE" sz="1600" dirty="0" smtClean="0"/>
          </a:p>
          <a:p>
            <a:r>
              <a:rPr lang="de-DE" sz="1400" dirty="0" smtClean="0"/>
              <a:t>S</a:t>
            </a:r>
            <a:r>
              <a:rPr lang="de-DE" sz="1400" b="1" dirty="0" smtClean="0"/>
              <a:t>owjetische</a:t>
            </a:r>
            <a:r>
              <a:rPr lang="de-DE" sz="1400" dirty="0" smtClean="0"/>
              <a:t> </a:t>
            </a:r>
            <a:r>
              <a:rPr lang="de-DE" sz="1400" b="1" dirty="0" smtClean="0"/>
              <a:t>Zone</a:t>
            </a:r>
            <a:r>
              <a:rPr lang="de-DE" sz="1400" dirty="0" smtClean="0"/>
              <a:t>: viele </a:t>
            </a:r>
            <a:r>
              <a:rPr lang="de-DE" sz="1400" dirty="0"/>
              <a:t>Personen aus öffentlichen Ämtern </a:t>
            </a:r>
            <a:r>
              <a:rPr lang="de-DE" sz="1400" dirty="0" smtClean="0"/>
              <a:t>entlassen; ehemalige </a:t>
            </a:r>
            <a:r>
              <a:rPr lang="de-DE" sz="1400" dirty="0" err="1" smtClean="0"/>
              <a:t>NationalsozialistInnen</a:t>
            </a:r>
            <a:r>
              <a:rPr lang="de-DE" sz="1400" dirty="0" smtClean="0"/>
              <a:t> sowie </a:t>
            </a:r>
            <a:r>
              <a:rPr lang="de-DE" sz="1400" dirty="0"/>
              <a:t>politische Gegner der sowjetischen Besatzung wurden </a:t>
            </a:r>
            <a:r>
              <a:rPr lang="de-DE" sz="1400" b="1" dirty="0"/>
              <a:t>inhaftiert</a:t>
            </a:r>
            <a:r>
              <a:rPr lang="de-DE" sz="1400" dirty="0"/>
              <a:t>.</a:t>
            </a:r>
          </a:p>
          <a:p>
            <a:r>
              <a:rPr lang="de-DE" sz="1400" b="1" dirty="0" smtClean="0"/>
              <a:t>US-amerikanischen Besatzungszone: </a:t>
            </a:r>
            <a:r>
              <a:rPr lang="de-DE" sz="1400" dirty="0" smtClean="0"/>
              <a:t>„</a:t>
            </a:r>
            <a:r>
              <a:rPr lang="de-DE" sz="1400" dirty="0"/>
              <a:t>Hauptschuldige“ inhaftiert, viele andere aus ihren Positionen </a:t>
            </a:r>
            <a:r>
              <a:rPr lang="de-DE" sz="1400" dirty="0" smtClean="0"/>
              <a:t>entlassen; relativ wenige verurteilt </a:t>
            </a:r>
            <a:r>
              <a:rPr lang="de-DE" sz="1400" dirty="0"/>
              <a:t>und bestraft, viele </a:t>
            </a:r>
            <a:r>
              <a:rPr lang="de-DE" sz="1400" dirty="0" smtClean="0"/>
              <a:t>amnestiert.</a:t>
            </a:r>
          </a:p>
          <a:p>
            <a:r>
              <a:rPr lang="de-DE" sz="1400" dirty="0" smtClean="0"/>
              <a:t>In </a:t>
            </a:r>
            <a:r>
              <a:rPr lang="de-DE" sz="1400" dirty="0"/>
              <a:t>der </a:t>
            </a:r>
            <a:r>
              <a:rPr lang="de-DE" sz="1400" b="1" dirty="0"/>
              <a:t>französischen</a:t>
            </a:r>
            <a:r>
              <a:rPr lang="de-DE" sz="1400" dirty="0"/>
              <a:t> und </a:t>
            </a:r>
            <a:r>
              <a:rPr lang="de-DE" sz="1400" b="1" dirty="0"/>
              <a:t>britischen</a:t>
            </a:r>
            <a:r>
              <a:rPr lang="de-DE" sz="1400" dirty="0"/>
              <a:t> </a:t>
            </a:r>
            <a:r>
              <a:rPr lang="de-DE" sz="1400" b="1" dirty="0" smtClean="0"/>
              <a:t>Besatzungszone</a:t>
            </a:r>
            <a:r>
              <a:rPr lang="de-DE" sz="1400" dirty="0" smtClean="0"/>
              <a:t>: weniger </a:t>
            </a:r>
            <a:r>
              <a:rPr lang="de-DE" sz="1400" dirty="0"/>
              <a:t>Verfahren zur Entnazifizierung </a:t>
            </a:r>
            <a:r>
              <a:rPr lang="de-DE" sz="1400" dirty="0" smtClean="0"/>
              <a:t>durchgeführt.</a:t>
            </a:r>
          </a:p>
          <a:p>
            <a:pPr marL="457200" lvl="1" indent="0">
              <a:buNone/>
            </a:pPr>
            <a:endParaRPr lang="de-DE" sz="900" dirty="0"/>
          </a:p>
          <a:p>
            <a:r>
              <a:rPr lang="de-DE" sz="1600" dirty="0" smtClean="0"/>
              <a:t>Die Alliierten wollten auch </a:t>
            </a:r>
            <a:r>
              <a:rPr lang="de-DE" sz="1600" dirty="0"/>
              <a:t>ein </a:t>
            </a:r>
            <a:r>
              <a:rPr lang="de-DE" sz="1600" b="1" dirty="0"/>
              <a:t>Bewusstsein für ein demokratisches System</a:t>
            </a:r>
            <a:r>
              <a:rPr lang="de-DE" sz="1600" dirty="0"/>
              <a:t> in der deutschen Bevölkerung </a:t>
            </a:r>
            <a:r>
              <a:rPr lang="de-DE" sz="1600" dirty="0" smtClean="0"/>
              <a:t>entwickeln</a:t>
            </a:r>
          </a:p>
          <a:p>
            <a:pPr lvl="1"/>
            <a:r>
              <a:rPr lang="de-DE" sz="1400" dirty="0" smtClean="0"/>
              <a:t>Das</a:t>
            </a:r>
            <a:r>
              <a:rPr lang="de-DE" sz="1400" b="1" dirty="0" smtClean="0"/>
              <a:t> Bildungssystem</a:t>
            </a:r>
            <a:r>
              <a:rPr lang="de-DE" sz="1400" dirty="0" smtClean="0"/>
              <a:t> wurde reformiert.</a:t>
            </a:r>
            <a:endParaRPr lang="de-DE" sz="1400" dirty="0"/>
          </a:p>
          <a:p>
            <a:pPr lvl="1"/>
            <a:r>
              <a:rPr lang="de-DE" sz="1400" b="1" dirty="0" smtClean="0"/>
              <a:t>Zeitung</a:t>
            </a:r>
            <a:r>
              <a:rPr lang="de-DE" sz="1400" dirty="0" smtClean="0"/>
              <a:t> </a:t>
            </a:r>
            <a:r>
              <a:rPr lang="de-DE" sz="1400" dirty="0"/>
              <a:t>und </a:t>
            </a:r>
            <a:r>
              <a:rPr lang="de-DE" sz="1400" b="1" dirty="0"/>
              <a:t>Rundfunk</a:t>
            </a:r>
            <a:r>
              <a:rPr lang="de-DE" sz="1400" dirty="0"/>
              <a:t> </a:t>
            </a:r>
            <a:r>
              <a:rPr lang="de-DE" sz="1400" dirty="0" smtClean="0"/>
              <a:t>wurden unter </a:t>
            </a:r>
            <a:r>
              <a:rPr lang="de-DE" sz="1400" dirty="0"/>
              <a:t>alliierter Kontrolle </a:t>
            </a:r>
            <a:r>
              <a:rPr lang="de-DE" sz="1400" b="1" dirty="0"/>
              <a:t>neu aufgebaut</a:t>
            </a:r>
            <a:r>
              <a:rPr lang="de-DE" sz="1400" dirty="0"/>
              <a:t>.</a:t>
            </a:r>
          </a:p>
          <a:p>
            <a:pPr marL="0" indent="0">
              <a:buNone/>
            </a:pPr>
            <a:endParaRPr lang="de-AT" sz="1600" dirty="0"/>
          </a:p>
        </p:txBody>
      </p:sp>
    </p:spTree>
    <p:extLst>
      <p:ext uri="{BB962C8B-B14F-4D97-AF65-F5344CB8AC3E}">
        <p14:creationId xmlns:p14="http://schemas.microsoft.com/office/powerpoint/2010/main" val="2804531222"/>
      </p:ext>
    </p:extLst>
  </p:cSld>
  <p:clrMapOvr>
    <a:masterClrMapping/>
  </p:clrMapOvr>
  <p:transition spd="med">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3" cstate="email"/>
          <a:srcRect/>
          <a:stretch>
            <a:fillRect/>
          </a:stretch>
        </p:blipFill>
        <p:spPr bwMode="auto">
          <a:xfrm>
            <a:off x="0" y="-10760"/>
            <a:ext cx="9163050" cy="6885384"/>
          </a:xfrm>
          <a:prstGeom prst="rect">
            <a:avLst/>
          </a:prstGeom>
          <a:noFill/>
        </p:spPr>
      </p:pic>
      <p:sp>
        <p:nvSpPr>
          <p:cNvPr id="2" name="Titel 1"/>
          <p:cNvSpPr>
            <a:spLocks noGrp="1"/>
          </p:cNvSpPr>
          <p:nvPr>
            <p:ph type="title"/>
          </p:nvPr>
        </p:nvSpPr>
        <p:spPr/>
        <p:txBody>
          <a:bodyPr/>
          <a:lstStyle/>
          <a:p>
            <a:r>
              <a:rPr lang="de-DE" sz="2400" dirty="0" smtClean="0"/>
              <a:t>Österreich vor dem Zweiten Weltkrieg</a:t>
            </a:r>
            <a:endParaRPr lang="de-AT" sz="2400" dirty="0"/>
          </a:p>
        </p:txBody>
      </p:sp>
      <p:sp>
        <p:nvSpPr>
          <p:cNvPr id="7" name="Inhaltsplatzhalter 6"/>
          <p:cNvSpPr>
            <a:spLocks noGrp="1"/>
          </p:cNvSpPr>
          <p:nvPr>
            <p:ph idx="1"/>
          </p:nvPr>
        </p:nvSpPr>
        <p:spPr>
          <a:xfrm>
            <a:off x="481680" y="1412776"/>
            <a:ext cx="8266784" cy="4824536"/>
          </a:xfrm>
        </p:spPr>
        <p:txBody>
          <a:bodyPr/>
          <a:lstStyle/>
          <a:p>
            <a:endParaRPr lang="de-DE" sz="1600" dirty="0" smtClean="0"/>
          </a:p>
          <a:p>
            <a:r>
              <a:rPr lang="de-DE" sz="1600" dirty="0" smtClean="0"/>
              <a:t>1918: </a:t>
            </a:r>
            <a:r>
              <a:rPr lang="de-DE" sz="1600" dirty="0" smtClean="0">
                <a:solidFill>
                  <a:schemeClr val="accent4"/>
                </a:solidFill>
              </a:rPr>
              <a:t>Monarchie </a:t>
            </a:r>
            <a:r>
              <a:rPr lang="de-DE" sz="1600" dirty="0">
                <a:solidFill>
                  <a:schemeClr val="accent4"/>
                </a:solidFill>
              </a:rPr>
              <a:t>Österreich-Ungarn </a:t>
            </a:r>
            <a:r>
              <a:rPr lang="de-DE" sz="1600" dirty="0" smtClean="0">
                <a:solidFill>
                  <a:schemeClr val="accent4"/>
                </a:solidFill>
              </a:rPr>
              <a:t>zerfällt, die </a:t>
            </a:r>
            <a:r>
              <a:rPr lang="de-DE" sz="1600" b="1" dirty="0">
                <a:solidFill>
                  <a:schemeClr val="accent4"/>
                </a:solidFill>
              </a:rPr>
              <a:t>Erste Republik </a:t>
            </a:r>
            <a:r>
              <a:rPr lang="de-DE" sz="1600" dirty="0" smtClean="0">
                <a:solidFill>
                  <a:schemeClr val="accent4"/>
                </a:solidFill>
              </a:rPr>
              <a:t>wird ausgerufen</a:t>
            </a:r>
          </a:p>
          <a:p>
            <a:pPr marL="0" indent="0">
              <a:buNone/>
            </a:pPr>
            <a:endParaRPr lang="de-DE" sz="1600" dirty="0" smtClean="0">
              <a:solidFill>
                <a:schemeClr val="accent4"/>
              </a:solidFill>
            </a:endParaRPr>
          </a:p>
          <a:p>
            <a:r>
              <a:rPr lang="de-DE" sz="1600" dirty="0" smtClean="0">
                <a:solidFill>
                  <a:schemeClr val="accent4"/>
                </a:solidFill>
              </a:rPr>
              <a:t>1920er-Jahre: Wirtschaftliche </a:t>
            </a:r>
            <a:r>
              <a:rPr lang="de-DE" sz="1600" dirty="0">
                <a:solidFill>
                  <a:schemeClr val="accent4"/>
                </a:solidFill>
              </a:rPr>
              <a:t>und </a:t>
            </a:r>
            <a:r>
              <a:rPr lang="de-DE" sz="1600" dirty="0" smtClean="0">
                <a:solidFill>
                  <a:schemeClr val="accent4"/>
                </a:solidFill>
              </a:rPr>
              <a:t>soziale </a:t>
            </a:r>
            <a:r>
              <a:rPr lang="de-DE" sz="1600" b="1" dirty="0" smtClean="0">
                <a:solidFill>
                  <a:schemeClr val="accent4"/>
                </a:solidFill>
              </a:rPr>
              <a:t>Schwierigkeiten</a:t>
            </a:r>
          </a:p>
          <a:p>
            <a:endParaRPr lang="de-DE" sz="1600" dirty="0" smtClean="0">
              <a:solidFill>
                <a:schemeClr val="accent4"/>
              </a:solidFill>
            </a:endParaRPr>
          </a:p>
          <a:p>
            <a:r>
              <a:rPr lang="de-DE" sz="1600" dirty="0" smtClean="0">
                <a:solidFill>
                  <a:schemeClr val="accent4"/>
                </a:solidFill>
              </a:rPr>
              <a:t>1933/34: </a:t>
            </a:r>
            <a:r>
              <a:rPr lang="de-DE" sz="1600" b="1" dirty="0" smtClean="0">
                <a:solidFill>
                  <a:schemeClr val="accent4"/>
                </a:solidFill>
              </a:rPr>
              <a:t>Autoritärer „Ständestaat</a:t>
            </a:r>
            <a:r>
              <a:rPr lang="de-DE" sz="1600" dirty="0">
                <a:solidFill>
                  <a:schemeClr val="accent4"/>
                </a:solidFill>
              </a:rPr>
              <a:t>“ unter Bundeskanzler Engelbert </a:t>
            </a:r>
            <a:r>
              <a:rPr lang="de-DE" sz="1600" dirty="0" err="1" smtClean="0">
                <a:solidFill>
                  <a:schemeClr val="accent4"/>
                </a:solidFill>
              </a:rPr>
              <a:t>Dollfuß</a:t>
            </a:r>
            <a:endParaRPr lang="de-DE" sz="1600" dirty="0" smtClean="0">
              <a:solidFill>
                <a:schemeClr val="accent4"/>
              </a:solidFill>
            </a:endParaRPr>
          </a:p>
          <a:p>
            <a:endParaRPr lang="de-DE" sz="1600" dirty="0" smtClean="0">
              <a:solidFill>
                <a:schemeClr val="accent4"/>
              </a:solidFill>
            </a:endParaRPr>
          </a:p>
          <a:p>
            <a:r>
              <a:rPr lang="de-DE" sz="1600" dirty="0" smtClean="0">
                <a:solidFill>
                  <a:schemeClr val="accent4"/>
                </a:solidFill>
              </a:rPr>
              <a:t>1938: </a:t>
            </a:r>
            <a:r>
              <a:rPr lang="de-DE" sz="1600" b="1" dirty="0" smtClean="0">
                <a:solidFill>
                  <a:schemeClr val="accent4"/>
                </a:solidFill>
              </a:rPr>
              <a:t>Annexion </a:t>
            </a:r>
            <a:r>
              <a:rPr lang="de-DE" sz="1600" b="1" dirty="0">
                <a:solidFill>
                  <a:schemeClr val="accent4"/>
                </a:solidFill>
              </a:rPr>
              <a:t>Österreichs </a:t>
            </a:r>
            <a:r>
              <a:rPr lang="de-DE" sz="1600" dirty="0">
                <a:solidFill>
                  <a:schemeClr val="accent4"/>
                </a:solidFill>
              </a:rPr>
              <a:t>an das nationalsozialistische </a:t>
            </a:r>
            <a:r>
              <a:rPr lang="de-DE" sz="1600" dirty="0" smtClean="0">
                <a:solidFill>
                  <a:schemeClr val="accent4"/>
                </a:solidFill>
              </a:rPr>
              <a:t>Deut</a:t>
            </a:r>
            <a:r>
              <a:rPr lang="de-DE" sz="1600" dirty="0" smtClean="0"/>
              <a:t>schland</a:t>
            </a:r>
          </a:p>
          <a:p>
            <a:pPr marL="0" indent="0">
              <a:buNone/>
            </a:pPr>
            <a:endParaRPr lang="de-AT" sz="1600" dirty="0"/>
          </a:p>
          <a:p>
            <a:pPr marL="0" indent="0">
              <a:buNone/>
            </a:pPr>
            <a:endParaRPr lang="de-DE" sz="1600" b="1" dirty="0" smtClean="0"/>
          </a:p>
          <a:p>
            <a:endParaRPr lang="de-DE" sz="1000" u="sng" dirty="0" smtClean="0"/>
          </a:p>
          <a:p>
            <a:pPr marL="0" indent="0">
              <a:buNone/>
            </a:pPr>
            <a:endParaRPr lang="de-AT" sz="1000" dirty="0"/>
          </a:p>
          <a:p>
            <a:pPr marL="457200" lvl="1" indent="0">
              <a:buNone/>
            </a:pPr>
            <a:endParaRPr lang="de-AT" sz="1000" dirty="0" smtClean="0"/>
          </a:p>
          <a:p>
            <a:endParaRPr lang="de-DE" sz="1000" dirty="0"/>
          </a:p>
          <a:p>
            <a:pPr marL="0" indent="0">
              <a:buNone/>
            </a:pPr>
            <a:endParaRPr lang="de-AT" sz="1000" dirty="0"/>
          </a:p>
          <a:p>
            <a:pPr marL="0" indent="0">
              <a:buNone/>
            </a:pPr>
            <a:endParaRPr lang="de-DE" sz="1000" dirty="0" smtClean="0">
              <a:solidFill>
                <a:schemeClr val="bg1">
                  <a:lumMod val="50000"/>
                </a:schemeClr>
              </a:solidFill>
            </a:endParaRPr>
          </a:p>
        </p:txBody>
      </p:sp>
    </p:spTree>
    <p:extLst>
      <p:ext uri="{BB962C8B-B14F-4D97-AF65-F5344CB8AC3E}">
        <p14:creationId xmlns:p14="http://schemas.microsoft.com/office/powerpoint/2010/main" val="114767711"/>
      </p:ext>
    </p:extLst>
  </p:cSld>
  <p:clrMapOvr>
    <a:masterClrMapping/>
  </p:clrMapOvr>
  <p:transition spd="med">
    <p:fade thruBlk="1"/>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3" cstate="email"/>
          <a:srcRect/>
          <a:stretch>
            <a:fillRect/>
          </a:stretch>
        </p:blipFill>
        <p:spPr bwMode="auto">
          <a:xfrm>
            <a:off x="0" y="-27384"/>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a:xfrm>
            <a:off x="179512" y="325660"/>
            <a:ext cx="8136903" cy="1152525"/>
          </a:xfrm>
        </p:spPr>
        <p:txBody>
          <a:bodyPr/>
          <a:lstStyle/>
          <a:p>
            <a:r>
              <a:rPr lang="de-DE" sz="2400" dirty="0" smtClean="0"/>
              <a:t>Die Nürnberger Prozesse</a:t>
            </a:r>
            <a:r>
              <a:rPr lang="de-DE" sz="2400" dirty="0"/>
              <a:t/>
            </a:r>
            <a:br>
              <a:rPr lang="de-DE" sz="2400" dirty="0"/>
            </a:br>
            <a:endParaRPr lang="de-AT" sz="2400" dirty="0"/>
          </a:p>
        </p:txBody>
      </p:sp>
      <p:sp>
        <p:nvSpPr>
          <p:cNvPr id="5" name="Inhaltsplatzhalter 11"/>
          <p:cNvSpPr txBox="1">
            <a:spLocks/>
          </p:cNvSpPr>
          <p:nvPr/>
        </p:nvSpPr>
        <p:spPr>
          <a:xfrm>
            <a:off x="251520" y="1196752"/>
            <a:ext cx="8435280" cy="4934173"/>
          </a:xfrm>
          <a:prstGeom prst="rect">
            <a:avLst/>
          </a:prstGeom>
        </p:spPr>
        <p:txBody>
          <a:bodyPr/>
          <a:lstStyle/>
          <a:p>
            <a:endParaRPr lang="de-DE" sz="2000" kern="0" dirty="0">
              <a:latin typeface="+mn-lt"/>
            </a:endParaRPr>
          </a:p>
        </p:txBody>
      </p:sp>
      <p:sp>
        <p:nvSpPr>
          <p:cNvPr id="7" name="Inhaltsplatzhalter 6"/>
          <p:cNvSpPr>
            <a:spLocks noGrp="1"/>
          </p:cNvSpPr>
          <p:nvPr>
            <p:ph idx="1"/>
          </p:nvPr>
        </p:nvSpPr>
        <p:spPr>
          <a:xfrm>
            <a:off x="202187" y="1448482"/>
            <a:ext cx="8229600" cy="4430712"/>
          </a:xfrm>
        </p:spPr>
        <p:txBody>
          <a:bodyPr/>
          <a:lstStyle/>
          <a:p>
            <a:r>
              <a:rPr lang="de-DE" sz="1600" dirty="0" smtClean="0"/>
              <a:t>Gleich </a:t>
            </a:r>
            <a:r>
              <a:rPr lang="de-DE" sz="1600" dirty="0"/>
              <a:t>nach dem Kriegsende wurden </a:t>
            </a:r>
            <a:r>
              <a:rPr lang="de-DE" sz="1600" b="1" dirty="0"/>
              <a:t>führende Nationalsozialisten </a:t>
            </a:r>
            <a:r>
              <a:rPr lang="de-DE" sz="1600" b="1" dirty="0" smtClean="0"/>
              <a:t>inhaftiert</a:t>
            </a:r>
            <a:r>
              <a:rPr lang="de-DE" sz="1600" dirty="0" smtClean="0"/>
              <a:t>.</a:t>
            </a:r>
          </a:p>
          <a:p>
            <a:pPr marL="0" indent="0">
              <a:buNone/>
            </a:pPr>
            <a:endParaRPr lang="de-DE" sz="1600" dirty="0" smtClean="0"/>
          </a:p>
          <a:p>
            <a:r>
              <a:rPr lang="de-DE" sz="1600" dirty="0" smtClean="0"/>
              <a:t>Im </a:t>
            </a:r>
            <a:r>
              <a:rPr lang="de-DE" sz="1600" dirty="0"/>
              <a:t>November 1945 begann am internationalen Militärgerichtshof der erste der </a:t>
            </a:r>
            <a:r>
              <a:rPr lang="de-DE" sz="1600" b="1" dirty="0"/>
              <a:t>Nürnberger Prozesse</a:t>
            </a:r>
            <a:r>
              <a:rPr lang="de-DE" sz="1600" dirty="0"/>
              <a:t>. </a:t>
            </a:r>
            <a:endParaRPr lang="de-DE" sz="1600" dirty="0" smtClean="0"/>
          </a:p>
          <a:p>
            <a:pPr lvl="1"/>
            <a:r>
              <a:rPr lang="de-DE" sz="1400" dirty="0" smtClean="0"/>
              <a:t>12 </a:t>
            </a:r>
            <a:r>
              <a:rPr lang="de-DE" sz="1400" dirty="0"/>
              <a:t>Angeklagte wurden zum Tode verurteilt, 11 davon wurden hingerichtet. Hermann Göring nahm sich vor der Hinrichtung das Leben. </a:t>
            </a:r>
            <a:endParaRPr lang="de-DE" sz="1400" dirty="0" smtClean="0"/>
          </a:p>
          <a:p>
            <a:pPr lvl="1"/>
            <a:r>
              <a:rPr lang="de-DE" sz="1400" dirty="0" smtClean="0"/>
              <a:t>Weitere </a:t>
            </a:r>
            <a:r>
              <a:rPr lang="de-DE" sz="1400" dirty="0"/>
              <a:t>Angeklagte erhielten lange </a:t>
            </a:r>
            <a:r>
              <a:rPr lang="de-DE" sz="1400" dirty="0" smtClean="0"/>
              <a:t>Haftstrafen.</a:t>
            </a:r>
          </a:p>
          <a:p>
            <a:pPr marL="457200" lvl="1" indent="0">
              <a:buNone/>
            </a:pPr>
            <a:r>
              <a:rPr lang="de-DE" sz="1400" dirty="0" smtClean="0"/>
              <a:t> </a:t>
            </a:r>
          </a:p>
          <a:p>
            <a:r>
              <a:rPr lang="de-DE" sz="1600" dirty="0" smtClean="0"/>
              <a:t>Bis </a:t>
            </a:r>
            <a:r>
              <a:rPr lang="de-DE" sz="1600" dirty="0"/>
              <a:t>1949 fanden weitere zwölf Prozesse gegen führende Nationalsozialisten statt, </a:t>
            </a:r>
            <a:r>
              <a:rPr lang="de-DE" sz="1600" b="1" dirty="0"/>
              <a:t>insgesamt 142 Menschen</a:t>
            </a:r>
            <a:r>
              <a:rPr lang="de-DE" sz="1600" dirty="0"/>
              <a:t> </a:t>
            </a:r>
            <a:r>
              <a:rPr lang="de-DE" sz="1600" b="1" dirty="0"/>
              <a:t>wurden zu Haftstrafen oder zum Tode verurteilt.</a:t>
            </a:r>
          </a:p>
          <a:p>
            <a:pPr marL="0" indent="0">
              <a:buNone/>
            </a:pPr>
            <a:endParaRPr lang="de-AT" sz="1600" b="1" dirty="0"/>
          </a:p>
        </p:txBody>
      </p:sp>
    </p:spTree>
    <p:extLst>
      <p:ext uri="{BB962C8B-B14F-4D97-AF65-F5344CB8AC3E}">
        <p14:creationId xmlns:p14="http://schemas.microsoft.com/office/powerpoint/2010/main" val="2598458300"/>
      </p:ext>
    </p:extLst>
  </p:cSld>
  <p:clrMapOvr>
    <a:masterClrMapping/>
  </p:clrMapOvr>
  <p:transition spd="med">
    <p:fade thruBlk="1"/>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3" cstate="email"/>
          <a:srcRect/>
          <a:stretch>
            <a:fillRect/>
          </a:stretch>
        </p:blipFill>
        <p:spPr bwMode="auto">
          <a:xfrm>
            <a:off x="0" y="-27384"/>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a:xfrm>
            <a:off x="179512" y="325660"/>
            <a:ext cx="8136903" cy="1152525"/>
          </a:xfrm>
        </p:spPr>
        <p:txBody>
          <a:bodyPr/>
          <a:lstStyle/>
          <a:p>
            <a:r>
              <a:rPr lang="de-DE" sz="2400" dirty="0" smtClean="0"/>
              <a:t>Wusstest du, dass…</a:t>
            </a:r>
            <a:endParaRPr lang="de-AT" sz="2400" dirty="0"/>
          </a:p>
        </p:txBody>
      </p:sp>
      <p:sp>
        <p:nvSpPr>
          <p:cNvPr id="5" name="Inhaltsplatzhalter 11"/>
          <p:cNvSpPr txBox="1">
            <a:spLocks/>
          </p:cNvSpPr>
          <p:nvPr/>
        </p:nvSpPr>
        <p:spPr>
          <a:xfrm>
            <a:off x="251520" y="1196752"/>
            <a:ext cx="8435280" cy="4934173"/>
          </a:xfrm>
          <a:prstGeom prst="rect">
            <a:avLst/>
          </a:prstGeom>
        </p:spPr>
        <p:txBody>
          <a:bodyPr/>
          <a:lstStyle/>
          <a:p>
            <a:endParaRPr lang="de-DE" sz="2000" kern="0" dirty="0">
              <a:latin typeface="+mn-lt"/>
            </a:endParaRPr>
          </a:p>
        </p:txBody>
      </p:sp>
      <p:sp>
        <p:nvSpPr>
          <p:cNvPr id="7" name="Inhaltsplatzhalter 6"/>
          <p:cNvSpPr>
            <a:spLocks noGrp="1"/>
          </p:cNvSpPr>
          <p:nvPr>
            <p:ph idx="1"/>
          </p:nvPr>
        </p:nvSpPr>
        <p:spPr>
          <a:xfrm>
            <a:off x="202187" y="1448482"/>
            <a:ext cx="8229600" cy="4430712"/>
          </a:xfrm>
        </p:spPr>
        <p:txBody>
          <a:bodyPr/>
          <a:lstStyle/>
          <a:p>
            <a:r>
              <a:rPr lang="de-DE" sz="1600" dirty="0" smtClean="0"/>
              <a:t>… </a:t>
            </a:r>
            <a:r>
              <a:rPr lang="de-DE" sz="1600" dirty="0"/>
              <a:t>auch Soldaten aus Indien und afrikanischen Staaten auf Seiten der Alliierten im Zweiten Weltkrieg im Einsatz </a:t>
            </a:r>
            <a:r>
              <a:rPr lang="de-DE" sz="1600" dirty="0" smtClean="0"/>
              <a:t>waren?</a:t>
            </a:r>
          </a:p>
          <a:p>
            <a:pPr marL="457200" lvl="1" indent="0">
              <a:buNone/>
            </a:pPr>
            <a:endParaRPr lang="de-DE" sz="1100" dirty="0" smtClean="0"/>
          </a:p>
          <a:p>
            <a:r>
              <a:rPr lang="de-DE" sz="1600" dirty="0" smtClean="0"/>
              <a:t>… </a:t>
            </a:r>
            <a:r>
              <a:rPr lang="de-DE" sz="1600" dirty="0"/>
              <a:t>in China im Zweiten Weltkrieg mehr Menschen getötet wurden als in Deutschland, Italien und Japan </a:t>
            </a:r>
            <a:r>
              <a:rPr lang="de-DE" sz="1600" dirty="0" smtClean="0"/>
              <a:t>zusammen?</a:t>
            </a:r>
          </a:p>
          <a:p>
            <a:pPr marL="457200" lvl="1" indent="0">
              <a:buNone/>
            </a:pPr>
            <a:endParaRPr lang="de-DE" sz="1100" dirty="0" smtClean="0"/>
          </a:p>
          <a:p>
            <a:r>
              <a:rPr lang="de-DE" sz="1600" dirty="0" smtClean="0"/>
              <a:t>… </a:t>
            </a:r>
            <a:r>
              <a:rPr lang="de-DE" sz="1600" dirty="0"/>
              <a:t>in der sowjetischen Armee auch viele Frauen gekämpft </a:t>
            </a:r>
            <a:r>
              <a:rPr lang="de-DE" sz="1600" dirty="0" smtClean="0"/>
              <a:t>haben?</a:t>
            </a:r>
          </a:p>
          <a:p>
            <a:pPr marL="457200" lvl="1" indent="0">
              <a:buNone/>
            </a:pPr>
            <a:endParaRPr lang="de-DE" sz="1100" dirty="0" smtClean="0"/>
          </a:p>
          <a:p>
            <a:r>
              <a:rPr lang="de-DE" sz="1600" dirty="0" smtClean="0"/>
              <a:t>… </a:t>
            </a:r>
            <a:r>
              <a:rPr lang="de-DE" sz="1600" dirty="0"/>
              <a:t>sich die Menschen in London in den U-Bahn-Tunneln vor Luftangriffen in Schutz </a:t>
            </a:r>
            <a:r>
              <a:rPr lang="de-DE" sz="1600" dirty="0" smtClean="0"/>
              <a:t>brachten?</a:t>
            </a:r>
          </a:p>
          <a:p>
            <a:pPr marL="457200" lvl="1" indent="0">
              <a:buNone/>
            </a:pPr>
            <a:endParaRPr lang="de-DE" sz="1100" dirty="0" smtClean="0"/>
          </a:p>
          <a:p>
            <a:r>
              <a:rPr lang="de-DE" sz="1600" dirty="0" smtClean="0"/>
              <a:t>… </a:t>
            </a:r>
            <a:r>
              <a:rPr lang="de-DE" sz="1600" dirty="0"/>
              <a:t>die Luftangriffe auf das Deutsche Reich am Tag (durch US-amerikanische Kampfflugzeuge) und in der Nacht (durch britische Kampfflugzeuge) </a:t>
            </a:r>
            <a:r>
              <a:rPr lang="de-DE" sz="1600" dirty="0" smtClean="0"/>
              <a:t>erfolgten?</a:t>
            </a:r>
          </a:p>
          <a:p>
            <a:pPr marL="457200" lvl="1" indent="0">
              <a:buNone/>
            </a:pPr>
            <a:endParaRPr lang="de-DE" sz="1100" dirty="0" smtClean="0"/>
          </a:p>
          <a:p>
            <a:r>
              <a:rPr lang="de-DE" sz="1600" dirty="0" smtClean="0"/>
              <a:t>… </a:t>
            </a:r>
            <a:r>
              <a:rPr lang="de-DE" sz="1600" dirty="0"/>
              <a:t>nach dem Krieg Stahlhelme als Siebe und Töpfe genutzt und Eierhandgranaten als Spielzeug verwendet wurden</a:t>
            </a:r>
            <a:r>
              <a:rPr lang="de-DE" sz="1600" dirty="0" smtClean="0"/>
              <a:t>?</a:t>
            </a:r>
          </a:p>
          <a:p>
            <a:pPr marL="457200" lvl="1" indent="0">
              <a:buNone/>
            </a:pPr>
            <a:endParaRPr lang="de-DE" sz="1100" dirty="0" smtClean="0"/>
          </a:p>
          <a:p>
            <a:r>
              <a:rPr lang="de-DE" sz="1600" dirty="0" smtClean="0"/>
              <a:t>… </a:t>
            </a:r>
            <a:r>
              <a:rPr lang="de-DE" sz="1600" dirty="0"/>
              <a:t>viele Menschen aus den Städten auf das Land fuhren, um zum Beispiel </a:t>
            </a:r>
            <a:r>
              <a:rPr lang="de-DE" sz="1600" dirty="0" smtClean="0"/>
              <a:t/>
            </a:r>
            <a:br>
              <a:rPr lang="de-DE" sz="1600" dirty="0" smtClean="0"/>
            </a:br>
            <a:r>
              <a:rPr lang="de-DE" sz="1600" dirty="0" smtClean="0"/>
              <a:t>Schmuck </a:t>
            </a:r>
            <a:r>
              <a:rPr lang="de-DE" sz="1600" dirty="0"/>
              <a:t>gegen Butter, Speck und Kartoffeln einzutauschen? </a:t>
            </a:r>
            <a:endParaRPr lang="de-AT" sz="1600" dirty="0"/>
          </a:p>
          <a:p>
            <a:endParaRPr lang="de-DE" sz="1600" dirty="0"/>
          </a:p>
          <a:p>
            <a:endParaRPr lang="de-DE" sz="1600" dirty="0"/>
          </a:p>
          <a:p>
            <a:pPr marL="0" indent="0">
              <a:buNone/>
            </a:pPr>
            <a:endParaRPr lang="de-DE" sz="1800" dirty="0" smtClean="0">
              <a:solidFill>
                <a:schemeClr val="accent4"/>
              </a:solidFill>
            </a:endParaRPr>
          </a:p>
          <a:p>
            <a:pPr marL="0" indent="0">
              <a:buNone/>
            </a:pPr>
            <a:endParaRPr lang="de-DE" sz="1800" dirty="0" smtClean="0">
              <a:solidFill>
                <a:schemeClr val="accent4"/>
              </a:solidFill>
            </a:endParaRPr>
          </a:p>
          <a:p>
            <a:pPr marL="0" indent="0">
              <a:buNone/>
            </a:pPr>
            <a:endParaRPr lang="de-DE" sz="1800" dirty="0" smtClean="0">
              <a:solidFill>
                <a:schemeClr val="accent4"/>
              </a:solidFill>
            </a:endParaRPr>
          </a:p>
          <a:p>
            <a:pPr marL="0" indent="0">
              <a:buNone/>
            </a:pPr>
            <a:endParaRPr lang="de-DE" sz="1800" dirty="0">
              <a:solidFill>
                <a:schemeClr val="accent4"/>
              </a:solidFill>
            </a:endParaRPr>
          </a:p>
          <a:p>
            <a:endParaRPr lang="de-AT" sz="1600" dirty="0"/>
          </a:p>
          <a:p>
            <a:endParaRPr lang="de-AT" sz="1600" dirty="0"/>
          </a:p>
          <a:p>
            <a:pPr marL="0" indent="0">
              <a:buNone/>
            </a:pPr>
            <a:endParaRPr lang="de-AT" sz="1600" dirty="0"/>
          </a:p>
        </p:txBody>
      </p:sp>
    </p:spTree>
    <p:extLst>
      <p:ext uri="{BB962C8B-B14F-4D97-AF65-F5344CB8AC3E}">
        <p14:creationId xmlns:p14="http://schemas.microsoft.com/office/powerpoint/2010/main" val="2958664442"/>
      </p:ext>
    </p:extLst>
  </p:cSld>
  <p:clrMapOvr>
    <a:masterClrMapping/>
  </p:clrMapOvr>
  <p:transition spd="med">
    <p:fade thruBlk="1"/>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3" cstate="email"/>
          <a:srcRect/>
          <a:stretch>
            <a:fillRect/>
          </a:stretch>
        </p:blipFill>
        <p:spPr bwMode="auto">
          <a:xfrm>
            <a:off x="0" y="-27384"/>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a:xfrm>
            <a:off x="179512" y="325660"/>
            <a:ext cx="8136903" cy="1152525"/>
          </a:xfrm>
        </p:spPr>
        <p:txBody>
          <a:bodyPr/>
          <a:lstStyle/>
          <a:p>
            <a:r>
              <a:rPr lang="de-DE" sz="2400" dirty="0" smtClean="0"/>
              <a:t>Diskussionsfragen</a:t>
            </a:r>
            <a:endParaRPr lang="de-AT" sz="2400" dirty="0"/>
          </a:p>
        </p:txBody>
      </p:sp>
      <p:sp>
        <p:nvSpPr>
          <p:cNvPr id="5" name="Inhaltsplatzhalter 11"/>
          <p:cNvSpPr txBox="1">
            <a:spLocks/>
          </p:cNvSpPr>
          <p:nvPr/>
        </p:nvSpPr>
        <p:spPr>
          <a:xfrm>
            <a:off x="251520" y="1196752"/>
            <a:ext cx="8435280" cy="4934173"/>
          </a:xfrm>
          <a:prstGeom prst="rect">
            <a:avLst/>
          </a:prstGeom>
        </p:spPr>
        <p:txBody>
          <a:bodyPr/>
          <a:lstStyle/>
          <a:p>
            <a:endParaRPr lang="de-DE" sz="2000" kern="0" dirty="0">
              <a:latin typeface="+mn-lt"/>
            </a:endParaRPr>
          </a:p>
        </p:txBody>
      </p:sp>
      <p:sp>
        <p:nvSpPr>
          <p:cNvPr id="7" name="Inhaltsplatzhalter 6"/>
          <p:cNvSpPr>
            <a:spLocks noGrp="1"/>
          </p:cNvSpPr>
          <p:nvPr>
            <p:ph idx="1"/>
          </p:nvPr>
        </p:nvSpPr>
        <p:spPr>
          <a:xfrm>
            <a:off x="259133" y="1253543"/>
            <a:ext cx="8229600" cy="4430712"/>
          </a:xfrm>
        </p:spPr>
        <p:txBody>
          <a:bodyPr/>
          <a:lstStyle/>
          <a:p>
            <a:r>
              <a:rPr lang="de-DE" sz="1600" b="1" dirty="0" smtClean="0"/>
              <a:t>Der Zweite Weltkrieg und dein Heimatort</a:t>
            </a:r>
            <a:r>
              <a:rPr lang="de-DE" sz="1600" dirty="0" smtClean="0"/>
              <a:t/>
            </a:r>
            <a:br>
              <a:rPr lang="de-DE" sz="1600" dirty="0" smtClean="0"/>
            </a:br>
            <a:r>
              <a:rPr lang="de-DE" sz="1600" dirty="0" smtClean="0"/>
              <a:t>Der Zweite Weltkrieg hat in vielen österreichischen Städten und Dörfern Spuren hinterlassen. Beispiele dafür sind Bombenschäden, aber auch Denkmale für gefallene Soldaten oder Kriegsgefangene. </a:t>
            </a:r>
          </a:p>
          <a:p>
            <a:pPr marL="0" indent="0">
              <a:buNone/>
            </a:pPr>
            <a:r>
              <a:rPr lang="de-DE" sz="1600" dirty="0" smtClean="0"/>
              <a:t>      Diskutiert in eurer Klasse folgende Fragen:</a:t>
            </a:r>
          </a:p>
          <a:p>
            <a:pPr lvl="1"/>
            <a:r>
              <a:rPr lang="de-DE" sz="1400" dirty="0" smtClean="0"/>
              <a:t>Was weißt du über die Geschichte deines Heimatortes im Zweiten Weltkrieg? </a:t>
            </a:r>
          </a:p>
          <a:p>
            <a:pPr lvl="1"/>
            <a:r>
              <a:rPr lang="de-DE" sz="1400" dirty="0" smtClean="0"/>
              <a:t>Was erinnert in deinem Heimatort an den Zweiten Weltkrieg? </a:t>
            </a:r>
          </a:p>
          <a:p>
            <a:pPr lvl="1"/>
            <a:r>
              <a:rPr lang="de-DE" sz="1400" dirty="0" smtClean="0"/>
              <a:t>Wo kannst du dich darüber informieren? </a:t>
            </a:r>
          </a:p>
          <a:p>
            <a:pPr marL="457200" lvl="1" indent="0">
              <a:buNone/>
            </a:pPr>
            <a:r>
              <a:rPr lang="de-DE" sz="1400" dirty="0"/>
              <a:t> </a:t>
            </a:r>
            <a:r>
              <a:rPr lang="de-DE" sz="1400" dirty="0" smtClean="0"/>
              <a:t>        </a:t>
            </a:r>
          </a:p>
          <a:p>
            <a:r>
              <a:rPr lang="de-DE" sz="1600" b="1" dirty="0" smtClean="0"/>
              <a:t>Quellen und Berichterstattung historischer Themen </a:t>
            </a:r>
            <a:r>
              <a:rPr lang="de-DE" sz="1600" dirty="0"/>
              <a:t/>
            </a:r>
            <a:br>
              <a:rPr lang="de-DE" sz="1600" dirty="0"/>
            </a:br>
            <a:r>
              <a:rPr lang="de-DE" sz="1600" dirty="0"/>
              <a:t>Da sich der Beginn des Zweiten Weltkriegs im Jahr 2019 zum 80. Mal jährt, wird derzeit in verschiedenen Medien (Film, Radio, Zeitung) darüber berichtet. </a:t>
            </a:r>
          </a:p>
          <a:p>
            <a:pPr lvl="1"/>
            <a:r>
              <a:rPr lang="de-DE" sz="1400" dirty="0"/>
              <a:t>Wo hast du </a:t>
            </a:r>
            <a:r>
              <a:rPr lang="de-DE" sz="1400" i="1" dirty="0"/>
              <a:t>außerhalb der Schule </a:t>
            </a:r>
            <a:r>
              <a:rPr lang="de-DE" sz="1400" dirty="0"/>
              <a:t>bereits vom Zweiten Weltkrieg gehört bzw. etwas über den Zweiten Weltkrieg </a:t>
            </a:r>
            <a:r>
              <a:rPr lang="de-DE" sz="1400"/>
              <a:t>erfahren</a:t>
            </a:r>
            <a:r>
              <a:rPr lang="de-DE" sz="1400" smtClean="0"/>
              <a:t>?</a:t>
            </a:r>
            <a:endParaRPr lang="de-DE" sz="1200" dirty="0"/>
          </a:p>
          <a:p>
            <a:pPr lvl="1"/>
            <a:r>
              <a:rPr lang="de-DE" sz="1400" dirty="0"/>
              <a:t>Welche Vorteile bieten audiovisuelle Quellen wie zum Beispiel Film- oder Radiobeiträge gegenüber Textquellen? Was sind mögliche Nachteile?</a:t>
            </a:r>
          </a:p>
          <a:p>
            <a:pPr lvl="1"/>
            <a:r>
              <a:rPr lang="de-DE" sz="1400" dirty="0"/>
              <a:t>Wie würde für dich eine gute Mischung aus verschiedenen Quellen aussehen, </a:t>
            </a:r>
            <a:r>
              <a:rPr lang="de-DE" sz="1400" dirty="0" smtClean="0"/>
              <a:t/>
            </a:r>
            <a:br>
              <a:rPr lang="de-DE" sz="1400" dirty="0" smtClean="0"/>
            </a:br>
            <a:r>
              <a:rPr lang="de-DE" sz="1400" dirty="0" smtClean="0"/>
              <a:t>um </a:t>
            </a:r>
            <a:r>
              <a:rPr lang="de-DE" sz="1400" dirty="0"/>
              <a:t>über ein historisches Thema informiert zu werden? </a:t>
            </a:r>
          </a:p>
          <a:p>
            <a:endParaRPr lang="de-AT" sz="1600" dirty="0"/>
          </a:p>
          <a:p>
            <a:endParaRPr lang="de-DE" sz="1100" dirty="0" smtClean="0"/>
          </a:p>
          <a:p>
            <a:endParaRPr lang="de-DE" sz="1600" dirty="0"/>
          </a:p>
          <a:p>
            <a:endParaRPr lang="de-DE" sz="1600" dirty="0"/>
          </a:p>
          <a:p>
            <a:pPr marL="0" indent="0">
              <a:buNone/>
            </a:pPr>
            <a:endParaRPr lang="de-DE" sz="1800" dirty="0" smtClean="0">
              <a:solidFill>
                <a:schemeClr val="accent4"/>
              </a:solidFill>
            </a:endParaRPr>
          </a:p>
          <a:p>
            <a:pPr marL="0" indent="0">
              <a:buNone/>
            </a:pPr>
            <a:endParaRPr lang="de-DE" sz="1800" dirty="0" smtClean="0">
              <a:solidFill>
                <a:schemeClr val="accent4"/>
              </a:solidFill>
            </a:endParaRPr>
          </a:p>
          <a:p>
            <a:pPr marL="0" indent="0">
              <a:buNone/>
            </a:pPr>
            <a:endParaRPr lang="de-DE" sz="1800" dirty="0" smtClean="0">
              <a:solidFill>
                <a:schemeClr val="accent4"/>
              </a:solidFill>
            </a:endParaRPr>
          </a:p>
          <a:p>
            <a:pPr marL="0" indent="0">
              <a:buNone/>
            </a:pPr>
            <a:endParaRPr lang="de-DE" sz="1800" dirty="0">
              <a:solidFill>
                <a:schemeClr val="accent4"/>
              </a:solidFill>
            </a:endParaRPr>
          </a:p>
          <a:p>
            <a:endParaRPr lang="de-AT" sz="1600" dirty="0"/>
          </a:p>
          <a:p>
            <a:endParaRPr lang="de-AT" sz="1600" dirty="0"/>
          </a:p>
          <a:p>
            <a:pPr marL="0" indent="0">
              <a:buNone/>
            </a:pPr>
            <a:endParaRPr lang="de-AT" sz="1600" dirty="0"/>
          </a:p>
        </p:txBody>
      </p:sp>
    </p:spTree>
    <p:extLst>
      <p:ext uri="{BB962C8B-B14F-4D97-AF65-F5344CB8AC3E}">
        <p14:creationId xmlns:p14="http://schemas.microsoft.com/office/powerpoint/2010/main" val="3825072835"/>
      </p:ext>
    </p:extLst>
  </p:cSld>
  <p:clrMapOvr>
    <a:masterClrMapping/>
  </p:clrMapOvr>
  <p:transition spd="med">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3" cstate="email"/>
          <a:srcRect/>
          <a:stretch>
            <a:fillRect/>
          </a:stretch>
        </p:blipFill>
        <p:spPr bwMode="auto">
          <a:xfrm>
            <a:off x="0" y="0"/>
            <a:ext cx="9163050" cy="6885384"/>
          </a:xfrm>
          <a:prstGeom prst="rect">
            <a:avLst/>
          </a:prstGeom>
          <a:noFill/>
        </p:spPr>
      </p:pic>
      <p:sp>
        <p:nvSpPr>
          <p:cNvPr id="2" name="Titel 1"/>
          <p:cNvSpPr>
            <a:spLocks noGrp="1"/>
          </p:cNvSpPr>
          <p:nvPr>
            <p:ph type="title"/>
          </p:nvPr>
        </p:nvSpPr>
        <p:spPr/>
        <p:txBody>
          <a:bodyPr/>
          <a:lstStyle/>
          <a:p>
            <a:r>
              <a:rPr lang="de-DE" sz="2400" dirty="0" smtClean="0"/>
              <a:t>Aufstieg der NSDAP und Machtübernahme Hitlers in Deutschland</a:t>
            </a:r>
            <a:endParaRPr lang="de-AT" sz="2400" dirty="0"/>
          </a:p>
        </p:txBody>
      </p:sp>
      <p:sp>
        <p:nvSpPr>
          <p:cNvPr id="7" name="Inhaltsplatzhalter 6"/>
          <p:cNvSpPr>
            <a:spLocks noGrp="1"/>
          </p:cNvSpPr>
          <p:nvPr>
            <p:ph idx="1"/>
          </p:nvPr>
        </p:nvSpPr>
        <p:spPr>
          <a:xfrm>
            <a:off x="481680" y="1412776"/>
            <a:ext cx="8266784" cy="4824536"/>
          </a:xfrm>
        </p:spPr>
        <p:txBody>
          <a:bodyPr/>
          <a:lstStyle/>
          <a:p>
            <a:endParaRPr lang="de-DE" sz="1600" dirty="0" smtClean="0"/>
          </a:p>
          <a:p>
            <a:r>
              <a:rPr lang="de-DE" sz="1600" dirty="0" smtClean="0"/>
              <a:t>1919 Adolf </a:t>
            </a:r>
            <a:r>
              <a:rPr lang="de-DE" sz="1600" dirty="0"/>
              <a:t>Hitler </a:t>
            </a:r>
            <a:r>
              <a:rPr lang="de-DE" sz="1600" dirty="0" smtClean="0"/>
              <a:t>schließt sich der DAP, der Vorläuferpartei </a:t>
            </a:r>
            <a:r>
              <a:rPr lang="de-DE" sz="1600" dirty="0"/>
              <a:t>der </a:t>
            </a:r>
            <a:r>
              <a:rPr lang="de-DE" sz="1600" dirty="0" smtClean="0"/>
              <a:t>Nationalsozialistischen Deutschen </a:t>
            </a:r>
            <a:r>
              <a:rPr lang="de-DE" sz="1600" dirty="0"/>
              <a:t>Arbeiterpartei </a:t>
            </a:r>
            <a:r>
              <a:rPr lang="de-DE" sz="1600" dirty="0" smtClean="0"/>
              <a:t>(NSDAP), </a:t>
            </a:r>
            <a:r>
              <a:rPr lang="de-DE" sz="1600" dirty="0"/>
              <a:t>an. </a:t>
            </a:r>
            <a:endParaRPr lang="de-DE" sz="1600" dirty="0" smtClean="0"/>
          </a:p>
          <a:p>
            <a:r>
              <a:rPr lang="de-DE" sz="1600" dirty="0" smtClean="0"/>
              <a:t>1923 „</a:t>
            </a:r>
            <a:r>
              <a:rPr lang="de-DE" sz="1600" b="1" dirty="0" smtClean="0"/>
              <a:t>Hitler-Putsch“</a:t>
            </a:r>
            <a:r>
              <a:rPr lang="de-DE" sz="1600" dirty="0" smtClean="0"/>
              <a:t>: der Versuch der NSDAP </a:t>
            </a:r>
            <a:r>
              <a:rPr lang="de-DE" sz="1600" dirty="0"/>
              <a:t>unter Adolf </a:t>
            </a:r>
            <a:r>
              <a:rPr lang="de-DE" sz="1600" dirty="0" smtClean="0"/>
              <a:t>Hitler, die Regierung zu stürzen, scheitert. </a:t>
            </a:r>
            <a:r>
              <a:rPr lang="de-DE" sz="1600" b="1" dirty="0"/>
              <a:t>Hitler </a:t>
            </a:r>
            <a:r>
              <a:rPr lang="de-DE" sz="1600" b="1" dirty="0" smtClean="0"/>
              <a:t>wird </a:t>
            </a:r>
            <a:r>
              <a:rPr lang="de-DE" sz="1600" b="1" dirty="0"/>
              <a:t>verurteilt, die NSDAP verboten</a:t>
            </a:r>
            <a:r>
              <a:rPr lang="de-DE" sz="1600" dirty="0"/>
              <a:t>. </a:t>
            </a:r>
            <a:endParaRPr lang="de-DE" sz="1600" dirty="0" smtClean="0"/>
          </a:p>
          <a:p>
            <a:r>
              <a:rPr lang="de-DE" sz="1600" dirty="0" smtClean="0"/>
              <a:t>1925: Hitler wird zum </a:t>
            </a:r>
            <a:r>
              <a:rPr lang="de-DE" sz="1600" dirty="0"/>
              <a:t>„</a:t>
            </a:r>
            <a:r>
              <a:rPr lang="de-DE" sz="1600" b="1" dirty="0"/>
              <a:t>Führer</a:t>
            </a:r>
            <a:r>
              <a:rPr lang="de-DE" sz="1600" dirty="0"/>
              <a:t>“ </a:t>
            </a:r>
            <a:r>
              <a:rPr lang="de-DE" sz="1600" dirty="0" smtClean="0"/>
              <a:t>der NSDAP.</a:t>
            </a:r>
          </a:p>
          <a:p>
            <a:r>
              <a:rPr lang="de-DE" sz="1600" dirty="0" smtClean="0"/>
              <a:t>1926: Die „</a:t>
            </a:r>
            <a:r>
              <a:rPr lang="de-DE" sz="1600" b="1" dirty="0" smtClean="0"/>
              <a:t>Hitler-Jugend</a:t>
            </a:r>
            <a:r>
              <a:rPr lang="de-DE" sz="1600" dirty="0" smtClean="0"/>
              <a:t>“ wird gegründet (zunächst als Parteijugendorganisation).</a:t>
            </a:r>
          </a:p>
          <a:p>
            <a:r>
              <a:rPr lang="de-DE" sz="1600" dirty="0" smtClean="0"/>
              <a:t>1932: Bei </a:t>
            </a:r>
            <a:r>
              <a:rPr lang="de-DE" sz="1600" dirty="0"/>
              <a:t>den deutschen Wahlen </a:t>
            </a:r>
            <a:r>
              <a:rPr lang="de-DE" sz="1600" dirty="0" smtClean="0"/>
              <a:t>erreicht </a:t>
            </a:r>
            <a:r>
              <a:rPr lang="de-DE" sz="1600" dirty="0"/>
              <a:t>die </a:t>
            </a:r>
            <a:r>
              <a:rPr lang="de-DE" sz="1600" b="1" dirty="0"/>
              <a:t>NSDAP ein Drittel aller Stimmen</a:t>
            </a:r>
            <a:r>
              <a:rPr lang="de-DE" sz="1600" dirty="0" smtClean="0"/>
              <a:t>.</a:t>
            </a:r>
          </a:p>
          <a:p>
            <a:r>
              <a:rPr lang="de-DE" sz="1600" dirty="0" smtClean="0"/>
              <a:t>Am </a:t>
            </a:r>
            <a:r>
              <a:rPr lang="de-DE" sz="1600" dirty="0"/>
              <a:t>30. Jänner </a:t>
            </a:r>
            <a:r>
              <a:rPr lang="de-DE" sz="1600" dirty="0" smtClean="0"/>
              <a:t>1933: Hitler wird deutscher </a:t>
            </a:r>
            <a:r>
              <a:rPr lang="de-DE" sz="1600" b="1" dirty="0" smtClean="0"/>
              <a:t>Reichskanzler </a:t>
            </a:r>
            <a:r>
              <a:rPr lang="de-DE" sz="1600" dirty="0" smtClean="0"/>
              <a:t>(1932: Annahme der deutschen Staatsbürgerschaft).</a:t>
            </a:r>
          </a:p>
          <a:p>
            <a:r>
              <a:rPr lang="de-DE" sz="1600" b="1" dirty="0" smtClean="0"/>
              <a:t>Diktatur</a:t>
            </a:r>
            <a:r>
              <a:rPr lang="de-DE" sz="1600" dirty="0" smtClean="0"/>
              <a:t> der Nationalsozialisten: Verfolgung und Inhaftierung von politischen Gegnern, Angehörigen </a:t>
            </a:r>
            <a:r>
              <a:rPr lang="de-DE" sz="1600" dirty="0"/>
              <a:t>von Minderheiten wie Juden und Jüdinnen, Roma und Sinti, aber auch Menschen mit </a:t>
            </a:r>
            <a:r>
              <a:rPr lang="de-DE" sz="1600" dirty="0" smtClean="0"/>
              <a:t>Behinderung</a:t>
            </a:r>
          </a:p>
          <a:p>
            <a:r>
              <a:rPr lang="de-DE" sz="1600" dirty="0" smtClean="0"/>
              <a:t>Nationalsozialistische </a:t>
            </a:r>
            <a:r>
              <a:rPr lang="de-DE" sz="1600" b="1" dirty="0"/>
              <a:t>Propaganda</a:t>
            </a:r>
            <a:r>
              <a:rPr lang="de-DE" sz="1600" dirty="0"/>
              <a:t> </a:t>
            </a:r>
            <a:endParaRPr lang="de-DE" sz="1600" dirty="0" smtClean="0"/>
          </a:p>
          <a:p>
            <a:r>
              <a:rPr lang="de-DE" sz="1600" b="1" dirty="0" smtClean="0"/>
              <a:t>Reichstagsbrand</a:t>
            </a:r>
            <a:r>
              <a:rPr lang="de-DE" sz="1600" dirty="0" smtClean="0"/>
              <a:t> 1933: Anschließend wird der </a:t>
            </a:r>
            <a:r>
              <a:rPr lang="de-DE" sz="1600" dirty="0"/>
              <a:t>militärische </a:t>
            </a:r>
            <a:r>
              <a:rPr lang="de-DE" sz="1600" b="1" dirty="0"/>
              <a:t>Ausnahmezustand</a:t>
            </a:r>
            <a:r>
              <a:rPr lang="de-DE" sz="1600" dirty="0"/>
              <a:t> </a:t>
            </a:r>
            <a:r>
              <a:rPr lang="de-DE" sz="1600" dirty="0" smtClean="0"/>
              <a:t>ausgerufen. </a:t>
            </a:r>
          </a:p>
          <a:p>
            <a:r>
              <a:rPr lang="de-DE" sz="1600" dirty="0" smtClean="0"/>
              <a:t>1934 Tod </a:t>
            </a:r>
            <a:r>
              <a:rPr lang="de-DE" sz="1600" dirty="0"/>
              <a:t>des Reichspräsidenten Paul von </a:t>
            </a:r>
            <a:r>
              <a:rPr lang="de-DE" sz="1600" dirty="0" smtClean="0"/>
              <a:t>Hindenburg; Hitler wird </a:t>
            </a:r>
            <a:r>
              <a:rPr lang="de-DE" sz="1600" b="1" dirty="0" smtClean="0"/>
              <a:t>Reichspräsident.</a:t>
            </a:r>
            <a:endParaRPr lang="de-DE" sz="1600" dirty="0"/>
          </a:p>
          <a:p>
            <a:pPr marL="0" indent="0">
              <a:buNone/>
            </a:pPr>
            <a:endParaRPr lang="de-AT" sz="1600" dirty="0"/>
          </a:p>
          <a:p>
            <a:pPr marL="0" indent="0">
              <a:buNone/>
            </a:pPr>
            <a:endParaRPr lang="de-DE" sz="1600" b="1" dirty="0" smtClean="0"/>
          </a:p>
          <a:p>
            <a:endParaRPr lang="de-DE" sz="1000" u="sng" dirty="0" smtClean="0"/>
          </a:p>
          <a:p>
            <a:pPr marL="0" indent="0">
              <a:buNone/>
            </a:pPr>
            <a:endParaRPr lang="de-AT" sz="1000" dirty="0"/>
          </a:p>
          <a:p>
            <a:pPr marL="457200" lvl="1" indent="0">
              <a:buNone/>
            </a:pPr>
            <a:endParaRPr lang="de-AT" sz="1000" dirty="0" smtClean="0"/>
          </a:p>
          <a:p>
            <a:endParaRPr lang="de-DE" sz="1000" dirty="0"/>
          </a:p>
          <a:p>
            <a:pPr marL="0" indent="0">
              <a:buNone/>
            </a:pPr>
            <a:endParaRPr lang="de-AT" sz="1000" dirty="0"/>
          </a:p>
          <a:p>
            <a:pPr marL="0" indent="0">
              <a:buNone/>
            </a:pPr>
            <a:endParaRPr lang="de-DE" sz="1000" dirty="0" smtClean="0">
              <a:solidFill>
                <a:schemeClr val="bg1">
                  <a:lumMod val="50000"/>
                </a:schemeClr>
              </a:solidFill>
            </a:endParaRPr>
          </a:p>
        </p:txBody>
      </p:sp>
    </p:spTree>
    <p:extLst>
      <p:ext uri="{BB962C8B-B14F-4D97-AF65-F5344CB8AC3E}">
        <p14:creationId xmlns:p14="http://schemas.microsoft.com/office/powerpoint/2010/main" val="1737139449"/>
      </p:ext>
    </p:extLst>
  </p:cSld>
  <p:clrMapOvr>
    <a:masterClrMapping/>
  </p:clrMapOvr>
  <p:transition spd="med">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3" cstate="email"/>
          <a:srcRect/>
          <a:stretch>
            <a:fillRect/>
          </a:stretch>
        </p:blipFill>
        <p:spPr bwMode="auto">
          <a:xfrm>
            <a:off x="2577" y="-27384"/>
            <a:ext cx="9163050" cy="6885384"/>
          </a:xfrm>
          <a:prstGeom prst="rect">
            <a:avLst/>
          </a:prstGeom>
          <a:noFill/>
        </p:spPr>
      </p:pic>
      <p:sp>
        <p:nvSpPr>
          <p:cNvPr id="2" name="Titel 1"/>
          <p:cNvSpPr>
            <a:spLocks noGrp="1"/>
          </p:cNvSpPr>
          <p:nvPr>
            <p:ph type="title"/>
          </p:nvPr>
        </p:nvSpPr>
        <p:spPr/>
        <p:txBody>
          <a:bodyPr/>
          <a:lstStyle/>
          <a:p>
            <a:r>
              <a:rPr lang="de-DE" sz="2400" dirty="0" smtClean="0"/>
              <a:t>Verfolgung der jüdischen Bevölkerung</a:t>
            </a:r>
            <a:endParaRPr lang="de-AT" sz="2400" dirty="0"/>
          </a:p>
        </p:txBody>
      </p:sp>
      <p:sp>
        <p:nvSpPr>
          <p:cNvPr id="7" name="Inhaltsplatzhalter 6"/>
          <p:cNvSpPr>
            <a:spLocks noGrp="1"/>
          </p:cNvSpPr>
          <p:nvPr>
            <p:ph idx="1"/>
          </p:nvPr>
        </p:nvSpPr>
        <p:spPr>
          <a:xfrm>
            <a:off x="481680" y="1412776"/>
            <a:ext cx="8266784" cy="4824536"/>
          </a:xfrm>
        </p:spPr>
        <p:txBody>
          <a:bodyPr/>
          <a:lstStyle/>
          <a:p>
            <a:r>
              <a:rPr lang="de-DE" sz="1600" dirty="0" smtClean="0"/>
              <a:t>1933</a:t>
            </a:r>
            <a:r>
              <a:rPr lang="de-DE" sz="1600" dirty="0"/>
              <a:t>: </a:t>
            </a:r>
            <a:r>
              <a:rPr lang="de-DE" sz="1600" dirty="0" smtClean="0"/>
              <a:t>Boykott </a:t>
            </a:r>
            <a:r>
              <a:rPr lang="de-DE" sz="1600" dirty="0"/>
              <a:t>von </a:t>
            </a:r>
            <a:r>
              <a:rPr lang="de-DE" sz="1600" dirty="0" smtClean="0"/>
              <a:t>Geschäften im Besitz von Jüdinnen und Juden in Deutschland</a:t>
            </a:r>
          </a:p>
          <a:p>
            <a:pPr marL="457200" lvl="1" indent="0">
              <a:buNone/>
            </a:pPr>
            <a:endParaRPr lang="de-DE" sz="1600" dirty="0" smtClean="0"/>
          </a:p>
          <a:p>
            <a:r>
              <a:rPr lang="de-DE" sz="1600" dirty="0" smtClean="0"/>
              <a:t>1935 </a:t>
            </a:r>
            <a:r>
              <a:rPr lang="de-DE" sz="1600" b="1" dirty="0" smtClean="0"/>
              <a:t>„</a:t>
            </a:r>
            <a:r>
              <a:rPr lang="de-DE" sz="1600" b="1" dirty="0"/>
              <a:t>Nürnberger </a:t>
            </a:r>
            <a:r>
              <a:rPr lang="de-DE" sz="1600" b="1" dirty="0" smtClean="0"/>
              <a:t>Rassegesetze“</a:t>
            </a:r>
          </a:p>
          <a:p>
            <a:pPr marL="457200" lvl="1" indent="0">
              <a:buNone/>
            </a:pPr>
            <a:endParaRPr lang="de-DE" sz="1600" b="1" dirty="0" smtClean="0"/>
          </a:p>
          <a:p>
            <a:r>
              <a:rPr lang="de-DE" sz="1600" dirty="0" smtClean="0"/>
              <a:t>9./10. November 1938: </a:t>
            </a:r>
            <a:r>
              <a:rPr lang="de-DE" sz="1600" b="1" dirty="0" smtClean="0"/>
              <a:t>Novemberpogrome</a:t>
            </a:r>
            <a:endParaRPr lang="de-DE" sz="1600" dirty="0"/>
          </a:p>
          <a:p>
            <a:pPr marL="457200" lvl="1" indent="0">
              <a:buNone/>
            </a:pPr>
            <a:endParaRPr lang="de-DE" sz="1600" dirty="0"/>
          </a:p>
          <a:p>
            <a:r>
              <a:rPr lang="de-DE" sz="1600" dirty="0" smtClean="0"/>
              <a:t>Juden </a:t>
            </a:r>
            <a:r>
              <a:rPr lang="de-DE" sz="1600" dirty="0"/>
              <a:t>und Jüdinnen werden </a:t>
            </a:r>
            <a:r>
              <a:rPr lang="de-DE" sz="1600" b="1" dirty="0"/>
              <a:t>enteignet und </a:t>
            </a:r>
            <a:r>
              <a:rPr lang="de-DE" sz="1600" b="1" dirty="0" smtClean="0"/>
              <a:t>vertrieben.</a:t>
            </a:r>
            <a:endParaRPr lang="de-DE" sz="1600" b="1" dirty="0"/>
          </a:p>
          <a:p>
            <a:pPr marL="457200" lvl="1" indent="0">
              <a:buNone/>
            </a:pPr>
            <a:endParaRPr lang="de-DE" sz="1600" dirty="0" smtClean="0"/>
          </a:p>
          <a:p>
            <a:r>
              <a:rPr lang="de-DE" sz="1600" dirty="0" smtClean="0"/>
              <a:t>Mit Kriegsbeginn: </a:t>
            </a:r>
            <a:r>
              <a:rPr lang="de-DE" sz="1600" b="1" dirty="0" smtClean="0"/>
              <a:t>Auswanderung</a:t>
            </a:r>
            <a:r>
              <a:rPr lang="de-DE" sz="1600" dirty="0" smtClean="0"/>
              <a:t> </a:t>
            </a:r>
            <a:r>
              <a:rPr lang="de-DE" sz="1600" dirty="0"/>
              <a:t>aus dem Deutschen Reich </a:t>
            </a:r>
            <a:r>
              <a:rPr lang="de-DE" sz="1600" dirty="0" smtClean="0"/>
              <a:t>wird </a:t>
            </a:r>
            <a:r>
              <a:rPr lang="de-DE" sz="1600" b="1" dirty="0" smtClean="0"/>
              <a:t>schwieriger</a:t>
            </a:r>
            <a:r>
              <a:rPr lang="de-DE" sz="1600" dirty="0"/>
              <a:t>, </a:t>
            </a:r>
            <a:r>
              <a:rPr lang="de-DE" sz="1600" dirty="0" smtClean="0"/>
              <a:t>da einige Staaten (z.B. Großbritannien) </a:t>
            </a:r>
            <a:r>
              <a:rPr lang="de-DE" sz="1600" dirty="0"/>
              <a:t>ihre Grenzen für Flüchtlinge </a:t>
            </a:r>
            <a:r>
              <a:rPr lang="de-DE" sz="1600" dirty="0" smtClean="0"/>
              <a:t>schließen.</a:t>
            </a:r>
          </a:p>
          <a:p>
            <a:pPr marL="457200" lvl="1" indent="0">
              <a:buNone/>
            </a:pPr>
            <a:endParaRPr lang="de-DE" sz="1600" dirty="0" smtClean="0"/>
          </a:p>
          <a:p>
            <a:r>
              <a:rPr lang="de-DE" sz="1600" dirty="0" smtClean="0"/>
              <a:t>Erste </a:t>
            </a:r>
            <a:r>
              <a:rPr lang="de-DE" sz="1600" b="1" dirty="0"/>
              <a:t>Deportationen</a:t>
            </a:r>
            <a:r>
              <a:rPr lang="de-DE" sz="1600" dirty="0"/>
              <a:t> von Juden und Jüdinnen in </a:t>
            </a:r>
            <a:r>
              <a:rPr lang="de-DE" sz="1600" dirty="0" smtClean="0"/>
              <a:t>Konzentrationslager</a:t>
            </a:r>
            <a:endParaRPr lang="de-DE" sz="1600" dirty="0"/>
          </a:p>
          <a:p>
            <a:endParaRPr lang="de-DE" sz="1600" dirty="0"/>
          </a:p>
          <a:p>
            <a:pPr marL="0" indent="0">
              <a:buNone/>
            </a:pPr>
            <a:endParaRPr lang="de-AT" sz="1600" dirty="0"/>
          </a:p>
          <a:p>
            <a:pPr marL="0" indent="0">
              <a:buNone/>
            </a:pPr>
            <a:endParaRPr lang="de-DE" sz="1600" b="1" dirty="0" smtClean="0"/>
          </a:p>
          <a:p>
            <a:endParaRPr lang="de-DE" sz="1000" u="sng" dirty="0" smtClean="0"/>
          </a:p>
          <a:p>
            <a:pPr marL="0" indent="0">
              <a:buNone/>
            </a:pPr>
            <a:endParaRPr lang="de-AT" sz="1000" dirty="0"/>
          </a:p>
          <a:p>
            <a:pPr marL="457200" lvl="1" indent="0">
              <a:buNone/>
            </a:pPr>
            <a:endParaRPr lang="de-AT" sz="1000" dirty="0" smtClean="0"/>
          </a:p>
          <a:p>
            <a:endParaRPr lang="de-DE" sz="1000" dirty="0"/>
          </a:p>
          <a:p>
            <a:pPr marL="0" indent="0">
              <a:buNone/>
            </a:pPr>
            <a:endParaRPr lang="de-AT" sz="1000" dirty="0"/>
          </a:p>
          <a:p>
            <a:pPr marL="0" indent="0">
              <a:buNone/>
            </a:pPr>
            <a:endParaRPr lang="de-DE" sz="1000" dirty="0" smtClean="0">
              <a:solidFill>
                <a:schemeClr val="bg1">
                  <a:lumMod val="50000"/>
                </a:schemeClr>
              </a:solidFill>
            </a:endParaRPr>
          </a:p>
        </p:txBody>
      </p:sp>
    </p:spTree>
    <p:extLst>
      <p:ext uri="{BB962C8B-B14F-4D97-AF65-F5344CB8AC3E}">
        <p14:creationId xmlns:p14="http://schemas.microsoft.com/office/powerpoint/2010/main" val="738678965"/>
      </p:ext>
    </p:extLst>
  </p:cSld>
  <p:clrMapOvr>
    <a:masterClrMapping/>
  </p:clrMapOvr>
  <p:transition spd="med">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3" cstate="email"/>
          <a:srcRect/>
          <a:stretch>
            <a:fillRect/>
          </a:stretch>
        </p:blipFill>
        <p:spPr bwMode="auto">
          <a:xfrm>
            <a:off x="0" y="14711"/>
            <a:ext cx="9163050" cy="6885384"/>
          </a:xfrm>
          <a:prstGeom prst="rect">
            <a:avLst/>
          </a:prstGeom>
          <a:noFill/>
        </p:spPr>
      </p:pic>
      <p:sp>
        <p:nvSpPr>
          <p:cNvPr id="2" name="Titel 1"/>
          <p:cNvSpPr>
            <a:spLocks noGrp="1"/>
          </p:cNvSpPr>
          <p:nvPr>
            <p:ph type="title"/>
          </p:nvPr>
        </p:nvSpPr>
        <p:spPr/>
        <p:txBody>
          <a:bodyPr/>
          <a:lstStyle/>
          <a:p>
            <a:r>
              <a:rPr lang="de-DE" sz="2400" dirty="0"/>
              <a:t/>
            </a:r>
            <a:br>
              <a:rPr lang="de-DE" sz="2400" dirty="0"/>
            </a:br>
            <a:r>
              <a:rPr lang="de-DE" sz="2400" dirty="0" smtClean="0"/>
              <a:t>Auf den Punkt gebracht</a:t>
            </a:r>
            <a:br>
              <a:rPr lang="de-DE" sz="2400" dirty="0" smtClean="0"/>
            </a:br>
            <a:r>
              <a:rPr lang="de-DE" sz="2400" dirty="0"/>
              <a:t/>
            </a:r>
            <a:br>
              <a:rPr lang="de-DE" sz="2400" dirty="0"/>
            </a:br>
            <a:endParaRPr lang="de-AT" sz="2400" dirty="0"/>
          </a:p>
        </p:txBody>
      </p:sp>
      <p:sp>
        <p:nvSpPr>
          <p:cNvPr id="7" name="Inhaltsplatzhalter 6"/>
          <p:cNvSpPr>
            <a:spLocks noGrp="1"/>
          </p:cNvSpPr>
          <p:nvPr>
            <p:ph idx="1"/>
          </p:nvPr>
        </p:nvSpPr>
        <p:spPr>
          <a:xfrm>
            <a:off x="468313" y="1340768"/>
            <a:ext cx="8229600" cy="4430712"/>
          </a:xfrm>
        </p:spPr>
        <p:txBody>
          <a:bodyPr/>
          <a:lstStyle/>
          <a:p>
            <a:r>
              <a:rPr lang="de-DE" sz="1600" b="1" dirty="0" smtClean="0"/>
              <a:t>Weltwirtschaftskrise</a:t>
            </a:r>
            <a:r>
              <a:rPr lang="de-DE" sz="1600" dirty="0"/>
              <a:t>, politische </a:t>
            </a:r>
            <a:r>
              <a:rPr lang="de-DE" sz="1600" b="1" dirty="0"/>
              <a:t>Radikalisierung</a:t>
            </a:r>
            <a:r>
              <a:rPr lang="de-DE" sz="1600" dirty="0"/>
              <a:t> und das Aufkommen </a:t>
            </a:r>
            <a:r>
              <a:rPr lang="de-DE" sz="1600" b="1" dirty="0"/>
              <a:t>antidemokratischer Bewegungen </a:t>
            </a:r>
            <a:r>
              <a:rPr lang="de-DE" sz="1600" dirty="0"/>
              <a:t>trugen zum Aufstieg Hitlers und der NSDAP bei</a:t>
            </a:r>
            <a:r>
              <a:rPr lang="de-DE" sz="1600" dirty="0" smtClean="0"/>
              <a:t>.</a:t>
            </a:r>
          </a:p>
          <a:p>
            <a:pPr marL="457200" lvl="1" indent="0">
              <a:buNone/>
            </a:pPr>
            <a:endParaRPr lang="de-DE" sz="1600" dirty="0"/>
          </a:p>
          <a:p>
            <a:r>
              <a:rPr lang="de-DE" sz="1600" dirty="0"/>
              <a:t>Die folgende </a:t>
            </a:r>
            <a:r>
              <a:rPr lang="de-DE" sz="1600" b="1" dirty="0"/>
              <a:t>Alleinherrschaft der NSDAP </a:t>
            </a:r>
            <a:r>
              <a:rPr lang="de-DE" sz="1600" dirty="0"/>
              <a:t>unter Adolf Hitler brachte </a:t>
            </a:r>
            <a:r>
              <a:rPr lang="de-DE" sz="1600" b="1" dirty="0"/>
              <a:t>systematische Verfolgung </a:t>
            </a:r>
            <a:r>
              <a:rPr lang="de-DE" sz="1600" dirty="0"/>
              <a:t>von Juden und Jüdinnen, Minderheiten und politisch </a:t>
            </a:r>
            <a:r>
              <a:rPr lang="de-DE" sz="1600" dirty="0" smtClean="0"/>
              <a:t>Andersdenkenden, </a:t>
            </a:r>
            <a:r>
              <a:rPr lang="de-DE" sz="1600" dirty="0"/>
              <a:t>sowie massiven Einsatz von </a:t>
            </a:r>
            <a:r>
              <a:rPr lang="de-DE" sz="1600" b="1" dirty="0"/>
              <a:t>Terror</a:t>
            </a:r>
            <a:r>
              <a:rPr lang="de-DE" sz="1600" dirty="0"/>
              <a:t> und </a:t>
            </a:r>
            <a:r>
              <a:rPr lang="de-DE" sz="1600" b="1" dirty="0"/>
              <a:t>Propaganda</a:t>
            </a:r>
            <a:r>
              <a:rPr lang="de-DE" sz="1600" dirty="0" smtClean="0"/>
              <a:t>.</a:t>
            </a:r>
          </a:p>
          <a:p>
            <a:pPr marL="457200" lvl="1" indent="0">
              <a:buNone/>
            </a:pPr>
            <a:endParaRPr lang="de-DE" sz="1600" dirty="0"/>
          </a:p>
          <a:p>
            <a:r>
              <a:rPr lang="de-DE" sz="1600" dirty="0"/>
              <a:t>Die „</a:t>
            </a:r>
            <a:r>
              <a:rPr lang="de-DE" sz="1600" b="1" dirty="0"/>
              <a:t>Nürnberger Rassegesetze</a:t>
            </a:r>
            <a:r>
              <a:rPr lang="de-DE" sz="1600" dirty="0"/>
              <a:t>“ waren – als Recht gewordenes Unrecht – die gesetzliche Grundlage für die </a:t>
            </a:r>
            <a:r>
              <a:rPr lang="de-DE" sz="1600" b="1" dirty="0"/>
              <a:t>Ausgrenzung und Verfolgung von Juden und Jüdinnen</a:t>
            </a:r>
            <a:r>
              <a:rPr lang="de-DE" sz="1600" dirty="0"/>
              <a:t>. Einen ersten Höhepunkt erreichte die Gewalt gegen Juden und Jüdinnen mit den </a:t>
            </a:r>
            <a:r>
              <a:rPr lang="de-DE" sz="1600" b="1" dirty="0"/>
              <a:t>Pogromen</a:t>
            </a:r>
            <a:r>
              <a:rPr lang="de-DE" sz="1600" dirty="0"/>
              <a:t> im November 1938.</a:t>
            </a:r>
          </a:p>
          <a:p>
            <a:endParaRPr lang="de-AT" sz="1600" dirty="0"/>
          </a:p>
          <a:p>
            <a:endParaRPr lang="de-AT" sz="1600" dirty="0" smtClean="0"/>
          </a:p>
          <a:p>
            <a:endParaRPr lang="de-AT" sz="1600" dirty="0"/>
          </a:p>
          <a:p>
            <a:pPr marL="0" indent="0">
              <a:buNone/>
            </a:pPr>
            <a:endParaRPr lang="de-DE" sz="2000" dirty="0" smtClean="0">
              <a:solidFill>
                <a:schemeClr val="bg1">
                  <a:lumMod val="50000"/>
                </a:schemeClr>
              </a:solidFill>
            </a:endParaRPr>
          </a:p>
        </p:txBody>
      </p:sp>
    </p:spTree>
    <p:extLst>
      <p:ext uri="{BB962C8B-B14F-4D97-AF65-F5344CB8AC3E}">
        <p14:creationId xmlns:p14="http://schemas.microsoft.com/office/powerpoint/2010/main" val="2194130880"/>
      </p:ext>
    </p:extLst>
  </p:cSld>
  <p:clrMapOvr>
    <a:masterClrMapping/>
  </p:clrMapOvr>
  <p:transition spd="med">
    <p:fade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3" cstate="email"/>
          <a:srcRect/>
          <a:stretch>
            <a:fillRect/>
          </a:stretch>
        </p:blipFill>
        <p:spPr bwMode="auto">
          <a:xfrm>
            <a:off x="0" y="-27384"/>
            <a:ext cx="9163050" cy="6885384"/>
          </a:xfrm>
          <a:prstGeom prst="rect">
            <a:avLst/>
          </a:prstGeom>
          <a:noFill/>
        </p:spPr>
      </p:pic>
      <p:sp>
        <p:nvSpPr>
          <p:cNvPr id="2" name="Titel 1"/>
          <p:cNvSpPr>
            <a:spLocks noGrp="1"/>
          </p:cNvSpPr>
          <p:nvPr>
            <p:ph type="title"/>
          </p:nvPr>
        </p:nvSpPr>
        <p:spPr/>
        <p:txBody>
          <a:bodyPr/>
          <a:lstStyle/>
          <a:p>
            <a:r>
              <a:rPr lang="de-DE" sz="2400" dirty="0" smtClean="0"/>
              <a:t>Vorbereitungen auf den Krieg - Innenpolitisch</a:t>
            </a:r>
            <a:endParaRPr lang="de-AT" sz="2400" dirty="0"/>
          </a:p>
        </p:txBody>
      </p:sp>
      <p:sp>
        <p:nvSpPr>
          <p:cNvPr id="7" name="Inhaltsplatzhalter 6"/>
          <p:cNvSpPr>
            <a:spLocks noGrp="1"/>
          </p:cNvSpPr>
          <p:nvPr>
            <p:ph idx="1"/>
          </p:nvPr>
        </p:nvSpPr>
        <p:spPr>
          <a:xfrm>
            <a:off x="444292" y="1199952"/>
            <a:ext cx="8229600" cy="4430712"/>
          </a:xfrm>
        </p:spPr>
        <p:txBody>
          <a:bodyPr/>
          <a:lstStyle/>
          <a:p>
            <a:endParaRPr lang="de-DE" sz="2000" dirty="0" smtClean="0"/>
          </a:p>
          <a:p>
            <a:r>
              <a:rPr lang="de-DE" sz="1600" dirty="0" smtClean="0"/>
              <a:t>1935: </a:t>
            </a:r>
            <a:r>
              <a:rPr lang="de-DE" sz="1600" dirty="0"/>
              <a:t>A</a:t>
            </a:r>
            <a:r>
              <a:rPr lang="de-DE" sz="1600" dirty="0" smtClean="0"/>
              <a:t>llgemeine </a:t>
            </a:r>
            <a:r>
              <a:rPr lang="de-DE" sz="1600" b="1" dirty="0" smtClean="0"/>
              <a:t>Wehrpflicht</a:t>
            </a:r>
            <a:r>
              <a:rPr lang="de-DE" sz="1600" dirty="0" smtClean="0"/>
              <a:t> für Männer in Deutschland wird wieder eingeführt (Verstoß gegen den Vertrag von Versailles).</a:t>
            </a:r>
          </a:p>
          <a:p>
            <a:pPr marL="457200" lvl="1" indent="0">
              <a:buNone/>
            </a:pPr>
            <a:endParaRPr lang="de-DE" sz="1100" dirty="0" smtClean="0"/>
          </a:p>
          <a:p>
            <a:r>
              <a:rPr lang="de-DE" sz="1600" dirty="0" smtClean="0"/>
              <a:t>Ab 1936: Wirtschaft wird größtenteils auf </a:t>
            </a:r>
            <a:r>
              <a:rPr lang="de-DE" sz="1600" b="1" dirty="0" smtClean="0"/>
              <a:t>Waffenproduktion</a:t>
            </a:r>
            <a:r>
              <a:rPr lang="de-DE" sz="1600" dirty="0" smtClean="0"/>
              <a:t> umgestellt.</a:t>
            </a:r>
          </a:p>
          <a:p>
            <a:pPr marL="457200" lvl="1" indent="0">
              <a:buNone/>
            </a:pPr>
            <a:endParaRPr lang="de-DE" sz="1100" b="1" dirty="0" smtClean="0"/>
          </a:p>
          <a:p>
            <a:r>
              <a:rPr lang="de-DE" sz="1600" b="1" dirty="0" smtClean="0"/>
              <a:t>Armee</a:t>
            </a:r>
            <a:r>
              <a:rPr lang="de-DE" sz="1600" dirty="0" smtClean="0"/>
              <a:t> wird stark aufgerüstet.</a:t>
            </a:r>
          </a:p>
          <a:p>
            <a:pPr marL="457200" lvl="1" indent="0">
              <a:buNone/>
            </a:pPr>
            <a:endParaRPr lang="de-DE" sz="1100" dirty="0" smtClean="0"/>
          </a:p>
          <a:p>
            <a:r>
              <a:rPr lang="de-DE" sz="1600" dirty="0" smtClean="0"/>
              <a:t>Massive </a:t>
            </a:r>
            <a:r>
              <a:rPr lang="de-DE" sz="1600" b="1" dirty="0" smtClean="0"/>
              <a:t>Propaganda</a:t>
            </a:r>
            <a:endParaRPr lang="de-DE" sz="1600" b="1" dirty="0"/>
          </a:p>
          <a:p>
            <a:pPr marL="457200" lvl="1" indent="0">
              <a:buNone/>
            </a:pPr>
            <a:endParaRPr lang="de-DE" sz="1100" dirty="0" smtClean="0"/>
          </a:p>
          <a:p>
            <a:r>
              <a:rPr lang="de-DE" sz="1600" dirty="0" smtClean="0"/>
              <a:t>Uniformierte Verbände, z.B. Schutzstaffel </a:t>
            </a:r>
            <a:r>
              <a:rPr lang="de-DE" sz="1600" dirty="0"/>
              <a:t>(</a:t>
            </a:r>
            <a:r>
              <a:rPr lang="de-DE" sz="1600" b="1" dirty="0"/>
              <a:t>SS</a:t>
            </a:r>
            <a:r>
              <a:rPr lang="de-DE" sz="1600" dirty="0"/>
              <a:t>) und </a:t>
            </a:r>
            <a:r>
              <a:rPr lang="de-DE" sz="1600" dirty="0" smtClean="0"/>
              <a:t>Sturmabteilung </a:t>
            </a:r>
            <a:r>
              <a:rPr lang="de-DE" sz="1600" dirty="0"/>
              <a:t>(</a:t>
            </a:r>
            <a:r>
              <a:rPr lang="de-DE" sz="1600" b="1" dirty="0"/>
              <a:t>SA</a:t>
            </a:r>
            <a:r>
              <a:rPr lang="de-DE" sz="1600" dirty="0"/>
              <a:t>). </a:t>
            </a:r>
            <a:endParaRPr lang="de-DE" sz="1600" dirty="0" smtClean="0"/>
          </a:p>
          <a:p>
            <a:pPr marL="457200" lvl="1" indent="0">
              <a:buNone/>
            </a:pPr>
            <a:endParaRPr lang="de-DE" sz="1100" dirty="0" smtClean="0"/>
          </a:p>
          <a:p>
            <a:r>
              <a:rPr lang="de-DE" sz="1600" dirty="0" smtClean="0"/>
              <a:t>1934 </a:t>
            </a:r>
            <a:r>
              <a:rPr lang="de-DE" sz="1600" b="1" dirty="0" smtClean="0"/>
              <a:t>„Röhm-Putsch“: </a:t>
            </a:r>
            <a:r>
              <a:rPr lang="de-DE" sz="1600" dirty="0" smtClean="0"/>
              <a:t>Hitler lässt die </a:t>
            </a:r>
            <a:r>
              <a:rPr lang="de-DE" sz="1600" dirty="0"/>
              <a:t>Führungsspitze der SA um Ernst Röhm 1934 </a:t>
            </a:r>
            <a:r>
              <a:rPr lang="de-DE" sz="1600" dirty="0" smtClean="0"/>
              <a:t>ermorden.</a:t>
            </a:r>
          </a:p>
          <a:p>
            <a:pPr lvl="1"/>
            <a:r>
              <a:rPr lang="de-DE" sz="1600" dirty="0" smtClean="0"/>
              <a:t>Die </a:t>
            </a:r>
            <a:r>
              <a:rPr lang="de-DE" sz="1600" dirty="0"/>
              <a:t>Reichswehr </a:t>
            </a:r>
            <a:r>
              <a:rPr lang="de-DE" sz="1600" dirty="0" smtClean="0"/>
              <a:t>wird weiter aufgerüstet.</a:t>
            </a:r>
          </a:p>
          <a:p>
            <a:pPr lvl="1"/>
            <a:r>
              <a:rPr lang="de-DE" sz="1600" dirty="0"/>
              <a:t>D</a:t>
            </a:r>
            <a:r>
              <a:rPr lang="de-DE" sz="1600" dirty="0" smtClean="0"/>
              <a:t>ie </a:t>
            </a:r>
            <a:r>
              <a:rPr lang="de-DE" sz="1600" dirty="0"/>
              <a:t>SS </a:t>
            </a:r>
            <a:r>
              <a:rPr lang="de-DE" sz="1600" dirty="0" smtClean="0"/>
              <a:t>wird zu </a:t>
            </a:r>
            <a:r>
              <a:rPr lang="de-DE" sz="1600" dirty="0"/>
              <a:t>einem wichtigen Machtinstrument. </a:t>
            </a:r>
          </a:p>
          <a:p>
            <a:pPr marL="0" indent="0">
              <a:buNone/>
            </a:pPr>
            <a:endParaRPr lang="de-AT" sz="1600" dirty="0"/>
          </a:p>
          <a:p>
            <a:pPr marL="0" indent="0">
              <a:buNone/>
            </a:pPr>
            <a:endParaRPr lang="de-DE" sz="2000" dirty="0" smtClean="0">
              <a:solidFill>
                <a:schemeClr val="bg1">
                  <a:lumMod val="50000"/>
                </a:schemeClr>
              </a:solidFill>
            </a:endParaRPr>
          </a:p>
        </p:txBody>
      </p:sp>
    </p:spTree>
    <p:extLst>
      <p:ext uri="{BB962C8B-B14F-4D97-AF65-F5344CB8AC3E}">
        <p14:creationId xmlns:p14="http://schemas.microsoft.com/office/powerpoint/2010/main" val="1569013314"/>
      </p:ext>
    </p:extLst>
  </p:cSld>
  <p:clrMapOvr>
    <a:masterClrMapping/>
  </p:clrMapOvr>
  <p:transition spd="med">
    <p:fade thruBlk="1"/>
  </p:transition>
  <p:timing>
    <p:tnLst>
      <p:par>
        <p:cTn id="1" dur="indefinite" restart="never" nodeType="tmRoot"/>
      </p:par>
    </p:tnLst>
  </p:timing>
</p:sld>
</file>

<file path=ppt/theme/theme1.xml><?xml version="1.0" encoding="utf-8"?>
<a:theme xmlns:a="http://schemas.openxmlformats.org/drawingml/2006/main" name="1_Wasserzeichen">
  <a:themeElements>
    <a:clrScheme name="1_Wasserzeichen 1">
      <a:dk1>
        <a:srgbClr val="000000"/>
      </a:dk1>
      <a:lt1>
        <a:srgbClr val="FFFFFF"/>
      </a:lt1>
      <a:dk2>
        <a:srgbClr val="000000"/>
      </a:dk2>
      <a:lt2>
        <a:srgbClr val="808080"/>
      </a:lt2>
      <a:accent1>
        <a:srgbClr val="CCCCFF"/>
      </a:accent1>
      <a:accent2>
        <a:srgbClr val="D9D8EC"/>
      </a:accent2>
      <a:accent3>
        <a:srgbClr val="FFFFFF"/>
      </a:accent3>
      <a:accent4>
        <a:srgbClr val="000000"/>
      </a:accent4>
      <a:accent5>
        <a:srgbClr val="E2E2FF"/>
      </a:accent5>
      <a:accent6>
        <a:srgbClr val="C4C4D6"/>
      </a:accent6>
      <a:hlink>
        <a:srgbClr val="6767FF"/>
      </a:hlink>
      <a:folHlink>
        <a:srgbClr val="9933FF"/>
      </a:folHlink>
    </a:clrScheme>
    <a:fontScheme name="1_Wasserzeiche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a:defPPr>
      </a:lstStyle>
    </a:txDef>
  </a:objectDefaults>
  <a:extraClrSchemeLst>
    <a:extraClrScheme>
      <a:clrScheme name="1_Wasserzeichen 1">
        <a:dk1>
          <a:srgbClr val="000000"/>
        </a:dk1>
        <a:lt1>
          <a:srgbClr val="FFFFFF"/>
        </a:lt1>
        <a:dk2>
          <a:srgbClr val="000000"/>
        </a:dk2>
        <a:lt2>
          <a:srgbClr val="808080"/>
        </a:lt2>
        <a:accent1>
          <a:srgbClr val="CCCCFF"/>
        </a:accent1>
        <a:accent2>
          <a:srgbClr val="D9D8EC"/>
        </a:accent2>
        <a:accent3>
          <a:srgbClr val="FFFFFF"/>
        </a:accent3>
        <a:accent4>
          <a:srgbClr val="000000"/>
        </a:accent4>
        <a:accent5>
          <a:srgbClr val="E2E2FF"/>
        </a:accent5>
        <a:accent6>
          <a:srgbClr val="C4C4D6"/>
        </a:accent6>
        <a:hlink>
          <a:srgbClr val="6767FF"/>
        </a:hlink>
        <a:folHlink>
          <a:srgbClr val="9933FF"/>
        </a:folHlink>
      </a:clrScheme>
      <a:clrMap bg1="lt1" tx1="dk1" bg2="lt2" tx2="dk2" accent1="accent1" accent2="accent2" accent3="accent3" accent4="accent4" accent5="accent5" accent6="accent6" hlink="hlink" folHlink="folHlink"/>
    </a:extraClrScheme>
    <a:extraClrScheme>
      <a:clrScheme name="1_Wasserzeichen 2">
        <a:dk1>
          <a:srgbClr val="000000"/>
        </a:dk1>
        <a:lt1>
          <a:srgbClr val="FFFFFF"/>
        </a:lt1>
        <a:dk2>
          <a:srgbClr val="666633"/>
        </a:dk2>
        <a:lt2>
          <a:srgbClr val="5F5F5F"/>
        </a:lt2>
        <a:accent1>
          <a:srgbClr val="FFCC00"/>
        </a:accent1>
        <a:accent2>
          <a:srgbClr val="EFF0B2"/>
        </a:accent2>
        <a:accent3>
          <a:srgbClr val="FFFFFF"/>
        </a:accent3>
        <a:accent4>
          <a:srgbClr val="000000"/>
        </a:accent4>
        <a:accent5>
          <a:srgbClr val="FFE2AA"/>
        </a:accent5>
        <a:accent6>
          <a:srgbClr val="D9D9A1"/>
        </a:accent6>
        <a:hlink>
          <a:srgbClr val="808000"/>
        </a:hlink>
        <a:folHlink>
          <a:srgbClr val="CCCC00"/>
        </a:folHlink>
      </a:clrScheme>
      <a:clrMap bg1="lt1" tx1="dk1" bg2="lt2" tx2="dk2" accent1="accent1" accent2="accent2" accent3="accent3" accent4="accent4" accent5="accent5" accent6="accent6" hlink="hlink" folHlink="folHlink"/>
    </a:extraClrScheme>
    <a:extraClrScheme>
      <a:clrScheme name="1_Wasserzeichen 3">
        <a:dk1>
          <a:srgbClr val="000000"/>
        </a:dk1>
        <a:lt1>
          <a:srgbClr val="FFFFFF"/>
        </a:lt1>
        <a:dk2>
          <a:srgbClr val="000000"/>
        </a:dk2>
        <a:lt2>
          <a:srgbClr val="666699"/>
        </a:lt2>
        <a:accent1>
          <a:srgbClr val="9BB0CB"/>
        </a:accent1>
        <a:accent2>
          <a:srgbClr val="D1E0CE"/>
        </a:accent2>
        <a:accent3>
          <a:srgbClr val="FFFFFF"/>
        </a:accent3>
        <a:accent4>
          <a:srgbClr val="000000"/>
        </a:accent4>
        <a:accent5>
          <a:srgbClr val="CBD4E2"/>
        </a:accent5>
        <a:accent6>
          <a:srgbClr val="BDCBBA"/>
        </a:accent6>
        <a:hlink>
          <a:srgbClr val="8EA642"/>
        </a:hlink>
        <a:folHlink>
          <a:srgbClr val="CCCC00"/>
        </a:folHlink>
      </a:clrScheme>
      <a:clrMap bg1="lt1" tx1="dk1" bg2="lt2" tx2="dk2" accent1="accent1" accent2="accent2" accent3="accent3" accent4="accent4" accent5="accent5" accent6="accent6" hlink="hlink" folHlink="folHlink"/>
    </a:extraClrScheme>
    <a:extraClrScheme>
      <a:clrScheme name="1_Wasserzeichen 4">
        <a:dk1>
          <a:srgbClr val="333300"/>
        </a:dk1>
        <a:lt1>
          <a:srgbClr val="FFFFCC"/>
        </a:lt1>
        <a:dk2>
          <a:srgbClr val="336600"/>
        </a:dk2>
        <a:lt2>
          <a:srgbClr val="FFFFCC"/>
        </a:lt2>
        <a:accent1>
          <a:srgbClr val="99CC00"/>
        </a:accent1>
        <a:accent2>
          <a:srgbClr val="669900"/>
        </a:accent2>
        <a:accent3>
          <a:srgbClr val="ADB8AA"/>
        </a:accent3>
        <a:accent4>
          <a:srgbClr val="DADAAE"/>
        </a:accent4>
        <a:accent5>
          <a:srgbClr val="CAE2AA"/>
        </a:accent5>
        <a:accent6>
          <a:srgbClr val="5C8A00"/>
        </a:accent6>
        <a:hlink>
          <a:srgbClr val="CC9900"/>
        </a:hlink>
        <a:folHlink>
          <a:srgbClr val="FFCC00"/>
        </a:folHlink>
      </a:clrScheme>
      <a:clrMap bg1="dk2" tx1="lt1" bg2="dk1" tx2="lt2" accent1="accent1" accent2="accent2" accent3="accent3" accent4="accent4" accent5="accent5" accent6="accent6" hlink="hlink" folHlink="folHlink"/>
    </a:extraClrScheme>
    <a:extraClrScheme>
      <a:clrScheme name="1_Wasserzeichen 5">
        <a:dk1>
          <a:srgbClr val="424458"/>
        </a:dk1>
        <a:lt1>
          <a:srgbClr val="FFFFFF"/>
        </a:lt1>
        <a:dk2>
          <a:srgbClr val="004A48"/>
        </a:dk2>
        <a:lt2>
          <a:srgbClr val="FFFFFF"/>
        </a:lt2>
        <a:accent1>
          <a:srgbClr val="83B200"/>
        </a:accent1>
        <a:accent2>
          <a:srgbClr val="006260"/>
        </a:accent2>
        <a:accent3>
          <a:srgbClr val="AAB1B1"/>
        </a:accent3>
        <a:accent4>
          <a:srgbClr val="DADADA"/>
        </a:accent4>
        <a:accent5>
          <a:srgbClr val="C1D5AA"/>
        </a:accent5>
        <a:accent6>
          <a:srgbClr val="005856"/>
        </a:accent6>
        <a:hlink>
          <a:srgbClr val="6666FF"/>
        </a:hlink>
        <a:folHlink>
          <a:srgbClr val="B2B2B2"/>
        </a:folHlink>
      </a:clrScheme>
      <a:clrMap bg1="dk2" tx1="lt1" bg2="dk1" tx2="lt2" accent1="accent1" accent2="accent2" accent3="accent3" accent4="accent4" accent5="accent5" accent6="accent6" hlink="hlink" folHlink="folHlink"/>
    </a:extraClrScheme>
    <a:extraClrScheme>
      <a:clrScheme name="1_Wasserzeichen 6">
        <a:dk1>
          <a:srgbClr val="000000"/>
        </a:dk1>
        <a:lt1>
          <a:srgbClr val="FFFFFF"/>
        </a:lt1>
        <a:dk2>
          <a:srgbClr val="1C2046"/>
        </a:dk2>
        <a:lt2>
          <a:srgbClr val="FFFFFF"/>
        </a:lt2>
        <a:accent1>
          <a:srgbClr val="00CCFF"/>
        </a:accent1>
        <a:accent2>
          <a:srgbClr val="2D226E"/>
        </a:accent2>
        <a:accent3>
          <a:srgbClr val="ABABB0"/>
        </a:accent3>
        <a:accent4>
          <a:srgbClr val="DADADA"/>
        </a:accent4>
        <a:accent5>
          <a:srgbClr val="AAE2FF"/>
        </a:accent5>
        <a:accent6>
          <a:srgbClr val="281E63"/>
        </a:accent6>
        <a:hlink>
          <a:srgbClr val="666699"/>
        </a:hlink>
        <a:folHlink>
          <a:srgbClr val="9999FF"/>
        </a:folHlink>
      </a:clrScheme>
      <a:clrMap bg1="dk2" tx1="lt1" bg2="dk1" tx2="lt2" accent1="accent1" accent2="accent2" accent3="accent3" accent4="accent4" accent5="accent5" accent6="accent6" hlink="hlink" folHlink="folHlink"/>
    </a:extraClrScheme>
    <a:extraClrScheme>
      <a:clrScheme name="1_Wasserzeichen 7">
        <a:dk1>
          <a:srgbClr val="424458"/>
        </a:dk1>
        <a:lt1>
          <a:srgbClr val="FFFFFF"/>
        </a:lt1>
        <a:dk2>
          <a:srgbClr val="000066"/>
        </a:dk2>
        <a:lt2>
          <a:srgbClr val="FFFFFF"/>
        </a:lt2>
        <a:accent1>
          <a:srgbClr val="6666FF"/>
        </a:accent1>
        <a:accent2>
          <a:srgbClr val="333399"/>
        </a:accent2>
        <a:accent3>
          <a:srgbClr val="AAAAB8"/>
        </a:accent3>
        <a:accent4>
          <a:srgbClr val="DADADA"/>
        </a:accent4>
        <a:accent5>
          <a:srgbClr val="B8B8FF"/>
        </a:accent5>
        <a:accent6>
          <a:srgbClr val="2D2D8A"/>
        </a:accent6>
        <a:hlink>
          <a:srgbClr val="FF9900"/>
        </a:hlink>
        <a:folHlink>
          <a:srgbClr val="CCCC00"/>
        </a:folHlink>
      </a:clrScheme>
      <a:clrMap bg1="dk2" tx1="lt1" bg2="dk1" tx2="lt2" accent1="accent1" accent2="accent2" accent3="accent3" accent4="accent4" accent5="accent5" accent6="accent6" hlink="hlink" folHlink="folHlink"/>
    </a:extraClrScheme>
    <a:extraClrScheme>
      <a:clrScheme name="1_Wasserzeichen 8">
        <a:dk1>
          <a:srgbClr val="1C1C1C"/>
        </a:dk1>
        <a:lt1>
          <a:srgbClr val="FFFFCC"/>
        </a:lt1>
        <a:dk2>
          <a:srgbClr val="390B20"/>
        </a:dk2>
        <a:lt2>
          <a:srgbClr val="FFFFCC"/>
        </a:lt2>
        <a:accent1>
          <a:srgbClr val="FF916F"/>
        </a:accent1>
        <a:accent2>
          <a:srgbClr val="561450"/>
        </a:accent2>
        <a:accent3>
          <a:srgbClr val="AEAAAB"/>
        </a:accent3>
        <a:accent4>
          <a:srgbClr val="DADAAE"/>
        </a:accent4>
        <a:accent5>
          <a:srgbClr val="FFC7BB"/>
        </a:accent5>
        <a:accent6>
          <a:srgbClr val="4D1148"/>
        </a:accent6>
        <a:hlink>
          <a:srgbClr val="637D95"/>
        </a:hlink>
        <a:folHlink>
          <a:srgbClr val="FFCC00"/>
        </a:folHlink>
      </a:clrScheme>
      <a:clrMap bg1="dk2" tx1="lt1" bg2="dk1" tx2="lt2" accent1="accent1" accent2="accent2" accent3="accent3" accent4="accent4" accent5="accent5" accent6="accent6" hlink="hlink" folHlink="folHlink"/>
    </a:extraClrScheme>
    <a:extraClrScheme>
      <a:clrScheme name="1_Wasserzeichen 9">
        <a:dk1>
          <a:srgbClr val="4C0000"/>
        </a:dk1>
        <a:lt1>
          <a:srgbClr val="FFFFFF"/>
        </a:lt1>
        <a:dk2>
          <a:srgbClr val="722104"/>
        </a:dk2>
        <a:lt2>
          <a:srgbClr val="FFFFFF"/>
        </a:lt2>
        <a:accent1>
          <a:srgbClr val="CC6600"/>
        </a:accent1>
        <a:accent2>
          <a:srgbClr val="8A2E00"/>
        </a:accent2>
        <a:accent3>
          <a:srgbClr val="BCABAA"/>
        </a:accent3>
        <a:accent4>
          <a:srgbClr val="DADADA"/>
        </a:accent4>
        <a:accent5>
          <a:srgbClr val="E2B8AA"/>
        </a:accent5>
        <a:accent6>
          <a:srgbClr val="7D2900"/>
        </a:accent6>
        <a:hlink>
          <a:srgbClr val="FFCC00"/>
        </a:hlink>
        <a:folHlink>
          <a:srgbClr val="FF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7704</Words>
  <Application>Microsoft Office PowerPoint</Application>
  <PresentationFormat>Bildschirmpräsentation (4:3)</PresentationFormat>
  <Paragraphs>869</Paragraphs>
  <Slides>52</Slides>
  <Notes>52</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52</vt:i4>
      </vt:variant>
    </vt:vector>
  </HeadingPairs>
  <TitlesOfParts>
    <vt:vector size="56" baseType="lpstr">
      <vt:lpstr>Arial</vt:lpstr>
      <vt:lpstr>Calibri</vt:lpstr>
      <vt:lpstr>Wingdings</vt:lpstr>
      <vt:lpstr>1_Wasserzeichen</vt:lpstr>
      <vt:lpstr>  Der Zweite Weltkrieg –  Vor 80 Jahren begann der Zweite Weltkrieg</vt:lpstr>
      <vt:lpstr>Mehr Information auf: www.demokratiewebstatt.at </vt:lpstr>
      <vt:lpstr>Hinweis zur Nutzung der Powerpoint-Präsentation</vt:lpstr>
      <vt:lpstr>Vor dem Zweiten Weltkrieg</vt:lpstr>
      <vt:lpstr>Österreich vor dem Zweiten Weltkrieg</vt:lpstr>
      <vt:lpstr>Aufstieg der NSDAP und Machtübernahme Hitlers in Deutschland</vt:lpstr>
      <vt:lpstr>Verfolgung der jüdischen Bevölkerung</vt:lpstr>
      <vt:lpstr> Auf den Punkt gebracht  </vt:lpstr>
      <vt:lpstr>Vorbereitungen auf den Krieg - Innenpolitisch</vt:lpstr>
      <vt:lpstr>Vorbereitungen auf den Krieg – Außenpolitisch</vt:lpstr>
      <vt:lpstr>Vorbereitungen auf den Krieg – Außenpolitisch (2)</vt:lpstr>
      <vt:lpstr>Vorbereitungen auf den Krieg – Expansionspolitik des „Deutschen Reiches“ geht weiter</vt:lpstr>
      <vt:lpstr>Der Verlauf des Zweiten Weltkriegs: Vom „Blitzkrieg“ bis zum „Totalen Krieg“</vt:lpstr>
      <vt:lpstr>Beginn des Zweiten Weltkriegs</vt:lpstr>
      <vt:lpstr>Die Phase der „Blitzkriege“: Blitzkrieg in Polen</vt:lpstr>
      <vt:lpstr>Weitere „Blitzkriege“</vt:lpstr>
      <vt:lpstr>Sitzkrieg und Erste Phase der Westoffensive</vt:lpstr>
      <vt:lpstr>Zweite Phase der Westoffensive – Besetzung Frankreichs</vt:lpstr>
      <vt:lpstr>Westoffensive: Italien als Verbündeter Deutschlands</vt:lpstr>
      <vt:lpstr>Großbritannien: Kriegsgegner des Deutschen Reiches im Westen</vt:lpstr>
      <vt:lpstr>Luftschlacht um England</vt:lpstr>
      <vt:lpstr>Russlandfeldzug: „Unternehmen Barbarossa“</vt:lpstr>
      <vt:lpstr>Russlandfeldzug: Vernichtungskrieg</vt:lpstr>
      <vt:lpstr>Die Ostfront</vt:lpstr>
      <vt:lpstr>Niederlage der Wehrmacht bei Stalingrad (Wolgograd)</vt:lpstr>
      <vt:lpstr>Pearl Harbor: Der Krieg wird zum Weltkrieg</vt:lpstr>
      <vt:lpstr>Landung der Alliierten</vt:lpstr>
      <vt:lpstr>Kriegswende</vt:lpstr>
      <vt:lpstr>„Totaler Krieg“</vt:lpstr>
      <vt:lpstr>Kriegsende in Europa </vt:lpstr>
      <vt:lpstr>Hiroshima und Nagasaki – Kriegsende in Fernost </vt:lpstr>
      <vt:lpstr>Alltag abseits der Kriegsfront</vt:lpstr>
      <vt:lpstr>Alltag abseits der Kriegsfront: Zivilbevölkerung</vt:lpstr>
      <vt:lpstr>Alltag abseits der Kriegsfront im „Deutschen Reich“ (1)</vt:lpstr>
      <vt:lpstr>Alltag abseits der Kriegsfront im „Deutschen Reich“ (2)</vt:lpstr>
      <vt:lpstr>Alltag abseits der Kriegsfront in Deutschland und Österreich: Kinder</vt:lpstr>
      <vt:lpstr>Nachgefragt</vt:lpstr>
      <vt:lpstr>Holocaust / Shoah</vt:lpstr>
      <vt:lpstr>Holocaust / Shoah</vt:lpstr>
      <vt:lpstr>Folgen des Zweiten Weltkriegs</vt:lpstr>
      <vt:lpstr>Die Bilanz des Zweiten Weltkriegs</vt:lpstr>
      <vt:lpstr>Politische Folgen</vt:lpstr>
      <vt:lpstr>Politische Lage nach Kriegsende</vt:lpstr>
      <vt:lpstr>Gründung der Vereinten Nationen</vt:lpstr>
      <vt:lpstr>Europäische Einigung</vt:lpstr>
      <vt:lpstr>Lage der Bevölkerung nach Kriegsende: Kriegsgefangene und Menschen auf der Flucht</vt:lpstr>
      <vt:lpstr>Lage der Bevölkerung nach Kriegsende: Kampf ums Überleben und Wiederaufbau</vt:lpstr>
      <vt:lpstr>Entnazifizierung in Österreich und Verbotsgesetz</vt:lpstr>
      <vt:lpstr>Entnazifizierung in Deutschland </vt:lpstr>
      <vt:lpstr>Die Nürnberger Prozesse </vt:lpstr>
      <vt:lpstr>Wusstest du, dass…</vt:lpstr>
      <vt:lpstr>Diskussionsfragen</vt:lpstr>
    </vt:vector>
  </TitlesOfParts>
  <Company>machessa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Vlatka Nikolic-Onea</dc:creator>
  <cp:lastModifiedBy>Harald Prosch</cp:lastModifiedBy>
  <cp:revision>2584</cp:revision>
  <cp:lastPrinted>2016-06-16T15:14:12Z</cp:lastPrinted>
  <dcterms:created xsi:type="dcterms:W3CDTF">2009-03-03T21:28:50Z</dcterms:created>
  <dcterms:modified xsi:type="dcterms:W3CDTF">2019-10-14T14:33:56Z</dcterms:modified>
</cp:coreProperties>
</file>