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343" r:id="rId2"/>
    <p:sldId id="348" r:id="rId3"/>
    <p:sldId id="349" r:id="rId4"/>
    <p:sldId id="351" r:id="rId5"/>
    <p:sldId id="344" r:id="rId6"/>
    <p:sldId id="352" r:id="rId7"/>
    <p:sldId id="353" r:id="rId8"/>
    <p:sldId id="354" r:id="rId9"/>
    <p:sldId id="355" r:id="rId10"/>
    <p:sldId id="356" r:id="rId11"/>
    <p:sldId id="358" r:id="rId12"/>
    <p:sldId id="359" r:id="rId13"/>
    <p:sldId id="360" r:id="rId14"/>
    <p:sldId id="350" r:id="rId15"/>
    <p:sldId id="361" r:id="rId16"/>
    <p:sldId id="362" r:id="rId17"/>
    <p:sldId id="363" r:id="rId18"/>
    <p:sldId id="364" r:id="rId19"/>
    <p:sldId id="365" r:id="rId20"/>
    <p:sldId id="366" r:id="rId21"/>
    <p:sldId id="367" r:id="rId22"/>
    <p:sldId id="368" r:id="rId23"/>
    <p:sldId id="369" r:id="rId24"/>
    <p:sldId id="370" r:id="rId25"/>
    <p:sldId id="371" r:id="rId26"/>
    <p:sldId id="372" r:id="rId27"/>
    <p:sldId id="373" r:id="rId28"/>
    <p:sldId id="374" r:id="rId29"/>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32">
          <p15:clr>
            <a:srgbClr val="A4A3A4"/>
          </p15:clr>
        </p15:guide>
        <p15:guide id="2" pos="3840">
          <p15:clr>
            <a:srgbClr val="A4A3A4"/>
          </p15:clr>
        </p15:guide>
        <p15:guide id="3" orient="horz" pos="1656">
          <p15:clr>
            <a:srgbClr val="A4A3A4"/>
          </p15:clr>
        </p15:guide>
        <p15:guide id="4" pos="121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EFE3"/>
    <a:srgbClr val="FFF2C6"/>
    <a:srgbClr val="CADFF4"/>
    <a:srgbClr val="415972"/>
    <a:srgbClr val="132843"/>
    <a:srgbClr val="133143"/>
    <a:srgbClr val="C8E2BF"/>
    <a:srgbClr val="FDBEBC"/>
    <a:srgbClr val="C0DCD9"/>
    <a:srgbClr val="FDD9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97" d="100"/>
          <a:sy n="97" d="100"/>
        </p:scale>
        <p:origin x="762" y="84"/>
      </p:cViewPr>
      <p:guideLst>
        <p:guide orient="horz" pos="3932"/>
        <p:guide pos="3840"/>
        <p:guide orient="horz" pos="1656"/>
        <p:guide pos="1212"/>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122" d="100"/>
          <a:sy n="122" d="100"/>
        </p:scale>
        <p:origin x="4914"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E8C0875-EB76-4CE4-AA07-64552C49B5FE}" type="datetimeFigureOut">
              <a:rPr lang="de-AT" smtClean="0"/>
              <a:pPr/>
              <a:t>08.04.2026</a:t>
            </a:fld>
            <a:endParaRPr lang="de-AT"/>
          </a:p>
        </p:txBody>
      </p:sp>
      <p:sp>
        <p:nvSpPr>
          <p:cNvPr id="4" name="Fußzeilenplatzhalt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AT"/>
          </a:p>
        </p:txBody>
      </p:sp>
      <p:sp>
        <p:nvSpPr>
          <p:cNvPr id="5" name="Foliennummernplatzhalt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F9DD3EC-6732-49B9-9E6D-69B92A7E3B95}" type="slidenum">
              <a:rPr lang="de-AT" smtClean="0"/>
              <a:pPr/>
              <a:t>‹Nr.›</a:t>
            </a:fld>
            <a:endParaRPr lang="de-AT"/>
          </a:p>
        </p:txBody>
      </p:sp>
    </p:spTree>
    <p:extLst>
      <p:ext uri="{BB962C8B-B14F-4D97-AF65-F5344CB8AC3E}">
        <p14:creationId xmlns:p14="http://schemas.microsoft.com/office/powerpoint/2010/main" val="37263523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B1D6F3-08DB-4B14-AA0F-BFB26660F7B0}" type="datetimeFigureOut">
              <a:rPr lang="de-AT" smtClean="0"/>
              <a:pPr/>
              <a:t>08.04.2026</a:t>
            </a:fld>
            <a:endParaRPr lang="de-AT"/>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AT"/>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AT"/>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64D01B-0F76-4595-A1EC-FBA303C479CF}" type="slidenum">
              <a:rPr lang="de-AT" smtClean="0"/>
              <a:pPr/>
              <a:t>‹Nr.›</a:t>
            </a:fld>
            <a:endParaRPr lang="de-AT"/>
          </a:p>
        </p:txBody>
      </p:sp>
    </p:spTree>
    <p:extLst>
      <p:ext uri="{BB962C8B-B14F-4D97-AF65-F5344CB8AC3E}">
        <p14:creationId xmlns:p14="http://schemas.microsoft.com/office/powerpoint/2010/main" val="27789580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1524000" y="3087623"/>
            <a:ext cx="9144000" cy="1296436"/>
          </a:xfrm>
        </p:spPr>
        <p:txBody>
          <a:bodyPr>
            <a:noAutofit/>
          </a:bodyPr>
          <a:lstStyle>
            <a:lvl1pPr marL="0" indent="0" algn="ctr">
              <a:buNone/>
              <a:defRPr sz="2400" b="1">
                <a:solidFill>
                  <a:srgbClr val="41597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AT" dirty="0"/>
          </a:p>
        </p:txBody>
      </p:sp>
      <p:sp>
        <p:nvSpPr>
          <p:cNvPr id="2" name="Titel 1"/>
          <p:cNvSpPr>
            <a:spLocks noGrp="1"/>
          </p:cNvSpPr>
          <p:nvPr>
            <p:ph type="ctrTitle"/>
          </p:nvPr>
        </p:nvSpPr>
        <p:spPr>
          <a:xfrm>
            <a:off x="1524000" y="980902"/>
            <a:ext cx="9144000" cy="1903568"/>
          </a:xfrm>
        </p:spPr>
        <p:txBody>
          <a:bodyPr anchor="b">
            <a:normAutofit/>
          </a:bodyPr>
          <a:lstStyle>
            <a:lvl1pPr algn="ctr">
              <a:defRPr sz="5400">
                <a:solidFill>
                  <a:srgbClr val="415972"/>
                </a:solidFill>
              </a:defRPr>
            </a:lvl1pPr>
          </a:lstStyle>
          <a:p>
            <a:r>
              <a:rPr lang="de-DE"/>
              <a:t>Mastertitelformat bearbeiten</a:t>
            </a:r>
            <a:endParaRPr lang="de-AT" dirty="0"/>
          </a:p>
        </p:txBody>
      </p:sp>
      <p:sp>
        <p:nvSpPr>
          <p:cNvPr id="20" name="Untertitel 2"/>
          <p:cNvSpPr txBox="1">
            <a:spLocks/>
          </p:cNvSpPr>
          <p:nvPr userDrawn="1"/>
        </p:nvSpPr>
        <p:spPr>
          <a:xfrm>
            <a:off x="1524000" y="4809454"/>
            <a:ext cx="9144000" cy="1071349"/>
          </a:xfrm>
          <a:prstGeom prst="rect">
            <a:avLst/>
          </a:prstGeom>
        </p:spPr>
        <p:txBody>
          <a:bodyPr vert="horz" lIns="91440" tIns="45720" rIns="91440" bIns="45720" rtlCol="0">
            <a:normAutofit/>
          </a:bodyPr>
          <a:lstStyle>
            <a:lvl1pPr marL="0" indent="0" algn="ctr" defTabSz="914400" rtl="0" eaLnBrk="1" latinLnBrk="0" hangingPunct="1">
              <a:lnSpc>
                <a:spcPct val="150000"/>
              </a:lnSpc>
              <a:spcBef>
                <a:spcPts val="1000"/>
              </a:spcBef>
              <a:buClr>
                <a:schemeClr val="accent5"/>
              </a:buClr>
              <a:buFont typeface="Wingdings" panose="05000000000000000000" pitchFamily="2" charset="2"/>
              <a:buNone/>
              <a:defRPr sz="2400" kern="1200">
                <a:solidFill>
                  <a:srgbClr val="132843"/>
                </a:solidFill>
                <a:latin typeface="+mn-lt"/>
                <a:ea typeface="+mn-ea"/>
                <a:cs typeface="+mn-cs"/>
              </a:defRPr>
            </a:lvl1pPr>
            <a:lvl2pPr marL="457200" indent="0" algn="ctr" defTabSz="914400" rtl="0" eaLnBrk="1" latinLnBrk="0" hangingPunct="1">
              <a:lnSpc>
                <a:spcPct val="150000"/>
              </a:lnSpc>
              <a:spcBef>
                <a:spcPts val="500"/>
              </a:spcBef>
              <a:buClr>
                <a:schemeClr val="accent5"/>
              </a:buClr>
              <a:buFont typeface="Wingdings" panose="05000000000000000000" pitchFamily="2" charset="2"/>
              <a:buNone/>
              <a:defRPr sz="2000" kern="1200">
                <a:solidFill>
                  <a:srgbClr val="132843"/>
                </a:solidFill>
                <a:latin typeface="+mn-lt"/>
                <a:ea typeface="+mn-ea"/>
                <a:cs typeface="+mn-cs"/>
              </a:defRPr>
            </a:lvl2pPr>
            <a:lvl3pPr marL="914400" indent="0" algn="ctr" defTabSz="914400" rtl="0" eaLnBrk="1" latinLnBrk="0" hangingPunct="1">
              <a:lnSpc>
                <a:spcPct val="150000"/>
              </a:lnSpc>
              <a:spcBef>
                <a:spcPts val="500"/>
              </a:spcBef>
              <a:buClr>
                <a:schemeClr val="accent5"/>
              </a:buClr>
              <a:buFont typeface="Wingdings" panose="05000000000000000000" pitchFamily="2" charset="2"/>
              <a:buNone/>
              <a:defRPr sz="1800" kern="1200">
                <a:solidFill>
                  <a:srgbClr val="132843"/>
                </a:solidFill>
                <a:latin typeface="+mn-lt"/>
                <a:ea typeface="+mn-ea"/>
                <a:cs typeface="+mn-cs"/>
              </a:defRPr>
            </a:lvl3pPr>
            <a:lvl4pPr marL="1371600" indent="0" algn="ctr" defTabSz="914400" rtl="0" eaLnBrk="1" latinLnBrk="0" hangingPunct="1">
              <a:lnSpc>
                <a:spcPct val="150000"/>
              </a:lnSpc>
              <a:spcBef>
                <a:spcPts val="500"/>
              </a:spcBef>
              <a:buClr>
                <a:schemeClr val="accent5"/>
              </a:buClr>
              <a:buFont typeface="Wingdings" panose="05000000000000000000" pitchFamily="2" charset="2"/>
              <a:buNone/>
              <a:defRPr sz="1600" kern="1200">
                <a:solidFill>
                  <a:srgbClr val="132843"/>
                </a:solidFill>
                <a:latin typeface="+mn-lt"/>
                <a:ea typeface="+mn-ea"/>
                <a:cs typeface="+mn-cs"/>
              </a:defRPr>
            </a:lvl4pPr>
            <a:lvl5pPr marL="1828800" indent="0" algn="ctr" defTabSz="914400" rtl="0" eaLnBrk="1" latinLnBrk="0" hangingPunct="1">
              <a:lnSpc>
                <a:spcPct val="150000"/>
              </a:lnSpc>
              <a:spcBef>
                <a:spcPts val="500"/>
              </a:spcBef>
              <a:buClr>
                <a:schemeClr val="accent5"/>
              </a:buClr>
              <a:buFont typeface="Wingdings" panose="05000000000000000000" pitchFamily="2" charset="2"/>
              <a:buNone/>
              <a:defRPr sz="1600" kern="1200">
                <a:solidFill>
                  <a:srgbClr val="132843"/>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lnSpc>
                <a:spcPct val="150000"/>
              </a:lnSpc>
            </a:pPr>
            <a:r>
              <a:rPr lang="de-DE" sz="2000" b="0" strike="noStrike" spc="-1" dirty="0">
                <a:solidFill>
                  <a:srgbClr val="000000"/>
                </a:solidFill>
                <a:latin typeface="+mn-lt"/>
              </a:rPr>
              <a:t>Materialien zur Politischen Bildung </a:t>
            </a:r>
            <a:br>
              <a:rPr lang="de-DE" sz="2000" b="0" strike="noStrike" spc="-1" dirty="0">
                <a:solidFill>
                  <a:srgbClr val="000000"/>
                </a:solidFill>
                <a:latin typeface="+mn-lt"/>
              </a:rPr>
            </a:br>
            <a:r>
              <a:rPr lang="de-DE" sz="2000" b="0" strike="noStrike" spc="-1" dirty="0">
                <a:solidFill>
                  <a:srgbClr val="000000"/>
                </a:solidFill>
                <a:latin typeface="+mn-lt"/>
              </a:rPr>
              <a:t>von Kindern und Jugendlichen</a:t>
            </a:r>
            <a:endParaRPr lang="de-AT" sz="2000" b="0" strike="noStrike" spc="-1" dirty="0">
              <a:latin typeface="+mn-lt"/>
            </a:endParaRPr>
          </a:p>
        </p:txBody>
      </p:sp>
    </p:spTree>
    <p:extLst>
      <p:ext uri="{BB962C8B-B14F-4D97-AF65-F5344CB8AC3E}">
        <p14:creationId xmlns:p14="http://schemas.microsoft.com/office/powerpoint/2010/main" val="1502920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63156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halt mit Überschrift">
    <p:spTree>
      <p:nvGrpSpPr>
        <p:cNvPr id="1" name=""/>
        <p:cNvGrpSpPr/>
        <p:nvPr/>
      </p:nvGrpSpPr>
      <p:grpSpPr>
        <a:xfrm>
          <a:off x="0" y="0"/>
          <a:ext cx="0" cy="0"/>
          <a:chOff x="0" y="0"/>
          <a:chExt cx="0" cy="0"/>
        </a:xfrm>
      </p:grpSpPr>
      <p:sp>
        <p:nvSpPr>
          <p:cNvPr id="3" name="Inhaltsplatzhalter 2"/>
          <p:cNvSpPr>
            <a:spLocks noGrp="1"/>
          </p:cNvSpPr>
          <p:nvPr>
            <p:ph idx="1"/>
          </p:nvPr>
        </p:nvSpPr>
        <p:spPr>
          <a:xfrm>
            <a:off x="5183188" y="987425"/>
            <a:ext cx="6172200" cy="4873625"/>
          </a:xfrm>
        </p:spPr>
        <p:txBody>
          <a:bodyPr/>
          <a:lstStyle>
            <a:lvl1pPr>
              <a:defRPr sz="3200">
                <a:solidFill>
                  <a:srgbClr val="132843"/>
                </a:solidFill>
              </a:defRPr>
            </a:lvl1pPr>
            <a:lvl2pPr>
              <a:defRPr sz="2800">
                <a:solidFill>
                  <a:srgbClr val="132843"/>
                </a:solidFill>
              </a:defRPr>
            </a:lvl2pPr>
            <a:lvl3pPr>
              <a:defRPr sz="2400">
                <a:solidFill>
                  <a:srgbClr val="132843"/>
                </a:solidFill>
              </a:defRPr>
            </a:lvl3pPr>
            <a:lvl4pPr>
              <a:defRPr sz="2000">
                <a:solidFill>
                  <a:srgbClr val="132843"/>
                </a:solidFill>
              </a:defRPr>
            </a:lvl4pPr>
            <a:lvl5pPr>
              <a:defRPr sz="2000">
                <a:solidFill>
                  <a:srgbClr val="132843"/>
                </a:solidFill>
              </a:defRPr>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dirty="0"/>
          </a:p>
        </p:txBody>
      </p:sp>
      <p:sp>
        <p:nvSpPr>
          <p:cNvPr id="8" name="Titel 1"/>
          <p:cNvSpPr>
            <a:spLocks noGrp="1"/>
          </p:cNvSpPr>
          <p:nvPr>
            <p:ph type="title"/>
          </p:nvPr>
        </p:nvSpPr>
        <p:spPr>
          <a:xfrm>
            <a:off x="839788" y="1229377"/>
            <a:ext cx="3932237" cy="1600200"/>
          </a:xfrm>
        </p:spPr>
        <p:txBody>
          <a:bodyPr anchor="b"/>
          <a:lstStyle>
            <a:lvl1pPr>
              <a:defRPr sz="3200">
                <a:solidFill>
                  <a:srgbClr val="415972"/>
                </a:solidFill>
              </a:defRPr>
            </a:lvl1pPr>
          </a:lstStyle>
          <a:p>
            <a:r>
              <a:rPr lang="de-DE"/>
              <a:t>Mastertitelformat bearbeiten</a:t>
            </a:r>
            <a:endParaRPr lang="de-AT" dirty="0"/>
          </a:p>
        </p:txBody>
      </p:sp>
      <p:sp>
        <p:nvSpPr>
          <p:cNvPr id="9" name="Textplatzhalter 3"/>
          <p:cNvSpPr>
            <a:spLocks noGrp="1"/>
          </p:cNvSpPr>
          <p:nvPr>
            <p:ph type="body" sz="half" idx="2"/>
          </p:nvPr>
        </p:nvSpPr>
        <p:spPr>
          <a:xfrm>
            <a:off x="839788" y="3110754"/>
            <a:ext cx="3932237" cy="2758234"/>
          </a:xfrm>
        </p:spPr>
        <p:txBody>
          <a:bodyPr/>
          <a:lstStyle>
            <a:lvl1pPr marL="0" indent="0">
              <a:buNone/>
              <a:defRPr sz="1600">
                <a:solidFill>
                  <a:srgbClr val="13284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Tree>
    <p:extLst>
      <p:ext uri="{BB962C8B-B14F-4D97-AF65-F5344CB8AC3E}">
        <p14:creationId xmlns:p14="http://schemas.microsoft.com/office/powerpoint/2010/main" val="2450729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1229377"/>
            <a:ext cx="3932237" cy="1600200"/>
          </a:xfrm>
        </p:spPr>
        <p:txBody>
          <a:bodyPr anchor="b"/>
          <a:lstStyle>
            <a:lvl1pPr>
              <a:defRPr sz="3200">
                <a:solidFill>
                  <a:srgbClr val="415972"/>
                </a:solidFill>
              </a:defRPr>
            </a:lvl1pPr>
          </a:lstStyle>
          <a:p>
            <a:r>
              <a:rPr lang="de-DE"/>
              <a:t>Mastertitelformat bearbeiten</a:t>
            </a:r>
            <a:endParaRPr lang="de-AT" dirty="0"/>
          </a:p>
        </p:txBody>
      </p:sp>
      <p:sp>
        <p:nvSpPr>
          <p:cNvPr id="3" name="Bildplatzhalter 2"/>
          <p:cNvSpPr>
            <a:spLocks noGrp="1"/>
          </p:cNvSpPr>
          <p:nvPr>
            <p:ph type="pic" idx="1"/>
          </p:nvPr>
        </p:nvSpPr>
        <p:spPr>
          <a:xfrm>
            <a:off x="5183188" y="987425"/>
            <a:ext cx="6172200" cy="4873625"/>
          </a:xfrm>
        </p:spPr>
        <p:txBody>
          <a:bodyPr/>
          <a:lstStyle>
            <a:lvl1pPr marL="0" indent="0">
              <a:buNone/>
              <a:defRPr sz="3200">
                <a:solidFill>
                  <a:srgbClr val="132843"/>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de-AT" dirty="0"/>
          </a:p>
        </p:txBody>
      </p:sp>
      <p:sp>
        <p:nvSpPr>
          <p:cNvPr id="4" name="Textplatzhalter 3"/>
          <p:cNvSpPr>
            <a:spLocks noGrp="1"/>
          </p:cNvSpPr>
          <p:nvPr>
            <p:ph type="body" sz="half" idx="2"/>
          </p:nvPr>
        </p:nvSpPr>
        <p:spPr>
          <a:xfrm>
            <a:off x="839788" y="3110754"/>
            <a:ext cx="3932237" cy="2758234"/>
          </a:xfrm>
        </p:spPr>
        <p:txBody>
          <a:bodyPr/>
          <a:lstStyle>
            <a:lvl1pPr marL="0" indent="0">
              <a:buNone/>
              <a:defRPr sz="1600">
                <a:solidFill>
                  <a:srgbClr val="13284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Tree>
    <p:extLst>
      <p:ext uri="{BB962C8B-B14F-4D97-AF65-F5344CB8AC3E}">
        <p14:creationId xmlns:p14="http://schemas.microsoft.com/office/powerpoint/2010/main" val="20144703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skussionsfragen">
    <p:bg>
      <p:bgPr>
        <a:solidFill>
          <a:srgbClr val="FFF2C6"/>
        </a:solidFill>
        <a:effectLst/>
      </p:bgPr>
    </p:bg>
    <p:spTree>
      <p:nvGrpSpPr>
        <p:cNvPr id="1" name=""/>
        <p:cNvGrpSpPr/>
        <p:nvPr/>
      </p:nvGrpSpPr>
      <p:grpSpPr>
        <a:xfrm>
          <a:off x="0" y="0"/>
          <a:ext cx="0" cy="0"/>
          <a:chOff x="0" y="0"/>
          <a:chExt cx="0" cy="0"/>
        </a:xfrm>
      </p:grpSpPr>
      <p:sp>
        <p:nvSpPr>
          <p:cNvPr id="5" name="Inhaltsplatzhalter 2"/>
          <p:cNvSpPr>
            <a:spLocks noGrp="1"/>
          </p:cNvSpPr>
          <p:nvPr>
            <p:ph idx="1"/>
          </p:nvPr>
        </p:nvSpPr>
        <p:spPr>
          <a:xfrm>
            <a:off x="838200" y="2656760"/>
            <a:ext cx="10515600" cy="3520202"/>
          </a:xfrm>
        </p:spPr>
        <p:txBody>
          <a:bodyPr/>
          <a:lstStyle>
            <a:lvl1pPr marL="228600" indent="-228600">
              <a:lnSpc>
                <a:spcPct val="150000"/>
              </a:lnSpc>
              <a:buSzPct val="75000"/>
              <a:buFont typeface="Wingdings" panose="05000000000000000000" pitchFamily="2" charset="2"/>
              <a:buChar char=""/>
              <a:defRPr>
                <a:solidFill>
                  <a:srgbClr val="132843"/>
                </a:solidFill>
              </a:defRPr>
            </a:lvl1pPr>
            <a:lvl2pPr marL="685800" indent="-228600">
              <a:lnSpc>
                <a:spcPct val="150000"/>
              </a:lnSpc>
              <a:buSzPct val="75000"/>
              <a:buFont typeface="Wingdings" panose="05000000000000000000" pitchFamily="2" charset="2"/>
              <a:buChar char=""/>
              <a:defRPr>
                <a:solidFill>
                  <a:srgbClr val="132843"/>
                </a:solidFill>
              </a:defRPr>
            </a:lvl2pPr>
            <a:lvl3pPr marL="1143000" indent="-228600">
              <a:lnSpc>
                <a:spcPct val="150000"/>
              </a:lnSpc>
              <a:buSzPct val="75000"/>
              <a:buFont typeface="Wingdings" panose="05000000000000000000" pitchFamily="2" charset="2"/>
              <a:buChar char=""/>
              <a:defRPr>
                <a:solidFill>
                  <a:srgbClr val="132843"/>
                </a:solidFill>
              </a:defRPr>
            </a:lvl3pPr>
            <a:lvl4pPr marL="1600200" indent="-228600">
              <a:lnSpc>
                <a:spcPct val="150000"/>
              </a:lnSpc>
              <a:buSzPct val="75000"/>
              <a:buFont typeface="Wingdings" panose="05000000000000000000" pitchFamily="2" charset="2"/>
              <a:buChar char=""/>
              <a:defRPr>
                <a:solidFill>
                  <a:srgbClr val="132843"/>
                </a:solidFill>
              </a:defRPr>
            </a:lvl4pPr>
            <a:lvl5pPr marL="2057400" indent="-228600">
              <a:lnSpc>
                <a:spcPct val="150000"/>
              </a:lnSpc>
              <a:buSzPct val="75000"/>
              <a:buFont typeface="Wingdings" panose="05000000000000000000" pitchFamily="2" charset="2"/>
              <a:buChar char=""/>
              <a:defRPr>
                <a:solidFill>
                  <a:srgbClr val="132843"/>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dirty="0"/>
          </a:p>
        </p:txBody>
      </p:sp>
      <p:sp>
        <p:nvSpPr>
          <p:cNvPr id="6" name="Titel 1"/>
          <p:cNvSpPr>
            <a:spLocks noGrp="1"/>
          </p:cNvSpPr>
          <p:nvPr>
            <p:ph type="title"/>
          </p:nvPr>
        </p:nvSpPr>
        <p:spPr>
          <a:xfrm>
            <a:off x="838200" y="1326480"/>
            <a:ext cx="10515600" cy="1163801"/>
          </a:xfrm>
        </p:spPr>
        <p:txBody>
          <a:bodyPr/>
          <a:lstStyle>
            <a:lvl1pPr>
              <a:defRPr>
                <a:solidFill>
                  <a:srgbClr val="415972"/>
                </a:solidFill>
              </a:defRPr>
            </a:lvl1pPr>
          </a:lstStyle>
          <a:p>
            <a:r>
              <a:rPr lang="de-DE"/>
              <a:t>Mastertitelformat bearbeiten</a:t>
            </a:r>
            <a:endParaRPr lang="de-AT" dirty="0"/>
          </a:p>
        </p:txBody>
      </p:sp>
    </p:spTree>
    <p:extLst>
      <p:ext uri="{BB962C8B-B14F-4D97-AF65-F5344CB8AC3E}">
        <p14:creationId xmlns:p14="http://schemas.microsoft.com/office/powerpoint/2010/main" val="30733737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ebsiteansicht">
    <p:spTree>
      <p:nvGrpSpPr>
        <p:cNvPr id="1" name=""/>
        <p:cNvGrpSpPr/>
        <p:nvPr/>
      </p:nvGrpSpPr>
      <p:grpSpPr>
        <a:xfrm>
          <a:off x="0" y="0"/>
          <a:ext cx="0" cy="0"/>
          <a:chOff x="0" y="0"/>
          <a:chExt cx="0" cy="0"/>
        </a:xfrm>
      </p:grpSpPr>
      <p:sp>
        <p:nvSpPr>
          <p:cNvPr id="7" name="Bildplatzhalter 2"/>
          <p:cNvSpPr>
            <a:spLocks noGrp="1"/>
          </p:cNvSpPr>
          <p:nvPr>
            <p:ph type="pic" idx="1"/>
          </p:nvPr>
        </p:nvSpPr>
        <p:spPr>
          <a:xfrm>
            <a:off x="2406000" y="1205345"/>
            <a:ext cx="7380000" cy="4729952"/>
          </a:xfrm>
        </p:spPr>
        <p:txBody>
          <a:bodyPr/>
          <a:lstStyle>
            <a:lvl1pPr marL="0" indent="0">
              <a:buNone/>
              <a:defRPr sz="3200">
                <a:solidFill>
                  <a:srgbClr val="132843"/>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de-AT" dirty="0"/>
          </a:p>
        </p:txBody>
      </p:sp>
    </p:spTree>
    <p:extLst>
      <p:ext uri="{BB962C8B-B14F-4D97-AF65-F5344CB8AC3E}">
        <p14:creationId xmlns:p14="http://schemas.microsoft.com/office/powerpoint/2010/main" val="585134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inweis">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normAutofit/>
          </a:bodyPr>
          <a:lstStyle>
            <a:lvl1pPr algn="l">
              <a:lnSpc>
                <a:spcPct val="150000"/>
              </a:lnSpc>
              <a:defRPr sz="3200">
                <a:solidFill>
                  <a:srgbClr val="415972"/>
                </a:solidFill>
              </a:defRPr>
            </a:lvl1pPr>
          </a:lstStyle>
          <a:p>
            <a:r>
              <a:rPr lang="de-DE" dirty="0"/>
              <a:t>Hinweis zur Nutzung der </a:t>
            </a:r>
            <a:r>
              <a:rPr lang="de-DE" dirty="0" err="1"/>
              <a:t>PowerPointPräsentation</a:t>
            </a:r>
            <a:endParaRPr lang="de-AT" dirty="0"/>
          </a:p>
        </p:txBody>
      </p:sp>
      <p:sp>
        <p:nvSpPr>
          <p:cNvPr id="5" name="Textfeld 4"/>
          <p:cNvSpPr txBox="1"/>
          <p:nvPr userDrawn="1"/>
        </p:nvSpPr>
        <p:spPr>
          <a:xfrm>
            <a:off x="838200" y="2656760"/>
            <a:ext cx="10515600" cy="2493760"/>
          </a:xfrm>
          <a:prstGeom prst="rect">
            <a:avLst/>
          </a:prstGeom>
          <a:noFill/>
        </p:spPr>
        <p:txBody>
          <a:bodyPr wrap="square" rtlCol="0">
            <a:spAutoFit/>
          </a:bodyPr>
          <a:lstStyle/>
          <a:p>
            <a:pPr marL="285750" lvl="0" indent="-285750">
              <a:lnSpc>
                <a:spcPct val="150000"/>
              </a:lnSpc>
              <a:spcAft>
                <a:spcPts val="1200"/>
              </a:spcAft>
              <a:buClr>
                <a:srgbClr val="C51909"/>
              </a:buClr>
              <a:buFont typeface="Wingdings" panose="05000000000000000000" pitchFamily="2" charset="2"/>
              <a:buChar char="w"/>
            </a:pPr>
            <a:r>
              <a:rPr lang="de-AT" sz="2000" dirty="0"/>
              <a:t>In dieser </a:t>
            </a:r>
            <a:r>
              <a:rPr lang="de-AT" sz="2000" dirty="0" err="1"/>
              <a:t>PowerPointPräsentation</a:t>
            </a:r>
            <a:r>
              <a:rPr lang="de-AT" sz="2000" dirty="0"/>
              <a:t> finden sich die wichtigsten Inhalte des Schwerpunktthemas in stark gekürzter Form.</a:t>
            </a:r>
          </a:p>
          <a:p>
            <a:pPr marL="285750" lvl="0" indent="-285750">
              <a:lnSpc>
                <a:spcPct val="150000"/>
              </a:lnSpc>
              <a:spcAft>
                <a:spcPts val="1200"/>
              </a:spcAft>
              <a:buClr>
                <a:srgbClr val="C51909"/>
              </a:buClr>
              <a:buFont typeface="Wingdings" panose="05000000000000000000" pitchFamily="2" charset="2"/>
              <a:buChar char="w"/>
            </a:pPr>
            <a:r>
              <a:rPr lang="de-AT" sz="2000" dirty="0"/>
              <a:t>Um zu den Hintergrundinformationen in den jeweiligen Abschnitten auf der </a:t>
            </a:r>
            <a:r>
              <a:rPr lang="de-AT" sz="2000" dirty="0" err="1"/>
              <a:t>DemokratieWEBstatt</a:t>
            </a:r>
            <a:r>
              <a:rPr lang="de-AT" sz="2000" dirty="0"/>
              <a:t> zu gelangen, nutzen Sie bitte die Verlinkungen auf den Überblicksfolien.</a:t>
            </a:r>
          </a:p>
        </p:txBody>
      </p:sp>
    </p:spTree>
    <p:extLst>
      <p:ext uri="{BB962C8B-B14F-4D97-AF65-F5344CB8AC3E}">
        <p14:creationId xmlns:p14="http://schemas.microsoft.com/office/powerpoint/2010/main" val="1201091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lnSpc>
                <a:spcPct val="150000"/>
              </a:lnSpc>
              <a:defRPr>
                <a:solidFill>
                  <a:srgbClr val="415972"/>
                </a:solidFill>
              </a:defRPr>
            </a:lvl1pPr>
          </a:lstStyle>
          <a:p>
            <a:r>
              <a:rPr lang="de-DE"/>
              <a:t>Mastertitelformat bearbeiten</a:t>
            </a:r>
            <a:endParaRPr lang="de-AT" dirty="0"/>
          </a:p>
        </p:txBody>
      </p:sp>
      <p:sp>
        <p:nvSpPr>
          <p:cNvPr id="3" name="Inhaltsplatzhalter 2"/>
          <p:cNvSpPr>
            <a:spLocks noGrp="1"/>
          </p:cNvSpPr>
          <p:nvPr>
            <p:ph idx="1"/>
          </p:nvPr>
        </p:nvSpPr>
        <p:spPr/>
        <p:txBody>
          <a:bodyPr/>
          <a:lstStyle>
            <a:lvl1pPr marL="228600" indent="-228600">
              <a:lnSpc>
                <a:spcPct val="150000"/>
              </a:lnSpc>
              <a:buSzPct val="75000"/>
              <a:buFont typeface="Wingdings" panose="05000000000000000000" pitchFamily="2" charset="2"/>
              <a:buChar char=""/>
              <a:defRPr>
                <a:solidFill>
                  <a:srgbClr val="132843"/>
                </a:solidFill>
              </a:defRPr>
            </a:lvl1pPr>
            <a:lvl2pPr marL="685800" indent="-228600">
              <a:lnSpc>
                <a:spcPct val="150000"/>
              </a:lnSpc>
              <a:buSzPct val="75000"/>
              <a:buFont typeface="Wingdings" panose="05000000000000000000" pitchFamily="2" charset="2"/>
              <a:buChar char=""/>
              <a:defRPr>
                <a:solidFill>
                  <a:srgbClr val="132843"/>
                </a:solidFill>
              </a:defRPr>
            </a:lvl2pPr>
            <a:lvl3pPr marL="1143000" indent="-228600">
              <a:lnSpc>
                <a:spcPct val="150000"/>
              </a:lnSpc>
              <a:buSzPct val="75000"/>
              <a:buFont typeface="Wingdings" panose="05000000000000000000" pitchFamily="2" charset="2"/>
              <a:buChar char=""/>
              <a:defRPr>
                <a:solidFill>
                  <a:srgbClr val="132843"/>
                </a:solidFill>
              </a:defRPr>
            </a:lvl3pPr>
            <a:lvl4pPr marL="1600200" indent="-228600">
              <a:lnSpc>
                <a:spcPct val="150000"/>
              </a:lnSpc>
              <a:buSzPct val="75000"/>
              <a:buFont typeface="Wingdings" panose="05000000000000000000" pitchFamily="2" charset="2"/>
              <a:buChar char=""/>
              <a:defRPr>
                <a:solidFill>
                  <a:srgbClr val="132843"/>
                </a:solidFill>
              </a:defRPr>
            </a:lvl4pPr>
            <a:lvl5pPr marL="2057400" indent="-228600">
              <a:lnSpc>
                <a:spcPct val="150000"/>
              </a:lnSpc>
              <a:buSzPct val="75000"/>
              <a:buFont typeface="Wingdings" panose="05000000000000000000" pitchFamily="2" charset="2"/>
              <a:buChar char=""/>
              <a:defRPr>
                <a:solidFill>
                  <a:srgbClr val="132843"/>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dirty="0"/>
          </a:p>
        </p:txBody>
      </p:sp>
    </p:spTree>
    <p:extLst>
      <p:ext uri="{BB962C8B-B14F-4D97-AF65-F5344CB8AC3E}">
        <p14:creationId xmlns:p14="http://schemas.microsoft.com/office/powerpoint/2010/main" val="2392246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und Bi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lnSpc>
                <a:spcPct val="150000"/>
              </a:lnSpc>
              <a:defRPr>
                <a:solidFill>
                  <a:srgbClr val="415972"/>
                </a:solidFill>
              </a:defRPr>
            </a:lvl1pPr>
          </a:lstStyle>
          <a:p>
            <a:r>
              <a:rPr lang="de-DE"/>
              <a:t>Mastertitelformat bearbeiten</a:t>
            </a:r>
            <a:endParaRPr lang="de-AT" dirty="0"/>
          </a:p>
        </p:txBody>
      </p:sp>
      <p:sp>
        <p:nvSpPr>
          <p:cNvPr id="4" name="Bildplatzhalter 2"/>
          <p:cNvSpPr>
            <a:spLocks noGrp="1"/>
          </p:cNvSpPr>
          <p:nvPr>
            <p:ph type="pic" idx="10"/>
          </p:nvPr>
        </p:nvSpPr>
        <p:spPr>
          <a:xfrm>
            <a:off x="3126221" y="2490281"/>
            <a:ext cx="5939557" cy="2986179"/>
          </a:xfrm>
        </p:spPr>
        <p:txBody>
          <a:bodyPr/>
          <a:lstStyle>
            <a:lvl1pPr marL="0" indent="0">
              <a:buNone/>
              <a:defRPr sz="3200">
                <a:solidFill>
                  <a:srgbClr val="132843"/>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de-AT" dirty="0"/>
          </a:p>
        </p:txBody>
      </p:sp>
      <p:sp>
        <p:nvSpPr>
          <p:cNvPr id="5" name="Textplatzhalter 2"/>
          <p:cNvSpPr>
            <a:spLocks noGrp="1"/>
          </p:cNvSpPr>
          <p:nvPr>
            <p:ph type="body" idx="1"/>
          </p:nvPr>
        </p:nvSpPr>
        <p:spPr>
          <a:xfrm>
            <a:off x="831850" y="5476460"/>
            <a:ext cx="10515600" cy="477077"/>
          </a:xfrm>
        </p:spPr>
        <p:txBody>
          <a:bodyPr>
            <a:normAutofit/>
          </a:bodyPr>
          <a:lstStyle>
            <a:lvl1pPr marL="0" indent="0" algn="ctr">
              <a:buNone/>
              <a:defRPr sz="1800">
                <a:solidFill>
                  <a:srgbClr val="13284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Tree>
    <p:extLst>
      <p:ext uri="{BB962C8B-B14F-4D97-AF65-F5344CB8AC3E}">
        <p14:creationId xmlns:p14="http://schemas.microsoft.com/office/powerpoint/2010/main" val="1129680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solidFill>
                  <a:srgbClr val="415972"/>
                </a:solidFill>
              </a:defRPr>
            </a:lvl1pPr>
          </a:lstStyle>
          <a:p>
            <a:r>
              <a:rPr lang="de-DE"/>
              <a:t>Mastertitelformat bearbeiten</a:t>
            </a:r>
            <a:endParaRPr lang="de-AT" dirty="0"/>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rgbClr val="13284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Tree>
    <p:extLst>
      <p:ext uri="{BB962C8B-B14F-4D97-AF65-F5344CB8AC3E}">
        <p14:creationId xmlns:p14="http://schemas.microsoft.com/office/powerpoint/2010/main" val="1700928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rgbClr val="415972"/>
                </a:solidFill>
              </a:defRPr>
            </a:lvl1pPr>
          </a:lstStyle>
          <a:p>
            <a:r>
              <a:rPr lang="de-DE"/>
              <a:t>Mastertitelformat bearbeiten</a:t>
            </a:r>
            <a:endParaRPr lang="de-AT" dirty="0"/>
          </a:p>
        </p:txBody>
      </p:sp>
      <p:sp>
        <p:nvSpPr>
          <p:cNvPr id="3" name="Inhaltsplatzhalter 2"/>
          <p:cNvSpPr>
            <a:spLocks noGrp="1"/>
          </p:cNvSpPr>
          <p:nvPr>
            <p:ph sz="half" idx="1"/>
          </p:nvPr>
        </p:nvSpPr>
        <p:spPr>
          <a:xfrm>
            <a:off x="838200" y="1825625"/>
            <a:ext cx="5181600" cy="4351338"/>
          </a:xfrm>
        </p:spPr>
        <p:txBody>
          <a:bodyPr/>
          <a:lstStyle>
            <a:lvl1pPr>
              <a:defRPr>
                <a:solidFill>
                  <a:srgbClr val="132843"/>
                </a:solidFill>
              </a:defRPr>
            </a:lvl1pPr>
            <a:lvl2pPr>
              <a:defRPr>
                <a:solidFill>
                  <a:srgbClr val="132843"/>
                </a:solidFill>
              </a:defRPr>
            </a:lvl2pPr>
            <a:lvl3pPr>
              <a:defRPr>
                <a:solidFill>
                  <a:srgbClr val="132843"/>
                </a:solidFill>
              </a:defRPr>
            </a:lvl3pPr>
            <a:lvl4pPr>
              <a:defRPr>
                <a:solidFill>
                  <a:srgbClr val="132843"/>
                </a:solidFill>
              </a:defRPr>
            </a:lvl4pPr>
            <a:lvl5pPr>
              <a:defRPr>
                <a:solidFill>
                  <a:srgbClr val="132843"/>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dirty="0"/>
          </a:p>
        </p:txBody>
      </p:sp>
      <p:sp>
        <p:nvSpPr>
          <p:cNvPr id="4" name="Inhaltsplatzhalter 3"/>
          <p:cNvSpPr>
            <a:spLocks noGrp="1"/>
          </p:cNvSpPr>
          <p:nvPr>
            <p:ph sz="half" idx="2"/>
          </p:nvPr>
        </p:nvSpPr>
        <p:spPr>
          <a:xfrm>
            <a:off x="6172200" y="1825625"/>
            <a:ext cx="5181600" cy="4351338"/>
          </a:xfrm>
        </p:spPr>
        <p:txBody>
          <a:bodyPr/>
          <a:lstStyle>
            <a:lvl1pPr>
              <a:defRPr>
                <a:solidFill>
                  <a:srgbClr val="132843"/>
                </a:solidFill>
              </a:defRPr>
            </a:lvl1pPr>
            <a:lvl2pPr>
              <a:defRPr>
                <a:solidFill>
                  <a:srgbClr val="132843"/>
                </a:solidFill>
              </a:defRPr>
            </a:lvl2pPr>
            <a:lvl3pPr>
              <a:defRPr>
                <a:solidFill>
                  <a:srgbClr val="132843"/>
                </a:solidFill>
              </a:defRPr>
            </a:lvl3pPr>
            <a:lvl4pPr>
              <a:defRPr>
                <a:solidFill>
                  <a:srgbClr val="132843"/>
                </a:solidFill>
              </a:defRPr>
            </a:lvl4pPr>
            <a:lvl5pPr>
              <a:defRPr>
                <a:solidFill>
                  <a:srgbClr val="132843"/>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dirty="0"/>
          </a:p>
        </p:txBody>
      </p:sp>
    </p:spTree>
    <p:extLst>
      <p:ext uri="{BB962C8B-B14F-4D97-AF65-F5344CB8AC3E}">
        <p14:creationId xmlns:p14="http://schemas.microsoft.com/office/powerpoint/2010/main" val="3044142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1243667"/>
            <a:ext cx="10515600" cy="1325563"/>
          </a:xfrm>
        </p:spPr>
        <p:txBody>
          <a:bodyPr/>
          <a:lstStyle>
            <a:lvl1pPr>
              <a:defRPr>
                <a:solidFill>
                  <a:srgbClr val="415972"/>
                </a:solidFill>
              </a:defRPr>
            </a:lvl1pPr>
          </a:lstStyle>
          <a:p>
            <a:r>
              <a:rPr lang="de-DE"/>
              <a:t>Mastertitelformat bearbeiten</a:t>
            </a:r>
            <a:endParaRPr lang="de-AT" dirty="0"/>
          </a:p>
        </p:txBody>
      </p:sp>
      <p:sp>
        <p:nvSpPr>
          <p:cNvPr id="3" name="Textplatzhalter 2"/>
          <p:cNvSpPr>
            <a:spLocks noGrp="1"/>
          </p:cNvSpPr>
          <p:nvPr>
            <p:ph type="body" idx="1"/>
          </p:nvPr>
        </p:nvSpPr>
        <p:spPr>
          <a:xfrm>
            <a:off x="839788" y="2586600"/>
            <a:ext cx="5157787" cy="823912"/>
          </a:xfrm>
        </p:spPr>
        <p:txBody>
          <a:bodyPr anchor="b"/>
          <a:lstStyle>
            <a:lvl1pPr marL="0" indent="0">
              <a:buNone/>
              <a:defRPr sz="2400" b="1">
                <a:solidFill>
                  <a:srgbClr val="13284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p:cNvSpPr>
            <a:spLocks noGrp="1"/>
          </p:cNvSpPr>
          <p:nvPr>
            <p:ph sz="half" idx="2"/>
          </p:nvPr>
        </p:nvSpPr>
        <p:spPr>
          <a:xfrm>
            <a:off x="839788" y="3334871"/>
            <a:ext cx="5157787" cy="2854792"/>
          </a:xfrm>
        </p:spPr>
        <p:txBody>
          <a:bodyPr/>
          <a:lstStyle>
            <a:lvl1pPr>
              <a:defRPr>
                <a:solidFill>
                  <a:srgbClr val="132843"/>
                </a:solidFill>
              </a:defRPr>
            </a:lvl1pPr>
            <a:lvl2pPr>
              <a:defRPr>
                <a:solidFill>
                  <a:srgbClr val="132843"/>
                </a:solidFill>
              </a:defRPr>
            </a:lvl2pPr>
            <a:lvl3pPr>
              <a:defRPr>
                <a:solidFill>
                  <a:srgbClr val="132843"/>
                </a:solidFill>
              </a:defRPr>
            </a:lvl3pPr>
            <a:lvl4pPr>
              <a:defRPr>
                <a:solidFill>
                  <a:srgbClr val="132843"/>
                </a:solidFill>
              </a:defRPr>
            </a:lvl4pPr>
            <a:lvl5pPr>
              <a:defRPr>
                <a:solidFill>
                  <a:srgbClr val="132843"/>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dirty="0"/>
          </a:p>
        </p:txBody>
      </p:sp>
      <p:sp>
        <p:nvSpPr>
          <p:cNvPr id="5" name="Textplatzhalter 4"/>
          <p:cNvSpPr>
            <a:spLocks noGrp="1"/>
          </p:cNvSpPr>
          <p:nvPr>
            <p:ph type="body" sz="quarter" idx="3"/>
          </p:nvPr>
        </p:nvSpPr>
        <p:spPr>
          <a:xfrm>
            <a:off x="6172200" y="2586600"/>
            <a:ext cx="5183188" cy="823912"/>
          </a:xfrm>
        </p:spPr>
        <p:txBody>
          <a:bodyPr anchor="b"/>
          <a:lstStyle>
            <a:lvl1pPr marL="0" indent="0">
              <a:buNone/>
              <a:defRPr sz="2400" b="1">
                <a:solidFill>
                  <a:srgbClr val="13284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p:cNvSpPr>
            <a:spLocks noGrp="1"/>
          </p:cNvSpPr>
          <p:nvPr>
            <p:ph sz="quarter" idx="4"/>
          </p:nvPr>
        </p:nvSpPr>
        <p:spPr>
          <a:xfrm>
            <a:off x="6172200" y="3334871"/>
            <a:ext cx="5183188" cy="2854792"/>
          </a:xfrm>
        </p:spPr>
        <p:txBody>
          <a:bodyPr/>
          <a:lstStyle>
            <a:lvl1pPr>
              <a:defRPr>
                <a:solidFill>
                  <a:srgbClr val="132843"/>
                </a:solidFill>
              </a:defRPr>
            </a:lvl1pPr>
            <a:lvl2pPr>
              <a:defRPr>
                <a:solidFill>
                  <a:srgbClr val="132843"/>
                </a:solidFill>
              </a:defRPr>
            </a:lvl2pPr>
            <a:lvl3pPr>
              <a:defRPr>
                <a:solidFill>
                  <a:srgbClr val="132843"/>
                </a:solidFill>
              </a:defRPr>
            </a:lvl3pPr>
            <a:lvl4pPr>
              <a:defRPr>
                <a:solidFill>
                  <a:srgbClr val="132843"/>
                </a:solidFill>
              </a:defRPr>
            </a:lvl4pPr>
            <a:lvl5pPr>
              <a:defRPr>
                <a:solidFill>
                  <a:srgbClr val="132843"/>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dirty="0"/>
          </a:p>
        </p:txBody>
      </p:sp>
    </p:spTree>
    <p:extLst>
      <p:ext uri="{BB962C8B-B14F-4D97-AF65-F5344CB8AC3E}">
        <p14:creationId xmlns:p14="http://schemas.microsoft.com/office/powerpoint/2010/main" val="2169177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rgbClr val="415972"/>
                </a:solidFill>
              </a:defRPr>
            </a:lvl1pPr>
          </a:lstStyle>
          <a:p>
            <a:r>
              <a:rPr lang="de-DE"/>
              <a:t>Mastertitelformat bearbeiten</a:t>
            </a:r>
            <a:endParaRPr lang="de-AT" dirty="0"/>
          </a:p>
        </p:txBody>
      </p:sp>
    </p:spTree>
    <p:extLst>
      <p:ext uri="{BB962C8B-B14F-4D97-AF65-F5344CB8AC3E}">
        <p14:creationId xmlns:p14="http://schemas.microsoft.com/office/powerpoint/2010/main" val="444527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http://www.demokratiewebstatt.at/"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1326480"/>
            <a:ext cx="10515600" cy="1163801"/>
          </a:xfrm>
          <a:prstGeom prst="rect">
            <a:avLst/>
          </a:prstGeom>
        </p:spPr>
        <p:txBody>
          <a:bodyPr vert="horz" lIns="91440" tIns="45720" rIns="91440" bIns="45720" rtlCol="0" anchor="ctr">
            <a:normAutofit/>
          </a:bodyPr>
          <a:lstStyle/>
          <a:p>
            <a:r>
              <a:rPr lang="de-DE" dirty="0"/>
              <a:t>Titelmasterformat durch Klicken bearbeiten</a:t>
            </a:r>
            <a:endParaRPr lang="de-AT" dirty="0"/>
          </a:p>
        </p:txBody>
      </p:sp>
      <p:sp>
        <p:nvSpPr>
          <p:cNvPr id="3" name="Textplatzhalter 2"/>
          <p:cNvSpPr>
            <a:spLocks noGrp="1"/>
          </p:cNvSpPr>
          <p:nvPr>
            <p:ph type="body" idx="1"/>
          </p:nvPr>
        </p:nvSpPr>
        <p:spPr>
          <a:xfrm>
            <a:off x="838200" y="2656760"/>
            <a:ext cx="10515600" cy="3520202"/>
          </a:xfrm>
          <a:prstGeom prst="rect">
            <a:avLst/>
          </a:prstGeom>
        </p:spPr>
        <p:txBody>
          <a:bodyPr vert="horz" lIns="91440" tIns="45720" rIns="91440" bIns="45720" rtlCol="0">
            <a:normAutofit/>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12" name="Untertitel 2"/>
          <p:cNvSpPr txBox="1">
            <a:spLocks/>
          </p:cNvSpPr>
          <p:nvPr userDrawn="1"/>
        </p:nvSpPr>
        <p:spPr>
          <a:xfrm>
            <a:off x="1524000" y="6176962"/>
            <a:ext cx="9144000" cy="473220"/>
          </a:xfrm>
          <a:prstGeom prst="rect">
            <a:avLst/>
          </a:prstGeom>
        </p:spPr>
        <p:txBody>
          <a:bodyPr vert="horz" lIns="91440" tIns="45720" rIns="91440" bIns="45720" rtlCol="0">
            <a:noAutofit/>
          </a:bodyPr>
          <a:lstStyle>
            <a:lvl1pPr marL="0" indent="0" algn="ctr" defTabSz="914400" rtl="0" eaLnBrk="1" latinLnBrk="0" hangingPunct="1">
              <a:lnSpc>
                <a:spcPct val="150000"/>
              </a:lnSpc>
              <a:spcBef>
                <a:spcPts val="1000"/>
              </a:spcBef>
              <a:buClr>
                <a:schemeClr val="accent5"/>
              </a:buClr>
              <a:buFont typeface="Wingdings" panose="05000000000000000000" pitchFamily="2" charset="2"/>
              <a:buNone/>
              <a:defRPr sz="2400" kern="1200">
                <a:solidFill>
                  <a:srgbClr val="132843"/>
                </a:solidFill>
                <a:latin typeface="+mn-lt"/>
                <a:ea typeface="+mn-ea"/>
                <a:cs typeface="+mn-cs"/>
              </a:defRPr>
            </a:lvl1pPr>
            <a:lvl2pPr marL="457200" indent="0" algn="ctr" defTabSz="914400" rtl="0" eaLnBrk="1" latinLnBrk="0" hangingPunct="1">
              <a:lnSpc>
                <a:spcPct val="150000"/>
              </a:lnSpc>
              <a:spcBef>
                <a:spcPts val="500"/>
              </a:spcBef>
              <a:buClr>
                <a:schemeClr val="accent5"/>
              </a:buClr>
              <a:buFont typeface="Wingdings" panose="05000000000000000000" pitchFamily="2" charset="2"/>
              <a:buNone/>
              <a:defRPr sz="2000" kern="1200">
                <a:solidFill>
                  <a:srgbClr val="132843"/>
                </a:solidFill>
                <a:latin typeface="+mn-lt"/>
                <a:ea typeface="+mn-ea"/>
                <a:cs typeface="+mn-cs"/>
              </a:defRPr>
            </a:lvl2pPr>
            <a:lvl3pPr marL="914400" indent="0" algn="ctr" defTabSz="914400" rtl="0" eaLnBrk="1" latinLnBrk="0" hangingPunct="1">
              <a:lnSpc>
                <a:spcPct val="150000"/>
              </a:lnSpc>
              <a:spcBef>
                <a:spcPts val="500"/>
              </a:spcBef>
              <a:buClr>
                <a:schemeClr val="accent5"/>
              </a:buClr>
              <a:buFont typeface="Wingdings" panose="05000000000000000000" pitchFamily="2" charset="2"/>
              <a:buNone/>
              <a:defRPr sz="1800" kern="1200">
                <a:solidFill>
                  <a:srgbClr val="132843"/>
                </a:solidFill>
                <a:latin typeface="+mn-lt"/>
                <a:ea typeface="+mn-ea"/>
                <a:cs typeface="+mn-cs"/>
              </a:defRPr>
            </a:lvl3pPr>
            <a:lvl4pPr marL="1371600" indent="0" algn="ctr" defTabSz="914400" rtl="0" eaLnBrk="1" latinLnBrk="0" hangingPunct="1">
              <a:lnSpc>
                <a:spcPct val="150000"/>
              </a:lnSpc>
              <a:spcBef>
                <a:spcPts val="500"/>
              </a:spcBef>
              <a:buClr>
                <a:schemeClr val="accent5"/>
              </a:buClr>
              <a:buFont typeface="Wingdings" panose="05000000000000000000" pitchFamily="2" charset="2"/>
              <a:buNone/>
              <a:defRPr sz="1600" kern="1200">
                <a:solidFill>
                  <a:srgbClr val="132843"/>
                </a:solidFill>
                <a:latin typeface="+mn-lt"/>
                <a:ea typeface="+mn-ea"/>
                <a:cs typeface="+mn-cs"/>
              </a:defRPr>
            </a:lvl4pPr>
            <a:lvl5pPr marL="1828800" indent="0" algn="ctr" defTabSz="914400" rtl="0" eaLnBrk="1" latinLnBrk="0" hangingPunct="1">
              <a:lnSpc>
                <a:spcPct val="150000"/>
              </a:lnSpc>
              <a:spcBef>
                <a:spcPts val="500"/>
              </a:spcBef>
              <a:buClr>
                <a:schemeClr val="accent5"/>
              </a:buClr>
              <a:buFont typeface="Wingdings" panose="05000000000000000000" pitchFamily="2" charset="2"/>
              <a:buNone/>
              <a:defRPr sz="1600" kern="1200">
                <a:solidFill>
                  <a:srgbClr val="132843"/>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sz="1800" dirty="0">
                <a:solidFill>
                  <a:srgbClr val="415972"/>
                </a:solidFill>
                <a:hlinkClick r:id="rId15"/>
              </a:rPr>
              <a:t>www.demokratiewebstatt.at</a:t>
            </a:r>
            <a:endParaRPr lang="de-AT" sz="1800" dirty="0">
              <a:solidFill>
                <a:srgbClr val="415972"/>
              </a:solidFill>
            </a:endParaRPr>
          </a:p>
        </p:txBody>
      </p:sp>
      <p:pic>
        <p:nvPicPr>
          <p:cNvPr id="4" name="Grafik 3"/>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9411284" y="326367"/>
            <a:ext cx="2360874" cy="617961"/>
          </a:xfrm>
          <a:prstGeom prst="rect">
            <a:avLst/>
          </a:prstGeom>
        </p:spPr>
      </p:pic>
    </p:spTree>
    <p:extLst>
      <p:ext uri="{BB962C8B-B14F-4D97-AF65-F5344CB8AC3E}">
        <p14:creationId xmlns:p14="http://schemas.microsoft.com/office/powerpoint/2010/main" val="4087388041"/>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60" r:id="rId3"/>
    <p:sldLayoutId id="2147483650" r:id="rId4"/>
    <p:sldLayoutId id="2147483661" r:id="rId5"/>
    <p:sldLayoutId id="2147483651" r:id="rId6"/>
    <p:sldLayoutId id="2147483652" r:id="rId7"/>
    <p:sldLayoutId id="2147483653" r:id="rId8"/>
    <p:sldLayoutId id="2147483654" r:id="rId9"/>
    <p:sldLayoutId id="2147483655" r:id="rId10"/>
    <p:sldLayoutId id="2147483656" r:id="rId11"/>
    <p:sldLayoutId id="2147483657" r:id="rId12"/>
    <p:sldLayoutId id="2147483662" r:id="rId13"/>
  </p:sldLayoutIdLst>
  <p:txStyles>
    <p:titleStyle>
      <a:lvl1pPr algn="l" defTabSz="914400" rtl="0" eaLnBrk="1" latinLnBrk="0" hangingPunct="1">
        <a:lnSpc>
          <a:spcPct val="100000"/>
        </a:lnSpc>
        <a:spcBef>
          <a:spcPct val="0"/>
        </a:spcBef>
        <a:buNone/>
        <a:defRPr sz="4000" kern="1200">
          <a:solidFill>
            <a:srgbClr val="415972"/>
          </a:solidFill>
          <a:latin typeface="Lato Semibold" panose="020F0502020204030203" pitchFamily="34" charset="0"/>
          <a:ea typeface="Lato Semibold" panose="020F0502020204030203" pitchFamily="34" charset="0"/>
          <a:cs typeface="Lato Semibold" panose="020F0502020204030203" pitchFamily="34" charset="0"/>
        </a:defRPr>
      </a:lvl1pPr>
    </p:titleStyle>
    <p:bodyStyle>
      <a:lvl1pPr marL="228600" indent="-228600" algn="l" defTabSz="914400" rtl="0" eaLnBrk="1" latinLnBrk="0" hangingPunct="1">
        <a:lnSpc>
          <a:spcPct val="150000"/>
        </a:lnSpc>
        <a:spcBef>
          <a:spcPts val="1000"/>
        </a:spcBef>
        <a:buClr>
          <a:srgbClr val="C51909"/>
        </a:buClr>
        <a:buFont typeface="Wingdings" panose="05000000000000000000" pitchFamily="2" charset="2"/>
        <a:buChar char=""/>
        <a:defRPr sz="2800" kern="1200">
          <a:solidFill>
            <a:srgbClr val="132843"/>
          </a:solidFill>
          <a:latin typeface="+mn-lt"/>
          <a:ea typeface="+mn-ea"/>
          <a:cs typeface="+mn-cs"/>
        </a:defRPr>
      </a:lvl1pPr>
      <a:lvl2pPr marL="685800" indent="-228600" algn="l" defTabSz="914400" rtl="0" eaLnBrk="1" latinLnBrk="0" hangingPunct="1">
        <a:lnSpc>
          <a:spcPct val="150000"/>
        </a:lnSpc>
        <a:spcBef>
          <a:spcPts val="500"/>
        </a:spcBef>
        <a:buClr>
          <a:srgbClr val="C51909"/>
        </a:buClr>
        <a:buFont typeface="Wingdings" panose="05000000000000000000" pitchFamily="2" charset="2"/>
        <a:buChar char=""/>
        <a:defRPr sz="2400" kern="1200">
          <a:solidFill>
            <a:srgbClr val="132843"/>
          </a:solidFill>
          <a:latin typeface="+mn-lt"/>
          <a:ea typeface="+mn-ea"/>
          <a:cs typeface="+mn-cs"/>
        </a:defRPr>
      </a:lvl2pPr>
      <a:lvl3pPr marL="1143000" indent="-228600" algn="l" defTabSz="914400" rtl="0" eaLnBrk="1" latinLnBrk="0" hangingPunct="1">
        <a:lnSpc>
          <a:spcPct val="150000"/>
        </a:lnSpc>
        <a:spcBef>
          <a:spcPts val="500"/>
        </a:spcBef>
        <a:buClr>
          <a:srgbClr val="C51909"/>
        </a:buClr>
        <a:buFont typeface="Wingdings" panose="05000000000000000000" pitchFamily="2" charset="2"/>
        <a:buChar char=""/>
        <a:defRPr sz="2000" kern="1200">
          <a:solidFill>
            <a:srgbClr val="132843"/>
          </a:solidFill>
          <a:latin typeface="+mn-lt"/>
          <a:ea typeface="+mn-ea"/>
          <a:cs typeface="+mn-cs"/>
        </a:defRPr>
      </a:lvl3pPr>
      <a:lvl4pPr marL="1600200" indent="-228600" algn="l" defTabSz="914400" rtl="0" eaLnBrk="1" latinLnBrk="0" hangingPunct="1">
        <a:lnSpc>
          <a:spcPct val="150000"/>
        </a:lnSpc>
        <a:spcBef>
          <a:spcPts val="500"/>
        </a:spcBef>
        <a:buClr>
          <a:srgbClr val="C51909"/>
        </a:buClr>
        <a:buFont typeface="Wingdings" panose="05000000000000000000" pitchFamily="2" charset="2"/>
        <a:buChar char=""/>
        <a:defRPr sz="1800" kern="1200">
          <a:solidFill>
            <a:srgbClr val="132843"/>
          </a:solidFill>
          <a:latin typeface="+mn-lt"/>
          <a:ea typeface="+mn-ea"/>
          <a:cs typeface="+mn-cs"/>
        </a:defRPr>
      </a:lvl4pPr>
      <a:lvl5pPr marL="2057400" indent="-228600" algn="l" defTabSz="914400" rtl="0" eaLnBrk="1" latinLnBrk="0" hangingPunct="1">
        <a:lnSpc>
          <a:spcPct val="150000"/>
        </a:lnSpc>
        <a:spcBef>
          <a:spcPts val="500"/>
        </a:spcBef>
        <a:buClr>
          <a:srgbClr val="C51909"/>
        </a:buClr>
        <a:buFont typeface="Wingdings" panose="05000000000000000000" pitchFamily="2" charset="2"/>
        <a:buChar char=""/>
        <a:defRPr sz="1800" kern="1200">
          <a:solidFill>
            <a:srgbClr val="13284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https://www.demokratiewebstatt.at/thema/thema-demokratie-gegen-terror/demokratie-gegen-terrorismus" TargetMode="Externa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hyperlink" Target="https://www.demokratiewebstatt.at/thema/thema-demokratie-gegen-terror/terrorismus-und-radikalisierung" TargetMode="Externa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hyperlink" Target="https://www.demokratiewebstatt.at/thema/thema-demokratie-gegen-terror/gib-terrorismus-keine-chance" TargetMode="Externa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hyperlink" Target="http://www.derad.at/" TargetMode="External"/><Relationship Id="rId2" Type="http://schemas.openxmlformats.org/officeDocument/2006/relationships/hyperlink" Target="http://www.beratungsstelleextremismus.at/" TargetMode="Externa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hyperlink" Target="https://www.schulpsychologie.at/gesundheitsfoerderung/gewaltpraevention-1/jugend-und-extremismus" TargetMode="External"/><Relationship Id="rId2" Type="http://schemas.openxmlformats.org/officeDocument/2006/relationships/hyperlink" Target="https://www.rataufdraht.at/themenubersicht/gewalt" TargetMode="External"/><Relationship Id="rId1" Type="http://schemas.openxmlformats.org/officeDocument/2006/relationships/slideLayout" Target="../slideLayouts/slideLayout13.xml"/><Relationship Id="rId4" Type="http://schemas.openxmlformats.org/officeDocument/2006/relationships/hyperlink" Target="https://zara.or.at/"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www.politik-lernen.at/extremismus" TargetMode="External"/><Relationship Id="rId2" Type="http://schemas.openxmlformats.org/officeDocument/2006/relationships/hyperlink" Target="https://www.nohatespeech.at/" TargetMode="Externa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https://www.demokratiewebstatt.at/thema/thema-demokratie-gegen-terror/was-ist-terrorismus" TargetMode="Externa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tertitel 4"/>
          <p:cNvSpPr>
            <a:spLocks noGrp="1"/>
          </p:cNvSpPr>
          <p:nvPr>
            <p:ph type="subTitle" idx="1"/>
          </p:nvPr>
        </p:nvSpPr>
        <p:spPr/>
        <p:txBody>
          <a:bodyPr/>
          <a:lstStyle/>
          <a:p>
            <a:r>
              <a:rPr lang="de-DE" dirty="0"/>
              <a:t>Demokratische Werte sind stärker als Gewalt und Terror.</a:t>
            </a:r>
            <a:endParaRPr lang="de-AT" dirty="0"/>
          </a:p>
        </p:txBody>
      </p:sp>
      <p:sp>
        <p:nvSpPr>
          <p:cNvPr id="4" name="Titel 3"/>
          <p:cNvSpPr>
            <a:spLocks noGrp="1"/>
          </p:cNvSpPr>
          <p:nvPr>
            <p:ph type="ctrTitle"/>
          </p:nvPr>
        </p:nvSpPr>
        <p:spPr/>
        <p:txBody>
          <a:bodyPr/>
          <a:lstStyle/>
          <a:p>
            <a:r>
              <a:rPr lang="de-AT" dirty="0"/>
              <a:t>Demokratie gegen Terror</a:t>
            </a:r>
          </a:p>
        </p:txBody>
      </p:sp>
    </p:spTree>
    <p:extLst>
      <p:ext uri="{BB962C8B-B14F-4D97-AF65-F5344CB8AC3E}">
        <p14:creationId xmlns:p14="http://schemas.microsoft.com/office/powerpoint/2010/main" val="7515522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CE7643-5278-0345-8BBD-F4D2059BE244}"/>
              </a:ext>
            </a:extLst>
          </p:cNvPr>
          <p:cNvSpPr>
            <a:spLocks noGrp="1"/>
          </p:cNvSpPr>
          <p:nvPr>
            <p:ph type="title"/>
          </p:nvPr>
        </p:nvSpPr>
        <p:spPr/>
        <p:txBody>
          <a:bodyPr/>
          <a:lstStyle/>
          <a:p>
            <a:r>
              <a:rPr lang="de-DE" dirty="0">
                <a:hlinkClick r:id="rId2"/>
              </a:rPr>
              <a:t>Demokratie gegen Terrorismus</a:t>
            </a:r>
            <a:endParaRPr lang="de-DE" dirty="0"/>
          </a:p>
        </p:txBody>
      </p:sp>
      <p:pic>
        <p:nvPicPr>
          <p:cNvPr id="6" name="Bildplatzhalter 5">
            <a:extLst>
              <a:ext uri="{FF2B5EF4-FFF2-40B4-BE49-F238E27FC236}">
                <a16:creationId xmlns:a16="http://schemas.microsoft.com/office/drawing/2014/main" id="{4A01C54C-E27F-6243-E47E-87036BF26725}"/>
              </a:ext>
            </a:extLst>
          </p:cNvPr>
          <p:cNvPicPr>
            <a:picLocks noGrp="1" noChangeAspect="1"/>
          </p:cNvPicPr>
          <p:nvPr>
            <p:ph type="pic" idx="10"/>
          </p:nvPr>
        </p:nvPicPr>
        <p:blipFill>
          <a:blip r:embed="rId3">
            <a:extLst>
              <a:ext uri="{28A0092B-C50C-407E-A947-70E740481C1C}">
                <a14:useLocalDpi xmlns:a14="http://schemas.microsoft.com/office/drawing/2010/main" val="0"/>
              </a:ext>
            </a:extLst>
          </a:blip>
          <a:srcRect t="16489" b="16489"/>
          <a:stretch>
            <a:fillRect/>
          </a:stretch>
        </p:blipFill>
        <p:spPr>
          <a:prstGeom prst="rect">
            <a:avLst/>
          </a:prstGeom>
        </p:spPr>
      </p:pic>
      <p:sp>
        <p:nvSpPr>
          <p:cNvPr id="4" name="Textplatzhalter 3">
            <a:extLst>
              <a:ext uri="{FF2B5EF4-FFF2-40B4-BE49-F238E27FC236}">
                <a16:creationId xmlns:a16="http://schemas.microsoft.com/office/drawing/2014/main" id="{E2BEE1E3-E5F7-2620-8CD0-0B3F21CA3EB5}"/>
              </a:ext>
            </a:extLst>
          </p:cNvPr>
          <p:cNvSpPr>
            <a:spLocks noGrp="1"/>
          </p:cNvSpPr>
          <p:nvPr>
            <p:ph type="body" idx="1"/>
          </p:nvPr>
        </p:nvSpPr>
        <p:spPr/>
        <p:txBody>
          <a:bodyPr/>
          <a:lstStyle/>
          <a:p>
            <a:r>
              <a:rPr lang="de-DE" dirty="0"/>
              <a:t>© Parlamentsdirektion</a:t>
            </a:r>
          </a:p>
        </p:txBody>
      </p:sp>
    </p:spTree>
    <p:extLst>
      <p:ext uri="{BB962C8B-B14F-4D97-AF65-F5344CB8AC3E}">
        <p14:creationId xmlns:p14="http://schemas.microsoft.com/office/powerpoint/2010/main" val="7400628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94D43A-5097-D55B-2FF8-BAA00DC852CC}"/>
              </a:ext>
            </a:extLst>
          </p:cNvPr>
          <p:cNvSpPr>
            <a:spLocks noGrp="1"/>
          </p:cNvSpPr>
          <p:nvPr>
            <p:ph type="title"/>
          </p:nvPr>
        </p:nvSpPr>
        <p:spPr/>
        <p:txBody>
          <a:bodyPr/>
          <a:lstStyle/>
          <a:p>
            <a:r>
              <a:rPr lang="de-DE" dirty="0"/>
              <a:t>Terrorangriffe und ihre Folgen</a:t>
            </a:r>
          </a:p>
        </p:txBody>
      </p:sp>
      <p:pic>
        <p:nvPicPr>
          <p:cNvPr id="6" name="Inhaltsplatzhalter 5">
            <a:extLst>
              <a:ext uri="{FF2B5EF4-FFF2-40B4-BE49-F238E27FC236}">
                <a16:creationId xmlns:a16="http://schemas.microsoft.com/office/drawing/2014/main" id="{2A7CF6E7-42F1-BF80-C701-0127AF1CC5E3}"/>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2316368"/>
            <a:ext cx="5181600" cy="3369851"/>
          </a:xfrm>
          <a:prstGeom prst="rect">
            <a:avLst/>
          </a:prstGeom>
        </p:spPr>
      </p:pic>
      <p:sp>
        <p:nvSpPr>
          <p:cNvPr id="4" name="Inhaltsplatzhalter 3">
            <a:extLst>
              <a:ext uri="{FF2B5EF4-FFF2-40B4-BE49-F238E27FC236}">
                <a16:creationId xmlns:a16="http://schemas.microsoft.com/office/drawing/2014/main" id="{85EF32C9-87A6-3F32-5C76-C61E2E845780}"/>
              </a:ext>
            </a:extLst>
          </p:cNvPr>
          <p:cNvSpPr>
            <a:spLocks noGrp="1"/>
          </p:cNvSpPr>
          <p:nvPr>
            <p:ph sz="half" idx="2"/>
          </p:nvPr>
        </p:nvSpPr>
        <p:spPr/>
        <p:txBody>
          <a:bodyPr>
            <a:normAutofit fontScale="55000" lnSpcReduction="20000"/>
          </a:bodyPr>
          <a:lstStyle/>
          <a:p>
            <a:endParaRPr lang="de-DE" dirty="0"/>
          </a:p>
          <a:p>
            <a:r>
              <a:rPr lang="de-DE" sz="2900" dirty="0"/>
              <a:t>Als erste Reaktion rufen Staaten oft den Ausnahmezustand aus: Einschränkung der Bewegungs- und Meinungsfreiheit, verstärkte Sicherheitsvorkehrungen</a:t>
            </a:r>
          </a:p>
          <a:p>
            <a:r>
              <a:rPr lang="de-DE" sz="2900" dirty="0"/>
              <a:t>Gesetze werden verschärft: mehr Befugnisse für Verfassungsschutz und Geheimdienste, Datenspeicherung wird ausgebaut</a:t>
            </a:r>
          </a:p>
          <a:p>
            <a:pPr lvl="1"/>
            <a:r>
              <a:rPr lang="de-DE" sz="2900" dirty="0"/>
              <a:t>Folge: Bürgerinnen und Bürger fühlen sich in ihren Grund- und Freiheitsrechten eingeschränkt.</a:t>
            </a:r>
          </a:p>
          <a:p>
            <a:pPr marL="0" indent="0">
              <a:buNone/>
            </a:pPr>
            <a:r>
              <a:rPr lang="de-DE" sz="2100" dirty="0"/>
              <a:t>Bild: © </a:t>
            </a:r>
            <a:r>
              <a:rPr lang="de-DE" sz="2100" dirty="0" err="1"/>
              <a:t>marcor</a:t>
            </a:r>
            <a:r>
              <a:rPr lang="de-DE" sz="2100" dirty="0"/>
              <a:t> / Clipdealer</a:t>
            </a:r>
          </a:p>
          <a:p>
            <a:endParaRPr lang="de-DE" dirty="0"/>
          </a:p>
        </p:txBody>
      </p:sp>
    </p:spTree>
    <p:extLst>
      <p:ext uri="{BB962C8B-B14F-4D97-AF65-F5344CB8AC3E}">
        <p14:creationId xmlns:p14="http://schemas.microsoft.com/office/powerpoint/2010/main" val="11409832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918585-4E0F-4028-6C50-31D7C3DD49BD}"/>
              </a:ext>
            </a:extLst>
          </p:cNvPr>
          <p:cNvSpPr>
            <a:spLocks noGrp="1"/>
          </p:cNvSpPr>
          <p:nvPr>
            <p:ph type="title"/>
          </p:nvPr>
        </p:nvSpPr>
        <p:spPr/>
        <p:txBody>
          <a:bodyPr>
            <a:normAutofit fontScale="90000"/>
          </a:bodyPr>
          <a:lstStyle/>
          <a:p>
            <a:r>
              <a:rPr lang="de-DE" dirty="0"/>
              <a:t>Vertrauen in die Demokratie als beste Strategie</a:t>
            </a:r>
          </a:p>
        </p:txBody>
      </p:sp>
      <p:sp>
        <p:nvSpPr>
          <p:cNvPr id="3" name="Inhaltsplatzhalter 2">
            <a:extLst>
              <a:ext uri="{FF2B5EF4-FFF2-40B4-BE49-F238E27FC236}">
                <a16:creationId xmlns:a16="http://schemas.microsoft.com/office/drawing/2014/main" id="{D8E8B9AC-8E45-BE3F-AD22-EB7FC84A63C8}"/>
              </a:ext>
            </a:extLst>
          </p:cNvPr>
          <p:cNvSpPr>
            <a:spLocks noGrp="1"/>
          </p:cNvSpPr>
          <p:nvPr>
            <p:ph idx="1"/>
          </p:nvPr>
        </p:nvSpPr>
        <p:spPr/>
        <p:txBody>
          <a:bodyPr>
            <a:normAutofit fontScale="70000" lnSpcReduction="20000"/>
          </a:bodyPr>
          <a:lstStyle/>
          <a:p>
            <a:r>
              <a:rPr lang="de-DE" dirty="0"/>
              <a:t>Sicherheitsmaßnahmen und Ausnahmezustände sind zeitlich beschränkt – langfristig ist Vertrauen in demokratische Werte die beste Strategie gegen den Terrorismus.</a:t>
            </a:r>
          </a:p>
          <a:p>
            <a:r>
              <a:rPr lang="de-DE" dirty="0"/>
              <a:t> Demokratien müssen lernen, die Bedrohung durch den Terrorismus „auszuhalten“. </a:t>
            </a:r>
          </a:p>
          <a:p>
            <a:r>
              <a:rPr lang="de-DE" dirty="0"/>
              <a:t>Zusammenhalt innerhalb der Gesellschaft im Kampf gegen den Terrorismus ist von großer Bedeutung.</a:t>
            </a:r>
          </a:p>
          <a:p>
            <a:r>
              <a:rPr lang="de-DE" dirty="0"/>
              <a:t>Alle Menschen müssen sich zu demokratischen Grundwerten bekennen, aber auch gleiche Chancen haben, an der Gesellschaft teilzuhaben.</a:t>
            </a:r>
          </a:p>
          <a:p>
            <a:endParaRPr lang="de-DE" dirty="0"/>
          </a:p>
        </p:txBody>
      </p:sp>
    </p:spTree>
    <p:extLst>
      <p:ext uri="{BB962C8B-B14F-4D97-AF65-F5344CB8AC3E}">
        <p14:creationId xmlns:p14="http://schemas.microsoft.com/office/powerpoint/2010/main" val="41556415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18641E-26B8-81EF-10D3-8FBB5C8EE777}"/>
              </a:ext>
            </a:extLst>
          </p:cNvPr>
          <p:cNvSpPr>
            <a:spLocks noGrp="1"/>
          </p:cNvSpPr>
          <p:nvPr>
            <p:ph type="title"/>
          </p:nvPr>
        </p:nvSpPr>
        <p:spPr/>
        <p:txBody>
          <a:bodyPr/>
          <a:lstStyle/>
          <a:p>
            <a:r>
              <a:rPr lang="de-DE" dirty="0"/>
              <a:t>Demokratische Werte gegen Terrorismus</a:t>
            </a:r>
          </a:p>
        </p:txBody>
      </p:sp>
      <p:sp>
        <p:nvSpPr>
          <p:cNvPr id="3" name="Inhaltsplatzhalter 2">
            <a:extLst>
              <a:ext uri="{FF2B5EF4-FFF2-40B4-BE49-F238E27FC236}">
                <a16:creationId xmlns:a16="http://schemas.microsoft.com/office/drawing/2014/main" id="{BF92238B-8BE9-BC8A-2829-492C0B83D411}"/>
              </a:ext>
            </a:extLst>
          </p:cNvPr>
          <p:cNvSpPr>
            <a:spLocks noGrp="1"/>
          </p:cNvSpPr>
          <p:nvPr>
            <p:ph sz="half" idx="1"/>
          </p:nvPr>
        </p:nvSpPr>
        <p:spPr/>
        <p:txBody>
          <a:bodyPr>
            <a:normAutofit fontScale="92500"/>
          </a:bodyPr>
          <a:lstStyle/>
          <a:p>
            <a:pPr marL="0" indent="0">
              <a:buNone/>
            </a:pPr>
            <a:endParaRPr lang="de-DE" dirty="0"/>
          </a:p>
          <a:p>
            <a:r>
              <a:rPr lang="de-DE" dirty="0"/>
              <a:t>Terrorismus als Kampf zwischen verschiedenen Werten: </a:t>
            </a:r>
          </a:p>
          <a:p>
            <a:pPr lvl="1"/>
            <a:r>
              <a:rPr lang="de-DE" dirty="0"/>
              <a:t>Frieden gegen Gewalt</a:t>
            </a:r>
          </a:p>
          <a:p>
            <a:pPr lvl="1"/>
            <a:r>
              <a:rPr lang="de-DE" dirty="0"/>
              <a:t>Toleranz gegen Intoleranz</a:t>
            </a:r>
          </a:p>
          <a:p>
            <a:pPr lvl="1"/>
            <a:r>
              <a:rPr lang="de-DE" dirty="0"/>
              <a:t>Vielfalt gegen Uniformität</a:t>
            </a:r>
          </a:p>
          <a:p>
            <a:pPr lvl="1"/>
            <a:r>
              <a:rPr lang="de-DE" dirty="0"/>
              <a:t>Demokratie gegen Extremismus.</a:t>
            </a:r>
          </a:p>
        </p:txBody>
      </p:sp>
      <p:pic>
        <p:nvPicPr>
          <p:cNvPr id="6" name="Inhaltsplatzhalter 5">
            <a:extLst>
              <a:ext uri="{FF2B5EF4-FFF2-40B4-BE49-F238E27FC236}">
                <a16:creationId xmlns:a16="http://schemas.microsoft.com/office/drawing/2014/main" id="{95AC96B9-0E79-3F38-2FB7-DDAF59E7DD4F}"/>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960079" y="2758055"/>
            <a:ext cx="3453441" cy="2486478"/>
          </a:xfrm>
          <a:prstGeom prst="rect">
            <a:avLst/>
          </a:prstGeom>
        </p:spPr>
      </p:pic>
      <p:sp>
        <p:nvSpPr>
          <p:cNvPr id="8" name="Textfeld 7">
            <a:extLst>
              <a:ext uri="{FF2B5EF4-FFF2-40B4-BE49-F238E27FC236}">
                <a16:creationId xmlns:a16="http://schemas.microsoft.com/office/drawing/2014/main" id="{EF74DDC3-09BF-A8B3-FAF1-2DC8B35D2FA7}"/>
              </a:ext>
            </a:extLst>
          </p:cNvPr>
          <p:cNvSpPr txBox="1"/>
          <p:nvPr/>
        </p:nvSpPr>
        <p:spPr>
          <a:xfrm>
            <a:off x="6960080" y="5244533"/>
            <a:ext cx="3453440" cy="830997"/>
          </a:xfrm>
          <a:prstGeom prst="rect">
            <a:avLst/>
          </a:prstGeom>
          <a:noFill/>
        </p:spPr>
        <p:txBody>
          <a:bodyPr wrap="square">
            <a:spAutoFit/>
          </a:bodyPr>
          <a:lstStyle/>
          <a:p>
            <a:r>
              <a:rPr lang="de-DE" sz="1200" dirty="0"/>
              <a:t>Das Brandenburger Tor im Zeichen der Solidarität mit den Opfern der Pariser Terroranschläge. </a:t>
            </a:r>
            <a:br>
              <a:rPr lang="de-DE" sz="1200" dirty="0"/>
            </a:br>
            <a:r>
              <a:rPr lang="de-DE" sz="1200" dirty="0"/>
              <a:t>© Sandro Schroeder  Wikipedia CC BY-SA 2.0</a:t>
            </a:r>
          </a:p>
        </p:txBody>
      </p:sp>
    </p:spTree>
    <p:extLst>
      <p:ext uri="{BB962C8B-B14F-4D97-AF65-F5344CB8AC3E}">
        <p14:creationId xmlns:p14="http://schemas.microsoft.com/office/powerpoint/2010/main" val="40622858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5"/>
          <p:cNvSpPr>
            <a:spLocks noGrp="1"/>
          </p:cNvSpPr>
          <p:nvPr>
            <p:ph idx="1"/>
          </p:nvPr>
        </p:nvSpPr>
        <p:spPr/>
        <p:txBody>
          <a:bodyPr>
            <a:normAutofit fontScale="77500" lnSpcReduction="20000"/>
          </a:bodyPr>
          <a:lstStyle/>
          <a:p>
            <a:pPr marL="0" indent="0">
              <a:buNone/>
            </a:pPr>
            <a:r>
              <a:rPr lang="de-DE" dirty="0"/>
              <a:t>„</a:t>
            </a:r>
            <a:r>
              <a:rPr lang="de-DE" b="1" dirty="0"/>
              <a:t>Werte wie Menschlichkeit, Vielfalt, Solidarität und eine offene Gemeinschaft sind die stärksten Waffen gegen Gewalt und Terror.“</a:t>
            </a:r>
            <a:br>
              <a:rPr lang="de-DE" b="1" dirty="0"/>
            </a:br>
            <a:r>
              <a:rPr lang="de-DE" sz="2400" b="1" dirty="0"/>
              <a:t>— </a:t>
            </a:r>
            <a:r>
              <a:rPr lang="de-DE" sz="2400" dirty="0"/>
              <a:t>Norwegischer Ministerpräsident Jens Stoltenberg, 2011, nach Anschlägen in Oslo</a:t>
            </a:r>
          </a:p>
          <a:p>
            <a:endParaRPr lang="de-DE" dirty="0"/>
          </a:p>
          <a:p>
            <a:r>
              <a:rPr lang="de-DE" dirty="0"/>
              <a:t>Versucht, in Kleingruppen das Zitat zu interpretieren:</a:t>
            </a:r>
          </a:p>
          <a:p>
            <a:pPr lvl="1"/>
            <a:r>
              <a:rPr lang="de-DE" sz="2800" dirty="0"/>
              <a:t>Was will der damalige norwegische Ministerpräsident damit ausdrücken?</a:t>
            </a:r>
          </a:p>
          <a:p>
            <a:pPr lvl="1"/>
            <a:r>
              <a:rPr lang="de-DE" sz="2800" dirty="0"/>
              <a:t>Welche Meinung habt ihr dazu? </a:t>
            </a:r>
            <a:endParaRPr lang="de-AT" sz="2800" dirty="0"/>
          </a:p>
        </p:txBody>
      </p:sp>
      <p:sp>
        <p:nvSpPr>
          <p:cNvPr id="5" name="Titel 4"/>
          <p:cNvSpPr>
            <a:spLocks noGrp="1"/>
          </p:cNvSpPr>
          <p:nvPr>
            <p:ph type="title"/>
          </p:nvPr>
        </p:nvSpPr>
        <p:spPr/>
        <p:txBody>
          <a:bodyPr/>
          <a:lstStyle/>
          <a:p>
            <a:r>
              <a:rPr lang="de-AT" dirty="0"/>
              <a:t>Arbeitsauftrag</a:t>
            </a:r>
          </a:p>
        </p:txBody>
      </p:sp>
    </p:spTree>
    <p:extLst>
      <p:ext uri="{BB962C8B-B14F-4D97-AF65-F5344CB8AC3E}">
        <p14:creationId xmlns:p14="http://schemas.microsoft.com/office/powerpoint/2010/main" val="20963039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B2A597CA-0043-5702-9A4F-5870ACF33F78}"/>
              </a:ext>
            </a:extLst>
          </p:cNvPr>
          <p:cNvSpPr>
            <a:spLocks noGrp="1"/>
          </p:cNvSpPr>
          <p:nvPr>
            <p:ph idx="1"/>
          </p:nvPr>
        </p:nvSpPr>
        <p:spPr>
          <a:xfrm>
            <a:off x="838200" y="2656760"/>
            <a:ext cx="10744200" cy="3520202"/>
          </a:xfrm>
        </p:spPr>
        <p:txBody>
          <a:bodyPr>
            <a:normAutofit fontScale="62500" lnSpcReduction="20000"/>
          </a:bodyPr>
          <a:lstStyle/>
          <a:p>
            <a:pPr marL="0" indent="0">
              <a:buNone/>
            </a:pPr>
            <a:r>
              <a:rPr lang="de-DE" b="1" dirty="0"/>
              <a:t>„Angst, so verständlich sie ist, ist oft kein guter Ratgeber. Ganz besonders gilt das, wenn es um das sensible Verhältnis von Freiheit und Sicherheit geht. Die Demokratie zu verteidigen, heißt nämlich auch, grundlegende Freiheiten hochzuhalten. Denn ohne Freiheit kann es auch keine Demokratie geben.“ </a:t>
            </a:r>
            <a:br>
              <a:rPr lang="de-DE" b="1" dirty="0"/>
            </a:br>
            <a:r>
              <a:rPr lang="de-DE" b="1" dirty="0"/>
              <a:t>— </a:t>
            </a:r>
            <a:r>
              <a:rPr lang="de-DE" dirty="0"/>
              <a:t>Nationalratspräsidentin Doris Bures nach den Terroranschlägen von Paris im November 2015</a:t>
            </a:r>
          </a:p>
          <a:p>
            <a:endParaRPr lang="de-DE" dirty="0"/>
          </a:p>
          <a:p>
            <a:r>
              <a:rPr lang="de-DE" dirty="0"/>
              <a:t>Versucht, in Kleingruppen das Zitat zu interpretieren.</a:t>
            </a:r>
          </a:p>
          <a:p>
            <a:pPr lvl="1"/>
            <a:r>
              <a:rPr lang="de-DE" sz="2900" dirty="0"/>
              <a:t>Was will die Nationalratspräsidentin damit ausdrücken?</a:t>
            </a:r>
          </a:p>
          <a:p>
            <a:pPr lvl="1"/>
            <a:r>
              <a:rPr lang="de-DE" sz="2900" dirty="0"/>
              <a:t>Was sind Argumente für und gegen höhere Sicherheitsvorkehrungen zu Lasten der Freiheit?</a:t>
            </a:r>
          </a:p>
        </p:txBody>
      </p:sp>
      <p:sp>
        <p:nvSpPr>
          <p:cNvPr id="3" name="Titel 2">
            <a:extLst>
              <a:ext uri="{FF2B5EF4-FFF2-40B4-BE49-F238E27FC236}">
                <a16:creationId xmlns:a16="http://schemas.microsoft.com/office/drawing/2014/main" id="{DA211C3D-050E-D044-09E3-0C90DDF22184}"/>
              </a:ext>
            </a:extLst>
          </p:cNvPr>
          <p:cNvSpPr>
            <a:spLocks noGrp="1"/>
          </p:cNvSpPr>
          <p:nvPr>
            <p:ph type="title"/>
          </p:nvPr>
        </p:nvSpPr>
        <p:spPr/>
        <p:txBody>
          <a:bodyPr/>
          <a:lstStyle/>
          <a:p>
            <a:r>
              <a:rPr lang="de-DE" dirty="0"/>
              <a:t>Arbeitsauftrag</a:t>
            </a:r>
          </a:p>
        </p:txBody>
      </p:sp>
    </p:spTree>
    <p:extLst>
      <p:ext uri="{BB962C8B-B14F-4D97-AF65-F5344CB8AC3E}">
        <p14:creationId xmlns:p14="http://schemas.microsoft.com/office/powerpoint/2010/main" val="31914788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2602A7-2C6C-198E-6F5F-E6E1BC37E385}"/>
              </a:ext>
            </a:extLst>
          </p:cNvPr>
          <p:cNvSpPr>
            <a:spLocks noGrp="1"/>
          </p:cNvSpPr>
          <p:nvPr>
            <p:ph type="title"/>
          </p:nvPr>
        </p:nvSpPr>
        <p:spPr/>
        <p:txBody>
          <a:bodyPr/>
          <a:lstStyle/>
          <a:p>
            <a:r>
              <a:rPr lang="de-DE" dirty="0">
                <a:hlinkClick r:id="rId2"/>
              </a:rPr>
              <a:t>Terrorismus und Radikalisierung</a:t>
            </a:r>
            <a:endParaRPr lang="de-DE" dirty="0"/>
          </a:p>
        </p:txBody>
      </p:sp>
      <p:pic>
        <p:nvPicPr>
          <p:cNvPr id="6" name="Bildplatzhalter 5">
            <a:extLst>
              <a:ext uri="{FF2B5EF4-FFF2-40B4-BE49-F238E27FC236}">
                <a16:creationId xmlns:a16="http://schemas.microsoft.com/office/drawing/2014/main" id="{E00CDC55-BACB-38A9-6775-5FFD1F53527D}"/>
              </a:ext>
            </a:extLst>
          </p:cNvPr>
          <p:cNvPicPr>
            <a:picLocks noGrp="1" noChangeAspect="1"/>
          </p:cNvPicPr>
          <p:nvPr>
            <p:ph type="pic" idx="10"/>
          </p:nvPr>
        </p:nvPicPr>
        <p:blipFill>
          <a:blip r:embed="rId3">
            <a:extLst>
              <a:ext uri="{28A0092B-C50C-407E-A947-70E740481C1C}">
                <a14:useLocalDpi xmlns:a14="http://schemas.microsoft.com/office/drawing/2010/main" val="0"/>
              </a:ext>
            </a:extLst>
          </a:blip>
          <a:srcRect t="17844" b="17844"/>
          <a:stretch>
            <a:fillRect/>
          </a:stretch>
        </p:blipFill>
        <p:spPr>
          <a:prstGeom prst="rect">
            <a:avLst/>
          </a:prstGeom>
        </p:spPr>
      </p:pic>
      <p:sp>
        <p:nvSpPr>
          <p:cNvPr id="4" name="Textplatzhalter 3">
            <a:extLst>
              <a:ext uri="{FF2B5EF4-FFF2-40B4-BE49-F238E27FC236}">
                <a16:creationId xmlns:a16="http://schemas.microsoft.com/office/drawing/2014/main" id="{3A673409-76E2-F65C-BA7F-ABCAB81E6523}"/>
              </a:ext>
            </a:extLst>
          </p:cNvPr>
          <p:cNvSpPr>
            <a:spLocks noGrp="1"/>
          </p:cNvSpPr>
          <p:nvPr>
            <p:ph type="body" idx="1"/>
          </p:nvPr>
        </p:nvSpPr>
        <p:spPr/>
        <p:txBody>
          <a:bodyPr/>
          <a:lstStyle/>
          <a:p>
            <a:r>
              <a:rPr lang="de-DE" dirty="0"/>
              <a:t>© Clipdealer / 123vector</a:t>
            </a:r>
          </a:p>
        </p:txBody>
      </p:sp>
    </p:spTree>
    <p:extLst>
      <p:ext uri="{BB962C8B-B14F-4D97-AF65-F5344CB8AC3E}">
        <p14:creationId xmlns:p14="http://schemas.microsoft.com/office/powerpoint/2010/main" val="26466407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A4CE65-4109-3A5F-1EA6-E54C38A9B871}"/>
              </a:ext>
            </a:extLst>
          </p:cNvPr>
          <p:cNvSpPr>
            <a:spLocks noGrp="1"/>
          </p:cNvSpPr>
          <p:nvPr>
            <p:ph type="title"/>
          </p:nvPr>
        </p:nvSpPr>
        <p:spPr/>
        <p:txBody>
          <a:bodyPr/>
          <a:lstStyle/>
          <a:p>
            <a:r>
              <a:rPr lang="de-DE" dirty="0"/>
              <a:t>Jugendliche und extremistische Propaganda</a:t>
            </a:r>
          </a:p>
        </p:txBody>
      </p:sp>
      <p:sp>
        <p:nvSpPr>
          <p:cNvPr id="3" name="Inhaltsplatzhalter 2">
            <a:extLst>
              <a:ext uri="{FF2B5EF4-FFF2-40B4-BE49-F238E27FC236}">
                <a16:creationId xmlns:a16="http://schemas.microsoft.com/office/drawing/2014/main" id="{9F2C3D26-944F-8973-C1A1-00AC9758BF37}"/>
              </a:ext>
            </a:extLst>
          </p:cNvPr>
          <p:cNvSpPr>
            <a:spLocks noGrp="1"/>
          </p:cNvSpPr>
          <p:nvPr>
            <p:ph idx="1"/>
          </p:nvPr>
        </p:nvSpPr>
        <p:spPr/>
        <p:txBody>
          <a:bodyPr>
            <a:normAutofit fontScale="85000" lnSpcReduction="20000"/>
          </a:bodyPr>
          <a:lstStyle/>
          <a:p>
            <a:r>
              <a:rPr lang="de-DE" dirty="0"/>
              <a:t>Gründe, weshalb sich Jugendliche besonders von der Propaganda extremistischer Gruppierungen angezogen fühlen: </a:t>
            </a:r>
          </a:p>
          <a:p>
            <a:pPr lvl="1"/>
            <a:r>
              <a:rPr lang="de-DE" dirty="0"/>
              <a:t>Extremistische Propaganda richtet sich oft gezielt an Jugendliche.</a:t>
            </a:r>
          </a:p>
          <a:p>
            <a:pPr lvl="1"/>
            <a:r>
              <a:rPr lang="de-DE" dirty="0"/>
              <a:t>Junge Menschen gelten als leichter beeinflussbar und sind über soziale Online-Netzwerke leicht zu erreichen.</a:t>
            </a:r>
          </a:p>
          <a:p>
            <a:r>
              <a:rPr lang="de-DE" dirty="0"/>
              <a:t> Der Prozess der Radikalisierung von Jugendlichen verläuft oft schleichend und im Verborgenen.</a:t>
            </a:r>
          </a:p>
          <a:p>
            <a:endParaRPr lang="de-DE" dirty="0"/>
          </a:p>
        </p:txBody>
      </p:sp>
    </p:spTree>
    <p:extLst>
      <p:ext uri="{BB962C8B-B14F-4D97-AF65-F5344CB8AC3E}">
        <p14:creationId xmlns:p14="http://schemas.microsoft.com/office/powerpoint/2010/main" val="24783995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E78B98-079D-DCD4-7917-F6F2B8982B9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2FF5CA8-7C78-A1CC-D8A6-734AA224B5ED}"/>
              </a:ext>
            </a:extLst>
          </p:cNvPr>
          <p:cNvSpPr>
            <a:spLocks noGrp="1"/>
          </p:cNvSpPr>
          <p:nvPr>
            <p:ph type="title"/>
          </p:nvPr>
        </p:nvSpPr>
        <p:spPr/>
        <p:txBody>
          <a:bodyPr/>
          <a:lstStyle/>
          <a:p>
            <a:r>
              <a:rPr lang="de-DE" dirty="0"/>
              <a:t>Jugendliche und extremistische Propaganda</a:t>
            </a:r>
          </a:p>
        </p:txBody>
      </p:sp>
      <p:sp>
        <p:nvSpPr>
          <p:cNvPr id="3" name="Inhaltsplatzhalter 2">
            <a:extLst>
              <a:ext uri="{FF2B5EF4-FFF2-40B4-BE49-F238E27FC236}">
                <a16:creationId xmlns:a16="http://schemas.microsoft.com/office/drawing/2014/main" id="{CCF831F6-31DB-3C28-C8BD-156CAFBD9343}"/>
              </a:ext>
            </a:extLst>
          </p:cNvPr>
          <p:cNvSpPr>
            <a:spLocks noGrp="1"/>
          </p:cNvSpPr>
          <p:nvPr>
            <p:ph idx="1"/>
          </p:nvPr>
        </p:nvSpPr>
        <p:spPr/>
        <p:txBody>
          <a:bodyPr>
            <a:normAutofit/>
          </a:bodyPr>
          <a:lstStyle/>
          <a:p>
            <a:r>
              <a:rPr lang="de-DE" dirty="0"/>
              <a:t>Beweggründe für Radikalisierung können sein:</a:t>
            </a:r>
          </a:p>
          <a:p>
            <a:pPr lvl="1"/>
            <a:r>
              <a:rPr lang="de-DE" dirty="0"/>
              <a:t>Unzufriedenheit und Probleme in Familie und Schule</a:t>
            </a:r>
          </a:p>
          <a:p>
            <a:pPr lvl="1"/>
            <a:r>
              <a:rPr lang="de-DE" dirty="0"/>
              <a:t>Sehnsucht nach Zugehörigkeit zu einer Gruppe </a:t>
            </a:r>
          </a:p>
          <a:p>
            <a:pPr lvl="1"/>
            <a:r>
              <a:rPr lang="de-DE" dirty="0"/>
              <a:t>Religiöse oder politische Motive sind zunächst </a:t>
            </a:r>
            <a:br>
              <a:rPr lang="de-DE" dirty="0"/>
            </a:br>
            <a:r>
              <a:rPr lang="de-DE" dirty="0"/>
              <a:t>oft gar nicht so wichtig.</a:t>
            </a:r>
          </a:p>
          <a:p>
            <a:endParaRPr lang="de-DE" dirty="0"/>
          </a:p>
        </p:txBody>
      </p:sp>
    </p:spTree>
    <p:extLst>
      <p:ext uri="{BB962C8B-B14F-4D97-AF65-F5344CB8AC3E}">
        <p14:creationId xmlns:p14="http://schemas.microsoft.com/office/powerpoint/2010/main" val="40973894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C43030-5B27-BCCF-422F-10E420C30DFE}"/>
              </a:ext>
            </a:extLst>
          </p:cNvPr>
          <p:cNvSpPr>
            <a:spLocks noGrp="1"/>
          </p:cNvSpPr>
          <p:nvPr>
            <p:ph type="title"/>
          </p:nvPr>
        </p:nvSpPr>
        <p:spPr/>
        <p:txBody>
          <a:bodyPr/>
          <a:lstStyle/>
          <a:p>
            <a:r>
              <a:rPr lang="de-DE" dirty="0"/>
              <a:t>Radikalisierung im Internet</a:t>
            </a:r>
          </a:p>
        </p:txBody>
      </p:sp>
      <p:sp>
        <p:nvSpPr>
          <p:cNvPr id="3" name="Inhaltsplatzhalter 2">
            <a:extLst>
              <a:ext uri="{FF2B5EF4-FFF2-40B4-BE49-F238E27FC236}">
                <a16:creationId xmlns:a16="http://schemas.microsoft.com/office/drawing/2014/main" id="{840C1D52-6A56-04E6-7BB9-41379F311EDB}"/>
              </a:ext>
            </a:extLst>
          </p:cNvPr>
          <p:cNvSpPr>
            <a:spLocks noGrp="1"/>
          </p:cNvSpPr>
          <p:nvPr>
            <p:ph idx="1"/>
          </p:nvPr>
        </p:nvSpPr>
        <p:spPr/>
        <p:txBody>
          <a:bodyPr>
            <a:normAutofit fontScale="77500" lnSpcReduction="20000"/>
          </a:bodyPr>
          <a:lstStyle/>
          <a:p>
            <a:r>
              <a:rPr lang="de-DE" dirty="0"/>
              <a:t>Digitale Medien bieten extremistischen Gruppierungen Verbreitungsmöglichkeiten für Propaganda, die schwer kontrollierbar sind:</a:t>
            </a:r>
          </a:p>
          <a:p>
            <a:pPr lvl="1"/>
            <a:r>
              <a:rPr lang="de-DE" dirty="0"/>
              <a:t>Über Blogeinträge, Videos, Musikclips, Comics, über Twitter oder Facebook werden extremistische Inhalte verbreitet. </a:t>
            </a:r>
          </a:p>
          <a:p>
            <a:pPr lvl="1"/>
            <a:r>
              <a:rPr lang="de-DE" dirty="0"/>
              <a:t>Viele Einträge verstecken sich hinter harmlosen Schlagworten und sprechen bewusst junges Publikum an. </a:t>
            </a:r>
          </a:p>
          <a:p>
            <a:pPr lvl="1"/>
            <a:r>
              <a:rPr lang="de-DE" dirty="0"/>
              <a:t>Werden die Einträge oft geteilt, verbreiten sie sich schnell und werden auch auf Suchmaschinen schneller gefunden. </a:t>
            </a:r>
          </a:p>
          <a:p>
            <a:endParaRPr lang="de-DE" dirty="0"/>
          </a:p>
        </p:txBody>
      </p:sp>
    </p:spTree>
    <p:extLst>
      <p:ext uri="{BB962C8B-B14F-4D97-AF65-F5344CB8AC3E}">
        <p14:creationId xmlns:p14="http://schemas.microsoft.com/office/powerpoint/2010/main" val="32327298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platzhalter 9">
            <a:extLst>
              <a:ext uri="{FF2B5EF4-FFF2-40B4-BE49-F238E27FC236}">
                <a16:creationId xmlns:a16="http://schemas.microsoft.com/office/drawing/2014/main" id="{E0E3CEC0-6211-FCDB-4C16-5145DDF17ADB}"/>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10731" r="10731"/>
          <a:stretch>
            <a:fillRect/>
          </a:stretch>
        </p:blipFill>
        <p:spPr>
          <a:prstGeom prst="rect">
            <a:avLst/>
          </a:prstGeom>
        </p:spPr>
      </p:pic>
    </p:spTree>
    <p:extLst>
      <p:ext uri="{BB962C8B-B14F-4D97-AF65-F5344CB8AC3E}">
        <p14:creationId xmlns:p14="http://schemas.microsoft.com/office/powerpoint/2010/main" val="10886584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A8241A-C0A8-2CAA-0BE2-CCCB5D34E360}"/>
              </a:ext>
            </a:extLst>
          </p:cNvPr>
          <p:cNvSpPr>
            <a:spLocks noGrp="1"/>
          </p:cNvSpPr>
          <p:nvPr>
            <p:ph type="title"/>
          </p:nvPr>
        </p:nvSpPr>
        <p:spPr/>
        <p:txBody>
          <a:bodyPr>
            <a:normAutofit fontScale="90000"/>
          </a:bodyPr>
          <a:lstStyle/>
          <a:p>
            <a:r>
              <a:rPr lang="de-DE" dirty="0"/>
              <a:t>Wie erkennt man extremistische Inhalte und Ideologien? </a:t>
            </a:r>
          </a:p>
        </p:txBody>
      </p:sp>
      <p:sp>
        <p:nvSpPr>
          <p:cNvPr id="3" name="Inhaltsplatzhalter 2">
            <a:extLst>
              <a:ext uri="{FF2B5EF4-FFF2-40B4-BE49-F238E27FC236}">
                <a16:creationId xmlns:a16="http://schemas.microsoft.com/office/drawing/2014/main" id="{FEBC0091-8D3A-AD9D-1A1F-FFCA05809AED}"/>
              </a:ext>
            </a:extLst>
          </p:cNvPr>
          <p:cNvSpPr>
            <a:spLocks noGrp="1"/>
          </p:cNvSpPr>
          <p:nvPr>
            <p:ph idx="1"/>
          </p:nvPr>
        </p:nvSpPr>
        <p:spPr/>
        <p:txBody>
          <a:bodyPr>
            <a:normAutofit/>
          </a:bodyPr>
          <a:lstStyle/>
          <a:p>
            <a:r>
              <a:rPr lang="de-DE" dirty="0"/>
              <a:t>Durch die Zunahme von Hassreden, Rassismus und Intoleranz im Netz verschärften viele Staaten die Strafen für Cybermobbing und </a:t>
            </a:r>
            <a:r>
              <a:rPr lang="de-DE" dirty="0" err="1"/>
              <a:t>Hate</a:t>
            </a:r>
            <a:r>
              <a:rPr lang="de-DE" dirty="0"/>
              <a:t> Speech. </a:t>
            </a:r>
          </a:p>
          <a:p>
            <a:r>
              <a:rPr lang="de-DE" dirty="0"/>
              <a:t>Damit wurde klargemacht: Kein Platz für Hass und </a:t>
            </a:r>
            <a:br>
              <a:rPr lang="de-DE" dirty="0"/>
            </a:br>
            <a:r>
              <a:rPr lang="de-DE" dirty="0"/>
              <a:t>Gewalt – auch nicht im Netz! </a:t>
            </a:r>
          </a:p>
          <a:p>
            <a:endParaRPr lang="de-DE" dirty="0"/>
          </a:p>
        </p:txBody>
      </p:sp>
    </p:spTree>
    <p:extLst>
      <p:ext uri="{BB962C8B-B14F-4D97-AF65-F5344CB8AC3E}">
        <p14:creationId xmlns:p14="http://schemas.microsoft.com/office/powerpoint/2010/main" val="33096191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2873D6-1007-3D2B-64EE-B00148F8A8B3}"/>
              </a:ext>
            </a:extLst>
          </p:cNvPr>
          <p:cNvSpPr>
            <a:spLocks noGrp="1"/>
          </p:cNvSpPr>
          <p:nvPr>
            <p:ph type="title"/>
          </p:nvPr>
        </p:nvSpPr>
        <p:spPr/>
        <p:txBody>
          <a:bodyPr/>
          <a:lstStyle/>
          <a:p>
            <a:r>
              <a:rPr lang="de-DE" dirty="0"/>
              <a:t>Merkmale von Hassreden und Propaganda</a:t>
            </a:r>
          </a:p>
        </p:txBody>
      </p:sp>
      <p:sp>
        <p:nvSpPr>
          <p:cNvPr id="3" name="Inhaltsplatzhalter 2">
            <a:extLst>
              <a:ext uri="{FF2B5EF4-FFF2-40B4-BE49-F238E27FC236}">
                <a16:creationId xmlns:a16="http://schemas.microsoft.com/office/drawing/2014/main" id="{AFF5B2A7-93D5-1ED8-E02C-3CD3B9AD4816}"/>
              </a:ext>
            </a:extLst>
          </p:cNvPr>
          <p:cNvSpPr>
            <a:spLocks noGrp="1"/>
          </p:cNvSpPr>
          <p:nvPr>
            <p:ph idx="1"/>
          </p:nvPr>
        </p:nvSpPr>
        <p:spPr/>
        <p:txBody>
          <a:bodyPr>
            <a:noAutofit/>
          </a:bodyPr>
          <a:lstStyle/>
          <a:p>
            <a:r>
              <a:rPr lang="de-DE" sz="2000" dirty="0"/>
              <a:t>Demokratische Grundwerte werden abgelehnt und/oder lächerlich gemacht.</a:t>
            </a:r>
          </a:p>
          <a:p>
            <a:r>
              <a:rPr lang="de-DE" sz="2000" dirty="0"/>
              <a:t>Meinungs- und Freiheitsrechte werden in Frage gestellt.</a:t>
            </a:r>
          </a:p>
          <a:p>
            <a:r>
              <a:rPr lang="de-DE" sz="2000" dirty="0"/>
              <a:t>Radikales Gedankengut wird verherrlicht.</a:t>
            </a:r>
          </a:p>
          <a:p>
            <a:r>
              <a:rPr lang="de-DE" sz="2000" dirty="0"/>
              <a:t>Menschen, die eine andere Meinung vertreten, werden ausgeschlossen oder beschimpft.</a:t>
            </a:r>
          </a:p>
        </p:txBody>
      </p:sp>
    </p:spTree>
    <p:extLst>
      <p:ext uri="{BB962C8B-B14F-4D97-AF65-F5344CB8AC3E}">
        <p14:creationId xmlns:p14="http://schemas.microsoft.com/office/powerpoint/2010/main" val="1035995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D2F6EA-5DCF-3175-1AAD-34ACA78F2EC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3670B56-DF10-6F2C-62D0-A95E6ED81236}"/>
              </a:ext>
            </a:extLst>
          </p:cNvPr>
          <p:cNvSpPr>
            <a:spLocks noGrp="1"/>
          </p:cNvSpPr>
          <p:nvPr>
            <p:ph type="title"/>
          </p:nvPr>
        </p:nvSpPr>
        <p:spPr/>
        <p:txBody>
          <a:bodyPr/>
          <a:lstStyle/>
          <a:p>
            <a:r>
              <a:rPr lang="de-DE" dirty="0"/>
              <a:t>Merkmale von Hassreden und Propaganda</a:t>
            </a:r>
          </a:p>
        </p:txBody>
      </p:sp>
      <p:sp>
        <p:nvSpPr>
          <p:cNvPr id="3" name="Inhaltsplatzhalter 2">
            <a:extLst>
              <a:ext uri="{FF2B5EF4-FFF2-40B4-BE49-F238E27FC236}">
                <a16:creationId xmlns:a16="http://schemas.microsoft.com/office/drawing/2014/main" id="{377D304B-30AF-28C1-955E-488210D3FED0}"/>
              </a:ext>
            </a:extLst>
          </p:cNvPr>
          <p:cNvSpPr>
            <a:spLocks noGrp="1"/>
          </p:cNvSpPr>
          <p:nvPr>
            <p:ph idx="1"/>
          </p:nvPr>
        </p:nvSpPr>
        <p:spPr/>
        <p:txBody>
          <a:bodyPr>
            <a:noAutofit/>
          </a:bodyPr>
          <a:lstStyle/>
          <a:p>
            <a:r>
              <a:rPr lang="de-DE" sz="2000" dirty="0"/>
              <a:t>Werte wie Vielfalt und Toleranz werden verspottet.</a:t>
            </a:r>
          </a:p>
          <a:p>
            <a:r>
              <a:rPr lang="de-DE" sz="2000" dirty="0"/>
              <a:t>Zwischen der eigenen Gruppe und den „Anderen“, z.B. zwischen „Gläubigen“ und „Ungläubigen“, wird unterschieden.</a:t>
            </a:r>
          </a:p>
          <a:p>
            <a:r>
              <a:rPr lang="de-DE" sz="2000" dirty="0"/>
              <a:t>Gewalt wird als Mittel zur Durchsetzung der eigenen Vorstellungen angesehen.</a:t>
            </a:r>
          </a:p>
        </p:txBody>
      </p:sp>
    </p:spTree>
    <p:extLst>
      <p:ext uri="{BB962C8B-B14F-4D97-AF65-F5344CB8AC3E}">
        <p14:creationId xmlns:p14="http://schemas.microsoft.com/office/powerpoint/2010/main" val="40855119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7BAB5028-CAC9-E6F9-5E8E-A53787538CD7}"/>
              </a:ext>
            </a:extLst>
          </p:cNvPr>
          <p:cNvSpPr>
            <a:spLocks noGrp="1"/>
          </p:cNvSpPr>
          <p:nvPr>
            <p:ph idx="1"/>
          </p:nvPr>
        </p:nvSpPr>
        <p:spPr/>
        <p:txBody>
          <a:bodyPr>
            <a:normAutofit fontScale="62500" lnSpcReduction="20000"/>
          </a:bodyPr>
          <a:lstStyle/>
          <a:p>
            <a:r>
              <a:rPr lang="de-DE" b="1" dirty="0"/>
              <a:t>Umgang mit Radikalisierung</a:t>
            </a:r>
            <a:endParaRPr lang="de-DE" dirty="0"/>
          </a:p>
          <a:p>
            <a:r>
              <a:rPr lang="de-DE" dirty="0"/>
              <a:t>Stell dir folgende Situation vor: Deine Freundin / dein Freund ist im Internet auf Videos extremistischer Gruppierungen gestoßen und erzählt begeistert von deren Ansichten und Taten. Gleichzeitig zieht sie/er sich immer stärker zurück und will mit anderen Freundinnen und Freunden nichts mehr zu tun haben.</a:t>
            </a:r>
          </a:p>
          <a:p>
            <a:pPr lvl="1"/>
            <a:r>
              <a:rPr lang="de-DE" dirty="0"/>
              <a:t>Überlegt euch in Gruppenarbeit, wie ihr eurer Freundin / eurem Freund begegnen und helfen könnt:</a:t>
            </a:r>
          </a:p>
          <a:p>
            <a:pPr lvl="1"/>
            <a:r>
              <a:rPr lang="de-DE" dirty="0"/>
              <a:t>Mit wem könnt ihr über die Situation eurer Freundin / eures Freundes am besten sprechen?</a:t>
            </a:r>
          </a:p>
          <a:p>
            <a:pPr lvl="1"/>
            <a:r>
              <a:rPr lang="de-DE" dirty="0"/>
              <a:t>Wo könnt ihr euch über Beratungs- und Hilfsangebote informieren?</a:t>
            </a:r>
          </a:p>
          <a:p>
            <a:pPr lvl="1"/>
            <a:r>
              <a:rPr lang="de-DE" dirty="0"/>
              <a:t>Welchen Ratschlag würdet ihr eurer Freundin / eurem Freund geben? </a:t>
            </a:r>
          </a:p>
          <a:p>
            <a:endParaRPr lang="de-DE" dirty="0"/>
          </a:p>
        </p:txBody>
      </p:sp>
      <p:sp>
        <p:nvSpPr>
          <p:cNvPr id="3" name="Titel 2">
            <a:extLst>
              <a:ext uri="{FF2B5EF4-FFF2-40B4-BE49-F238E27FC236}">
                <a16:creationId xmlns:a16="http://schemas.microsoft.com/office/drawing/2014/main" id="{290227C3-A665-F387-2F63-77178526D8CD}"/>
              </a:ext>
            </a:extLst>
          </p:cNvPr>
          <p:cNvSpPr>
            <a:spLocks noGrp="1"/>
          </p:cNvSpPr>
          <p:nvPr>
            <p:ph type="title"/>
          </p:nvPr>
        </p:nvSpPr>
        <p:spPr/>
        <p:txBody>
          <a:bodyPr/>
          <a:lstStyle/>
          <a:p>
            <a:r>
              <a:rPr lang="de-DE" dirty="0"/>
              <a:t>Arbeitsauftrag</a:t>
            </a:r>
          </a:p>
        </p:txBody>
      </p:sp>
    </p:spTree>
    <p:extLst>
      <p:ext uri="{BB962C8B-B14F-4D97-AF65-F5344CB8AC3E}">
        <p14:creationId xmlns:p14="http://schemas.microsoft.com/office/powerpoint/2010/main" val="33036806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F8F933-FE46-9E92-9435-EA84C1D34089}"/>
              </a:ext>
            </a:extLst>
          </p:cNvPr>
          <p:cNvSpPr>
            <a:spLocks noGrp="1"/>
          </p:cNvSpPr>
          <p:nvPr>
            <p:ph type="title"/>
          </p:nvPr>
        </p:nvSpPr>
        <p:spPr/>
        <p:txBody>
          <a:bodyPr/>
          <a:lstStyle/>
          <a:p>
            <a:r>
              <a:rPr lang="de-DE" dirty="0">
                <a:hlinkClick r:id="rId2"/>
              </a:rPr>
              <a:t>Gib Terrorismus keine Chance!</a:t>
            </a:r>
            <a:endParaRPr lang="de-DE" dirty="0"/>
          </a:p>
        </p:txBody>
      </p:sp>
      <p:pic>
        <p:nvPicPr>
          <p:cNvPr id="9" name="Bildplatzhalter 8">
            <a:extLst>
              <a:ext uri="{FF2B5EF4-FFF2-40B4-BE49-F238E27FC236}">
                <a16:creationId xmlns:a16="http://schemas.microsoft.com/office/drawing/2014/main" id="{BD03A76C-19F2-61BD-4034-14B9C8BC8A20}"/>
              </a:ext>
            </a:extLst>
          </p:cNvPr>
          <p:cNvPicPr>
            <a:picLocks noGrp="1" noChangeAspect="1"/>
          </p:cNvPicPr>
          <p:nvPr>
            <p:ph type="pic" idx="10"/>
          </p:nvPr>
        </p:nvPicPr>
        <p:blipFill>
          <a:blip r:embed="rId3">
            <a:extLst>
              <a:ext uri="{28A0092B-C50C-407E-A947-70E740481C1C}">
                <a14:useLocalDpi xmlns:a14="http://schemas.microsoft.com/office/drawing/2010/main" val="0"/>
              </a:ext>
            </a:extLst>
          </a:blip>
          <a:srcRect t="16489" b="16489"/>
          <a:stretch>
            <a:fillRect/>
          </a:stretch>
        </p:blipFill>
        <p:spPr>
          <a:prstGeom prst="rect">
            <a:avLst/>
          </a:prstGeom>
        </p:spPr>
      </p:pic>
      <p:sp>
        <p:nvSpPr>
          <p:cNvPr id="6" name="Textplatzhalter 5">
            <a:extLst>
              <a:ext uri="{FF2B5EF4-FFF2-40B4-BE49-F238E27FC236}">
                <a16:creationId xmlns:a16="http://schemas.microsoft.com/office/drawing/2014/main" id="{FA3F63A3-A883-8915-F07E-39C5EEA09FD9}"/>
              </a:ext>
            </a:extLst>
          </p:cNvPr>
          <p:cNvSpPr>
            <a:spLocks noGrp="1"/>
          </p:cNvSpPr>
          <p:nvPr>
            <p:ph type="body" idx="1"/>
          </p:nvPr>
        </p:nvSpPr>
        <p:spPr/>
        <p:txBody>
          <a:bodyPr/>
          <a:lstStyle/>
          <a:p>
            <a:r>
              <a:rPr lang="de-DE" dirty="0"/>
              <a:t>© Beratungsstelle Extremismus</a:t>
            </a:r>
          </a:p>
        </p:txBody>
      </p:sp>
    </p:spTree>
    <p:extLst>
      <p:ext uri="{BB962C8B-B14F-4D97-AF65-F5344CB8AC3E}">
        <p14:creationId xmlns:p14="http://schemas.microsoft.com/office/powerpoint/2010/main" val="20752316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F485E7-77EB-66DF-194D-F1F06969749F}"/>
              </a:ext>
            </a:extLst>
          </p:cNvPr>
          <p:cNvSpPr>
            <a:spLocks noGrp="1"/>
          </p:cNvSpPr>
          <p:nvPr>
            <p:ph type="title"/>
          </p:nvPr>
        </p:nvSpPr>
        <p:spPr/>
        <p:txBody>
          <a:bodyPr/>
          <a:lstStyle/>
          <a:p>
            <a:r>
              <a:rPr lang="de-DE" dirty="0"/>
              <a:t>Gemeinsam gegen Extremismus und Terror</a:t>
            </a:r>
          </a:p>
        </p:txBody>
      </p:sp>
      <p:sp>
        <p:nvSpPr>
          <p:cNvPr id="3" name="Inhaltsplatzhalter 2">
            <a:extLst>
              <a:ext uri="{FF2B5EF4-FFF2-40B4-BE49-F238E27FC236}">
                <a16:creationId xmlns:a16="http://schemas.microsoft.com/office/drawing/2014/main" id="{5B8A0917-D4B8-0314-4FE9-0630D40D8936}"/>
              </a:ext>
            </a:extLst>
          </p:cNvPr>
          <p:cNvSpPr>
            <a:spLocks noGrp="1"/>
          </p:cNvSpPr>
          <p:nvPr>
            <p:ph idx="1"/>
          </p:nvPr>
        </p:nvSpPr>
        <p:spPr/>
        <p:txBody>
          <a:bodyPr>
            <a:normAutofit fontScale="70000" lnSpcReduction="20000"/>
          </a:bodyPr>
          <a:lstStyle/>
          <a:p>
            <a:r>
              <a:rPr lang="de-DE" dirty="0"/>
              <a:t>Ob in der Schule, im Internet oder in sozialen Netzwerken – jede und jeder kann ein Zeichen setzen gegen Extremismus und Terror. </a:t>
            </a:r>
          </a:p>
          <a:p>
            <a:r>
              <a:rPr lang="de-DE" dirty="0"/>
              <a:t>Gebt Hassreden und extremistischen Einstellungen keine Chance! </a:t>
            </a:r>
          </a:p>
          <a:p>
            <a:r>
              <a:rPr lang="de-DE" dirty="0"/>
              <a:t>Wenn ihr mit solchen Inhalten konfrontiert seid, holt euch Hilfe! Wendet euch an eure Eltern, eure Klassenlehrerin oder euren Klassenlehrer, oder an eine Beratungsstelle. </a:t>
            </a:r>
          </a:p>
          <a:p>
            <a:r>
              <a:rPr lang="de-DE" dirty="0"/>
              <a:t>Hasspostings meldet ihr am besten beim Betreiber der Website. Er kann verbotene Inhalte wie Hetzreden und Gewaltaufrufe sperren.</a:t>
            </a:r>
          </a:p>
          <a:p>
            <a:endParaRPr lang="de-DE" dirty="0"/>
          </a:p>
        </p:txBody>
      </p:sp>
    </p:spTree>
    <p:extLst>
      <p:ext uri="{BB962C8B-B14F-4D97-AF65-F5344CB8AC3E}">
        <p14:creationId xmlns:p14="http://schemas.microsoft.com/office/powerpoint/2010/main" val="1092483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69301A83-BB58-85D1-C309-5DB42B5F7ED3}"/>
              </a:ext>
            </a:extLst>
          </p:cNvPr>
          <p:cNvSpPr>
            <a:spLocks noGrp="1"/>
          </p:cNvSpPr>
          <p:nvPr>
            <p:ph idx="1"/>
          </p:nvPr>
        </p:nvSpPr>
        <p:spPr/>
        <p:txBody>
          <a:bodyPr>
            <a:normAutofit fontScale="70000" lnSpcReduction="20000"/>
          </a:bodyPr>
          <a:lstStyle/>
          <a:p>
            <a:pPr marL="0" indent="0">
              <a:buNone/>
            </a:pPr>
            <a:r>
              <a:rPr lang="de-DE" dirty="0"/>
              <a:t>Viele Initiativen und Organisationen bieten Workshops und Vorträge an, um gemeinsam Strategien gegen Gewalt, Hass und Vorurteile zu erarbeiten und die eigene Zivilcourage zu stärken.</a:t>
            </a:r>
          </a:p>
          <a:p>
            <a:r>
              <a:rPr lang="de-DE" b="1" dirty="0"/>
              <a:t>Beratungsstelle Extremismus </a:t>
            </a:r>
            <a:r>
              <a:rPr lang="de-DE" dirty="0"/>
              <a:t>(</a:t>
            </a:r>
            <a:r>
              <a:rPr lang="de-DE" dirty="0">
                <a:hlinkClick r:id="rId2"/>
              </a:rPr>
              <a:t>www.beratungsstelleextremismus.at</a:t>
            </a:r>
            <a:r>
              <a:rPr lang="de-DE" dirty="0"/>
              <a:t>): Beratung für alle, die Sorge haben, dass jemand aus ihrem Umfeld sich einer Terrorgruppe anschließt.</a:t>
            </a:r>
          </a:p>
          <a:p>
            <a:r>
              <a:rPr lang="de-DE" b="1" dirty="0"/>
              <a:t>DERAD</a:t>
            </a:r>
            <a:r>
              <a:rPr lang="de-DE" dirty="0"/>
              <a:t> (</a:t>
            </a:r>
            <a:r>
              <a:rPr lang="de-DE" dirty="0">
                <a:hlinkClick r:id="rId3"/>
              </a:rPr>
              <a:t>www.derad.at</a:t>
            </a:r>
            <a:r>
              <a:rPr lang="de-DE" dirty="0"/>
              <a:t>): Extremismusprävention, Dialog und Demokratie: Workshops und Vorträge für Schülerinnen und Schüler und Lehrerinnen und Lehrer für ein tolerantes Miteinander.</a:t>
            </a:r>
          </a:p>
          <a:p>
            <a:pPr marL="0" indent="0">
              <a:buNone/>
            </a:pPr>
            <a:endParaRPr lang="de-DE" dirty="0"/>
          </a:p>
        </p:txBody>
      </p:sp>
      <p:sp>
        <p:nvSpPr>
          <p:cNvPr id="2" name="Titel 1">
            <a:extLst>
              <a:ext uri="{FF2B5EF4-FFF2-40B4-BE49-F238E27FC236}">
                <a16:creationId xmlns:a16="http://schemas.microsoft.com/office/drawing/2014/main" id="{FB422E3A-D390-4196-9A58-9DF3D477DE0F}"/>
              </a:ext>
            </a:extLst>
          </p:cNvPr>
          <p:cNvSpPr>
            <a:spLocks noGrp="1"/>
          </p:cNvSpPr>
          <p:nvPr>
            <p:ph type="title"/>
          </p:nvPr>
        </p:nvSpPr>
        <p:spPr/>
        <p:txBody>
          <a:bodyPr/>
          <a:lstStyle/>
          <a:p>
            <a:r>
              <a:rPr lang="de-DE" dirty="0"/>
              <a:t>Beratungs- und Hilfsangebote</a:t>
            </a:r>
          </a:p>
        </p:txBody>
      </p:sp>
    </p:spTree>
    <p:extLst>
      <p:ext uri="{BB962C8B-B14F-4D97-AF65-F5344CB8AC3E}">
        <p14:creationId xmlns:p14="http://schemas.microsoft.com/office/powerpoint/2010/main" val="13660092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B58DA301-CD5F-A179-B59F-DAD34CDBC40B}"/>
              </a:ext>
            </a:extLst>
          </p:cNvPr>
          <p:cNvSpPr>
            <a:spLocks noGrp="1"/>
          </p:cNvSpPr>
          <p:nvPr>
            <p:ph idx="1"/>
          </p:nvPr>
        </p:nvSpPr>
        <p:spPr/>
        <p:txBody>
          <a:bodyPr>
            <a:normAutofit fontScale="55000" lnSpcReduction="20000"/>
          </a:bodyPr>
          <a:lstStyle/>
          <a:p>
            <a:r>
              <a:rPr lang="de-DE" sz="2900" b="1" dirty="0"/>
              <a:t>Rat auf Draht </a:t>
            </a:r>
            <a:r>
              <a:rPr lang="de-DE" sz="2900" dirty="0"/>
              <a:t>(</a:t>
            </a:r>
            <a:r>
              <a:rPr lang="de-DE" sz="2900" dirty="0">
                <a:hlinkClick r:id="rId2"/>
              </a:rPr>
              <a:t>https://www.rataufdraht.at/themenubersicht/gewalt</a:t>
            </a:r>
            <a:r>
              <a:rPr lang="de-DE" sz="2900" dirty="0"/>
              <a:t>): Informationen für Kinder und Jugendliche zum Umgang mit Gewalt.</a:t>
            </a:r>
          </a:p>
          <a:p>
            <a:r>
              <a:rPr lang="de-DE" sz="2900" b="1" dirty="0"/>
              <a:t>Beratungsstelle Extremismus </a:t>
            </a:r>
            <a:r>
              <a:rPr lang="de-DE" sz="2900" dirty="0"/>
              <a:t>(</a:t>
            </a:r>
            <a:r>
              <a:rPr lang="de-DE" sz="2900" dirty="0">
                <a:hlinkClick r:id="rId3">
                  <a:extLst>
                    <a:ext uri="{A12FA001-AC4F-418D-AE19-62706E023703}">
                      <ahyp:hlinkClr xmlns:ahyp="http://schemas.microsoft.com/office/drawing/2018/hyperlinkcolor" val="tx"/>
                    </a:ext>
                  </a:extLst>
                </a:hlinkClick>
              </a:rPr>
              <a:t>https://www.schulpsychologie.at/gesundheitsfoerderung/gewaltpraevention-1/jugend-und-extremismus</a:t>
            </a:r>
            <a:r>
              <a:rPr lang="de-DE" sz="2900" dirty="0"/>
              <a:t>): Österreichweite Anlaufstelle im Auftrag der Sektion Familie und Jugend im Bundeskanzleramt für Fragen zu allen Arten von Extremismen, seien sie religiös argumentiert oder politisch begründet (u.a. islamistischer Extremismus, Rechtsextremismus, Staatsverweigerer, Verschwörungsideologien).</a:t>
            </a:r>
          </a:p>
          <a:p>
            <a:r>
              <a:rPr lang="de-DE" sz="2900" b="1" dirty="0"/>
              <a:t>ZARA</a:t>
            </a:r>
            <a:r>
              <a:rPr lang="de-DE" sz="2900" dirty="0"/>
              <a:t> (</a:t>
            </a:r>
            <a:r>
              <a:rPr lang="de-DE" sz="2900" dirty="0">
                <a:hlinkClick r:id="rId4"/>
              </a:rPr>
              <a:t>https://zara.or.at</a:t>
            </a:r>
            <a:r>
              <a:rPr lang="de-DE" sz="2900" dirty="0"/>
              <a:t>) : Zivilcourage- und Anti-Rassismus-Arbeit mit Infomaterialien, Workshops und Vorträgen.</a:t>
            </a:r>
          </a:p>
        </p:txBody>
      </p:sp>
      <p:sp>
        <p:nvSpPr>
          <p:cNvPr id="3" name="Titel 2">
            <a:extLst>
              <a:ext uri="{FF2B5EF4-FFF2-40B4-BE49-F238E27FC236}">
                <a16:creationId xmlns:a16="http://schemas.microsoft.com/office/drawing/2014/main" id="{C0466B8F-5D59-6EE0-4B0A-D061CC36280B}"/>
              </a:ext>
            </a:extLst>
          </p:cNvPr>
          <p:cNvSpPr>
            <a:spLocks noGrp="1"/>
          </p:cNvSpPr>
          <p:nvPr>
            <p:ph type="title"/>
          </p:nvPr>
        </p:nvSpPr>
        <p:spPr/>
        <p:txBody>
          <a:bodyPr/>
          <a:lstStyle/>
          <a:p>
            <a:r>
              <a:rPr lang="de-DE" dirty="0"/>
              <a:t>Beratungs- und Hilfsangebote</a:t>
            </a:r>
          </a:p>
        </p:txBody>
      </p:sp>
    </p:spTree>
    <p:extLst>
      <p:ext uri="{BB962C8B-B14F-4D97-AF65-F5344CB8AC3E}">
        <p14:creationId xmlns:p14="http://schemas.microsoft.com/office/powerpoint/2010/main" val="549444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26107A6B-89FF-0A74-968C-907546E83B85}"/>
              </a:ext>
            </a:extLst>
          </p:cNvPr>
          <p:cNvSpPr>
            <a:spLocks noGrp="1"/>
          </p:cNvSpPr>
          <p:nvPr>
            <p:ph idx="1"/>
          </p:nvPr>
        </p:nvSpPr>
        <p:spPr/>
        <p:txBody>
          <a:bodyPr>
            <a:normAutofit fontScale="92500" lnSpcReduction="20000"/>
          </a:bodyPr>
          <a:lstStyle/>
          <a:p>
            <a:r>
              <a:rPr lang="de-DE" b="1" dirty="0" err="1"/>
              <a:t>No</a:t>
            </a:r>
            <a:r>
              <a:rPr lang="de-DE" b="1" dirty="0"/>
              <a:t> </a:t>
            </a:r>
            <a:r>
              <a:rPr lang="de-DE" b="1" dirty="0" err="1"/>
              <a:t>Hate</a:t>
            </a:r>
            <a:r>
              <a:rPr lang="de-DE" b="1" dirty="0"/>
              <a:t> Speech Movement </a:t>
            </a:r>
            <a:r>
              <a:rPr lang="de-DE" dirty="0"/>
              <a:t>(</a:t>
            </a:r>
            <a:r>
              <a:rPr lang="de-DE" dirty="0">
                <a:hlinkClick r:id="rId2"/>
              </a:rPr>
              <a:t>https://www.nohatespeech.at/</a:t>
            </a:r>
            <a:r>
              <a:rPr lang="de-DE" dirty="0"/>
              <a:t>): Online-Plattform des Europarates mit Videos und Vorträgen gegen Gewalt und Radikalisierung.</a:t>
            </a:r>
          </a:p>
          <a:p>
            <a:r>
              <a:rPr lang="de-DE" b="1" dirty="0"/>
              <a:t>Zentrum Polis </a:t>
            </a:r>
            <a:r>
              <a:rPr lang="de-DE" dirty="0"/>
              <a:t>(</a:t>
            </a:r>
            <a:r>
              <a:rPr lang="de-DE" dirty="0">
                <a:hlinkClick r:id="rId3"/>
              </a:rPr>
              <a:t>https://www.politik-lernen.at/extremismus</a:t>
            </a:r>
            <a:r>
              <a:rPr lang="de-DE" dirty="0"/>
              <a:t>): Sammlung von Hintergrundinformationen und Material zum Thema Extremismus. </a:t>
            </a:r>
          </a:p>
          <a:p>
            <a:endParaRPr lang="de-DE" dirty="0"/>
          </a:p>
        </p:txBody>
      </p:sp>
      <p:sp>
        <p:nvSpPr>
          <p:cNvPr id="3" name="Titel 2">
            <a:extLst>
              <a:ext uri="{FF2B5EF4-FFF2-40B4-BE49-F238E27FC236}">
                <a16:creationId xmlns:a16="http://schemas.microsoft.com/office/drawing/2014/main" id="{B865A8D1-ACCA-25C3-3AAB-625829B1F0DF}"/>
              </a:ext>
            </a:extLst>
          </p:cNvPr>
          <p:cNvSpPr>
            <a:spLocks noGrp="1"/>
          </p:cNvSpPr>
          <p:nvPr>
            <p:ph type="title"/>
          </p:nvPr>
        </p:nvSpPr>
        <p:spPr/>
        <p:txBody>
          <a:bodyPr/>
          <a:lstStyle/>
          <a:p>
            <a:r>
              <a:rPr lang="de-DE" dirty="0"/>
              <a:t>Beratungs- und Hilfsangebote</a:t>
            </a:r>
          </a:p>
        </p:txBody>
      </p:sp>
    </p:spTree>
    <p:extLst>
      <p:ext uri="{BB962C8B-B14F-4D97-AF65-F5344CB8AC3E}">
        <p14:creationId xmlns:p14="http://schemas.microsoft.com/office/powerpoint/2010/main" val="3461898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endParaRPr lang="de-AT" dirty="0"/>
          </a:p>
        </p:txBody>
      </p:sp>
    </p:spTree>
    <p:extLst>
      <p:ext uri="{BB962C8B-B14F-4D97-AF65-F5344CB8AC3E}">
        <p14:creationId xmlns:p14="http://schemas.microsoft.com/office/powerpoint/2010/main" val="13748444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AT" dirty="0">
                <a:hlinkClick r:id="rId2"/>
              </a:rPr>
              <a:t>Was ist Terrorismus?</a:t>
            </a:r>
            <a:endParaRPr lang="de-AT" dirty="0"/>
          </a:p>
        </p:txBody>
      </p:sp>
      <p:sp>
        <p:nvSpPr>
          <p:cNvPr id="5" name="Textplatzhalter 4"/>
          <p:cNvSpPr>
            <a:spLocks noGrp="1"/>
          </p:cNvSpPr>
          <p:nvPr>
            <p:ph type="body" idx="1"/>
          </p:nvPr>
        </p:nvSpPr>
        <p:spPr/>
        <p:txBody>
          <a:bodyPr>
            <a:normAutofit/>
          </a:bodyPr>
          <a:lstStyle/>
          <a:p>
            <a:r>
              <a:rPr lang="de-AT" dirty="0"/>
              <a:t>© Parlamentsdirektion</a:t>
            </a:r>
          </a:p>
        </p:txBody>
      </p:sp>
      <p:pic>
        <p:nvPicPr>
          <p:cNvPr id="10" name="Bildplatzhalter 9">
            <a:extLst>
              <a:ext uri="{FF2B5EF4-FFF2-40B4-BE49-F238E27FC236}">
                <a16:creationId xmlns:a16="http://schemas.microsoft.com/office/drawing/2014/main" id="{AB359F78-A992-6236-76DF-1F1FA47B4EA8}"/>
              </a:ext>
            </a:extLst>
          </p:cNvPr>
          <p:cNvPicPr>
            <a:picLocks noGrp="1" noChangeAspect="1"/>
          </p:cNvPicPr>
          <p:nvPr>
            <p:ph type="pic" idx="10"/>
          </p:nvPr>
        </p:nvPicPr>
        <p:blipFill>
          <a:blip r:embed="rId3">
            <a:extLst>
              <a:ext uri="{28A0092B-C50C-407E-A947-70E740481C1C}">
                <a14:useLocalDpi xmlns:a14="http://schemas.microsoft.com/office/drawing/2010/main" val="0"/>
              </a:ext>
            </a:extLst>
          </a:blip>
          <a:srcRect t="16489" b="16489"/>
          <a:stretch>
            <a:fillRect/>
          </a:stretch>
        </p:blipFill>
        <p:spPr>
          <a:prstGeom prst="rect">
            <a:avLst/>
          </a:prstGeom>
        </p:spPr>
      </p:pic>
    </p:spTree>
    <p:extLst>
      <p:ext uri="{BB962C8B-B14F-4D97-AF65-F5344CB8AC3E}">
        <p14:creationId xmlns:p14="http://schemas.microsoft.com/office/powerpoint/2010/main" val="9772487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AT" dirty="0"/>
              <a:t>Merkmale von Terrorismus</a:t>
            </a:r>
          </a:p>
        </p:txBody>
      </p:sp>
      <p:sp>
        <p:nvSpPr>
          <p:cNvPr id="5" name="Inhaltsplatzhalter 4"/>
          <p:cNvSpPr>
            <a:spLocks noGrp="1"/>
          </p:cNvSpPr>
          <p:nvPr>
            <p:ph idx="1"/>
          </p:nvPr>
        </p:nvSpPr>
        <p:spPr/>
        <p:txBody>
          <a:bodyPr>
            <a:normAutofit fontScale="70000" lnSpcReduction="20000"/>
          </a:bodyPr>
          <a:lstStyle/>
          <a:p>
            <a:r>
              <a:rPr lang="de-DE" sz="2900" dirty="0">
                <a:highlight>
                  <a:srgbClr val="F3EFE3"/>
                </a:highlight>
              </a:rPr>
              <a:t>Terror</a:t>
            </a:r>
            <a:r>
              <a:rPr lang="de-DE" dirty="0"/>
              <a:t> (lat.: „Schrecken“) als gewaltsames Mittel, um politische Ziele zu erreichen. </a:t>
            </a:r>
          </a:p>
          <a:p>
            <a:r>
              <a:rPr lang="de-DE" dirty="0">
                <a:highlight>
                  <a:srgbClr val="F3EFE3"/>
                </a:highlight>
              </a:rPr>
              <a:t>Formen</a:t>
            </a:r>
            <a:r>
              <a:rPr lang="de-DE" dirty="0"/>
              <a:t> der Gewaltausübung: Anschläge mit Bomben und Waffen, Entführungen, Einschüchterungen</a:t>
            </a:r>
          </a:p>
          <a:p>
            <a:r>
              <a:rPr lang="de-DE" dirty="0">
                <a:highlight>
                  <a:srgbClr val="F3EFE3"/>
                </a:highlight>
              </a:rPr>
              <a:t>Ziele</a:t>
            </a:r>
            <a:r>
              <a:rPr lang="de-DE" dirty="0"/>
              <a:t> der Terroristinnen und Terroristen: Aufmerksamkeit erregen, Angst und Unsicherheit verbreiten</a:t>
            </a:r>
          </a:p>
          <a:p>
            <a:r>
              <a:rPr lang="de-DE" dirty="0">
                <a:highlight>
                  <a:srgbClr val="F3EFE3"/>
                </a:highlight>
              </a:rPr>
              <a:t>Gründe</a:t>
            </a:r>
            <a:r>
              <a:rPr lang="de-DE" dirty="0"/>
              <a:t> für Terrorismus: Wunsch nach politischer Unabhängigkeit und Veränderung politischer Verhältnisse, Durchsetzung eigener Ideologie(n)</a:t>
            </a:r>
          </a:p>
          <a:p>
            <a:endParaRPr lang="de-AT" dirty="0"/>
          </a:p>
        </p:txBody>
      </p:sp>
    </p:spTree>
    <p:extLst>
      <p:ext uri="{BB962C8B-B14F-4D97-AF65-F5344CB8AC3E}">
        <p14:creationId xmlns:p14="http://schemas.microsoft.com/office/powerpoint/2010/main" val="2685898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B60A0D-D686-A8A7-C4F9-C34B6C96D4E5}"/>
              </a:ext>
            </a:extLst>
          </p:cNvPr>
          <p:cNvSpPr>
            <a:spLocks noGrp="1"/>
          </p:cNvSpPr>
          <p:nvPr>
            <p:ph type="title"/>
          </p:nvPr>
        </p:nvSpPr>
        <p:spPr/>
        <p:txBody>
          <a:bodyPr/>
          <a:lstStyle/>
          <a:p>
            <a:r>
              <a:rPr lang="de-DE" dirty="0"/>
              <a:t>Der „Kampf“ gegen den Terrorismus</a:t>
            </a:r>
          </a:p>
        </p:txBody>
      </p:sp>
      <p:sp>
        <p:nvSpPr>
          <p:cNvPr id="3" name="Inhaltsplatzhalter 2">
            <a:extLst>
              <a:ext uri="{FF2B5EF4-FFF2-40B4-BE49-F238E27FC236}">
                <a16:creationId xmlns:a16="http://schemas.microsoft.com/office/drawing/2014/main" id="{6C74CC14-1543-5F25-8AE5-345DCACB226F}"/>
              </a:ext>
            </a:extLst>
          </p:cNvPr>
          <p:cNvSpPr>
            <a:spLocks noGrp="1"/>
          </p:cNvSpPr>
          <p:nvPr>
            <p:ph idx="1"/>
          </p:nvPr>
        </p:nvSpPr>
        <p:spPr/>
        <p:txBody>
          <a:bodyPr>
            <a:normAutofit fontScale="92500"/>
          </a:bodyPr>
          <a:lstStyle/>
          <a:p>
            <a:r>
              <a:rPr lang="de-DE" dirty="0"/>
              <a:t>Terroristinnen und Terroristen sind meist keine einheitliche Gruppe, wie etwa eine Armee, und deshalb schwer zu bekämpfen.</a:t>
            </a:r>
          </a:p>
          <a:p>
            <a:r>
              <a:rPr lang="de-DE" dirty="0"/>
              <a:t>Bei einem Krieg stehen sich Staaten und Soldaten gegenüber – Beim Kampf gegen den Terrorismus „kämpfen“ einzelne Staaten gegen Gruppen von Terroristinnen und Terroristen.</a:t>
            </a:r>
          </a:p>
          <a:p>
            <a:endParaRPr lang="de-DE" dirty="0"/>
          </a:p>
        </p:txBody>
      </p:sp>
    </p:spTree>
    <p:extLst>
      <p:ext uri="{BB962C8B-B14F-4D97-AF65-F5344CB8AC3E}">
        <p14:creationId xmlns:p14="http://schemas.microsoft.com/office/powerpoint/2010/main" val="1263272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3EF3B6-D057-7B1F-87A2-CE831BB3F3E1}"/>
              </a:ext>
            </a:extLst>
          </p:cNvPr>
          <p:cNvSpPr>
            <a:spLocks noGrp="1"/>
          </p:cNvSpPr>
          <p:nvPr>
            <p:ph type="title"/>
          </p:nvPr>
        </p:nvSpPr>
        <p:spPr/>
        <p:txBody>
          <a:bodyPr/>
          <a:lstStyle/>
          <a:p>
            <a:r>
              <a:rPr lang="de-DE" dirty="0"/>
              <a:t>Arten von Terrorismus</a:t>
            </a:r>
          </a:p>
        </p:txBody>
      </p:sp>
      <p:sp>
        <p:nvSpPr>
          <p:cNvPr id="3" name="Inhaltsplatzhalter 2">
            <a:extLst>
              <a:ext uri="{FF2B5EF4-FFF2-40B4-BE49-F238E27FC236}">
                <a16:creationId xmlns:a16="http://schemas.microsoft.com/office/drawing/2014/main" id="{90A17A12-05CB-1460-4E6C-ED0429738B8F}"/>
              </a:ext>
            </a:extLst>
          </p:cNvPr>
          <p:cNvSpPr>
            <a:spLocks noGrp="1"/>
          </p:cNvSpPr>
          <p:nvPr>
            <p:ph idx="1"/>
          </p:nvPr>
        </p:nvSpPr>
        <p:spPr/>
        <p:txBody>
          <a:bodyPr>
            <a:normAutofit fontScale="62500" lnSpcReduction="20000"/>
          </a:bodyPr>
          <a:lstStyle/>
          <a:p>
            <a:r>
              <a:rPr lang="de-DE" dirty="0"/>
              <a:t>Terrorismus kann sich auf einen Staat beschränken (</a:t>
            </a:r>
            <a:r>
              <a:rPr lang="de-DE" dirty="0">
                <a:highlight>
                  <a:srgbClr val="F3EFE3"/>
                </a:highlight>
              </a:rPr>
              <a:t>nationaler Terrorismus</a:t>
            </a:r>
            <a:r>
              <a:rPr lang="de-DE" dirty="0"/>
              <a:t>) oder darüber hinaus gehen (</a:t>
            </a:r>
            <a:r>
              <a:rPr lang="de-DE" dirty="0">
                <a:highlight>
                  <a:srgbClr val="F3EFE3"/>
                </a:highlight>
              </a:rPr>
              <a:t>internationaler Terrorismus</a:t>
            </a:r>
            <a:r>
              <a:rPr lang="de-DE" dirty="0"/>
              <a:t>). </a:t>
            </a:r>
          </a:p>
          <a:p>
            <a:r>
              <a:rPr lang="de-DE" dirty="0"/>
              <a:t>Hintergründe des Terrorismus: politische, ideologische, ethnische und/oder religiöse Motive</a:t>
            </a:r>
          </a:p>
          <a:p>
            <a:r>
              <a:rPr lang="de-DE" dirty="0"/>
              <a:t>Verschiedene Arten des Terrorismus: </a:t>
            </a:r>
          </a:p>
          <a:p>
            <a:pPr lvl="1"/>
            <a:r>
              <a:rPr lang="de-DE" dirty="0"/>
              <a:t>Linksterrorismus </a:t>
            </a:r>
          </a:p>
          <a:p>
            <a:pPr lvl="1"/>
            <a:r>
              <a:rPr lang="de-DE" dirty="0"/>
              <a:t>Rechtsterrorismus</a:t>
            </a:r>
          </a:p>
          <a:p>
            <a:pPr lvl="1"/>
            <a:r>
              <a:rPr lang="de-DE" dirty="0"/>
              <a:t>Ethnisch-nationalistischer Terrorismus</a:t>
            </a:r>
          </a:p>
          <a:p>
            <a:pPr lvl="1"/>
            <a:r>
              <a:rPr lang="de-DE" dirty="0"/>
              <a:t>Religiöser Terrorismus</a:t>
            </a:r>
          </a:p>
          <a:p>
            <a:endParaRPr lang="de-DE" dirty="0"/>
          </a:p>
        </p:txBody>
      </p:sp>
    </p:spTree>
    <p:extLst>
      <p:ext uri="{BB962C8B-B14F-4D97-AF65-F5344CB8AC3E}">
        <p14:creationId xmlns:p14="http://schemas.microsoft.com/office/powerpoint/2010/main" val="28841079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B559EC-EB39-773E-944F-C68816E6E5C4}"/>
              </a:ext>
            </a:extLst>
          </p:cNvPr>
          <p:cNvSpPr>
            <a:spLocks noGrp="1"/>
          </p:cNvSpPr>
          <p:nvPr>
            <p:ph type="title"/>
          </p:nvPr>
        </p:nvSpPr>
        <p:spPr/>
        <p:txBody>
          <a:bodyPr/>
          <a:lstStyle/>
          <a:p>
            <a:r>
              <a:rPr lang="de-DE" dirty="0"/>
              <a:t>Arten von Terrorismus</a:t>
            </a:r>
          </a:p>
        </p:txBody>
      </p:sp>
      <p:sp>
        <p:nvSpPr>
          <p:cNvPr id="3" name="Textplatzhalter 2">
            <a:extLst>
              <a:ext uri="{FF2B5EF4-FFF2-40B4-BE49-F238E27FC236}">
                <a16:creationId xmlns:a16="http://schemas.microsoft.com/office/drawing/2014/main" id="{3FD2795C-760C-0162-E1D4-ACDF5012CEF9}"/>
              </a:ext>
            </a:extLst>
          </p:cNvPr>
          <p:cNvSpPr>
            <a:spLocks noGrp="1"/>
          </p:cNvSpPr>
          <p:nvPr>
            <p:ph type="body" idx="1"/>
          </p:nvPr>
        </p:nvSpPr>
        <p:spPr/>
        <p:txBody>
          <a:bodyPr/>
          <a:lstStyle/>
          <a:p>
            <a:r>
              <a:rPr lang="de-DE" dirty="0"/>
              <a:t>Linksterrorismus</a:t>
            </a:r>
          </a:p>
        </p:txBody>
      </p:sp>
      <p:sp>
        <p:nvSpPr>
          <p:cNvPr id="4" name="Inhaltsplatzhalter 3">
            <a:extLst>
              <a:ext uri="{FF2B5EF4-FFF2-40B4-BE49-F238E27FC236}">
                <a16:creationId xmlns:a16="http://schemas.microsoft.com/office/drawing/2014/main" id="{DFB96AE6-09C0-36A2-7221-5333FF68F801}"/>
              </a:ext>
            </a:extLst>
          </p:cNvPr>
          <p:cNvSpPr>
            <a:spLocks noGrp="1"/>
          </p:cNvSpPr>
          <p:nvPr>
            <p:ph sz="half" idx="2"/>
          </p:nvPr>
        </p:nvSpPr>
        <p:spPr/>
        <p:txBody>
          <a:bodyPr>
            <a:normAutofit fontScale="62500" lnSpcReduction="20000"/>
          </a:bodyPr>
          <a:lstStyle/>
          <a:p>
            <a:r>
              <a:rPr lang="de-DE" dirty="0"/>
              <a:t>Ausrichtung: politisch-ideologisch</a:t>
            </a:r>
          </a:p>
          <a:p>
            <a:r>
              <a:rPr lang="de-DE" dirty="0"/>
              <a:t>Hintergrund/Ziele: Kampf gegen demokratische Staatsordnung, Besitzverhältnisse</a:t>
            </a:r>
          </a:p>
          <a:p>
            <a:pPr lvl="1"/>
            <a:r>
              <a:rPr lang="de-DE" dirty="0"/>
              <a:t>Beispiele: Rote Armee Fraktion (Deutschland) und Rote Brigaden (Italien) in den 1970er Jahren, heute vereinzelt in Südamerika und Südostasien</a:t>
            </a:r>
          </a:p>
        </p:txBody>
      </p:sp>
      <p:sp>
        <p:nvSpPr>
          <p:cNvPr id="5" name="Textplatzhalter 4">
            <a:extLst>
              <a:ext uri="{FF2B5EF4-FFF2-40B4-BE49-F238E27FC236}">
                <a16:creationId xmlns:a16="http://schemas.microsoft.com/office/drawing/2014/main" id="{AFA41736-39EF-905A-2C57-995EB91A30D9}"/>
              </a:ext>
            </a:extLst>
          </p:cNvPr>
          <p:cNvSpPr>
            <a:spLocks noGrp="1"/>
          </p:cNvSpPr>
          <p:nvPr>
            <p:ph type="body" sz="quarter" idx="3"/>
          </p:nvPr>
        </p:nvSpPr>
        <p:spPr/>
        <p:txBody>
          <a:bodyPr/>
          <a:lstStyle/>
          <a:p>
            <a:r>
              <a:rPr lang="de-DE" dirty="0"/>
              <a:t>Rechtsterrorismus</a:t>
            </a:r>
          </a:p>
        </p:txBody>
      </p:sp>
      <p:sp>
        <p:nvSpPr>
          <p:cNvPr id="6" name="Inhaltsplatzhalter 5">
            <a:extLst>
              <a:ext uri="{FF2B5EF4-FFF2-40B4-BE49-F238E27FC236}">
                <a16:creationId xmlns:a16="http://schemas.microsoft.com/office/drawing/2014/main" id="{81B7B28F-148B-B494-262C-E3FB04099102}"/>
              </a:ext>
            </a:extLst>
          </p:cNvPr>
          <p:cNvSpPr>
            <a:spLocks noGrp="1"/>
          </p:cNvSpPr>
          <p:nvPr>
            <p:ph sz="quarter" idx="4"/>
          </p:nvPr>
        </p:nvSpPr>
        <p:spPr/>
        <p:txBody>
          <a:bodyPr>
            <a:normAutofit fontScale="62500" lnSpcReduction="20000"/>
          </a:bodyPr>
          <a:lstStyle/>
          <a:p>
            <a:r>
              <a:rPr lang="de-DE" dirty="0"/>
              <a:t>Ausrichtung: politisch-ideologisch</a:t>
            </a:r>
          </a:p>
          <a:p>
            <a:r>
              <a:rPr lang="de-DE" dirty="0"/>
              <a:t>Hintergrund/Ziele: Nationalismus, Rassismus, Ausländerfeindlichkeit</a:t>
            </a:r>
          </a:p>
          <a:p>
            <a:pPr lvl="1"/>
            <a:r>
              <a:rPr lang="de-DE" dirty="0"/>
              <a:t>Beispiele: Nationalsozialistischer Untergrund (Deutschland/2011), Anders Breivik (Norwegen/2011)</a:t>
            </a:r>
          </a:p>
          <a:p>
            <a:endParaRPr lang="de-DE" dirty="0"/>
          </a:p>
        </p:txBody>
      </p:sp>
    </p:spTree>
    <p:extLst>
      <p:ext uri="{BB962C8B-B14F-4D97-AF65-F5344CB8AC3E}">
        <p14:creationId xmlns:p14="http://schemas.microsoft.com/office/powerpoint/2010/main" val="3571085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C75E79-14EA-8C81-91C3-13F1824A052D}"/>
              </a:ext>
            </a:extLst>
          </p:cNvPr>
          <p:cNvSpPr>
            <a:spLocks noGrp="1"/>
          </p:cNvSpPr>
          <p:nvPr>
            <p:ph type="title"/>
          </p:nvPr>
        </p:nvSpPr>
        <p:spPr/>
        <p:txBody>
          <a:bodyPr/>
          <a:lstStyle/>
          <a:p>
            <a:r>
              <a:rPr lang="de-DE" dirty="0"/>
              <a:t>Arten von Terrorismus</a:t>
            </a:r>
          </a:p>
        </p:txBody>
      </p:sp>
      <p:sp>
        <p:nvSpPr>
          <p:cNvPr id="3" name="Textplatzhalter 2">
            <a:extLst>
              <a:ext uri="{FF2B5EF4-FFF2-40B4-BE49-F238E27FC236}">
                <a16:creationId xmlns:a16="http://schemas.microsoft.com/office/drawing/2014/main" id="{BC7A85C8-DFEE-B6F4-3B1E-91EFEA9E29DE}"/>
              </a:ext>
            </a:extLst>
          </p:cNvPr>
          <p:cNvSpPr>
            <a:spLocks noGrp="1"/>
          </p:cNvSpPr>
          <p:nvPr>
            <p:ph type="body" idx="1"/>
          </p:nvPr>
        </p:nvSpPr>
        <p:spPr/>
        <p:txBody>
          <a:bodyPr>
            <a:normAutofit fontScale="92500"/>
          </a:bodyPr>
          <a:lstStyle/>
          <a:p>
            <a:r>
              <a:rPr lang="de-DE" dirty="0"/>
              <a:t>Ethnisch-nationalistischer Terrorismus</a:t>
            </a:r>
          </a:p>
        </p:txBody>
      </p:sp>
      <p:sp>
        <p:nvSpPr>
          <p:cNvPr id="4" name="Inhaltsplatzhalter 3">
            <a:extLst>
              <a:ext uri="{FF2B5EF4-FFF2-40B4-BE49-F238E27FC236}">
                <a16:creationId xmlns:a16="http://schemas.microsoft.com/office/drawing/2014/main" id="{746A3071-FC3D-3A11-ABEC-52143203F580}"/>
              </a:ext>
            </a:extLst>
          </p:cNvPr>
          <p:cNvSpPr>
            <a:spLocks noGrp="1"/>
          </p:cNvSpPr>
          <p:nvPr>
            <p:ph sz="half" idx="2"/>
          </p:nvPr>
        </p:nvSpPr>
        <p:spPr/>
        <p:txBody>
          <a:bodyPr>
            <a:normAutofit fontScale="55000" lnSpcReduction="20000"/>
          </a:bodyPr>
          <a:lstStyle/>
          <a:p>
            <a:r>
              <a:rPr lang="de-DE" dirty="0"/>
              <a:t>Ausrichtung: ethnisch-nationalistisch</a:t>
            </a:r>
          </a:p>
          <a:p>
            <a:r>
              <a:rPr lang="de-DE" dirty="0"/>
              <a:t>Hintergrund/Ziele: Kampf um Minderheitenrechte, Autonomie, Unabhängigkeit</a:t>
            </a:r>
          </a:p>
          <a:p>
            <a:r>
              <a:rPr lang="de-DE" dirty="0"/>
              <a:t>Beispiele: PKK (Türkei), ETA (Spanien), IRA (Nordirland)</a:t>
            </a:r>
          </a:p>
          <a:p>
            <a:endParaRPr lang="de-DE" dirty="0"/>
          </a:p>
        </p:txBody>
      </p:sp>
      <p:sp>
        <p:nvSpPr>
          <p:cNvPr id="5" name="Textplatzhalter 4">
            <a:extLst>
              <a:ext uri="{FF2B5EF4-FFF2-40B4-BE49-F238E27FC236}">
                <a16:creationId xmlns:a16="http://schemas.microsoft.com/office/drawing/2014/main" id="{3737628D-A429-91CD-2BFD-66AF69D085E9}"/>
              </a:ext>
            </a:extLst>
          </p:cNvPr>
          <p:cNvSpPr>
            <a:spLocks noGrp="1"/>
          </p:cNvSpPr>
          <p:nvPr>
            <p:ph type="body" sz="quarter" idx="3"/>
          </p:nvPr>
        </p:nvSpPr>
        <p:spPr/>
        <p:txBody>
          <a:bodyPr>
            <a:normAutofit fontScale="92500"/>
          </a:bodyPr>
          <a:lstStyle/>
          <a:p>
            <a:r>
              <a:rPr lang="de-DE" dirty="0"/>
              <a:t>Religiöser Terrorismus</a:t>
            </a:r>
          </a:p>
        </p:txBody>
      </p:sp>
      <p:sp>
        <p:nvSpPr>
          <p:cNvPr id="6" name="Inhaltsplatzhalter 5">
            <a:extLst>
              <a:ext uri="{FF2B5EF4-FFF2-40B4-BE49-F238E27FC236}">
                <a16:creationId xmlns:a16="http://schemas.microsoft.com/office/drawing/2014/main" id="{963D307B-1AA5-C608-9917-E443726DAB1E}"/>
              </a:ext>
            </a:extLst>
          </p:cNvPr>
          <p:cNvSpPr>
            <a:spLocks noGrp="1"/>
          </p:cNvSpPr>
          <p:nvPr>
            <p:ph sz="quarter" idx="4"/>
          </p:nvPr>
        </p:nvSpPr>
        <p:spPr/>
        <p:txBody>
          <a:bodyPr>
            <a:normAutofit fontScale="55000" lnSpcReduction="20000"/>
          </a:bodyPr>
          <a:lstStyle/>
          <a:p>
            <a:r>
              <a:rPr lang="de-DE" dirty="0"/>
              <a:t>Ausrichtung: religiös</a:t>
            </a:r>
          </a:p>
          <a:p>
            <a:r>
              <a:rPr lang="de-DE" dirty="0"/>
              <a:t>Hintergrund/Ziele: radikale Interpretation von Religion; Religion zumeist „Vorwand“ für andere Motive</a:t>
            </a:r>
          </a:p>
          <a:p>
            <a:r>
              <a:rPr lang="de-DE" dirty="0"/>
              <a:t>Beispiele: Islamistischer Extremismus („Islamischer Staat“ („IS“), </a:t>
            </a:r>
            <a:r>
              <a:rPr lang="de-DE" dirty="0" err="1"/>
              <a:t>al-Qaida</a:t>
            </a:r>
            <a:r>
              <a:rPr lang="de-DE" dirty="0"/>
              <a:t>, Hamas), christlicher Extremismus („Lords Resistance </a:t>
            </a:r>
            <a:r>
              <a:rPr lang="de-DE" dirty="0" err="1"/>
              <a:t>Army</a:t>
            </a:r>
            <a:r>
              <a:rPr lang="de-DE" dirty="0"/>
              <a:t>“, Uganda), radikaler Buddhismus (Sri Lanka, Burma/Myanmar)</a:t>
            </a:r>
          </a:p>
          <a:p>
            <a:endParaRPr lang="de-DE" dirty="0"/>
          </a:p>
        </p:txBody>
      </p:sp>
    </p:spTree>
    <p:extLst>
      <p:ext uri="{BB962C8B-B14F-4D97-AF65-F5344CB8AC3E}">
        <p14:creationId xmlns:p14="http://schemas.microsoft.com/office/powerpoint/2010/main" val="377888313"/>
      </p:ext>
    </p:extLst>
  </p:cSld>
  <p:clrMapOvr>
    <a:masterClrMapping/>
  </p:clrMapOvr>
</p:sld>
</file>

<file path=ppt/theme/theme1.xml><?xml version="1.0" encoding="utf-8"?>
<a:theme xmlns:a="http://schemas.openxmlformats.org/drawingml/2006/main" name="Office">
  <a:themeElements>
    <a:clrScheme name="PDion">
      <a:dk1>
        <a:sysClr val="windowText" lastClr="000000"/>
      </a:dk1>
      <a:lt1>
        <a:sysClr val="window" lastClr="FFFFFF"/>
      </a:lt1>
      <a:dk2>
        <a:srgbClr val="132843"/>
      </a:dk2>
      <a:lt2>
        <a:srgbClr val="F3EFE3"/>
      </a:lt2>
      <a:accent1>
        <a:srgbClr val="3C5E62"/>
      </a:accent1>
      <a:accent2>
        <a:srgbClr val="628553"/>
      </a:accent2>
      <a:accent3>
        <a:srgbClr val="B9A552"/>
      </a:accent3>
      <a:accent4>
        <a:srgbClr val="FBBA4C"/>
      </a:accent4>
      <a:accent5>
        <a:srgbClr val="D9652E"/>
      </a:accent5>
      <a:accent6>
        <a:srgbClr val="BA2720"/>
      </a:accent6>
      <a:hlink>
        <a:srgbClr val="132843"/>
      </a:hlink>
      <a:folHlink>
        <a:srgbClr val="132843"/>
      </a:folHlink>
    </a:clrScheme>
    <a:fontScheme name="PDion">
      <a:majorFont>
        <a:latin typeface="Lato"/>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äsentation2" id="{0FC71EB8-FBCF-4A1A-97E3-B7391BC2F0A4}" vid="{F6455EDE-8404-4F41-AC1F-F1D173EF2A74}"/>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Vorlage 2026 PPP_PDION</Template>
  <TotalTime>0</TotalTime>
  <Words>1430</Words>
  <Application>Microsoft Office PowerPoint</Application>
  <PresentationFormat>Breitbild</PresentationFormat>
  <Paragraphs>125</Paragraphs>
  <Slides>28</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28</vt:i4>
      </vt:variant>
    </vt:vector>
  </HeadingPairs>
  <TitlesOfParts>
    <vt:vector size="34" baseType="lpstr">
      <vt:lpstr>Arial</vt:lpstr>
      <vt:lpstr>Calibri</vt:lpstr>
      <vt:lpstr>Lato</vt:lpstr>
      <vt:lpstr>Lato Semibold</vt:lpstr>
      <vt:lpstr>Wingdings</vt:lpstr>
      <vt:lpstr>Office</vt:lpstr>
      <vt:lpstr>Demokratie gegen Terror</vt:lpstr>
      <vt:lpstr>PowerPoint-Präsentation</vt:lpstr>
      <vt:lpstr>PowerPoint-Präsentation</vt:lpstr>
      <vt:lpstr>Was ist Terrorismus?</vt:lpstr>
      <vt:lpstr>Merkmale von Terrorismus</vt:lpstr>
      <vt:lpstr>Der „Kampf“ gegen den Terrorismus</vt:lpstr>
      <vt:lpstr>Arten von Terrorismus</vt:lpstr>
      <vt:lpstr>Arten von Terrorismus</vt:lpstr>
      <vt:lpstr>Arten von Terrorismus</vt:lpstr>
      <vt:lpstr>Demokratie gegen Terrorismus</vt:lpstr>
      <vt:lpstr>Terrorangriffe und ihre Folgen</vt:lpstr>
      <vt:lpstr>Vertrauen in die Demokratie als beste Strategie</vt:lpstr>
      <vt:lpstr>Demokratische Werte gegen Terrorismus</vt:lpstr>
      <vt:lpstr>Arbeitsauftrag</vt:lpstr>
      <vt:lpstr>Arbeitsauftrag</vt:lpstr>
      <vt:lpstr>Terrorismus und Radikalisierung</vt:lpstr>
      <vt:lpstr>Jugendliche und extremistische Propaganda</vt:lpstr>
      <vt:lpstr>Jugendliche und extremistische Propaganda</vt:lpstr>
      <vt:lpstr>Radikalisierung im Internet</vt:lpstr>
      <vt:lpstr>Wie erkennt man extremistische Inhalte und Ideologien? </vt:lpstr>
      <vt:lpstr>Merkmale von Hassreden und Propaganda</vt:lpstr>
      <vt:lpstr>Merkmale von Hassreden und Propaganda</vt:lpstr>
      <vt:lpstr>Arbeitsauftrag</vt:lpstr>
      <vt:lpstr>Gib Terrorismus keine Chance!</vt:lpstr>
      <vt:lpstr>Gemeinsam gegen Extremismus und Terror</vt:lpstr>
      <vt:lpstr>Beratungs- und Hilfsangebote</vt:lpstr>
      <vt:lpstr>Beratungs- und Hilfsangebote</vt:lpstr>
      <vt:lpstr>Beratungs- und Hilfsangebote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Kira Kamelger</dc:creator>
  <cp:lastModifiedBy>Tucek Paul</cp:lastModifiedBy>
  <cp:revision>29</cp:revision>
  <dcterms:created xsi:type="dcterms:W3CDTF">2026-03-30T13:36:53Z</dcterms:created>
  <dcterms:modified xsi:type="dcterms:W3CDTF">2026-04-08T12:07:35Z</dcterms:modified>
</cp:coreProperties>
</file>