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43" r:id="rId2"/>
    <p:sldId id="348" r:id="rId3"/>
    <p:sldId id="349" r:id="rId4"/>
    <p:sldId id="351" r:id="rId5"/>
    <p:sldId id="344"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9" r:id="rId23"/>
    <p:sldId id="373" r:id="rId24"/>
    <p:sldId id="370" r:id="rId25"/>
    <p:sldId id="371" r:id="rId26"/>
    <p:sldId id="372"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2">
          <p15:clr>
            <a:srgbClr val="A4A3A4"/>
          </p15:clr>
        </p15:guide>
        <p15:guide id="2" pos="3840">
          <p15:clr>
            <a:srgbClr val="A4A3A4"/>
          </p15:clr>
        </p15:guide>
        <p15:guide id="3" orient="horz" pos="1656">
          <p15:clr>
            <a:srgbClr val="A4A3A4"/>
          </p15:clr>
        </p15:guide>
        <p15:guide id="4" pos="1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E3"/>
    <a:srgbClr val="FDBEBC"/>
    <a:srgbClr val="FFF2C6"/>
    <a:srgbClr val="CADFF4"/>
    <a:srgbClr val="415972"/>
    <a:srgbClr val="132843"/>
    <a:srgbClr val="133143"/>
    <a:srgbClr val="C8E2BF"/>
    <a:srgbClr val="C0DCD9"/>
    <a:srgbClr val="FDD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762" y="84"/>
      </p:cViewPr>
      <p:guideLst>
        <p:guide orient="horz" pos="3932"/>
        <p:guide pos="3840"/>
        <p:guide orient="horz" pos="1656"/>
        <p:guide pos="121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9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C0875-EB76-4CE4-AA07-64552C49B5FE}" type="datetimeFigureOut">
              <a:rPr lang="de-AT" smtClean="0"/>
              <a:pPr/>
              <a:t>08.04.2026</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DD3EC-6732-49B9-9E6D-69B92A7E3B95}" type="slidenum">
              <a:rPr lang="de-AT" smtClean="0"/>
              <a:pPr/>
              <a:t>‹Nr.›</a:t>
            </a:fld>
            <a:endParaRPr lang="de-AT"/>
          </a:p>
        </p:txBody>
      </p:sp>
    </p:spTree>
    <p:extLst>
      <p:ext uri="{BB962C8B-B14F-4D97-AF65-F5344CB8AC3E}">
        <p14:creationId xmlns:p14="http://schemas.microsoft.com/office/powerpoint/2010/main" val="372635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1D6F3-08DB-4B14-AA0F-BFB26660F7B0}" type="datetimeFigureOut">
              <a:rPr lang="de-AT" smtClean="0"/>
              <a:pPr/>
              <a:t>08.04.2026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4D01B-0F76-4595-A1EC-FBA303C479CF}" type="slidenum">
              <a:rPr lang="de-AT" smtClean="0"/>
              <a:pPr/>
              <a:t>‹Nr.›</a:t>
            </a:fld>
            <a:endParaRPr lang="de-AT"/>
          </a:p>
        </p:txBody>
      </p:sp>
    </p:spTree>
    <p:extLst>
      <p:ext uri="{BB962C8B-B14F-4D97-AF65-F5344CB8AC3E}">
        <p14:creationId xmlns:p14="http://schemas.microsoft.com/office/powerpoint/2010/main" val="277895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3087623"/>
            <a:ext cx="9144000" cy="1296436"/>
          </a:xfrm>
        </p:spPr>
        <p:txBody>
          <a:bodyPr>
            <a:noAutofit/>
          </a:bodyPr>
          <a:lstStyle>
            <a:lvl1pPr marL="0" indent="0" algn="ctr">
              <a:buNone/>
              <a:defRPr sz="2400" b="1">
                <a:solidFill>
                  <a:srgbClr val="4159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sp>
        <p:nvSpPr>
          <p:cNvPr id="2" name="Titel 1"/>
          <p:cNvSpPr>
            <a:spLocks noGrp="1"/>
          </p:cNvSpPr>
          <p:nvPr>
            <p:ph type="ctrTitle"/>
          </p:nvPr>
        </p:nvSpPr>
        <p:spPr>
          <a:xfrm>
            <a:off x="1524000" y="980902"/>
            <a:ext cx="9144000" cy="1903568"/>
          </a:xfrm>
        </p:spPr>
        <p:txBody>
          <a:bodyPr anchor="b">
            <a:normAutofit/>
          </a:bodyPr>
          <a:lstStyle>
            <a:lvl1pPr algn="ctr">
              <a:defRPr sz="5400">
                <a:solidFill>
                  <a:srgbClr val="415972"/>
                </a:solidFill>
              </a:defRPr>
            </a:lvl1pPr>
          </a:lstStyle>
          <a:p>
            <a:r>
              <a:rPr lang="de-DE"/>
              <a:t>Mastertitelformat bearbeiten</a:t>
            </a:r>
            <a:endParaRPr lang="de-AT" dirty="0"/>
          </a:p>
        </p:txBody>
      </p:sp>
      <p:sp>
        <p:nvSpPr>
          <p:cNvPr id="20" name="Untertitel 2"/>
          <p:cNvSpPr txBox="1">
            <a:spLocks/>
          </p:cNvSpPr>
          <p:nvPr userDrawn="1"/>
        </p:nvSpPr>
        <p:spPr>
          <a:xfrm>
            <a:off x="1524000" y="4809454"/>
            <a:ext cx="9144000" cy="1071349"/>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pPr>
            <a:r>
              <a:rPr lang="de-DE" sz="2000" b="0" strike="noStrike" spc="-1" dirty="0">
                <a:solidFill>
                  <a:srgbClr val="000000"/>
                </a:solidFill>
                <a:latin typeface="+mn-lt"/>
              </a:rPr>
              <a:t>Materialien zur Politischen Bildung </a:t>
            </a:r>
            <a:br>
              <a:rPr lang="de-DE" sz="2000" b="0" strike="noStrike" spc="-1" dirty="0">
                <a:solidFill>
                  <a:srgbClr val="000000"/>
                </a:solidFill>
                <a:latin typeface="+mn-lt"/>
              </a:rPr>
            </a:br>
            <a:r>
              <a:rPr lang="de-DE" sz="2000" b="0" strike="noStrike" spc="-1" dirty="0">
                <a:solidFill>
                  <a:srgbClr val="000000"/>
                </a:solidFill>
                <a:latin typeface="+mn-lt"/>
              </a:rPr>
              <a:t>von Kindern und Jugendlichen</a:t>
            </a:r>
            <a:endParaRPr lang="de-AT" sz="2000" b="0" strike="noStrike" spc="-1" dirty="0">
              <a:latin typeface="+mn-lt"/>
            </a:endParaRPr>
          </a:p>
        </p:txBody>
      </p:sp>
    </p:spTree>
    <p:extLst>
      <p:ext uri="{BB962C8B-B14F-4D97-AF65-F5344CB8AC3E}">
        <p14:creationId xmlns:p14="http://schemas.microsoft.com/office/powerpoint/2010/main" val="150292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5183188" y="987425"/>
            <a:ext cx="6172200" cy="4873625"/>
          </a:xfrm>
        </p:spPr>
        <p:txBody>
          <a:bodyPr/>
          <a:lstStyle>
            <a:lvl1pPr>
              <a:defRPr sz="3200">
                <a:solidFill>
                  <a:srgbClr val="132843"/>
                </a:solidFill>
              </a:defRPr>
            </a:lvl1pPr>
            <a:lvl2pPr>
              <a:defRPr sz="2800">
                <a:solidFill>
                  <a:srgbClr val="132843"/>
                </a:solidFill>
              </a:defRPr>
            </a:lvl2pPr>
            <a:lvl3pPr>
              <a:defRPr sz="2400">
                <a:solidFill>
                  <a:srgbClr val="132843"/>
                </a:solidFill>
              </a:defRPr>
            </a:lvl3pPr>
            <a:lvl4pPr>
              <a:defRPr sz="2000">
                <a:solidFill>
                  <a:srgbClr val="132843"/>
                </a:solidFill>
              </a:defRPr>
            </a:lvl4pPr>
            <a:lvl5pPr>
              <a:defRPr sz="2000">
                <a:solidFill>
                  <a:srgbClr val="132843"/>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9"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4507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3" name="Bildplatzhalter 2"/>
          <p:cNvSpPr>
            <a:spLocks noGrp="1"/>
          </p:cNvSpPr>
          <p:nvPr>
            <p:ph type="pic" idx="1"/>
          </p:nvPr>
        </p:nvSpPr>
        <p:spPr>
          <a:xfrm>
            <a:off x="5183188" y="987425"/>
            <a:ext cx="6172200" cy="4873625"/>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4"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01447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kussionsfragen">
    <p:bg>
      <p:bgPr>
        <a:solidFill>
          <a:srgbClr val="FFF2C6"/>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307337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bsiteansicht">
    <p:spTree>
      <p:nvGrpSpPr>
        <p:cNvPr id="1" name=""/>
        <p:cNvGrpSpPr/>
        <p:nvPr/>
      </p:nvGrpSpPr>
      <p:grpSpPr>
        <a:xfrm>
          <a:off x="0" y="0"/>
          <a:ext cx="0" cy="0"/>
          <a:chOff x="0" y="0"/>
          <a:chExt cx="0" cy="0"/>
        </a:xfrm>
      </p:grpSpPr>
      <p:sp>
        <p:nvSpPr>
          <p:cNvPr id="7" name="Bildplatzhalter 2"/>
          <p:cNvSpPr>
            <a:spLocks noGrp="1"/>
          </p:cNvSpPr>
          <p:nvPr>
            <p:ph type="pic" idx="1"/>
          </p:nvPr>
        </p:nvSpPr>
        <p:spPr>
          <a:xfrm>
            <a:off x="2406000" y="1205345"/>
            <a:ext cx="7380000" cy="4729952"/>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Tree>
    <p:extLst>
      <p:ext uri="{BB962C8B-B14F-4D97-AF65-F5344CB8AC3E}">
        <p14:creationId xmlns:p14="http://schemas.microsoft.com/office/powerpoint/2010/main" val="58513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a:lnSpc>
                <a:spcPct val="150000"/>
              </a:lnSpc>
              <a:defRPr sz="3200">
                <a:solidFill>
                  <a:srgbClr val="415972"/>
                </a:solidFill>
              </a:defRPr>
            </a:lvl1pPr>
          </a:lstStyle>
          <a:p>
            <a:r>
              <a:rPr lang="de-DE" dirty="0"/>
              <a:t>Hinweis zur Nutzung der </a:t>
            </a:r>
            <a:r>
              <a:rPr lang="de-DE" dirty="0" err="1"/>
              <a:t>PowerPointPräsentation</a:t>
            </a:r>
            <a:endParaRPr lang="de-AT" dirty="0"/>
          </a:p>
        </p:txBody>
      </p:sp>
      <p:sp>
        <p:nvSpPr>
          <p:cNvPr id="5" name="Textfeld 4"/>
          <p:cNvSpPr txBox="1"/>
          <p:nvPr userDrawn="1"/>
        </p:nvSpPr>
        <p:spPr>
          <a:xfrm>
            <a:off x="838200" y="2656760"/>
            <a:ext cx="10515600" cy="2493760"/>
          </a:xfrm>
          <a:prstGeom prst="rect">
            <a:avLst/>
          </a:prstGeom>
          <a:noFill/>
        </p:spPr>
        <p:txBody>
          <a:bodyPr wrap="square" rtlCol="0">
            <a:spAutoFit/>
          </a:bodyPr>
          <a:lstStyle/>
          <a:p>
            <a:pPr marL="285750" lvl="0" indent="-285750">
              <a:lnSpc>
                <a:spcPct val="150000"/>
              </a:lnSpc>
              <a:spcAft>
                <a:spcPts val="1200"/>
              </a:spcAft>
              <a:buClr>
                <a:srgbClr val="C51909"/>
              </a:buClr>
              <a:buFont typeface="Wingdings" panose="05000000000000000000" pitchFamily="2" charset="2"/>
              <a:buChar char="w"/>
            </a:pPr>
            <a:r>
              <a:rPr lang="de-AT" sz="2000" dirty="0"/>
              <a:t>In dieser </a:t>
            </a:r>
            <a:r>
              <a:rPr lang="de-AT" sz="2000" dirty="0" err="1"/>
              <a:t>PowerPointPräsentation</a:t>
            </a:r>
            <a:r>
              <a:rPr lang="de-AT" sz="2000" dirty="0"/>
              <a:t> finden sich die wichtigsten Inhalte des Schwerpunktthemas „Wissenschaft und Politik“ in stark gekürzter Form.</a:t>
            </a:r>
          </a:p>
          <a:p>
            <a:pPr marL="285750" lvl="0" indent="-285750">
              <a:lnSpc>
                <a:spcPct val="150000"/>
              </a:lnSpc>
              <a:spcAft>
                <a:spcPts val="1200"/>
              </a:spcAft>
              <a:buClr>
                <a:srgbClr val="C51909"/>
              </a:buClr>
              <a:buFont typeface="Wingdings" panose="05000000000000000000" pitchFamily="2" charset="2"/>
              <a:buChar char="w"/>
            </a:pPr>
            <a:r>
              <a:rPr lang="de-AT" sz="2000" dirty="0"/>
              <a:t>Um zu den Hintergrundinformationen in den jeweiligen Abschnitten auf der </a:t>
            </a:r>
            <a:r>
              <a:rPr lang="de-AT" sz="2000" dirty="0" err="1"/>
              <a:t>DemokratieWEBstatt</a:t>
            </a:r>
            <a:r>
              <a:rPr lang="de-AT" sz="2000" dirty="0"/>
              <a:t> zu gelangen, nutzen Sie bitte die Verlinkungen auf den Überblicksfolien.</a:t>
            </a:r>
          </a:p>
        </p:txBody>
      </p:sp>
    </p:spTree>
    <p:extLst>
      <p:ext uri="{BB962C8B-B14F-4D97-AF65-F5344CB8AC3E}">
        <p14:creationId xmlns:p14="http://schemas.microsoft.com/office/powerpoint/2010/main" val="120109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50000"/>
              </a:lnSpc>
              <a:defRPr>
                <a:solidFill>
                  <a:srgbClr val="415972"/>
                </a:solidFill>
              </a:defRPr>
            </a:lvl1pPr>
          </a:lstStyle>
          <a:p>
            <a:r>
              <a:rPr lang="de-DE"/>
              <a:t>Mastertitelformat bearbeiten</a:t>
            </a:r>
            <a:endParaRPr lang="de-AT" dirty="0"/>
          </a:p>
        </p:txBody>
      </p:sp>
      <p:sp>
        <p:nvSpPr>
          <p:cNvPr id="3" name="Inhaltsplatzhalter 2"/>
          <p:cNvSpPr>
            <a:spLocks noGrp="1"/>
          </p:cNvSpPr>
          <p:nvPr>
            <p:ph idx="1"/>
          </p:nvPr>
        </p:nvSpPr>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39224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50000"/>
              </a:lnSpc>
              <a:defRPr>
                <a:solidFill>
                  <a:srgbClr val="415972"/>
                </a:solidFill>
              </a:defRPr>
            </a:lvl1pPr>
          </a:lstStyle>
          <a:p>
            <a:r>
              <a:rPr lang="de-DE"/>
              <a:t>Mastertitelformat bearbeiten</a:t>
            </a:r>
            <a:endParaRPr lang="de-AT" dirty="0"/>
          </a:p>
        </p:txBody>
      </p:sp>
      <p:sp>
        <p:nvSpPr>
          <p:cNvPr id="4" name="Bildplatzhalter 2"/>
          <p:cNvSpPr>
            <a:spLocks noGrp="1"/>
          </p:cNvSpPr>
          <p:nvPr>
            <p:ph type="pic" idx="10"/>
          </p:nvPr>
        </p:nvSpPr>
        <p:spPr>
          <a:xfrm>
            <a:off x="3126221" y="2490281"/>
            <a:ext cx="5939557" cy="2986179"/>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5" name="Textplatzhalter 2"/>
          <p:cNvSpPr>
            <a:spLocks noGrp="1"/>
          </p:cNvSpPr>
          <p:nvPr>
            <p:ph type="body" idx="1"/>
          </p:nvPr>
        </p:nvSpPr>
        <p:spPr>
          <a:xfrm>
            <a:off x="831850" y="5476460"/>
            <a:ext cx="10515600" cy="477077"/>
          </a:xfrm>
        </p:spPr>
        <p:txBody>
          <a:bodyPr>
            <a:normAutofit/>
          </a:bodyPr>
          <a:lstStyle>
            <a:lvl1pPr marL="0" indent="0" algn="ctr">
              <a:buNone/>
              <a:defRPr sz="18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12968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70092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
        <p:nvSpPr>
          <p:cNvPr id="3" name="Inhaltsplatzhalter 2"/>
          <p:cNvSpPr>
            <a:spLocks noGrp="1"/>
          </p:cNvSpPr>
          <p:nvPr>
            <p:ph sz="half" idx="1"/>
          </p:nvPr>
        </p:nvSpPr>
        <p:spPr>
          <a:xfrm>
            <a:off x="838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172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304414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1243667"/>
            <a:ext cx="10515600" cy="1325563"/>
          </a:xfrm>
        </p:spPr>
        <p:txBody>
          <a:bodyPr/>
          <a:lstStyle>
            <a:lvl1pPr>
              <a:defRPr>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9788" y="2586600"/>
            <a:ext cx="5157787" cy="823912"/>
          </a:xfrm>
        </p:spPr>
        <p:txBody>
          <a:bodyPr anchor="b"/>
          <a:lstStyle>
            <a:lvl1pPr marL="0" indent="0">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3334871"/>
            <a:ext cx="5157787"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172200" y="2586600"/>
            <a:ext cx="5183188" cy="823912"/>
          </a:xfrm>
        </p:spPr>
        <p:txBody>
          <a:bodyPr anchor="b"/>
          <a:lstStyle>
            <a:lvl1pPr marL="0" indent="0">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3334871"/>
            <a:ext cx="5183188"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16917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444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emokratiewebstatt.a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326480"/>
            <a:ext cx="10515600" cy="1163801"/>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2656760"/>
            <a:ext cx="10515600" cy="352020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2" name="Untertitel 2"/>
          <p:cNvSpPr txBox="1">
            <a:spLocks/>
          </p:cNvSpPr>
          <p:nvPr userDrawn="1"/>
        </p:nvSpPr>
        <p:spPr>
          <a:xfrm>
            <a:off x="1524000" y="6176962"/>
            <a:ext cx="9144000" cy="473220"/>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800" dirty="0">
                <a:solidFill>
                  <a:srgbClr val="415972"/>
                </a:solidFill>
                <a:hlinkClick r:id="rId15"/>
              </a:rPr>
              <a:t>www.demokratiewebstatt.at</a:t>
            </a:r>
            <a:endParaRPr lang="de-AT" sz="1800" dirty="0">
              <a:solidFill>
                <a:srgbClr val="415972"/>
              </a:solidFill>
            </a:endParaRPr>
          </a:p>
        </p:txBody>
      </p:sp>
      <p:pic>
        <p:nvPicPr>
          <p:cNvPr id="4" name="Grafik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11284" y="326367"/>
            <a:ext cx="2360874" cy="617961"/>
          </a:xfrm>
          <a:prstGeom prst="rect">
            <a:avLst/>
          </a:prstGeom>
        </p:spPr>
      </p:pic>
    </p:spTree>
    <p:extLst>
      <p:ext uri="{BB962C8B-B14F-4D97-AF65-F5344CB8AC3E}">
        <p14:creationId xmlns:p14="http://schemas.microsoft.com/office/powerpoint/2010/main" val="408738804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62" r:id="rId13"/>
  </p:sldLayoutIdLst>
  <p:txStyles>
    <p:titleStyle>
      <a:lvl1pPr algn="l" defTabSz="914400" rtl="0" eaLnBrk="1" latinLnBrk="0" hangingPunct="1">
        <a:lnSpc>
          <a:spcPct val="100000"/>
        </a:lnSpc>
        <a:spcBef>
          <a:spcPct val="0"/>
        </a:spcBef>
        <a:buNone/>
        <a:defRPr sz="4000" kern="1200">
          <a:solidFill>
            <a:srgbClr val="415972"/>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150000"/>
        </a:lnSpc>
        <a:spcBef>
          <a:spcPts val="1000"/>
        </a:spcBef>
        <a:buClr>
          <a:srgbClr val="C51909"/>
        </a:buClr>
        <a:buFont typeface="Wingdings" panose="05000000000000000000" pitchFamily="2" charset="2"/>
        <a:buChar char=""/>
        <a:defRPr sz="2800" kern="1200">
          <a:solidFill>
            <a:srgbClr val="132843"/>
          </a:solidFill>
          <a:latin typeface="+mn-lt"/>
          <a:ea typeface="+mn-ea"/>
          <a:cs typeface="+mn-cs"/>
        </a:defRPr>
      </a:lvl1pPr>
      <a:lvl2pPr marL="685800" indent="-228600" algn="l" defTabSz="914400" rtl="0" eaLnBrk="1" latinLnBrk="0" hangingPunct="1">
        <a:lnSpc>
          <a:spcPct val="150000"/>
        </a:lnSpc>
        <a:spcBef>
          <a:spcPts val="500"/>
        </a:spcBef>
        <a:buClr>
          <a:srgbClr val="C51909"/>
        </a:buClr>
        <a:buFont typeface="Wingdings" panose="05000000000000000000" pitchFamily="2" charset="2"/>
        <a:buChar char=""/>
        <a:defRPr sz="2400" kern="1200">
          <a:solidFill>
            <a:srgbClr val="132843"/>
          </a:solidFill>
          <a:latin typeface="+mn-lt"/>
          <a:ea typeface="+mn-ea"/>
          <a:cs typeface="+mn-cs"/>
        </a:defRPr>
      </a:lvl2pPr>
      <a:lvl3pPr marL="1143000" indent="-228600" algn="l" defTabSz="914400" rtl="0" eaLnBrk="1" latinLnBrk="0" hangingPunct="1">
        <a:lnSpc>
          <a:spcPct val="150000"/>
        </a:lnSpc>
        <a:spcBef>
          <a:spcPts val="500"/>
        </a:spcBef>
        <a:buClr>
          <a:srgbClr val="C51909"/>
        </a:buClr>
        <a:buFont typeface="Wingdings" panose="05000000000000000000" pitchFamily="2" charset="2"/>
        <a:buChar char=""/>
        <a:defRPr sz="2000" kern="1200">
          <a:solidFill>
            <a:srgbClr val="132843"/>
          </a:solidFill>
          <a:latin typeface="+mn-lt"/>
          <a:ea typeface="+mn-ea"/>
          <a:cs typeface="+mn-cs"/>
        </a:defRPr>
      </a:lvl3pPr>
      <a:lvl4pPr marL="16002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4pPr>
      <a:lvl5pPr marL="20574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demokratiewebstatt.at/thema/lebensbereiche/thema-fake-news-und-verschwoerungstheorien/alles-nur-fake"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demokratiewebstatt.at/thema/lebensbereiche/thema-fake-news-und-verschwoerungstheorien/gefaehrden-fake-news-und-co-unsere-demokratie"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demokratiewebstatt.at/thema/lebensbereiche/thema-fake-news-und-verschwoerungstheorien/echt-jetzt-so-erkennst-du-fake-new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oaxsearch.com/" TargetMode="External"/><Relationship Id="rId2" Type="http://schemas.openxmlformats.org/officeDocument/2006/relationships/hyperlink" Target="https://www.mimikama.org/" TargetMode="External"/><Relationship Id="rId1" Type="http://schemas.openxmlformats.org/officeDocument/2006/relationships/slideLayout" Target="../slideLayouts/slideLayout13.xml"/><Relationship Id="rId4" Type="http://schemas.openxmlformats.org/officeDocument/2006/relationships/hyperlink" Target="https://www.saferinternet.at/was-sind-fake-news-und-was-kann-man-dagegen-tu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wrfakefinder.de/" TargetMode="External"/><Relationship Id="rId2" Type="http://schemas.openxmlformats.org/officeDocument/2006/relationships/hyperlink" Target="https://apa.at/service/faktencheck-2/" TargetMode="External"/><Relationship Id="rId1" Type="http://schemas.openxmlformats.org/officeDocument/2006/relationships/slideLayout" Target="../slideLayouts/slideLayout13.xml"/><Relationship Id="rId4" Type="http://schemas.openxmlformats.org/officeDocument/2006/relationships/hyperlink" Target="https://hoaxmap.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etbadnews.com/en" TargetMode="External"/><Relationship Id="rId2" Type="http://schemas.openxmlformats.org/officeDocument/2006/relationships/hyperlink" Target="https://citizenevidence.org/2014/07/01/youtube-dataviewer/" TargetMode="External"/><Relationship Id="rId1" Type="http://schemas.openxmlformats.org/officeDocument/2006/relationships/slideLayout" Target="../slideLayouts/slideLayout13.xml"/><Relationship Id="rId4" Type="http://schemas.openxmlformats.org/officeDocument/2006/relationships/hyperlink" Target="https://correctiv.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lebensbereiche/thema-fake-news-und-verschwoerungstheorien/wahrheit-oder-lueg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demokratiewebstatt.at/thema/lebensbereiche/thema-fake-news-und-verschwoerungstheorien/wahrheit-oder-luege/hoax-history"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p:txBody>
          <a:bodyPr/>
          <a:lstStyle/>
          <a:p>
            <a:r>
              <a:rPr lang="de-DE" dirty="0"/>
              <a:t>Wie sie funktionieren und wie du sie durchschauen kannst</a:t>
            </a:r>
          </a:p>
          <a:p>
            <a:endParaRPr lang="de-AT" dirty="0"/>
          </a:p>
        </p:txBody>
      </p:sp>
      <p:sp>
        <p:nvSpPr>
          <p:cNvPr id="4" name="Titel 3"/>
          <p:cNvSpPr>
            <a:spLocks noGrp="1"/>
          </p:cNvSpPr>
          <p:nvPr>
            <p:ph type="ctrTitle"/>
          </p:nvPr>
        </p:nvSpPr>
        <p:spPr/>
        <p:txBody>
          <a:bodyPr/>
          <a:lstStyle/>
          <a:p>
            <a:r>
              <a:rPr lang="de-AT" dirty="0"/>
              <a:t>Fake News und Verschwörungstheorien</a:t>
            </a:r>
          </a:p>
        </p:txBody>
      </p:sp>
    </p:spTree>
    <p:extLst>
      <p:ext uri="{BB962C8B-B14F-4D97-AF65-F5344CB8AC3E}">
        <p14:creationId xmlns:p14="http://schemas.microsoft.com/office/powerpoint/2010/main" val="75155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0D6C2-B4B5-CF81-5815-1CC44C7BFEC0}"/>
              </a:ext>
            </a:extLst>
          </p:cNvPr>
          <p:cNvSpPr>
            <a:spLocks noGrp="1"/>
          </p:cNvSpPr>
          <p:nvPr>
            <p:ph type="title"/>
          </p:nvPr>
        </p:nvSpPr>
        <p:spPr/>
        <p:txBody>
          <a:bodyPr/>
          <a:lstStyle/>
          <a:p>
            <a:r>
              <a:rPr lang="de-DE" dirty="0"/>
              <a:t>Kennzeichen von Verschwörungstheorien</a:t>
            </a:r>
          </a:p>
        </p:txBody>
      </p:sp>
      <p:sp>
        <p:nvSpPr>
          <p:cNvPr id="3" name="Inhaltsplatzhalter 2">
            <a:extLst>
              <a:ext uri="{FF2B5EF4-FFF2-40B4-BE49-F238E27FC236}">
                <a16:creationId xmlns:a16="http://schemas.microsoft.com/office/drawing/2014/main" id="{F7EF23BB-CA4E-81E7-8C7B-08E3CD65AAA2}"/>
              </a:ext>
            </a:extLst>
          </p:cNvPr>
          <p:cNvSpPr>
            <a:spLocks noGrp="1"/>
          </p:cNvSpPr>
          <p:nvPr>
            <p:ph idx="1"/>
          </p:nvPr>
        </p:nvSpPr>
        <p:spPr/>
        <p:txBody>
          <a:bodyPr>
            <a:normAutofit/>
          </a:bodyPr>
          <a:lstStyle/>
          <a:p>
            <a:r>
              <a:rPr lang="de-DE" dirty="0"/>
              <a:t>Alles ist geplant, nichts passiert zufällig.</a:t>
            </a:r>
          </a:p>
          <a:p>
            <a:r>
              <a:rPr lang="de-DE" dirty="0"/>
              <a:t>Nichts ist, wie es scheint.</a:t>
            </a:r>
          </a:p>
          <a:p>
            <a:r>
              <a:rPr lang="de-DE" dirty="0"/>
              <a:t>Alles ist miteinander verbunden.</a:t>
            </a:r>
          </a:p>
          <a:p>
            <a:pPr marL="0" indent="0">
              <a:buNone/>
            </a:pPr>
            <a:endParaRPr lang="de-DE" dirty="0"/>
          </a:p>
        </p:txBody>
      </p:sp>
    </p:spTree>
    <p:extLst>
      <p:ext uri="{BB962C8B-B14F-4D97-AF65-F5344CB8AC3E}">
        <p14:creationId xmlns:p14="http://schemas.microsoft.com/office/powerpoint/2010/main" val="118694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0D635-1E76-D44B-CF3A-764F7239ECDD}"/>
              </a:ext>
            </a:extLst>
          </p:cNvPr>
          <p:cNvSpPr>
            <a:spLocks noGrp="1"/>
          </p:cNvSpPr>
          <p:nvPr>
            <p:ph type="title"/>
          </p:nvPr>
        </p:nvSpPr>
        <p:spPr/>
        <p:txBody>
          <a:bodyPr/>
          <a:lstStyle/>
          <a:p>
            <a:r>
              <a:rPr lang="de-DE" dirty="0">
                <a:hlinkClick r:id="rId2"/>
              </a:rPr>
              <a:t>Alles nur Fake?!</a:t>
            </a:r>
            <a:endParaRPr lang="de-DE" dirty="0"/>
          </a:p>
        </p:txBody>
      </p:sp>
      <p:pic>
        <p:nvPicPr>
          <p:cNvPr id="6" name="Bildplatzhalter 5">
            <a:extLst>
              <a:ext uri="{FF2B5EF4-FFF2-40B4-BE49-F238E27FC236}">
                <a16:creationId xmlns:a16="http://schemas.microsoft.com/office/drawing/2014/main" id="{6072AD19-B11A-194F-249D-834788C14594}"/>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
        <p:nvSpPr>
          <p:cNvPr id="4" name="Textplatzhalter 3">
            <a:extLst>
              <a:ext uri="{FF2B5EF4-FFF2-40B4-BE49-F238E27FC236}">
                <a16:creationId xmlns:a16="http://schemas.microsoft.com/office/drawing/2014/main" id="{AB362BB7-0959-EC38-0B66-32F980F45B4B}"/>
              </a:ext>
            </a:extLst>
          </p:cNvPr>
          <p:cNvSpPr>
            <a:spLocks noGrp="1"/>
          </p:cNvSpPr>
          <p:nvPr>
            <p:ph type="body" idx="1"/>
          </p:nvPr>
        </p:nvSpPr>
        <p:spPr/>
        <p:txBody>
          <a:bodyPr>
            <a:normAutofit lnSpcReduction="10000"/>
          </a:bodyPr>
          <a:lstStyle/>
          <a:p>
            <a:r>
              <a:rPr lang="de-DE" dirty="0"/>
              <a:t>© istock.com / </a:t>
            </a:r>
            <a:r>
              <a:rPr lang="de-DE" dirty="0" err="1"/>
              <a:t>monsitj</a:t>
            </a:r>
            <a:endParaRPr lang="de-DE" dirty="0"/>
          </a:p>
          <a:p>
            <a:endParaRPr lang="de-DE" dirty="0"/>
          </a:p>
        </p:txBody>
      </p:sp>
    </p:spTree>
    <p:extLst>
      <p:ext uri="{BB962C8B-B14F-4D97-AF65-F5344CB8AC3E}">
        <p14:creationId xmlns:p14="http://schemas.microsoft.com/office/powerpoint/2010/main" val="344628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55A2C-24F1-4810-BA26-3614A883CF23}"/>
              </a:ext>
            </a:extLst>
          </p:cNvPr>
          <p:cNvSpPr>
            <a:spLocks noGrp="1"/>
          </p:cNvSpPr>
          <p:nvPr>
            <p:ph type="title"/>
          </p:nvPr>
        </p:nvSpPr>
        <p:spPr/>
        <p:txBody>
          <a:bodyPr/>
          <a:lstStyle/>
          <a:p>
            <a:r>
              <a:rPr lang="de-DE" dirty="0"/>
              <a:t>Digitalisierung und Fake News</a:t>
            </a:r>
          </a:p>
        </p:txBody>
      </p:sp>
      <p:sp>
        <p:nvSpPr>
          <p:cNvPr id="3" name="Inhaltsplatzhalter 2">
            <a:extLst>
              <a:ext uri="{FF2B5EF4-FFF2-40B4-BE49-F238E27FC236}">
                <a16:creationId xmlns:a16="http://schemas.microsoft.com/office/drawing/2014/main" id="{DF4B1A9A-4CF4-3252-951D-008B39FE5F74}"/>
              </a:ext>
            </a:extLst>
          </p:cNvPr>
          <p:cNvSpPr>
            <a:spLocks noGrp="1"/>
          </p:cNvSpPr>
          <p:nvPr>
            <p:ph idx="1"/>
          </p:nvPr>
        </p:nvSpPr>
        <p:spPr/>
        <p:txBody>
          <a:bodyPr>
            <a:normAutofit fontScale="70000" lnSpcReduction="20000"/>
          </a:bodyPr>
          <a:lstStyle/>
          <a:p>
            <a:r>
              <a:rPr lang="de-DE" dirty="0"/>
              <a:t>Digitale Anwendungen und Programme können unsere </a:t>
            </a:r>
            <a:r>
              <a:rPr lang="de-DE" dirty="0">
                <a:highlight>
                  <a:srgbClr val="F3EFE3"/>
                </a:highlight>
              </a:rPr>
              <a:t>Meinung</a:t>
            </a:r>
            <a:r>
              <a:rPr lang="de-DE" dirty="0"/>
              <a:t> beeinflussen und unsere </a:t>
            </a:r>
            <a:r>
              <a:rPr lang="de-DE" dirty="0">
                <a:highlight>
                  <a:srgbClr val="F3EFE3"/>
                </a:highlight>
              </a:rPr>
              <a:t>Aufmerksamkeit</a:t>
            </a:r>
            <a:r>
              <a:rPr lang="de-DE" dirty="0"/>
              <a:t> auf bestimmte Themen lenken oder von anderen Themen gezielt </a:t>
            </a:r>
            <a:r>
              <a:rPr lang="de-DE" dirty="0">
                <a:highlight>
                  <a:srgbClr val="F3EFE3"/>
                </a:highlight>
              </a:rPr>
              <a:t>ablenken</a:t>
            </a:r>
            <a:r>
              <a:rPr lang="de-DE" dirty="0"/>
              <a:t>.</a:t>
            </a:r>
          </a:p>
          <a:p>
            <a:r>
              <a:rPr lang="de-DE" dirty="0"/>
              <a:t>Besonders folgende digitale Technologien spielen hierbei eine wichtige Rolle:</a:t>
            </a:r>
          </a:p>
          <a:p>
            <a:pPr lvl="1"/>
            <a:r>
              <a:rPr lang="de-DE" dirty="0"/>
              <a:t>Algorithmen</a:t>
            </a:r>
          </a:p>
          <a:p>
            <a:pPr lvl="1"/>
            <a:r>
              <a:rPr lang="de-DE" dirty="0"/>
              <a:t>Künstliche Intelligenz</a:t>
            </a:r>
          </a:p>
          <a:p>
            <a:pPr lvl="1"/>
            <a:r>
              <a:rPr lang="de-DE" dirty="0"/>
              <a:t>Bots </a:t>
            </a:r>
          </a:p>
          <a:p>
            <a:pPr lvl="1"/>
            <a:r>
              <a:rPr lang="de-DE" dirty="0"/>
              <a:t>Deepfakes		</a:t>
            </a:r>
          </a:p>
        </p:txBody>
      </p:sp>
    </p:spTree>
    <p:extLst>
      <p:ext uri="{BB962C8B-B14F-4D97-AF65-F5344CB8AC3E}">
        <p14:creationId xmlns:p14="http://schemas.microsoft.com/office/powerpoint/2010/main" val="414057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B9678-7E05-D125-EBB0-2B1E44CD8E26}"/>
              </a:ext>
            </a:extLst>
          </p:cNvPr>
          <p:cNvSpPr>
            <a:spLocks noGrp="1"/>
          </p:cNvSpPr>
          <p:nvPr>
            <p:ph type="title"/>
          </p:nvPr>
        </p:nvSpPr>
        <p:spPr/>
        <p:txBody>
          <a:bodyPr/>
          <a:lstStyle/>
          <a:p>
            <a:r>
              <a:rPr lang="de-DE" dirty="0"/>
              <a:t>Digitale Filterblasen</a:t>
            </a:r>
          </a:p>
        </p:txBody>
      </p:sp>
      <p:sp>
        <p:nvSpPr>
          <p:cNvPr id="3" name="Inhaltsplatzhalter 2">
            <a:extLst>
              <a:ext uri="{FF2B5EF4-FFF2-40B4-BE49-F238E27FC236}">
                <a16:creationId xmlns:a16="http://schemas.microsoft.com/office/drawing/2014/main" id="{974EAE77-5E1C-D38E-D6A8-A45E0AD96DDE}"/>
              </a:ext>
            </a:extLst>
          </p:cNvPr>
          <p:cNvSpPr>
            <a:spLocks noGrp="1"/>
          </p:cNvSpPr>
          <p:nvPr>
            <p:ph idx="1"/>
          </p:nvPr>
        </p:nvSpPr>
        <p:spPr/>
        <p:txBody>
          <a:bodyPr>
            <a:normAutofit fontScale="62500" lnSpcReduction="20000"/>
          </a:bodyPr>
          <a:lstStyle/>
          <a:p>
            <a:r>
              <a:rPr lang="de-DE" dirty="0"/>
              <a:t>Algorithmen von Suchmaschinen und sozialen Plattformen </a:t>
            </a:r>
            <a:r>
              <a:rPr lang="de-DE" dirty="0">
                <a:highlight>
                  <a:srgbClr val="F3EFE3"/>
                </a:highlight>
              </a:rPr>
              <a:t>filtern Informationen </a:t>
            </a:r>
            <a:r>
              <a:rPr lang="de-DE" dirty="0"/>
              <a:t>passend zu unseren Interessen. </a:t>
            </a:r>
          </a:p>
          <a:p>
            <a:r>
              <a:rPr lang="de-DE" dirty="0">
                <a:highlight>
                  <a:srgbClr val="F3EFE3"/>
                </a:highlight>
              </a:rPr>
              <a:t>Vorteil</a:t>
            </a:r>
            <a:r>
              <a:rPr lang="de-DE" dirty="0"/>
              <a:t>: Wir bekommen vielfach nur mehr das zu sehen und zu hören, was zu uns passt.</a:t>
            </a:r>
          </a:p>
          <a:p>
            <a:r>
              <a:rPr lang="de-DE" dirty="0">
                <a:highlight>
                  <a:srgbClr val="F3EFE3"/>
                </a:highlight>
              </a:rPr>
              <a:t>Nachteil</a:t>
            </a:r>
            <a:r>
              <a:rPr lang="de-DE" dirty="0"/>
              <a:t>: Filterblasen (Meinungsblasen)! Andere Meinungen oder Perspektiven werden ausgeblendet. </a:t>
            </a:r>
          </a:p>
          <a:p>
            <a:r>
              <a:rPr lang="de-DE" dirty="0"/>
              <a:t>Indem wir </a:t>
            </a:r>
            <a:r>
              <a:rPr lang="de-DE" dirty="0">
                <a:highlight>
                  <a:srgbClr val="F3EFE3"/>
                </a:highlight>
              </a:rPr>
              <a:t>verschiedene Informationskanäle </a:t>
            </a:r>
            <a:r>
              <a:rPr lang="de-DE" dirty="0"/>
              <a:t>(digital und analog) nutzen, können wir Informationen und deren Wahrheitsgehalt besser einschätzen. So sind wir besser vor Halbwahrheiten und Falschmeldungen geschützt.</a:t>
            </a:r>
          </a:p>
        </p:txBody>
      </p:sp>
    </p:spTree>
    <p:extLst>
      <p:ext uri="{BB962C8B-B14F-4D97-AF65-F5344CB8AC3E}">
        <p14:creationId xmlns:p14="http://schemas.microsoft.com/office/powerpoint/2010/main" val="56107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A3C5B-BB7E-D547-6B91-2B453E187F1C}"/>
              </a:ext>
            </a:extLst>
          </p:cNvPr>
          <p:cNvSpPr>
            <a:spLocks noGrp="1"/>
          </p:cNvSpPr>
          <p:nvPr>
            <p:ph type="title"/>
          </p:nvPr>
        </p:nvSpPr>
        <p:spPr/>
        <p:txBody>
          <a:bodyPr>
            <a:normAutofit fontScale="90000"/>
          </a:bodyPr>
          <a:lstStyle/>
          <a:p>
            <a:r>
              <a:rPr lang="de-DE" dirty="0"/>
              <a:t>Gefährden Fake News &amp; Co. unsere Demokratie?</a:t>
            </a:r>
          </a:p>
        </p:txBody>
      </p:sp>
      <p:pic>
        <p:nvPicPr>
          <p:cNvPr id="6" name="Bildplatzhalter 5">
            <a:extLst>
              <a:ext uri="{FF2B5EF4-FFF2-40B4-BE49-F238E27FC236}">
                <a16:creationId xmlns:a16="http://schemas.microsoft.com/office/drawing/2014/main" id="{A3076E39-EEB3-701A-AF7D-897D91FB4E0E}"/>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t="18795" b="18795"/>
          <a:stretch>
            <a:fillRect/>
          </a:stretch>
        </p:blipFill>
        <p:spPr>
          <a:prstGeom prst="rect">
            <a:avLst/>
          </a:prstGeom>
        </p:spPr>
      </p:pic>
      <p:sp>
        <p:nvSpPr>
          <p:cNvPr id="4" name="Textplatzhalter 3">
            <a:extLst>
              <a:ext uri="{FF2B5EF4-FFF2-40B4-BE49-F238E27FC236}">
                <a16:creationId xmlns:a16="http://schemas.microsoft.com/office/drawing/2014/main" id="{99726497-AA59-D83A-72B8-194B79F2B58F}"/>
              </a:ext>
            </a:extLst>
          </p:cNvPr>
          <p:cNvSpPr>
            <a:spLocks noGrp="1"/>
          </p:cNvSpPr>
          <p:nvPr>
            <p:ph type="body" idx="1"/>
          </p:nvPr>
        </p:nvSpPr>
        <p:spPr/>
        <p:txBody>
          <a:bodyPr>
            <a:normAutofit lnSpcReduction="10000"/>
          </a:bodyPr>
          <a:lstStyle/>
          <a:p>
            <a:r>
              <a:rPr lang="de-DE" dirty="0"/>
              <a:t>© </a:t>
            </a:r>
            <a:r>
              <a:rPr lang="pl-PL" dirty="0"/>
              <a:t>Clipdealer</a:t>
            </a:r>
            <a:r>
              <a:rPr lang="de-DE" dirty="0"/>
              <a:t> / </a:t>
            </a:r>
            <a:r>
              <a:rPr lang="de-AT" dirty="0" err="1"/>
              <a:t>quka</a:t>
            </a:r>
            <a:endParaRPr lang="de-AT" dirty="0"/>
          </a:p>
          <a:p>
            <a:endParaRPr lang="de-DE" dirty="0"/>
          </a:p>
        </p:txBody>
      </p:sp>
    </p:spTree>
    <p:extLst>
      <p:ext uri="{BB962C8B-B14F-4D97-AF65-F5344CB8AC3E}">
        <p14:creationId xmlns:p14="http://schemas.microsoft.com/office/powerpoint/2010/main" val="1241823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66738F-FDA2-B059-DB6A-2A70529A6556}"/>
              </a:ext>
            </a:extLst>
          </p:cNvPr>
          <p:cNvSpPr>
            <a:spLocks noGrp="1"/>
          </p:cNvSpPr>
          <p:nvPr>
            <p:ph type="title"/>
          </p:nvPr>
        </p:nvSpPr>
        <p:spPr/>
        <p:txBody>
          <a:bodyPr/>
          <a:lstStyle/>
          <a:p>
            <a:r>
              <a:rPr lang="de-DE" dirty="0"/>
              <a:t>Falschmeldungen und Soziale Medien</a:t>
            </a:r>
          </a:p>
        </p:txBody>
      </p:sp>
      <p:sp>
        <p:nvSpPr>
          <p:cNvPr id="3" name="Inhaltsplatzhalter 2">
            <a:extLst>
              <a:ext uri="{FF2B5EF4-FFF2-40B4-BE49-F238E27FC236}">
                <a16:creationId xmlns:a16="http://schemas.microsoft.com/office/drawing/2014/main" id="{4725E13A-3F87-69C1-C100-9108532ECACA}"/>
              </a:ext>
            </a:extLst>
          </p:cNvPr>
          <p:cNvSpPr>
            <a:spLocks noGrp="1"/>
          </p:cNvSpPr>
          <p:nvPr>
            <p:ph idx="1"/>
          </p:nvPr>
        </p:nvSpPr>
        <p:spPr/>
        <p:txBody>
          <a:bodyPr>
            <a:normAutofit fontScale="40000" lnSpcReduction="20000"/>
          </a:bodyPr>
          <a:lstStyle/>
          <a:p>
            <a:r>
              <a:rPr lang="de-DE" sz="4500" dirty="0"/>
              <a:t>Falschmeldungen werden durch Soziale Medien besonders rasch verbreitet.</a:t>
            </a:r>
          </a:p>
          <a:p>
            <a:r>
              <a:rPr lang="de-DE" sz="4500" dirty="0"/>
              <a:t>Jeder Mensch kann in den Sozialen Medien zur Redakteurin oder zum Redakteur werden und Nachrichten verbreiten – unabhängig davon, ob sie der Wahrheit entsprechen oder nicht. </a:t>
            </a:r>
          </a:p>
          <a:p>
            <a:r>
              <a:rPr lang="de-DE" sz="4500" dirty="0"/>
              <a:t>Die Grenze zwischen objektiven, nachgeprüften Informationen und subjektiven Meinungen von Einzelpersonen verschwimmt.</a:t>
            </a:r>
          </a:p>
          <a:p>
            <a:r>
              <a:rPr lang="de-DE" sz="4500" dirty="0"/>
              <a:t>Falschmeldungen, die nachträglich richtig gestellt werden, bekommen oft wenig Aufmerksamkeit</a:t>
            </a:r>
            <a:r>
              <a:rPr lang="de-DE" dirty="0"/>
              <a:t>.</a:t>
            </a:r>
          </a:p>
        </p:txBody>
      </p:sp>
    </p:spTree>
    <p:extLst>
      <p:ext uri="{BB962C8B-B14F-4D97-AF65-F5344CB8AC3E}">
        <p14:creationId xmlns:p14="http://schemas.microsoft.com/office/powerpoint/2010/main" val="423104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E4282D-BE02-7386-2743-EF3B3A73EA1C}"/>
              </a:ext>
            </a:extLst>
          </p:cNvPr>
          <p:cNvSpPr>
            <a:spLocks noGrp="1"/>
          </p:cNvSpPr>
          <p:nvPr>
            <p:ph type="title"/>
          </p:nvPr>
        </p:nvSpPr>
        <p:spPr/>
        <p:txBody>
          <a:bodyPr>
            <a:normAutofit fontScale="90000"/>
          </a:bodyPr>
          <a:lstStyle/>
          <a:p>
            <a:r>
              <a:rPr lang="de-DE" dirty="0"/>
              <a:t>Fake News beeinflussen die öffentliche Meinung</a:t>
            </a:r>
          </a:p>
        </p:txBody>
      </p:sp>
      <p:sp>
        <p:nvSpPr>
          <p:cNvPr id="3" name="Inhaltsplatzhalter 2">
            <a:extLst>
              <a:ext uri="{FF2B5EF4-FFF2-40B4-BE49-F238E27FC236}">
                <a16:creationId xmlns:a16="http://schemas.microsoft.com/office/drawing/2014/main" id="{D2483EEB-579C-C185-45F4-EB9C83C83111}"/>
              </a:ext>
            </a:extLst>
          </p:cNvPr>
          <p:cNvSpPr>
            <a:spLocks noGrp="1"/>
          </p:cNvSpPr>
          <p:nvPr>
            <p:ph idx="1"/>
          </p:nvPr>
        </p:nvSpPr>
        <p:spPr/>
        <p:txBody>
          <a:bodyPr>
            <a:normAutofit fontScale="62500" lnSpcReduction="20000"/>
          </a:bodyPr>
          <a:lstStyle/>
          <a:p>
            <a:r>
              <a:rPr lang="de-DE" dirty="0"/>
              <a:t>Fake News werden zum Teil bewusst für </a:t>
            </a:r>
            <a:r>
              <a:rPr lang="de-DE" dirty="0">
                <a:highlight>
                  <a:srgbClr val="F3EFE3"/>
                </a:highlight>
              </a:rPr>
              <a:t>politische Propaganda </a:t>
            </a:r>
            <a:r>
              <a:rPr lang="de-DE" dirty="0"/>
              <a:t>eingesetzt.</a:t>
            </a:r>
          </a:p>
          <a:p>
            <a:r>
              <a:rPr lang="de-DE" dirty="0"/>
              <a:t>Der Einfluss auf die öffentliche Meinung ist besonders stark, wenn die (falschen) Informationen von </a:t>
            </a:r>
            <a:r>
              <a:rPr lang="de-DE" dirty="0">
                <a:highlight>
                  <a:srgbClr val="F3EFE3"/>
                </a:highlight>
              </a:rPr>
              <a:t>prominenten</a:t>
            </a:r>
            <a:r>
              <a:rPr lang="de-DE" dirty="0"/>
              <a:t> Personen mit großer Reichweite in den Sozialen Medien verbreitet werden. </a:t>
            </a:r>
          </a:p>
          <a:p>
            <a:r>
              <a:rPr lang="de-DE" dirty="0"/>
              <a:t>Demokratische Prozesse und Entscheidungen (z.B. das Ergebnis einer Wahl) werden in Frage gestellt. Dadurch sinkt das </a:t>
            </a:r>
            <a:r>
              <a:rPr lang="de-DE" dirty="0">
                <a:highlight>
                  <a:srgbClr val="F3EFE3"/>
                </a:highlight>
              </a:rPr>
              <a:t>Vertrauen in die Demokratie</a:t>
            </a:r>
            <a:r>
              <a:rPr lang="de-DE" dirty="0"/>
              <a:t>, in die politischen Parteien und die PolitikerInnen.</a:t>
            </a:r>
          </a:p>
          <a:p>
            <a:r>
              <a:rPr lang="de-DE" dirty="0"/>
              <a:t>„Klassische“ Medien wie Zeitungen, Radio- und Fernsehsender werden durch Fake News abgewertet (</a:t>
            </a:r>
            <a:r>
              <a:rPr lang="de-DE" dirty="0">
                <a:hlinkClick r:id="rId2"/>
              </a:rPr>
              <a:t>Bsp. US-Präsidentschaftswahl 2020</a:t>
            </a:r>
            <a:r>
              <a:rPr lang="de-DE" dirty="0"/>
              <a:t>).</a:t>
            </a:r>
          </a:p>
          <a:p>
            <a:endParaRPr lang="de-DE" dirty="0"/>
          </a:p>
        </p:txBody>
      </p:sp>
    </p:spTree>
    <p:extLst>
      <p:ext uri="{BB962C8B-B14F-4D97-AF65-F5344CB8AC3E}">
        <p14:creationId xmlns:p14="http://schemas.microsoft.com/office/powerpoint/2010/main" val="170713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65EF6-FFD9-B32F-4867-D026EB907445}"/>
              </a:ext>
            </a:extLst>
          </p:cNvPr>
          <p:cNvSpPr>
            <a:spLocks noGrp="1"/>
          </p:cNvSpPr>
          <p:nvPr>
            <p:ph type="title"/>
          </p:nvPr>
        </p:nvSpPr>
        <p:spPr/>
        <p:txBody>
          <a:bodyPr>
            <a:normAutofit fontScale="90000"/>
          </a:bodyPr>
          <a:lstStyle/>
          <a:p>
            <a:r>
              <a:rPr lang="de-DE" dirty="0"/>
              <a:t>Maßnahmen gegen Fake News und Verschwörungstheorien in den Sozialen Medien </a:t>
            </a:r>
          </a:p>
        </p:txBody>
      </p:sp>
      <p:sp>
        <p:nvSpPr>
          <p:cNvPr id="3" name="Inhaltsplatzhalter 2">
            <a:extLst>
              <a:ext uri="{FF2B5EF4-FFF2-40B4-BE49-F238E27FC236}">
                <a16:creationId xmlns:a16="http://schemas.microsoft.com/office/drawing/2014/main" id="{1C27DB27-468D-1AB4-20ED-0A4CABCDA8D5}"/>
              </a:ext>
            </a:extLst>
          </p:cNvPr>
          <p:cNvSpPr>
            <a:spLocks noGrp="1"/>
          </p:cNvSpPr>
          <p:nvPr>
            <p:ph idx="1"/>
          </p:nvPr>
        </p:nvSpPr>
        <p:spPr/>
        <p:txBody>
          <a:bodyPr>
            <a:normAutofit fontScale="70000" lnSpcReduction="20000"/>
          </a:bodyPr>
          <a:lstStyle/>
          <a:p>
            <a:endParaRPr lang="de-DE" dirty="0"/>
          </a:p>
          <a:p>
            <a:r>
              <a:rPr lang="de-DE" dirty="0"/>
              <a:t>„</a:t>
            </a:r>
            <a:r>
              <a:rPr lang="de-DE" dirty="0">
                <a:highlight>
                  <a:srgbClr val="F3EFE3"/>
                </a:highlight>
              </a:rPr>
              <a:t>Digital Service Act</a:t>
            </a:r>
            <a:r>
              <a:rPr lang="de-DE" dirty="0"/>
              <a:t>“ der EU: Gesetzespaket mit „Spielregeln“ für Soziale Netzwerke</a:t>
            </a:r>
          </a:p>
          <a:p>
            <a:r>
              <a:rPr lang="de-DE" dirty="0"/>
              <a:t>„</a:t>
            </a:r>
            <a:r>
              <a:rPr lang="de-DE" dirty="0">
                <a:highlight>
                  <a:srgbClr val="F3EFE3"/>
                </a:highlight>
              </a:rPr>
              <a:t>Europäische Beobachtungstelle für digitale Medien</a:t>
            </a:r>
            <a:r>
              <a:rPr lang="de-DE" dirty="0"/>
              <a:t>“: Plattform für </a:t>
            </a:r>
            <a:r>
              <a:rPr lang="de-DE" dirty="0" err="1"/>
              <a:t>Wissenschafterinnen</a:t>
            </a:r>
            <a:r>
              <a:rPr lang="de-DE" dirty="0"/>
              <a:t> und </a:t>
            </a:r>
            <a:r>
              <a:rPr lang="de-DE" dirty="0" err="1"/>
              <a:t>Wissenschafter</a:t>
            </a:r>
            <a:r>
              <a:rPr lang="de-DE" dirty="0"/>
              <a:t> bzw. Expertinnen und Experten, die sich mit Falschinformationen und Faktenchecks beschäftigen.</a:t>
            </a:r>
          </a:p>
          <a:p>
            <a:r>
              <a:rPr lang="de-DE" dirty="0">
                <a:highlight>
                  <a:srgbClr val="F3EFE3"/>
                </a:highlight>
              </a:rPr>
              <a:t>Österreichisches Gesetzespaket zum Thema „Hass im Netz</a:t>
            </a:r>
            <a:r>
              <a:rPr lang="de-DE" dirty="0"/>
              <a:t>“: Betreiber Sozialer Netzwerke werden verpflichtet, Hass-Nachrichten innerhalb einer vereinbarten Frist zu löschen.</a:t>
            </a:r>
          </a:p>
        </p:txBody>
      </p:sp>
    </p:spTree>
    <p:extLst>
      <p:ext uri="{BB962C8B-B14F-4D97-AF65-F5344CB8AC3E}">
        <p14:creationId xmlns:p14="http://schemas.microsoft.com/office/powerpoint/2010/main" val="185770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E72E-3B1F-CE97-C713-BA0C6BF06F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5DB118-05FD-1268-DB0F-0BF41BD9D4D3}"/>
              </a:ext>
            </a:extLst>
          </p:cNvPr>
          <p:cNvSpPr>
            <a:spLocks noGrp="1"/>
          </p:cNvSpPr>
          <p:nvPr>
            <p:ph type="title"/>
          </p:nvPr>
        </p:nvSpPr>
        <p:spPr/>
        <p:txBody>
          <a:bodyPr>
            <a:normAutofit fontScale="90000"/>
          </a:bodyPr>
          <a:lstStyle/>
          <a:p>
            <a:r>
              <a:rPr lang="de-DE" dirty="0"/>
              <a:t>Maßnahmen gegen Fake News und Verschwörungstheorien in den Sozialen Medien </a:t>
            </a:r>
          </a:p>
        </p:txBody>
      </p:sp>
      <p:sp>
        <p:nvSpPr>
          <p:cNvPr id="3" name="Inhaltsplatzhalter 2">
            <a:extLst>
              <a:ext uri="{FF2B5EF4-FFF2-40B4-BE49-F238E27FC236}">
                <a16:creationId xmlns:a16="http://schemas.microsoft.com/office/drawing/2014/main" id="{0B584AA3-396A-45F9-C316-9CEDDCD3E49E}"/>
              </a:ext>
            </a:extLst>
          </p:cNvPr>
          <p:cNvSpPr>
            <a:spLocks noGrp="1"/>
          </p:cNvSpPr>
          <p:nvPr>
            <p:ph idx="1"/>
          </p:nvPr>
        </p:nvSpPr>
        <p:spPr/>
        <p:txBody>
          <a:bodyPr>
            <a:normAutofit fontScale="40000" lnSpcReduction="20000"/>
          </a:bodyPr>
          <a:lstStyle/>
          <a:p>
            <a:endParaRPr lang="de-DE" sz="4200" dirty="0"/>
          </a:p>
          <a:p>
            <a:r>
              <a:rPr lang="de-DE" sz="4500" dirty="0"/>
              <a:t>Warnhinweise in Sozialen Medien bei Beiträgen, die zu Hass und Gewalt aufrufen; Löschung der Beiträge; Sperren des Accounts</a:t>
            </a:r>
          </a:p>
          <a:p>
            <a:r>
              <a:rPr lang="de-DE" sz="4500" dirty="0"/>
              <a:t>Kooperation der Sozialen Netzwerke mit internationalen Faktencheck-Organisationen (z.B. FB)</a:t>
            </a:r>
          </a:p>
          <a:p>
            <a:r>
              <a:rPr lang="de-DE" sz="4500" dirty="0"/>
              <a:t>Jede und jeder kann Hass-Nachrichten und Fake News den Betreiberinnen und Betreibern einer Plattform melden.</a:t>
            </a:r>
          </a:p>
          <a:p>
            <a:r>
              <a:rPr lang="de-DE" sz="4500" b="1" dirty="0">
                <a:highlight>
                  <a:srgbClr val="F3EFE3"/>
                </a:highlight>
              </a:rPr>
              <a:t>Jeder Mensch ist selbst dafür verantwortlich, was er auf Sozialen Netzwerken schreibt und teilt</a:t>
            </a:r>
            <a:r>
              <a:rPr lang="de-DE" sz="4500" b="1" dirty="0"/>
              <a:t>!</a:t>
            </a:r>
          </a:p>
          <a:p>
            <a:pPr marL="0" indent="0">
              <a:buNone/>
            </a:pPr>
            <a:endParaRPr lang="de-DE" sz="4000" dirty="0">
              <a:highlight>
                <a:srgbClr val="FDBEBC"/>
              </a:highlight>
            </a:endParaRPr>
          </a:p>
        </p:txBody>
      </p:sp>
    </p:spTree>
    <p:extLst>
      <p:ext uri="{BB962C8B-B14F-4D97-AF65-F5344CB8AC3E}">
        <p14:creationId xmlns:p14="http://schemas.microsoft.com/office/powerpoint/2010/main" val="54263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7A4C1-A1BD-A440-1FD5-AE8F5632C6FB}"/>
              </a:ext>
            </a:extLst>
          </p:cNvPr>
          <p:cNvSpPr>
            <a:spLocks noGrp="1"/>
          </p:cNvSpPr>
          <p:nvPr>
            <p:ph type="title"/>
          </p:nvPr>
        </p:nvSpPr>
        <p:spPr/>
        <p:txBody>
          <a:bodyPr/>
          <a:lstStyle/>
          <a:p>
            <a:r>
              <a:rPr lang="de-DE" dirty="0">
                <a:hlinkClick r:id="rId2"/>
              </a:rPr>
              <a:t>Echt jetzt? So erkennst du Fake News</a:t>
            </a:r>
            <a:endParaRPr lang="de-DE" dirty="0"/>
          </a:p>
        </p:txBody>
      </p:sp>
      <p:pic>
        <p:nvPicPr>
          <p:cNvPr id="6" name="Bildplatzhalter 5">
            <a:extLst>
              <a:ext uri="{FF2B5EF4-FFF2-40B4-BE49-F238E27FC236}">
                <a16:creationId xmlns:a16="http://schemas.microsoft.com/office/drawing/2014/main" id="{CE6EE3A1-BE3C-72E1-3990-04F0A1D16C1C}"/>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
        <p:nvSpPr>
          <p:cNvPr id="4" name="Textplatzhalter 3">
            <a:extLst>
              <a:ext uri="{FF2B5EF4-FFF2-40B4-BE49-F238E27FC236}">
                <a16:creationId xmlns:a16="http://schemas.microsoft.com/office/drawing/2014/main" id="{4228C47A-CC70-D029-A217-1F64034C7F23}"/>
              </a:ext>
            </a:extLst>
          </p:cNvPr>
          <p:cNvSpPr>
            <a:spLocks noGrp="1"/>
          </p:cNvSpPr>
          <p:nvPr>
            <p:ph type="body" idx="1"/>
          </p:nvPr>
        </p:nvSpPr>
        <p:spPr/>
        <p:txBody>
          <a:bodyPr>
            <a:normAutofit lnSpcReduction="10000"/>
          </a:bodyPr>
          <a:lstStyle/>
          <a:p>
            <a:r>
              <a:rPr lang="de-DE" dirty="0"/>
              <a:t>© istock.com / </a:t>
            </a:r>
            <a:r>
              <a:rPr lang="de-DE" dirty="0" err="1"/>
              <a:t>wernerimages</a:t>
            </a:r>
            <a:endParaRPr lang="de-AT" dirty="0"/>
          </a:p>
          <a:p>
            <a:endParaRPr lang="de-DE" dirty="0"/>
          </a:p>
        </p:txBody>
      </p:sp>
    </p:spTree>
    <p:extLst>
      <p:ext uri="{BB962C8B-B14F-4D97-AF65-F5344CB8AC3E}">
        <p14:creationId xmlns:p14="http://schemas.microsoft.com/office/powerpoint/2010/main" val="87293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a:extLst>
              <a:ext uri="{FF2B5EF4-FFF2-40B4-BE49-F238E27FC236}">
                <a16:creationId xmlns:a16="http://schemas.microsoft.com/office/drawing/2014/main" id="{87B73FA0-3017-CAA5-C4F6-46722CB6263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258" b="7258"/>
          <a:stretch>
            <a:fillRect/>
          </a:stretch>
        </p:blipFill>
        <p:spPr>
          <a:prstGeom prst="rect">
            <a:avLst/>
          </a:prstGeom>
        </p:spPr>
      </p:pic>
    </p:spTree>
    <p:extLst>
      <p:ext uri="{BB962C8B-B14F-4D97-AF65-F5344CB8AC3E}">
        <p14:creationId xmlns:p14="http://schemas.microsoft.com/office/powerpoint/2010/main" val="10886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2AE06-F6EB-6658-0671-EACCFCC88599}"/>
              </a:ext>
            </a:extLst>
          </p:cNvPr>
          <p:cNvSpPr>
            <a:spLocks noGrp="1"/>
          </p:cNvSpPr>
          <p:nvPr>
            <p:ph type="title"/>
          </p:nvPr>
        </p:nvSpPr>
        <p:spPr/>
        <p:txBody>
          <a:bodyPr/>
          <a:lstStyle/>
          <a:p>
            <a:r>
              <a:rPr lang="en-US" dirty="0"/>
              <a:t>„Only bad news are good news“</a:t>
            </a:r>
            <a:endParaRPr lang="de-DE" dirty="0"/>
          </a:p>
        </p:txBody>
      </p:sp>
      <p:sp>
        <p:nvSpPr>
          <p:cNvPr id="3" name="Inhaltsplatzhalter 2">
            <a:extLst>
              <a:ext uri="{FF2B5EF4-FFF2-40B4-BE49-F238E27FC236}">
                <a16:creationId xmlns:a16="http://schemas.microsoft.com/office/drawing/2014/main" id="{F30C7974-4F16-AD19-6788-87C925C798CF}"/>
              </a:ext>
            </a:extLst>
          </p:cNvPr>
          <p:cNvSpPr>
            <a:spLocks noGrp="1"/>
          </p:cNvSpPr>
          <p:nvPr>
            <p:ph idx="1"/>
          </p:nvPr>
        </p:nvSpPr>
        <p:spPr/>
        <p:txBody>
          <a:bodyPr>
            <a:normAutofit fontScale="70000" lnSpcReduction="20000"/>
          </a:bodyPr>
          <a:lstStyle/>
          <a:p>
            <a:r>
              <a:rPr lang="de-DE" dirty="0"/>
              <a:t>Die digitale Welt lebt vom </a:t>
            </a:r>
            <a:r>
              <a:rPr lang="de-DE" dirty="0">
                <a:highlight>
                  <a:srgbClr val="F3EFE3"/>
                </a:highlight>
              </a:rPr>
              <a:t>Teilen, Klicken und Weiterleiten</a:t>
            </a:r>
            <a:r>
              <a:rPr lang="de-DE" dirty="0"/>
              <a:t>. </a:t>
            </a:r>
          </a:p>
          <a:p>
            <a:r>
              <a:rPr lang="de-DE" dirty="0"/>
              <a:t>Im Internet werden vor allem solche Neuigkeiten geteilt, die </a:t>
            </a:r>
            <a:r>
              <a:rPr lang="de-DE" dirty="0">
                <a:highlight>
                  <a:srgbClr val="F3EFE3"/>
                </a:highlight>
              </a:rPr>
              <a:t>starke Gefühle </a:t>
            </a:r>
            <a:r>
              <a:rPr lang="de-DE" dirty="0"/>
              <a:t>auslösen. </a:t>
            </a:r>
          </a:p>
          <a:p>
            <a:r>
              <a:rPr lang="de-DE" dirty="0"/>
              <a:t>Falschmeldungen enthalten meist starke, </a:t>
            </a:r>
            <a:r>
              <a:rPr lang="de-DE" dirty="0">
                <a:highlight>
                  <a:srgbClr val="F3EFE3"/>
                </a:highlight>
              </a:rPr>
              <a:t>vereinfachte Botschaften</a:t>
            </a:r>
            <a:r>
              <a:rPr lang="de-DE" dirty="0"/>
              <a:t>, drastische Bilder und reißerische Schlagzeilen.</a:t>
            </a:r>
          </a:p>
          <a:p>
            <a:pPr lvl="1"/>
            <a:r>
              <a:rPr lang="de-DE" dirty="0">
                <a:highlight>
                  <a:srgbClr val="F3EFE3"/>
                </a:highlight>
              </a:rPr>
              <a:t>Trolling</a:t>
            </a:r>
            <a:r>
              <a:rPr lang="de-DE" dirty="0"/>
              <a:t>: Eine Meldung wird bewusst provokativ formuliert, um Reaktionen von NutzerInnen auszulösen.</a:t>
            </a:r>
          </a:p>
          <a:p>
            <a:pPr lvl="1"/>
            <a:r>
              <a:rPr lang="de-DE" dirty="0">
                <a:highlight>
                  <a:srgbClr val="F3EFE3"/>
                </a:highlight>
              </a:rPr>
              <a:t>Clickbaiting</a:t>
            </a:r>
            <a:r>
              <a:rPr lang="de-DE" dirty="0"/>
              <a:t>: Es wird eine reißerische Ankündigung genützt, um NutzerInnen neugierig zu machen und damit Zugriffszahlen zu erhöhen.</a:t>
            </a:r>
          </a:p>
          <a:p>
            <a:endParaRPr lang="de-DE" dirty="0"/>
          </a:p>
        </p:txBody>
      </p:sp>
    </p:spTree>
    <p:extLst>
      <p:ext uri="{BB962C8B-B14F-4D97-AF65-F5344CB8AC3E}">
        <p14:creationId xmlns:p14="http://schemas.microsoft.com/office/powerpoint/2010/main" val="3914136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02B71-C0CC-74AD-46DA-5C94574EC812}"/>
              </a:ext>
            </a:extLst>
          </p:cNvPr>
          <p:cNvSpPr>
            <a:spLocks noGrp="1"/>
          </p:cNvSpPr>
          <p:nvPr>
            <p:ph type="title"/>
          </p:nvPr>
        </p:nvSpPr>
        <p:spPr/>
        <p:txBody>
          <a:bodyPr/>
          <a:lstStyle/>
          <a:p>
            <a:r>
              <a:rPr lang="de-DE" dirty="0"/>
              <a:t>Vier Schritte, um Fake News zu entlarven</a:t>
            </a:r>
          </a:p>
        </p:txBody>
      </p:sp>
      <p:sp>
        <p:nvSpPr>
          <p:cNvPr id="3" name="Inhaltsplatzhalter 2">
            <a:extLst>
              <a:ext uri="{FF2B5EF4-FFF2-40B4-BE49-F238E27FC236}">
                <a16:creationId xmlns:a16="http://schemas.microsoft.com/office/drawing/2014/main" id="{829BEA98-A545-8292-4098-FD860006CD6B}"/>
              </a:ext>
            </a:extLst>
          </p:cNvPr>
          <p:cNvSpPr>
            <a:spLocks noGrp="1"/>
          </p:cNvSpPr>
          <p:nvPr>
            <p:ph idx="1"/>
          </p:nvPr>
        </p:nvSpPr>
        <p:spPr/>
        <p:txBody>
          <a:bodyPr>
            <a:normAutofit lnSpcReduction="10000"/>
          </a:bodyPr>
          <a:lstStyle/>
          <a:p>
            <a:r>
              <a:rPr lang="de-DE" dirty="0">
                <a:highlight>
                  <a:srgbClr val="F3EFE3"/>
                </a:highlight>
              </a:rPr>
              <a:t>Quellencheck</a:t>
            </a:r>
            <a:r>
              <a:rPr lang="de-DE" dirty="0"/>
              <a:t>: Wer steckt hinter der Meldung?</a:t>
            </a:r>
          </a:p>
          <a:p>
            <a:r>
              <a:rPr lang="de-DE" dirty="0">
                <a:highlight>
                  <a:srgbClr val="F3EFE3"/>
                </a:highlight>
              </a:rPr>
              <a:t>Faktencheck</a:t>
            </a:r>
            <a:r>
              <a:rPr lang="de-DE" dirty="0"/>
              <a:t>: Kann das überhaupt stimmen?</a:t>
            </a:r>
          </a:p>
          <a:p>
            <a:r>
              <a:rPr lang="de-DE" dirty="0">
                <a:highlight>
                  <a:srgbClr val="F3EFE3"/>
                </a:highlight>
              </a:rPr>
              <a:t>Bildercheck</a:t>
            </a:r>
            <a:r>
              <a:rPr lang="de-DE" dirty="0"/>
              <a:t>: Was ist auf dem Bild zu sehen?</a:t>
            </a:r>
          </a:p>
          <a:p>
            <a:r>
              <a:rPr lang="de-DE" dirty="0">
                <a:highlight>
                  <a:srgbClr val="F3EFE3"/>
                </a:highlight>
              </a:rPr>
              <a:t>Aktualitätskontrolle</a:t>
            </a:r>
            <a:r>
              <a:rPr lang="de-DE" dirty="0"/>
              <a:t>: Ist die Nachricht überhaupt noch aktuell?</a:t>
            </a:r>
          </a:p>
          <a:p>
            <a:pPr marL="0" indent="0">
              <a:buNone/>
            </a:pPr>
            <a:r>
              <a:rPr lang="de-DE" sz="2200" dirty="0">
                <a:highlight>
                  <a:srgbClr val="F3EFE3"/>
                </a:highlight>
              </a:rPr>
              <a:t>Tipp: Leite keine zweifelhaften Inhalte weiter!</a:t>
            </a:r>
          </a:p>
          <a:p>
            <a:endParaRPr lang="de-DE" dirty="0"/>
          </a:p>
        </p:txBody>
      </p:sp>
    </p:spTree>
    <p:extLst>
      <p:ext uri="{BB962C8B-B14F-4D97-AF65-F5344CB8AC3E}">
        <p14:creationId xmlns:p14="http://schemas.microsoft.com/office/powerpoint/2010/main" val="25796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E0B7B-01D2-49A9-2EC4-BD8719608C78}"/>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5C62ABCC-DAAD-094D-198D-0677F7CE1701}"/>
              </a:ext>
            </a:extLst>
          </p:cNvPr>
          <p:cNvSpPr>
            <a:spLocks noGrp="1"/>
          </p:cNvSpPr>
          <p:nvPr>
            <p:ph idx="1"/>
          </p:nvPr>
        </p:nvSpPr>
        <p:spPr/>
        <p:txBody>
          <a:bodyPr>
            <a:normAutofit fontScale="62500" lnSpcReduction="20000"/>
          </a:bodyPr>
          <a:lstStyle/>
          <a:p>
            <a:r>
              <a:rPr lang="de-AT" dirty="0">
                <a:hlinkClick r:id="rId2"/>
              </a:rPr>
              <a:t>Mimikama</a:t>
            </a:r>
            <a:r>
              <a:rPr lang="de-AT" dirty="0"/>
              <a:t>: </a:t>
            </a:r>
            <a:r>
              <a:rPr lang="de-DE" dirty="0"/>
              <a:t>Deckt Internetbetrug und Falschmeldungen auf. Meldungen können zur Überprüfung an den Verein geschickt werden.</a:t>
            </a:r>
            <a:br>
              <a:rPr lang="de-DE" dirty="0"/>
            </a:br>
            <a:r>
              <a:rPr lang="de-DE" dirty="0"/>
              <a:t>Von: Wiener Verein zur Aufklärung über Internetmissbrauch</a:t>
            </a:r>
            <a:endParaRPr lang="de-AT" dirty="0"/>
          </a:p>
          <a:p>
            <a:r>
              <a:rPr lang="de-AT" dirty="0">
                <a:hlinkClick r:id="rId3"/>
              </a:rPr>
              <a:t>Hoaxsearch</a:t>
            </a:r>
            <a:r>
              <a:rPr lang="de-AT" dirty="0"/>
              <a:t>: </a:t>
            </a:r>
            <a:r>
              <a:rPr lang="de-DE" dirty="0"/>
              <a:t>Suchmaschine für Fakes im Internet. Hier kann nach kursierenden Falschmeldungen im deutschsprachigen Raum gesucht werden.</a:t>
            </a:r>
            <a:br>
              <a:rPr lang="de-DE" dirty="0"/>
            </a:br>
            <a:r>
              <a:rPr lang="de-DE" dirty="0"/>
              <a:t>Von: Wiener Verein zur Aufklärung über Internetmissbrauch</a:t>
            </a:r>
            <a:endParaRPr lang="de-AT" dirty="0"/>
          </a:p>
          <a:p>
            <a:r>
              <a:rPr lang="de-AT" dirty="0">
                <a:hlinkClick r:id="rId4"/>
              </a:rPr>
              <a:t>Saferinternet.at</a:t>
            </a:r>
            <a:r>
              <a:rPr lang="de-AT" dirty="0"/>
              <a:t>: </a:t>
            </a:r>
            <a:r>
              <a:rPr lang="de-DE" dirty="0"/>
              <a:t>Tipps, Infos, Workshops zum richtigen Umgang mit digitalen Medien. Checkliste, um Online-Quellen richtig zu beurteilen.</a:t>
            </a:r>
            <a:br>
              <a:rPr lang="de-DE" dirty="0"/>
            </a:br>
            <a:r>
              <a:rPr lang="de-DE" dirty="0"/>
              <a:t>Von: Österreichisches Institut für angewandte Telekommunikation (ÖIAT)</a:t>
            </a:r>
          </a:p>
        </p:txBody>
      </p:sp>
      <p:sp>
        <p:nvSpPr>
          <p:cNvPr id="5" name="Titel 4">
            <a:extLst>
              <a:ext uri="{FF2B5EF4-FFF2-40B4-BE49-F238E27FC236}">
                <a16:creationId xmlns:a16="http://schemas.microsoft.com/office/drawing/2014/main" id="{48A2CD9C-4605-72A1-772F-F4E924B0C5BC}"/>
              </a:ext>
            </a:extLst>
          </p:cNvPr>
          <p:cNvSpPr>
            <a:spLocks noGrp="1"/>
          </p:cNvSpPr>
          <p:nvPr>
            <p:ph type="title"/>
          </p:nvPr>
        </p:nvSpPr>
        <p:spPr/>
        <p:txBody>
          <a:bodyPr/>
          <a:lstStyle/>
          <a:p>
            <a:r>
              <a:rPr lang="de-AT" dirty="0"/>
              <a:t>Linktipps zum Thema</a:t>
            </a:r>
          </a:p>
        </p:txBody>
      </p:sp>
    </p:spTree>
    <p:extLst>
      <p:ext uri="{BB962C8B-B14F-4D97-AF65-F5344CB8AC3E}">
        <p14:creationId xmlns:p14="http://schemas.microsoft.com/office/powerpoint/2010/main" val="8427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E0B7B-01D2-49A9-2EC4-BD8719608C78}"/>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5C62ABCC-DAAD-094D-198D-0677F7CE1701}"/>
              </a:ext>
            </a:extLst>
          </p:cNvPr>
          <p:cNvSpPr>
            <a:spLocks noGrp="1"/>
          </p:cNvSpPr>
          <p:nvPr>
            <p:ph idx="1"/>
          </p:nvPr>
        </p:nvSpPr>
        <p:spPr/>
        <p:txBody>
          <a:bodyPr>
            <a:normAutofit fontScale="62500" lnSpcReduction="20000"/>
          </a:bodyPr>
          <a:lstStyle/>
          <a:p>
            <a:r>
              <a:rPr lang="de-AT" dirty="0">
                <a:hlinkClick r:id="rId2"/>
              </a:rPr>
              <a:t>APA-Faktencheck</a:t>
            </a:r>
            <a:r>
              <a:rPr lang="de-AT" dirty="0"/>
              <a:t>: </a:t>
            </a:r>
            <a:r>
              <a:rPr lang="de-DE" dirty="0"/>
              <a:t>Behauptungen und aktuelle Themen werden überprüft und die Ergebnisse der Recherchen sind nachverfolgbar.</a:t>
            </a:r>
            <a:br>
              <a:rPr lang="de-DE" dirty="0"/>
            </a:br>
            <a:r>
              <a:rPr lang="de-DE" dirty="0"/>
              <a:t>Von: Die APA – Austria Presse Agentur</a:t>
            </a:r>
          </a:p>
          <a:p>
            <a:r>
              <a:rPr lang="en-US" dirty="0">
                <a:hlinkClick r:id="rId3"/>
              </a:rPr>
              <a:t>SWR – </a:t>
            </a:r>
            <a:r>
              <a:rPr lang="en-US" dirty="0" err="1">
                <a:hlinkClick r:id="rId3"/>
              </a:rPr>
              <a:t>Fakefinder</a:t>
            </a:r>
            <a:r>
              <a:rPr lang="en-US" dirty="0"/>
              <a:t>: </a:t>
            </a:r>
            <a:r>
              <a:rPr lang="de-DE" dirty="0"/>
              <a:t>Online-Spiel, um Falschnachrichten zu erkennen. Recherchematerial und Linktipps zum Thema Fake News und Hoaxes.</a:t>
            </a:r>
            <a:br>
              <a:rPr lang="de-DE" dirty="0"/>
            </a:br>
            <a:r>
              <a:rPr lang="de-DE" dirty="0"/>
              <a:t>Von: Redaktion des Südwestrundfunks (SWR)</a:t>
            </a:r>
            <a:endParaRPr lang="en-US" dirty="0"/>
          </a:p>
          <a:p>
            <a:r>
              <a:rPr lang="en-US" dirty="0">
                <a:hlinkClick r:id="rId4"/>
              </a:rPr>
              <a:t>Hoaxmap.org</a:t>
            </a:r>
            <a:r>
              <a:rPr lang="en-US" dirty="0"/>
              <a:t>: </a:t>
            </a:r>
            <a:r>
              <a:rPr lang="de-DE" dirty="0"/>
              <a:t>Listet Gerüchte, die gerade im Umlauf sind auf. Falschmeldungen werden auf einer virtuellen Landkarte dargestellt</a:t>
            </a:r>
            <a:br>
              <a:rPr lang="de-DE" dirty="0"/>
            </a:br>
            <a:r>
              <a:rPr lang="de-DE" dirty="0"/>
              <a:t>Von: Karolin Schwarz, Lutz Helm</a:t>
            </a:r>
            <a:endParaRPr lang="en-US" dirty="0"/>
          </a:p>
        </p:txBody>
      </p:sp>
      <p:sp>
        <p:nvSpPr>
          <p:cNvPr id="5" name="Titel 4">
            <a:extLst>
              <a:ext uri="{FF2B5EF4-FFF2-40B4-BE49-F238E27FC236}">
                <a16:creationId xmlns:a16="http://schemas.microsoft.com/office/drawing/2014/main" id="{48A2CD9C-4605-72A1-772F-F4E924B0C5BC}"/>
              </a:ext>
            </a:extLst>
          </p:cNvPr>
          <p:cNvSpPr>
            <a:spLocks noGrp="1"/>
          </p:cNvSpPr>
          <p:nvPr>
            <p:ph type="title"/>
          </p:nvPr>
        </p:nvSpPr>
        <p:spPr/>
        <p:txBody>
          <a:bodyPr/>
          <a:lstStyle/>
          <a:p>
            <a:r>
              <a:rPr lang="de-AT" dirty="0"/>
              <a:t>Linktipps zum Thema</a:t>
            </a:r>
          </a:p>
        </p:txBody>
      </p:sp>
    </p:spTree>
    <p:extLst>
      <p:ext uri="{BB962C8B-B14F-4D97-AF65-F5344CB8AC3E}">
        <p14:creationId xmlns:p14="http://schemas.microsoft.com/office/powerpoint/2010/main" val="167246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9BF355-76E7-FFF3-ACBB-95DAB57406D6}"/>
              </a:ext>
            </a:extLst>
          </p:cNvPr>
          <p:cNvSpPr>
            <a:spLocks noGrp="1"/>
          </p:cNvSpPr>
          <p:nvPr>
            <p:ph idx="1"/>
          </p:nvPr>
        </p:nvSpPr>
        <p:spPr/>
        <p:txBody>
          <a:bodyPr>
            <a:normAutofit fontScale="62500" lnSpcReduction="20000"/>
          </a:bodyPr>
          <a:lstStyle/>
          <a:p>
            <a:r>
              <a:rPr lang="en-US" dirty="0">
                <a:hlinkClick r:id="rId2"/>
              </a:rPr>
              <a:t>Amnesty International Youtube </a:t>
            </a:r>
            <a:r>
              <a:rPr lang="en-US" dirty="0" err="1">
                <a:hlinkClick r:id="rId2"/>
              </a:rPr>
              <a:t>Dataviewer</a:t>
            </a:r>
            <a:r>
              <a:rPr lang="en-US" dirty="0"/>
              <a:t>: </a:t>
            </a:r>
            <a:r>
              <a:rPr lang="de-DE" dirty="0"/>
              <a:t>Suchmaschine zur Quellenüberprüfung von Videos, die auf </a:t>
            </a:r>
            <a:r>
              <a:rPr lang="de-DE" dirty="0" err="1"/>
              <a:t>Youtube</a:t>
            </a:r>
            <a:r>
              <a:rPr lang="de-DE" dirty="0"/>
              <a:t> hochgeladen wurden.</a:t>
            </a:r>
            <a:br>
              <a:rPr lang="de-DE" dirty="0"/>
            </a:br>
            <a:r>
              <a:rPr lang="de-DE" dirty="0"/>
              <a:t>Von: Amnesty International</a:t>
            </a:r>
            <a:endParaRPr lang="en-US" dirty="0"/>
          </a:p>
          <a:p>
            <a:r>
              <a:rPr lang="en-US" dirty="0">
                <a:hlinkClick r:id="rId3"/>
              </a:rPr>
              <a:t>Get Bad News</a:t>
            </a:r>
            <a:r>
              <a:rPr lang="en-US" dirty="0"/>
              <a:t>: </a:t>
            </a:r>
            <a:r>
              <a:rPr lang="de-DE" dirty="0"/>
              <a:t>Online-Spiel für alle ab 15 Jahren, um die Auswirkungen von Fake News und Co. zu verstehen.</a:t>
            </a:r>
            <a:br>
              <a:rPr lang="de-DE" dirty="0"/>
            </a:br>
            <a:r>
              <a:rPr lang="de-DE" dirty="0"/>
              <a:t>Von: Verein DROG (NL)</a:t>
            </a:r>
            <a:endParaRPr lang="en-US" dirty="0"/>
          </a:p>
          <a:p>
            <a:r>
              <a:rPr lang="en-US" dirty="0">
                <a:hlinkClick r:id="rId4"/>
              </a:rPr>
              <a:t>CORRECTIV</a:t>
            </a:r>
            <a:r>
              <a:rPr lang="en-US" dirty="0"/>
              <a:t>: </a:t>
            </a:r>
            <a:r>
              <a:rPr lang="de-DE" dirty="0"/>
              <a:t>Spendenfinanziertes Recherchezentrum und Anlaufstelle zur Förderung der Medienkompetenz.</a:t>
            </a:r>
            <a:br>
              <a:rPr lang="de-DE" dirty="0"/>
            </a:br>
            <a:r>
              <a:rPr lang="de-DE" dirty="0"/>
              <a:t>Von: Gemeinnützige und unabhängige Redaktion für investigativen Journalismus</a:t>
            </a:r>
            <a:endParaRPr lang="en-US" dirty="0"/>
          </a:p>
        </p:txBody>
      </p:sp>
      <p:sp>
        <p:nvSpPr>
          <p:cNvPr id="3" name="Titel 2">
            <a:extLst>
              <a:ext uri="{FF2B5EF4-FFF2-40B4-BE49-F238E27FC236}">
                <a16:creationId xmlns:a16="http://schemas.microsoft.com/office/drawing/2014/main" id="{B52F79F5-74FB-2B19-314F-2742C2057ED4}"/>
              </a:ext>
            </a:extLst>
          </p:cNvPr>
          <p:cNvSpPr>
            <a:spLocks noGrp="1"/>
          </p:cNvSpPr>
          <p:nvPr>
            <p:ph type="title"/>
          </p:nvPr>
        </p:nvSpPr>
        <p:spPr/>
        <p:txBody>
          <a:bodyPr/>
          <a:lstStyle/>
          <a:p>
            <a:r>
              <a:rPr lang="de-AT" dirty="0"/>
              <a:t>Linktipps zum Thema</a:t>
            </a:r>
            <a:endParaRPr lang="de-DE" dirty="0"/>
          </a:p>
        </p:txBody>
      </p:sp>
    </p:spTree>
    <p:extLst>
      <p:ext uri="{BB962C8B-B14F-4D97-AF65-F5344CB8AC3E}">
        <p14:creationId xmlns:p14="http://schemas.microsoft.com/office/powerpoint/2010/main" val="365734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625E76-F4CF-744B-18DC-91D1E1883842}"/>
              </a:ext>
            </a:extLst>
          </p:cNvPr>
          <p:cNvSpPr>
            <a:spLocks noGrp="1"/>
          </p:cNvSpPr>
          <p:nvPr>
            <p:ph idx="1"/>
          </p:nvPr>
        </p:nvSpPr>
        <p:spPr/>
        <p:txBody>
          <a:bodyPr>
            <a:normAutofit fontScale="62500" lnSpcReduction="20000"/>
          </a:bodyPr>
          <a:lstStyle/>
          <a:p>
            <a:pPr marL="0" indent="0">
              <a:buNone/>
            </a:pPr>
            <a:r>
              <a:rPr lang="de-DE" b="1" dirty="0"/>
              <a:t>Fake News und Verschwörungstheorien im Netz: </a:t>
            </a:r>
            <a:r>
              <a:rPr lang="de-DE" dirty="0"/>
              <a:t>Fake News und Verschwörungstheorien erhalten durch das Internet, und dort vor allem durch Soziale Medien, sehr schnell große Reichweite. Jede und jeder von uns ist wohl schon auf Fake News gestoßen. Wie sollen wir damit umgehen?</a:t>
            </a:r>
          </a:p>
          <a:p>
            <a:r>
              <a:rPr lang="de-DE" dirty="0"/>
              <a:t>Welche Erfahrungen hast du bisher mit Falschmeldungen gemacht, z.B. mit Fake News, Verschwörungstheorien, Spams, Kettenbriefen oder manipulierten Fotos oder Videos? Wie hast du darauf reagiert?</a:t>
            </a:r>
          </a:p>
          <a:p>
            <a:r>
              <a:rPr lang="de-DE" dirty="0"/>
              <a:t>Findest du es besser, Falschmeldungen im Internet einfach zu ignorieren, nach dem Motto „leben und leben lassen“? Oder sollte man Fake News melden, weil sie gefährlich sein könnten? Würdest du die Erstellerinnen und Ersteller von Fake News direkt kontaktieren?</a:t>
            </a:r>
          </a:p>
        </p:txBody>
      </p:sp>
      <p:sp>
        <p:nvSpPr>
          <p:cNvPr id="3" name="Titel 2">
            <a:extLst>
              <a:ext uri="{FF2B5EF4-FFF2-40B4-BE49-F238E27FC236}">
                <a16:creationId xmlns:a16="http://schemas.microsoft.com/office/drawing/2014/main" id="{0918CD15-A381-8974-7F0A-1BC3C11BF83C}"/>
              </a:ext>
            </a:extLst>
          </p:cNvPr>
          <p:cNvSpPr>
            <a:spLocks noGrp="1"/>
          </p:cNvSpPr>
          <p:nvPr>
            <p:ph type="title"/>
          </p:nvPr>
        </p:nvSpPr>
        <p:spPr/>
        <p:txBody>
          <a:bodyPr/>
          <a:lstStyle/>
          <a:p>
            <a:r>
              <a:rPr lang="de-DE" dirty="0"/>
              <a:t>Diskussionsfragen</a:t>
            </a:r>
          </a:p>
        </p:txBody>
      </p:sp>
    </p:spTree>
    <p:extLst>
      <p:ext uri="{BB962C8B-B14F-4D97-AF65-F5344CB8AC3E}">
        <p14:creationId xmlns:p14="http://schemas.microsoft.com/office/powerpoint/2010/main" val="5242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718A-4957-B660-34BA-B13CEAF5B0D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079EF2-DD9C-564A-FE37-31351E1DAB7C}"/>
              </a:ext>
            </a:extLst>
          </p:cNvPr>
          <p:cNvSpPr>
            <a:spLocks noGrp="1"/>
          </p:cNvSpPr>
          <p:nvPr>
            <p:ph idx="1"/>
          </p:nvPr>
        </p:nvSpPr>
        <p:spPr/>
        <p:txBody>
          <a:bodyPr>
            <a:normAutofit fontScale="62500" lnSpcReduction="20000"/>
          </a:bodyPr>
          <a:lstStyle/>
          <a:p>
            <a:r>
              <a:rPr lang="de-DE" dirty="0"/>
              <a:t>Sollte es eigene Expertinnen und Experten geben, die sich im Internet auf die Suche nach Falschmeldungen machen und diese melden? Oder wäre das eine Art von gefährlicher Zensur, wo vielleicht auch andere Ansichten „unter den Teppich gekehrt“ werden könnten? Sollte die Verantwortung also alleine bei den UserInnen liegen?</a:t>
            </a:r>
          </a:p>
          <a:p>
            <a:r>
              <a:rPr lang="de-DE" dirty="0"/>
              <a:t>Welche Vorteile könnte es für das Verbreiten von Informationen und Fakten haben, dass es neben den „klassischen“ Medien auch Soziale Medien gibt? (Denkt dabei auch an Länder, die sich in politischen Ausnahmesituationen befunden haben, z.B. Tunesien und Ägypten während </a:t>
            </a:r>
            <a:br>
              <a:rPr lang="de-DE" dirty="0"/>
            </a:br>
            <a:r>
              <a:rPr lang="de-DE" dirty="0"/>
              <a:t>des sogenannten „Arabischen Frühlings“ )</a:t>
            </a:r>
          </a:p>
          <a:p>
            <a:endParaRPr lang="de-DE" dirty="0"/>
          </a:p>
        </p:txBody>
      </p:sp>
      <p:sp>
        <p:nvSpPr>
          <p:cNvPr id="3" name="Titel 2">
            <a:extLst>
              <a:ext uri="{FF2B5EF4-FFF2-40B4-BE49-F238E27FC236}">
                <a16:creationId xmlns:a16="http://schemas.microsoft.com/office/drawing/2014/main" id="{7E2A05D4-0E5B-9311-503A-91725D85688E}"/>
              </a:ext>
            </a:extLst>
          </p:cNvPr>
          <p:cNvSpPr>
            <a:spLocks noGrp="1"/>
          </p:cNvSpPr>
          <p:nvPr>
            <p:ph type="title"/>
          </p:nvPr>
        </p:nvSpPr>
        <p:spPr/>
        <p:txBody>
          <a:bodyPr/>
          <a:lstStyle/>
          <a:p>
            <a:r>
              <a:rPr lang="de-DE" dirty="0"/>
              <a:t>Diskussionsfragen</a:t>
            </a:r>
          </a:p>
        </p:txBody>
      </p:sp>
    </p:spTree>
    <p:extLst>
      <p:ext uri="{BB962C8B-B14F-4D97-AF65-F5344CB8AC3E}">
        <p14:creationId xmlns:p14="http://schemas.microsoft.com/office/powerpoint/2010/main" val="150784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37484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hlinkClick r:id="rId2"/>
              </a:rPr>
              <a:t>Wahrheit oder Lüge?</a:t>
            </a:r>
            <a:endParaRPr lang="de-AT" dirty="0"/>
          </a:p>
        </p:txBody>
      </p:sp>
      <p:pic>
        <p:nvPicPr>
          <p:cNvPr id="3" name="Bildplatzhalter 2">
            <a:extLst>
              <a:ext uri="{FF2B5EF4-FFF2-40B4-BE49-F238E27FC236}">
                <a16:creationId xmlns:a16="http://schemas.microsoft.com/office/drawing/2014/main" id="{337E9947-3B93-B2B9-5758-32A68A5A971F}"/>
              </a:ext>
            </a:extLst>
          </p:cNvPr>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8379" b="8379"/>
          <a:stretch>
            <a:fillRect/>
          </a:stretch>
        </p:blipFill>
        <p:spPr>
          <a:prstGeom prst="rect">
            <a:avLst/>
          </a:prstGeom>
        </p:spPr>
      </p:pic>
      <p:sp>
        <p:nvSpPr>
          <p:cNvPr id="5" name="Textplatzhalter 4"/>
          <p:cNvSpPr>
            <a:spLocks noGrp="1"/>
          </p:cNvSpPr>
          <p:nvPr>
            <p:ph type="body" idx="1"/>
          </p:nvPr>
        </p:nvSpPr>
        <p:spPr/>
        <p:txBody>
          <a:bodyPr>
            <a:normAutofit lnSpcReduction="10000"/>
          </a:bodyPr>
          <a:lstStyle/>
          <a:p>
            <a:r>
              <a:rPr lang="de-AT" dirty="0"/>
              <a:t>© Clipdealer / </a:t>
            </a:r>
            <a:r>
              <a:rPr lang="de-AT" dirty="0" err="1"/>
              <a:t>rodho</a:t>
            </a:r>
            <a:endParaRPr lang="de-AT" sz="800" dirty="0"/>
          </a:p>
          <a:p>
            <a:endParaRPr lang="de-AT" dirty="0"/>
          </a:p>
        </p:txBody>
      </p:sp>
    </p:spTree>
    <p:extLst>
      <p:ext uri="{BB962C8B-B14F-4D97-AF65-F5344CB8AC3E}">
        <p14:creationId xmlns:p14="http://schemas.microsoft.com/office/powerpoint/2010/main" val="97724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t>Falschmeldungen</a:t>
            </a:r>
          </a:p>
        </p:txBody>
      </p:sp>
      <p:sp>
        <p:nvSpPr>
          <p:cNvPr id="5" name="Inhaltsplatzhalter 4"/>
          <p:cNvSpPr>
            <a:spLocks noGrp="1"/>
          </p:cNvSpPr>
          <p:nvPr>
            <p:ph idx="1"/>
          </p:nvPr>
        </p:nvSpPr>
        <p:spPr/>
        <p:txBody>
          <a:bodyPr>
            <a:normAutofit fontScale="77500" lnSpcReduction="20000"/>
          </a:bodyPr>
          <a:lstStyle/>
          <a:p>
            <a:r>
              <a:rPr lang="de-DE" dirty="0"/>
              <a:t>„Falschmeldung“ wird häufig auch als </a:t>
            </a:r>
            <a:r>
              <a:rPr lang="de-DE" dirty="0">
                <a:highlight>
                  <a:srgbClr val="F3EFE3"/>
                </a:highlight>
              </a:rPr>
              <a:t>Überbegriff</a:t>
            </a:r>
            <a:r>
              <a:rPr lang="de-DE" dirty="0"/>
              <a:t> für alle Arten von falschen Meldungen in den Medien verwendet und mit „Fake News“ gleichgesetzt.</a:t>
            </a:r>
          </a:p>
          <a:p>
            <a:r>
              <a:rPr lang="de-DE" dirty="0">
                <a:highlight>
                  <a:srgbClr val="F3EFE3"/>
                </a:highlight>
              </a:rPr>
              <a:t>Engere Bedeutung</a:t>
            </a:r>
            <a:r>
              <a:rPr lang="de-DE" dirty="0"/>
              <a:t>: Falsche Meldungen, die in den Medien (Zeitung, Fernsehen, Radio, Internet) erscheinen und nicht den Tatsachen entsprechen („Zeitungsente“).</a:t>
            </a:r>
          </a:p>
          <a:p>
            <a:r>
              <a:rPr lang="de-DE" dirty="0"/>
              <a:t>Meist steckt keine weitere Absicht dahinter.</a:t>
            </a:r>
          </a:p>
          <a:p>
            <a:r>
              <a:rPr lang="de-DE" dirty="0"/>
              <a:t>In seriösen Medien werden falsche Berichte möglichst rasch </a:t>
            </a:r>
            <a:r>
              <a:rPr lang="de-DE" dirty="0">
                <a:highlight>
                  <a:srgbClr val="F3EFE3"/>
                </a:highlight>
              </a:rPr>
              <a:t>richtiggestellt</a:t>
            </a:r>
            <a:r>
              <a:rPr lang="de-DE" dirty="0"/>
              <a:t>.</a:t>
            </a:r>
          </a:p>
        </p:txBody>
      </p:sp>
    </p:spTree>
    <p:extLst>
      <p:ext uri="{BB962C8B-B14F-4D97-AF65-F5344CB8AC3E}">
        <p14:creationId xmlns:p14="http://schemas.microsoft.com/office/powerpoint/2010/main" val="26858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FEA81-2D26-FBB0-B08A-90189BDEF52D}"/>
              </a:ext>
            </a:extLst>
          </p:cNvPr>
          <p:cNvSpPr>
            <a:spLocks noGrp="1"/>
          </p:cNvSpPr>
          <p:nvPr>
            <p:ph type="title"/>
          </p:nvPr>
        </p:nvSpPr>
        <p:spPr/>
        <p:txBody>
          <a:bodyPr/>
          <a:lstStyle/>
          <a:p>
            <a:r>
              <a:rPr lang="de-DE" dirty="0"/>
              <a:t>Fake News, Hoax</a:t>
            </a:r>
          </a:p>
        </p:txBody>
      </p:sp>
      <p:sp>
        <p:nvSpPr>
          <p:cNvPr id="3" name="Inhaltsplatzhalter 2">
            <a:extLst>
              <a:ext uri="{FF2B5EF4-FFF2-40B4-BE49-F238E27FC236}">
                <a16:creationId xmlns:a16="http://schemas.microsoft.com/office/drawing/2014/main" id="{163BD552-16B2-B6D1-2167-8996708AFF6D}"/>
              </a:ext>
            </a:extLst>
          </p:cNvPr>
          <p:cNvSpPr>
            <a:spLocks noGrp="1"/>
          </p:cNvSpPr>
          <p:nvPr>
            <p:ph idx="1"/>
          </p:nvPr>
        </p:nvSpPr>
        <p:spPr/>
        <p:txBody>
          <a:bodyPr>
            <a:normAutofit fontScale="92500" lnSpcReduction="20000"/>
          </a:bodyPr>
          <a:lstStyle/>
          <a:p>
            <a:r>
              <a:rPr lang="de-DE" dirty="0">
                <a:highlight>
                  <a:srgbClr val="F3EFE3"/>
                </a:highlight>
              </a:rPr>
              <a:t>Falschmeldungen</a:t>
            </a:r>
            <a:r>
              <a:rPr lang="de-DE" dirty="0"/>
              <a:t>, die absichtlich verbreitet werden</a:t>
            </a:r>
          </a:p>
          <a:p>
            <a:r>
              <a:rPr lang="de-DE" dirty="0">
                <a:highlight>
                  <a:srgbClr val="F3EFE3"/>
                </a:highlight>
              </a:rPr>
              <a:t>Ziel</a:t>
            </a:r>
            <a:r>
              <a:rPr lang="de-DE" dirty="0"/>
              <a:t>: die politische Stimmung beeinflussen oder Leserinnen und Leser gewinnen (jeder „Klick“ bringt Geld)</a:t>
            </a:r>
          </a:p>
          <a:p>
            <a:r>
              <a:rPr lang="de-DE" dirty="0"/>
              <a:t>Häufig mit reißerischem Titel, absurden Schlagzeilen</a:t>
            </a:r>
          </a:p>
          <a:p>
            <a:r>
              <a:rPr lang="de-DE" dirty="0"/>
              <a:t>Das Spektrum reicht von scherzhaften harmlosen Artikeln bis hin zu hetzerischen Artikeln und politischer Manipulation</a:t>
            </a:r>
          </a:p>
        </p:txBody>
      </p:sp>
    </p:spTree>
    <p:extLst>
      <p:ext uri="{BB962C8B-B14F-4D97-AF65-F5344CB8AC3E}">
        <p14:creationId xmlns:p14="http://schemas.microsoft.com/office/powerpoint/2010/main" val="396670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95362-DCBF-2D07-1EE4-C3CC8A6A9B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0D97DC-F403-5769-3DB4-3737E048DDA1}"/>
              </a:ext>
            </a:extLst>
          </p:cNvPr>
          <p:cNvSpPr>
            <a:spLocks noGrp="1"/>
          </p:cNvSpPr>
          <p:nvPr>
            <p:ph type="title"/>
          </p:nvPr>
        </p:nvSpPr>
        <p:spPr/>
        <p:txBody>
          <a:bodyPr/>
          <a:lstStyle/>
          <a:p>
            <a:r>
              <a:rPr lang="de-DE" dirty="0"/>
              <a:t>Fake News, Hoax</a:t>
            </a:r>
          </a:p>
        </p:txBody>
      </p:sp>
      <p:sp>
        <p:nvSpPr>
          <p:cNvPr id="3" name="Inhaltsplatzhalter 2">
            <a:extLst>
              <a:ext uri="{FF2B5EF4-FFF2-40B4-BE49-F238E27FC236}">
                <a16:creationId xmlns:a16="http://schemas.microsoft.com/office/drawing/2014/main" id="{892F0977-8FE0-1996-89F2-8B515799EFD5}"/>
              </a:ext>
            </a:extLst>
          </p:cNvPr>
          <p:cNvSpPr>
            <a:spLocks noGrp="1"/>
          </p:cNvSpPr>
          <p:nvPr>
            <p:ph idx="1"/>
          </p:nvPr>
        </p:nvSpPr>
        <p:spPr/>
        <p:txBody>
          <a:bodyPr>
            <a:normAutofit fontScale="77500" lnSpcReduction="20000"/>
          </a:bodyPr>
          <a:lstStyle/>
          <a:p>
            <a:r>
              <a:rPr lang="de-DE" dirty="0"/>
              <a:t>Auch betrügerische </a:t>
            </a:r>
            <a:r>
              <a:rPr lang="de-DE" dirty="0">
                <a:highlight>
                  <a:srgbClr val="F3EFE3"/>
                </a:highlight>
              </a:rPr>
              <a:t>Phishing-Mails</a:t>
            </a:r>
            <a:r>
              <a:rPr lang="de-DE" dirty="0"/>
              <a:t>, </a:t>
            </a:r>
            <a:r>
              <a:rPr lang="de-DE" dirty="0">
                <a:highlight>
                  <a:srgbClr val="F3EFE3"/>
                </a:highlight>
              </a:rPr>
              <a:t>Scams</a:t>
            </a:r>
            <a:r>
              <a:rPr lang="de-DE" dirty="0"/>
              <a:t> (betrügerische Nachrichten), </a:t>
            </a:r>
            <a:r>
              <a:rPr lang="de-DE" dirty="0">
                <a:highlight>
                  <a:srgbClr val="F3EFE3"/>
                </a:highlight>
              </a:rPr>
              <a:t>Spam</a:t>
            </a:r>
            <a:r>
              <a:rPr lang="de-DE" dirty="0"/>
              <a:t> oder </a:t>
            </a:r>
            <a:r>
              <a:rPr lang="de-DE" dirty="0">
                <a:highlight>
                  <a:srgbClr val="F3EFE3"/>
                </a:highlight>
              </a:rPr>
              <a:t>Hasspostings</a:t>
            </a:r>
          </a:p>
          <a:p>
            <a:r>
              <a:rPr lang="de-DE" dirty="0"/>
              <a:t>Verbreitung über </a:t>
            </a:r>
            <a:r>
              <a:rPr lang="de-DE" dirty="0">
                <a:highlight>
                  <a:srgbClr val="F3EFE3"/>
                </a:highlight>
              </a:rPr>
              <a:t>Soziale Netzwerke, Instant Messenger, E-Mail, SMS </a:t>
            </a:r>
            <a:r>
              <a:rPr lang="de-DE" dirty="0"/>
              <a:t>und </a:t>
            </a:r>
            <a:r>
              <a:rPr lang="de-DE" dirty="0">
                <a:highlight>
                  <a:srgbClr val="F3EFE3"/>
                </a:highlight>
              </a:rPr>
              <a:t>MMS</a:t>
            </a:r>
            <a:r>
              <a:rPr lang="de-DE" dirty="0"/>
              <a:t>.</a:t>
            </a:r>
          </a:p>
          <a:p>
            <a:r>
              <a:rPr lang="de-DE" dirty="0"/>
              <a:t>Besonders schwer zu erkennen: Fake-Seiten, die in der Aufmachung bekannte Zeitungen nachahmen</a:t>
            </a:r>
          </a:p>
          <a:p>
            <a:pPr lvl="1"/>
            <a:r>
              <a:rPr lang="de-DE" dirty="0"/>
              <a:t>sind im europäischen Raum weniger verbreitet</a:t>
            </a:r>
          </a:p>
        </p:txBody>
      </p:sp>
    </p:spTree>
    <p:extLst>
      <p:ext uri="{BB962C8B-B14F-4D97-AF65-F5344CB8AC3E}">
        <p14:creationId xmlns:p14="http://schemas.microsoft.com/office/powerpoint/2010/main" val="241735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FDD8F-0AFB-6D52-AC83-43A42C71B33C}"/>
              </a:ext>
            </a:extLst>
          </p:cNvPr>
          <p:cNvSpPr>
            <a:spLocks noGrp="1"/>
          </p:cNvSpPr>
          <p:nvPr>
            <p:ph type="title"/>
          </p:nvPr>
        </p:nvSpPr>
        <p:spPr/>
        <p:txBody>
          <a:bodyPr/>
          <a:lstStyle/>
          <a:p>
            <a:r>
              <a:rPr lang="de-DE" dirty="0"/>
              <a:t>Verschwörungstheorien</a:t>
            </a:r>
          </a:p>
        </p:txBody>
      </p:sp>
      <p:sp>
        <p:nvSpPr>
          <p:cNvPr id="3" name="Inhaltsplatzhalter 2">
            <a:extLst>
              <a:ext uri="{FF2B5EF4-FFF2-40B4-BE49-F238E27FC236}">
                <a16:creationId xmlns:a16="http://schemas.microsoft.com/office/drawing/2014/main" id="{2916A131-61E1-8BB5-7F02-9AA3770EF76B}"/>
              </a:ext>
            </a:extLst>
          </p:cNvPr>
          <p:cNvSpPr>
            <a:spLocks noGrp="1"/>
          </p:cNvSpPr>
          <p:nvPr>
            <p:ph idx="1"/>
          </p:nvPr>
        </p:nvSpPr>
        <p:spPr/>
        <p:txBody>
          <a:bodyPr>
            <a:normAutofit fontScale="77500" lnSpcReduction="20000"/>
          </a:bodyPr>
          <a:lstStyle/>
          <a:p>
            <a:r>
              <a:rPr lang="de-DE" dirty="0"/>
              <a:t>Bei </a:t>
            </a:r>
            <a:r>
              <a:rPr lang="de-DE" dirty="0">
                <a:highlight>
                  <a:srgbClr val="F3EFE3"/>
                </a:highlight>
              </a:rPr>
              <a:t>Verschwörungstheorien</a:t>
            </a:r>
            <a:r>
              <a:rPr lang="de-DE" dirty="0"/>
              <a:t> nehmen Menschen an, dass eine geheime Gruppe versucht, der Gesellschaft zu schaden und so die Weltherrschaft an sich zu reißen.</a:t>
            </a:r>
          </a:p>
          <a:p>
            <a:r>
              <a:rPr lang="de-DE" dirty="0"/>
              <a:t>Verschwörungstheorien gibt es schon lange (Beispiele s. Kapitel „</a:t>
            </a:r>
            <a:r>
              <a:rPr lang="de-DE" dirty="0">
                <a:hlinkClick r:id="rId2"/>
              </a:rPr>
              <a:t>Hoax </a:t>
            </a:r>
            <a:r>
              <a:rPr lang="de-DE" dirty="0" err="1">
                <a:hlinkClick r:id="rId2"/>
              </a:rPr>
              <a:t>History</a:t>
            </a:r>
            <a:r>
              <a:rPr lang="de-DE" dirty="0"/>
              <a:t>“); relativ neu ist jedoch die </a:t>
            </a:r>
            <a:r>
              <a:rPr lang="de-DE" dirty="0">
                <a:highlight>
                  <a:srgbClr val="F3EFE3"/>
                </a:highlight>
              </a:rPr>
              <a:t>rasche Verbreitung</a:t>
            </a:r>
            <a:r>
              <a:rPr lang="de-DE" dirty="0"/>
              <a:t> über das Internet, v.a. durch Soziale Medien.</a:t>
            </a:r>
          </a:p>
          <a:p>
            <a:r>
              <a:rPr lang="de-DE" dirty="0"/>
              <a:t>Verschwörungstheorien sind nicht automatisch gefährlich, können aber zur </a:t>
            </a:r>
            <a:r>
              <a:rPr lang="de-DE" dirty="0">
                <a:highlight>
                  <a:srgbClr val="F3EFE3"/>
                </a:highlight>
              </a:rPr>
              <a:t>Radikalisierung</a:t>
            </a:r>
            <a:r>
              <a:rPr lang="de-DE" dirty="0"/>
              <a:t> beitragen.</a:t>
            </a:r>
          </a:p>
        </p:txBody>
      </p:sp>
    </p:spTree>
    <p:extLst>
      <p:ext uri="{BB962C8B-B14F-4D97-AF65-F5344CB8AC3E}">
        <p14:creationId xmlns:p14="http://schemas.microsoft.com/office/powerpoint/2010/main" val="234389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5C118-9460-8106-714C-9BCB930F66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2C0700-A7F1-1F2F-DAF8-36BCD5E41BBB}"/>
              </a:ext>
            </a:extLst>
          </p:cNvPr>
          <p:cNvSpPr>
            <a:spLocks noGrp="1"/>
          </p:cNvSpPr>
          <p:nvPr>
            <p:ph type="title"/>
          </p:nvPr>
        </p:nvSpPr>
        <p:spPr/>
        <p:txBody>
          <a:bodyPr/>
          <a:lstStyle/>
          <a:p>
            <a:r>
              <a:rPr lang="de-DE" dirty="0"/>
              <a:t>Verschwörungstheorien</a:t>
            </a:r>
          </a:p>
        </p:txBody>
      </p:sp>
      <p:sp>
        <p:nvSpPr>
          <p:cNvPr id="3" name="Inhaltsplatzhalter 2">
            <a:extLst>
              <a:ext uri="{FF2B5EF4-FFF2-40B4-BE49-F238E27FC236}">
                <a16:creationId xmlns:a16="http://schemas.microsoft.com/office/drawing/2014/main" id="{D6B60F74-83AC-F7AB-02DD-446DE3C0676B}"/>
              </a:ext>
            </a:extLst>
          </p:cNvPr>
          <p:cNvSpPr>
            <a:spLocks noGrp="1"/>
          </p:cNvSpPr>
          <p:nvPr>
            <p:ph idx="1"/>
          </p:nvPr>
        </p:nvSpPr>
        <p:spPr/>
        <p:txBody>
          <a:bodyPr>
            <a:normAutofit fontScale="92500"/>
          </a:bodyPr>
          <a:lstStyle/>
          <a:p>
            <a:r>
              <a:rPr lang="de-DE" dirty="0"/>
              <a:t>Verschwörungstheorien werden aus verschiedenen </a:t>
            </a:r>
            <a:r>
              <a:rPr lang="de-DE" dirty="0">
                <a:highlight>
                  <a:srgbClr val="F3EFE3"/>
                </a:highlight>
              </a:rPr>
              <a:t>Gründen</a:t>
            </a:r>
            <a:r>
              <a:rPr lang="de-DE" dirty="0"/>
              <a:t> verbreitet:</a:t>
            </a:r>
          </a:p>
          <a:p>
            <a:pPr lvl="1"/>
            <a:r>
              <a:rPr lang="de-DE" dirty="0"/>
              <a:t>aus Überzeugung </a:t>
            </a:r>
          </a:p>
          <a:p>
            <a:pPr lvl="1"/>
            <a:r>
              <a:rPr lang="de-DE" dirty="0"/>
              <a:t>um zu provozieren</a:t>
            </a:r>
          </a:p>
          <a:p>
            <a:pPr lvl="1"/>
            <a:r>
              <a:rPr lang="de-DE" dirty="0"/>
              <a:t>um Hass zu säen</a:t>
            </a:r>
          </a:p>
          <a:p>
            <a:pPr lvl="1"/>
            <a:r>
              <a:rPr lang="de-DE" dirty="0"/>
              <a:t>um mit der Angst anderer Geld zu verdienen (z.B. Verkauf von „Heilmitteln“)</a:t>
            </a:r>
          </a:p>
        </p:txBody>
      </p:sp>
    </p:spTree>
    <p:extLst>
      <p:ext uri="{BB962C8B-B14F-4D97-AF65-F5344CB8AC3E}">
        <p14:creationId xmlns:p14="http://schemas.microsoft.com/office/powerpoint/2010/main" val="1448574309"/>
      </p:ext>
    </p:extLst>
  </p:cSld>
  <p:clrMapOvr>
    <a:masterClrMapping/>
  </p:clrMapOvr>
</p:sld>
</file>

<file path=ppt/theme/theme1.xml><?xml version="1.0" encoding="utf-8"?>
<a:theme xmlns:a="http://schemas.openxmlformats.org/drawingml/2006/main" name="Office">
  <a:themeElements>
    <a:clrScheme name="PDion">
      <a:dk1>
        <a:sysClr val="windowText" lastClr="000000"/>
      </a:dk1>
      <a:lt1>
        <a:sysClr val="window" lastClr="FFFFFF"/>
      </a:lt1>
      <a:dk2>
        <a:srgbClr val="132843"/>
      </a:dk2>
      <a:lt2>
        <a:srgbClr val="F3EFE3"/>
      </a:lt2>
      <a:accent1>
        <a:srgbClr val="3C5E62"/>
      </a:accent1>
      <a:accent2>
        <a:srgbClr val="628553"/>
      </a:accent2>
      <a:accent3>
        <a:srgbClr val="B9A552"/>
      </a:accent3>
      <a:accent4>
        <a:srgbClr val="FBBA4C"/>
      </a:accent4>
      <a:accent5>
        <a:srgbClr val="D9652E"/>
      </a:accent5>
      <a:accent6>
        <a:srgbClr val="BA2720"/>
      </a:accent6>
      <a:hlink>
        <a:srgbClr val="132843"/>
      </a:hlink>
      <a:folHlink>
        <a:srgbClr val="132843"/>
      </a:folHlink>
    </a:clrScheme>
    <a:fontScheme name="PDion">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0FC71EB8-FBCF-4A1A-97E3-B7391BC2F0A4}" vid="{F6455EDE-8404-4F41-AC1F-F1D173EF2A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2026 PPP_PDION</Template>
  <TotalTime>0</TotalTime>
  <Words>1433</Words>
  <Application>Microsoft Office PowerPoint</Application>
  <PresentationFormat>Breitbild</PresentationFormat>
  <Paragraphs>103</Paragraphs>
  <Slides>26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26</vt:i4>
      </vt:variant>
    </vt:vector>
  </HeadingPairs>
  <TitlesOfParts>
    <vt:vector size="32" baseType="lpstr">
      <vt:lpstr>Arial</vt:lpstr>
      <vt:lpstr>Calibri</vt:lpstr>
      <vt:lpstr>Lato</vt:lpstr>
      <vt:lpstr>Lato Semibold</vt:lpstr>
      <vt:lpstr>Wingdings</vt:lpstr>
      <vt:lpstr>Office</vt:lpstr>
      <vt:lpstr>Fake News und Verschwörungstheorien</vt:lpstr>
      <vt:lpstr>PowerPoint-Präsentation</vt:lpstr>
      <vt:lpstr>PowerPoint-Präsentation</vt:lpstr>
      <vt:lpstr>Wahrheit oder Lüge?</vt:lpstr>
      <vt:lpstr>Falschmeldungen</vt:lpstr>
      <vt:lpstr>Fake News, Hoax</vt:lpstr>
      <vt:lpstr>Fake News, Hoax</vt:lpstr>
      <vt:lpstr>Verschwörungstheorien</vt:lpstr>
      <vt:lpstr>Verschwörungstheorien</vt:lpstr>
      <vt:lpstr>Kennzeichen von Verschwörungstheorien</vt:lpstr>
      <vt:lpstr>Alles nur Fake?!</vt:lpstr>
      <vt:lpstr>Digitalisierung und Fake News</vt:lpstr>
      <vt:lpstr>Digitale Filterblasen</vt:lpstr>
      <vt:lpstr>Gefährden Fake News &amp; Co. unsere Demokratie?</vt:lpstr>
      <vt:lpstr>Falschmeldungen und Soziale Medien</vt:lpstr>
      <vt:lpstr>Fake News beeinflussen die öffentliche Meinung</vt:lpstr>
      <vt:lpstr>Maßnahmen gegen Fake News und Verschwörungstheorien in den Sozialen Medien </vt:lpstr>
      <vt:lpstr>Maßnahmen gegen Fake News und Verschwörungstheorien in den Sozialen Medien </vt:lpstr>
      <vt:lpstr>Echt jetzt? So erkennst du Fake News</vt:lpstr>
      <vt:lpstr>„Only bad news are good news“</vt:lpstr>
      <vt:lpstr>Vier Schritte, um Fake News zu entlarven</vt:lpstr>
      <vt:lpstr>Linktipps zum Thema</vt:lpstr>
      <vt:lpstr>Linktipps zum Thema</vt:lpstr>
      <vt:lpstr>Linktipps zum Thema</vt:lpstr>
      <vt:lpstr>Diskussionsfragen</vt:lpstr>
      <vt:lpstr>Diskussionsfragen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Kira Kamelger</dc:creator>
  <cp:lastModifiedBy>Tucek Paul</cp:lastModifiedBy>
  <cp:revision>16</cp:revision>
  <dcterms:created xsi:type="dcterms:W3CDTF">2026-03-30T08:16:34Z</dcterms:created>
  <dcterms:modified xsi:type="dcterms:W3CDTF">2026-04-08T12:14:10Z</dcterms:modified>
</cp:coreProperties>
</file>