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handoutMasterIdLst>
    <p:handoutMasterId r:id="rId37"/>
  </p:handoutMasterIdLst>
  <p:sldIdLst>
    <p:sldId id="343" r:id="rId2"/>
    <p:sldId id="348" r:id="rId3"/>
    <p:sldId id="349" r:id="rId4"/>
    <p:sldId id="351" r:id="rId5"/>
    <p:sldId id="344" r:id="rId6"/>
    <p:sldId id="354" r:id="rId7"/>
    <p:sldId id="355" r:id="rId8"/>
    <p:sldId id="356" r:id="rId9"/>
    <p:sldId id="358" r:id="rId10"/>
    <p:sldId id="357" r:id="rId11"/>
    <p:sldId id="359" r:id="rId12"/>
    <p:sldId id="360" r:id="rId13"/>
    <p:sldId id="361" r:id="rId14"/>
    <p:sldId id="362" r:id="rId15"/>
    <p:sldId id="363" r:id="rId16"/>
    <p:sldId id="364" r:id="rId17"/>
    <p:sldId id="365" r:id="rId18"/>
    <p:sldId id="367" r:id="rId19"/>
    <p:sldId id="366" r:id="rId20"/>
    <p:sldId id="368" r:id="rId21"/>
    <p:sldId id="369" r:id="rId22"/>
    <p:sldId id="370" r:id="rId23"/>
    <p:sldId id="371" r:id="rId24"/>
    <p:sldId id="372" r:id="rId25"/>
    <p:sldId id="373" r:id="rId26"/>
    <p:sldId id="377" r:id="rId27"/>
    <p:sldId id="378" r:id="rId28"/>
    <p:sldId id="379" r:id="rId29"/>
    <p:sldId id="374" r:id="rId30"/>
    <p:sldId id="375" r:id="rId31"/>
    <p:sldId id="382" r:id="rId32"/>
    <p:sldId id="376" r:id="rId33"/>
    <p:sldId id="350" r:id="rId34"/>
    <p:sldId id="381" r:id="rId3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32">
          <p15:clr>
            <a:srgbClr val="A4A3A4"/>
          </p15:clr>
        </p15:guide>
        <p15:guide id="2" pos="3840">
          <p15:clr>
            <a:srgbClr val="A4A3A4"/>
          </p15:clr>
        </p15:guide>
        <p15:guide id="3" orient="horz" pos="1656">
          <p15:clr>
            <a:srgbClr val="A4A3A4"/>
          </p15:clr>
        </p15:guide>
        <p15:guide id="4" pos="1212">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3AB3F4B-915D-54EB-E3A0-4B7B5F14D266}" name="Maria Veronika" initials="MV" userId="S-1-5-21-561662108-942168681-891584314-2925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2C6"/>
    <a:srgbClr val="F3EFE3"/>
    <a:srgbClr val="FDBEBC"/>
    <a:srgbClr val="C8E2BF"/>
    <a:srgbClr val="CADFF4"/>
    <a:srgbClr val="415972"/>
    <a:srgbClr val="132843"/>
    <a:srgbClr val="133143"/>
    <a:srgbClr val="C0DCD9"/>
    <a:srgbClr val="FDD9A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1" autoAdjust="0"/>
    <p:restoredTop sz="94660"/>
  </p:normalViewPr>
  <p:slideViewPr>
    <p:cSldViewPr snapToGrid="0">
      <p:cViewPr varScale="1">
        <p:scale>
          <a:sx n="92" d="100"/>
          <a:sy n="92" d="100"/>
        </p:scale>
        <p:origin x="168" y="82"/>
      </p:cViewPr>
      <p:guideLst>
        <p:guide orient="horz" pos="3932"/>
        <p:guide pos="3840"/>
        <p:guide orient="horz" pos="1656"/>
        <p:guide pos="1212"/>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122" d="100"/>
          <a:sy n="122" d="100"/>
        </p:scale>
        <p:origin x="491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AT" dirty="0"/>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E8C0875-EB76-4CE4-AA07-64552C49B5FE}" type="datetimeFigureOut">
              <a:rPr lang="de-AT" smtClean="0"/>
              <a:pPr/>
              <a:t>16.09.2026</a:t>
            </a:fld>
            <a:endParaRPr lang="de-AT" dirty="0"/>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AT" dirty="0"/>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F9DD3EC-6732-49B9-9E6D-69B92A7E3B95}" type="slidenum">
              <a:rPr lang="de-AT" smtClean="0"/>
              <a:pPr/>
              <a:t>‹Nr.›</a:t>
            </a:fld>
            <a:endParaRPr lang="de-AT" dirty="0"/>
          </a:p>
        </p:txBody>
      </p:sp>
    </p:spTree>
    <p:extLst>
      <p:ext uri="{BB962C8B-B14F-4D97-AF65-F5344CB8AC3E}">
        <p14:creationId xmlns:p14="http://schemas.microsoft.com/office/powerpoint/2010/main" val="37263523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AT"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B1D6F3-08DB-4B14-AA0F-BFB26660F7B0}" type="datetimeFigureOut">
              <a:rPr lang="de-AT" smtClean="0"/>
              <a:pPr/>
              <a:t>16.09.2026</a:t>
            </a:fld>
            <a:endParaRPr lang="de-AT" dirty="0"/>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AT"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AT"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64D01B-0F76-4595-A1EC-FBA303C479CF}" type="slidenum">
              <a:rPr lang="de-AT" smtClean="0"/>
              <a:pPr/>
              <a:t>‹Nr.›</a:t>
            </a:fld>
            <a:endParaRPr lang="de-AT" dirty="0"/>
          </a:p>
        </p:txBody>
      </p:sp>
    </p:spTree>
    <p:extLst>
      <p:ext uri="{BB962C8B-B14F-4D97-AF65-F5344CB8AC3E}">
        <p14:creationId xmlns:p14="http://schemas.microsoft.com/office/powerpoint/2010/main" val="27789580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hyperlink" Target="http://www.demokratiewebstatt.at/" TargetMode="External"/><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1524000" y="3087623"/>
            <a:ext cx="9144000" cy="1296436"/>
          </a:xfrm>
        </p:spPr>
        <p:txBody>
          <a:bodyPr>
            <a:noAutofit/>
          </a:bodyPr>
          <a:lstStyle>
            <a:lvl1pPr marL="0" indent="0" algn="ctr">
              <a:buNone/>
              <a:defRPr sz="2400" b="1">
                <a:solidFill>
                  <a:srgbClr val="41597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Formatvorlage des Untertitelmasters durch Klicken bearbeiten</a:t>
            </a:r>
            <a:endParaRPr lang="de-AT" dirty="0"/>
          </a:p>
        </p:txBody>
      </p:sp>
      <p:sp>
        <p:nvSpPr>
          <p:cNvPr id="2" name="Titel 1"/>
          <p:cNvSpPr>
            <a:spLocks noGrp="1"/>
          </p:cNvSpPr>
          <p:nvPr>
            <p:ph type="ctrTitle"/>
          </p:nvPr>
        </p:nvSpPr>
        <p:spPr>
          <a:xfrm>
            <a:off x="1524000" y="980902"/>
            <a:ext cx="9144000" cy="1903568"/>
          </a:xfrm>
        </p:spPr>
        <p:txBody>
          <a:bodyPr anchor="b">
            <a:normAutofit/>
          </a:bodyPr>
          <a:lstStyle>
            <a:lvl1pPr algn="ctr">
              <a:defRPr sz="5400">
                <a:solidFill>
                  <a:srgbClr val="415972"/>
                </a:solidFill>
              </a:defRPr>
            </a:lvl1pPr>
          </a:lstStyle>
          <a:p>
            <a:r>
              <a:rPr lang="de-DE" dirty="0"/>
              <a:t>Titelmasterformat durch Klicken bearbeiten</a:t>
            </a:r>
            <a:endParaRPr lang="de-AT" dirty="0"/>
          </a:p>
        </p:txBody>
      </p:sp>
      <p:sp>
        <p:nvSpPr>
          <p:cNvPr id="12" name="Untertitel 2"/>
          <p:cNvSpPr txBox="1">
            <a:spLocks/>
          </p:cNvSpPr>
          <p:nvPr userDrawn="1"/>
        </p:nvSpPr>
        <p:spPr>
          <a:xfrm>
            <a:off x="1524000" y="6176962"/>
            <a:ext cx="9144000" cy="473220"/>
          </a:xfrm>
          <a:prstGeom prst="rect">
            <a:avLst/>
          </a:prstGeom>
        </p:spPr>
        <p:txBody>
          <a:bodyPr vert="horz" lIns="91440" tIns="45720" rIns="91440" bIns="45720" rtlCol="0">
            <a:noAutofit/>
          </a:bodyPr>
          <a:lstStyle>
            <a:lvl1pPr marL="0" indent="0" algn="ctr" defTabSz="914400" rtl="0" eaLnBrk="1" latinLnBrk="0" hangingPunct="1">
              <a:lnSpc>
                <a:spcPct val="150000"/>
              </a:lnSpc>
              <a:spcBef>
                <a:spcPts val="1000"/>
              </a:spcBef>
              <a:buClr>
                <a:schemeClr val="accent5"/>
              </a:buClr>
              <a:buFont typeface="Wingdings" panose="05000000000000000000" pitchFamily="2" charset="2"/>
              <a:buNone/>
              <a:defRPr sz="2400" kern="1200">
                <a:solidFill>
                  <a:srgbClr val="132843"/>
                </a:solidFill>
                <a:latin typeface="+mn-lt"/>
                <a:ea typeface="+mn-ea"/>
                <a:cs typeface="+mn-cs"/>
              </a:defRPr>
            </a:lvl1pPr>
            <a:lvl2pPr marL="457200" indent="0" algn="ctr" defTabSz="914400" rtl="0" eaLnBrk="1" latinLnBrk="0" hangingPunct="1">
              <a:lnSpc>
                <a:spcPct val="150000"/>
              </a:lnSpc>
              <a:spcBef>
                <a:spcPts val="500"/>
              </a:spcBef>
              <a:buClr>
                <a:schemeClr val="accent5"/>
              </a:buClr>
              <a:buFont typeface="Wingdings" panose="05000000000000000000" pitchFamily="2" charset="2"/>
              <a:buNone/>
              <a:defRPr sz="2000" kern="1200">
                <a:solidFill>
                  <a:srgbClr val="132843"/>
                </a:solidFill>
                <a:latin typeface="+mn-lt"/>
                <a:ea typeface="+mn-ea"/>
                <a:cs typeface="+mn-cs"/>
              </a:defRPr>
            </a:lvl2pPr>
            <a:lvl3pPr marL="914400" indent="0" algn="ctr" defTabSz="914400" rtl="0" eaLnBrk="1" latinLnBrk="0" hangingPunct="1">
              <a:lnSpc>
                <a:spcPct val="150000"/>
              </a:lnSpc>
              <a:spcBef>
                <a:spcPts val="500"/>
              </a:spcBef>
              <a:buClr>
                <a:schemeClr val="accent5"/>
              </a:buClr>
              <a:buFont typeface="Wingdings" panose="05000000000000000000" pitchFamily="2" charset="2"/>
              <a:buNone/>
              <a:defRPr sz="1800" kern="1200">
                <a:solidFill>
                  <a:srgbClr val="132843"/>
                </a:solidFill>
                <a:latin typeface="+mn-lt"/>
                <a:ea typeface="+mn-ea"/>
                <a:cs typeface="+mn-cs"/>
              </a:defRPr>
            </a:lvl3pPr>
            <a:lvl4pPr marL="1371600" indent="0" algn="ctr" defTabSz="914400" rtl="0" eaLnBrk="1" latinLnBrk="0" hangingPunct="1">
              <a:lnSpc>
                <a:spcPct val="150000"/>
              </a:lnSpc>
              <a:spcBef>
                <a:spcPts val="500"/>
              </a:spcBef>
              <a:buClr>
                <a:schemeClr val="accent5"/>
              </a:buClr>
              <a:buFont typeface="Wingdings" panose="05000000000000000000" pitchFamily="2" charset="2"/>
              <a:buNone/>
              <a:defRPr sz="1600" kern="1200">
                <a:solidFill>
                  <a:srgbClr val="132843"/>
                </a:solidFill>
                <a:latin typeface="+mn-lt"/>
                <a:ea typeface="+mn-ea"/>
                <a:cs typeface="+mn-cs"/>
              </a:defRPr>
            </a:lvl4pPr>
            <a:lvl5pPr marL="1828800" indent="0" algn="ctr" defTabSz="914400" rtl="0" eaLnBrk="1" latinLnBrk="0" hangingPunct="1">
              <a:lnSpc>
                <a:spcPct val="150000"/>
              </a:lnSpc>
              <a:spcBef>
                <a:spcPts val="500"/>
              </a:spcBef>
              <a:buClr>
                <a:schemeClr val="accent5"/>
              </a:buClr>
              <a:buFont typeface="Wingdings" panose="05000000000000000000" pitchFamily="2" charset="2"/>
              <a:buNone/>
              <a:defRPr sz="1600" kern="1200">
                <a:solidFill>
                  <a:srgbClr val="132843"/>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sz="1800" dirty="0">
                <a:solidFill>
                  <a:srgbClr val="415972"/>
                </a:solidFill>
                <a:hlinkClick r:id="rId3"/>
              </a:rPr>
              <a:t>www.demokratiewebstatt.at</a:t>
            </a:r>
            <a:endParaRPr lang="de-AT" sz="1800" dirty="0">
              <a:solidFill>
                <a:srgbClr val="415972"/>
              </a:solidFill>
            </a:endParaRPr>
          </a:p>
        </p:txBody>
      </p:sp>
    </p:spTree>
    <p:extLst>
      <p:ext uri="{BB962C8B-B14F-4D97-AF65-F5344CB8AC3E}">
        <p14:creationId xmlns:p14="http://schemas.microsoft.com/office/powerpoint/2010/main" val="15029202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rgbClr val="415972"/>
                </a:solidFill>
              </a:defRPr>
            </a:lvl1pPr>
          </a:lstStyle>
          <a:p>
            <a:r>
              <a:rPr lang="de-DE" dirty="0"/>
              <a:t>Titelmasterformat durch Klicken bearbeiten</a:t>
            </a:r>
            <a:endParaRPr lang="de-AT" dirty="0"/>
          </a:p>
        </p:txBody>
      </p:sp>
    </p:spTree>
    <p:extLst>
      <p:ext uri="{BB962C8B-B14F-4D97-AF65-F5344CB8AC3E}">
        <p14:creationId xmlns:p14="http://schemas.microsoft.com/office/powerpoint/2010/main" val="444527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63156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halt mit Überschrift">
    <p:spTree>
      <p:nvGrpSpPr>
        <p:cNvPr id="1" name=""/>
        <p:cNvGrpSpPr/>
        <p:nvPr/>
      </p:nvGrpSpPr>
      <p:grpSpPr>
        <a:xfrm>
          <a:off x="0" y="0"/>
          <a:ext cx="0" cy="0"/>
          <a:chOff x="0" y="0"/>
          <a:chExt cx="0" cy="0"/>
        </a:xfrm>
      </p:grpSpPr>
      <p:sp>
        <p:nvSpPr>
          <p:cNvPr id="3" name="Inhaltsplatzhalter 2"/>
          <p:cNvSpPr>
            <a:spLocks noGrp="1"/>
          </p:cNvSpPr>
          <p:nvPr>
            <p:ph idx="1"/>
          </p:nvPr>
        </p:nvSpPr>
        <p:spPr>
          <a:xfrm>
            <a:off x="5183188" y="987425"/>
            <a:ext cx="6172200" cy="4873625"/>
          </a:xfrm>
        </p:spPr>
        <p:txBody>
          <a:bodyPr/>
          <a:lstStyle>
            <a:lvl1pPr>
              <a:defRPr sz="3200">
                <a:solidFill>
                  <a:srgbClr val="132843"/>
                </a:solidFill>
              </a:defRPr>
            </a:lvl1pPr>
            <a:lvl2pPr>
              <a:defRPr sz="2800">
                <a:solidFill>
                  <a:srgbClr val="132843"/>
                </a:solidFill>
              </a:defRPr>
            </a:lvl2pPr>
            <a:lvl3pPr>
              <a:defRPr sz="2400">
                <a:solidFill>
                  <a:srgbClr val="132843"/>
                </a:solidFill>
              </a:defRPr>
            </a:lvl3pPr>
            <a:lvl4pPr>
              <a:defRPr sz="2000">
                <a:solidFill>
                  <a:srgbClr val="132843"/>
                </a:solidFill>
              </a:defRPr>
            </a:lvl4pPr>
            <a:lvl5pPr>
              <a:defRPr sz="2000">
                <a:solidFill>
                  <a:srgbClr val="132843"/>
                </a:solidFill>
              </a:defRPr>
            </a:lvl5pPr>
            <a:lvl6pPr>
              <a:defRPr sz="2000"/>
            </a:lvl6pPr>
            <a:lvl7pPr>
              <a:defRPr sz="2000"/>
            </a:lvl7pPr>
            <a:lvl8pPr>
              <a:defRPr sz="2000"/>
            </a:lvl8pPr>
            <a:lvl9pPr>
              <a:defRPr sz="2000"/>
            </a:lvl9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8" name="Titel 1"/>
          <p:cNvSpPr>
            <a:spLocks noGrp="1"/>
          </p:cNvSpPr>
          <p:nvPr>
            <p:ph type="title"/>
          </p:nvPr>
        </p:nvSpPr>
        <p:spPr>
          <a:xfrm>
            <a:off x="839788" y="1229377"/>
            <a:ext cx="3932237" cy="1600200"/>
          </a:xfrm>
        </p:spPr>
        <p:txBody>
          <a:bodyPr anchor="b"/>
          <a:lstStyle>
            <a:lvl1pPr>
              <a:defRPr sz="3200">
                <a:solidFill>
                  <a:srgbClr val="415972"/>
                </a:solidFill>
              </a:defRPr>
            </a:lvl1pPr>
          </a:lstStyle>
          <a:p>
            <a:r>
              <a:rPr lang="de-DE" dirty="0"/>
              <a:t>Titelmasterformat durch Klicken bearbeiten</a:t>
            </a:r>
            <a:endParaRPr lang="de-AT" dirty="0"/>
          </a:p>
        </p:txBody>
      </p:sp>
      <p:sp>
        <p:nvSpPr>
          <p:cNvPr id="9" name="Textplatzhalter 3"/>
          <p:cNvSpPr>
            <a:spLocks noGrp="1"/>
          </p:cNvSpPr>
          <p:nvPr>
            <p:ph type="body" sz="half" idx="2"/>
          </p:nvPr>
        </p:nvSpPr>
        <p:spPr>
          <a:xfrm>
            <a:off x="839788" y="3110754"/>
            <a:ext cx="3932237" cy="2758234"/>
          </a:xfrm>
        </p:spPr>
        <p:txBody>
          <a:bodyPr/>
          <a:lstStyle>
            <a:lvl1pPr marL="0" indent="0">
              <a:buNone/>
              <a:defRPr sz="1600">
                <a:solidFill>
                  <a:srgbClr val="13284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Tree>
    <p:extLst>
      <p:ext uri="{BB962C8B-B14F-4D97-AF65-F5344CB8AC3E}">
        <p14:creationId xmlns:p14="http://schemas.microsoft.com/office/powerpoint/2010/main" val="2450729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1229377"/>
            <a:ext cx="3932237" cy="1600200"/>
          </a:xfrm>
        </p:spPr>
        <p:txBody>
          <a:bodyPr anchor="b"/>
          <a:lstStyle>
            <a:lvl1pPr>
              <a:defRPr sz="3200">
                <a:solidFill>
                  <a:srgbClr val="415972"/>
                </a:solidFill>
              </a:defRPr>
            </a:lvl1pPr>
          </a:lstStyle>
          <a:p>
            <a:r>
              <a:rPr lang="de-DE" dirty="0"/>
              <a:t>Titelmasterformat durch Klicken bearbeiten</a:t>
            </a:r>
            <a:endParaRPr lang="de-AT" dirty="0"/>
          </a:p>
        </p:txBody>
      </p:sp>
      <p:sp>
        <p:nvSpPr>
          <p:cNvPr id="3" name="Bildplatzhalter 2"/>
          <p:cNvSpPr>
            <a:spLocks noGrp="1"/>
          </p:cNvSpPr>
          <p:nvPr>
            <p:ph type="pic" idx="1"/>
          </p:nvPr>
        </p:nvSpPr>
        <p:spPr>
          <a:xfrm>
            <a:off x="5183188" y="987425"/>
            <a:ext cx="6172200" cy="4873625"/>
          </a:xfrm>
        </p:spPr>
        <p:txBody>
          <a:bodyPr/>
          <a:lstStyle>
            <a:lvl1pPr marL="0" indent="0">
              <a:buNone/>
              <a:defRPr sz="3200">
                <a:solidFill>
                  <a:srgbClr val="132843"/>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durch Klicken auf Symbol hinzufügen</a:t>
            </a:r>
            <a:endParaRPr lang="de-AT" dirty="0"/>
          </a:p>
        </p:txBody>
      </p:sp>
      <p:sp>
        <p:nvSpPr>
          <p:cNvPr id="4" name="Textplatzhalter 3"/>
          <p:cNvSpPr>
            <a:spLocks noGrp="1"/>
          </p:cNvSpPr>
          <p:nvPr>
            <p:ph type="body" sz="half" idx="2"/>
          </p:nvPr>
        </p:nvSpPr>
        <p:spPr>
          <a:xfrm>
            <a:off x="839788" y="3110754"/>
            <a:ext cx="3932237" cy="2758234"/>
          </a:xfrm>
        </p:spPr>
        <p:txBody>
          <a:bodyPr/>
          <a:lstStyle>
            <a:lvl1pPr marL="0" indent="0">
              <a:buNone/>
              <a:defRPr sz="1600">
                <a:solidFill>
                  <a:srgbClr val="13284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Formatvorlagen des Textmasters bearbeiten</a:t>
            </a:r>
          </a:p>
        </p:txBody>
      </p:sp>
      <p:sp>
        <p:nvSpPr>
          <p:cNvPr id="5" name="Textplatzhalter 2">
            <a:extLst>
              <a:ext uri="{FF2B5EF4-FFF2-40B4-BE49-F238E27FC236}">
                <a16:creationId xmlns:a16="http://schemas.microsoft.com/office/drawing/2014/main" id="{FC0E18B8-8C31-361A-A792-E0321076DE71}"/>
              </a:ext>
            </a:extLst>
          </p:cNvPr>
          <p:cNvSpPr>
            <a:spLocks noGrp="1"/>
          </p:cNvSpPr>
          <p:nvPr>
            <p:ph type="body" idx="10"/>
          </p:nvPr>
        </p:nvSpPr>
        <p:spPr>
          <a:xfrm>
            <a:off x="5183188" y="5868988"/>
            <a:ext cx="6176962" cy="477077"/>
          </a:xfrm>
          <a:noFill/>
        </p:spPr>
        <p:txBody>
          <a:bodyPr>
            <a:normAutofit/>
          </a:bodyPr>
          <a:lstStyle>
            <a:lvl1pPr marL="0" indent="0" algn="r">
              <a:buNone/>
              <a:defRPr sz="1600">
                <a:solidFill>
                  <a:srgbClr val="13284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Formatvorlagen des Textmasters bearbeiten</a:t>
            </a:r>
          </a:p>
        </p:txBody>
      </p:sp>
    </p:spTree>
    <p:extLst>
      <p:ext uri="{BB962C8B-B14F-4D97-AF65-F5344CB8AC3E}">
        <p14:creationId xmlns:p14="http://schemas.microsoft.com/office/powerpoint/2010/main" val="20144703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skussionsfragen">
    <p:bg>
      <p:bgPr>
        <a:solidFill>
          <a:srgbClr val="FFF2C6"/>
        </a:solidFill>
        <a:effectLst/>
      </p:bgPr>
    </p:bg>
    <p:spTree>
      <p:nvGrpSpPr>
        <p:cNvPr id="1" name=""/>
        <p:cNvGrpSpPr/>
        <p:nvPr/>
      </p:nvGrpSpPr>
      <p:grpSpPr>
        <a:xfrm>
          <a:off x="0" y="0"/>
          <a:ext cx="0" cy="0"/>
          <a:chOff x="0" y="0"/>
          <a:chExt cx="0" cy="0"/>
        </a:xfrm>
      </p:grpSpPr>
      <p:sp>
        <p:nvSpPr>
          <p:cNvPr id="5" name="Inhaltsplatzhalter 2"/>
          <p:cNvSpPr>
            <a:spLocks noGrp="1"/>
          </p:cNvSpPr>
          <p:nvPr>
            <p:ph idx="1"/>
          </p:nvPr>
        </p:nvSpPr>
        <p:spPr>
          <a:xfrm>
            <a:off x="838200" y="2656760"/>
            <a:ext cx="10515600" cy="3520202"/>
          </a:xfrm>
        </p:spPr>
        <p:txBody>
          <a:bodyPr/>
          <a:lstStyle>
            <a:lvl1pPr marL="228600" indent="-228600">
              <a:lnSpc>
                <a:spcPct val="150000"/>
              </a:lnSpc>
              <a:buSzPct val="75000"/>
              <a:buFont typeface="Wingdings" panose="05000000000000000000" pitchFamily="2" charset="2"/>
              <a:buChar char=""/>
              <a:defRPr>
                <a:solidFill>
                  <a:srgbClr val="132843"/>
                </a:solidFill>
              </a:defRPr>
            </a:lvl1pPr>
            <a:lvl2pPr marL="685800" indent="-228600">
              <a:lnSpc>
                <a:spcPct val="150000"/>
              </a:lnSpc>
              <a:buSzPct val="75000"/>
              <a:buFont typeface="Wingdings" panose="05000000000000000000" pitchFamily="2" charset="2"/>
              <a:buChar char=""/>
              <a:defRPr>
                <a:solidFill>
                  <a:srgbClr val="132843"/>
                </a:solidFill>
              </a:defRPr>
            </a:lvl2pPr>
            <a:lvl3pPr marL="1143000" indent="-228600">
              <a:lnSpc>
                <a:spcPct val="150000"/>
              </a:lnSpc>
              <a:buSzPct val="75000"/>
              <a:buFont typeface="Wingdings" panose="05000000000000000000" pitchFamily="2" charset="2"/>
              <a:buChar char=""/>
              <a:defRPr>
                <a:solidFill>
                  <a:srgbClr val="132843"/>
                </a:solidFill>
              </a:defRPr>
            </a:lvl3pPr>
            <a:lvl4pPr marL="1600200" indent="-228600">
              <a:lnSpc>
                <a:spcPct val="150000"/>
              </a:lnSpc>
              <a:buSzPct val="75000"/>
              <a:buFont typeface="Wingdings" panose="05000000000000000000" pitchFamily="2" charset="2"/>
              <a:buChar char=""/>
              <a:defRPr>
                <a:solidFill>
                  <a:srgbClr val="132843"/>
                </a:solidFill>
              </a:defRPr>
            </a:lvl4pPr>
            <a:lvl5pPr marL="2057400" indent="-228600">
              <a:lnSpc>
                <a:spcPct val="150000"/>
              </a:lnSpc>
              <a:buSzPct val="75000"/>
              <a:buFont typeface="Wingdings" panose="05000000000000000000" pitchFamily="2" charset="2"/>
              <a:buChar char=""/>
              <a:defRPr>
                <a:solidFill>
                  <a:srgbClr val="132843"/>
                </a:solidFill>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6" name="Titel 1"/>
          <p:cNvSpPr>
            <a:spLocks noGrp="1"/>
          </p:cNvSpPr>
          <p:nvPr>
            <p:ph type="title"/>
          </p:nvPr>
        </p:nvSpPr>
        <p:spPr>
          <a:xfrm>
            <a:off x="838200" y="1326480"/>
            <a:ext cx="10515600" cy="1163801"/>
          </a:xfrm>
        </p:spPr>
        <p:txBody>
          <a:bodyPr/>
          <a:lstStyle>
            <a:lvl1pPr>
              <a:defRPr>
                <a:solidFill>
                  <a:srgbClr val="415972"/>
                </a:solidFill>
              </a:defRPr>
            </a:lvl1pPr>
          </a:lstStyle>
          <a:p>
            <a:r>
              <a:rPr lang="de-DE" dirty="0"/>
              <a:t>Titelmasterformat durch Klicken bearbeiten</a:t>
            </a:r>
            <a:endParaRPr lang="de-AT" dirty="0"/>
          </a:p>
        </p:txBody>
      </p:sp>
    </p:spTree>
    <p:extLst>
      <p:ext uri="{BB962C8B-B14F-4D97-AF65-F5344CB8AC3E}">
        <p14:creationId xmlns:p14="http://schemas.microsoft.com/office/powerpoint/2010/main" val="30733737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inktipps">
    <p:bg>
      <p:bgPr>
        <a:solidFill>
          <a:srgbClr val="CADFF4"/>
        </a:solidFill>
        <a:effectLst/>
      </p:bgPr>
    </p:bg>
    <p:spTree>
      <p:nvGrpSpPr>
        <p:cNvPr id="1" name=""/>
        <p:cNvGrpSpPr/>
        <p:nvPr/>
      </p:nvGrpSpPr>
      <p:grpSpPr>
        <a:xfrm>
          <a:off x="0" y="0"/>
          <a:ext cx="0" cy="0"/>
          <a:chOff x="0" y="0"/>
          <a:chExt cx="0" cy="0"/>
        </a:xfrm>
      </p:grpSpPr>
      <p:sp>
        <p:nvSpPr>
          <p:cNvPr id="5" name="Inhaltsplatzhalter 2"/>
          <p:cNvSpPr>
            <a:spLocks noGrp="1"/>
          </p:cNvSpPr>
          <p:nvPr>
            <p:ph idx="1"/>
          </p:nvPr>
        </p:nvSpPr>
        <p:spPr>
          <a:xfrm>
            <a:off x="838200" y="2656760"/>
            <a:ext cx="10515600" cy="3520202"/>
          </a:xfrm>
        </p:spPr>
        <p:txBody>
          <a:bodyPr/>
          <a:lstStyle>
            <a:lvl1pPr marL="228600" indent="-228600">
              <a:lnSpc>
                <a:spcPct val="150000"/>
              </a:lnSpc>
              <a:buSzPct val="75000"/>
              <a:buFont typeface="Wingdings" panose="05000000000000000000" pitchFamily="2" charset="2"/>
              <a:buChar char=""/>
              <a:defRPr>
                <a:solidFill>
                  <a:srgbClr val="132843"/>
                </a:solidFill>
              </a:defRPr>
            </a:lvl1pPr>
            <a:lvl2pPr marL="685800" indent="-228600">
              <a:lnSpc>
                <a:spcPct val="150000"/>
              </a:lnSpc>
              <a:buSzPct val="75000"/>
              <a:buFont typeface="Wingdings" panose="05000000000000000000" pitchFamily="2" charset="2"/>
              <a:buChar char=""/>
              <a:defRPr>
                <a:solidFill>
                  <a:srgbClr val="132843"/>
                </a:solidFill>
              </a:defRPr>
            </a:lvl2pPr>
            <a:lvl3pPr marL="1143000" indent="-228600">
              <a:lnSpc>
                <a:spcPct val="150000"/>
              </a:lnSpc>
              <a:buSzPct val="75000"/>
              <a:buFont typeface="Wingdings" panose="05000000000000000000" pitchFamily="2" charset="2"/>
              <a:buChar char=""/>
              <a:defRPr>
                <a:solidFill>
                  <a:srgbClr val="132843"/>
                </a:solidFill>
              </a:defRPr>
            </a:lvl3pPr>
            <a:lvl4pPr marL="1600200" indent="-228600">
              <a:lnSpc>
                <a:spcPct val="150000"/>
              </a:lnSpc>
              <a:buSzPct val="75000"/>
              <a:buFont typeface="Wingdings" panose="05000000000000000000" pitchFamily="2" charset="2"/>
              <a:buChar char=""/>
              <a:defRPr>
                <a:solidFill>
                  <a:srgbClr val="132843"/>
                </a:solidFill>
              </a:defRPr>
            </a:lvl4pPr>
            <a:lvl5pPr marL="2057400" indent="-228600">
              <a:lnSpc>
                <a:spcPct val="150000"/>
              </a:lnSpc>
              <a:buSzPct val="75000"/>
              <a:buFont typeface="Wingdings" panose="05000000000000000000" pitchFamily="2" charset="2"/>
              <a:buChar char=""/>
              <a:defRPr>
                <a:solidFill>
                  <a:srgbClr val="132843"/>
                </a:solidFill>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6" name="Titel 1"/>
          <p:cNvSpPr>
            <a:spLocks noGrp="1"/>
          </p:cNvSpPr>
          <p:nvPr>
            <p:ph type="title"/>
          </p:nvPr>
        </p:nvSpPr>
        <p:spPr>
          <a:xfrm>
            <a:off x="838200" y="1326480"/>
            <a:ext cx="10515600" cy="1163801"/>
          </a:xfrm>
        </p:spPr>
        <p:txBody>
          <a:bodyPr/>
          <a:lstStyle>
            <a:lvl1pPr>
              <a:defRPr>
                <a:solidFill>
                  <a:srgbClr val="415972"/>
                </a:solidFill>
              </a:defRPr>
            </a:lvl1pPr>
          </a:lstStyle>
          <a:p>
            <a:r>
              <a:rPr lang="de-DE" dirty="0"/>
              <a:t>Titelmasterformat durch Klicken bearbeiten</a:t>
            </a:r>
            <a:endParaRPr lang="de-AT" dirty="0"/>
          </a:p>
        </p:txBody>
      </p:sp>
    </p:spTree>
    <p:extLst>
      <p:ext uri="{BB962C8B-B14F-4D97-AF65-F5344CB8AC3E}">
        <p14:creationId xmlns:p14="http://schemas.microsoft.com/office/powerpoint/2010/main" val="16337561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pps">
    <p:bg>
      <p:bgPr>
        <a:solidFill>
          <a:srgbClr val="F3EFE3"/>
        </a:solidFill>
        <a:effectLst/>
      </p:bgPr>
    </p:bg>
    <p:spTree>
      <p:nvGrpSpPr>
        <p:cNvPr id="1" name=""/>
        <p:cNvGrpSpPr/>
        <p:nvPr/>
      </p:nvGrpSpPr>
      <p:grpSpPr>
        <a:xfrm>
          <a:off x="0" y="0"/>
          <a:ext cx="0" cy="0"/>
          <a:chOff x="0" y="0"/>
          <a:chExt cx="0" cy="0"/>
        </a:xfrm>
      </p:grpSpPr>
      <p:sp>
        <p:nvSpPr>
          <p:cNvPr id="5" name="Inhaltsplatzhalter 2"/>
          <p:cNvSpPr>
            <a:spLocks noGrp="1"/>
          </p:cNvSpPr>
          <p:nvPr>
            <p:ph idx="1"/>
          </p:nvPr>
        </p:nvSpPr>
        <p:spPr>
          <a:xfrm>
            <a:off x="838200" y="2656760"/>
            <a:ext cx="10515600" cy="3520202"/>
          </a:xfrm>
        </p:spPr>
        <p:txBody>
          <a:bodyPr/>
          <a:lstStyle>
            <a:lvl1pPr marL="228600" indent="-228600">
              <a:lnSpc>
                <a:spcPct val="150000"/>
              </a:lnSpc>
              <a:buSzPct val="75000"/>
              <a:buFont typeface="Wingdings" panose="05000000000000000000" pitchFamily="2" charset="2"/>
              <a:buChar char=""/>
              <a:defRPr>
                <a:solidFill>
                  <a:srgbClr val="132843"/>
                </a:solidFill>
              </a:defRPr>
            </a:lvl1pPr>
            <a:lvl2pPr marL="685800" indent="-228600">
              <a:lnSpc>
                <a:spcPct val="150000"/>
              </a:lnSpc>
              <a:buSzPct val="75000"/>
              <a:buFont typeface="Wingdings" panose="05000000000000000000" pitchFamily="2" charset="2"/>
              <a:buChar char=""/>
              <a:defRPr>
                <a:solidFill>
                  <a:srgbClr val="132843"/>
                </a:solidFill>
              </a:defRPr>
            </a:lvl2pPr>
            <a:lvl3pPr marL="1143000" indent="-228600">
              <a:lnSpc>
                <a:spcPct val="150000"/>
              </a:lnSpc>
              <a:buSzPct val="75000"/>
              <a:buFont typeface="Wingdings" panose="05000000000000000000" pitchFamily="2" charset="2"/>
              <a:buChar char=""/>
              <a:defRPr>
                <a:solidFill>
                  <a:srgbClr val="132843"/>
                </a:solidFill>
              </a:defRPr>
            </a:lvl3pPr>
            <a:lvl4pPr marL="1600200" indent="-228600">
              <a:lnSpc>
                <a:spcPct val="150000"/>
              </a:lnSpc>
              <a:buSzPct val="75000"/>
              <a:buFont typeface="Wingdings" panose="05000000000000000000" pitchFamily="2" charset="2"/>
              <a:buChar char=""/>
              <a:defRPr>
                <a:solidFill>
                  <a:srgbClr val="132843"/>
                </a:solidFill>
              </a:defRPr>
            </a:lvl4pPr>
            <a:lvl5pPr marL="2057400" indent="-228600">
              <a:lnSpc>
                <a:spcPct val="150000"/>
              </a:lnSpc>
              <a:buSzPct val="75000"/>
              <a:buFont typeface="Wingdings" panose="05000000000000000000" pitchFamily="2" charset="2"/>
              <a:buChar char=""/>
              <a:defRPr>
                <a:solidFill>
                  <a:srgbClr val="132843"/>
                </a:solidFill>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6" name="Titel 1"/>
          <p:cNvSpPr>
            <a:spLocks noGrp="1"/>
          </p:cNvSpPr>
          <p:nvPr>
            <p:ph type="title"/>
          </p:nvPr>
        </p:nvSpPr>
        <p:spPr>
          <a:xfrm>
            <a:off x="838200" y="1326480"/>
            <a:ext cx="10515600" cy="1163801"/>
          </a:xfrm>
        </p:spPr>
        <p:txBody>
          <a:bodyPr/>
          <a:lstStyle>
            <a:lvl1pPr>
              <a:defRPr>
                <a:solidFill>
                  <a:srgbClr val="415972"/>
                </a:solidFill>
              </a:defRPr>
            </a:lvl1pPr>
          </a:lstStyle>
          <a:p>
            <a:r>
              <a:rPr lang="de-DE" dirty="0"/>
              <a:t>Titelmasterformat durch Klicken bearbeiten</a:t>
            </a:r>
            <a:endParaRPr lang="de-AT" dirty="0"/>
          </a:p>
        </p:txBody>
      </p:sp>
    </p:spTree>
    <p:extLst>
      <p:ext uri="{BB962C8B-B14F-4D97-AF65-F5344CB8AC3E}">
        <p14:creationId xmlns:p14="http://schemas.microsoft.com/office/powerpoint/2010/main" val="20122171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onstiges">
    <p:bg>
      <p:bgPr>
        <a:solidFill>
          <a:srgbClr val="C8E2BF"/>
        </a:solidFill>
        <a:effectLst/>
      </p:bgPr>
    </p:bg>
    <p:spTree>
      <p:nvGrpSpPr>
        <p:cNvPr id="1" name=""/>
        <p:cNvGrpSpPr/>
        <p:nvPr/>
      </p:nvGrpSpPr>
      <p:grpSpPr>
        <a:xfrm>
          <a:off x="0" y="0"/>
          <a:ext cx="0" cy="0"/>
          <a:chOff x="0" y="0"/>
          <a:chExt cx="0" cy="0"/>
        </a:xfrm>
      </p:grpSpPr>
      <p:sp>
        <p:nvSpPr>
          <p:cNvPr id="5" name="Inhaltsplatzhalter 2"/>
          <p:cNvSpPr>
            <a:spLocks noGrp="1"/>
          </p:cNvSpPr>
          <p:nvPr>
            <p:ph idx="1"/>
          </p:nvPr>
        </p:nvSpPr>
        <p:spPr>
          <a:xfrm>
            <a:off x="838200" y="2656760"/>
            <a:ext cx="10515600" cy="3520202"/>
          </a:xfrm>
        </p:spPr>
        <p:txBody>
          <a:bodyPr/>
          <a:lstStyle>
            <a:lvl1pPr marL="228600" indent="-228600">
              <a:lnSpc>
                <a:spcPct val="150000"/>
              </a:lnSpc>
              <a:buSzPct val="75000"/>
              <a:buFont typeface="Wingdings" panose="05000000000000000000" pitchFamily="2" charset="2"/>
              <a:buChar char=""/>
              <a:defRPr>
                <a:solidFill>
                  <a:srgbClr val="132843"/>
                </a:solidFill>
              </a:defRPr>
            </a:lvl1pPr>
            <a:lvl2pPr marL="685800" indent="-228600">
              <a:lnSpc>
                <a:spcPct val="150000"/>
              </a:lnSpc>
              <a:buSzPct val="75000"/>
              <a:buFont typeface="Wingdings" panose="05000000000000000000" pitchFamily="2" charset="2"/>
              <a:buChar char=""/>
              <a:defRPr>
                <a:solidFill>
                  <a:srgbClr val="132843"/>
                </a:solidFill>
              </a:defRPr>
            </a:lvl2pPr>
            <a:lvl3pPr marL="1143000" indent="-228600">
              <a:lnSpc>
                <a:spcPct val="150000"/>
              </a:lnSpc>
              <a:buSzPct val="75000"/>
              <a:buFont typeface="Wingdings" panose="05000000000000000000" pitchFamily="2" charset="2"/>
              <a:buChar char=""/>
              <a:defRPr>
                <a:solidFill>
                  <a:srgbClr val="132843"/>
                </a:solidFill>
              </a:defRPr>
            </a:lvl3pPr>
            <a:lvl4pPr marL="1600200" indent="-228600">
              <a:lnSpc>
                <a:spcPct val="150000"/>
              </a:lnSpc>
              <a:buSzPct val="75000"/>
              <a:buFont typeface="Wingdings" panose="05000000000000000000" pitchFamily="2" charset="2"/>
              <a:buChar char=""/>
              <a:defRPr>
                <a:solidFill>
                  <a:srgbClr val="132843"/>
                </a:solidFill>
              </a:defRPr>
            </a:lvl4pPr>
            <a:lvl5pPr marL="2057400" indent="-228600">
              <a:lnSpc>
                <a:spcPct val="150000"/>
              </a:lnSpc>
              <a:buSzPct val="75000"/>
              <a:buFont typeface="Wingdings" panose="05000000000000000000" pitchFamily="2" charset="2"/>
              <a:buChar char=""/>
              <a:defRPr>
                <a:solidFill>
                  <a:srgbClr val="132843"/>
                </a:solidFill>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6" name="Titel 1"/>
          <p:cNvSpPr>
            <a:spLocks noGrp="1"/>
          </p:cNvSpPr>
          <p:nvPr>
            <p:ph type="title"/>
          </p:nvPr>
        </p:nvSpPr>
        <p:spPr>
          <a:xfrm>
            <a:off x="838200" y="1326480"/>
            <a:ext cx="10515600" cy="1163801"/>
          </a:xfrm>
        </p:spPr>
        <p:txBody>
          <a:bodyPr/>
          <a:lstStyle>
            <a:lvl1pPr>
              <a:defRPr>
                <a:solidFill>
                  <a:srgbClr val="415972"/>
                </a:solidFill>
              </a:defRPr>
            </a:lvl1pPr>
          </a:lstStyle>
          <a:p>
            <a:r>
              <a:rPr lang="de-DE" dirty="0"/>
              <a:t>Titelmasterformat durch Klicken bearbeiten</a:t>
            </a:r>
            <a:endParaRPr lang="de-AT" dirty="0"/>
          </a:p>
        </p:txBody>
      </p:sp>
    </p:spTree>
    <p:extLst>
      <p:ext uri="{BB962C8B-B14F-4D97-AF65-F5344CB8AC3E}">
        <p14:creationId xmlns:p14="http://schemas.microsoft.com/office/powerpoint/2010/main" val="960343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onstiges 2">
    <p:bg>
      <p:bgPr>
        <a:solidFill>
          <a:srgbClr val="FDBEBC"/>
        </a:solidFill>
        <a:effectLst/>
      </p:bgPr>
    </p:bg>
    <p:spTree>
      <p:nvGrpSpPr>
        <p:cNvPr id="1" name=""/>
        <p:cNvGrpSpPr/>
        <p:nvPr/>
      </p:nvGrpSpPr>
      <p:grpSpPr>
        <a:xfrm>
          <a:off x="0" y="0"/>
          <a:ext cx="0" cy="0"/>
          <a:chOff x="0" y="0"/>
          <a:chExt cx="0" cy="0"/>
        </a:xfrm>
      </p:grpSpPr>
      <p:sp>
        <p:nvSpPr>
          <p:cNvPr id="5" name="Inhaltsplatzhalter 2"/>
          <p:cNvSpPr>
            <a:spLocks noGrp="1"/>
          </p:cNvSpPr>
          <p:nvPr>
            <p:ph idx="1"/>
          </p:nvPr>
        </p:nvSpPr>
        <p:spPr>
          <a:xfrm>
            <a:off x="838200" y="2656760"/>
            <a:ext cx="10515600" cy="3520202"/>
          </a:xfrm>
        </p:spPr>
        <p:txBody>
          <a:bodyPr/>
          <a:lstStyle>
            <a:lvl1pPr marL="228600" indent="-228600">
              <a:lnSpc>
                <a:spcPct val="150000"/>
              </a:lnSpc>
              <a:buSzPct val="75000"/>
              <a:buFont typeface="Wingdings" panose="05000000000000000000" pitchFamily="2" charset="2"/>
              <a:buChar char=""/>
              <a:defRPr>
                <a:solidFill>
                  <a:srgbClr val="132843"/>
                </a:solidFill>
              </a:defRPr>
            </a:lvl1pPr>
            <a:lvl2pPr marL="685800" indent="-228600">
              <a:lnSpc>
                <a:spcPct val="150000"/>
              </a:lnSpc>
              <a:buSzPct val="75000"/>
              <a:buFont typeface="Wingdings" panose="05000000000000000000" pitchFamily="2" charset="2"/>
              <a:buChar char=""/>
              <a:defRPr>
                <a:solidFill>
                  <a:srgbClr val="132843"/>
                </a:solidFill>
              </a:defRPr>
            </a:lvl2pPr>
            <a:lvl3pPr marL="1143000" indent="-228600">
              <a:lnSpc>
                <a:spcPct val="150000"/>
              </a:lnSpc>
              <a:buSzPct val="75000"/>
              <a:buFont typeface="Wingdings" panose="05000000000000000000" pitchFamily="2" charset="2"/>
              <a:buChar char=""/>
              <a:defRPr>
                <a:solidFill>
                  <a:srgbClr val="132843"/>
                </a:solidFill>
              </a:defRPr>
            </a:lvl3pPr>
            <a:lvl4pPr marL="1600200" indent="-228600">
              <a:lnSpc>
                <a:spcPct val="150000"/>
              </a:lnSpc>
              <a:buSzPct val="75000"/>
              <a:buFont typeface="Wingdings" panose="05000000000000000000" pitchFamily="2" charset="2"/>
              <a:buChar char=""/>
              <a:defRPr>
                <a:solidFill>
                  <a:srgbClr val="132843"/>
                </a:solidFill>
              </a:defRPr>
            </a:lvl4pPr>
            <a:lvl5pPr marL="2057400" indent="-228600">
              <a:lnSpc>
                <a:spcPct val="150000"/>
              </a:lnSpc>
              <a:buSzPct val="75000"/>
              <a:buFont typeface="Wingdings" panose="05000000000000000000" pitchFamily="2" charset="2"/>
              <a:buChar char=""/>
              <a:defRPr>
                <a:solidFill>
                  <a:srgbClr val="132843"/>
                </a:solidFill>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6" name="Titel 1"/>
          <p:cNvSpPr>
            <a:spLocks noGrp="1"/>
          </p:cNvSpPr>
          <p:nvPr>
            <p:ph type="title"/>
          </p:nvPr>
        </p:nvSpPr>
        <p:spPr>
          <a:xfrm>
            <a:off x="838200" y="1326480"/>
            <a:ext cx="10515600" cy="1163801"/>
          </a:xfrm>
        </p:spPr>
        <p:txBody>
          <a:bodyPr/>
          <a:lstStyle>
            <a:lvl1pPr>
              <a:defRPr>
                <a:solidFill>
                  <a:srgbClr val="415972"/>
                </a:solidFill>
              </a:defRPr>
            </a:lvl1pPr>
          </a:lstStyle>
          <a:p>
            <a:r>
              <a:rPr lang="de-DE" dirty="0"/>
              <a:t>Titelmasterformat durch Klicken bearbeiten</a:t>
            </a:r>
            <a:endParaRPr lang="de-AT" dirty="0"/>
          </a:p>
        </p:txBody>
      </p:sp>
    </p:spTree>
    <p:extLst>
      <p:ext uri="{BB962C8B-B14F-4D97-AF65-F5344CB8AC3E}">
        <p14:creationId xmlns:p14="http://schemas.microsoft.com/office/powerpoint/2010/main" val="4107746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ebsiteansicht">
    <p:spTree>
      <p:nvGrpSpPr>
        <p:cNvPr id="1" name=""/>
        <p:cNvGrpSpPr/>
        <p:nvPr/>
      </p:nvGrpSpPr>
      <p:grpSpPr>
        <a:xfrm>
          <a:off x="0" y="0"/>
          <a:ext cx="0" cy="0"/>
          <a:chOff x="0" y="0"/>
          <a:chExt cx="0" cy="0"/>
        </a:xfrm>
      </p:grpSpPr>
      <p:sp>
        <p:nvSpPr>
          <p:cNvPr id="7" name="Bildplatzhalter 2"/>
          <p:cNvSpPr>
            <a:spLocks noGrp="1"/>
          </p:cNvSpPr>
          <p:nvPr>
            <p:ph type="pic" idx="1"/>
          </p:nvPr>
        </p:nvSpPr>
        <p:spPr>
          <a:xfrm>
            <a:off x="844550" y="1322962"/>
            <a:ext cx="10515600" cy="4630575"/>
          </a:xfrm>
        </p:spPr>
        <p:txBody>
          <a:bodyPr/>
          <a:lstStyle>
            <a:lvl1pPr marL="0" indent="0">
              <a:buNone/>
              <a:defRPr sz="3200">
                <a:solidFill>
                  <a:srgbClr val="132843"/>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durch Klicken auf Symbol hinzufügen</a:t>
            </a:r>
            <a:endParaRPr lang="de-AT" dirty="0"/>
          </a:p>
        </p:txBody>
      </p:sp>
      <p:sp>
        <p:nvSpPr>
          <p:cNvPr id="3" name="Textplatzhalter 2">
            <a:extLst>
              <a:ext uri="{FF2B5EF4-FFF2-40B4-BE49-F238E27FC236}">
                <a16:creationId xmlns:a16="http://schemas.microsoft.com/office/drawing/2014/main" id="{7C35EE2F-15C0-FE86-9BB3-3574F928156C}"/>
              </a:ext>
            </a:extLst>
          </p:cNvPr>
          <p:cNvSpPr>
            <a:spLocks noGrp="1"/>
          </p:cNvSpPr>
          <p:nvPr>
            <p:ph type="body" idx="10"/>
          </p:nvPr>
        </p:nvSpPr>
        <p:spPr>
          <a:xfrm>
            <a:off x="844550" y="5953537"/>
            <a:ext cx="10515600" cy="477077"/>
          </a:xfrm>
          <a:gradFill flip="none" rotWithShape="1">
            <a:gsLst>
              <a:gs pos="0">
                <a:schemeClr val="bg1">
                  <a:alpha val="80000"/>
                </a:schemeClr>
              </a:gs>
              <a:gs pos="75000">
                <a:schemeClr val="bg1">
                  <a:lumMod val="0"/>
                  <a:lumOff val="100000"/>
                </a:schemeClr>
              </a:gs>
            </a:gsLst>
            <a:path path="circle">
              <a:fillToRect r="100000" b="100000"/>
            </a:path>
            <a:tileRect l="-100000" t="-100000"/>
          </a:gradFill>
        </p:spPr>
        <p:txBody>
          <a:bodyPr>
            <a:normAutofit/>
          </a:bodyPr>
          <a:lstStyle>
            <a:lvl1pPr marL="0" indent="0" algn="l">
              <a:buNone/>
              <a:defRPr sz="1600">
                <a:solidFill>
                  <a:srgbClr val="13284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Formatvorlagen des Textmasters bearbeiten</a:t>
            </a:r>
          </a:p>
        </p:txBody>
      </p:sp>
    </p:spTree>
    <p:extLst>
      <p:ext uri="{BB962C8B-B14F-4D97-AF65-F5344CB8AC3E}">
        <p14:creationId xmlns:p14="http://schemas.microsoft.com/office/powerpoint/2010/main" val="585134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inweis">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normAutofit/>
          </a:bodyPr>
          <a:lstStyle>
            <a:lvl1pPr algn="l">
              <a:lnSpc>
                <a:spcPct val="100000"/>
              </a:lnSpc>
              <a:defRPr sz="3200">
                <a:solidFill>
                  <a:srgbClr val="415972"/>
                </a:solidFill>
              </a:defRPr>
            </a:lvl1pPr>
          </a:lstStyle>
          <a:p>
            <a:r>
              <a:rPr lang="de-DE" dirty="0"/>
              <a:t>Hinweis zur Nutzung der </a:t>
            </a:r>
            <a:r>
              <a:rPr lang="de-DE" dirty="0" err="1"/>
              <a:t>PowerPointPräsentation</a:t>
            </a:r>
            <a:endParaRPr lang="de-AT" dirty="0"/>
          </a:p>
        </p:txBody>
      </p:sp>
      <p:sp>
        <p:nvSpPr>
          <p:cNvPr id="5" name="Textfeld 4"/>
          <p:cNvSpPr txBox="1">
            <a:spLocks/>
          </p:cNvSpPr>
          <p:nvPr userDrawn="1"/>
        </p:nvSpPr>
        <p:spPr>
          <a:xfrm>
            <a:off x="838200" y="2656760"/>
            <a:ext cx="10515600" cy="2493760"/>
          </a:xfrm>
          <a:prstGeom prst="rect">
            <a:avLst/>
          </a:prstGeom>
          <a:noFill/>
        </p:spPr>
        <p:txBody>
          <a:bodyPr wrap="square" rtlCol="0">
            <a:spAutoFit/>
          </a:bodyPr>
          <a:lstStyle/>
          <a:p>
            <a:pPr marL="285750" lvl="0" indent="-285750">
              <a:lnSpc>
                <a:spcPct val="150000"/>
              </a:lnSpc>
              <a:spcAft>
                <a:spcPts val="1200"/>
              </a:spcAft>
              <a:buClr>
                <a:srgbClr val="C51909"/>
              </a:buClr>
              <a:buFont typeface="Wingdings" panose="05000000000000000000" pitchFamily="2" charset="2"/>
              <a:buChar char="w"/>
            </a:pPr>
            <a:r>
              <a:rPr lang="de-AT" sz="2000" dirty="0"/>
              <a:t>In dieser PowerPointPräsentation finden sich die wichtigsten Inhalte des Schwerpunktthemas in stark gekürzter Form.</a:t>
            </a:r>
          </a:p>
          <a:p>
            <a:pPr marL="285750" lvl="0" indent="-285750">
              <a:lnSpc>
                <a:spcPct val="150000"/>
              </a:lnSpc>
              <a:spcAft>
                <a:spcPts val="1200"/>
              </a:spcAft>
              <a:buClr>
                <a:srgbClr val="C51909"/>
              </a:buClr>
              <a:buFont typeface="Wingdings" panose="05000000000000000000" pitchFamily="2" charset="2"/>
              <a:buChar char="w"/>
            </a:pPr>
            <a:r>
              <a:rPr lang="de-AT" sz="2000" dirty="0"/>
              <a:t>Um zu den Hintergrundinformationen in den jeweiligen Abschnitten auf der DemokratieWEBstatt zu gelangen, nutzen Sie bitte die </a:t>
            </a:r>
            <a:r>
              <a:rPr lang="de-AT" sz="2000" u="none" dirty="0"/>
              <a:t>Verlinkungen</a:t>
            </a:r>
            <a:r>
              <a:rPr lang="de-AT" sz="2000" dirty="0"/>
              <a:t> 🔗 </a:t>
            </a:r>
            <a:r>
              <a:rPr lang="de-AT" sz="2000" u="none" dirty="0"/>
              <a:t> der Titel</a:t>
            </a:r>
            <a:r>
              <a:rPr lang="de-AT" sz="2000" dirty="0"/>
              <a:t> auf den Überblicksfolien.</a:t>
            </a:r>
          </a:p>
        </p:txBody>
      </p:sp>
    </p:spTree>
    <p:extLst>
      <p:ext uri="{BB962C8B-B14F-4D97-AF65-F5344CB8AC3E}">
        <p14:creationId xmlns:p14="http://schemas.microsoft.com/office/powerpoint/2010/main" val="1201091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nSpc>
                <a:spcPct val="100000"/>
              </a:lnSpc>
              <a:defRPr>
                <a:solidFill>
                  <a:srgbClr val="415972"/>
                </a:solidFill>
              </a:defRPr>
            </a:lvl1pPr>
          </a:lstStyle>
          <a:p>
            <a:r>
              <a:rPr lang="de-DE" dirty="0"/>
              <a:t>Titelmasterformat durch Klicken bearbeiten</a:t>
            </a:r>
            <a:endParaRPr lang="de-AT" dirty="0"/>
          </a:p>
        </p:txBody>
      </p:sp>
      <p:sp>
        <p:nvSpPr>
          <p:cNvPr id="3" name="Inhaltsplatzhalter 2"/>
          <p:cNvSpPr>
            <a:spLocks noGrp="1"/>
          </p:cNvSpPr>
          <p:nvPr>
            <p:ph idx="1"/>
          </p:nvPr>
        </p:nvSpPr>
        <p:spPr/>
        <p:txBody>
          <a:bodyPr/>
          <a:lstStyle>
            <a:lvl1pPr marL="228600" indent="-228600">
              <a:lnSpc>
                <a:spcPct val="150000"/>
              </a:lnSpc>
              <a:buSzPct val="75000"/>
              <a:buFont typeface="Wingdings" panose="05000000000000000000" pitchFamily="2" charset="2"/>
              <a:buChar char=""/>
              <a:defRPr>
                <a:solidFill>
                  <a:srgbClr val="132843"/>
                </a:solidFill>
              </a:defRPr>
            </a:lvl1pPr>
            <a:lvl2pPr marL="685800" indent="-228600">
              <a:lnSpc>
                <a:spcPct val="150000"/>
              </a:lnSpc>
              <a:buSzPct val="75000"/>
              <a:buFont typeface="Wingdings" panose="05000000000000000000" pitchFamily="2" charset="2"/>
              <a:buChar char=""/>
              <a:defRPr>
                <a:solidFill>
                  <a:srgbClr val="132843"/>
                </a:solidFill>
              </a:defRPr>
            </a:lvl2pPr>
            <a:lvl3pPr marL="1143000" indent="-228600">
              <a:lnSpc>
                <a:spcPct val="150000"/>
              </a:lnSpc>
              <a:buSzPct val="75000"/>
              <a:buFont typeface="Wingdings" panose="05000000000000000000" pitchFamily="2" charset="2"/>
              <a:buChar char=""/>
              <a:defRPr>
                <a:solidFill>
                  <a:srgbClr val="132843"/>
                </a:solidFill>
              </a:defRPr>
            </a:lvl3pPr>
            <a:lvl4pPr marL="1600200" indent="-228600">
              <a:lnSpc>
                <a:spcPct val="150000"/>
              </a:lnSpc>
              <a:buSzPct val="75000"/>
              <a:buFont typeface="Wingdings" panose="05000000000000000000" pitchFamily="2" charset="2"/>
              <a:buChar char=""/>
              <a:defRPr>
                <a:solidFill>
                  <a:srgbClr val="132843"/>
                </a:solidFill>
              </a:defRPr>
            </a:lvl4pPr>
            <a:lvl5pPr marL="2057400" indent="-228600">
              <a:lnSpc>
                <a:spcPct val="150000"/>
              </a:lnSpc>
              <a:buSzPct val="75000"/>
              <a:buFont typeface="Wingdings" panose="05000000000000000000" pitchFamily="2" charset="2"/>
              <a:buChar char=""/>
              <a:defRPr>
                <a:solidFill>
                  <a:srgbClr val="132843"/>
                </a:solidFill>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Tree>
    <p:extLst>
      <p:ext uri="{BB962C8B-B14F-4D97-AF65-F5344CB8AC3E}">
        <p14:creationId xmlns:p14="http://schemas.microsoft.com/office/powerpoint/2010/main" val="2392246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und Inhalt mit Spalten für Lis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nSpc>
                <a:spcPct val="100000"/>
              </a:lnSpc>
              <a:defRPr>
                <a:solidFill>
                  <a:srgbClr val="415972"/>
                </a:solidFill>
              </a:defRPr>
            </a:lvl1pPr>
          </a:lstStyle>
          <a:p>
            <a:r>
              <a:rPr lang="de-DE" dirty="0"/>
              <a:t>Titelmasterformat durch Klicken bearbeiten</a:t>
            </a:r>
            <a:endParaRPr lang="de-AT" dirty="0"/>
          </a:p>
        </p:txBody>
      </p:sp>
      <p:sp>
        <p:nvSpPr>
          <p:cNvPr id="3" name="Inhaltsplatzhalter 2"/>
          <p:cNvSpPr>
            <a:spLocks noGrp="1"/>
          </p:cNvSpPr>
          <p:nvPr>
            <p:ph idx="1"/>
          </p:nvPr>
        </p:nvSpPr>
        <p:spPr>
          <a:xfrm>
            <a:off x="838200" y="2656760"/>
            <a:ext cx="10515600" cy="1749768"/>
          </a:xfrm>
        </p:spPr>
        <p:txBody>
          <a:bodyPr/>
          <a:lstStyle>
            <a:lvl1pPr marL="228600" indent="-228600">
              <a:lnSpc>
                <a:spcPct val="150000"/>
              </a:lnSpc>
              <a:buSzPct val="75000"/>
              <a:buFont typeface="Wingdings" panose="05000000000000000000" pitchFamily="2" charset="2"/>
              <a:buChar char=""/>
              <a:defRPr>
                <a:solidFill>
                  <a:srgbClr val="132843"/>
                </a:solidFill>
              </a:defRPr>
            </a:lvl1pPr>
            <a:lvl2pPr marL="685800" indent="-228600">
              <a:lnSpc>
                <a:spcPct val="150000"/>
              </a:lnSpc>
              <a:buSzPct val="75000"/>
              <a:buFont typeface="Wingdings" panose="05000000000000000000" pitchFamily="2" charset="2"/>
              <a:buChar char=""/>
              <a:defRPr>
                <a:solidFill>
                  <a:srgbClr val="132843"/>
                </a:solidFill>
              </a:defRPr>
            </a:lvl2pPr>
            <a:lvl3pPr marL="1143000" indent="-228600">
              <a:lnSpc>
                <a:spcPct val="150000"/>
              </a:lnSpc>
              <a:buSzPct val="75000"/>
              <a:buFont typeface="Wingdings" panose="05000000000000000000" pitchFamily="2" charset="2"/>
              <a:buChar char=""/>
              <a:defRPr>
                <a:solidFill>
                  <a:srgbClr val="132843"/>
                </a:solidFill>
              </a:defRPr>
            </a:lvl3pPr>
            <a:lvl4pPr marL="1600200" indent="-228600">
              <a:lnSpc>
                <a:spcPct val="150000"/>
              </a:lnSpc>
              <a:buSzPct val="75000"/>
              <a:buFont typeface="Wingdings" panose="05000000000000000000" pitchFamily="2" charset="2"/>
              <a:buChar char=""/>
              <a:defRPr>
                <a:solidFill>
                  <a:srgbClr val="132843"/>
                </a:solidFill>
              </a:defRPr>
            </a:lvl4pPr>
            <a:lvl5pPr marL="2057400" indent="-228600">
              <a:lnSpc>
                <a:spcPct val="150000"/>
              </a:lnSpc>
              <a:buSzPct val="75000"/>
              <a:buFont typeface="Wingdings" panose="05000000000000000000" pitchFamily="2" charset="2"/>
              <a:buChar char=""/>
              <a:defRPr>
                <a:solidFill>
                  <a:srgbClr val="132843"/>
                </a:solidFill>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Inhaltsplatzhalter 2">
            <a:extLst>
              <a:ext uri="{FF2B5EF4-FFF2-40B4-BE49-F238E27FC236}">
                <a16:creationId xmlns:a16="http://schemas.microsoft.com/office/drawing/2014/main" id="{EBB73BC5-A345-520E-F3EE-72FE56A28DB6}"/>
              </a:ext>
            </a:extLst>
          </p:cNvPr>
          <p:cNvSpPr>
            <a:spLocks noGrp="1"/>
          </p:cNvSpPr>
          <p:nvPr>
            <p:ph idx="10" hasCustomPrompt="1"/>
          </p:nvPr>
        </p:nvSpPr>
        <p:spPr>
          <a:xfrm>
            <a:off x="838200" y="4427193"/>
            <a:ext cx="10515600" cy="1749768"/>
          </a:xfrm>
        </p:spPr>
        <p:txBody>
          <a:bodyPr numCol="3"/>
          <a:lstStyle>
            <a:lvl1pPr marL="228600" indent="-228600">
              <a:lnSpc>
                <a:spcPct val="150000"/>
              </a:lnSpc>
              <a:buSzPct val="75000"/>
              <a:buFont typeface="Wingdings" panose="05000000000000000000" pitchFamily="2" charset="2"/>
              <a:buChar char=""/>
              <a:defRPr>
                <a:solidFill>
                  <a:srgbClr val="132843"/>
                </a:solidFill>
              </a:defRPr>
            </a:lvl1pPr>
            <a:lvl2pPr marL="685800" indent="-228600">
              <a:lnSpc>
                <a:spcPct val="150000"/>
              </a:lnSpc>
              <a:buSzPct val="75000"/>
              <a:buFont typeface="Wingdings" panose="05000000000000000000" pitchFamily="2" charset="2"/>
              <a:buChar char=""/>
              <a:defRPr>
                <a:solidFill>
                  <a:srgbClr val="132843"/>
                </a:solidFill>
              </a:defRPr>
            </a:lvl2pPr>
            <a:lvl3pPr marL="1143000" indent="-228600">
              <a:lnSpc>
                <a:spcPct val="150000"/>
              </a:lnSpc>
              <a:buSzPct val="75000"/>
              <a:buFont typeface="Wingdings" panose="05000000000000000000" pitchFamily="2" charset="2"/>
              <a:buChar char=""/>
              <a:defRPr>
                <a:solidFill>
                  <a:srgbClr val="132843"/>
                </a:solidFill>
              </a:defRPr>
            </a:lvl3pPr>
            <a:lvl4pPr marL="1600200" indent="-228600">
              <a:lnSpc>
                <a:spcPct val="150000"/>
              </a:lnSpc>
              <a:buSzPct val="75000"/>
              <a:buFont typeface="Wingdings" panose="05000000000000000000" pitchFamily="2" charset="2"/>
              <a:buChar char=""/>
              <a:defRPr>
                <a:solidFill>
                  <a:srgbClr val="132843"/>
                </a:solidFill>
              </a:defRPr>
            </a:lvl4pPr>
            <a:lvl5pPr marL="2057400" indent="-228600">
              <a:lnSpc>
                <a:spcPct val="150000"/>
              </a:lnSpc>
              <a:buSzPct val="75000"/>
              <a:buFont typeface="Wingdings" panose="05000000000000000000" pitchFamily="2" charset="2"/>
              <a:buChar char=""/>
              <a:defRPr>
                <a:solidFill>
                  <a:srgbClr val="132843"/>
                </a:solidFill>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Tree>
    <p:extLst>
      <p:ext uri="{BB962C8B-B14F-4D97-AF65-F5344CB8AC3E}">
        <p14:creationId xmlns:p14="http://schemas.microsoft.com/office/powerpoint/2010/main" val="1635209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und Bild">
    <p:spTree>
      <p:nvGrpSpPr>
        <p:cNvPr id="1" name=""/>
        <p:cNvGrpSpPr/>
        <p:nvPr/>
      </p:nvGrpSpPr>
      <p:grpSpPr>
        <a:xfrm>
          <a:off x="0" y="0"/>
          <a:ext cx="0" cy="0"/>
          <a:chOff x="0" y="0"/>
          <a:chExt cx="0" cy="0"/>
        </a:xfrm>
      </p:grpSpPr>
      <p:sp>
        <p:nvSpPr>
          <p:cNvPr id="4" name="Bildplatzhalter 2"/>
          <p:cNvSpPr>
            <a:spLocks noGrp="1"/>
          </p:cNvSpPr>
          <p:nvPr>
            <p:ph type="pic" idx="10"/>
          </p:nvPr>
        </p:nvSpPr>
        <p:spPr>
          <a:xfrm>
            <a:off x="838200" y="2490281"/>
            <a:ext cx="10521950" cy="3460534"/>
          </a:xfrm>
        </p:spPr>
        <p:txBody>
          <a:bodyPr/>
          <a:lstStyle>
            <a:lvl1pPr marL="0" indent="0">
              <a:buNone/>
              <a:defRPr sz="3200">
                <a:solidFill>
                  <a:srgbClr val="132843"/>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durch Klicken auf Symbol hinzufügen</a:t>
            </a:r>
            <a:endParaRPr lang="de-AT" dirty="0"/>
          </a:p>
        </p:txBody>
      </p:sp>
      <p:sp>
        <p:nvSpPr>
          <p:cNvPr id="2" name="Titel 1"/>
          <p:cNvSpPr>
            <a:spLocks noGrp="1"/>
          </p:cNvSpPr>
          <p:nvPr>
            <p:ph type="title"/>
          </p:nvPr>
        </p:nvSpPr>
        <p:spPr>
          <a:noFill/>
        </p:spPr>
        <p:txBody>
          <a:bodyPr/>
          <a:lstStyle>
            <a:lvl1pPr>
              <a:lnSpc>
                <a:spcPct val="100000"/>
              </a:lnSpc>
              <a:defRPr>
                <a:solidFill>
                  <a:srgbClr val="415972"/>
                </a:solidFill>
              </a:defRPr>
            </a:lvl1pPr>
          </a:lstStyle>
          <a:p>
            <a:r>
              <a:rPr lang="de-DE" dirty="0"/>
              <a:t>Titelmasterformat durch Klicken bearbeiten</a:t>
            </a:r>
            <a:endParaRPr lang="de-AT" dirty="0"/>
          </a:p>
        </p:txBody>
      </p:sp>
      <p:sp>
        <p:nvSpPr>
          <p:cNvPr id="5" name="Textplatzhalter 2"/>
          <p:cNvSpPr>
            <a:spLocks noGrp="1"/>
          </p:cNvSpPr>
          <p:nvPr>
            <p:ph type="body" idx="1"/>
          </p:nvPr>
        </p:nvSpPr>
        <p:spPr>
          <a:xfrm>
            <a:off x="838200" y="5953537"/>
            <a:ext cx="10521950" cy="477077"/>
          </a:xfrm>
          <a:noFill/>
        </p:spPr>
        <p:txBody>
          <a:bodyPr>
            <a:normAutofit/>
          </a:bodyPr>
          <a:lstStyle>
            <a:lvl1pPr marL="0" indent="0" algn="l">
              <a:buNone/>
              <a:defRPr sz="1600">
                <a:solidFill>
                  <a:srgbClr val="13284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Formatvorlagen des Textmasters bearbeiten</a:t>
            </a:r>
          </a:p>
        </p:txBody>
      </p:sp>
    </p:spTree>
    <p:extLst>
      <p:ext uri="{BB962C8B-B14F-4D97-AF65-F5344CB8AC3E}">
        <p14:creationId xmlns:p14="http://schemas.microsoft.com/office/powerpoint/2010/main" val="1129680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solidFill>
                  <a:srgbClr val="415972"/>
                </a:solidFill>
              </a:defRPr>
            </a:lvl1pPr>
          </a:lstStyle>
          <a:p>
            <a:r>
              <a:rPr lang="de-DE" dirty="0"/>
              <a:t>Titelmasterformat durch Klicken bearbeiten</a:t>
            </a:r>
            <a:endParaRPr lang="de-AT" dirty="0"/>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rgbClr val="13284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Tree>
    <p:extLst>
      <p:ext uri="{BB962C8B-B14F-4D97-AF65-F5344CB8AC3E}">
        <p14:creationId xmlns:p14="http://schemas.microsoft.com/office/powerpoint/2010/main" val="1700928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rgbClr val="415972"/>
                </a:solidFill>
              </a:defRPr>
            </a:lvl1pPr>
          </a:lstStyle>
          <a:p>
            <a:r>
              <a:rPr lang="de-DE" dirty="0"/>
              <a:t>Titelmasterformat durch Klicken bearbeiten</a:t>
            </a:r>
            <a:endParaRPr lang="de-AT" dirty="0"/>
          </a:p>
        </p:txBody>
      </p:sp>
      <p:sp>
        <p:nvSpPr>
          <p:cNvPr id="3" name="Inhaltsplatzhalter 2"/>
          <p:cNvSpPr>
            <a:spLocks noGrp="1"/>
          </p:cNvSpPr>
          <p:nvPr>
            <p:ph sz="half" idx="1"/>
          </p:nvPr>
        </p:nvSpPr>
        <p:spPr>
          <a:xfrm>
            <a:off x="838200" y="1825625"/>
            <a:ext cx="5181600" cy="4351338"/>
          </a:xfrm>
        </p:spPr>
        <p:txBody>
          <a:bodyPr/>
          <a:lstStyle>
            <a:lvl1pPr>
              <a:defRPr>
                <a:solidFill>
                  <a:srgbClr val="132843"/>
                </a:solidFill>
              </a:defRPr>
            </a:lvl1pPr>
            <a:lvl2pPr>
              <a:defRPr>
                <a:solidFill>
                  <a:srgbClr val="132843"/>
                </a:solidFill>
              </a:defRPr>
            </a:lvl2pPr>
            <a:lvl3pPr>
              <a:defRPr>
                <a:solidFill>
                  <a:srgbClr val="132843"/>
                </a:solidFill>
              </a:defRPr>
            </a:lvl3pPr>
            <a:lvl4pPr>
              <a:defRPr>
                <a:solidFill>
                  <a:srgbClr val="132843"/>
                </a:solidFill>
              </a:defRPr>
            </a:lvl4pPr>
            <a:lvl5pPr>
              <a:defRPr>
                <a:solidFill>
                  <a:srgbClr val="132843"/>
                </a:solidFill>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Inhaltsplatzhalter 3"/>
          <p:cNvSpPr>
            <a:spLocks noGrp="1"/>
          </p:cNvSpPr>
          <p:nvPr>
            <p:ph sz="half" idx="2"/>
          </p:nvPr>
        </p:nvSpPr>
        <p:spPr>
          <a:xfrm>
            <a:off x="6172200" y="1825625"/>
            <a:ext cx="5181600" cy="4351338"/>
          </a:xfrm>
        </p:spPr>
        <p:txBody>
          <a:bodyPr/>
          <a:lstStyle>
            <a:lvl1pPr>
              <a:defRPr>
                <a:solidFill>
                  <a:srgbClr val="132843"/>
                </a:solidFill>
              </a:defRPr>
            </a:lvl1pPr>
            <a:lvl2pPr>
              <a:defRPr>
                <a:solidFill>
                  <a:srgbClr val="132843"/>
                </a:solidFill>
              </a:defRPr>
            </a:lvl2pPr>
            <a:lvl3pPr>
              <a:defRPr>
                <a:solidFill>
                  <a:srgbClr val="132843"/>
                </a:solidFill>
              </a:defRPr>
            </a:lvl3pPr>
            <a:lvl4pPr>
              <a:defRPr>
                <a:solidFill>
                  <a:srgbClr val="132843"/>
                </a:solidFill>
              </a:defRPr>
            </a:lvl4pPr>
            <a:lvl5pPr>
              <a:defRPr>
                <a:solidFill>
                  <a:srgbClr val="132843"/>
                </a:solidFill>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Tree>
    <p:extLst>
      <p:ext uri="{BB962C8B-B14F-4D97-AF65-F5344CB8AC3E}">
        <p14:creationId xmlns:p14="http://schemas.microsoft.com/office/powerpoint/2010/main" val="3044142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1243667"/>
            <a:ext cx="10515600" cy="1325563"/>
          </a:xfrm>
        </p:spPr>
        <p:txBody>
          <a:bodyPr/>
          <a:lstStyle>
            <a:lvl1pPr>
              <a:defRPr>
                <a:solidFill>
                  <a:srgbClr val="415972"/>
                </a:solidFill>
              </a:defRPr>
            </a:lvl1pPr>
          </a:lstStyle>
          <a:p>
            <a:r>
              <a:rPr lang="de-DE" dirty="0"/>
              <a:t>Titelmasterformat durch Klicken bearbeiten</a:t>
            </a:r>
            <a:endParaRPr lang="de-AT" dirty="0"/>
          </a:p>
        </p:txBody>
      </p:sp>
      <p:sp>
        <p:nvSpPr>
          <p:cNvPr id="3" name="Textplatzhalter 2"/>
          <p:cNvSpPr>
            <a:spLocks noGrp="1"/>
          </p:cNvSpPr>
          <p:nvPr>
            <p:ph type="body" idx="1"/>
          </p:nvPr>
        </p:nvSpPr>
        <p:spPr>
          <a:xfrm>
            <a:off x="839788" y="2586600"/>
            <a:ext cx="5157787" cy="823912"/>
          </a:xfrm>
        </p:spPr>
        <p:txBody>
          <a:bodyPr anchor="b"/>
          <a:lstStyle>
            <a:lvl1pPr marL="0" indent="0">
              <a:lnSpc>
                <a:spcPct val="100000"/>
              </a:lnSpc>
              <a:buNone/>
              <a:defRPr sz="2400" b="1">
                <a:solidFill>
                  <a:srgbClr val="13284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Formatvorlagen des Textmasters bearbeiten</a:t>
            </a:r>
          </a:p>
        </p:txBody>
      </p:sp>
      <p:sp>
        <p:nvSpPr>
          <p:cNvPr id="4" name="Inhaltsplatzhalter 3"/>
          <p:cNvSpPr>
            <a:spLocks noGrp="1"/>
          </p:cNvSpPr>
          <p:nvPr>
            <p:ph sz="half" idx="2"/>
          </p:nvPr>
        </p:nvSpPr>
        <p:spPr>
          <a:xfrm>
            <a:off x="839788" y="3334871"/>
            <a:ext cx="5157787" cy="2854792"/>
          </a:xfrm>
        </p:spPr>
        <p:txBody>
          <a:bodyPr/>
          <a:lstStyle>
            <a:lvl1pPr>
              <a:defRPr>
                <a:solidFill>
                  <a:srgbClr val="132843"/>
                </a:solidFill>
              </a:defRPr>
            </a:lvl1pPr>
            <a:lvl2pPr>
              <a:defRPr>
                <a:solidFill>
                  <a:srgbClr val="132843"/>
                </a:solidFill>
              </a:defRPr>
            </a:lvl2pPr>
            <a:lvl3pPr>
              <a:defRPr>
                <a:solidFill>
                  <a:srgbClr val="132843"/>
                </a:solidFill>
              </a:defRPr>
            </a:lvl3pPr>
            <a:lvl4pPr>
              <a:defRPr>
                <a:solidFill>
                  <a:srgbClr val="132843"/>
                </a:solidFill>
              </a:defRPr>
            </a:lvl4pPr>
            <a:lvl5pPr>
              <a:defRPr>
                <a:solidFill>
                  <a:srgbClr val="132843"/>
                </a:solidFill>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5" name="Textplatzhalter 4"/>
          <p:cNvSpPr>
            <a:spLocks noGrp="1"/>
          </p:cNvSpPr>
          <p:nvPr>
            <p:ph type="body" sz="quarter" idx="3"/>
          </p:nvPr>
        </p:nvSpPr>
        <p:spPr>
          <a:xfrm>
            <a:off x="6172200" y="2586600"/>
            <a:ext cx="5183188" cy="823912"/>
          </a:xfrm>
        </p:spPr>
        <p:txBody>
          <a:bodyPr anchor="b"/>
          <a:lstStyle>
            <a:lvl1pPr marL="0" indent="0">
              <a:lnSpc>
                <a:spcPct val="100000"/>
              </a:lnSpc>
              <a:buNone/>
              <a:defRPr sz="2400" b="1">
                <a:solidFill>
                  <a:srgbClr val="13284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Formatvorlagen des Textmasters bearbeiten</a:t>
            </a:r>
          </a:p>
        </p:txBody>
      </p:sp>
      <p:sp>
        <p:nvSpPr>
          <p:cNvPr id="6" name="Inhaltsplatzhalter 5"/>
          <p:cNvSpPr>
            <a:spLocks noGrp="1"/>
          </p:cNvSpPr>
          <p:nvPr>
            <p:ph sz="quarter" idx="4"/>
          </p:nvPr>
        </p:nvSpPr>
        <p:spPr>
          <a:xfrm>
            <a:off x="6172200" y="3334871"/>
            <a:ext cx="5183188" cy="2854792"/>
          </a:xfrm>
        </p:spPr>
        <p:txBody>
          <a:bodyPr/>
          <a:lstStyle>
            <a:lvl1pPr>
              <a:defRPr>
                <a:solidFill>
                  <a:srgbClr val="132843"/>
                </a:solidFill>
              </a:defRPr>
            </a:lvl1pPr>
            <a:lvl2pPr>
              <a:defRPr>
                <a:solidFill>
                  <a:srgbClr val="132843"/>
                </a:solidFill>
              </a:defRPr>
            </a:lvl2pPr>
            <a:lvl3pPr>
              <a:defRPr>
                <a:solidFill>
                  <a:srgbClr val="132843"/>
                </a:solidFill>
              </a:defRPr>
            </a:lvl3pPr>
            <a:lvl4pPr>
              <a:defRPr>
                <a:solidFill>
                  <a:srgbClr val="132843"/>
                </a:solidFill>
              </a:defRPr>
            </a:lvl4pPr>
            <a:lvl5pPr>
              <a:defRPr>
                <a:solidFill>
                  <a:srgbClr val="132843"/>
                </a:solidFill>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Tree>
    <p:extLst>
      <p:ext uri="{BB962C8B-B14F-4D97-AF65-F5344CB8AC3E}">
        <p14:creationId xmlns:p14="http://schemas.microsoft.com/office/powerpoint/2010/main" val="21691775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hyperlink" Target="https://demokratiewebstatt.at/"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1326480"/>
            <a:ext cx="10515600" cy="1163801"/>
          </a:xfrm>
          <a:prstGeom prst="rect">
            <a:avLst/>
          </a:prstGeom>
        </p:spPr>
        <p:txBody>
          <a:bodyPr vert="horz" lIns="91440" tIns="45720" rIns="91440" bIns="45720" rtlCol="0" anchor="ctr">
            <a:normAutofit/>
          </a:bodyPr>
          <a:lstStyle/>
          <a:p>
            <a:r>
              <a:rPr lang="de-DE" dirty="0"/>
              <a:t>Titelmasterformat durch Klicken bearbeiten</a:t>
            </a:r>
            <a:endParaRPr lang="de-AT" dirty="0"/>
          </a:p>
        </p:txBody>
      </p:sp>
      <p:sp>
        <p:nvSpPr>
          <p:cNvPr id="3" name="Textplatzhalter 2"/>
          <p:cNvSpPr>
            <a:spLocks noGrp="1"/>
          </p:cNvSpPr>
          <p:nvPr>
            <p:ph type="body" idx="1"/>
          </p:nvPr>
        </p:nvSpPr>
        <p:spPr>
          <a:xfrm>
            <a:off x="838200" y="2656760"/>
            <a:ext cx="10515600" cy="3520202"/>
          </a:xfrm>
          <a:prstGeom prst="rect">
            <a:avLst/>
          </a:prstGeom>
        </p:spPr>
        <p:txBody>
          <a:bodyPr vert="horz" lIns="91440" tIns="45720" rIns="91440" bIns="45720" rtlCol="0">
            <a:normAutofit/>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pic>
        <p:nvPicPr>
          <p:cNvPr id="4" name="Grafik 3">
            <a:hlinkClick r:id="rId20"/>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9411284" y="326367"/>
            <a:ext cx="2360874" cy="617961"/>
          </a:xfrm>
          <a:prstGeom prst="rect">
            <a:avLst/>
          </a:prstGeom>
        </p:spPr>
      </p:pic>
    </p:spTree>
    <p:extLst>
      <p:ext uri="{BB962C8B-B14F-4D97-AF65-F5344CB8AC3E}">
        <p14:creationId xmlns:p14="http://schemas.microsoft.com/office/powerpoint/2010/main" val="4087388041"/>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60" r:id="rId3"/>
    <p:sldLayoutId id="2147483650" r:id="rId4"/>
    <p:sldLayoutId id="2147483667" r:id="rId5"/>
    <p:sldLayoutId id="2147483661" r:id="rId6"/>
    <p:sldLayoutId id="2147483651" r:id="rId7"/>
    <p:sldLayoutId id="2147483652" r:id="rId8"/>
    <p:sldLayoutId id="2147483653" r:id="rId9"/>
    <p:sldLayoutId id="2147483654" r:id="rId10"/>
    <p:sldLayoutId id="2147483655" r:id="rId11"/>
    <p:sldLayoutId id="2147483656" r:id="rId12"/>
    <p:sldLayoutId id="2147483657" r:id="rId13"/>
    <p:sldLayoutId id="2147483662" r:id="rId14"/>
    <p:sldLayoutId id="2147483664" r:id="rId15"/>
    <p:sldLayoutId id="2147483663" r:id="rId16"/>
    <p:sldLayoutId id="2147483665" r:id="rId17"/>
    <p:sldLayoutId id="2147483666" r:id="rId18"/>
  </p:sldLayoutIdLst>
  <p:txStyles>
    <p:titleStyle>
      <a:lvl1pPr algn="l" defTabSz="914400" rtl="0" eaLnBrk="1" latinLnBrk="0" hangingPunct="1">
        <a:lnSpc>
          <a:spcPct val="100000"/>
        </a:lnSpc>
        <a:spcBef>
          <a:spcPct val="0"/>
        </a:spcBef>
        <a:buNone/>
        <a:defRPr sz="4000" kern="1200">
          <a:solidFill>
            <a:srgbClr val="415972"/>
          </a:solidFill>
          <a:latin typeface="Lato Semibold" panose="020F0502020204030203" pitchFamily="34" charset="0"/>
          <a:ea typeface="Lato Semibold" panose="020F0502020204030203" pitchFamily="34" charset="0"/>
          <a:cs typeface="Lato Semibold" panose="020F0502020204030203" pitchFamily="34" charset="0"/>
        </a:defRPr>
      </a:lvl1pPr>
    </p:titleStyle>
    <p:bodyStyle>
      <a:lvl1pPr marL="228600" indent="-228600" algn="l" defTabSz="914400" rtl="0" eaLnBrk="1" latinLnBrk="0" hangingPunct="1">
        <a:lnSpc>
          <a:spcPct val="150000"/>
        </a:lnSpc>
        <a:spcBef>
          <a:spcPts val="1000"/>
        </a:spcBef>
        <a:buClr>
          <a:srgbClr val="C51909"/>
        </a:buClr>
        <a:buFont typeface="Wingdings" panose="05000000000000000000" pitchFamily="2" charset="2"/>
        <a:buChar char=""/>
        <a:defRPr sz="2800" kern="1200">
          <a:solidFill>
            <a:srgbClr val="132843"/>
          </a:solidFill>
          <a:latin typeface="+mn-lt"/>
          <a:ea typeface="+mn-ea"/>
          <a:cs typeface="+mn-cs"/>
        </a:defRPr>
      </a:lvl1pPr>
      <a:lvl2pPr marL="685800" indent="-228600" algn="l" defTabSz="914400" rtl="0" eaLnBrk="1" latinLnBrk="0" hangingPunct="1">
        <a:lnSpc>
          <a:spcPct val="150000"/>
        </a:lnSpc>
        <a:spcBef>
          <a:spcPts val="500"/>
        </a:spcBef>
        <a:buClr>
          <a:srgbClr val="C51909"/>
        </a:buClr>
        <a:buFont typeface="Wingdings" panose="05000000000000000000" pitchFamily="2" charset="2"/>
        <a:buChar char=""/>
        <a:defRPr sz="2400" kern="1200">
          <a:solidFill>
            <a:srgbClr val="132843"/>
          </a:solidFill>
          <a:latin typeface="+mn-lt"/>
          <a:ea typeface="+mn-ea"/>
          <a:cs typeface="+mn-cs"/>
        </a:defRPr>
      </a:lvl2pPr>
      <a:lvl3pPr marL="1143000" indent="-228600" algn="l" defTabSz="914400" rtl="0" eaLnBrk="1" latinLnBrk="0" hangingPunct="1">
        <a:lnSpc>
          <a:spcPct val="150000"/>
        </a:lnSpc>
        <a:spcBef>
          <a:spcPts val="500"/>
        </a:spcBef>
        <a:buClr>
          <a:srgbClr val="C51909"/>
        </a:buClr>
        <a:buFont typeface="Wingdings" panose="05000000000000000000" pitchFamily="2" charset="2"/>
        <a:buChar char=""/>
        <a:defRPr sz="2000" kern="1200">
          <a:solidFill>
            <a:srgbClr val="132843"/>
          </a:solidFill>
          <a:latin typeface="+mn-lt"/>
          <a:ea typeface="+mn-ea"/>
          <a:cs typeface="+mn-cs"/>
        </a:defRPr>
      </a:lvl3pPr>
      <a:lvl4pPr marL="1600200" indent="-228600" algn="l" defTabSz="914400" rtl="0" eaLnBrk="1" latinLnBrk="0" hangingPunct="1">
        <a:lnSpc>
          <a:spcPct val="150000"/>
        </a:lnSpc>
        <a:spcBef>
          <a:spcPts val="500"/>
        </a:spcBef>
        <a:buClr>
          <a:srgbClr val="C51909"/>
        </a:buClr>
        <a:buFont typeface="Wingdings" panose="05000000000000000000" pitchFamily="2" charset="2"/>
        <a:buChar char=""/>
        <a:defRPr sz="1800" kern="1200">
          <a:solidFill>
            <a:srgbClr val="132843"/>
          </a:solidFill>
          <a:latin typeface="+mn-lt"/>
          <a:ea typeface="+mn-ea"/>
          <a:cs typeface="+mn-cs"/>
        </a:defRPr>
      </a:lvl4pPr>
      <a:lvl5pPr marL="2057400" indent="-228600" algn="l" defTabSz="914400" rtl="0" eaLnBrk="1" latinLnBrk="0" hangingPunct="1">
        <a:lnSpc>
          <a:spcPct val="150000"/>
        </a:lnSpc>
        <a:spcBef>
          <a:spcPts val="500"/>
        </a:spcBef>
        <a:buClr>
          <a:srgbClr val="C51909"/>
        </a:buClr>
        <a:buFont typeface="Wingdings" panose="05000000000000000000" pitchFamily="2" charset="2"/>
        <a:buChar char=""/>
        <a:defRPr sz="1800" kern="1200">
          <a:solidFill>
            <a:srgbClr val="13284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demokratiewebstatt.at/thema/lebensbereiche/thema-mentale-gesundheit"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s://www.demokratiewebstatt.at/thema/lebensbereiche/thema-mentale-gesundheit/wie-geht-es-jugendlichen-in-oesterreich" TargetMode="External"/><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tel:0800211320" TargetMode="External"/><Relationship Id="rId2" Type="http://schemas.openxmlformats.org/officeDocument/2006/relationships/hyperlink" Target="https://www.schulpsychologie.at/" TargetMode="Externa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hyperlink" Target="https://www.demokratiewebstatt.at/thema/lebensbereiche/thema-mentale-gesundheit" TargetMode="External"/><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demokratiewebstatt.at/thema/lebensbereiche/thema-mentale-gesundheit/was-gluecklich-macht" TargetMode="External"/><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hyperlink" Target="https://www.demokratiewebstatt.at/thema/lebensbereiche/thema-mentale-gesundheit/tipps-und-hilfe" TargetMode="External"/><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8" Type="http://schemas.openxmlformats.org/officeDocument/2006/relationships/hyperlink" Target="https://www.diakonie.at/unsere-angebote-und-einrichtungen/amike-telefon" TargetMode="External"/><Relationship Id="rId13" Type="http://schemas.openxmlformats.org/officeDocument/2006/relationships/hyperlink" Target="tel:+43134301016" TargetMode="External"/><Relationship Id="rId3" Type="http://schemas.openxmlformats.org/officeDocument/2006/relationships/hyperlink" Target="tel:147" TargetMode="External"/><Relationship Id="rId7" Type="http://schemas.openxmlformats.org/officeDocument/2006/relationships/hyperlink" Target="tel:0810977155" TargetMode="External"/><Relationship Id="rId12" Type="http://schemas.openxmlformats.org/officeDocument/2006/relationships/hyperlink" Target="tel:+43134301014" TargetMode="External"/><Relationship Id="rId2" Type="http://schemas.openxmlformats.org/officeDocument/2006/relationships/hyperlink" Target="https://www.rataufdraht.at/" TargetMode="External"/><Relationship Id="rId1" Type="http://schemas.openxmlformats.org/officeDocument/2006/relationships/slideLayout" Target="../slideLayouts/slideLayout16.xml"/><Relationship Id="rId6" Type="http://schemas.openxmlformats.org/officeDocument/2006/relationships/hyperlink" Target="tel:0800567567" TargetMode="External"/><Relationship Id="rId11" Type="http://schemas.openxmlformats.org/officeDocument/2006/relationships/hyperlink" Target="tel:+43134301013" TargetMode="External"/><Relationship Id="rId5" Type="http://schemas.openxmlformats.org/officeDocument/2006/relationships/hyperlink" Target="tel:142" TargetMode="External"/><Relationship Id="rId10" Type="http://schemas.openxmlformats.org/officeDocument/2006/relationships/hyperlink" Target="tel:+43134301012" TargetMode="External"/><Relationship Id="rId4" Type="http://schemas.openxmlformats.org/officeDocument/2006/relationships/hyperlink" Target="http://www.telefonseelsorge.at/" TargetMode="External"/><Relationship Id="rId9" Type="http://schemas.openxmlformats.org/officeDocument/2006/relationships/hyperlink" Target="tel:+43134301011" TargetMode="External"/><Relationship Id="rId14" Type="http://schemas.openxmlformats.org/officeDocument/2006/relationships/hyperlink" Target="tel:+43134301017"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hyperlink" Target="https://www.demokratiewebstatt.at/thema/lebensbereiche/thema-mentale-gesundheit/was-bedeutet-mentale-gesundheit" TargetMode="External"/><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a:extLst>
              <a:ext uri="{FF2B5EF4-FFF2-40B4-BE49-F238E27FC236}">
                <a16:creationId xmlns:a16="http://schemas.microsoft.com/office/drawing/2014/main" id="{08D3B00D-E7A7-095C-8066-5AF61FC6A350}"/>
              </a:ext>
            </a:extLst>
          </p:cNvPr>
          <p:cNvSpPr>
            <a:spLocks noGrp="1"/>
          </p:cNvSpPr>
          <p:nvPr>
            <p:ph type="subTitle" idx="1"/>
          </p:nvPr>
        </p:nvSpPr>
        <p:spPr/>
        <p:txBody>
          <a:bodyPr/>
          <a:lstStyle/>
          <a:p>
            <a:r>
              <a:rPr lang="de-AT" dirty="0"/>
              <a:t>Für seelisches Wohlbefinden sorgen</a:t>
            </a:r>
          </a:p>
        </p:txBody>
      </p:sp>
      <p:sp>
        <p:nvSpPr>
          <p:cNvPr id="2" name="Titel 1">
            <a:extLst>
              <a:ext uri="{FF2B5EF4-FFF2-40B4-BE49-F238E27FC236}">
                <a16:creationId xmlns:a16="http://schemas.microsoft.com/office/drawing/2014/main" id="{4B16DD6E-4DA7-5088-EB61-737081064B91}"/>
              </a:ext>
            </a:extLst>
          </p:cNvPr>
          <p:cNvSpPr>
            <a:spLocks noGrp="1"/>
          </p:cNvSpPr>
          <p:nvPr>
            <p:ph type="ctrTitle"/>
          </p:nvPr>
        </p:nvSpPr>
        <p:spPr/>
        <p:txBody>
          <a:bodyPr/>
          <a:lstStyle/>
          <a:p>
            <a:r>
              <a:rPr lang="de-AT" dirty="0">
                <a:hlinkClick r:id="rId2"/>
              </a:rPr>
              <a:t>Mentale Gesundheit</a:t>
            </a:r>
            <a:endParaRPr lang="de-AT" dirty="0"/>
          </a:p>
        </p:txBody>
      </p:sp>
    </p:spTree>
    <p:extLst>
      <p:ext uri="{BB962C8B-B14F-4D97-AF65-F5344CB8AC3E}">
        <p14:creationId xmlns:p14="http://schemas.microsoft.com/office/powerpoint/2010/main" val="751552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D68AB4B-A5EB-29E0-7859-CC01B9F27D16}"/>
              </a:ext>
            </a:extLst>
          </p:cNvPr>
          <p:cNvSpPr>
            <a:spLocks noGrp="1"/>
          </p:cNvSpPr>
          <p:nvPr>
            <p:ph type="title"/>
          </p:nvPr>
        </p:nvSpPr>
        <p:spPr/>
        <p:txBody>
          <a:bodyPr>
            <a:normAutofit fontScale="90000"/>
          </a:bodyPr>
          <a:lstStyle/>
          <a:p>
            <a:r>
              <a:rPr lang="de-DE" dirty="0"/>
              <a:t>Die fünf Handlungsfelder der Politik für mehr seelisches Wohlbefinden (Ottawa Charta)</a:t>
            </a:r>
          </a:p>
        </p:txBody>
      </p:sp>
      <p:sp>
        <p:nvSpPr>
          <p:cNvPr id="3" name="Inhaltsplatzhalter 2">
            <a:extLst>
              <a:ext uri="{FF2B5EF4-FFF2-40B4-BE49-F238E27FC236}">
                <a16:creationId xmlns:a16="http://schemas.microsoft.com/office/drawing/2014/main" id="{17147DF6-2DC1-197F-AFD7-FD8641269E07}"/>
              </a:ext>
            </a:extLst>
          </p:cNvPr>
          <p:cNvSpPr>
            <a:spLocks noGrp="1"/>
          </p:cNvSpPr>
          <p:nvPr>
            <p:ph idx="1"/>
          </p:nvPr>
        </p:nvSpPr>
        <p:spPr/>
        <p:txBody>
          <a:bodyPr>
            <a:normAutofit fontScale="77500" lnSpcReduction="20000"/>
          </a:bodyPr>
          <a:lstStyle/>
          <a:p>
            <a:r>
              <a:rPr lang="de-DE" dirty="0">
                <a:highlight>
                  <a:srgbClr val="F3EFE3"/>
                </a:highlight>
              </a:rPr>
              <a:t>Aufs</a:t>
            </a:r>
            <a:r>
              <a:rPr lang="de-DE" b="1" dirty="0">
                <a:highlight>
                  <a:srgbClr val="F3EFE3"/>
                </a:highlight>
              </a:rPr>
              <a:t> </a:t>
            </a:r>
            <a:r>
              <a:rPr lang="de-DE" dirty="0">
                <a:highlight>
                  <a:srgbClr val="F3EFE3"/>
                </a:highlight>
              </a:rPr>
              <a:t>Ganze</a:t>
            </a:r>
            <a:r>
              <a:rPr lang="de-DE" b="1" dirty="0">
                <a:highlight>
                  <a:srgbClr val="F3EFE3"/>
                </a:highlight>
              </a:rPr>
              <a:t> </a:t>
            </a:r>
            <a:r>
              <a:rPr lang="de-DE" dirty="0">
                <a:highlight>
                  <a:srgbClr val="F3EFE3"/>
                </a:highlight>
              </a:rPr>
              <a:t>schauen</a:t>
            </a:r>
            <a:r>
              <a:rPr lang="de-DE" dirty="0"/>
              <a:t>: Entwicklung einer gesundheitsfördernden Gesamtpolitik</a:t>
            </a:r>
          </a:p>
          <a:p>
            <a:r>
              <a:rPr lang="de-DE" dirty="0">
                <a:highlight>
                  <a:srgbClr val="F3EFE3"/>
                </a:highlight>
              </a:rPr>
              <a:t>Für</a:t>
            </a:r>
            <a:r>
              <a:rPr lang="de-DE" b="1" dirty="0">
                <a:highlight>
                  <a:srgbClr val="F3EFE3"/>
                </a:highlight>
              </a:rPr>
              <a:t> </a:t>
            </a:r>
            <a:r>
              <a:rPr lang="de-DE" dirty="0">
                <a:highlight>
                  <a:srgbClr val="F3EFE3"/>
                </a:highlight>
              </a:rPr>
              <a:t>gutes</a:t>
            </a:r>
            <a:r>
              <a:rPr lang="de-DE" b="1" dirty="0">
                <a:highlight>
                  <a:srgbClr val="F3EFE3"/>
                </a:highlight>
              </a:rPr>
              <a:t> </a:t>
            </a:r>
            <a:r>
              <a:rPr lang="de-DE" dirty="0">
                <a:highlight>
                  <a:srgbClr val="F3EFE3"/>
                </a:highlight>
              </a:rPr>
              <a:t>Klima</a:t>
            </a:r>
            <a:r>
              <a:rPr lang="de-DE" b="1" dirty="0">
                <a:highlight>
                  <a:srgbClr val="F3EFE3"/>
                </a:highlight>
              </a:rPr>
              <a:t> </a:t>
            </a:r>
            <a:r>
              <a:rPr lang="de-DE" dirty="0">
                <a:highlight>
                  <a:srgbClr val="F3EFE3"/>
                </a:highlight>
              </a:rPr>
              <a:t>sorgen</a:t>
            </a:r>
            <a:r>
              <a:rPr lang="de-DE" dirty="0"/>
              <a:t>: Schaffung gesundheitsförderlicher Lebenswelten</a:t>
            </a:r>
          </a:p>
          <a:p>
            <a:r>
              <a:rPr lang="de-DE" dirty="0">
                <a:highlight>
                  <a:srgbClr val="F3EFE3"/>
                </a:highlight>
              </a:rPr>
              <a:t>Zusammenhalt</a:t>
            </a:r>
            <a:r>
              <a:rPr lang="de-DE" b="1" dirty="0">
                <a:highlight>
                  <a:srgbClr val="F3EFE3"/>
                </a:highlight>
              </a:rPr>
              <a:t> </a:t>
            </a:r>
            <a:r>
              <a:rPr lang="de-DE" dirty="0">
                <a:highlight>
                  <a:srgbClr val="F3EFE3"/>
                </a:highlight>
              </a:rPr>
              <a:t>fördern</a:t>
            </a:r>
            <a:r>
              <a:rPr lang="de-DE" dirty="0"/>
              <a:t>: Stärkung gesundheitsbezogener Gemeinschaftsaktionen</a:t>
            </a:r>
          </a:p>
          <a:p>
            <a:r>
              <a:rPr lang="de-DE" b="1" dirty="0"/>
              <a:t>(</a:t>
            </a:r>
            <a:r>
              <a:rPr lang="de-DE" dirty="0">
                <a:highlight>
                  <a:srgbClr val="F3EFE3"/>
                </a:highlight>
              </a:rPr>
              <a:t>Selbst-</a:t>
            </a:r>
            <a:r>
              <a:rPr lang="de-DE" b="1" dirty="0"/>
              <a:t>)</a:t>
            </a:r>
            <a:r>
              <a:rPr lang="de-DE" dirty="0">
                <a:highlight>
                  <a:srgbClr val="F3EFE3"/>
                </a:highlight>
              </a:rPr>
              <a:t>Hilfe</a:t>
            </a:r>
            <a:r>
              <a:rPr lang="de-DE" b="1" dirty="0">
                <a:highlight>
                  <a:srgbClr val="F3EFE3"/>
                </a:highlight>
              </a:rPr>
              <a:t> </a:t>
            </a:r>
            <a:r>
              <a:rPr lang="de-DE" dirty="0">
                <a:highlight>
                  <a:srgbClr val="F3EFE3"/>
                </a:highlight>
              </a:rPr>
              <a:t>fördern</a:t>
            </a:r>
            <a:r>
              <a:rPr lang="de-DE" dirty="0"/>
              <a:t>: Entwicklung persönlicher Fähigkeiten</a:t>
            </a:r>
          </a:p>
          <a:p>
            <a:r>
              <a:rPr lang="de-DE" dirty="0">
                <a:highlight>
                  <a:srgbClr val="F3EFE3"/>
                </a:highlight>
              </a:rPr>
              <a:t>Vorsorge</a:t>
            </a:r>
            <a:r>
              <a:rPr lang="de-DE" b="1" dirty="0">
                <a:highlight>
                  <a:srgbClr val="F3EFE3"/>
                </a:highlight>
              </a:rPr>
              <a:t> </a:t>
            </a:r>
            <a:r>
              <a:rPr lang="de-DE" dirty="0">
                <a:highlight>
                  <a:srgbClr val="F3EFE3"/>
                </a:highlight>
              </a:rPr>
              <a:t>stärken</a:t>
            </a:r>
            <a:r>
              <a:rPr lang="de-DE" dirty="0"/>
              <a:t>: Neuausrichtung der Gesundheitsdienste</a:t>
            </a:r>
          </a:p>
        </p:txBody>
      </p:sp>
    </p:spTree>
    <p:extLst>
      <p:ext uri="{BB962C8B-B14F-4D97-AF65-F5344CB8AC3E}">
        <p14:creationId xmlns:p14="http://schemas.microsoft.com/office/powerpoint/2010/main" val="37450124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platzhalter 5">
            <a:extLst>
              <a:ext uri="{FF2B5EF4-FFF2-40B4-BE49-F238E27FC236}">
                <a16:creationId xmlns:a16="http://schemas.microsoft.com/office/drawing/2014/main" id="{4CC7C6FF-F791-486D-D872-50C9DFAA8EFA}"/>
              </a:ext>
            </a:extLst>
          </p:cNvPr>
          <p:cNvPicPr>
            <a:picLocks noGrp="1" noChangeAspect="1"/>
          </p:cNvPicPr>
          <p:nvPr>
            <p:ph type="pic" idx="10"/>
          </p:nvPr>
        </p:nvPicPr>
        <p:blipFill>
          <a:blip r:embed="rId2" cstate="print">
            <a:extLst>
              <a:ext uri="{28A0092B-C50C-407E-A947-70E740481C1C}">
                <a14:useLocalDpi xmlns:a14="http://schemas.microsoft.com/office/drawing/2010/main" val="0"/>
              </a:ext>
            </a:extLst>
          </a:blip>
          <a:srcRect t="25369" b="25369"/>
          <a:stretch>
            <a:fillRect/>
          </a:stretch>
        </p:blipFill>
        <p:spPr>
          <a:prstGeom prst="rect">
            <a:avLst/>
          </a:prstGeom>
        </p:spPr>
      </p:pic>
      <p:sp>
        <p:nvSpPr>
          <p:cNvPr id="3" name="Titel 2">
            <a:extLst>
              <a:ext uri="{FF2B5EF4-FFF2-40B4-BE49-F238E27FC236}">
                <a16:creationId xmlns:a16="http://schemas.microsoft.com/office/drawing/2014/main" id="{DDDA93C6-E553-B7E4-DB17-FD7F8E7CA979}"/>
              </a:ext>
            </a:extLst>
          </p:cNvPr>
          <p:cNvSpPr>
            <a:spLocks noGrp="1"/>
          </p:cNvSpPr>
          <p:nvPr>
            <p:ph type="title"/>
          </p:nvPr>
        </p:nvSpPr>
        <p:spPr/>
        <p:txBody>
          <a:bodyPr/>
          <a:lstStyle/>
          <a:p>
            <a:r>
              <a:rPr lang="de-AT" dirty="0">
                <a:hlinkClick r:id="rId3"/>
              </a:rPr>
              <a:t>🔗</a:t>
            </a:r>
            <a:r>
              <a:rPr lang="de-DE" dirty="0">
                <a:hlinkClick r:id="rId3"/>
              </a:rPr>
              <a:t>Wie geht es Jugendlichen in Österreich?</a:t>
            </a:r>
            <a:endParaRPr lang="de-DE" dirty="0"/>
          </a:p>
        </p:txBody>
      </p:sp>
      <p:sp>
        <p:nvSpPr>
          <p:cNvPr id="4" name="Textplatzhalter 3">
            <a:extLst>
              <a:ext uri="{FF2B5EF4-FFF2-40B4-BE49-F238E27FC236}">
                <a16:creationId xmlns:a16="http://schemas.microsoft.com/office/drawing/2014/main" id="{91D1B1BD-2893-A616-0815-34081A095EAC}"/>
              </a:ext>
            </a:extLst>
          </p:cNvPr>
          <p:cNvSpPr>
            <a:spLocks noGrp="1"/>
          </p:cNvSpPr>
          <p:nvPr>
            <p:ph type="body" idx="1"/>
          </p:nvPr>
        </p:nvSpPr>
        <p:spPr/>
        <p:txBody>
          <a:bodyPr/>
          <a:lstStyle/>
          <a:p>
            <a:r>
              <a:rPr lang="de-AT" dirty="0"/>
              <a:t>© </a:t>
            </a:r>
            <a:r>
              <a:rPr lang="de-DE" dirty="0"/>
              <a:t>iStock / 1BSG</a:t>
            </a:r>
          </a:p>
        </p:txBody>
      </p:sp>
    </p:spTree>
    <p:extLst>
      <p:ext uri="{BB962C8B-B14F-4D97-AF65-F5344CB8AC3E}">
        <p14:creationId xmlns:p14="http://schemas.microsoft.com/office/powerpoint/2010/main" val="42097179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856C83-5209-7DC4-FF92-115AE73C706C}"/>
              </a:ext>
            </a:extLst>
          </p:cNvPr>
          <p:cNvSpPr>
            <a:spLocks noGrp="1"/>
          </p:cNvSpPr>
          <p:nvPr>
            <p:ph type="title"/>
          </p:nvPr>
        </p:nvSpPr>
        <p:spPr/>
        <p:txBody>
          <a:bodyPr>
            <a:normAutofit fontScale="90000"/>
          </a:bodyPr>
          <a:lstStyle/>
          <a:p>
            <a:r>
              <a:rPr lang="de-DE" dirty="0"/>
              <a:t>Studien, die sich mit mentaler Gesundheit beschäftigen:</a:t>
            </a:r>
          </a:p>
        </p:txBody>
      </p:sp>
      <p:sp>
        <p:nvSpPr>
          <p:cNvPr id="3" name="Inhaltsplatzhalter 2">
            <a:extLst>
              <a:ext uri="{FF2B5EF4-FFF2-40B4-BE49-F238E27FC236}">
                <a16:creationId xmlns:a16="http://schemas.microsoft.com/office/drawing/2014/main" id="{26C34AE6-5584-948B-DA8F-A8B628E71F93}"/>
              </a:ext>
            </a:extLst>
          </p:cNvPr>
          <p:cNvSpPr>
            <a:spLocks noGrp="1"/>
          </p:cNvSpPr>
          <p:nvPr>
            <p:ph idx="1"/>
          </p:nvPr>
        </p:nvSpPr>
        <p:spPr/>
        <p:txBody>
          <a:bodyPr>
            <a:normAutofit fontScale="85000" lnSpcReduction="10000"/>
          </a:bodyPr>
          <a:lstStyle/>
          <a:p>
            <a:r>
              <a:rPr lang="de-DE" dirty="0">
                <a:highlight>
                  <a:srgbClr val="F3EFE3"/>
                </a:highlight>
              </a:rPr>
              <a:t>Weltglücksbericht</a:t>
            </a:r>
            <a:r>
              <a:rPr lang="de-DE" dirty="0"/>
              <a:t>: Das weltweite Wohlbefinden und die Lebenszufriedenheit der Menschen werden gemessen und miteinander verglichen.</a:t>
            </a:r>
          </a:p>
          <a:p>
            <a:r>
              <a:rPr lang="de-DE" dirty="0">
                <a:highlight>
                  <a:srgbClr val="F3EFE3"/>
                </a:highlight>
              </a:rPr>
              <a:t>Mental</a:t>
            </a:r>
            <a:r>
              <a:rPr lang="de-DE" b="1" dirty="0">
                <a:highlight>
                  <a:srgbClr val="F3EFE3"/>
                </a:highlight>
              </a:rPr>
              <a:t> </a:t>
            </a:r>
            <a:r>
              <a:rPr lang="de-DE" dirty="0">
                <a:highlight>
                  <a:srgbClr val="F3EFE3"/>
                </a:highlight>
              </a:rPr>
              <a:t>Health</a:t>
            </a:r>
            <a:r>
              <a:rPr lang="de-DE" b="1" dirty="0">
                <a:highlight>
                  <a:srgbClr val="F3EFE3"/>
                </a:highlight>
              </a:rPr>
              <a:t> </a:t>
            </a:r>
            <a:r>
              <a:rPr lang="de-DE" dirty="0">
                <a:highlight>
                  <a:srgbClr val="F3EFE3"/>
                </a:highlight>
              </a:rPr>
              <a:t>Atlas</a:t>
            </a:r>
            <a:r>
              <a:rPr lang="de-DE" b="1" dirty="0"/>
              <a:t> </a:t>
            </a:r>
            <a:r>
              <a:rPr lang="de-DE" dirty="0"/>
              <a:t>der Weltgesundheitsorganisation</a:t>
            </a:r>
          </a:p>
          <a:p>
            <a:r>
              <a:rPr lang="de-DE" dirty="0">
                <a:highlight>
                  <a:srgbClr val="F3EFE3"/>
                </a:highlight>
              </a:rPr>
              <a:t>HBSC-Studie</a:t>
            </a:r>
            <a:r>
              <a:rPr lang="de-DE" dirty="0"/>
              <a:t>: Der „Health Behaviour in School-aged Children“-Bericht ist die größte europäische Kinder- und Jugendgesundheitsstudie.</a:t>
            </a:r>
          </a:p>
        </p:txBody>
      </p:sp>
    </p:spTree>
    <p:extLst>
      <p:ext uri="{BB962C8B-B14F-4D97-AF65-F5344CB8AC3E}">
        <p14:creationId xmlns:p14="http://schemas.microsoft.com/office/powerpoint/2010/main" val="7348260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BAAD0-1F10-5B73-1FEC-D611D4C1CE4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2C9FF41-D8F0-1B7B-E18E-06E4B2870801}"/>
              </a:ext>
            </a:extLst>
          </p:cNvPr>
          <p:cNvSpPr>
            <a:spLocks noGrp="1"/>
          </p:cNvSpPr>
          <p:nvPr>
            <p:ph type="title"/>
          </p:nvPr>
        </p:nvSpPr>
        <p:spPr/>
        <p:txBody>
          <a:bodyPr>
            <a:normAutofit fontScale="90000"/>
          </a:bodyPr>
          <a:lstStyle/>
          <a:p>
            <a:r>
              <a:rPr lang="de-DE" dirty="0"/>
              <a:t>Studien, die sich mit mentaler Gesundheit beschäftigen:</a:t>
            </a:r>
          </a:p>
        </p:txBody>
      </p:sp>
      <p:sp>
        <p:nvSpPr>
          <p:cNvPr id="3" name="Inhaltsplatzhalter 2">
            <a:extLst>
              <a:ext uri="{FF2B5EF4-FFF2-40B4-BE49-F238E27FC236}">
                <a16:creationId xmlns:a16="http://schemas.microsoft.com/office/drawing/2014/main" id="{6B42F683-33AD-C996-F965-93D98DCE14ED}"/>
              </a:ext>
            </a:extLst>
          </p:cNvPr>
          <p:cNvSpPr>
            <a:spLocks noGrp="1"/>
          </p:cNvSpPr>
          <p:nvPr>
            <p:ph idx="1"/>
          </p:nvPr>
        </p:nvSpPr>
        <p:spPr/>
        <p:txBody>
          <a:bodyPr>
            <a:normAutofit fontScale="85000" lnSpcReduction="10000"/>
          </a:bodyPr>
          <a:lstStyle/>
          <a:p>
            <a:r>
              <a:rPr lang="de-DE" dirty="0">
                <a:highlight>
                  <a:srgbClr val="F3EFE3"/>
                </a:highlight>
              </a:rPr>
              <a:t>Copsy-Studie</a:t>
            </a:r>
            <a:r>
              <a:rPr lang="de-DE" dirty="0"/>
              <a:t>: Auswirkungen und Folgen der Corona-Pandemie sowie weiterer globaler Krisen auf die psychische Gesundheit junger Menschen</a:t>
            </a:r>
          </a:p>
          <a:p>
            <a:r>
              <a:rPr lang="de-DE" dirty="0">
                <a:highlight>
                  <a:srgbClr val="F3EFE3"/>
                </a:highlight>
              </a:rPr>
              <a:t>Mental</a:t>
            </a:r>
            <a:r>
              <a:rPr lang="de-DE" b="1" dirty="0">
                <a:highlight>
                  <a:srgbClr val="F3EFE3"/>
                </a:highlight>
              </a:rPr>
              <a:t> </a:t>
            </a:r>
            <a:r>
              <a:rPr lang="de-DE" dirty="0">
                <a:highlight>
                  <a:srgbClr val="F3EFE3"/>
                </a:highlight>
              </a:rPr>
              <a:t>Health</a:t>
            </a:r>
            <a:r>
              <a:rPr lang="de-DE" b="1" dirty="0">
                <a:highlight>
                  <a:srgbClr val="F3EFE3"/>
                </a:highlight>
              </a:rPr>
              <a:t> </a:t>
            </a:r>
            <a:r>
              <a:rPr lang="de-DE" dirty="0">
                <a:highlight>
                  <a:srgbClr val="F3EFE3"/>
                </a:highlight>
              </a:rPr>
              <a:t>Days-Studie</a:t>
            </a:r>
            <a:r>
              <a:rPr lang="de-DE" dirty="0"/>
              <a:t>: Untersuchung über die mentale Gesundheit, Lebenszufriedenheit und Mediennutzung von Jugendlichen in Österreich</a:t>
            </a:r>
          </a:p>
          <a:p>
            <a:r>
              <a:rPr lang="de-DE" dirty="0">
                <a:highlight>
                  <a:srgbClr val="F3EFE3"/>
                </a:highlight>
              </a:rPr>
              <a:t>InfraNextGen</a:t>
            </a:r>
            <a:r>
              <a:rPr lang="de-DE" b="1" dirty="0">
                <a:highlight>
                  <a:srgbClr val="F3EFE3"/>
                </a:highlight>
              </a:rPr>
              <a:t> </a:t>
            </a:r>
            <a:r>
              <a:rPr lang="de-DE" dirty="0">
                <a:highlight>
                  <a:srgbClr val="F3EFE3"/>
                </a:highlight>
              </a:rPr>
              <a:t>Mental</a:t>
            </a:r>
            <a:r>
              <a:rPr lang="de-DE" b="1" dirty="0">
                <a:highlight>
                  <a:srgbClr val="F3EFE3"/>
                </a:highlight>
              </a:rPr>
              <a:t> </a:t>
            </a:r>
            <a:r>
              <a:rPr lang="de-DE" dirty="0">
                <a:highlight>
                  <a:srgbClr val="F3EFE3"/>
                </a:highlight>
              </a:rPr>
              <a:t>Health-Report</a:t>
            </a:r>
            <a:r>
              <a:rPr lang="de-DE" dirty="0"/>
              <a:t>: Europäisches Forschungsprojekt zum Thema Gesundheit und Wohlbefinden bei jungen Erwachsenen</a:t>
            </a:r>
          </a:p>
        </p:txBody>
      </p:sp>
    </p:spTree>
    <p:extLst>
      <p:ext uri="{BB962C8B-B14F-4D97-AF65-F5344CB8AC3E}">
        <p14:creationId xmlns:p14="http://schemas.microsoft.com/office/powerpoint/2010/main" val="29835823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FBD691-D273-F5AF-8E82-4AE74235F2DA}"/>
              </a:ext>
            </a:extLst>
          </p:cNvPr>
          <p:cNvSpPr>
            <a:spLocks noGrp="1"/>
          </p:cNvSpPr>
          <p:nvPr>
            <p:ph type="title"/>
          </p:nvPr>
        </p:nvSpPr>
        <p:spPr/>
        <p:txBody>
          <a:bodyPr/>
          <a:lstStyle/>
          <a:p>
            <a:r>
              <a:rPr lang="de-DE" dirty="0"/>
              <a:t>Kurzzusammenfassung der Studienergebnisse</a:t>
            </a:r>
          </a:p>
        </p:txBody>
      </p:sp>
      <p:sp>
        <p:nvSpPr>
          <p:cNvPr id="3" name="Inhaltsplatzhalter 2">
            <a:extLst>
              <a:ext uri="{FF2B5EF4-FFF2-40B4-BE49-F238E27FC236}">
                <a16:creationId xmlns:a16="http://schemas.microsoft.com/office/drawing/2014/main" id="{ED65CF13-F972-CA1E-CD0F-DF0B9FF951C5}"/>
              </a:ext>
            </a:extLst>
          </p:cNvPr>
          <p:cNvSpPr>
            <a:spLocks noGrp="1"/>
          </p:cNvSpPr>
          <p:nvPr>
            <p:ph idx="1"/>
          </p:nvPr>
        </p:nvSpPr>
        <p:spPr/>
        <p:txBody>
          <a:bodyPr>
            <a:normAutofit fontScale="62500" lnSpcReduction="20000"/>
          </a:bodyPr>
          <a:lstStyle/>
          <a:p>
            <a:r>
              <a:rPr lang="de-DE" dirty="0"/>
              <a:t>Das Wohlbefinden junger Menschen wird durch globale Belastungen wie Kriege, Klimawandel, durch schulischen Leistungsdruck und durch soziale Medien negativ beeinflusst. </a:t>
            </a:r>
          </a:p>
          <a:p>
            <a:r>
              <a:rPr lang="de-DE" dirty="0"/>
              <a:t>Insgesamt hat sich die psychische Gesundheit vieler Menschen in den vergangenen zehn Jahren verschlechtert. Vor allem während der Corona-Pandemie sank das psychische Wohlbefinden über alle Altersgruppen hinweg, jedoch wirkte sich diese Zeit bei jungen Menschen besonders negativ aus. Aktuell ist aber ein leichter Aufwärtstrend zu beobachten.</a:t>
            </a:r>
          </a:p>
          <a:p>
            <a:r>
              <a:rPr lang="de-DE" dirty="0"/>
              <a:t>Gleichzeitig ist das Bewusstsein für psychische Gesundheit gestiegen. Es ist leichter darüber zu sprechen und sich Hilfe zu holen. </a:t>
            </a:r>
          </a:p>
        </p:txBody>
      </p:sp>
    </p:spTree>
    <p:extLst>
      <p:ext uri="{BB962C8B-B14F-4D97-AF65-F5344CB8AC3E}">
        <p14:creationId xmlns:p14="http://schemas.microsoft.com/office/powerpoint/2010/main" val="39657281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9E1251-48F5-2441-9857-16F839E81C56}"/>
              </a:ext>
            </a:extLst>
          </p:cNvPr>
          <p:cNvSpPr>
            <a:spLocks noGrp="1"/>
          </p:cNvSpPr>
          <p:nvPr>
            <p:ph type="title"/>
          </p:nvPr>
        </p:nvSpPr>
        <p:spPr/>
        <p:txBody>
          <a:bodyPr/>
          <a:lstStyle/>
          <a:p>
            <a:r>
              <a:rPr lang="de-DE" dirty="0"/>
              <a:t>Schutz- und Risikofaktoren mentaler Gesundheit</a:t>
            </a:r>
          </a:p>
        </p:txBody>
      </p:sp>
      <p:sp>
        <p:nvSpPr>
          <p:cNvPr id="3" name="Textplatzhalter 2">
            <a:extLst>
              <a:ext uri="{FF2B5EF4-FFF2-40B4-BE49-F238E27FC236}">
                <a16:creationId xmlns:a16="http://schemas.microsoft.com/office/drawing/2014/main" id="{A3925036-EA30-DDA9-D322-9AFDE8F83BD1}"/>
              </a:ext>
            </a:extLst>
          </p:cNvPr>
          <p:cNvSpPr>
            <a:spLocks noGrp="1"/>
          </p:cNvSpPr>
          <p:nvPr>
            <p:ph type="body" idx="1"/>
          </p:nvPr>
        </p:nvSpPr>
        <p:spPr/>
        <p:txBody>
          <a:bodyPr/>
          <a:lstStyle/>
          <a:p>
            <a:r>
              <a:rPr lang="de-DE" dirty="0"/>
              <a:t>Das kann die mentale Gesundheit stärken:</a:t>
            </a:r>
          </a:p>
        </p:txBody>
      </p:sp>
      <p:sp>
        <p:nvSpPr>
          <p:cNvPr id="4" name="Inhaltsplatzhalter 3">
            <a:extLst>
              <a:ext uri="{FF2B5EF4-FFF2-40B4-BE49-F238E27FC236}">
                <a16:creationId xmlns:a16="http://schemas.microsoft.com/office/drawing/2014/main" id="{316EB374-4C6E-0CBF-A8E2-A00C54A88A15}"/>
              </a:ext>
            </a:extLst>
          </p:cNvPr>
          <p:cNvSpPr>
            <a:spLocks noGrp="1"/>
          </p:cNvSpPr>
          <p:nvPr>
            <p:ph sz="half" idx="2"/>
          </p:nvPr>
        </p:nvSpPr>
        <p:spPr/>
        <p:txBody>
          <a:bodyPr>
            <a:normAutofit fontScale="40000" lnSpcReduction="20000"/>
          </a:bodyPr>
          <a:lstStyle/>
          <a:p>
            <a:r>
              <a:rPr lang="de-DE" sz="4500" dirty="0"/>
              <a:t>Selbstbewusstsein, positive Lebenseinstellung</a:t>
            </a:r>
          </a:p>
          <a:p>
            <a:r>
              <a:rPr lang="de-DE" sz="4500" dirty="0"/>
              <a:t>Wissen über Hilfsangebote, gute Bildung</a:t>
            </a:r>
          </a:p>
          <a:p>
            <a:r>
              <a:rPr lang="de-DE" sz="4500" dirty="0"/>
              <a:t>Starke Bindungen und Unterstützung durch Freunde und Familie</a:t>
            </a:r>
          </a:p>
          <a:p>
            <a:r>
              <a:rPr lang="de-DE" sz="4500" dirty="0"/>
              <a:t>Sport und Bewegung, Hobbies und Freizeitaktivitäten</a:t>
            </a:r>
          </a:p>
          <a:p>
            <a:endParaRPr lang="de-DE" dirty="0"/>
          </a:p>
        </p:txBody>
      </p:sp>
      <p:sp>
        <p:nvSpPr>
          <p:cNvPr id="5" name="Textplatzhalter 4">
            <a:extLst>
              <a:ext uri="{FF2B5EF4-FFF2-40B4-BE49-F238E27FC236}">
                <a16:creationId xmlns:a16="http://schemas.microsoft.com/office/drawing/2014/main" id="{042F0E4B-48C0-836D-F5E2-2F5B63DD3B0E}"/>
              </a:ext>
            </a:extLst>
          </p:cNvPr>
          <p:cNvSpPr>
            <a:spLocks noGrp="1"/>
          </p:cNvSpPr>
          <p:nvPr>
            <p:ph type="body" sz="quarter" idx="3"/>
          </p:nvPr>
        </p:nvSpPr>
        <p:spPr/>
        <p:txBody>
          <a:bodyPr/>
          <a:lstStyle/>
          <a:p>
            <a:r>
              <a:rPr lang="de-DE" dirty="0"/>
              <a:t>Das kann der mentalen Gesundheit schaden:</a:t>
            </a:r>
          </a:p>
        </p:txBody>
      </p:sp>
      <p:sp>
        <p:nvSpPr>
          <p:cNvPr id="6" name="Inhaltsplatzhalter 5">
            <a:extLst>
              <a:ext uri="{FF2B5EF4-FFF2-40B4-BE49-F238E27FC236}">
                <a16:creationId xmlns:a16="http://schemas.microsoft.com/office/drawing/2014/main" id="{869B4032-1F86-1161-F9FE-964E6D92241F}"/>
              </a:ext>
            </a:extLst>
          </p:cNvPr>
          <p:cNvSpPr>
            <a:spLocks noGrp="1"/>
          </p:cNvSpPr>
          <p:nvPr>
            <p:ph sz="quarter" idx="4"/>
          </p:nvPr>
        </p:nvSpPr>
        <p:spPr/>
        <p:txBody>
          <a:bodyPr>
            <a:normAutofit fontScale="40000" lnSpcReduction="20000"/>
          </a:bodyPr>
          <a:lstStyle/>
          <a:p>
            <a:r>
              <a:rPr lang="de-DE" sz="4500" dirty="0"/>
              <a:t>Übermäßige Nutzung Sozialer Medien</a:t>
            </a:r>
          </a:p>
          <a:p>
            <a:r>
              <a:rPr lang="de-DE" sz="4500" dirty="0"/>
              <a:t>Leistungsdruck und Stress, Gewalterfahrungen, Drogenkonsum</a:t>
            </a:r>
          </a:p>
          <a:p>
            <a:r>
              <a:rPr lang="de-DE" sz="4500" dirty="0"/>
              <a:t>Probleme in der Familie, Konflikte in der Schule oder am Arbeitsplatz, Mobbing</a:t>
            </a:r>
          </a:p>
          <a:p>
            <a:r>
              <a:rPr lang="de-DE" sz="4500" dirty="0"/>
              <a:t>Geldsorgen, einschneidende Erlebnisse</a:t>
            </a:r>
          </a:p>
          <a:p>
            <a:endParaRPr lang="de-DE" dirty="0"/>
          </a:p>
        </p:txBody>
      </p:sp>
    </p:spTree>
    <p:extLst>
      <p:ext uri="{BB962C8B-B14F-4D97-AF65-F5344CB8AC3E}">
        <p14:creationId xmlns:p14="http://schemas.microsoft.com/office/powerpoint/2010/main" val="36326245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A7F7F2-5180-D323-E48B-360FD64D1B94}"/>
              </a:ext>
            </a:extLst>
          </p:cNvPr>
          <p:cNvSpPr>
            <a:spLocks noGrp="1"/>
          </p:cNvSpPr>
          <p:nvPr>
            <p:ph type="title"/>
          </p:nvPr>
        </p:nvSpPr>
        <p:spPr/>
        <p:txBody>
          <a:bodyPr/>
          <a:lstStyle/>
          <a:p>
            <a:r>
              <a:rPr lang="de-DE" dirty="0"/>
              <a:t>Lebenswelt Schule</a:t>
            </a:r>
          </a:p>
        </p:txBody>
      </p:sp>
      <p:sp>
        <p:nvSpPr>
          <p:cNvPr id="3" name="Inhaltsplatzhalter 2">
            <a:extLst>
              <a:ext uri="{FF2B5EF4-FFF2-40B4-BE49-F238E27FC236}">
                <a16:creationId xmlns:a16="http://schemas.microsoft.com/office/drawing/2014/main" id="{D3AE2596-CA37-159C-A71D-892EC367B269}"/>
              </a:ext>
            </a:extLst>
          </p:cNvPr>
          <p:cNvSpPr>
            <a:spLocks noGrp="1"/>
          </p:cNvSpPr>
          <p:nvPr>
            <p:ph idx="1"/>
          </p:nvPr>
        </p:nvSpPr>
        <p:spPr/>
        <p:txBody>
          <a:bodyPr>
            <a:normAutofit fontScale="92500"/>
          </a:bodyPr>
          <a:lstStyle/>
          <a:p>
            <a:r>
              <a:rPr lang="de-DE" dirty="0"/>
              <a:t>In der Schule geht’s außer ums Lernen auch um Begegnungen zwischen Kolleginnen und Kollegen, Eltern und Lehrkräften. </a:t>
            </a:r>
          </a:p>
          <a:p>
            <a:r>
              <a:rPr lang="de-DE" dirty="0"/>
              <a:t>Das Klassen- und Schulumfeld kann Einfluss auf die psychosoziale Gesundheit haben.</a:t>
            </a:r>
          </a:p>
          <a:p>
            <a:r>
              <a:rPr lang="de-DE" dirty="0"/>
              <a:t>Für ein gutes Schulklima zu sorgen, ist eine Aufgabe, die alle betrifft.</a:t>
            </a:r>
          </a:p>
          <a:p>
            <a:endParaRPr lang="de-DE" dirty="0"/>
          </a:p>
          <a:p>
            <a:endParaRPr lang="de-DE" dirty="0"/>
          </a:p>
        </p:txBody>
      </p:sp>
    </p:spTree>
    <p:extLst>
      <p:ext uri="{BB962C8B-B14F-4D97-AF65-F5344CB8AC3E}">
        <p14:creationId xmlns:p14="http://schemas.microsoft.com/office/powerpoint/2010/main" val="3936771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B3AD5F-3826-0876-71F5-447FAD4260B7}"/>
              </a:ext>
            </a:extLst>
          </p:cNvPr>
          <p:cNvSpPr>
            <a:spLocks noGrp="1"/>
          </p:cNvSpPr>
          <p:nvPr>
            <p:ph type="title"/>
          </p:nvPr>
        </p:nvSpPr>
        <p:spPr/>
        <p:txBody>
          <a:bodyPr/>
          <a:lstStyle/>
          <a:p>
            <a:r>
              <a:rPr lang="de-DE" dirty="0"/>
              <a:t>Für ein gutes Schulklima braucht es:</a:t>
            </a:r>
          </a:p>
        </p:txBody>
      </p:sp>
      <p:sp>
        <p:nvSpPr>
          <p:cNvPr id="3" name="Inhaltsplatzhalter 2">
            <a:extLst>
              <a:ext uri="{FF2B5EF4-FFF2-40B4-BE49-F238E27FC236}">
                <a16:creationId xmlns:a16="http://schemas.microsoft.com/office/drawing/2014/main" id="{EFB0A00A-8343-E850-1BA8-576F8824C2A3}"/>
              </a:ext>
            </a:extLst>
          </p:cNvPr>
          <p:cNvSpPr>
            <a:spLocks noGrp="1"/>
          </p:cNvSpPr>
          <p:nvPr>
            <p:ph idx="1"/>
          </p:nvPr>
        </p:nvSpPr>
        <p:spPr/>
        <p:txBody>
          <a:bodyPr>
            <a:normAutofit fontScale="70000" lnSpcReduction="20000"/>
          </a:bodyPr>
          <a:lstStyle/>
          <a:p>
            <a:r>
              <a:rPr lang="de-DE" sz="2900" dirty="0">
                <a:highlight>
                  <a:srgbClr val="F3EFE3"/>
                </a:highlight>
              </a:rPr>
              <a:t>Gemeinschaft</a:t>
            </a:r>
            <a:r>
              <a:rPr lang="de-DE" dirty="0"/>
              <a:t>. Ein starker Zusammenhalt in der Klasse und ein respektvolles Miteinander, bei dem sich auch neue Schülerinnen und Schüler schnell willkommen fühlen.</a:t>
            </a:r>
          </a:p>
          <a:p>
            <a:r>
              <a:rPr lang="de-DE" sz="2900" dirty="0">
                <a:highlight>
                  <a:srgbClr val="F3EFE3"/>
                </a:highlight>
              </a:rPr>
              <a:t>Mut</a:t>
            </a:r>
            <a:r>
              <a:rPr lang="de-DE" sz="2900" b="1" dirty="0">
                <a:highlight>
                  <a:srgbClr val="F3EFE3"/>
                </a:highlight>
              </a:rPr>
              <a:t> </a:t>
            </a:r>
            <a:r>
              <a:rPr lang="de-DE" sz="2900" dirty="0">
                <a:highlight>
                  <a:srgbClr val="F3EFE3"/>
                </a:highlight>
              </a:rPr>
              <a:t>und</a:t>
            </a:r>
            <a:r>
              <a:rPr lang="de-DE" sz="2900" b="1" dirty="0">
                <a:highlight>
                  <a:srgbClr val="F3EFE3"/>
                </a:highlight>
              </a:rPr>
              <a:t> </a:t>
            </a:r>
            <a:r>
              <a:rPr lang="de-DE" sz="2900" dirty="0">
                <a:highlight>
                  <a:srgbClr val="F3EFE3"/>
                </a:highlight>
              </a:rPr>
              <a:t>Wertschätzung</a:t>
            </a:r>
            <a:r>
              <a:rPr lang="de-DE" b="1" dirty="0"/>
              <a:t>. </a:t>
            </a:r>
            <a:r>
              <a:rPr lang="de-DE" dirty="0"/>
              <a:t>Wird kritisches und kreatives Denken im Unterricht gefördert, fällt die Auseinandersetzung mit Problemen bei schwierigen Situationen leichter. Ein respektvoller und wertschätzender Umgang aller Beteiligten auf Augenhöhe helfen ebenfalls dabei, sich wohlzufühlen.</a:t>
            </a:r>
          </a:p>
          <a:p>
            <a:r>
              <a:rPr lang="de-DE" sz="2900" dirty="0">
                <a:highlight>
                  <a:srgbClr val="F3EFE3"/>
                </a:highlight>
              </a:rPr>
              <a:t>Vertrauen</a:t>
            </a:r>
            <a:r>
              <a:rPr lang="de-DE" sz="2900" b="1" dirty="0">
                <a:highlight>
                  <a:srgbClr val="F3EFE3"/>
                </a:highlight>
              </a:rPr>
              <a:t> </a:t>
            </a:r>
            <a:r>
              <a:rPr lang="de-DE" sz="2900" dirty="0">
                <a:highlight>
                  <a:srgbClr val="F3EFE3"/>
                </a:highlight>
              </a:rPr>
              <a:t>und</a:t>
            </a:r>
            <a:r>
              <a:rPr lang="de-DE" sz="2900" b="1" dirty="0">
                <a:highlight>
                  <a:srgbClr val="F3EFE3"/>
                </a:highlight>
              </a:rPr>
              <a:t> </a:t>
            </a:r>
            <a:r>
              <a:rPr lang="de-DE" sz="2900" dirty="0">
                <a:highlight>
                  <a:srgbClr val="F3EFE3"/>
                </a:highlight>
              </a:rPr>
              <a:t>Unterstützung</a:t>
            </a:r>
            <a:r>
              <a:rPr lang="de-DE" b="1" dirty="0"/>
              <a:t>. </a:t>
            </a:r>
            <a:r>
              <a:rPr lang="de-DE" dirty="0"/>
              <a:t>Eine Umgebung, in der man ohne Angst vor Verurteilung Fehler ansprechen und offen reden kann.</a:t>
            </a:r>
          </a:p>
        </p:txBody>
      </p:sp>
    </p:spTree>
    <p:extLst>
      <p:ext uri="{BB962C8B-B14F-4D97-AF65-F5344CB8AC3E}">
        <p14:creationId xmlns:p14="http://schemas.microsoft.com/office/powerpoint/2010/main" val="37889309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5064D3-06DF-5EC7-54F9-AD5560EBB283}"/>
              </a:ext>
            </a:extLst>
          </p:cNvPr>
          <p:cNvSpPr>
            <a:spLocks noGrp="1"/>
          </p:cNvSpPr>
          <p:nvPr>
            <p:ph type="title"/>
          </p:nvPr>
        </p:nvSpPr>
        <p:spPr/>
        <p:txBody>
          <a:bodyPr/>
          <a:lstStyle/>
          <a:p>
            <a:r>
              <a:rPr lang="de-DE" dirty="0"/>
              <a:t>Anlaufstellen bei Problemen</a:t>
            </a:r>
          </a:p>
        </p:txBody>
      </p:sp>
      <p:sp>
        <p:nvSpPr>
          <p:cNvPr id="3" name="Inhaltsplatzhalter 2">
            <a:extLst>
              <a:ext uri="{FF2B5EF4-FFF2-40B4-BE49-F238E27FC236}">
                <a16:creationId xmlns:a16="http://schemas.microsoft.com/office/drawing/2014/main" id="{ECC904C6-5BCC-AF3E-2641-80DD77D5D016}"/>
              </a:ext>
            </a:extLst>
          </p:cNvPr>
          <p:cNvSpPr>
            <a:spLocks noGrp="1"/>
          </p:cNvSpPr>
          <p:nvPr>
            <p:ph idx="1"/>
          </p:nvPr>
        </p:nvSpPr>
        <p:spPr/>
        <p:txBody>
          <a:bodyPr/>
          <a:lstStyle/>
          <a:p>
            <a:r>
              <a:rPr lang="de-DE" dirty="0"/>
              <a:t>Wenn es doch mal hakt, sind Lehrkräfte und Eltern eine wichtige Anlaufstelle. </a:t>
            </a:r>
          </a:p>
          <a:p>
            <a:r>
              <a:rPr lang="de-DE" dirty="0"/>
              <a:t>Hilfe gibt es außerdem von </a:t>
            </a:r>
            <a:r>
              <a:rPr lang="de-DE" dirty="0">
                <a:highlight>
                  <a:srgbClr val="F3EFE3"/>
                </a:highlight>
              </a:rPr>
              <a:t>Schulpsychologinnen</a:t>
            </a:r>
            <a:r>
              <a:rPr lang="de-DE" b="1" dirty="0">
                <a:highlight>
                  <a:srgbClr val="F3EFE3"/>
                </a:highlight>
              </a:rPr>
              <a:t> </a:t>
            </a:r>
            <a:r>
              <a:rPr lang="de-DE" dirty="0">
                <a:highlight>
                  <a:srgbClr val="F3EFE3"/>
                </a:highlight>
              </a:rPr>
              <a:t>und</a:t>
            </a:r>
            <a:r>
              <a:rPr lang="de-DE" b="1" dirty="0">
                <a:highlight>
                  <a:srgbClr val="F3EFE3"/>
                </a:highlight>
              </a:rPr>
              <a:t> </a:t>
            </a:r>
            <a:r>
              <a:rPr lang="de-DE" dirty="0">
                <a:highlight>
                  <a:srgbClr val="F3EFE3"/>
                </a:highlight>
              </a:rPr>
              <a:t>Schulpsychologen</a:t>
            </a:r>
            <a:r>
              <a:rPr lang="de-DE" dirty="0"/>
              <a:t>. Sie sind für Schülerinnen und Schüler, für Lehrkräfte und Eltern da.</a:t>
            </a:r>
          </a:p>
          <a:p>
            <a:endParaRPr lang="de-DE" dirty="0"/>
          </a:p>
        </p:txBody>
      </p:sp>
    </p:spTree>
    <p:extLst>
      <p:ext uri="{BB962C8B-B14F-4D97-AF65-F5344CB8AC3E}">
        <p14:creationId xmlns:p14="http://schemas.microsoft.com/office/powerpoint/2010/main" val="27726027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8832EAA7-9F83-DADD-5A04-7C635F6DFE12}"/>
              </a:ext>
            </a:extLst>
          </p:cNvPr>
          <p:cNvSpPr>
            <a:spLocks noGrp="1"/>
          </p:cNvSpPr>
          <p:nvPr>
            <p:ph idx="1"/>
          </p:nvPr>
        </p:nvSpPr>
        <p:spPr/>
        <p:txBody>
          <a:bodyPr/>
          <a:lstStyle/>
          <a:p>
            <a:pPr marL="0" indent="0">
              <a:buNone/>
            </a:pPr>
            <a:r>
              <a:rPr lang="de-DE" dirty="0"/>
              <a:t>Die Hotline der </a:t>
            </a:r>
            <a:r>
              <a:rPr lang="de-DE" dirty="0">
                <a:hlinkClick r:id="rId2"/>
              </a:rPr>
              <a:t>Schulpsychologie</a:t>
            </a:r>
            <a:r>
              <a:rPr lang="de-DE" dirty="0"/>
              <a:t> lautet </a:t>
            </a:r>
            <a:r>
              <a:rPr lang="de-DE" b="1" dirty="0">
                <a:hlinkClick r:id="rId3"/>
              </a:rPr>
              <a:t>0800 211 320</a:t>
            </a:r>
            <a:r>
              <a:rPr lang="de-DE" dirty="0"/>
              <a:t> und ist von 0 – 24.00 Uhr täglich</a:t>
            </a:r>
            <a:r>
              <a:rPr lang="de-DE" b="1" dirty="0"/>
              <a:t> </a:t>
            </a:r>
            <a:r>
              <a:rPr lang="de-DE" dirty="0"/>
              <a:t>zu allen Themen erreichbar.</a:t>
            </a:r>
          </a:p>
        </p:txBody>
      </p:sp>
      <p:sp>
        <p:nvSpPr>
          <p:cNvPr id="3" name="Titel 2">
            <a:extLst>
              <a:ext uri="{FF2B5EF4-FFF2-40B4-BE49-F238E27FC236}">
                <a16:creationId xmlns:a16="http://schemas.microsoft.com/office/drawing/2014/main" id="{93DD78F8-2509-460F-456A-99569B9F76B6}"/>
              </a:ext>
            </a:extLst>
          </p:cNvPr>
          <p:cNvSpPr>
            <a:spLocks noGrp="1"/>
          </p:cNvSpPr>
          <p:nvPr>
            <p:ph type="title"/>
          </p:nvPr>
        </p:nvSpPr>
        <p:spPr/>
        <p:txBody>
          <a:bodyPr>
            <a:normAutofit/>
          </a:bodyPr>
          <a:lstStyle/>
          <a:p>
            <a:r>
              <a:rPr lang="de-DE" dirty="0"/>
              <a:t>Hier gibt es Hilfe</a:t>
            </a:r>
          </a:p>
        </p:txBody>
      </p:sp>
    </p:spTree>
    <p:extLst>
      <p:ext uri="{BB962C8B-B14F-4D97-AF65-F5344CB8AC3E}">
        <p14:creationId xmlns:p14="http://schemas.microsoft.com/office/powerpoint/2010/main" val="1393971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platzhalter 2">
            <a:extLst>
              <a:ext uri="{FF2B5EF4-FFF2-40B4-BE49-F238E27FC236}">
                <a16:creationId xmlns:a16="http://schemas.microsoft.com/office/drawing/2014/main" id="{0C972477-F6C9-BA9B-C181-7815453010AD}"/>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16988" b="16988"/>
          <a:stretch>
            <a:fillRect/>
          </a:stretch>
        </p:blipFill>
        <p:spPr>
          <a:prstGeom prst="rect">
            <a:avLst/>
          </a:prstGeom>
        </p:spPr>
      </p:pic>
      <p:sp>
        <p:nvSpPr>
          <p:cNvPr id="6" name="Textplatzhalter 5">
            <a:extLst>
              <a:ext uri="{FF2B5EF4-FFF2-40B4-BE49-F238E27FC236}">
                <a16:creationId xmlns:a16="http://schemas.microsoft.com/office/drawing/2014/main" id="{9B6374DA-626F-DDF0-031D-8BACC85F8C97}"/>
              </a:ext>
            </a:extLst>
          </p:cNvPr>
          <p:cNvSpPr>
            <a:spLocks noGrp="1"/>
          </p:cNvSpPr>
          <p:nvPr>
            <p:ph type="body" idx="10"/>
          </p:nvPr>
        </p:nvSpPr>
        <p:spPr/>
        <p:txBody>
          <a:bodyPr/>
          <a:lstStyle/>
          <a:p>
            <a:r>
              <a:rPr lang="de-AT" dirty="0"/>
              <a:t>🔗</a:t>
            </a:r>
            <a:r>
              <a:rPr lang="de-DE" dirty="0"/>
              <a:t> </a:t>
            </a:r>
            <a:r>
              <a:rPr lang="de-DE" dirty="0">
                <a:hlinkClick r:id="rId3"/>
              </a:rPr>
              <a:t>Schwerpunktthema „Mentale Gesundheit“ </a:t>
            </a:r>
            <a:r>
              <a:rPr lang="de-DE" dirty="0"/>
              <a:t>— Bild </a:t>
            </a:r>
            <a:r>
              <a:rPr lang="de-AT" dirty="0"/>
              <a:t>© iStock / Ridofranz</a:t>
            </a:r>
          </a:p>
          <a:p>
            <a:endParaRPr lang="de-AT" dirty="0"/>
          </a:p>
        </p:txBody>
      </p:sp>
    </p:spTree>
    <p:extLst>
      <p:ext uri="{BB962C8B-B14F-4D97-AF65-F5344CB8AC3E}">
        <p14:creationId xmlns:p14="http://schemas.microsoft.com/office/powerpoint/2010/main" val="10886584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platzhalter 5">
            <a:extLst>
              <a:ext uri="{FF2B5EF4-FFF2-40B4-BE49-F238E27FC236}">
                <a16:creationId xmlns:a16="http://schemas.microsoft.com/office/drawing/2014/main" id="{EC416F1C-1038-A3BA-7FC2-C3281BA687E8}"/>
              </a:ext>
            </a:extLst>
          </p:cNvPr>
          <p:cNvPicPr>
            <a:picLocks noGrp="1" noChangeAspect="1"/>
          </p:cNvPicPr>
          <p:nvPr>
            <p:ph type="pic" idx="10"/>
          </p:nvPr>
        </p:nvPicPr>
        <p:blipFill>
          <a:blip r:embed="rId2">
            <a:extLst>
              <a:ext uri="{28A0092B-C50C-407E-A947-70E740481C1C}">
                <a14:useLocalDpi xmlns:a14="http://schemas.microsoft.com/office/drawing/2010/main" val="0"/>
              </a:ext>
            </a:extLst>
          </a:blip>
          <a:srcRect t="25332" b="25332"/>
          <a:stretch>
            <a:fillRect/>
          </a:stretch>
        </p:blipFill>
        <p:spPr>
          <a:prstGeom prst="rect">
            <a:avLst/>
          </a:prstGeom>
        </p:spPr>
      </p:pic>
      <p:sp>
        <p:nvSpPr>
          <p:cNvPr id="3" name="Titel 2">
            <a:extLst>
              <a:ext uri="{FF2B5EF4-FFF2-40B4-BE49-F238E27FC236}">
                <a16:creationId xmlns:a16="http://schemas.microsoft.com/office/drawing/2014/main" id="{A6D3B310-2840-E11E-15AF-E3117637A881}"/>
              </a:ext>
            </a:extLst>
          </p:cNvPr>
          <p:cNvSpPr>
            <a:spLocks noGrp="1"/>
          </p:cNvSpPr>
          <p:nvPr>
            <p:ph type="title"/>
          </p:nvPr>
        </p:nvSpPr>
        <p:spPr/>
        <p:txBody>
          <a:bodyPr/>
          <a:lstStyle/>
          <a:p>
            <a:r>
              <a:rPr lang="de-AT" dirty="0">
                <a:hlinkClick r:id="rId3"/>
              </a:rPr>
              <a:t>🔗</a:t>
            </a:r>
            <a:r>
              <a:rPr lang="de-DE" dirty="0">
                <a:hlinkClick r:id="rId3"/>
              </a:rPr>
              <a:t>Was glücklich macht</a:t>
            </a:r>
            <a:endParaRPr lang="de-DE" dirty="0"/>
          </a:p>
        </p:txBody>
      </p:sp>
      <p:sp>
        <p:nvSpPr>
          <p:cNvPr id="4" name="Textplatzhalter 3">
            <a:extLst>
              <a:ext uri="{FF2B5EF4-FFF2-40B4-BE49-F238E27FC236}">
                <a16:creationId xmlns:a16="http://schemas.microsoft.com/office/drawing/2014/main" id="{78A3E431-AC51-3B70-E708-6AC83688097D}"/>
              </a:ext>
            </a:extLst>
          </p:cNvPr>
          <p:cNvSpPr>
            <a:spLocks noGrp="1"/>
          </p:cNvSpPr>
          <p:nvPr>
            <p:ph type="body" idx="1"/>
          </p:nvPr>
        </p:nvSpPr>
        <p:spPr/>
        <p:txBody>
          <a:bodyPr/>
          <a:lstStyle/>
          <a:p>
            <a:r>
              <a:rPr lang="de-AT" dirty="0"/>
              <a:t>©  </a:t>
            </a:r>
            <a:r>
              <a:rPr lang="de-DE" dirty="0"/>
              <a:t>iStock / lurii</a:t>
            </a:r>
          </a:p>
        </p:txBody>
      </p:sp>
    </p:spTree>
    <p:extLst>
      <p:ext uri="{BB962C8B-B14F-4D97-AF65-F5344CB8AC3E}">
        <p14:creationId xmlns:p14="http://schemas.microsoft.com/office/powerpoint/2010/main" val="21673579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FC957B-9E2D-EA61-615C-C17CFEAC3064}"/>
              </a:ext>
            </a:extLst>
          </p:cNvPr>
          <p:cNvSpPr>
            <a:spLocks noGrp="1"/>
          </p:cNvSpPr>
          <p:nvPr>
            <p:ph type="title"/>
          </p:nvPr>
        </p:nvSpPr>
        <p:spPr/>
        <p:txBody>
          <a:bodyPr/>
          <a:lstStyle/>
          <a:p>
            <a:r>
              <a:rPr lang="de-DE" dirty="0"/>
              <a:t>Weltglücksbericht</a:t>
            </a:r>
          </a:p>
        </p:txBody>
      </p:sp>
      <p:sp>
        <p:nvSpPr>
          <p:cNvPr id="3" name="Inhaltsplatzhalter 2">
            <a:extLst>
              <a:ext uri="{FF2B5EF4-FFF2-40B4-BE49-F238E27FC236}">
                <a16:creationId xmlns:a16="http://schemas.microsoft.com/office/drawing/2014/main" id="{A15DEB55-4075-A13F-EEE7-5065501D5860}"/>
              </a:ext>
            </a:extLst>
          </p:cNvPr>
          <p:cNvSpPr>
            <a:spLocks noGrp="1"/>
          </p:cNvSpPr>
          <p:nvPr>
            <p:ph idx="1"/>
          </p:nvPr>
        </p:nvSpPr>
        <p:spPr/>
        <p:txBody>
          <a:bodyPr>
            <a:normAutofit fontScale="85000" lnSpcReduction="10000"/>
          </a:bodyPr>
          <a:lstStyle/>
          <a:p>
            <a:r>
              <a:rPr lang="de-DE" dirty="0"/>
              <a:t>Der Weltglückbericht schaut sich regelmäßig an, wie gut es den Menschen in verschiedenen Ländern geht:</a:t>
            </a:r>
          </a:p>
          <a:p>
            <a:pPr lvl="1"/>
            <a:r>
              <a:rPr lang="de-DE" dirty="0"/>
              <a:t>Wie gesund und wie alt werden die Menschen?</a:t>
            </a:r>
          </a:p>
          <a:p>
            <a:pPr lvl="1"/>
            <a:r>
              <a:rPr lang="de-DE" dirty="0"/>
              <a:t>Wie frei sind die Menschen, um ihre Meinung auszudrücken und sich zu entfalten?</a:t>
            </a:r>
          </a:p>
          <a:p>
            <a:pPr lvl="1"/>
            <a:r>
              <a:rPr lang="de-DE" dirty="0"/>
              <a:t>Wie sehr vertrauen sie staatlichen Institutionen, wie dem Parlament oder der Justiz?</a:t>
            </a:r>
          </a:p>
          <a:p>
            <a:pPr lvl="1"/>
            <a:r>
              <a:rPr lang="de-DE" dirty="0"/>
              <a:t>Wie sehr halten die Menschen untereinander zusammen und unterstützen sich?</a:t>
            </a:r>
          </a:p>
        </p:txBody>
      </p:sp>
    </p:spTree>
    <p:extLst>
      <p:ext uri="{BB962C8B-B14F-4D97-AF65-F5344CB8AC3E}">
        <p14:creationId xmlns:p14="http://schemas.microsoft.com/office/powerpoint/2010/main" val="28956243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313F05-15E4-93C3-86C2-D5BFD2C37B7C}"/>
              </a:ext>
            </a:extLst>
          </p:cNvPr>
          <p:cNvSpPr>
            <a:spLocks noGrp="1"/>
          </p:cNvSpPr>
          <p:nvPr>
            <p:ph type="title"/>
          </p:nvPr>
        </p:nvSpPr>
        <p:spPr/>
        <p:txBody>
          <a:bodyPr>
            <a:normAutofit fontScale="90000"/>
          </a:bodyPr>
          <a:lstStyle/>
          <a:p>
            <a:r>
              <a:rPr lang="de-DE" dirty="0"/>
              <a:t>Perma-Modell nach Martin Seligman für ein glückliches Leben</a:t>
            </a:r>
          </a:p>
        </p:txBody>
      </p:sp>
      <p:sp>
        <p:nvSpPr>
          <p:cNvPr id="3" name="Inhaltsplatzhalter 2">
            <a:extLst>
              <a:ext uri="{FF2B5EF4-FFF2-40B4-BE49-F238E27FC236}">
                <a16:creationId xmlns:a16="http://schemas.microsoft.com/office/drawing/2014/main" id="{E44D40BB-401C-ED7A-D342-786ED4F6BEA0}"/>
              </a:ext>
            </a:extLst>
          </p:cNvPr>
          <p:cNvSpPr>
            <a:spLocks noGrp="1"/>
          </p:cNvSpPr>
          <p:nvPr>
            <p:ph idx="1"/>
          </p:nvPr>
        </p:nvSpPr>
        <p:spPr/>
        <p:txBody>
          <a:bodyPr>
            <a:normAutofit lnSpcReduction="10000"/>
          </a:bodyPr>
          <a:lstStyle/>
          <a:p>
            <a:r>
              <a:rPr lang="de-DE" dirty="0"/>
              <a:t>P: Positive Emotionen</a:t>
            </a:r>
          </a:p>
          <a:p>
            <a:r>
              <a:rPr lang="de-DE" dirty="0"/>
              <a:t>E: Engagement – sich für etwas einsetzen</a:t>
            </a:r>
          </a:p>
          <a:p>
            <a:r>
              <a:rPr lang="de-DE" dirty="0"/>
              <a:t>R: Relationship – soziale Beziehungen pflegen</a:t>
            </a:r>
          </a:p>
          <a:p>
            <a:r>
              <a:rPr lang="de-DE" dirty="0"/>
              <a:t>M: Meaning – Sinnstiftende Tätigkeiten ausüben</a:t>
            </a:r>
          </a:p>
          <a:p>
            <a:r>
              <a:rPr lang="de-DE" dirty="0"/>
              <a:t>A: Accomplishment – Ziele setzen und erreichen</a:t>
            </a:r>
          </a:p>
        </p:txBody>
      </p:sp>
    </p:spTree>
    <p:extLst>
      <p:ext uri="{BB962C8B-B14F-4D97-AF65-F5344CB8AC3E}">
        <p14:creationId xmlns:p14="http://schemas.microsoft.com/office/powerpoint/2010/main" val="40652350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platzhalter 5">
            <a:extLst>
              <a:ext uri="{FF2B5EF4-FFF2-40B4-BE49-F238E27FC236}">
                <a16:creationId xmlns:a16="http://schemas.microsoft.com/office/drawing/2014/main" id="{0F661EBE-CC6F-72BF-2A53-FB83D962D869}"/>
              </a:ext>
            </a:extLst>
          </p:cNvPr>
          <p:cNvPicPr>
            <a:picLocks noGrp="1" noChangeAspect="1"/>
          </p:cNvPicPr>
          <p:nvPr>
            <p:ph type="pic" idx="10"/>
          </p:nvPr>
        </p:nvPicPr>
        <p:blipFill>
          <a:blip r:embed="rId2">
            <a:extLst>
              <a:ext uri="{28A0092B-C50C-407E-A947-70E740481C1C}">
                <a14:useLocalDpi xmlns:a14="http://schemas.microsoft.com/office/drawing/2010/main" val="0"/>
              </a:ext>
            </a:extLst>
          </a:blip>
          <a:srcRect t="28073" b="28073"/>
          <a:stretch>
            <a:fillRect/>
          </a:stretch>
        </p:blipFill>
        <p:spPr>
          <a:prstGeom prst="rect">
            <a:avLst/>
          </a:prstGeom>
        </p:spPr>
      </p:pic>
      <p:sp>
        <p:nvSpPr>
          <p:cNvPr id="3" name="Titel 2">
            <a:extLst>
              <a:ext uri="{FF2B5EF4-FFF2-40B4-BE49-F238E27FC236}">
                <a16:creationId xmlns:a16="http://schemas.microsoft.com/office/drawing/2014/main" id="{AEA16DA1-C5E9-C176-05E7-0755D7EA515D}"/>
              </a:ext>
            </a:extLst>
          </p:cNvPr>
          <p:cNvSpPr>
            <a:spLocks noGrp="1"/>
          </p:cNvSpPr>
          <p:nvPr>
            <p:ph type="title"/>
          </p:nvPr>
        </p:nvSpPr>
        <p:spPr/>
        <p:txBody>
          <a:bodyPr/>
          <a:lstStyle/>
          <a:p>
            <a:r>
              <a:rPr lang="de-AT" dirty="0">
                <a:hlinkClick r:id="rId3"/>
              </a:rPr>
              <a:t>🔗</a:t>
            </a:r>
            <a:r>
              <a:rPr lang="de-DE" dirty="0">
                <a:hlinkClick r:id="rId3"/>
              </a:rPr>
              <a:t>Tipps und Hilfe</a:t>
            </a:r>
            <a:endParaRPr lang="de-DE" dirty="0"/>
          </a:p>
        </p:txBody>
      </p:sp>
      <p:sp>
        <p:nvSpPr>
          <p:cNvPr id="4" name="Textplatzhalter 3">
            <a:extLst>
              <a:ext uri="{FF2B5EF4-FFF2-40B4-BE49-F238E27FC236}">
                <a16:creationId xmlns:a16="http://schemas.microsoft.com/office/drawing/2014/main" id="{78DE4EB7-BA7D-6D81-9992-2BA643B95BF3}"/>
              </a:ext>
            </a:extLst>
          </p:cNvPr>
          <p:cNvSpPr>
            <a:spLocks noGrp="1"/>
          </p:cNvSpPr>
          <p:nvPr>
            <p:ph type="body" idx="1"/>
          </p:nvPr>
        </p:nvSpPr>
        <p:spPr/>
        <p:txBody>
          <a:bodyPr/>
          <a:lstStyle/>
          <a:p>
            <a:r>
              <a:rPr lang="de-AT" dirty="0"/>
              <a:t>© </a:t>
            </a:r>
            <a:r>
              <a:rPr lang="de-DE" dirty="0"/>
              <a:t>Clipdealer / bialasiewicz</a:t>
            </a:r>
          </a:p>
        </p:txBody>
      </p:sp>
    </p:spTree>
    <p:extLst>
      <p:ext uri="{BB962C8B-B14F-4D97-AF65-F5344CB8AC3E}">
        <p14:creationId xmlns:p14="http://schemas.microsoft.com/office/powerpoint/2010/main" val="22896521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190DBF-BF4C-45DB-BB87-FBF470B1005A}"/>
              </a:ext>
            </a:extLst>
          </p:cNvPr>
          <p:cNvSpPr>
            <a:spLocks noGrp="1"/>
          </p:cNvSpPr>
          <p:nvPr>
            <p:ph type="title"/>
          </p:nvPr>
        </p:nvSpPr>
        <p:spPr/>
        <p:txBody>
          <a:bodyPr/>
          <a:lstStyle/>
          <a:p>
            <a:r>
              <a:rPr lang="de-DE" dirty="0"/>
              <a:t>Auswahl an Berufsfeldern</a:t>
            </a:r>
          </a:p>
        </p:txBody>
      </p:sp>
      <p:sp>
        <p:nvSpPr>
          <p:cNvPr id="3" name="Inhaltsplatzhalter 2">
            <a:extLst>
              <a:ext uri="{FF2B5EF4-FFF2-40B4-BE49-F238E27FC236}">
                <a16:creationId xmlns:a16="http://schemas.microsoft.com/office/drawing/2014/main" id="{7D1D6035-60A4-BDCF-E96F-C358423960A8}"/>
              </a:ext>
            </a:extLst>
          </p:cNvPr>
          <p:cNvSpPr>
            <a:spLocks noGrp="1"/>
          </p:cNvSpPr>
          <p:nvPr>
            <p:ph idx="1"/>
          </p:nvPr>
        </p:nvSpPr>
        <p:spPr/>
        <p:txBody>
          <a:bodyPr>
            <a:normAutofit fontScale="55000" lnSpcReduction="20000"/>
          </a:bodyPr>
          <a:lstStyle/>
          <a:p>
            <a:r>
              <a:rPr lang="de-DE" sz="3500" dirty="0">
                <a:highlight>
                  <a:srgbClr val="F3EFE3"/>
                </a:highlight>
              </a:rPr>
              <a:t>Psychologin/Psychologe</a:t>
            </a:r>
            <a:r>
              <a:rPr lang="de-DE" sz="3400" dirty="0"/>
              <a:t>: Abschluss des Studiums der Psychologie sowie weitere Fachausbildung</a:t>
            </a:r>
          </a:p>
          <a:p>
            <a:r>
              <a:rPr lang="de-DE" sz="3500" dirty="0">
                <a:highlight>
                  <a:srgbClr val="F3EFE3"/>
                </a:highlight>
              </a:rPr>
              <a:t>Klinische</a:t>
            </a:r>
            <a:r>
              <a:rPr lang="de-DE" sz="3400" dirty="0"/>
              <a:t> </a:t>
            </a:r>
            <a:r>
              <a:rPr lang="de-DE" sz="3500" dirty="0">
                <a:highlight>
                  <a:srgbClr val="F3EFE3"/>
                </a:highlight>
              </a:rPr>
              <a:t>Psychologin</a:t>
            </a:r>
            <a:r>
              <a:rPr lang="de-DE" sz="3400" dirty="0">
                <a:highlight>
                  <a:srgbClr val="F3EFE3"/>
                </a:highlight>
              </a:rPr>
              <a:t>/</a:t>
            </a:r>
            <a:r>
              <a:rPr lang="de-DE" sz="3500" dirty="0">
                <a:highlight>
                  <a:srgbClr val="F3EFE3"/>
                </a:highlight>
              </a:rPr>
              <a:t>Klinischer</a:t>
            </a:r>
            <a:r>
              <a:rPr lang="de-DE" sz="3400" dirty="0"/>
              <a:t> </a:t>
            </a:r>
            <a:r>
              <a:rPr lang="de-DE" sz="3500" dirty="0">
                <a:highlight>
                  <a:srgbClr val="F3EFE3"/>
                </a:highlight>
              </a:rPr>
              <a:t>Psychologe</a:t>
            </a:r>
            <a:r>
              <a:rPr lang="de-DE" sz="3400" dirty="0"/>
              <a:t>: Beraten Menschen bei psychischen Belastungen und Erkrankungen. Begleiten und beraten auch Menschen nach traumatischen Erlebnissen und in Krisensituationen. </a:t>
            </a:r>
          </a:p>
          <a:p>
            <a:r>
              <a:rPr lang="de-DE" sz="3500" dirty="0">
                <a:highlight>
                  <a:srgbClr val="F3EFE3"/>
                </a:highlight>
              </a:rPr>
              <a:t>Schulpsychologin</a:t>
            </a:r>
            <a:r>
              <a:rPr lang="de-DE" sz="3400" dirty="0">
                <a:highlight>
                  <a:srgbClr val="F3EFE3"/>
                </a:highlight>
              </a:rPr>
              <a:t>/</a:t>
            </a:r>
            <a:r>
              <a:rPr lang="de-DE" sz="3500" dirty="0">
                <a:highlight>
                  <a:srgbClr val="F3EFE3"/>
                </a:highlight>
              </a:rPr>
              <a:t>Schulpsychologe</a:t>
            </a:r>
            <a:r>
              <a:rPr lang="de-DE" sz="3400" dirty="0"/>
              <a:t>: Stehen als Ansprechpersonen für Schülerinnen und Schüler, Lehrkräfte, Erziehungsberechtigte bei allen schwierigen Situationen und Problemen rund um die Schule zur Verfügung.</a:t>
            </a:r>
          </a:p>
          <a:p>
            <a:endParaRPr lang="de-DE" dirty="0"/>
          </a:p>
          <a:p>
            <a:endParaRPr lang="de-DE" dirty="0"/>
          </a:p>
        </p:txBody>
      </p:sp>
    </p:spTree>
    <p:extLst>
      <p:ext uri="{BB962C8B-B14F-4D97-AF65-F5344CB8AC3E}">
        <p14:creationId xmlns:p14="http://schemas.microsoft.com/office/powerpoint/2010/main" val="6725501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72478-7AE5-FE6C-3AD0-53192B410FF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721EA53-94C8-A432-CDBC-8793E080DAE4}"/>
              </a:ext>
            </a:extLst>
          </p:cNvPr>
          <p:cNvSpPr>
            <a:spLocks noGrp="1"/>
          </p:cNvSpPr>
          <p:nvPr>
            <p:ph type="title"/>
          </p:nvPr>
        </p:nvSpPr>
        <p:spPr/>
        <p:txBody>
          <a:bodyPr/>
          <a:lstStyle/>
          <a:p>
            <a:r>
              <a:rPr lang="de-DE" dirty="0"/>
              <a:t>Auswahl an Berufsfeldern</a:t>
            </a:r>
          </a:p>
        </p:txBody>
      </p:sp>
      <p:sp>
        <p:nvSpPr>
          <p:cNvPr id="3" name="Inhaltsplatzhalter 2">
            <a:extLst>
              <a:ext uri="{FF2B5EF4-FFF2-40B4-BE49-F238E27FC236}">
                <a16:creationId xmlns:a16="http://schemas.microsoft.com/office/drawing/2014/main" id="{7BB80296-E1BE-DB51-E84E-D7756E0B7A39}"/>
              </a:ext>
            </a:extLst>
          </p:cNvPr>
          <p:cNvSpPr>
            <a:spLocks noGrp="1"/>
          </p:cNvSpPr>
          <p:nvPr>
            <p:ph idx="1"/>
          </p:nvPr>
        </p:nvSpPr>
        <p:spPr/>
        <p:txBody>
          <a:bodyPr>
            <a:normAutofit fontScale="62500" lnSpcReduction="20000"/>
          </a:bodyPr>
          <a:lstStyle/>
          <a:p>
            <a:r>
              <a:rPr lang="de-DE" sz="3400" dirty="0">
                <a:highlight>
                  <a:srgbClr val="F3EFE3"/>
                </a:highlight>
              </a:rPr>
              <a:t>Psychiaterin/Psychiater</a:t>
            </a:r>
            <a:r>
              <a:rPr lang="de-DE" sz="3400" dirty="0"/>
              <a:t>: Abschluss des Studiums der Medizin sowie Spezialisierung im Fachbereich „Psychiatrie“. Diagnostizieren und behandeln Menschen mit psychischen Erkrankungen durch Therapien und Medikamente. </a:t>
            </a:r>
          </a:p>
          <a:p>
            <a:r>
              <a:rPr lang="de-DE" sz="3400" dirty="0">
                <a:highlight>
                  <a:srgbClr val="F3EFE3"/>
                </a:highlight>
              </a:rPr>
              <a:t>Psychotherapeutin/Psychotherapeut</a:t>
            </a:r>
            <a:r>
              <a:rPr lang="de-DE" sz="3400" dirty="0"/>
              <a:t>: Gemeinsam wird vor allem durch Gespräche nach Lösungen gesucht, wie schwierige Situationen gemeistert werden können.</a:t>
            </a:r>
          </a:p>
          <a:p>
            <a:endParaRPr lang="de-DE" dirty="0"/>
          </a:p>
          <a:p>
            <a:endParaRPr lang="de-DE" dirty="0"/>
          </a:p>
        </p:txBody>
      </p:sp>
    </p:spTree>
    <p:extLst>
      <p:ext uri="{BB962C8B-B14F-4D97-AF65-F5344CB8AC3E}">
        <p14:creationId xmlns:p14="http://schemas.microsoft.com/office/powerpoint/2010/main" val="37651297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F49A53-550B-8046-C3B7-2999AFBB6963}"/>
              </a:ext>
            </a:extLst>
          </p:cNvPr>
          <p:cNvSpPr>
            <a:spLocks noGrp="1"/>
          </p:cNvSpPr>
          <p:nvPr>
            <p:ph type="title"/>
          </p:nvPr>
        </p:nvSpPr>
        <p:spPr/>
        <p:txBody>
          <a:bodyPr>
            <a:normAutofit fontScale="90000"/>
          </a:bodyPr>
          <a:lstStyle/>
          <a:p>
            <a:r>
              <a:rPr lang="de-AT" dirty="0"/>
              <a:t>Soziale und gesundheitsbezogene Berufsfelder</a:t>
            </a:r>
          </a:p>
        </p:txBody>
      </p:sp>
      <p:sp>
        <p:nvSpPr>
          <p:cNvPr id="3" name="Inhaltsplatzhalter 2">
            <a:extLst>
              <a:ext uri="{FF2B5EF4-FFF2-40B4-BE49-F238E27FC236}">
                <a16:creationId xmlns:a16="http://schemas.microsoft.com/office/drawing/2014/main" id="{B334FB48-777C-2847-9B37-845B891F5795}"/>
              </a:ext>
            </a:extLst>
          </p:cNvPr>
          <p:cNvSpPr>
            <a:spLocks noGrp="1"/>
          </p:cNvSpPr>
          <p:nvPr>
            <p:ph idx="1"/>
          </p:nvPr>
        </p:nvSpPr>
        <p:spPr/>
        <p:txBody>
          <a:bodyPr>
            <a:normAutofit/>
          </a:bodyPr>
          <a:lstStyle/>
          <a:p>
            <a:r>
              <a:rPr lang="de-AT" dirty="0">
                <a:highlight>
                  <a:srgbClr val="F3EFE3"/>
                </a:highlight>
              </a:rPr>
              <a:t>Sozialarbeit</a:t>
            </a:r>
            <a:r>
              <a:rPr lang="de-AT" dirty="0"/>
              <a:t>: Soziale Arbeit hat das Ziel, sozial benachteiligte Personen bzw. Menschen in schwierigen Lebenslagen in ihrem Alltag zu unterstützen. Sowohl </a:t>
            </a:r>
            <a:r>
              <a:rPr lang="de-AT" dirty="0">
                <a:highlight>
                  <a:srgbClr val="F3EFE3"/>
                </a:highlight>
              </a:rPr>
              <a:t>Sozialarbeiterinnen und -arbeiter</a:t>
            </a:r>
            <a:r>
              <a:rPr lang="de-AT" dirty="0"/>
              <a:t> als auch </a:t>
            </a:r>
            <a:r>
              <a:rPr lang="de-AT" dirty="0">
                <a:highlight>
                  <a:srgbClr val="F3EFE3"/>
                </a:highlight>
              </a:rPr>
              <a:t>Sozialpädagoginnen und -pädagogen</a:t>
            </a:r>
            <a:r>
              <a:rPr lang="de-AT" dirty="0"/>
              <a:t> arbeiten in diesem Berufsfeld.</a:t>
            </a:r>
          </a:p>
          <a:p>
            <a:endParaRPr lang="de-AT" dirty="0"/>
          </a:p>
        </p:txBody>
      </p:sp>
    </p:spTree>
    <p:extLst>
      <p:ext uri="{BB962C8B-B14F-4D97-AF65-F5344CB8AC3E}">
        <p14:creationId xmlns:p14="http://schemas.microsoft.com/office/powerpoint/2010/main" val="3892353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02177E-C4FF-B28D-B90C-6CF4445304F2}"/>
              </a:ext>
            </a:extLst>
          </p:cNvPr>
          <p:cNvSpPr>
            <a:spLocks noGrp="1"/>
          </p:cNvSpPr>
          <p:nvPr>
            <p:ph type="title"/>
          </p:nvPr>
        </p:nvSpPr>
        <p:spPr/>
        <p:txBody>
          <a:bodyPr>
            <a:normAutofit fontScale="90000"/>
          </a:bodyPr>
          <a:lstStyle/>
          <a:p>
            <a:r>
              <a:rPr lang="de-AT" dirty="0"/>
              <a:t>Soziale und gesundheitsbezogene Berufsfelder</a:t>
            </a:r>
          </a:p>
        </p:txBody>
      </p:sp>
      <p:sp>
        <p:nvSpPr>
          <p:cNvPr id="3" name="Inhaltsplatzhalter 2">
            <a:extLst>
              <a:ext uri="{FF2B5EF4-FFF2-40B4-BE49-F238E27FC236}">
                <a16:creationId xmlns:a16="http://schemas.microsoft.com/office/drawing/2014/main" id="{E2547BB8-EE55-F038-0063-EE52350AD31F}"/>
              </a:ext>
            </a:extLst>
          </p:cNvPr>
          <p:cNvSpPr>
            <a:spLocks noGrp="1"/>
          </p:cNvSpPr>
          <p:nvPr>
            <p:ph idx="1"/>
          </p:nvPr>
        </p:nvSpPr>
        <p:spPr/>
        <p:txBody>
          <a:bodyPr>
            <a:normAutofit fontScale="77500" lnSpcReduction="20000"/>
          </a:bodyPr>
          <a:lstStyle/>
          <a:p>
            <a:r>
              <a:rPr lang="de-AT" dirty="0">
                <a:highlight>
                  <a:srgbClr val="F3EFE3"/>
                </a:highlight>
              </a:rPr>
              <a:t>Lebens- und Sozialberatung</a:t>
            </a:r>
            <a:r>
              <a:rPr lang="de-AT" dirty="0"/>
              <a:t>: Zählt zu den Berufsfeldern mit „gesundheitsbezogener Funktion“. </a:t>
            </a:r>
          </a:p>
          <a:p>
            <a:pPr lvl="1"/>
            <a:r>
              <a:rPr lang="de-AT" dirty="0"/>
              <a:t>Das Tätigkeitsfeld kann neben ernährungs- und sportwissenschaftlicher Beratung auch psychosozialer Unterstützung umfassen. </a:t>
            </a:r>
          </a:p>
          <a:p>
            <a:pPr lvl="1"/>
            <a:r>
              <a:rPr lang="de-AT" dirty="0"/>
              <a:t>Als psychosoziale Beraterinnen und Berater können sie bei Persönlichkeitsentwicklung und wichtigen Lebensentscheidungen beraten oder in schwierigen Situationen bzw. bei Lebenskrisen begleiten. </a:t>
            </a:r>
          </a:p>
          <a:p>
            <a:pPr lvl="1"/>
            <a:r>
              <a:rPr lang="de-AT" dirty="0"/>
              <a:t>Allerdings darf grundsätzlich nur mit (psychisch) gesunde Menschen gearbeitet werden.</a:t>
            </a:r>
          </a:p>
        </p:txBody>
      </p:sp>
    </p:spTree>
    <p:extLst>
      <p:ext uri="{BB962C8B-B14F-4D97-AF65-F5344CB8AC3E}">
        <p14:creationId xmlns:p14="http://schemas.microsoft.com/office/powerpoint/2010/main" val="913208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066D3A-08F7-F1B9-8DEE-B37910321375}"/>
              </a:ext>
            </a:extLst>
          </p:cNvPr>
          <p:cNvSpPr>
            <a:spLocks noGrp="1"/>
          </p:cNvSpPr>
          <p:nvPr>
            <p:ph type="title"/>
          </p:nvPr>
        </p:nvSpPr>
        <p:spPr/>
        <p:txBody>
          <a:bodyPr/>
          <a:lstStyle/>
          <a:p>
            <a:r>
              <a:rPr lang="de-AT" dirty="0"/>
              <a:t>(Seelisches) Wohlbefinden als Berufsfeld</a:t>
            </a:r>
          </a:p>
        </p:txBody>
      </p:sp>
      <p:sp>
        <p:nvSpPr>
          <p:cNvPr id="3" name="Inhaltsplatzhalter 2">
            <a:extLst>
              <a:ext uri="{FF2B5EF4-FFF2-40B4-BE49-F238E27FC236}">
                <a16:creationId xmlns:a16="http://schemas.microsoft.com/office/drawing/2014/main" id="{98F20DD9-A6EA-0D0E-9040-A77C20F237FA}"/>
              </a:ext>
            </a:extLst>
          </p:cNvPr>
          <p:cNvSpPr>
            <a:spLocks noGrp="1"/>
          </p:cNvSpPr>
          <p:nvPr>
            <p:ph idx="1"/>
          </p:nvPr>
        </p:nvSpPr>
        <p:spPr/>
        <p:txBody>
          <a:bodyPr>
            <a:normAutofit fontScale="62500" lnSpcReduction="20000"/>
          </a:bodyPr>
          <a:lstStyle/>
          <a:p>
            <a:r>
              <a:rPr lang="de-AT" dirty="0"/>
              <a:t>Hier gibt es eine große Vielfalt an Berufsfeldern, die in verschiedensten Lebensbereichen und mit unterschiedlichsten Schwerpunkten das Wohlbefinden und die Lebensqualität steigern sollen.</a:t>
            </a:r>
          </a:p>
          <a:p>
            <a:r>
              <a:rPr lang="de-AT" dirty="0"/>
              <a:t>Wer beruflich eine dieser Tätigkeiten ausübt, darf Menschen begleiten, beraten und unterstützen, ist aber nicht berechtigt, medizinisch, diagnostisch oder therapeutisch zu arbeiten. </a:t>
            </a:r>
          </a:p>
          <a:p>
            <a:r>
              <a:rPr lang="de-AT" dirty="0"/>
              <a:t>Beispiele für Berufe, die in diesen Bereich gehören: </a:t>
            </a:r>
          </a:p>
          <a:p>
            <a:pPr lvl="1"/>
            <a:r>
              <a:rPr lang="de-AT" sz="2900" dirty="0"/>
              <a:t>Mentaltrainerinnen und –trainer</a:t>
            </a:r>
          </a:p>
          <a:p>
            <a:pPr lvl="1"/>
            <a:r>
              <a:rPr lang="de-AT" sz="2900" dirty="0"/>
              <a:t>(Gesundheits-, Lern-, Job-)Coaches</a:t>
            </a:r>
          </a:p>
        </p:txBody>
      </p:sp>
    </p:spTree>
    <p:extLst>
      <p:ext uri="{BB962C8B-B14F-4D97-AF65-F5344CB8AC3E}">
        <p14:creationId xmlns:p14="http://schemas.microsoft.com/office/powerpoint/2010/main" val="20128270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B1026B-9419-D3D2-2992-33137E1B6C09}"/>
              </a:ext>
            </a:extLst>
          </p:cNvPr>
          <p:cNvSpPr>
            <a:spLocks noGrp="1"/>
          </p:cNvSpPr>
          <p:nvPr>
            <p:ph type="title"/>
          </p:nvPr>
        </p:nvSpPr>
        <p:spPr/>
        <p:txBody>
          <a:bodyPr>
            <a:normAutofit fontScale="90000"/>
          </a:bodyPr>
          <a:lstStyle/>
          <a:p>
            <a:r>
              <a:rPr lang="de-DE" dirty="0"/>
              <a:t>Risiken und Nebenwirkungen von Mental Health Influencerinnen und - Influencern</a:t>
            </a:r>
          </a:p>
        </p:txBody>
      </p:sp>
      <p:sp>
        <p:nvSpPr>
          <p:cNvPr id="3" name="Inhaltsplatzhalter 2">
            <a:extLst>
              <a:ext uri="{FF2B5EF4-FFF2-40B4-BE49-F238E27FC236}">
                <a16:creationId xmlns:a16="http://schemas.microsoft.com/office/drawing/2014/main" id="{F91AF157-9B5C-8A9F-C35F-931B433786FD}"/>
              </a:ext>
            </a:extLst>
          </p:cNvPr>
          <p:cNvSpPr>
            <a:spLocks noGrp="1"/>
          </p:cNvSpPr>
          <p:nvPr>
            <p:ph idx="1"/>
          </p:nvPr>
        </p:nvSpPr>
        <p:spPr/>
        <p:txBody>
          <a:bodyPr>
            <a:normAutofit fontScale="77500" lnSpcReduction="20000"/>
          </a:bodyPr>
          <a:lstStyle/>
          <a:p>
            <a:r>
              <a:rPr lang="de-DE" dirty="0"/>
              <a:t>Oft werden die Informationen zu psychischen Erkrankungen stark </a:t>
            </a:r>
            <a:r>
              <a:rPr lang="de-DE" sz="2900" dirty="0">
                <a:highlight>
                  <a:srgbClr val="F3EFE3"/>
                </a:highlight>
              </a:rPr>
              <a:t>verallgemeinert</a:t>
            </a:r>
            <a:r>
              <a:rPr lang="de-DE" b="1" dirty="0"/>
              <a:t> </a:t>
            </a:r>
            <a:r>
              <a:rPr lang="de-DE" dirty="0"/>
              <a:t>und vereinfacht. </a:t>
            </a:r>
          </a:p>
          <a:p>
            <a:r>
              <a:rPr lang="de-DE" dirty="0"/>
              <a:t>Problematisch ist vor allem, wenn Nutzerinnen und Nutzer anhand von einzelnen Symptomen </a:t>
            </a:r>
            <a:r>
              <a:rPr lang="de-DE" sz="2900" dirty="0"/>
              <a:t>eine </a:t>
            </a:r>
            <a:r>
              <a:rPr lang="de-DE" sz="2900" dirty="0">
                <a:highlight>
                  <a:srgbClr val="F3EFE3"/>
                </a:highlight>
              </a:rPr>
              <a:t>Selbstdiagnose</a:t>
            </a:r>
            <a:r>
              <a:rPr lang="de-DE" sz="2900" b="1" dirty="0"/>
              <a:t> </a:t>
            </a:r>
            <a:r>
              <a:rPr lang="de-DE" dirty="0"/>
              <a:t>stellen. </a:t>
            </a:r>
          </a:p>
          <a:p>
            <a:r>
              <a:rPr lang="de-DE" dirty="0"/>
              <a:t>Nutzerinnen und Nutzer sollten sich nicht unkritisch auf Empfehlungen ihres Lieblings-Youtubers zu Behandlungsmethoden verlassen. Gerade wenn es scheinbar ein wahres „Wundermittel“ ist, kann es sich dabei um </a:t>
            </a:r>
            <a:r>
              <a:rPr lang="de-DE" sz="2900" dirty="0">
                <a:highlight>
                  <a:srgbClr val="F3EFE3"/>
                </a:highlight>
              </a:rPr>
              <a:t>Werbung</a:t>
            </a:r>
            <a:r>
              <a:rPr lang="de-DE" dirty="0"/>
              <a:t> handeln.</a:t>
            </a:r>
          </a:p>
          <a:p>
            <a:endParaRPr lang="de-DE" dirty="0"/>
          </a:p>
        </p:txBody>
      </p:sp>
    </p:spTree>
    <p:extLst>
      <p:ext uri="{BB962C8B-B14F-4D97-AF65-F5344CB8AC3E}">
        <p14:creationId xmlns:p14="http://schemas.microsoft.com/office/powerpoint/2010/main" val="19791921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B30192E6-5A90-09DA-8864-AE1ACA76B358}"/>
              </a:ext>
            </a:extLst>
          </p:cNvPr>
          <p:cNvSpPr>
            <a:spLocks noGrp="1"/>
          </p:cNvSpPr>
          <p:nvPr>
            <p:ph type="title"/>
          </p:nvPr>
        </p:nvSpPr>
        <p:spPr/>
        <p:txBody>
          <a:bodyPr/>
          <a:lstStyle/>
          <a:p>
            <a:endParaRPr lang="de-AT" dirty="0"/>
          </a:p>
        </p:txBody>
      </p:sp>
    </p:spTree>
    <p:extLst>
      <p:ext uri="{BB962C8B-B14F-4D97-AF65-F5344CB8AC3E}">
        <p14:creationId xmlns:p14="http://schemas.microsoft.com/office/powerpoint/2010/main" val="13748444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2CACBA-193F-226C-0B73-964ACE008147}"/>
              </a:ext>
            </a:extLst>
          </p:cNvPr>
          <p:cNvSpPr>
            <a:spLocks noGrp="1"/>
          </p:cNvSpPr>
          <p:nvPr>
            <p:ph type="title"/>
          </p:nvPr>
        </p:nvSpPr>
        <p:spPr/>
        <p:txBody>
          <a:bodyPr>
            <a:normAutofit fontScale="90000"/>
          </a:bodyPr>
          <a:lstStyle/>
          <a:p>
            <a:r>
              <a:rPr lang="de-DE" b="1" dirty="0"/>
              <a:t>Checkliste der ÖPGK für </a:t>
            </a:r>
            <a:r>
              <a:rPr lang="de-DE" dirty="0"/>
              <a:t>verlässliche Gesundheitsinformationen</a:t>
            </a:r>
          </a:p>
        </p:txBody>
      </p:sp>
      <p:sp>
        <p:nvSpPr>
          <p:cNvPr id="3" name="Inhaltsplatzhalter 2">
            <a:extLst>
              <a:ext uri="{FF2B5EF4-FFF2-40B4-BE49-F238E27FC236}">
                <a16:creationId xmlns:a16="http://schemas.microsoft.com/office/drawing/2014/main" id="{A4D13F3B-7615-4179-0ECB-57F419ECAC7E}"/>
              </a:ext>
            </a:extLst>
          </p:cNvPr>
          <p:cNvSpPr>
            <a:spLocks noGrp="1"/>
          </p:cNvSpPr>
          <p:nvPr>
            <p:ph idx="1"/>
          </p:nvPr>
        </p:nvSpPr>
        <p:spPr/>
        <p:txBody>
          <a:bodyPr>
            <a:noAutofit/>
          </a:bodyPr>
          <a:lstStyle/>
          <a:p>
            <a:r>
              <a:rPr lang="de-DE" sz="2600" dirty="0"/>
              <a:t>Die Gesundheitsinformation ist frei von Werbung.</a:t>
            </a:r>
          </a:p>
          <a:p>
            <a:r>
              <a:rPr lang="de-DE" sz="2600" dirty="0"/>
              <a:t>Informiert ausgewogen, das heißt sie beschreibt etwa Vor- und Nachteile sowie mehrere Möglichkeiten zur Behandlung.</a:t>
            </a:r>
          </a:p>
          <a:p>
            <a:r>
              <a:rPr lang="de-DE" sz="2600" dirty="0"/>
              <a:t>Fachbegriffe werden sparsam verwendet und ihre Bedeutung erklärt.</a:t>
            </a:r>
          </a:p>
        </p:txBody>
      </p:sp>
    </p:spTree>
    <p:extLst>
      <p:ext uri="{BB962C8B-B14F-4D97-AF65-F5344CB8AC3E}">
        <p14:creationId xmlns:p14="http://schemas.microsoft.com/office/powerpoint/2010/main" val="16910496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B2BF0B-1574-8305-6C7C-B7BF53934214}"/>
              </a:ext>
            </a:extLst>
          </p:cNvPr>
          <p:cNvSpPr>
            <a:spLocks noGrp="1"/>
          </p:cNvSpPr>
          <p:nvPr>
            <p:ph type="title"/>
          </p:nvPr>
        </p:nvSpPr>
        <p:spPr/>
        <p:txBody>
          <a:bodyPr>
            <a:normAutofit fontScale="90000"/>
          </a:bodyPr>
          <a:lstStyle/>
          <a:p>
            <a:r>
              <a:rPr lang="de-DE" b="1" dirty="0"/>
              <a:t>Checkliste der ÖPGK für </a:t>
            </a:r>
            <a:r>
              <a:rPr lang="de-DE" dirty="0"/>
              <a:t>verlässliche Gesundheitsinformationen</a:t>
            </a:r>
            <a:endParaRPr lang="de-AT" dirty="0"/>
          </a:p>
        </p:txBody>
      </p:sp>
      <p:sp>
        <p:nvSpPr>
          <p:cNvPr id="3" name="Inhaltsplatzhalter 2">
            <a:extLst>
              <a:ext uri="{FF2B5EF4-FFF2-40B4-BE49-F238E27FC236}">
                <a16:creationId xmlns:a16="http://schemas.microsoft.com/office/drawing/2014/main" id="{E11E9395-8CEF-3D03-D50C-E49D73D9BFD6}"/>
              </a:ext>
            </a:extLst>
          </p:cNvPr>
          <p:cNvSpPr>
            <a:spLocks noGrp="1"/>
          </p:cNvSpPr>
          <p:nvPr>
            <p:ph idx="1"/>
          </p:nvPr>
        </p:nvSpPr>
        <p:spPr/>
        <p:txBody>
          <a:bodyPr>
            <a:normAutofit fontScale="92500"/>
          </a:bodyPr>
          <a:lstStyle/>
          <a:p>
            <a:r>
              <a:rPr lang="de-DE" dirty="0"/>
              <a:t>Die Infos stammen von einer unabhängigen Einrichtung.</a:t>
            </a:r>
          </a:p>
          <a:p>
            <a:r>
              <a:rPr lang="de-DE" dirty="0"/>
              <a:t>Detaillierte Quellen werden angegeben (Literaturliste, Links zu Studien).</a:t>
            </a:r>
          </a:p>
          <a:p>
            <a:r>
              <a:rPr lang="de-DE" dirty="0"/>
              <a:t>Es ist ersichtlich, wann die Information erstellt oder aktualisiert wurde und wie gut oder schlecht sie wissenschaftlich abgesichert ist.</a:t>
            </a:r>
          </a:p>
          <a:p>
            <a:endParaRPr lang="de-AT" dirty="0"/>
          </a:p>
        </p:txBody>
      </p:sp>
    </p:spTree>
    <p:extLst>
      <p:ext uri="{BB962C8B-B14F-4D97-AF65-F5344CB8AC3E}">
        <p14:creationId xmlns:p14="http://schemas.microsoft.com/office/powerpoint/2010/main" val="42129196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2674B6CD-234D-74EE-A9D1-F981087B6FE9}"/>
              </a:ext>
            </a:extLst>
          </p:cNvPr>
          <p:cNvSpPr>
            <a:spLocks noGrp="1"/>
          </p:cNvSpPr>
          <p:nvPr>
            <p:ph idx="1"/>
          </p:nvPr>
        </p:nvSpPr>
        <p:spPr/>
        <p:txBody>
          <a:bodyPr>
            <a:normAutofit fontScale="70000" lnSpcReduction="20000"/>
          </a:bodyPr>
          <a:lstStyle/>
          <a:p>
            <a:r>
              <a:rPr lang="de-DE" dirty="0">
                <a:hlinkClick r:id="rId2"/>
              </a:rPr>
              <a:t>Rat auf Draht</a:t>
            </a:r>
            <a:r>
              <a:rPr lang="de-DE" dirty="0"/>
              <a:t>, T: </a:t>
            </a:r>
            <a:r>
              <a:rPr lang="de-DE" dirty="0">
                <a:hlinkClick r:id="rId3"/>
              </a:rPr>
              <a:t>147</a:t>
            </a:r>
            <a:endParaRPr lang="de-DE" dirty="0"/>
          </a:p>
          <a:p>
            <a:r>
              <a:rPr lang="de-DE" dirty="0">
                <a:hlinkClick r:id="rId4"/>
              </a:rPr>
              <a:t>Telefonseelsorge</a:t>
            </a:r>
            <a:r>
              <a:rPr lang="de-DE" dirty="0"/>
              <a:t>, T: </a:t>
            </a:r>
            <a:r>
              <a:rPr lang="de-DE" dirty="0">
                <a:hlinkClick r:id="rId5"/>
              </a:rPr>
              <a:t>142</a:t>
            </a:r>
            <a:endParaRPr lang="de-DE" dirty="0"/>
          </a:p>
          <a:p>
            <a:r>
              <a:rPr lang="de-DE" dirty="0"/>
              <a:t>Kindernotruf, T: </a:t>
            </a:r>
            <a:r>
              <a:rPr lang="de-DE" dirty="0">
                <a:hlinkClick r:id="rId6"/>
              </a:rPr>
              <a:t>0800 - 567 567</a:t>
            </a:r>
            <a:r>
              <a:rPr lang="de-DE" dirty="0"/>
              <a:t> </a:t>
            </a:r>
          </a:p>
          <a:p>
            <a:r>
              <a:rPr lang="de-DE" dirty="0"/>
              <a:t>Rat und Hilfe bei Suizidgefahr: T: </a:t>
            </a:r>
            <a:r>
              <a:rPr lang="de-DE" dirty="0">
                <a:hlinkClick r:id="rId7"/>
              </a:rPr>
              <a:t>0810 - 977 155</a:t>
            </a:r>
            <a:endParaRPr lang="de-DE" dirty="0"/>
          </a:p>
          <a:p>
            <a:r>
              <a:rPr lang="de-DE" dirty="0">
                <a:hlinkClick r:id="rId8"/>
              </a:rPr>
              <a:t>AMIKE</a:t>
            </a:r>
            <a:r>
              <a:rPr lang="de-DE" dirty="0"/>
              <a:t> – Telefonischer Rat und Hilfe bei psychosozialen Belastungen auf </a:t>
            </a:r>
            <a:r>
              <a:rPr lang="de-DE" dirty="0">
                <a:hlinkClick r:id="rId9"/>
              </a:rPr>
              <a:t>Deutsch</a:t>
            </a:r>
            <a:r>
              <a:rPr lang="de-DE" dirty="0"/>
              <a:t>, </a:t>
            </a:r>
            <a:r>
              <a:rPr lang="de-DE" dirty="0">
                <a:hlinkClick r:id="rId9"/>
              </a:rPr>
              <a:t>Englisch</a:t>
            </a:r>
            <a:r>
              <a:rPr lang="de-DE" dirty="0"/>
              <a:t>, </a:t>
            </a:r>
            <a:r>
              <a:rPr lang="de-DE" dirty="0">
                <a:hlinkClick r:id="rId10" tooltip="+43 1 343 01 01 1"/>
              </a:rPr>
              <a:t>Farsi/Dari</a:t>
            </a:r>
            <a:r>
              <a:rPr lang="de-DE" dirty="0"/>
              <a:t>, </a:t>
            </a:r>
            <a:r>
              <a:rPr lang="de-DE" dirty="0">
                <a:hlinkClick r:id="rId11"/>
              </a:rPr>
              <a:t>Arabisch</a:t>
            </a:r>
            <a:r>
              <a:rPr lang="de-DE" dirty="0"/>
              <a:t>, </a:t>
            </a:r>
            <a:r>
              <a:rPr lang="de-DE" dirty="0">
                <a:hlinkClick r:id="rId11"/>
              </a:rPr>
              <a:t>Kurdisch</a:t>
            </a:r>
            <a:r>
              <a:rPr lang="de-DE" dirty="0"/>
              <a:t>, </a:t>
            </a:r>
            <a:r>
              <a:rPr lang="de-DE" dirty="0">
                <a:hlinkClick r:id="rId12"/>
              </a:rPr>
              <a:t>Russisch</a:t>
            </a:r>
            <a:r>
              <a:rPr lang="de-DE" dirty="0"/>
              <a:t>, </a:t>
            </a:r>
            <a:r>
              <a:rPr lang="de-DE" dirty="0">
                <a:hlinkClick r:id="rId13"/>
              </a:rPr>
              <a:t>Türkisch </a:t>
            </a:r>
            <a:r>
              <a:rPr lang="de-DE" dirty="0"/>
              <a:t>und </a:t>
            </a:r>
            <a:r>
              <a:rPr lang="de-DE" dirty="0">
                <a:hlinkClick r:id="rId14"/>
              </a:rPr>
              <a:t>Ukrainisch</a:t>
            </a:r>
            <a:endParaRPr lang="de-DE" dirty="0"/>
          </a:p>
        </p:txBody>
      </p:sp>
      <p:sp>
        <p:nvSpPr>
          <p:cNvPr id="3" name="Titel 2">
            <a:extLst>
              <a:ext uri="{FF2B5EF4-FFF2-40B4-BE49-F238E27FC236}">
                <a16:creationId xmlns:a16="http://schemas.microsoft.com/office/drawing/2014/main" id="{15A354BF-A682-9A6D-4F51-A59597002AA6}"/>
              </a:ext>
            </a:extLst>
          </p:cNvPr>
          <p:cNvSpPr>
            <a:spLocks noGrp="1"/>
          </p:cNvSpPr>
          <p:nvPr>
            <p:ph type="title"/>
          </p:nvPr>
        </p:nvSpPr>
        <p:spPr/>
        <p:txBody>
          <a:bodyPr/>
          <a:lstStyle/>
          <a:p>
            <a:r>
              <a:rPr lang="de-DE" dirty="0"/>
              <a:t>Auswahl an Anlaufstellen</a:t>
            </a:r>
          </a:p>
        </p:txBody>
      </p:sp>
    </p:spTree>
    <p:extLst>
      <p:ext uri="{BB962C8B-B14F-4D97-AF65-F5344CB8AC3E}">
        <p14:creationId xmlns:p14="http://schemas.microsoft.com/office/powerpoint/2010/main" val="21299156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5BF60E7B-0A64-F752-FC26-0531D18EA9BF}"/>
              </a:ext>
            </a:extLst>
          </p:cNvPr>
          <p:cNvSpPr>
            <a:spLocks noGrp="1"/>
          </p:cNvSpPr>
          <p:nvPr>
            <p:ph idx="1"/>
          </p:nvPr>
        </p:nvSpPr>
        <p:spPr/>
        <p:txBody>
          <a:bodyPr>
            <a:normAutofit fontScale="85000" lnSpcReduction="20000"/>
          </a:bodyPr>
          <a:lstStyle/>
          <a:p>
            <a:r>
              <a:rPr lang="de-AT" dirty="0"/>
              <a:t>Studien belegen, dass es mittlerweile einen offeneren Umgang mit dem Thema mentale Gesundheit gibt und es einfacher geworden ist, über psychische Probleme zu sprechen. Dennoch berichten Betroffene, dass sie nicht nur mit den Symptomen ihrer Erkrankung zu kämpfen haben, sondern vielfach auf Vorurteile und Diskriminierung stoßen.</a:t>
            </a:r>
          </a:p>
          <a:p>
            <a:pPr marL="0" indent="0">
              <a:buNone/>
            </a:pPr>
            <a:r>
              <a:rPr lang="de-AT" dirty="0"/>
              <a:t>	„Warum wird eurer Meinung nach über Menschen mit seelischen 	Problemen heute immer noch schlecht gedacht?“ </a:t>
            </a:r>
          </a:p>
        </p:txBody>
      </p:sp>
      <p:sp>
        <p:nvSpPr>
          <p:cNvPr id="2" name="Titel 1">
            <a:extLst>
              <a:ext uri="{FF2B5EF4-FFF2-40B4-BE49-F238E27FC236}">
                <a16:creationId xmlns:a16="http://schemas.microsoft.com/office/drawing/2014/main" id="{03ECED48-689C-8ECB-B989-985ABF6BC387}"/>
              </a:ext>
            </a:extLst>
          </p:cNvPr>
          <p:cNvSpPr>
            <a:spLocks noGrp="1"/>
          </p:cNvSpPr>
          <p:nvPr>
            <p:ph type="title"/>
          </p:nvPr>
        </p:nvSpPr>
        <p:spPr/>
        <p:txBody>
          <a:bodyPr/>
          <a:lstStyle/>
          <a:p>
            <a:r>
              <a:rPr lang="de-AT" dirty="0"/>
              <a:t>Diskussionsfrage</a:t>
            </a:r>
          </a:p>
        </p:txBody>
      </p:sp>
    </p:spTree>
    <p:extLst>
      <p:ext uri="{BB962C8B-B14F-4D97-AF65-F5344CB8AC3E}">
        <p14:creationId xmlns:p14="http://schemas.microsoft.com/office/powerpoint/2010/main" val="20963039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CDD031B7-A985-D437-2222-FFDA51E03A83}"/>
              </a:ext>
            </a:extLst>
          </p:cNvPr>
          <p:cNvSpPr>
            <a:spLocks noGrp="1"/>
          </p:cNvSpPr>
          <p:nvPr>
            <p:ph idx="1"/>
          </p:nvPr>
        </p:nvSpPr>
        <p:spPr/>
        <p:txBody>
          <a:bodyPr>
            <a:normAutofit lnSpcReduction="10000"/>
          </a:bodyPr>
          <a:lstStyle/>
          <a:p>
            <a:pPr marL="0" indent="0">
              <a:buNone/>
            </a:pPr>
            <a:r>
              <a:rPr lang="de-AT" dirty="0"/>
              <a:t>Herausgeberin: Republik Österreich – Parlamentsdirektion – DemokratieWEBstatt</a:t>
            </a:r>
          </a:p>
          <a:p>
            <a:pPr marL="0" indent="0">
              <a:buNone/>
            </a:pPr>
            <a:r>
              <a:rPr lang="de-AT" dirty="0"/>
              <a:t>Medieninhaberin: Parlamentsdirektion, Dr. Karl Renner-Ring 3, 1017 Wien, Österreich</a:t>
            </a:r>
          </a:p>
          <a:p>
            <a:pPr marL="0" indent="0">
              <a:buNone/>
            </a:pPr>
            <a:r>
              <a:rPr lang="de-AT" dirty="0"/>
              <a:t>Stand: 2026</a:t>
            </a:r>
          </a:p>
          <a:p>
            <a:endParaRPr lang="de-AT" dirty="0"/>
          </a:p>
        </p:txBody>
      </p:sp>
      <p:sp>
        <p:nvSpPr>
          <p:cNvPr id="3" name="Titel 2">
            <a:extLst>
              <a:ext uri="{FF2B5EF4-FFF2-40B4-BE49-F238E27FC236}">
                <a16:creationId xmlns:a16="http://schemas.microsoft.com/office/drawing/2014/main" id="{BC31F2F5-0BBD-AE0D-2FF7-F167284C557C}"/>
              </a:ext>
            </a:extLst>
          </p:cNvPr>
          <p:cNvSpPr>
            <a:spLocks noGrp="1"/>
          </p:cNvSpPr>
          <p:nvPr>
            <p:ph type="title"/>
          </p:nvPr>
        </p:nvSpPr>
        <p:spPr/>
        <p:txBody>
          <a:bodyPr/>
          <a:lstStyle/>
          <a:p>
            <a:r>
              <a:rPr lang="de-AT" dirty="0"/>
              <a:t>Impressum:</a:t>
            </a:r>
          </a:p>
        </p:txBody>
      </p:sp>
    </p:spTree>
    <p:extLst>
      <p:ext uri="{BB962C8B-B14F-4D97-AF65-F5344CB8AC3E}">
        <p14:creationId xmlns:p14="http://schemas.microsoft.com/office/powerpoint/2010/main" val="39810528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platzhalter 4">
            <a:extLst>
              <a:ext uri="{FF2B5EF4-FFF2-40B4-BE49-F238E27FC236}">
                <a16:creationId xmlns:a16="http://schemas.microsoft.com/office/drawing/2014/main" id="{1BBDDF76-5B62-30F4-0D8C-FAA5D4D17FB7}"/>
              </a:ext>
            </a:extLst>
          </p:cNvPr>
          <p:cNvPicPr>
            <a:picLocks noGrp="1" noChangeAspect="1"/>
          </p:cNvPicPr>
          <p:nvPr>
            <p:ph type="pic" idx="10"/>
          </p:nvPr>
        </p:nvPicPr>
        <p:blipFill>
          <a:blip r:embed="rId2">
            <a:extLst>
              <a:ext uri="{28A0092B-C50C-407E-A947-70E740481C1C}">
                <a14:useLocalDpi xmlns:a14="http://schemas.microsoft.com/office/drawing/2010/main" val="0"/>
              </a:ext>
            </a:extLst>
          </a:blip>
          <a:srcRect t="25332" b="25332"/>
          <a:stretch>
            <a:fillRect/>
          </a:stretch>
        </p:blipFill>
        <p:spPr>
          <a:prstGeom prst="rect">
            <a:avLst/>
          </a:prstGeom>
        </p:spPr>
      </p:pic>
      <p:sp>
        <p:nvSpPr>
          <p:cNvPr id="11" name="Titel 10">
            <a:extLst>
              <a:ext uri="{FF2B5EF4-FFF2-40B4-BE49-F238E27FC236}">
                <a16:creationId xmlns:a16="http://schemas.microsoft.com/office/drawing/2014/main" id="{654EAABC-73EC-16BE-48AA-1558E03DDB73}"/>
              </a:ext>
            </a:extLst>
          </p:cNvPr>
          <p:cNvSpPr>
            <a:spLocks noGrp="1"/>
          </p:cNvSpPr>
          <p:nvPr>
            <p:ph type="title"/>
          </p:nvPr>
        </p:nvSpPr>
        <p:spPr/>
        <p:txBody>
          <a:bodyPr/>
          <a:lstStyle/>
          <a:p>
            <a:r>
              <a:rPr lang="de-AT" dirty="0">
                <a:hlinkClick r:id="rId3"/>
              </a:rPr>
              <a:t>🔗 Was bedeutet mentale Gesundheit?</a:t>
            </a:r>
            <a:endParaRPr lang="de-AT" dirty="0"/>
          </a:p>
        </p:txBody>
      </p:sp>
      <p:sp>
        <p:nvSpPr>
          <p:cNvPr id="12" name="Textplatzhalter 11">
            <a:extLst>
              <a:ext uri="{FF2B5EF4-FFF2-40B4-BE49-F238E27FC236}">
                <a16:creationId xmlns:a16="http://schemas.microsoft.com/office/drawing/2014/main" id="{E49B0284-1E6A-2055-07A9-ADE1B25A6719}"/>
              </a:ext>
            </a:extLst>
          </p:cNvPr>
          <p:cNvSpPr>
            <a:spLocks noGrp="1"/>
          </p:cNvSpPr>
          <p:nvPr>
            <p:ph type="body" idx="1"/>
          </p:nvPr>
        </p:nvSpPr>
        <p:spPr/>
        <p:txBody>
          <a:bodyPr/>
          <a:lstStyle/>
          <a:p>
            <a:r>
              <a:rPr lang="de-AT" dirty="0"/>
              <a:t>© iStock / Wipada Wipawin</a:t>
            </a:r>
          </a:p>
        </p:txBody>
      </p:sp>
    </p:spTree>
    <p:extLst>
      <p:ext uri="{BB962C8B-B14F-4D97-AF65-F5344CB8AC3E}">
        <p14:creationId xmlns:p14="http://schemas.microsoft.com/office/powerpoint/2010/main" val="977248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0293B3-072D-3EF8-1A9C-D276F57C252B}"/>
              </a:ext>
            </a:extLst>
          </p:cNvPr>
          <p:cNvSpPr>
            <a:spLocks noGrp="1"/>
          </p:cNvSpPr>
          <p:nvPr>
            <p:ph type="title"/>
          </p:nvPr>
        </p:nvSpPr>
        <p:spPr/>
        <p:txBody>
          <a:bodyPr>
            <a:normAutofit fontScale="90000"/>
          </a:bodyPr>
          <a:lstStyle/>
          <a:p>
            <a:r>
              <a:rPr lang="de-AT" dirty="0"/>
              <a:t>Beschreibung der Weltgesundheitsorganisation (WHO):</a:t>
            </a:r>
          </a:p>
        </p:txBody>
      </p:sp>
      <p:sp>
        <p:nvSpPr>
          <p:cNvPr id="3" name="Inhaltsplatzhalter 2">
            <a:extLst>
              <a:ext uri="{FF2B5EF4-FFF2-40B4-BE49-F238E27FC236}">
                <a16:creationId xmlns:a16="http://schemas.microsoft.com/office/drawing/2014/main" id="{EC99036D-C739-30EE-038D-0E067EC61F67}"/>
              </a:ext>
            </a:extLst>
          </p:cNvPr>
          <p:cNvSpPr>
            <a:spLocks noGrp="1"/>
          </p:cNvSpPr>
          <p:nvPr>
            <p:ph idx="1"/>
          </p:nvPr>
        </p:nvSpPr>
        <p:spPr/>
        <p:txBody>
          <a:bodyPr/>
          <a:lstStyle/>
          <a:p>
            <a:r>
              <a:rPr lang="de-DE" dirty="0">
                <a:highlight>
                  <a:srgbClr val="FFF2C6"/>
                </a:highlight>
              </a:rPr>
              <a:t>„Psychische Gesundheit ist ein Zustand des Wohlbefindens, in dem eine Person ihre Fähigkeiten ausschöpfen, die normalen Lebensbelastungen bewältigen, produktiv arbeiten und einen Beitrag zu ihrer Gemeinschaft leisten kann.“</a:t>
            </a:r>
            <a:endParaRPr lang="de-AT" dirty="0">
              <a:highlight>
                <a:srgbClr val="FFF2C6"/>
              </a:highlight>
            </a:endParaRPr>
          </a:p>
        </p:txBody>
      </p:sp>
    </p:spTree>
    <p:extLst>
      <p:ext uri="{BB962C8B-B14F-4D97-AF65-F5344CB8AC3E}">
        <p14:creationId xmlns:p14="http://schemas.microsoft.com/office/powerpoint/2010/main" val="2685898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C7427F04-5969-2E6B-A6D1-6AAEDFE50D73}"/>
              </a:ext>
            </a:extLst>
          </p:cNvPr>
          <p:cNvSpPr>
            <a:spLocks noGrp="1"/>
          </p:cNvSpPr>
          <p:nvPr>
            <p:ph idx="1"/>
          </p:nvPr>
        </p:nvSpPr>
        <p:spPr/>
        <p:txBody>
          <a:bodyPr>
            <a:normAutofit fontScale="62500" lnSpcReduction="20000"/>
          </a:bodyPr>
          <a:lstStyle/>
          <a:p>
            <a:r>
              <a:rPr lang="de-DE" dirty="0"/>
              <a:t>Das Wort „Psyche“ kommt aus dem Altgriechischen. Es wird mit „Seele“ oder „Gemüt“ übersetzt. Damit werden das Fühlen, Denken und Verhalten eines Menschen zusammengefasst. </a:t>
            </a:r>
          </a:p>
          <a:p>
            <a:r>
              <a:rPr lang="de-DE" dirty="0"/>
              <a:t>Das Wort „mental“ stammt vom Lateinischen „mens“ ab und bedeutet „den Geist betreffend“. Es umfasst geistige Zustände wie Wahrnehmung, Gefühle, Verstand, Gedächtnis und vieles mehr. </a:t>
            </a:r>
          </a:p>
          <a:p>
            <a:r>
              <a:rPr lang="de-DE" dirty="0"/>
              <a:t>Um die psychische Gesundheit zu beschreiben, wird auch von „emotionalem“ Wohlbefinden gesprochen. Damit ist gemeint, dass wir uns gut fühlen und mit unserem Leben zufrieden sind.</a:t>
            </a:r>
          </a:p>
        </p:txBody>
      </p:sp>
      <p:sp>
        <p:nvSpPr>
          <p:cNvPr id="3" name="Titel 2">
            <a:extLst>
              <a:ext uri="{FF2B5EF4-FFF2-40B4-BE49-F238E27FC236}">
                <a16:creationId xmlns:a16="http://schemas.microsoft.com/office/drawing/2014/main" id="{F02A4A21-5355-0267-EE3A-70D0A5CC0306}"/>
              </a:ext>
            </a:extLst>
          </p:cNvPr>
          <p:cNvSpPr>
            <a:spLocks noGrp="1"/>
          </p:cNvSpPr>
          <p:nvPr>
            <p:ph type="title"/>
          </p:nvPr>
        </p:nvSpPr>
        <p:spPr/>
        <p:txBody>
          <a:bodyPr>
            <a:normAutofit fontScale="90000"/>
          </a:bodyPr>
          <a:lstStyle/>
          <a:p>
            <a:r>
              <a:rPr lang="de-DE" dirty="0"/>
              <a:t>Nachgefragt: Psychisch, mental oder emotional?</a:t>
            </a:r>
          </a:p>
        </p:txBody>
      </p:sp>
    </p:spTree>
    <p:extLst>
      <p:ext uri="{BB962C8B-B14F-4D97-AF65-F5344CB8AC3E}">
        <p14:creationId xmlns:p14="http://schemas.microsoft.com/office/powerpoint/2010/main" val="41524442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E0685D-2084-0211-67AC-D645108972B6}"/>
              </a:ext>
            </a:extLst>
          </p:cNvPr>
          <p:cNvSpPr>
            <a:spLocks noGrp="1"/>
          </p:cNvSpPr>
          <p:nvPr>
            <p:ph type="title"/>
          </p:nvPr>
        </p:nvSpPr>
        <p:spPr/>
        <p:txBody>
          <a:bodyPr/>
          <a:lstStyle/>
          <a:p>
            <a:r>
              <a:rPr lang="de-DE" dirty="0"/>
              <a:t>Einflüsse auf die mentale Gesundheit</a:t>
            </a:r>
          </a:p>
        </p:txBody>
      </p:sp>
      <p:sp>
        <p:nvSpPr>
          <p:cNvPr id="3" name="Inhaltsplatzhalter 2">
            <a:extLst>
              <a:ext uri="{FF2B5EF4-FFF2-40B4-BE49-F238E27FC236}">
                <a16:creationId xmlns:a16="http://schemas.microsoft.com/office/drawing/2014/main" id="{0AA56E7B-F345-E582-15E9-B31DBDFA47B9}"/>
              </a:ext>
            </a:extLst>
          </p:cNvPr>
          <p:cNvSpPr>
            <a:spLocks noGrp="1"/>
          </p:cNvSpPr>
          <p:nvPr>
            <p:ph idx="1"/>
          </p:nvPr>
        </p:nvSpPr>
        <p:spPr/>
        <p:txBody>
          <a:bodyPr>
            <a:normAutofit fontScale="92500" lnSpcReduction="10000"/>
          </a:bodyPr>
          <a:lstStyle/>
          <a:p>
            <a:r>
              <a:rPr lang="de-DE" dirty="0"/>
              <a:t>Innere Umstände: Biologische und genetische Voraussetzungen, die zu Erkrankungen führen können</a:t>
            </a:r>
          </a:p>
          <a:p>
            <a:r>
              <a:rPr lang="de-DE" dirty="0"/>
              <a:t>Äußere Umstände: Möglichkeiten und Beschränkungen, die unser Leben bestimmen, wie zum Beispiel soziale Umstände (Armut, Einsamkeit, Diskriminierung oder Schwierigkeiten in Schule und Familie etc.) </a:t>
            </a:r>
          </a:p>
        </p:txBody>
      </p:sp>
    </p:spTree>
    <p:extLst>
      <p:ext uri="{BB962C8B-B14F-4D97-AF65-F5344CB8AC3E}">
        <p14:creationId xmlns:p14="http://schemas.microsoft.com/office/powerpoint/2010/main" val="1298734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9FA454-B983-0959-8D31-1E7D385BBBFE}"/>
              </a:ext>
            </a:extLst>
          </p:cNvPr>
          <p:cNvSpPr>
            <a:spLocks noGrp="1"/>
          </p:cNvSpPr>
          <p:nvPr>
            <p:ph type="title"/>
          </p:nvPr>
        </p:nvSpPr>
        <p:spPr/>
        <p:txBody>
          <a:bodyPr/>
          <a:lstStyle/>
          <a:p>
            <a:r>
              <a:rPr lang="de-DE" dirty="0"/>
              <a:t>Psychosoziale Gesundheit</a:t>
            </a:r>
          </a:p>
        </p:txBody>
      </p:sp>
      <p:sp>
        <p:nvSpPr>
          <p:cNvPr id="3" name="Inhaltsplatzhalter 2">
            <a:extLst>
              <a:ext uri="{FF2B5EF4-FFF2-40B4-BE49-F238E27FC236}">
                <a16:creationId xmlns:a16="http://schemas.microsoft.com/office/drawing/2014/main" id="{0DBC9FF8-196D-4E11-FFFC-245273DB735C}"/>
              </a:ext>
            </a:extLst>
          </p:cNvPr>
          <p:cNvSpPr>
            <a:spLocks noGrp="1"/>
          </p:cNvSpPr>
          <p:nvPr>
            <p:ph idx="1"/>
          </p:nvPr>
        </p:nvSpPr>
        <p:spPr/>
        <p:txBody>
          <a:bodyPr>
            <a:normAutofit fontScale="92500"/>
          </a:bodyPr>
          <a:lstStyle/>
          <a:p>
            <a:r>
              <a:rPr lang="de-DE" dirty="0"/>
              <a:t>Psychosoziale Gesundheit lenkt die Aufmerksamkeit auf äußere Umstände, die unser Wohlbefinden beeinflussen. </a:t>
            </a:r>
          </a:p>
          <a:p>
            <a:r>
              <a:rPr lang="de-DE" dirty="0"/>
              <a:t>Diese Umstände können aber verändert werden. Zum Beispiel kann die Politik dafür sorgen, dass Arbeits- und Lernbedingungen so gestaltet sind, dass man damit gut zurechtkommt.</a:t>
            </a:r>
          </a:p>
        </p:txBody>
      </p:sp>
    </p:spTree>
    <p:extLst>
      <p:ext uri="{BB962C8B-B14F-4D97-AF65-F5344CB8AC3E}">
        <p14:creationId xmlns:p14="http://schemas.microsoft.com/office/powerpoint/2010/main" val="6143047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9DC6DA-D358-92AB-413B-2F29F28440B2}"/>
              </a:ext>
            </a:extLst>
          </p:cNvPr>
          <p:cNvSpPr>
            <a:spLocks noGrp="1"/>
          </p:cNvSpPr>
          <p:nvPr>
            <p:ph type="title"/>
          </p:nvPr>
        </p:nvSpPr>
        <p:spPr/>
        <p:txBody>
          <a:bodyPr/>
          <a:lstStyle/>
          <a:p>
            <a:r>
              <a:rPr lang="de-DE" dirty="0"/>
              <a:t>Psychische Störungen</a:t>
            </a:r>
          </a:p>
        </p:txBody>
      </p:sp>
      <p:sp>
        <p:nvSpPr>
          <p:cNvPr id="3" name="Inhaltsplatzhalter 2">
            <a:extLst>
              <a:ext uri="{FF2B5EF4-FFF2-40B4-BE49-F238E27FC236}">
                <a16:creationId xmlns:a16="http://schemas.microsoft.com/office/drawing/2014/main" id="{057286F8-BD6E-3B3E-F66E-E1A01150737F}"/>
              </a:ext>
            </a:extLst>
          </p:cNvPr>
          <p:cNvSpPr>
            <a:spLocks noGrp="1"/>
          </p:cNvSpPr>
          <p:nvPr>
            <p:ph idx="1"/>
          </p:nvPr>
        </p:nvSpPr>
        <p:spPr/>
        <p:txBody>
          <a:bodyPr/>
          <a:lstStyle/>
          <a:p>
            <a:r>
              <a:rPr lang="de-DE" dirty="0"/>
              <a:t>Psychische Störungen führen zu Veränderungen im Fühlen, im Denken und im Verhalten eines Menschen, die von einem selbst oder von der Umgebung als belastend wahrgenommen werden.</a:t>
            </a:r>
          </a:p>
        </p:txBody>
      </p:sp>
    </p:spTree>
    <p:extLst>
      <p:ext uri="{BB962C8B-B14F-4D97-AF65-F5344CB8AC3E}">
        <p14:creationId xmlns:p14="http://schemas.microsoft.com/office/powerpoint/2010/main" val="301751521"/>
      </p:ext>
    </p:extLst>
  </p:cSld>
  <p:clrMapOvr>
    <a:masterClrMapping/>
  </p:clrMapOvr>
</p:sld>
</file>

<file path=ppt/theme/theme1.xml><?xml version="1.0" encoding="utf-8"?>
<a:theme xmlns:a="http://schemas.openxmlformats.org/drawingml/2006/main" name="Office">
  <a:themeElements>
    <a:clrScheme name="PDion">
      <a:dk1>
        <a:sysClr val="windowText" lastClr="000000"/>
      </a:dk1>
      <a:lt1>
        <a:sysClr val="window" lastClr="FFFFFF"/>
      </a:lt1>
      <a:dk2>
        <a:srgbClr val="132843"/>
      </a:dk2>
      <a:lt2>
        <a:srgbClr val="F3EFE3"/>
      </a:lt2>
      <a:accent1>
        <a:srgbClr val="3C5E62"/>
      </a:accent1>
      <a:accent2>
        <a:srgbClr val="628553"/>
      </a:accent2>
      <a:accent3>
        <a:srgbClr val="B9A552"/>
      </a:accent3>
      <a:accent4>
        <a:srgbClr val="FBBA4C"/>
      </a:accent4>
      <a:accent5>
        <a:srgbClr val="D9652E"/>
      </a:accent5>
      <a:accent6>
        <a:srgbClr val="BA2720"/>
      </a:accent6>
      <a:hlink>
        <a:srgbClr val="132843"/>
      </a:hlink>
      <a:folHlink>
        <a:srgbClr val="132843"/>
      </a:folHlink>
    </a:clrScheme>
    <a:fontScheme name="PDion">
      <a:majorFont>
        <a:latin typeface="Lato"/>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orlage_Pdion_2024.potx" id="{B9B23FA2-EFAE-4B72-B32E-9ED0AC858F97}" vid="{E8BFAEFA-6540-4E3F-A359-0C2999AF8E67}"/>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Vorlage_OeParl2024_Bildmarke</Template>
  <TotalTime>0</TotalTime>
  <Words>1599</Words>
  <Application>Microsoft Office PowerPoint</Application>
  <PresentationFormat>Breitbild</PresentationFormat>
  <Paragraphs>124</Paragraphs>
  <Slides>34</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34</vt:i4>
      </vt:variant>
    </vt:vector>
  </HeadingPairs>
  <TitlesOfParts>
    <vt:vector size="40" baseType="lpstr">
      <vt:lpstr>Arial</vt:lpstr>
      <vt:lpstr>Calibri</vt:lpstr>
      <vt:lpstr>Lato</vt:lpstr>
      <vt:lpstr>Lato Semibold</vt:lpstr>
      <vt:lpstr>Wingdings</vt:lpstr>
      <vt:lpstr>Office</vt:lpstr>
      <vt:lpstr>Mentale Gesundheit</vt:lpstr>
      <vt:lpstr>PowerPoint-Präsentation</vt:lpstr>
      <vt:lpstr>PowerPoint-Präsentation</vt:lpstr>
      <vt:lpstr>🔗 Was bedeutet mentale Gesundheit?</vt:lpstr>
      <vt:lpstr>Beschreibung der Weltgesundheitsorganisation (WHO):</vt:lpstr>
      <vt:lpstr>Nachgefragt: Psychisch, mental oder emotional?</vt:lpstr>
      <vt:lpstr>Einflüsse auf die mentale Gesundheit</vt:lpstr>
      <vt:lpstr>Psychosoziale Gesundheit</vt:lpstr>
      <vt:lpstr>Psychische Störungen</vt:lpstr>
      <vt:lpstr>Die fünf Handlungsfelder der Politik für mehr seelisches Wohlbefinden (Ottawa Charta)</vt:lpstr>
      <vt:lpstr>🔗Wie geht es Jugendlichen in Österreich?</vt:lpstr>
      <vt:lpstr>Studien, die sich mit mentaler Gesundheit beschäftigen:</vt:lpstr>
      <vt:lpstr>Studien, die sich mit mentaler Gesundheit beschäftigen:</vt:lpstr>
      <vt:lpstr>Kurzzusammenfassung der Studienergebnisse</vt:lpstr>
      <vt:lpstr>Schutz- und Risikofaktoren mentaler Gesundheit</vt:lpstr>
      <vt:lpstr>Lebenswelt Schule</vt:lpstr>
      <vt:lpstr>Für ein gutes Schulklima braucht es:</vt:lpstr>
      <vt:lpstr>Anlaufstellen bei Problemen</vt:lpstr>
      <vt:lpstr>Hier gibt es Hilfe</vt:lpstr>
      <vt:lpstr>🔗Was glücklich macht</vt:lpstr>
      <vt:lpstr>Weltglücksbericht</vt:lpstr>
      <vt:lpstr>Perma-Modell nach Martin Seligman für ein glückliches Leben</vt:lpstr>
      <vt:lpstr>🔗Tipps und Hilfe</vt:lpstr>
      <vt:lpstr>Auswahl an Berufsfeldern</vt:lpstr>
      <vt:lpstr>Auswahl an Berufsfeldern</vt:lpstr>
      <vt:lpstr>Soziale und gesundheitsbezogene Berufsfelder</vt:lpstr>
      <vt:lpstr>Soziale und gesundheitsbezogene Berufsfelder</vt:lpstr>
      <vt:lpstr>(Seelisches) Wohlbefinden als Berufsfeld</vt:lpstr>
      <vt:lpstr>Risiken und Nebenwirkungen von Mental Health Influencerinnen und - Influencern</vt:lpstr>
      <vt:lpstr>Checkliste der ÖPGK für verlässliche Gesundheitsinformationen</vt:lpstr>
      <vt:lpstr>Checkliste der ÖPGK für verlässliche Gesundheitsinformationen</vt:lpstr>
      <vt:lpstr>Auswahl an Anlaufstellen</vt:lpstr>
      <vt:lpstr>Diskussionsfrage</vt:lpstr>
      <vt:lpstr>Impressum:</vt:lpstr>
    </vt:vector>
  </TitlesOfParts>
  <Company>Parlamentsdirektion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Wiesböck Pia</dc:creator>
  <cp:lastModifiedBy>Kira Kamelger</cp:lastModifiedBy>
  <cp:revision>35</cp:revision>
  <dcterms:created xsi:type="dcterms:W3CDTF">2026-02-12T09:17:34Z</dcterms:created>
  <dcterms:modified xsi:type="dcterms:W3CDTF">2026-09-16T08:09:05Z</dcterms:modified>
</cp:coreProperties>
</file>