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343" r:id="rId2"/>
    <p:sldId id="348" r:id="rId3"/>
    <p:sldId id="349" r:id="rId4"/>
    <p:sldId id="351" r:id="rId5"/>
    <p:sldId id="344" r:id="rId6"/>
    <p:sldId id="353" r:id="rId7"/>
    <p:sldId id="354" r:id="rId8"/>
    <p:sldId id="355" r:id="rId9"/>
    <p:sldId id="356" r:id="rId10"/>
    <p:sldId id="357" r:id="rId11"/>
    <p:sldId id="358" r:id="rId12"/>
    <p:sldId id="360" r:id="rId13"/>
    <p:sldId id="359" r:id="rId14"/>
    <p:sldId id="366" r:id="rId15"/>
    <p:sldId id="367" r:id="rId16"/>
    <p:sldId id="361" r:id="rId17"/>
    <p:sldId id="362" r:id="rId18"/>
    <p:sldId id="363" r:id="rId19"/>
    <p:sldId id="364" r:id="rId20"/>
    <p:sldId id="365" r:id="rId21"/>
    <p:sldId id="368" r:id="rId22"/>
    <p:sldId id="369" r:id="rId23"/>
    <p:sldId id="370" r:id="rId24"/>
    <p:sldId id="371" r:id="rId25"/>
    <p:sldId id="396" r:id="rId26"/>
    <p:sldId id="350" r:id="rId27"/>
    <p:sldId id="395" r:id="rId2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32">
          <p15:clr>
            <a:srgbClr val="A4A3A4"/>
          </p15:clr>
        </p15:guide>
        <p15:guide id="2" pos="3840">
          <p15:clr>
            <a:srgbClr val="A4A3A4"/>
          </p15:clr>
        </p15:guide>
        <p15:guide id="3" orient="horz" pos="1656">
          <p15:clr>
            <a:srgbClr val="A4A3A4"/>
          </p15:clr>
        </p15:guide>
        <p15:guide id="4" pos="121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FE3"/>
    <a:srgbClr val="FDD9AE"/>
    <a:srgbClr val="FFF2C6"/>
    <a:srgbClr val="FDBEBC"/>
    <a:srgbClr val="C8E2BF"/>
    <a:srgbClr val="CADFF4"/>
    <a:srgbClr val="415972"/>
    <a:srgbClr val="132843"/>
    <a:srgbClr val="133143"/>
    <a:srgbClr val="C0DC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1" autoAdjust="0"/>
    <p:restoredTop sz="94660"/>
  </p:normalViewPr>
  <p:slideViewPr>
    <p:cSldViewPr snapToGrid="0">
      <p:cViewPr varScale="1">
        <p:scale>
          <a:sx n="92" d="100"/>
          <a:sy n="92" d="100"/>
        </p:scale>
        <p:origin x="168" y="82"/>
      </p:cViewPr>
      <p:guideLst>
        <p:guide orient="horz" pos="3932"/>
        <p:guide pos="3840"/>
        <p:guide orient="horz" pos="1656"/>
        <p:guide pos="121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2" d="100"/>
          <a:sy n="122" d="100"/>
        </p:scale>
        <p:origin x="491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E8C0875-EB76-4CE4-AA07-64552C49B5FE}" type="datetimeFigureOut">
              <a:rPr lang="de-AT" smtClean="0"/>
              <a:pPr/>
              <a:t>16.09.2026</a:t>
            </a:fld>
            <a:endParaRPr lang="de-AT"/>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9DD3EC-6732-49B9-9E6D-69B92A7E3B95}" type="slidenum">
              <a:rPr lang="de-AT" smtClean="0"/>
              <a:pPr/>
              <a:t>‹Nr.›</a:t>
            </a:fld>
            <a:endParaRPr lang="de-AT"/>
          </a:p>
        </p:txBody>
      </p:sp>
    </p:spTree>
    <p:extLst>
      <p:ext uri="{BB962C8B-B14F-4D97-AF65-F5344CB8AC3E}">
        <p14:creationId xmlns:p14="http://schemas.microsoft.com/office/powerpoint/2010/main" val="3726352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B1D6F3-08DB-4B14-AA0F-BFB26660F7B0}" type="datetimeFigureOut">
              <a:rPr lang="de-AT" smtClean="0"/>
              <a:pPr/>
              <a:t>16.09.2026</a:t>
            </a:fld>
            <a:endParaRPr lang="de-AT"/>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AT"/>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64D01B-0F76-4595-A1EC-FBA303C479CF}" type="slidenum">
              <a:rPr lang="de-AT" smtClean="0"/>
              <a:pPr/>
              <a:t>‹Nr.›</a:t>
            </a:fld>
            <a:endParaRPr lang="de-AT"/>
          </a:p>
        </p:txBody>
      </p:sp>
    </p:spTree>
    <p:extLst>
      <p:ext uri="{BB962C8B-B14F-4D97-AF65-F5344CB8AC3E}">
        <p14:creationId xmlns:p14="http://schemas.microsoft.com/office/powerpoint/2010/main" val="2778958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www.demokratiewebstatt.at/"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24000" y="3087623"/>
            <a:ext cx="9144000" cy="1296436"/>
          </a:xfrm>
        </p:spPr>
        <p:txBody>
          <a:bodyPr>
            <a:noAutofit/>
          </a:bodyPr>
          <a:lstStyle>
            <a:lvl1pPr marL="0" indent="0" algn="ctr">
              <a:buNone/>
              <a:defRPr sz="2400" b="1">
                <a:solidFill>
                  <a:srgbClr val="41597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endParaRPr lang="de-AT" dirty="0"/>
          </a:p>
        </p:txBody>
      </p:sp>
      <p:sp>
        <p:nvSpPr>
          <p:cNvPr id="2" name="Titel 1"/>
          <p:cNvSpPr>
            <a:spLocks noGrp="1"/>
          </p:cNvSpPr>
          <p:nvPr>
            <p:ph type="ctrTitle"/>
          </p:nvPr>
        </p:nvSpPr>
        <p:spPr>
          <a:xfrm>
            <a:off x="1524000" y="980902"/>
            <a:ext cx="9144000" cy="1903568"/>
          </a:xfrm>
        </p:spPr>
        <p:txBody>
          <a:bodyPr anchor="b">
            <a:normAutofit/>
          </a:bodyPr>
          <a:lstStyle>
            <a:lvl1pPr algn="ctr">
              <a:defRPr sz="5400">
                <a:solidFill>
                  <a:srgbClr val="415972"/>
                </a:solidFill>
              </a:defRPr>
            </a:lvl1pPr>
          </a:lstStyle>
          <a:p>
            <a:r>
              <a:rPr lang="de-DE" dirty="0"/>
              <a:t>Titelmasterformat durch Klicken bearbeiten</a:t>
            </a:r>
            <a:endParaRPr lang="de-AT" dirty="0"/>
          </a:p>
        </p:txBody>
      </p:sp>
      <p:sp>
        <p:nvSpPr>
          <p:cNvPr id="12" name="Untertitel 2"/>
          <p:cNvSpPr txBox="1">
            <a:spLocks/>
          </p:cNvSpPr>
          <p:nvPr userDrawn="1"/>
        </p:nvSpPr>
        <p:spPr>
          <a:xfrm>
            <a:off x="1524000" y="6176962"/>
            <a:ext cx="9144000" cy="473220"/>
          </a:xfrm>
          <a:prstGeom prst="rect">
            <a:avLst/>
          </a:prstGeom>
        </p:spPr>
        <p:txBody>
          <a:bodyPr vert="horz" lIns="91440" tIns="45720" rIns="91440" bIns="45720" rtlCol="0">
            <a:noAutofit/>
          </a:bodyPr>
          <a:lstStyle>
            <a:lvl1pPr marL="0" indent="0" algn="ctr" defTabSz="914400" rtl="0" eaLnBrk="1" latinLnBrk="0" hangingPunct="1">
              <a:lnSpc>
                <a:spcPct val="150000"/>
              </a:lnSpc>
              <a:spcBef>
                <a:spcPts val="1000"/>
              </a:spcBef>
              <a:buClr>
                <a:schemeClr val="accent5"/>
              </a:buClr>
              <a:buFont typeface="Wingdings" panose="05000000000000000000" pitchFamily="2" charset="2"/>
              <a:buNone/>
              <a:defRPr sz="2400" kern="1200">
                <a:solidFill>
                  <a:srgbClr val="132843"/>
                </a:solidFill>
                <a:latin typeface="+mn-lt"/>
                <a:ea typeface="+mn-ea"/>
                <a:cs typeface="+mn-cs"/>
              </a:defRPr>
            </a:lvl1pPr>
            <a:lvl2pPr marL="457200" indent="0" algn="ctr" defTabSz="914400" rtl="0" eaLnBrk="1" latinLnBrk="0" hangingPunct="1">
              <a:lnSpc>
                <a:spcPct val="150000"/>
              </a:lnSpc>
              <a:spcBef>
                <a:spcPts val="500"/>
              </a:spcBef>
              <a:buClr>
                <a:schemeClr val="accent5"/>
              </a:buClr>
              <a:buFont typeface="Wingdings" panose="05000000000000000000" pitchFamily="2" charset="2"/>
              <a:buNone/>
              <a:defRPr sz="2000" kern="1200">
                <a:solidFill>
                  <a:srgbClr val="132843"/>
                </a:solidFill>
                <a:latin typeface="+mn-lt"/>
                <a:ea typeface="+mn-ea"/>
                <a:cs typeface="+mn-cs"/>
              </a:defRPr>
            </a:lvl2pPr>
            <a:lvl3pPr marL="914400" indent="0" algn="ctr" defTabSz="914400" rtl="0" eaLnBrk="1" latinLnBrk="0" hangingPunct="1">
              <a:lnSpc>
                <a:spcPct val="150000"/>
              </a:lnSpc>
              <a:spcBef>
                <a:spcPts val="500"/>
              </a:spcBef>
              <a:buClr>
                <a:schemeClr val="accent5"/>
              </a:buClr>
              <a:buFont typeface="Wingdings" panose="05000000000000000000" pitchFamily="2" charset="2"/>
              <a:buNone/>
              <a:defRPr sz="1800" kern="1200">
                <a:solidFill>
                  <a:srgbClr val="132843"/>
                </a:solidFill>
                <a:latin typeface="+mn-lt"/>
                <a:ea typeface="+mn-ea"/>
                <a:cs typeface="+mn-cs"/>
              </a:defRPr>
            </a:lvl3pPr>
            <a:lvl4pPr marL="1371600" indent="0" algn="ctr" defTabSz="914400" rtl="0" eaLnBrk="1" latinLnBrk="0" hangingPunct="1">
              <a:lnSpc>
                <a:spcPct val="150000"/>
              </a:lnSpc>
              <a:spcBef>
                <a:spcPts val="500"/>
              </a:spcBef>
              <a:buClr>
                <a:schemeClr val="accent5"/>
              </a:buClr>
              <a:buFont typeface="Wingdings" panose="05000000000000000000" pitchFamily="2" charset="2"/>
              <a:buNone/>
              <a:defRPr sz="1600" kern="1200">
                <a:solidFill>
                  <a:srgbClr val="132843"/>
                </a:solidFill>
                <a:latin typeface="+mn-lt"/>
                <a:ea typeface="+mn-ea"/>
                <a:cs typeface="+mn-cs"/>
              </a:defRPr>
            </a:lvl4pPr>
            <a:lvl5pPr marL="1828800" indent="0" algn="ctr" defTabSz="914400" rtl="0" eaLnBrk="1" latinLnBrk="0" hangingPunct="1">
              <a:lnSpc>
                <a:spcPct val="150000"/>
              </a:lnSpc>
              <a:spcBef>
                <a:spcPts val="500"/>
              </a:spcBef>
              <a:buClr>
                <a:schemeClr val="accent5"/>
              </a:buClr>
              <a:buFont typeface="Wingdings" panose="05000000000000000000" pitchFamily="2" charset="2"/>
              <a:buNone/>
              <a:defRPr sz="1600" kern="1200">
                <a:solidFill>
                  <a:srgbClr val="132843"/>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sz="1800" dirty="0">
                <a:solidFill>
                  <a:srgbClr val="415972"/>
                </a:solidFill>
                <a:hlinkClick r:id="rId3"/>
              </a:rPr>
              <a:t>www.demokratiewebstatt.at</a:t>
            </a:r>
            <a:endParaRPr lang="de-AT" sz="1800" dirty="0">
              <a:solidFill>
                <a:srgbClr val="415972"/>
              </a:solidFill>
            </a:endParaRPr>
          </a:p>
        </p:txBody>
      </p:sp>
    </p:spTree>
    <p:extLst>
      <p:ext uri="{BB962C8B-B14F-4D97-AF65-F5344CB8AC3E}">
        <p14:creationId xmlns:p14="http://schemas.microsoft.com/office/powerpoint/2010/main" val="1502920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ebsiteansicht">
    <p:spTree>
      <p:nvGrpSpPr>
        <p:cNvPr id="1" name=""/>
        <p:cNvGrpSpPr/>
        <p:nvPr/>
      </p:nvGrpSpPr>
      <p:grpSpPr>
        <a:xfrm>
          <a:off x="0" y="0"/>
          <a:ext cx="0" cy="0"/>
          <a:chOff x="0" y="0"/>
          <a:chExt cx="0" cy="0"/>
        </a:xfrm>
      </p:grpSpPr>
      <p:sp>
        <p:nvSpPr>
          <p:cNvPr id="7" name="Bildplatzhalter 2"/>
          <p:cNvSpPr>
            <a:spLocks noGrp="1"/>
          </p:cNvSpPr>
          <p:nvPr>
            <p:ph type="pic" idx="1"/>
          </p:nvPr>
        </p:nvSpPr>
        <p:spPr>
          <a:xfrm>
            <a:off x="844550" y="1322962"/>
            <a:ext cx="10515600" cy="4630575"/>
          </a:xfrm>
        </p:spPr>
        <p:txBody>
          <a:bodyPr/>
          <a:lstStyle>
            <a:lvl1pPr marL="0" indent="0">
              <a:buNone/>
              <a:defRPr sz="3200">
                <a:solidFill>
                  <a:srgbClr val="13284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 durch Klicken auf Symbol hinzufügen</a:t>
            </a:r>
            <a:endParaRPr lang="de-AT" dirty="0"/>
          </a:p>
        </p:txBody>
      </p:sp>
      <p:sp>
        <p:nvSpPr>
          <p:cNvPr id="3" name="Textplatzhalter 2">
            <a:extLst>
              <a:ext uri="{FF2B5EF4-FFF2-40B4-BE49-F238E27FC236}">
                <a16:creationId xmlns:a16="http://schemas.microsoft.com/office/drawing/2014/main" id="{7C35EE2F-15C0-FE86-9BB3-3574F928156C}"/>
              </a:ext>
            </a:extLst>
          </p:cNvPr>
          <p:cNvSpPr>
            <a:spLocks noGrp="1"/>
          </p:cNvSpPr>
          <p:nvPr>
            <p:ph type="body" idx="10"/>
          </p:nvPr>
        </p:nvSpPr>
        <p:spPr>
          <a:xfrm>
            <a:off x="844550" y="5953537"/>
            <a:ext cx="10515600" cy="477077"/>
          </a:xfrm>
          <a:gradFill flip="none" rotWithShape="1">
            <a:gsLst>
              <a:gs pos="0">
                <a:schemeClr val="bg1">
                  <a:alpha val="80000"/>
                </a:schemeClr>
              </a:gs>
              <a:gs pos="75000">
                <a:schemeClr val="bg1">
                  <a:lumMod val="0"/>
                  <a:lumOff val="100000"/>
                </a:schemeClr>
              </a:gs>
            </a:gsLst>
            <a:path path="circle">
              <a:fillToRect r="100000" b="100000"/>
            </a:path>
            <a:tileRect l="-100000" t="-100000"/>
          </a:gradFill>
        </p:spPr>
        <p:txBody>
          <a:bodyPr>
            <a:normAutofit/>
          </a:bodyPr>
          <a:lstStyle>
            <a:lvl1pPr marL="0" indent="0" algn="l">
              <a:buNone/>
              <a:defRPr sz="1600">
                <a:solidFill>
                  <a:srgbClr val="13284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Formatvorlagen des Textmasters bearbeiten</a:t>
            </a:r>
          </a:p>
        </p:txBody>
      </p:sp>
    </p:spTree>
    <p:extLst>
      <p:ext uri="{BB962C8B-B14F-4D97-AF65-F5344CB8AC3E}">
        <p14:creationId xmlns:p14="http://schemas.microsoft.com/office/powerpoint/2010/main" val="585134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nwei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lgn="l">
              <a:lnSpc>
                <a:spcPct val="100000"/>
              </a:lnSpc>
              <a:defRPr sz="3200">
                <a:solidFill>
                  <a:srgbClr val="415972"/>
                </a:solidFill>
              </a:defRPr>
            </a:lvl1pPr>
          </a:lstStyle>
          <a:p>
            <a:r>
              <a:rPr lang="de-DE" dirty="0"/>
              <a:t>Hinweis zur Nutzung der </a:t>
            </a:r>
            <a:r>
              <a:rPr lang="de-DE" dirty="0" err="1"/>
              <a:t>PowerPointPräsentation</a:t>
            </a:r>
            <a:endParaRPr lang="de-AT" dirty="0"/>
          </a:p>
        </p:txBody>
      </p:sp>
      <p:sp>
        <p:nvSpPr>
          <p:cNvPr id="5" name="Textfeld 4"/>
          <p:cNvSpPr txBox="1">
            <a:spLocks/>
          </p:cNvSpPr>
          <p:nvPr userDrawn="1"/>
        </p:nvSpPr>
        <p:spPr>
          <a:xfrm>
            <a:off x="838200" y="2656760"/>
            <a:ext cx="10515600" cy="2493760"/>
          </a:xfrm>
          <a:prstGeom prst="rect">
            <a:avLst/>
          </a:prstGeom>
          <a:noFill/>
        </p:spPr>
        <p:txBody>
          <a:bodyPr wrap="square" rtlCol="0">
            <a:spAutoFit/>
          </a:bodyPr>
          <a:lstStyle/>
          <a:p>
            <a:pPr marL="285750" lvl="0" indent="-285750">
              <a:lnSpc>
                <a:spcPct val="150000"/>
              </a:lnSpc>
              <a:spcAft>
                <a:spcPts val="1200"/>
              </a:spcAft>
              <a:buClr>
                <a:srgbClr val="C51909"/>
              </a:buClr>
              <a:buFont typeface="Wingdings" panose="05000000000000000000" pitchFamily="2" charset="2"/>
              <a:buChar char="w"/>
            </a:pPr>
            <a:r>
              <a:rPr lang="de-AT" sz="2000" dirty="0"/>
              <a:t>In dieser </a:t>
            </a:r>
            <a:r>
              <a:rPr lang="de-AT" sz="2000" dirty="0" err="1"/>
              <a:t>PowerPointPräsentation</a:t>
            </a:r>
            <a:r>
              <a:rPr lang="de-AT" sz="2000" dirty="0"/>
              <a:t> finden sich die wichtigsten Inhalte des Schwerpunktthemas in stark gekürzter Form.</a:t>
            </a:r>
          </a:p>
          <a:p>
            <a:pPr marL="285750" lvl="0" indent="-285750">
              <a:lnSpc>
                <a:spcPct val="150000"/>
              </a:lnSpc>
              <a:spcAft>
                <a:spcPts val="1200"/>
              </a:spcAft>
              <a:buClr>
                <a:srgbClr val="C51909"/>
              </a:buClr>
              <a:buFont typeface="Wingdings" panose="05000000000000000000" pitchFamily="2" charset="2"/>
              <a:buChar char="w"/>
            </a:pPr>
            <a:r>
              <a:rPr lang="de-AT" sz="2000" dirty="0"/>
              <a:t>Um zu den Hintergrundinformationen in den jeweiligen Abschnitten auf der </a:t>
            </a:r>
            <a:r>
              <a:rPr lang="de-AT" sz="2000" dirty="0" err="1"/>
              <a:t>DemokratieWEBstatt</a:t>
            </a:r>
            <a:r>
              <a:rPr lang="de-AT" sz="2000" dirty="0"/>
              <a:t> zu gelangen, nutzen Sie bitte die </a:t>
            </a:r>
            <a:r>
              <a:rPr lang="de-AT" sz="2000" u="none" dirty="0"/>
              <a:t>Verlinkungen</a:t>
            </a:r>
            <a:r>
              <a:rPr lang="de-AT" sz="2000" dirty="0"/>
              <a:t> 🔗 </a:t>
            </a:r>
            <a:r>
              <a:rPr lang="de-AT" sz="2000" u="none" dirty="0"/>
              <a:t> der Titel</a:t>
            </a:r>
            <a:r>
              <a:rPr lang="de-AT" sz="2000" dirty="0"/>
              <a:t> auf den Überblicksfolien.</a:t>
            </a:r>
          </a:p>
        </p:txBody>
      </p:sp>
    </p:spTree>
    <p:extLst>
      <p:ext uri="{BB962C8B-B14F-4D97-AF65-F5344CB8AC3E}">
        <p14:creationId xmlns:p14="http://schemas.microsoft.com/office/powerpoint/2010/main" val="1201091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nSpc>
                <a:spcPct val="100000"/>
              </a:lnSpc>
              <a:defRPr>
                <a:solidFill>
                  <a:srgbClr val="415972"/>
                </a:solidFill>
              </a:defRPr>
            </a:lvl1pPr>
          </a:lstStyle>
          <a:p>
            <a:r>
              <a:rPr lang="de-DE" dirty="0"/>
              <a:t>Titelmasterformat durch Klicken bearbeiten</a:t>
            </a:r>
            <a:endParaRPr lang="de-AT" dirty="0"/>
          </a:p>
        </p:txBody>
      </p:sp>
      <p:sp>
        <p:nvSpPr>
          <p:cNvPr id="3" name="Inhaltsplatzhalter 2"/>
          <p:cNvSpPr>
            <a:spLocks noGrp="1"/>
          </p:cNvSpPr>
          <p:nvPr>
            <p:ph idx="1"/>
          </p:nvPr>
        </p:nvSpPr>
        <p:spPr/>
        <p:txBody>
          <a:bodyPr/>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Tree>
    <p:extLst>
      <p:ext uri="{BB962C8B-B14F-4D97-AF65-F5344CB8AC3E}">
        <p14:creationId xmlns:p14="http://schemas.microsoft.com/office/powerpoint/2010/main" val="2392246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und Inhalt mit Spalten für Lis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lnSpc>
                <a:spcPct val="100000"/>
              </a:lnSpc>
              <a:defRPr>
                <a:solidFill>
                  <a:srgbClr val="415972"/>
                </a:solidFill>
              </a:defRPr>
            </a:lvl1pPr>
          </a:lstStyle>
          <a:p>
            <a:r>
              <a:rPr lang="de-DE" dirty="0"/>
              <a:t>Titelmasterformat durch Klicken bearbeiten</a:t>
            </a:r>
            <a:endParaRPr lang="de-AT" dirty="0"/>
          </a:p>
        </p:txBody>
      </p:sp>
      <p:sp>
        <p:nvSpPr>
          <p:cNvPr id="3" name="Inhaltsplatzhalter 2"/>
          <p:cNvSpPr>
            <a:spLocks noGrp="1"/>
          </p:cNvSpPr>
          <p:nvPr>
            <p:ph idx="1"/>
          </p:nvPr>
        </p:nvSpPr>
        <p:spPr>
          <a:xfrm>
            <a:off x="838200" y="2656760"/>
            <a:ext cx="10515600" cy="1749768"/>
          </a:xfrm>
        </p:spPr>
        <p:txBody>
          <a:bodyPr/>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Inhaltsplatzhalter 2">
            <a:extLst>
              <a:ext uri="{FF2B5EF4-FFF2-40B4-BE49-F238E27FC236}">
                <a16:creationId xmlns:a16="http://schemas.microsoft.com/office/drawing/2014/main" id="{EBB73BC5-A345-520E-F3EE-72FE56A28DB6}"/>
              </a:ext>
            </a:extLst>
          </p:cNvPr>
          <p:cNvSpPr>
            <a:spLocks noGrp="1"/>
          </p:cNvSpPr>
          <p:nvPr>
            <p:ph idx="10" hasCustomPrompt="1"/>
          </p:nvPr>
        </p:nvSpPr>
        <p:spPr>
          <a:xfrm>
            <a:off x="838200" y="4427193"/>
            <a:ext cx="10515600" cy="1749768"/>
          </a:xfrm>
        </p:spPr>
        <p:txBody>
          <a:bodyPr numCol="3"/>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Tree>
    <p:extLst>
      <p:ext uri="{BB962C8B-B14F-4D97-AF65-F5344CB8AC3E}">
        <p14:creationId xmlns:p14="http://schemas.microsoft.com/office/powerpoint/2010/main" val="1635209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Bild">
    <p:spTree>
      <p:nvGrpSpPr>
        <p:cNvPr id="1" name=""/>
        <p:cNvGrpSpPr/>
        <p:nvPr/>
      </p:nvGrpSpPr>
      <p:grpSpPr>
        <a:xfrm>
          <a:off x="0" y="0"/>
          <a:ext cx="0" cy="0"/>
          <a:chOff x="0" y="0"/>
          <a:chExt cx="0" cy="0"/>
        </a:xfrm>
      </p:grpSpPr>
      <p:sp>
        <p:nvSpPr>
          <p:cNvPr id="4" name="Bildplatzhalter 2"/>
          <p:cNvSpPr>
            <a:spLocks noGrp="1"/>
          </p:cNvSpPr>
          <p:nvPr>
            <p:ph type="pic" idx="10"/>
          </p:nvPr>
        </p:nvSpPr>
        <p:spPr>
          <a:xfrm>
            <a:off x="838200" y="2490281"/>
            <a:ext cx="10521950" cy="3460534"/>
          </a:xfrm>
        </p:spPr>
        <p:txBody>
          <a:bodyPr/>
          <a:lstStyle>
            <a:lvl1pPr marL="0" indent="0">
              <a:buNone/>
              <a:defRPr sz="3200">
                <a:solidFill>
                  <a:srgbClr val="13284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 durch Klicken auf Symbol hinzufügen</a:t>
            </a:r>
            <a:endParaRPr lang="de-AT" dirty="0"/>
          </a:p>
        </p:txBody>
      </p:sp>
      <p:sp>
        <p:nvSpPr>
          <p:cNvPr id="2" name="Titel 1"/>
          <p:cNvSpPr>
            <a:spLocks noGrp="1"/>
          </p:cNvSpPr>
          <p:nvPr>
            <p:ph type="title"/>
          </p:nvPr>
        </p:nvSpPr>
        <p:spPr>
          <a:noFill/>
        </p:spPr>
        <p:txBody>
          <a:bodyPr/>
          <a:lstStyle>
            <a:lvl1pPr>
              <a:lnSpc>
                <a:spcPct val="100000"/>
              </a:lnSpc>
              <a:defRPr>
                <a:solidFill>
                  <a:srgbClr val="415972"/>
                </a:solidFill>
              </a:defRPr>
            </a:lvl1pPr>
          </a:lstStyle>
          <a:p>
            <a:r>
              <a:rPr lang="de-DE" dirty="0"/>
              <a:t>Titelmasterformat durch Klicken bearbeiten</a:t>
            </a:r>
            <a:endParaRPr lang="de-AT" dirty="0"/>
          </a:p>
        </p:txBody>
      </p:sp>
      <p:sp>
        <p:nvSpPr>
          <p:cNvPr id="5" name="Textplatzhalter 2"/>
          <p:cNvSpPr>
            <a:spLocks noGrp="1"/>
          </p:cNvSpPr>
          <p:nvPr>
            <p:ph type="body" idx="1"/>
          </p:nvPr>
        </p:nvSpPr>
        <p:spPr>
          <a:xfrm>
            <a:off x="838200" y="5953537"/>
            <a:ext cx="10521950" cy="477077"/>
          </a:xfrm>
          <a:noFill/>
        </p:spPr>
        <p:txBody>
          <a:bodyPr>
            <a:normAutofit/>
          </a:bodyPr>
          <a:lstStyle>
            <a:lvl1pPr marL="0" indent="0" algn="l">
              <a:buNone/>
              <a:defRPr sz="1600">
                <a:solidFill>
                  <a:srgbClr val="13284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Formatvorlagen des Textmasters bearbeiten</a:t>
            </a:r>
          </a:p>
        </p:txBody>
      </p:sp>
    </p:spTree>
    <p:extLst>
      <p:ext uri="{BB962C8B-B14F-4D97-AF65-F5344CB8AC3E}">
        <p14:creationId xmlns:p14="http://schemas.microsoft.com/office/powerpoint/2010/main" val="1129680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solidFill>
                  <a:srgbClr val="415972"/>
                </a:solidFill>
              </a:defRPr>
            </a:lvl1pPr>
          </a:lstStyle>
          <a:p>
            <a:r>
              <a:rPr lang="de-DE" dirty="0"/>
              <a:t>Titelmasterformat durch Klicken bearbeiten</a:t>
            </a:r>
            <a:endParaRPr lang="de-AT" dirty="0"/>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rgbClr val="13284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Tree>
    <p:extLst>
      <p:ext uri="{BB962C8B-B14F-4D97-AF65-F5344CB8AC3E}">
        <p14:creationId xmlns:p14="http://schemas.microsoft.com/office/powerpoint/2010/main" val="1700928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415972"/>
                </a:solidFill>
              </a:defRPr>
            </a:lvl1pPr>
          </a:lstStyle>
          <a:p>
            <a:r>
              <a:rPr lang="de-DE" dirty="0"/>
              <a:t>Titelmasterformat durch Klicken bearbeiten</a:t>
            </a:r>
            <a:endParaRPr lang="de-AT" dirty="0"/>
          </a:p>
        </p:txBody>
      </p:sp>
      <p:sp>
        <p:nvSpPr>
          <p:cNvPr id="3" name="Inhaltsplatzhalter 2"/>
          <p:cNvSpPr>
            <a:spLocks noGrp="1"/>
          </p:cNvSpPr>
          <p:nvPr>
            <p:ph sz="half" idx="1"/>
          </p:nvPr>
        </p:nvSpPr>
        <p:spPr>
          <a:xfrm>
            <a:off x="838200" y="1825625"/>
            <a:ext cx="5181600" cy="4351338"/>
          </a:xfrm>
        </p:spPr>
        <p:txBody>
          <a:bodyPr/>
          <a:lstStyle>
            <a:lvl1pPr>
              <a:defRPr>
                <a:solidFill>
                  <a:srgbClr val="132843"/>
                </a:solidFill>
              </a:defRPr>
            </a:lvl1pPr>
            <a:lvl2pPr>
              <a:defRPr>
                <a:solidFill>
                  <a:srgbClr val="132843"/>
                </a:solidFill>
              </a:defRPr>
            </a:lvl2pPr>
            <a:lvl3pPr>
              <a:defRPr>
                <a:solidFill>
                  <a:srgbClr val="132843"/>
                </a:solidFill>
              </a:defRPr>
            </a:lvl3pPr>
            <a:lvl4pPr>
              <a:defRPr>
                <a:solidFill>
                  <a:srgbClr val="132843"/>
                </a:solidFill>
              </a:defRPr>
            </a:lvl4pPr>
            <a:lvl5pP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Inhaltsplatzhalter 3"/>
          <p:cNvSpPr>
            <a:spLocks noGrp="1"/>
          </p:cNvSpPr>
          <p:nvPr>
            <p:ph sz="half" idx="2"/>
          </p:nvPr>
        </p:nvSpPr>
        <p:spPr>
          <a:xfrm>
            <a:off x="6172200" y="1825625"/>
            <a:ext cx="5181600" cy="4351338"/>
          </a:xfrm>
        </p:spPr>
        <p:txBody>
          <a:bodyPr/>
          <a:lstStyle>
            <a:lvl1pPr>
              <a:defRPr>
                <a:solidFill>
                  <a:srgbClr val="132843"/>
                </a:solidFill>
              </a:defRPr>
            </a:lvl1pPr>
            <a:lvl2pPr>
              <a:defRPr>
                <a:solidFill>
                  <a:srgbClr val="132843"/>
                </a:solidFill>
              </a:defRPr>
            </a:lvl2pPr>
            <a:lvl3pPr>
              <a:defRPr>
                <a:solidFill>
                  <a:srgbClr val="132843"/>
                </a:solidFill>
              </a:defRPr>
            </a:lvl3pPr>
            <a:lvl4pPr>
              <a:defRPr>
                <a:solidFill>
                  <a:srgbClr val="132843"/>
                </a:solidFill>
              </a:defRPr>
            </a:lvl4pPr>
            <a:lvl5pPr>
              <a:defRPr>
                <a:solidFill>
                  <a:srgbClr val="132843"/>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dirty="0"/>
          </a:p>
        </p:txBody>
      </p:sp>
    </p:spTree>
    <p:extLst>
      <p:ext uri="{BB962C8B-B14F-4D97-AF65-F5344CB8AC3E}">
        <p14:creationId xmlns:p14="http://schemas.microsoft.com/office/powerpoint/2010/main" val="3044142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1243667"/>
            <a:ext cx="10515600" cy="1325563"/>
          </a:xfrm>
        </p:spPr>
        <p:txBody>
          <a:bodyPr/>
          <a:lstStyle>
            <a:lvl1pPr>
              <a:defRPr>
                <a:solidFill>
                  <a:srgbClr val="415972"/>
                </a:solidFill>
              </a:defRPr>
            </a:lvl1pPr>
          </a:lstStyle>
          <a:p>
            <a:r>
              <a:rPr lang="de-DE" dirty="0"/>
              <a:t>Titelmasterformat durch Klicken bearbeiten</a:t>
            </a:r>
            <a:endParaRPr lang="de-AT" dirty="0"/>
          </a:p>
        </p:txBody>
      </p:sp>
      <p:sp>
        <p:nvSpPr>
          <p:cNvPr id="3" name="Textplatzhalter 2"/>
          <p:cNvSpPr>
            <a:spLocks noGrp="1"/>
          </p:cNvSpPr>
          <p:nvPr>
            <p:ph type="body" idx="1"/>
          </p:nvPr>
        </p:nvSpPr>
        <p:spPr>
          <a:xfrm>
            <a:off x="839788" y="2586600"/>
            <a:ext cx="5157787" cy="823912"/>
          </a:xfrm>
        </p:spPr>
        <p:txBody>
          <a:bodyPr anchor="b"/>
          <a:lstStyle>
            <a:lvl1pPr marL="0" indent="0">
              <a:lnSpc>
                <a:spcPct val="100000"/>
              </a:lnSpc>
              <a:buNone/>
              <a:defRPr sz="2400" b="1">
                <a:solidFill>
                  <a:srgbClr val="13284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Formatvorlagen des Textmasters bearbeiten</a:t>
            </a:r>
          </a:p>
        </p:txBody>
      </p:sp>
      <p:sp>
        <p:nvSpPr>
          <p:cNvPr id="4" name="Inhaltsplatzhalter 3"/>
          <p:cNvSpPr>
            <a:spLocks noGrp="1"/>
          </p:cNvSpPr>
          <p:nvPr>
            <p:ph sz="half" idx="2"/>
          </p:nvPr>
        </p:nvSpPr>
        <p:spPr>
          <a:xfrm>
            <a:off x="839788" y="3334871"/>
            <a:ext cx="5157787" cy="2854792"/>
          </a:xfrm>
        </p:spPr>
        <p:txBody>
          <a:bodyPr/>
          <a:lstStyle>
            <a:lvl1pPr>
              <a:defRPr>
                <a:solidFill>
                  <a:srgbClr val="132843"/>
                </a:solidFill>
              </a:defRPr>
            </a:lvl1pPr>
            <a:lvl2pPr>
              <a:defRPr>
                <a:solidFill>
                  <a:srgbClr val="132843"/>
                </a:solidFill>
              </a:defRPr>
            </a:lvl2pPr>
            <a:lvl3pPr>
              <a:defRPr>
                <a:solidFill>
                  <a:srgbClr val="132843"/>
                </a:solidFill>
              </a:defRPr>
            </a:lvl3pPr>
            <a:lvl4pPr>
              <a:defRPr>
                <a:solidFill>
                  <a:srgbClr val="132843"/>
                </a:solidFill>
              </a:defRPr>
            </a:lvl4pPr>
            <a:lvl5pPr>
              <a:defRPr>
                <a:solidFill>
                  <a:srgbClr val="132843"/>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dirty="0"/>
          </a:p>
        </p:txBody>
      </p:sp>
      <p:sp>
        <p:nvSpPr>
          <p:cNvPr id="5" name="Textplatzhalter 4"/>
          <p:cNvSpPr>
            <a:spLocks noGrp="1"/>
          </p:cNvSpPr>
          <p:nvPr>
            <p:ph type="body" sz="quarter" idx="3"/>
          </p:nvPr>
        </p:nvSpPr>
        <p:spPr>
          <a:xfrm>
            <a:off x="6172200" y="2586600"/>
            <a:ext cx="5183188" cy="823912"/>
          </a:xfrm>
        </p:spPr>
        <p:txBody>
          <a:bodyPr anchor="b"/>
          <a:lstStyle>
            <a:lvl1pPr marL="0" indent="0">
              <a:lnSpc>
                <a:spcPct val="100000"/>
              </a:lnSpc>
              <a:buNone/>
              <a:defRPr sz="2400" b="1">
                <a:solidFill>
                  <a:srgbClr val="13284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Formatvorlagen des Textmasters bearbeiten</a:t>
            </a:r>
          </a:p>
        </p:txBody>
      </p:sp>
      <p:sp>
        <p:nvSpPr>
          <p:cNvPr id="6" name="Inhaltsplatzhalter 5"/>
          <p:cNvSpPr>
            <a:spLocks noGrp="1"/>
          </p:cNvSpPr>
          <p:nvPr>
            <p:ph sz="quarter" idx="4"/>
          </p:nvPr>
        </p:nvSpPr>
        <p:spPr>
          <a:xfrm>
            <a:off x="6172200" y="3334871"/>
            <a:ext cx="5183188" cy="2854792"/>
          </a:xfrm>
        </p:spPr>
        <p:txBody>
          <a:bodyPr/>
          <a:lstStyle>
            <a:lvl1pPr>
              <a:defRPr>
                <a:solidFill>
                  <a:srgbClr val="132843"/>
                </a:solidFill>
              </a:defRPr>
            </a:lvl1pPr>
            <a:lvl2pPr>
              <a:defRPr>
                <a:solidFill>
                  <a:srgbClr val="132843"/>
                </a:solidFill>
              </a:defRPr>
            </a:lvl2pPr>
            <a:lvl3pPr>
              <a:defRPr>
                <a:solidFill>
                  <a:srgbClr val="132843"/>
                </a:solidFill>
              </a:defRPr>
            </a:lvl3pPr>
            <a:lvl4pPr>
              <a:defRPr>
                <a:solidFill>
                  <a:srgbClr val="132843"/>
                </a:solidFill>
              </a:defRPr>
            </a:lvl4pPr>
            <a:lvl5pPr>
              <a:defRPr>
                <a:solidFill>
                  <a:srgbClr val="132843"/>
                </a:solidFill>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AT" dirty="0"/>
          </a:p>
        </p:txBody>
      </p:sp>
    </p:spTree>
    <p:extLst>
      <p:ext uri="{BB962C8B-B14F-4D97-AF65-F5344CB8AC3E}">
        <p14:creationId xmlns:p14="http://schemas.microsoft.com/office/powerpoint/2010/main" val="2169177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rgbClr val="415972"/>
                </a:solidFill>
              </a:defRPr>
            </a:lvl1pPr>
          </a:lstStyle>
          <a:p>
            <a:r>
              <a:rPr lang="de-DE" dirty="0"/>
              <a:t>Titelmasterformat durch Klicken bearbeiten</a:t>
            </a:r>
            <a:endParaRPr lang="de-AT" dirty="0"/>
          </a:p>
        </p:txBody>
      </p:sp>
    </p:spTree>
    <p:extLst>
      <p:ext uri="{BB962C8B-B14F-4D97-AF65-F5344CB8AC3E}">
        <p14:creationId xmlns:p14="http://schemas.microsoft.com/office/powerpoint/2010/main" val="44452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6315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3" name="Inhaltsplatzhalter 2"/>
          <p:cNvSpPr>
            <a:spLocks noGrp="1"/>
          </p:cNvSpPr>
          <p:nvPr>
            <p:ph idx="1"/>
          </p:nvPr>
        </p:nvSpPr>
        <p:spPr>
          <a:xfrm>
            <a:off x="5183188" y="987425"/>
            <a:ext cx="6172200" cy="4873625"/>
          </a:xfrm>
        </p:spPr>
        <p:txBody>
          <a:bodyPr/>
          <a:lstStyle>
            <a:lvl1pPr>
              <a:defRPr sz="3200">
                <a:solidFill>
                  <a:srgbClr val="132843"/>
                </a:solidFill>
              </a:defRPr>
            </a:lvl1pPr>
            <a:lvl2pPr>
              <a:defRPr sz="2800">
                <a:solidFill>
                  <a:srgbClr val="132843"/>
                </a:solidFill>
              </a:defRPr>
            </a:lvl2pPr>
            <a:lvl3pPr>
              <a:defRPr sz="2400">
                <a:solidFill>
                  <a:srgbClr val="132843"/>
                </a:solidFill>
              </a:defRPr>
            </a:lvl3pPr>
            <a:lvl4pPr>
              <a:defRPr sz="2000">
                <a:solidFill>
                  <a:srgbClr val="132843"/>
                </a:solidFill>
              </a:defRPr>
            </a:lvl4pPr>
            <a:lvl5pPr>
              <a:defRPr sz="2000">
                <a:solidFill>
                  <a:srgbClr val="132843"/>
                </a:solidFill>
              </a:defRPr>
            </a:lvl5pPr>
            <a:lvl6pPr>
              <a:defRPr sz="2000"/>
            </a:lvl6pPr>
            <a:lvl7pPr>
              <a:defRPr sz="2000"/>
            </a:lvl7pPr>
            <a:lvl8pPr>
              <a:defRPr sz="2000"/>
            </a:lvl8pPr>
            <a:lvl9pPr>
              <a:defRPr sz="2000"/>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8" name="Titel 1"/>
          <p:cNvSpPr>
            <a:spLocks noGrp="1"/>
          </p:cNvSpPr>
          <p:nvPr>
            <p:ph type="title"/>
          </p:nvPr>
        </p:nvSpPr>
        <p:spPr>
          <a:xfrm>
            <a:off x="839788" y="1229377"/>
            <a:ext cx="3932237" cy="1600200"/>
          </a:xfrm>
        </p:spPr>
        <p:txBody>
          <a:bodyPr anchor="b"/>
          <a:lstStyle>
            <a:lvl1pPr>
              <a:defRPr sz="3200">
                <a:solidFill>
                  <a:srgbClr val="415972"/>
                </a:solidFill>
              </a:defRPr>
            </a:lvl1pPr>
          </a:lstStyle>
          <a:p>
            <a:r>
              <a:rPr lang="de-DE" dirty="0"/>
              <a:t>Titelmasterformat durch Klicken bearbeiten</a:t>
            </a:r>
            <a:endParaRPr lang="de-AT" dirty="0"/>
          </a:p>
        </p:txBody>
      </p:sp>
      <p:sp>
        <p:nvSpPr>
          <p:cNvPr id="9" name="Textplatzhalter 3"/>
          <p:cNvSpPr>
            <a:spLocks noGrp="1"/>
          </p:cNvSpPr>
          <p:nvPr>
            <p:ph type="body" sz="half" idx="2"/>
          </p:nvPr>
        </p:nvSpPr>
        <p:spPr>
          <a:xfrm>
            <a:off x="839788" y="3110754"/>
            <a:ext cx="3932237" cy="2758234"/>
          </a:xfrm>
        </p:spPr>
        <p:txBody>
          <a:bodyPr/>
          <a:lstStyle>
            <a:lvl1pPr marL="0" indent="0">
              <a:buNone/>
              <a:defRPr sz="1600">
                <a:solidFill>
                  <a:srgbClr val="13284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Tree>
    <p:extLst>
      <p:ext uri="{BB962C8B-B14F-4D97-AF65-F5344CB8AC3E}">
        <p14:creationId xmlns:p14="http://schemas.microsoft.com/office/powerpoint/2010/main" val="245072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1229377"/>
            <a:ext cx="3932237" cy="1600200"/>
          </a:xfrm>
        </p:spPr>
        <p:txBody>
          <a:bodyPr anchor="b"/>
          <a:lstStyle>
            <a:lvl1pPr>
              <a:defRPr sz="3200">
                <a:solidFill>
                  <a:srgbClr val="415972"/>
                </a:solidFill>
              </a:defRPr>
            </a:lvl1pPr>
          </a:lstStyle>
          <a:p>
            <a:r>
              <a:rPr lang="de-DE" dirty="0"/>
              <a:t>Titelmasterformat durch Klicken bearbeiten</a:t>
            </a:r>
            <a:endParaRPr lang="de-AT" dirty="0"/>
          </a:p>
        </p:txBody>
      </p:sp>
      <p:sp>
        <p:nvSpPr>
          <p:cNvPr id="3" name="Bildplatzhalter 2"/>
          <p:cNvSpPr>
            <a:spLocks noGrp="1"/>
          </p:cNvSpPr>
          <p:nvPr>
            <p:ph type="pic" idx="1"/>
          </p:nvPr>
        </p:nvSpPr>
        <p:spPr>
          <a:xfrm>
            <a:off x="5183188" y="987425"/>
            <a:ext cx="6172200" cy="4873625"/>
          </a:xfrm>
        </p:spPr>
        <p:txBody>
          <a:bodyPr/>
          <a:lstStyle>
            <a:lvl1pPr marL="0" indent="0">
              <a:buNone/>
              <a:defRPr sz="3200">
                <a:solidFill>
                  <a:srgbClr val="132843"/>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dirty="0"/>
              <a:t>Bild durch Klicken auf Symbol hinzufügen</a:t>
            </a:r>
            <a:endParaRPr lang="de-AT" dirty="0"/>
          </a:p>
        </p:txBody>
      </p:sp>
      <p:sp>
        <p:nvSpPr>
          <p:cNvPr id="4" name="Textplatzhalter 3"/>
          <p:cNvSpPr>
            <a:spLocks noGrp="1"/>
          </p:cNvSpPr>
          <p:nvPr>
            <p:ph type="body" sz="half" idx="2"/>
          </p:nvPr>
        </p:nvSpPr>
        <p:spPr>
          <a:xfrm>
            <a:off x="839788" y="3110754"/>
            <a:ext cx="3932237" cy="2758234"/>
          </a:xfrm>
        </p:spPr>
        <p:txBody>
          <a:bodyPr/>
          <a:lstStyle>
            <a:lvl1pPr marL="0" indent="0">
              <a:buNone/>
              <a:defRPr sz="1600">
                <a:solidFill>
                  <a:srgbClr val="13284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Formatvorlagen des Textmasters bearbeiten</a:t>
            </a:r>
          </a:p>
        </p:txBody>
      </p:sp>
      <p:sp>
        <p:nvSpPr>
          <p:cNvPr id="5" name="Textplatzhalter 2">
            <a:extLst>
              <a:ext uri="{FF2B5EF4-FFF2-40B4-BE49-F238E27FC236}">
                <a16:creationId xmlns:a16="http://schemas.microsoft.com/office/drawing/2014/main" id="{FC0E18B8-8C31-361A-A792-E0321076DE71}"/>
              </a:ext>
            </a:extLst>
          </p:cNvPr>
          <p:cNvSpPr>
            <a:spLocks noGrp="1"/>
          </p:cNvSpPr>
          <p:nvPr>
            <p:ph type="body" idx="10"/>
          </p:nvPr>
        </p:nvSpPr>
        <p:spPr>
          <a:xfrm>
            <a:off x="5183188" y="5868988"/>
            <a:ext cx="6176962" cy="477077"/>
          </a:xfrm>
          <a:noFill/>
        </p:spPr>
        <p:txBody>
          <a:bodyPr>
            <a:normAutofit/>
          </a:bodyPr>
          <a:lstStyle>
            <a:lvl1pPr marL="0" indent="0" algn="r">
              <a:buNone/>
              <a:defRPr sz="1600">
                <a:solidFill>
                  <a:srgbClr val="13284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Formatvorlagen des Textmasters bearbeiten</a:t>
            </a:r>
          </a:p>
        </p:txBody>
      </p:sp>
    </p:spTree>
    <p:extLst>
      <p:ext uri="{BB962C8B-B14F-4D97-AF65-F5344CB8AC3E}">
        <p14:creationId xmlns:p14="http://schemas.microsoft.com/office/powerpoint/2010/main" val="2014470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kussionsfragen">
    <p:bg>
      <p:bgPr>
        <a:solidFill>
          <a:srgbClr val="FFF2C6"/>
        </a:solidFill>
        <a:effectLst/>
      </p:bgPr>
    </p:bg>
    <p:spTree>
      <p:nvGrpSpPr>
        <p:cNvPr id="1" name=""/>
        <p:cNvGrpSpPr/>
        <p:nvPr/>
      </p:nvGrpSpPr>
      <p:grpSpPr>
        <a:xfrm>
          <a:off x="0" y="0"/>
          <a:ext cx="0" cy="0"/>
          <a:chOff x="0" y="0"/>
          <a:chExt cx="0" cy="0"/>
        </a:xfrm>
      </p:grpSpPr>
      <p:sp>
        <p:nvSpPr>
          <p:cNvPr id="5" name="Inhaltsplatzhalter 2"/>
          <p:cNvSpPr>
            <a:spLocks noGrp="1"/>
          </p:cNvSpPr>
          <p:nvPr>
            <p:ph idx="1"/>
          </p:nvPr>
        </p:nvSpPr>
        <p:spPr>
          <a:xfrm>
            <a:off x="838200" y="2656760"/>
            <a:ext cx="10515600" cy="3520202"/>
          </a:xfrm>
        </p:spPr>
        <p:txBody>
          <a:bodyPr/>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Titel 1"/>
          <p:cNvSpPr>
            <a:spLocks noGrp="1"/>
          </p:cNvSpPr>
          <p:nvPr>
            <p:ph type="title"/>
          </p:nvPr>
        </p:nvSpPr>
        <p:spPr>
          <a:xfrm>
            <a:off x="838200" y="1326480"/>
            <a:ext cx="10515600" cy="1163801"/>
          </a:xfrm>
        </p:spPr>
        <p:txBody>
          <a:bodyPr/>
          <a:lstStyle>
            <a:lvl1pPr>
              <a:defRPr>
                <a:solidFill>
                  <a:srgbClr val="415972"/>
                </a:solidFill>
              </a:defRPr>
            </a:lvl1pPr>
          </a:lstStyle>
          <a:p>
            <a:r>
              <a:rPr lang="de-DE" dirty="0"/>
              <a:t>Titelmasterformat durch Klicken bearbeiten</a:t>
            </a:r>
            <a:endParaRPr lang="de-AT" dirty="0"/>
          </a:p>
        </p:txBody>
      </p:sp>
    </p:spTree>
    <p:extLst>
      <p:ext uri="{BB962C8B-B14F-4D97-AF65-F5344CB8AC3E}">
        <p14:creationId xmlns:p14="http://schemas.microsoft.com/office/powerpoint/2010/main" val="3073373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nktipps">
    <p:bg>
      <p:bgPr>
        <a:solidFill>
          <a:srgbClr val="CADFF4"/>
        </a:solidFill>
        <a:effectLst/>
      </p:bgPr>
    </p:bg>
    <p:spTree>
      <p:nvGrpSpPr>
        <p:cNvPr id="1" name=""/>
        <p:cNvGrpSpPr/>
        <p:nvPr/>
      </p:nvGrpSpPr>
      <p:grpSpPr>
        <a:xfrm>
          <a:off x="0" y="0"/>
          <a:ext cx="0" cy="0"/>
          <a:chOff x="0" y="0"/>
          <a:chExt cx="0" cy="0"/>
        </a:xfrm>
      </p:grpSpPr>
      <p:sp>
        <p:nvSpPr>
          <p:cNvPr id="5" name="Inhaltsplatzhalter 2"/>
          <p:cNvSpPr>
            <a:spLocks noGrp="1"/>
          </p:cNvSpPr>
          <p:nvPr>
            <p:ph idx="1"/>
          </p:nvPr>
        </p:nvSpPr>
        <p:spPr>
          <a:xfrm>
            <a:off x="838200" y="2656760"/>
            <a:ext cx="10515600" cy="3520202"/>
          </a:xfrm>
        </p:spPr>
        <p:txBody>
          <a:bodyPr/>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Titel 1"/>
          <p:cNvSpPr>
            <a:spLocks noGrp="1"/>
          </p:cNvSpPr>
          <p:nvPr>
            <p:ph type="title"/>
          </p:nvPr>
        </p:nvSpPr>
        <p:spPr>
          <a:xfrm>
            <a:off x="838200" y="1326480"/>
            <a:ext cx="10515600" cy="1163801"/>
          </a:xfrm>
        </p:spPr>
        <p:txBody>
          <a:bodyPr/>
          <a:lstStyle>
            <a:lvl1pPr>
              <a:defRPr>
                <a:solidFill>
                  <a:srgbClr val="415972"/>
                </a:solidFill>
              </a:defRPr>
            </a:lvl1pPr>
          </a:lstStyle>
          <a:p>
            <a:r>
              <a:rPr lang="de-DE" dirty="0"/>
              <a:t>Titelmasterformat durch Klicken bearbeiten</a:t>
            </a:r>
            <a:endParaRPr lang="de-AT" dirty="0"/>
          </a:p>
        </p:txBody>
      </p:sp>
    </p:spTree>
    <p:extLst>
      <p:ext uri="{BB962C8B-B14F-4D97-AF65-F5344CB8AC3E}">
        <p14:creationId xmlns:p14="http://schemas.microsoft.com/office/powerpoint/2010/main" val="1633756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pps">
    <p:bg>
      <p:bgPr>
        <a:solidFill>
          <a:srgbClr val="F3EFE3"/>
        </a:solidFill>
        <a:effectLst/>
      </p:bgPr>
    </p:bg>
    <p:spTree>
      <p:nvGrpSpPr>
        <p:cNvPr id="1" name=""/>
        <p:cNvGrpSpPr/>
        <p:nvPr/>
      </p:nvGrpSpPr>
      <p:grpSpPr>
        <a:xfrm>
          <a:off x="0" y="0"/>
          <a:ext cx="0" cy="0"/>
          <a:chOff x="0" y="0"/>
          <a:chExt cx="0" cy="0"/>
        </a:xfrm>
      </p:grpSpPr>
      <p:sp>
        <p:nvSpPr>
          <p:cNvPr id="5" name="Inhaltsplatzhalter 2"/>
          <p:cNvSpPr>
            <a:spLocks noGrp="1"/>
          </p:cNvSpPr>
          <p:nvPr>
            <p:ph idx="1"/>
          </p:nvPr>
        </p:nvSpPr>
        <p:spPr>
          <a:xfrm>
            <a:off x="838200" y="2656760"/>
            <a:ext cx="10515600" cy="3520202"/>
          </a:xfrm>
        </p:spPr>
        <p:txBody>
          <a:bodyPr/>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Titel 1"/>
          <p:cNvSpPr>
            <a:spLocks noGrp="1"/>
          </p:cNvSpPr>
          <p:nvPr>
            <p:ph type="title"/>
          </p:nvPr>
        </p:nvSpPr>
        <p:spPr>
          <a:xfrm>
            <a:off x="838200" y="1326480"/>
            <a:ext cx="10515600" cy="1163801"/>
          </a:xfrm>
        </p:spPr>
        <p:txBody>
          <a:bodyPr/>
          <a:lstStyle>
            <a:lvl1pPr>
              <a:defRPr>
                <a:solidFill>
                  <a:srgbClr val="415972"/>
                </a:solidFill>
              </a:defRPr>
            </a:lvl1pPr>
          </a:lstStyle>
          <a:p>
            <a:r>
              <a:rPr lang="de-DE" dirty="0"/>
              <a:t>Titelmasterformat durch Klicken bearbeiten</a:t>
            </a:r>
            <a:endParaRPr lang="de-AT" dirty="0"/>
          </a:p>
        </p:txBody>
      </p:sp>
    </p:spTree>
    <p:extLst>
      <p:ext uri="{BB962C8B-B14F-4D97-AF65-F5344CB8AC3E}">
        <p14:creationId xmlns:p14="http://schemas.microsoft.com/office/powerpoint/2010/main" val="20122171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onstiges">
    <p:bg>
      <p:bgPr>
        <a:solidFill>
          <a:srgbClr val="C8E2BF"/>
        </a:solidFill>
        <a:effectLst/>
      </p:bgPr>
    </p:bg>
    <p:spTree>
      <p:nvGrpSpPr>
        <p:cNvPr id="1" name=""/>
        <p:cNvGrpSpPr/>
        <p:nvPr/>
      </p:nvGrpSpPr>
      <p:grpSpPr>
        <a:xfrm>
          <a:off x="0" y="0"/>
          <a:ext cx="0" cy="0"/>
          <a:chOff x="0" y="0"/>
          <a:chExt cx="0" cy="0"/>
        </a:xfrm>
      </p:grpSpPr>
      <p:sp>
        <p:nvSpPr>
          <p:cNvPr id="5" name="Inhaltsplatzhalter 2"/>
          <p:cNvSpPr>
            <a:spLocks noGrp="1"/>
          </p:cNvSpPr>
          <p:nvPr>
            <p:ph idx="1"/>
          </p:nvPr>
        </p:nvSpPr>
        <p:spPr>
          <a:xfrm>
            <a:off x="838200" y="2656760"/>
            <a:ext cx="10515600" cy="3520202"/>
          </a:xfrm>
        </p:spPr>
        <p:txBody>
          <a:bodyPr/>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Titel 1"/>
          <p:cNvSpPr>
            <a:spLocks noGrp="1"/>
          </p:cNvSpPr>
          <p:nvPr>
            <p:ph type="title"/>
          </p:nvPr>
        </p:nvSpPr>
        <p:spPr>
          <a:xfrm>
            <a:off x="838200" y="1326480"/>
            <a:ext cx="10515600" cy="1163801"/>
          </a:xfrm>
        </p:spPr>
        <p:txBody>
          <a:bodyPr/>
          <a:lstStyle>
            <a:lvl1pPr>
              <a:defRPr>
                <a:solidFill>
                  <a:srgbClr val="415972"/>
                </a:solidFill>
              </a:defRPr>
            </a:lvl1pPr>
          </a:lstStyle>
          <a:p>
            <a:r>
              <a:rPr lang="de-DE" dirty="0"/>
              <a:t>Titelmasterformat durch Klicken bearbeiten</a:t>
            </a:r>
            <a:endParaRPr lang="de-AT" dirty="0"/>
          </a:p>
        </p:txBody>
      </p:sp>
    </p:spTree>
    <p:extLst>
      <p:ext uri="{BB962C8B-B14F-4D97-AF65-F5344CB8AC3E}">
        <p14:creationId xmlns:p14="http://schemas.microsoft.com/office/powerpoint/2010/main" val="96034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onstiges 2">
    <p:bg>
      <p:bgPr>
        <a:solidFill>
          <a:srgbClr val="FDBEBC"/>
        </a:solidFill>
        <a:effectLst/>
      </p:bgPr>
    </p:bg>
    <p:spTree>
      <p:nvGrpSpPr>
        <p:cNvPr id="1" name=""/>
        <p:cNvGrpSpPr/>
        <p:nvPr/>
      </p:nvGrpSpPr>
      <p:grpSpPr>
        <a:xfrm>
          <a:off x="0" y="0"/>
          <a:ext cx="0" cy="0"/>
          <a:chOff x="0" y="0"/>
          <a:chExt cx="0" cy="0"/>
        </a:xfrm>
      </p:grpSpPr>
      <p:sp>
        <p:nvSpPr>
          <p:cNvPr id="5" name="Inhaltsplatzhalter 2"/>
          <p:cNvSpPr>
            <a:spLocks noGrp="1"/>
          </p:cNvSpPr>
          <p:nvPr>
            <p:ph idx="1"/>
          </p:nvPr>
        </p:nvSpPr>
        <p:spPr>
          <a:xfrm>
            <a:off x="838200" y="2656760"/>
            <a:ext cx="10515600" cy="3520202"/>
          </a:xfrm>
        </p:spPr>
        <p:txBody>
          <a:bodyPr/>
          <a:lstStyle>
            <a:lvl1pPr marL="228600" indent="-228600">
              <a:lnSpc>
                <a:spcPct val="150000"/>
              </a:lnSpc>
              <a:buSzPct val="75000"/>
              <a:buFont typeface="Wingdings" panose="05000000000000000000" pitchFamily="2" charset="2"/>
              <a:buChar char=""/>
              <a:defRPr>
                <a:solidFill>
                  <a:srgbClr val="132843"/>
                </a:solidFill>
              </a:defRPr>
            </a:lvl1pPr>
            <a:lvl2pPr marL="685800" indent="-228600">
              <a:lnSpc>
                <a:spcPct val="150000"/>
              </a:lnSpc>
              <a:buSzPct val="75000"/>
              <a:buFont typeface="Wingdings" panose="05000000000000000000" pitchFamily="2" charset="2"/>
              <a:buChar char=""/>
              <a:defRPr>
                <a:solidFill>
                  <a:srgbClr val="132843"/>
                </a:solidFill>
              </a:defRPr>
            </a:lvl2pPr>
            <a:lvl3pPr marL="1143000" indent="-228600">
              <a:lnSpc>
                <a:spcPct val="150000"/>
              </a:lnSpc>
              <a:buSzPct val="75000"/>
              <a:buFont typeface="Wingdings" panose="05000000000000000000" pitchFamily="2" charset="2"/>
              <a:buChar char=""/>
              <a:defRPr>
                <a:solidFill>
                  <a:srgbClr val="132843"/>
                </a:solidFill>
              </a:defRPr>
            </a:lvl3pPr>
            <a:lvl4pPr marL="1600200" indent="-228600">
              <a:lnSpc>
                <a:spcPct val="150000"/>
              </a:lnSpc>
              <a:buSzPct val="75000"/>
              <a:buFont typeface="Wingdings" panose="05000000000000000000" pitchFamily="2" charset="2"/>
              <a:buChar char=""/>
              <a:defRPr>
                <a:solidFill>
                  <a:srgbClr val="132843"/>
                </a:solidFill>
              </a:defRPr>
            </a:lvl4pPr>
            <a:lvl5pPr marL="2057400" indent="-228600">
              <a:lnSpc>
                <a:spcPct val="150000"/>
              </a:lnSpc>
              <a:buSzPct val="75000"/>
              <a:buFont typeface="Wingdings" panose="05000000000000000000" pitchFamily="2" charset="2"/>
              <a:buChar char=""/>
              <a:defRPr>
                <a:solidFill>
                  <a:srgbClr val="132843"/>
                </a:solidFill>
              </a:defRPr>
            </a:lvl5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6" name="Titel 1"/>
          <p:cNvSpPr>
            <a:spLocks noGrp="1"/>
          </p:cNvSpPr>
          <p:nvPr>
            <p:ph type="title"/>
          </p:nvPr>
        </p:nvSpPr>
        <p:spPr>
          <a:xfrm>
            <a:off x="838200" y="1326480"/>
            <a:ext cx="10515600" cy="1163801"/>
          </a:xfrm>
        </p:spPr>
        <p:txBody>
          <a:bodyPr/>
          <a:lstStyle>
            <a:lvl1pPr>
              <a:defRPr>
                <a:solidFill>
                  <a:srgbClr val="415972"/>
                </a:solidFill>
              </a:defRPr>
            </a:lvl1pPr>
          </a:lstStyle>
          <a:p>
            <a:r>
              <a:rPr lang="de-DE" dirty="0"/>
              <a:t>Titelmasterformat durch Klicken bearbeiten</a:t>
            </a:r>
            <a:endParaRPr lang="de-AT" dirty="0"/>
          </a:p>
        </p:txBody>
      </p:sp>
    </p:spTree>
    <p:extLst>
      <p:ext uri="{BB962C8B-B14F-4D97-AF65-F5344CB8AC3E}">
        <p14:creationId xmlns:p14="http://schemas.microsoft.com/office/powerpoint/2010/main" val="4107746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hyperlink" Target="https://demokratiewebstatt.at/"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1326480"/>
            <a:ext cx="10515600" cy="1163801"/>
          </a:xfrm>
          <a:prstGeom prst="rect">
            <a:avLst/>
          </a:prstGeom>
        </p:spPr>
        <p:txBody>
          <a:bodyPr vert="horz" lIns="91440" tIns="45720" rIns="91440" bIns="45720" rtlCol="0" anchor="ctr">
            <a:normAutofit/>
          </a:bodyPr>
          <a:lstStyle/>
          <a:p>
            <a:r>
              <a:rPr lang="de-DE" dirty="0"/>
              <a:t>Titelmasterformat durch Klicken bearbeiten</a:t>
            </a:r>
            <a:endParaRPr lang="de-AT" dirty="0"/>
          </a:p>
        </p:txBody>
      </p:sp>
      <p:sp>
        <p:nvSpPr>
          <p:cNvPr id="3" name="Textplatzhalter 2"/>
          <p:cNvSpPr>
            <a:spLocks noGrp="1"/>
          </p:cNvSpPr>
          <p:nvPr>
            <p:ph type="body" idx="1"/>
          </p:nvPr>
        </p:nvSpPr>
        <p:spPr>
          <a:xfrm>
            <a:off x="838200" y="2656760"/>
            <a:ext cx="10515600" cy="3520202"/>
          </a:xfrm>
          <a:prstGeom prst="rect">
            <a:avLst/>
          </a:prstGeom>
        </p:spPr>
        <p:txBody>
          <a:bodyPr vert="horz" lIns="91440" tIns="45720" rIns="91440" bIns="45720" rtlCol="0">
            <a:normAutofit/>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pic>
        <p:nvPicPr>
          <p:cNvPr id="4" name="Grafik 3">
            <a:hlinkClick r:id="rId20"/>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9411284" y="326367"/>
            <a:ext cx="2360874" cy="617961"/>
          </a:xfrm>
          <a:prstGeom prst="rect">
            <a:avLst/>
          </a:prstGeom>
        </p:spPr>
      </p:pic>
    </p:spTree>
    <p:extLst>
      <p:ext uri="{BB962C8B-B14F-4D97-AF65-F5344CB8AC3E}">
        <p14:creationId xmlns:p14="http://schemas.microsoft.com/office/powerpoint/2010/main" val="4087388041"/>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60" r:id="rId3"/>
    <p:sldLayoutId id="2147483650" r:id="rId4"/>
    <p:sldLayoutId id="2147483667" r:id="rId5"/>
    <p:sldLayoutId id="2147483661" r:id="rId6"/>
    <p:sldLayoutId id="2147483651" r:id="rId7"/>
    <p:sldLayoutId id="2147483652" r:id="rId8"/>
    <p:sldLayoutId id="2147483653" r:id="rId9"/>
    <p:sldLayoutId id="2147483654" r:id="rId10"/>
    <p:sldLayoutId id="2147483655" r:id="rId11"/>
    <p:sldLayoutId id="2147483656" r:id="rId12"/>
    <p:sldLayoutId id="2147483657" r:id="rId13"/>
    <p:sldLayoutId id="2147483662" r:id="rId14"/>
    <p:sldLayoutId id="2147483664" r:id="rId15"/>
    <p:sldLayoutId id="2147483663" r:id="rId16"/>
    <p:sldLayoutId id="2147483665" r:id="rId17"/>
    <p:sldLayoutId id="2147483666" r:id="rId18"/>
  </p:sldLayoutIdLst>
  <p:txStyles>
    <p:titleStyle>
      <a:lvl1pPr algn="l" defTabSz="914400" rtl="0" eaLnBrk="1" latinLnBrk="0" hangingPunct="1">
        <a:lnSpc>
          <a:spcPct val="100000"/>
        </a:lnSpc>
        <a:spcBef>
          <a:spcPct val="0"/>
        </a:spcBef>
        <a:buNone/>
        <a:defRPr sz="4000" kern="1200">
          <a:solidFill>
            <a:srgbClr val="415972"/>
          </a:solidFill>
          <a:latin typeface="Lato Semibold" panose="020F0502020204030203" pitchFamily="34" charset="0"/>
          <a:ea typeface="Lato Semibold" panose="020F0502020204030203" pitchFamily="34" charset="0"/>
          <a:cs typeface="Lato Semibold" panose="020F0502020204030203" pitchFamily="34" charset="0"/>
        </a:defRPr>
      </a:lvl1pPr>
    </p:titleStyle>
    <p:bodyStyle>
      <a:lvl1pPr marL="228600" indent="-228600" algn="l" defTabSz="914400" rtl="0" eaLnBrk="1" latinLnBrk="0" hangingPunct="1">
        <a:lnSpc>
          <a:spcPct val="150000"/>
        </a:lnSpc>
        <a:spcBef>
          <a:spcPts val="1000"/>
        </a:spcBef>
        <a:buClr>
          <a:srgbClr val="C51909"/>
        </a:buClr>
        <a:buFont typeface="Wingdings" panose="05000000000000000000" pitchFamily="2" charset="2"/>
        <a:buChar char=""/>
        <a:defRPr sz="2800" kern="1200">
          <a:solidFill>
            <a:srgbClr val="132843"/>
          </a:solidFill>
          <a:latin typeface="+mn-lt"/>
          <a:ea typeface="+mn-ea"/>
          <a:cs typeface="+mn-cs"/>
        </a:defRPr>
      </a:lvl1pPr>
      <a:lvl2pPr marL="685800" indent="-228600" algn="l" defTabSz="914400" rtl="0" eaLnBrk="1" latinLnBrk="0" hangingPunct="1">
        <a:lnSpc>
          <a:spcPct val="150000"/>
        </a:lnSpc>
        <a:spcBef>
          <a:spcPts val="500"/>
        </a:spcBef>
        <a:buClr>
          <a:srgbClr val="C51909"/>
        </a:buClr>
        <a:buFont typeface="Wingdings" panose="05000000000000000000" pitchFamily="2" charset="2"/>
        <a:buChar char=""/>
        <a:defRPr sz="2400" kern="1200">
          <a:solidFill>
            <a:srgbClr val="132843"/>
          </a:solidFill>
          <a:latin typeface="+mn-lt"/>
          <a:ea typeface="+mn-ea"/>
          <a:cs typeface="+mn-cs"/>
        </a:defRPr>
      </a:lvl2pPr>
      <a:lvl3pPr marL="1143000" indent="-228600" algn="l" defTabSz="914400" rtl="0" eaLnBrk="1" latinLnBrk="0" hangingPunct="1">
        <a:lnSpc>
          <a:spcPct val="150000"/>
        </a:lnSpc>
        <a:spcBef>
          <a:spcPts val="500"/>
        </a:spcBef>
        <a:buClr>
          <a:srgbClr val="C51909"/>
        </a:buClr>
        <a:buFont typeface="Wingdings" panose="05000000000000000000" pitchFamily="2" charset="2"/>
        <a:buChar char=""/>
        <a:defRPr sz="2000" kern="1200">
          <a:solidFill>
            <a:srgbClr val="132843"/>
          </a:solidFill>
          <a:latin typeface="+mn-lt"/>
          <a:ea typeface="+mn-ea"/>
          <a:cs typeface="+mn-cs"/>
        </a:defRPr>
      </a:lvl3pPr>
      <a:lvl4pPr marL="1600200" indent="-228600" algn="l" defTabSz="914400" rtl="0" eaLnBrk="1" latinLnBrk="0" hangingPunct="1">
        <a:lnSpc>
          <a:spcPct val="150000"/>
        </a:lnSpc>
        <a:spcBef>
          <a:spcPts val="500"/>
        </a:spcBef>
        <a:buClr>
          <a:srgbClr val="C51909"/>
        </a:buClr>
        <a:buFont typeface="Wingdings" panose="05000000000000000000" pitchFamily="2" charset="2"/>
        <a:buChar char=""/>
        <a:defRPr sz="1800" kern="1200">
          <a:solidFill>
            <a:srgbClr val="132843"/>
          </a:solidFill>
          <a:latin typeface="+mn-lt"/>
          <a:ea typeface="+mn-ea"/>
          <a:cs typeface="+mn-cs"/>
        </a:defRPr>
      </a:lvl4pPr>
      <a:lvl5pPr marL="2057400" indent="-228600" algn="l" defTabSz="914400" rtl="0" eaLnBrk="1" latinLnBrk="0" hangingPunct="1">
        <a:lnSpc>
          <a:spcPct val="150000"/>
        </a:lnSpc>
        <a:spcBef>
          <a:spcPts val="500"/>
        </a:spcBef>
        <a:buClr>
          <a:srgbClr val="C51909"/>
        </a:buClr>
        <a:buFont typeface="Wingdings" panose="05000000000000000000" pitchFamily="2" charset="2"/>
        <a:buChar char=""/>
        <a:defRPr sz="1800" kern="1200">
          <a:solidFill>
            <a:srgbClr val="13284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demokratiewebstatt.at/thema/umwelt/transport-und-mobilitaet"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demokratiewebstatt.at/thema/umwelt/transport-und-mobilitaet"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www.demokratiewebstatt.at/thema/umwelt/transport-und-mobilitaet/fakten-fakten-fakten" TargetMode="External"/><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demokratiewebstatt.at/thema/umwelt/transport-und-mobilitaet/mobilitaet-als-chance-und-herausforderung" TargetMode="External"/><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ww.demokratiewebstatt.at/thema/umwelt/transport-und-mobilitaet/nachhaltig-unterwegs" TargetMode="External"/><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https://www.demokratiewebstatt.at/thema/umwelt/transport-und-mobilitaet/young-mobility" TargetMode="External"/><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a:extLst>
              <a:ext uri="{FF2B5EF4-FFF2-40B4-BE49-F238E27FC236}">
                <a16:creationId xmlns:a16="http://schemas.microsoft.com/office/drawing/2014/main" id="{08D3B00D-E7A7-095C-8066-5AF61FC6A350}"/>
              </a:ext>
            </a:extLst>
          </p:cNvPr>
          <p:cNvSpPr>
            <a:spLocks noGrp="1"/>
          </p:cNvSpPr>
          <p:nvPr>
            <p:ph type="subTitle" idx="1"/>
          </p:nvPr>
        </p:nvSpPr>
        <p:spPr/>
        <p:txBody>
          <a:bodyPr/>
          <a:lstStyle/>
          <a:p>
            <a:r>
              <a:rPr lang="de-AT" dirty="0"/>
              <a:t>Von A nach B auf Straße, Schiene und Co.</a:t>
            </a:r>
          </a:p>
        </p:txBody>
      </p:sp>
      <p:sp>
        <p:nvSpPr>
          <p:cNvPr id="2" name="Titel 1">
            <a:extLst>
              <a:ext uri="{FF2B5EF4-FFF2-40B4-BE49-F238E27FC236}">
                <a16:creationId xmlns:a16="http://schemas.microsoft.com/office/drawing/2014/main" id="{4B16DD6E-4DA7-5088-EB61-737081064B91}"/>
              </a:ext>
            </a:extLst>
          </p:cNvPr>
          <p:cNvSpPr>
            <a:spLocks noGrp="1"/>
          </p:cNvSpPr>
          <p:nvPr>
            <p:ph type="ctrTitle"/>
          </p:nvPr>
        </p:nvSpPr>
        <p:spPr/>
        <p:txBody>
          <a:bodyPr/>
          <a:lstStyle/>
          <a:p>
            <a:r>
              <a:rPr lang="de-AT" dirty="0">
                <a:hlinkClick r:id="rId2"/>
              </a:rPr>
              <a:t>Transport und Mobilität</a:t>
            </a:r>
            <a:endParaRPr lang="de-AT" dirty="0"/>
          </a:p>
        </p:txBody>
      </p:sp>
    </p:spTree>
    <p:extLst>
      <p:ext uri="{BB962C8B-B14F-4D97-AF65-F5344CB8AC3E}">
        <p14:creationId xmlns:p14="http://schemas.microsoft.com/office/powerpoint/2010/main" val="751552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a:extLst>
              <a:ext uri="{FF2B5EF4-FFF2-40B4-BE49-F238E27FC236}">
                <a16:creationId xmlns:a16="http://schemas.microsoft.com/office/drawing/2014/main" id="{B44E5F33-8E59-6392-7496-1D39783929E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6854" b="16854"/>
          <a:stretch>
            <a:fillRect/>
          </a:stretch>
        </p:blipFill>
        <p:spPr>
          <a:prstGeom prst="rect">
            <a:avLst/>
          </a:prstGeom>
        </p:spPr>
      </p:pic>
      <p:sp>
        <p:nvSpPr>
          <p:cNvPr id="6" name="Textplatzhalter 5">
            <a:extLst>
              <a:ext uri="{FF2B5EF4-FFF2-40B4-BE49-F238E27FC236}">
                <a16:creationId xmlns:a16="http://schemas.microsoft.com/office/drawing/2014/main" id="{9B6374DA-626F-DDF0-031D-8BACC85F8C97}"/>
              </a:ext>
            </a:extLst>
          </p:cNvPr>
          <p:cNvSpPr>
            <a:spLocks noGrp="1"/>
          </p:cNvSpPr>
          <p:nvPr>
            <p:ph type="body" idx="10"/>
          </p:nvPr>
        </p:nvSpPr>
        <p:spPr/>
        <p:txBody>
          <a:bodyPr/>
          <a:lstStyle/>
          <a:p>
            <a:r>
              <a:rPr lang="de-AT" dirty="0"/>
              <a:t>🔗</a:t>
            </a:r>
            <a:r>
              <a:rPr lang="de-DE" dirty="0"/>
              <a:t> </a:t>
            </a:r>
            <a:r>
              <a:rPr lang="de-DE" dirty="0">
                <a:hlinkClick r:id="rId3"/>
              </a:rPr>
              <a:t>Schwerpunktthema „Transport und Mobilität“ — Bild </a:t>
            </a:r>
            <a:r>
              <a:rPr lang="de-AT" dirty="0">
                <a:hlinkClick r:id="rId3"/>
              </a:rPr>
              <a:t>© iStock / </a:t>
            </a:r>
            <a:r>
              <a:rPr lang="de-AT" dirty="0" err="1">
                <a:hlinkClick r:id="rId3"/>
              </a:rPr>
              <a:t>subman</a:t>
            </a:r>
            <a:endParaRPr lang="de-AT" dirty="0"/>
          </a:p>
        </p:txBody>
      </p:sp>
    </p:spTree>
    <p:extLst>
      <p:ext uri="{BB962C8B-B14F-4D97-AF65-F5344CB8AC3E}">
        <p14:creationId xmlns:p14="http://schemas.microsoft.com/office/powerpoint/2010/main" val="1088658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30192E6-5A90-09DA-8864-AE1ACA76B358}"/>
              </a:ext>
            </a:extLst>
          </p:cNvPr>
          <p:cNvSpPr>
            <a:spLocks noGrp="1"/>
          </p:cNvSpPr>
          <p:nvPr>
            <p:ph type="title"/>
          </p:nvPr>
        </p:nvSpPr>
        <p:spPr/>
        <p:txBody>
          <a:bodyPr/>
          <a:lstStyle/>
          <a:p>
            <a:endParaRPr lang="de-AT" dirty="0"/>
          </a:p>
        </p:txBody>
      </p:sp>
    </p:spTree>
    <p:extLst>
      <p:ext uri="{BB962C8B-B14F-4D97-AF65-F5344CB8AC3E}">
        <p14:creationId xmlns:p14="http://schemas.microsoft.com/office/powerpoint/2010/main" val="1374844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platzhalter 2">
            <a:extLst>
              <a:ext uri="{FF2B5EF4-FFF2-40B4-BE49-F238E27FC236}">
                <a16:creationId xmlns:a16="http://schemas.microsoft.com/office/drawing/2014/main" id="{05C3C21F-2E62-2F70-32BE-AC155B9C470B}"/>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48617" b="41"/>
          <a:stretch/>
        </p:blipFill>
        <p:spPr>
          <a:xfrm>
            <a:off x="838200" y="2490281"/>
            <a:ext cx="10521950" cy="3460534"/>
          </a:xfrm>
          <a:prstGeom prst="rect">
            <a:avLst/>
          </a:prstGeom>
        </p:spPr>
      </p:pic>
      <p:sp>
        <p:nvSpPr>
          <p:cNvPr id="11" name="Titel 10">
            <a:extLst>
              <a:ext uri="{FF2B5EF4-FFF2-40B4-BE49-F238E27FC236}">
                <a16:creationId xmlns:a16="http://schemas.microsoft.com/office/drawing/2014/main" id="{654EAABC-73EC-16BE-48AA-1558E03DDB73}"/>
              </a:ext>
            </a:extLst>
          </p:cNvPr>
          <p:cNvSpPr>
            <a:spLocks noGrp="1"/>
          </p:cNvSpPr>
          <p:nvPr>
            <p:ph type="title"/>
          </p:nvPr>
        </p:nvSpPr>
        <p:spPr/>
        <p:txBody>
          <a:bodyPr/>
          <a:lstStyle/>
          <a:p>
            <a:r>
              <a:rPr lang="de-AT" dirty="0">
                <a:solidFill>
                  <a:srgbClr val="F3EFE3"/>
                </a:solidFill>
              </a:rPr>
              <a:t>🔗</a:t>
            </a:r>
            <a:r>
              <a:rPr lang="de-AT" dirty="0">
                <a:solidFill>
                  <a:schemeClr val="tx1"/>
                </a:solidFill>
                <a:hlinkClick r:id="rId3"/>
              </a:rPr>
              <a:t>Fakten, Fakten, Fakten</a:t>
            </a:r>
            <a:endParaRPr lang="de-AT" dirty="0">
              <a:solidFill>
                <a:schemeClr val="tx1"/>
              </a:solidFill>
            </a:endParaRPr>
          </a:p>
        </p:txBody>
      </p:sp>
      <p:sp>
        <p:nvSpPr>
          <p:cNvPr id="12" name="Textplatzhalter 11">
            <a:extLst>
              <a:ext uri="{FF2B5EF4-FFF2-40B4-BE49-F238E27FC236}">
                <a16:creationId xmlns:a16="http://schemas.microsoft.com/office/drawing/2014/main" id="{E49B0284-1E6A-2055-07A9-ADE1B25A6719}"/>
              </a:ext>
            </a:extLst>
          </p:cNvPr>
          <p:cNvSpPr>
            <a:spLocks noGrp="1"/>
          </p:cNvSpPr>
          <p:nvPr>
            <p:ph type="body" idx="1"/>
          </p:nvPr>
        </p:nvSpPr>
        <p:spPr/>
        <p:txBody>
          <a:bodyPr/>
          <a:lstStyle/>
          <a:p>
            <a:r>
              <a:rPr lang="de-AT" dirty="0"/>
              <a:t>© </a:t>
            </a:r>
            <a:r>
              <a:rPr lang="en-US" dirty="0"/>
              <a:t>Wikimedia Commons / </a:t>
            </a:r>
            <a:r>
              <a:rPr lang="en-US" dirty="0" err="1"/>
              <a:t>Ninanuri</a:t>
            </a:r>
            <a:r>
              <a:rPr lang="en-US" dirty="0"/>
              <a:t> CC BY-SA 3.0</a:t>
            </a:r>
            <a:endParaRPr lang="de-AT" dirty="0"/>
          </a:p>
        </p:txBody>
      </p:sp>
    </p:spTree>
    <p:extLst>
      <p:ext uri="{BB962C8B-B14F-4D97-AF65-F5344CB8AC3E}">
        <p14:creationId xmlns:p14="http://schemas.microsoft.com/office/powerpoint/2010/main" val="97724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0293B3-072D-3EF8-1A9C-D276F57C252B}"/>
              </a:ext>
            </a:extLst>
          </p:cNvPr>
          <p:cNvSpPr>
            <a:spLocks noGrp="1"/>
          </p:cNvSpPr>
          <p:nvPr>
            <p:ph type="title"/>
          </p:nvPr>
        </p:nvSpPr>
        <p:spPr/>
        <p:txBody>
          <a:bodyPr>
            <a:normAutofit/>
          </a:bodyPr>
          <a:lstStyle/>
          <a:p>
            <a:r>
              <a:rPr lang="de-AT" dirty="0"/>
              <a:t>Was bedeutet „Transport“?</a:t>
            </a:r>
          </a:p>
        </p:txBody>
      </p:sp>
      <p:sp>
        <p:nvSpPr>
          <p:cNvPr id="3" name="Inhaltsplatzhalter 2">
            <a:extLst>
              <a:ext uri="{FF2B5EF4-FFF2-40B4-BE49-F238E27FC236}">
                <a16:creationId xmlns:a16="http://schemas.microsoft.com/office/drawing/2014/main" id="{EC99036D-C739-30EE-038D-0E067EC61F67}"/>
              </a:ext>
            </a:extLst>
          </p:cNvPr>
          <p:cNvSpPr>
            <a:spLocks noGrp="1"/>
          </p:cNvSpPr>
          <p:nvPr>
            <p:ph idx="1"/>
          </p:nvPr>
        </p:nvSpPr>
        <p:spPr/>
        <p:txBody>
          <a:bodyPr>
            <a:normAutofit fontScale="92500" lnSpcReduction="20000"/>
          </a:bodyPr>
          <a:lstStyle/>
          <a:p>
            <a:r>
              <a:rPr lang="de-DE" dirty="0"/>
              <a:t>Das lateinische Wort „</a:t>
            </a:r>
            <a:r>
              <a:rPr lang="de-DE" dirty="0" err="1"/>
              <a:t>transportare</a:t>
            </a:r>
            <a:r>
              <a:rPr lang="de-DE" dirty="0"/>
              <a:t>“ bedeutet „hinüberbringen“. </a:t>
            </a:r>
          </a:p>
          <a:p>
            <a:r>
              <a:rPr lang="de-DE" dirty="0"/>
              <a:t>Unter Transport versteht man die Fortbewegung und Beförderung von Waren, Personen oder Tieren. </a:t>
            </a:r>
          </a:p>
          <a:p>
            <a:r>
              <a:rPr lang="de-DE" dirty="0"/>
              <a:t>Auch Nachrichten können transportiert werden. </a:t>
            </a:r>
          </a:p>
          <a:p>
            <a:r>
              <a:rPr lang="de-DE" dirty="0"/>
              <a:t>Alles, was rund um den Transport an Organisation anfällt, wird als Transportlogistik bezeichnet.</a:t>
            </a:r>
            <a:endParaRPr lang="de-AT" dirty="0"/>
          </a:p>
        </p:txBody>
      </p:sp>
    </p:spTree>
    <p:extLst>
      <p:ext uri="{BB962C8B-B14F-4D97-AF65-F5344CB8AC3E}">
        <p14:creationId xmlns:p14="http://schemas.microsoft.com/office/powerpoint/2010/main" val="268589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FDF6A-A328-2B28-5380-6A1557BB92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6C8CAB-6D86-46CA-CA38-8659F74240B8}"/>
              </a:ext>
            </a:extLst>
          </p:cNvPr>
          <p:cNvSpPr>
            <a:spLocks noGrp="1"/>
          </p:cNvSpPr>
          <p:nvPr>
            <p:ph type="title"/>
          </p:nvPr>
        </p:nvSpPr>
        <p:spPr/>
        <p:txBody>
          <a:bodyPr>
            <a:normAutofit/>
          </a:bodyPr>
          <a:lstStyle/>
          <a:p>
            <a:r>
              <a:rPr lang="de-AT" dirty="0"/>
              <a:t>Was bedeutet „Mobilität“?</a:t>
            </a:r>
          </a:p>
        </p:txBody>
      </p:sp>
      <p:sp>
        <p:nvSpPr>
          <p:cNvPr id="3" name="Inhaltsplatzhalter 2">
            <a:extLst>
              <a:ext uri="{FF2B5EF4-FFF2-40B4-BE49-F238E27FC236}">
                <a16:creationId xmlns:a16="http://schemas.microsoft.com/office/drawing/2014/main" id="{E7825F95-FC70-C7F9-58B3-2068990919EC}"/>
              </a:ext>
            </a:extLst>
          </p:cNvPr>
          <p:cNvSpPr>
            <a:spLocks noGrp="1"/>
          </p:cNvSpPr>
          <p:nvPr>
            <p:ph idx="1"/>
          </p:nvPr>
        </p:nvSpPr>
        <p:spPr/>
        <p:txBody>
          <a:bodyPr>
            <a:normAutofit fontScale="92500" lnSpcReduction="20000"/>
          </a:bodyPr>
          <a:lstStyle/>
          <a:p>
            <a:r>
              <a:rPr lang="de-DE" dirty="0"/>
              <a:t>Das lateinische Wort „</a:t>
            </a:r>
            <a:r>
              <a:rPr lang="de-DE" dirty="0" err="1"/>
              <a:t>mobilis</a:t>
            </a:r>
            <a:r>
              <a:rPr lang="de-DE" dirty="0"/>
              <a:t>“ bedeutet „beweglich“.</a:t>
            </a:r>
          </a:p>
          <a:p>
            <a:r>
              <a:rPr lang="de-DE" dirty="0"/>
              <a:t>Jede Form von Bewegung kann als Mobilität verstanden werden.</a:t>
            </a:r>
          </a:p>
          <a:p>
            <a:r>
              <a:rPr lang="de-DE" dirty="0"/>
              <a:t>Im engeren Sinn versteht man darunter die Fortbewegung, um von einem Ort zum anderen zu kommen. </a:t>
            </a:r>
          </a:p>
          <a:p>
            <a:r>
              <a:rPr lang="de-DE" dirty="0"/>
              <a:t>Mit Mobilität kann aber auch Beweglichkeit (im körperlichen und gedanklichen Sinn) gemeint sein.</a:t>
            </a:r>
            <a:endParaRPr lang="de-AT" dirty="0"/>
          </a:p>
        </p:txBody>
      </p:sp>
    </p:spTree>
    <p:extLst>
      <p:ext uri="{BB962C8B-B14F-4D97-AF65-F5344CB8AC3E}">
        <p14:creationId xmlns:p14="http://schemas.microsoft.com/office/powerpoint/2010/main" val="147945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0B70D-C58A-9A24-8E03-1B1793DDD08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B7CD3FB-3BC1-890F-BD31-E95C3546A1DE}"/>
              </a:ext>
            </a:extLst>
          </p:cNvPr>
          <p:cNvSpPr>
            <a:spLocks noGrp="1"/>
          </p:cNvSpPr>
          <p:nvPr>
            <p:ph type="title"/>
          </p:nvPr>
        </p:nvSpPr>
        <p:spPr/>
        <p:txBody>
          <a:bodyPr>
            <a:normAutofit/>
          </a:bodyPr>
          <a:lstStyle/>
          <a:p>
            <a:r>
              <a:rPr lang="de-AT" dirty="0"/>
              <a:t>Was bedeutet „Verkehr“?</a:t>
            </a:r>
          </a:p>
        </p:txBody>
      </p:sp>
      <p:sp>
        <p:nvSpPr>
          <p:cNvPr id="3" name="Inhaltsplatzhalter 2">
            <a:extLst>
              <a:ext uri="{FF2B5EF4-FFF2-40B4-BE49-F238E27FC236}">
                <a16:creationId xmlns:a16="http://schemas.microsoft.com/office/drawing/2014/main" id="{FCC64F5B-14F9-1782-8877-5CC9E9A2AE03}"/>
              </a:ext>
            </a:extLst>
          </p:cNvPr>
          <p:cNvSpPr>
            <a:spLocks noGrp="1"/>
          </p:cNvSpPr>
          <p:nvPr>
            <p:ph idx="1"/>
          </p:nvPr>
        </p:nvSpPr>
        <p:spPr/>
        <p:txBody>
          <a:bodyPr>
            <a:normAutofit fontScale="85000" lnSpcReduction="10000"/>
          </a:bodyPr>
          <a:lstStyle/>
          <a:p>
            <a:r>
              <a:rPr lang="de-DE" dirty="0"/>
              <a:t>Beim Verkehr geht es um die gezielte Ortsveränderung auf den dafür geschaffenen Wegen sowie um die dafür verwendeten Verkehrsmittel. </a:t>
            </a:r>
          </a:p>
          <a:p>
            <a:r>
              <a:rPr lang="de-DE" dirty="0"/>
              <a:t>Die Fortbewegung und Beförderung von Personen, Gütern, aber auch von Nachrichten, von Wasser oder von unterschiedlichen Energieformen (wie zum Beispiel Erdöl und Erdgas) wird unter dem Begriff „Verkehr“ zusammengefasst.</a:t>
            </a:r>
            <a:endParaRPr lang="de-AT" dirty="0"/>
          </a:p>
        </p:txBody>
      </p:sp>
    </p:spTree>
    <p:extLst>
      <p:ext uri="{BB962C8B-B14F-4D97-AF65-F5344CB8AC3E}">
        <p14:creationId xmlns:p14="http://schemas.microsoft.com/office/powerpoint/2010/main" val="391280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83F8C-B756-8576-45E3-E0ABE99D1C6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F8AF561-45D6-8F8B-7F9A-C515A8062365}"/>
              </a:ext>
            </a:extLst>
          </p:cNvPr>
          <p:cNvSpPr>
            <a:spLocks noGrp="1"/>
          </p:cNvSpPr>
          <p:nvPr>
            <p:ph type="title"/>
          </p:nvPr>
        </p:nvSpPr>
        <p:spPr/>
        <p:txBody>
          <a:bodyPr>
            <a:normAutofit/>
          </a:bodyPr>
          <a:lstStyle/>
          <a:p>
            <a:r>
              <a:rPr lang="de-AT" dirty="0"/>
              <a:t>Viel los in Österreich</a:t>
            </a:r>
          </a:p>
        </p:txBody>
      </p:sp>
      <p:sp>
        <p:nvSpPr>
          <p:cNvPr id="3" name="Inhaltsplatzhalter 2">
            <a:extLst>
              <a:ext uri="{FF2B5EF4-FFF2-40B4-BE49-F238E27FC236}">
                <a16:creationId xmlns:a16="http://schemas.microsoft.com/office/drawing/2014/main" id="{DD5D5D9C-B510-174A-2603-888CFD8EC721}"/>
              </a:ext>
            </a:extLst>
          </p:cNvPr>
          <p:cNvSpPr>
            <a:spLocks noGrp="1"/>
          </p:cNvSpPr>
          <p:nvPr>
            <p:ph idx="1"/>
          </p:nvPr>
        </p:nvSpPr>
        <p:spPr>
          <a:xfrm>
            <a:off x="838200" y="2656760"/>
            <a:ext cx="10626306" cy="3520202"/>
          </a:xfrm>
        </p:spPr>
        <p:txBody>
          <a:bodyPr>
            <a:noAutofit/>
          </a:bodyPr>
          <a:lstStyle/>
          <a:p>
            <a:r>
              <a:rPr lang="de-DE" sz="2000" dirty="0"/>
              <a:t>Österreich ist ein Verkehrsland und durch seine Lage im Herzen Europas eine wichtige Transitdrehscheibe für Durchreisende.</a:t>
            </a:r>
          </a:p>
          <a:p>
            <a:pPr lvl="1"/>
            <a:r>
              <a:rPr lang="de-DE" sz="1800" dirty="0"/>
              <a:t>Das </a:t>
            </a:r>
            <a:r>
              <a:rPr lang="de-DE" sz="1800" dirty="0">
                <a:highlight>
                  <a:srgbClr val="F3EFE3"/>
                </a:highlight>
              </a:rPr>
              <a:t>Straßennetz</a:t>
            </a:r>
            <a:r>
              <a:rPr lang="de-DE" sz="1800" dirty="0"/>
              <a:t> ist über 130.000 km lang, fast 20 % davon sind Autobahnen und Schnellstraßen. </a:t>
            </a:r>
          </a:p>
          <a:p>
            <a:pPr lvl="1"/>
            <a:r>
              <a:rPr lang="de-DE" sz="1800" dirty="0"/>
              <a:t>Für Eisenbahnen, Straßenbahnen und U-Bahnen gibt es ein fast 6.000 km langes </a:t>
            </a:r>
            <a:r>
              <a:rPr lang="de-DE" sz="1800" dirty="0">
                <a:highlight>
                  <a:srgbClr val="F3EFE3"/>
                </a:highlight>
              </a:rPr>
              <a:t>Schienennetz</a:t>
            </a:r>
            <a:r>
              <a:rPr lang="de-DE" sz="1800" dirty="0"/>
              <a:t>. </a:t>
            </a:r>
          </a:p>
          <a:p>
            <a:pPr lvl="1"/>
            <a:r>
              <a:rPr lang="de-DE" sz="1800" dirty="0"/>
              <a:t>Auf den sechs internationalen </a:t>
            </a:r>
            <a:r>
              <a:rPr lang="de-DE" sz="1800" dirty="0">
                <a:highlight>
                  <a:srgbClr val="F3EFE3"/>
                </a:highlight>
              </a:rPr>
              <a:t>Flughäfen</a:t>
            </a:r>
            <a:r>
              <a:rPr lang="de-DE" sz="1800" dirty="0"/>
              <a:t> landen und starten täglich hunderte Flugzeuge.</a:t>
            </a:r>
          </a:p>
          <a:p>
            <a:pPr lvl="1"/>
            <a:r>
              <a:rPr lang="de-DE" sz="1800" dirty="0"/>
              <a:t>Auf </a:t>
            </a:r>
            <a:r>
              <a:rPr lang="de-DE" sz="1800" dirty="0">
                <a:highlight>
                  <a:srgbClr val="F3EFE3"/>
                </a:highlight>
              </a:rPr>
              <a:t>Wasserwegen</a:t>
            </a:r>
            <a:r>
              <a:rPr lang="de-DE" sz="1800" dirty="0"/>
              <a:t>, allen voran der Donau, sind jährlich tausende Frachtschiffe unterwegs</a:t>
            </a:r>
            <a:r>
              <a:rPr lang="de-DE" sz="1600" dirty="0"/>
              <a:t>. </a:t>
            </a:r>
            <a:endParaRPr lang="de-AT" sz="1600" dirty="0"/>
          </a:p>
        </p:txBody>
      </p:sp>
    </p:spTree>
    <p:extLst>
      <p:ext uri="{BB962C8B-B14F-4D97-AF65-F5344CB8AC3E}">
        <p14:creationId xmlns:p14="http://schemas.microsoft.com/office/powerpoint/2010/main" val="2909466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12097-6786-5F18-1F65-7603EA3160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0C2FA30-D2EB-9EA0-DCAE-99CF236EDB27}"/>
              </a:ext>
            </a:extLst>
          </p:cNvPr>
          <p:cNvSpPr>
            <a:spLocks noGrp="1"/>
          </p:cNvSpPr>
          <p:nvPr>
            <p:ph type="title"/>
          </p:nvPr>
        </p:nvSpPr>
        <p:spPr/>
        <p:txBody>
          <a:bodyPr>
            <a:normAutofit/>
          </a:bodyPr>
          <a:lstStyle/>
          <a:p>
            <a:r>
              <a:rPr lang="de-AT" dirty="0"/>
              <a:t>Was gehört zur Verkehrsinfrastruktur?</a:t>
            </a:r>
          </a:p>
        </p:txBody>
      </p:sp>
      <p:sp>
        <p:nvSpPr>
          <p:cNvPr id="3" name="Inhaltsplatzhalter 2">
            <a:extLst>
              <a:ext uri="{FF2B5EF4-FFF2-40B4-BE49-F238E27FC236}">
                <a16:creationId xmlns:a16="http://schemas.microsoft.com/office/drawing/2014/main" id="{37411142-1549-5E70-E86B-C4C75F6BEEFB}"/>
              </a:ext>
            </a:extLst>
          </p:cNvPr>
          <p:cNvSpPr>
            <a:spLocks noGrp="1"/>
          </p:cNvSpPr>
          <p:nvPr>
            <p:ph idx="1"/>
          </p:nvPr>
        </p:nvSpPr>
        <p:spPr/>
        <p:txBody>
          <a:bodyPr>
            <a:noAutofit/>
          </a:bodyPr>
          <a:lstStyle/>
          <a:p>
            <a:r>
              <a:rPr lang="de-DE" sz="2400" dirty="0">
                <a:highlight>
                  <a:srgbClr val="F3EFE3"/>
                </a:highlight>
              </a:rPr>
              <a:t>Materielles: </a:t>
            </a:r>
            <a:r>
              <a:rPr lang="de-DE" sz="2400" dirty="0"/>
              <a:t>Zur Verkehrsinfrastruktur zählen alle gebauten Teile, die zur Beförderung von Personen und Gütern notwendig sind. Dazu gehören Straßen und Schienen, aber auch Bahnhöfe, Flughäfen, Schiffshäfen und Schiffsschleusen sowie alle Haltestellen und Verkehrsknotenpunkte. </a:t>
            </a:r>
          </a:p>
          <a:p>
            <a:r>
              <a:rPr lang="de-DE" sz="2400" dirty="0">
                <a:highlight>
                  <a:srgbClr val="F3EFE3"/>
                </a:highlight>
              </a:rPr>
              <a:t>Immaterielles:</a:t>
            </a:r>
            <a:r>
              <a:rPr lang="de-DE" sz="2400" dirty="0"/>
              <a:t> Das sind Elemente, die dafür sorgen, dass alles rund ums Thema Verkehr funktioniert wie etwa Verkehrsregeln oder Fahrpläne.</a:t>
            </a:r>
            <a:endParaRPr lang="de-AT" sz="2400" dirty="0"/>
          </a:p>
        </p:txBody>
      </p:sp>
    </p:spTree>
    <p:extLst>
      <p:ext uri="{BB962C8B-B14F-4D97-AF65-F5344CB8AC3E}">
        <p14:creationId xmlns:p14="http://schemas.microsoft.com/office/powerpoint/2010/main" val="3182795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40074-85E3-791E-9534-E4AA7DFED6D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0E9C67-FDA9-9E5B-B87B-94E290418C88}"/>
              </a:ext>
            </a:extLst>
          </p:cNvPr>
          <p:cNvSpPr>
            <a:spLocks noGrp="1"/>
          </p:cNvSpPr>
          <p:nvPr>
            <p:ph type="title"/>
          </p:nvPr>
        </p:nvSpPr>
        <p:spPr/>
        <p:txBody>
          <a:bodyPr>
            <a:normAutofit/>
          </a:bodyPr>
          <a:lstStyle/>
          <a:p>
            <a:r>
              <a:rPr lang="de-AT" dirty="0"/>
              <a:t>Unterscheidung der Verkehrsarten</a:t>
            </a:r>
          </a:p>
        </p:txBody>
      </p:sp>
      <p:sp>
        <p:nvSpPr>
          <p:cNvPr id="3" name="Inhaltsplatzhalter 2">
            <a:extLst>
              <a:ext uri="{FF2B5EF4-FFF2-40B4-BE49-F238E27FC236}">
                <a16:creationId xmlns:a16="http://schemas.microsoft.com/office/drawing/2014/main" id="{9C816615-17E4-884F-5027-3D2EFEAAE4A6}"/>
              </a:ext>
            </a:extLst>
          </p:cNvPr>
          <p:cNvSpPr>
            <a:spLocks noGrp="1"/>
          </p:cNvSpPr>
          <p:nvPr>
            <p:ph idx="1"/>
          </p:nvPr>
        </p:nvSpPr>
        <p:spPr/>
        <p:txBody>
          <a:bodyPr>
            <a:noAutofit/>
          </a:bodyPr>
          <a:lstStyle/>
          <a:p>
            <a:r>
              <a:rPr lang="de-DE" sz="2400" dirty="0"/>
              <a:t>Schienenverkehr </a:t>
            </a:r>
          </a:p>
          <a:p>
            <a:r>
              <a:rPr lang="de-DE" sz="2400" dirty="0"/>
              <a:t>Straßenverkehr</a:t>
            </a:r>
          </a:p>
          <a:p>
            <a:r>
              <a:rPr lang="de-DE" sz="2400" dirty="0"/>
              <a:t>Luftverkehr</a:t>
            </a:r>
          </a:p>
          <a:p>
            <a:r>
              <a:rPr lang="de-DE" sz="2400" dirty="0"/>
              <a:t>Schifffahrtsverkehr</a:t>
            </a:r>
            <a:endParaRPr lang="de-AT" sz="2400" dirty="0"/>
          </a:p>
        </p:txBody>
      </p:sp>
    </p:spTree>
    <p:extLst>
      <p:ext uri="{BB962C8B-B14F-4D97-AF65-F5344CB8AC3E}">
        <p14:creationId xmlns:p14="http://schemas.microsoft.com/office/powerpoint/2010/main" val="2786970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05DCD-D1BF-0A6E-0634-1111F6476A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E9AF07-206C-C33F-3C36-2E7ED17DC206}"/>
              </a:ext>
            </a:extLst>
          </p:cNvPr>
          <p:cNvSpPr>
            <a:spLocks noGrp="1"/>
          </p:cNvSpPr>
          <p:nvPr>
            <p:ph type="title"/>
          </p:nvPr>
        </p:nvSpPr>
        <p:spPr/>
        <p:txBody>
          <a:bodyPr>
            <a:normAutofit/>
          </a:bodyPr>
          <a:lstStyle/>
          <a:p>
            <a:r>
              <a:rPr lang="de-AT" dirty="0"/>
              <a:t>Weitere Unterscheidungsmöglichkeiten</a:t>
            </a:r>
          </a:p>
        </p:txBody>
      </p:sp>
      <p:sp>
        <p:nvSpPr>
          <p:cNvPr id="3" name="Inhaltsplatzhalter 2">
            <a:extLst>
              <a:ext uri="{FF2B5EF4-FFF2-40B4-BE49-F238E27FC236}">
                <a16:creationId xmlns:a16="http://schemas.microsoft.com/office/drawing/2014/main" id="{7D4C38E2-4F6B-45D9-4C05-5AE4C8B09C7A}"/>
              </a:ext>
            </a:extLst>
          </p:cNvPr>
          <p:cNvSpPr>
            <a:spLocks noGrp="1"/>
          </p:cNvSpPr>
          <p:nvPr>
            <p:ph idx="1"/>
          </p:nvPr>
        </p:nvSpPr>
        <p:spPr/>
        <p:txBody>
          <a:bodyPr>
            <a:noAutofit/>
          </a:bodyPr>
          <a:lstStyle/>
          <a:p>
            <a:r>
              <a:rPr lang="de-DE" dirty="0"/>
              <a:t>Güterverkehr – Personenverkehr</a:t>
            </a:r>
          </a:p>
          <a:p>
            <a:r>
              <a:rPr lang="de-DE" dirty="0"/>
              <a:t>Öffentlicher Verkehr – Individualverkehr</a:t>
            </a:r>
          </a:p>
          <a:p>
            <a:endParaRPr lang="de-AT" sz="2400" dirty="0"/>
          </a:p>
        </p:txBody>
      </p:sp>
    </p:spTree>
    <p:extLst>
      <p:ext uri="{BB962C8B-B14F-4D97-AF65-F5344CB8AC3E}">
        <p14:creationId xmlns:p14="http://schemas.microsoft.com/office/powerpoint/2010/main" val="113166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B8E9CF3D-18B3-59F7-03A4-D654514AE637}"/>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25235" b="25235"/>
          <a:stretch>
            <a:fillRect/>
          </a:stretch>
        </p:blipFill>
        <p:spPr>
          <a:prstGeom prst="rect">
            <a:avLst/>
          </a:prstGeom>
        </p:spPr>
      </p:pic>
      <p:sp>
        <p:nvSpPr>
          <p:cNvPr id="3" name="Titel 2">
            <a:extLst>
              <a:ext uri="{FF2B5EF4-FFF2-40B4-BE49-F238E27FC236}">
                <a16:creationId xmlns:a16="http://schemas.microsoft.com/office/drawing/2014/main" id="{28A92D44-6851-715D-D94D-79C92A6A57EC}"/>
              </a:ext>
            </a:extLst>
          </p:cNvPr>
          <p:cNvSpPr>
            <a:spLocks noGrp="1"/>
          </p:cNvSpPr>
          <p:nvPr>
            <p:ph type="title"/>
          </p:nvPr>
        </p:nvSpPr>
        <p:spPr/>
        <p:txBody>
          <a:bodyPr>
            <a:normAutofit/>
          </a:bodyPr>
          <a:lstStyle/>
          <a:p>
            <a:r>
              <a:rPr lang="de-AT" dirty="0">
                <a:solidFill>
                  <a:srgbClr val="F3EFE3"/>
                </a:solidFill>
              </a:rPr>
              <a:t>🔗</a:t>
            </a:r>
            <a:r>
              <a:rPr lang="de-DE" dirty="0">
                <a:hlinkClick r:id="rId3"/>
              </a:rPr>
              <a:t>Mobilität als Chance und Herausforderung</a:t>
            </a:r>
            <a:endParaRPr lang="de-DE" dirty="0"/>
          </a:p>
        </p:txBody>
      </p:sp>
      <p:sp>
        <p:nvSpPr>
          <p:cNvPr id="4" name="Textplatzhalter 3">
            <a:extLst>
              <a:ext uri="{FF2B5EF4-FFF2-40B4-BE49-F238E27FC236}">
                <a16:creationId xmlns:a16="http://schemas.microsoft.com/office/drawing/2014/main" id="{B873F517-31D2-D0A8-EA83-C696F4E5A70A}"/>
              </a:ext>
            </a:extLst>
          </p:cNvPr>
          <p:cNvSpPr>
            <a:spLocks noGrp="1"/>
          </p:cNvSpPr>
          <p:nvPr>
            <p:ph type="body" idx="1"/>
          </p:nvPr>
        </p:nvSpPr>
        <p:spPr/>
        <p:txBody>
          <a:bodyPr/>
          <a:lstStyle/>
          <a:p>
            <a:r>
              <a:rPr lang="de-DE" dirty="0"/>
              <a:t>© Wikimedia Commons_by-ralfr-207</a:t>
            </a:r>
          </a:p>
        </p:txBody>
      </p:sp>
    </p:spTree>
    <p:extLst>
      <p:ext uri="{BB962C8B-B14F-4D97-AF65-F5344CB8AC3E}">
        <p14:creationId xmlns:p14="http://schemas.microsoft.com/office/powerpoint/2010/main" val="2606613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B36A76-A5BF-F8FD-FE24-27D99EA4DF5D}"/>
              </a:ext>
            </a:extLst>
          </p:cNvPr>
          <p:cNvSpPr>
            <a:spLocks noGrp="1"/>
          </p:cNvSpPr>
          <p:nvPr>
            <p:ph type="title"/>
          </p:nvPr>
        </p:nvSpPr>
        <p:spPr/>
        <p:txBody>
          <a:bodyPr/>
          <a:lstStyle/>
          <a:p>
            <a:r>
              <a:rPr lang="de-DE" dirty="0"/>
              <a:t>Herausforderungen</a:t>
            </a:r>
          </a:p>
        </p:txBody>
      </p:sp>
      <p:sp>
        <p:nvSpPr>
          <p:cNvPr id="3" name="Inhaltsplatzhalter 2">
            <a:extLst>
              <a:ext uri="{FF2B5EF4-FFF2-40B4-BE49-F238E27FC236}">
                <a16:creationId xmlns:a16="http://schemas.microsoft.com/office/drawing/2014/main" id="{7CE4CB55-EF8B-53EB-32E1-A419897FFC0C}"/>
              </a:ext>
            </a:extLst>
          </p:cNvPr>
          <p:cNvSpPr>
            <a:spLocks noGrp="1"/>
          </p:cNvSpPr>
          <p:nvPr>
            <p:ph idx="1"/>
          </p:nvPr>
        </p:nvSpPr>
        <p:spPr/>
        <p:txBody>
          <a:bodyPr>
            <a:normAutofit lnSpcReduction="10000"/>
          </a:bodyPr>
          <a:lstStyle/>
          <a:p>
            <a:r>
              <a:rPr lang="de-DE" dirty="0"/>
              <a:t>Verbauung</a:t>
            </a:r>
          </a:p>
          <a:p>
            <a:r>
              <a:rPr lang="de-DE" dirty="0"/>
              <a:t>Lärm- und Luftverschmutzung</a:t>
            </a:r>
          </a:p>
          <a:p>
            <a:r>
              <a:rPr lang="de-DE" dirty="0"/>
              <a:t>CO₂-Ausstoß</a:t>
            </a:r>
          </a:p>
          <a:p>
            <a:r>
              <a:rPr lang="de-DE" dirty="0"/>
              <a:t>Verkehrsüberlastung</a:t>
            </a:r>
          </a:p>
          <a:p>
            <a:r>
              <a:rPr lang="de-DE" dirty="0"/>
              <a:t>Unfälle</a:t>
            </a:r>
          </a:p>
        </p:txBody>
      </p:sp>
    </p:spTree>
    <p:extLst>
      <p:ext uri="{BB962C8B-B14F-4D97-AF65-F5344CB8AC3E}">
        <p14:creationId xmlns:p14="http://schemas.microsoft.com/office/powerpoint/2010/main" val="544449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9211C-67F4-64EA-0BB5-01BDA394B7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1C44C64-13D0-CC08-8A2D-593A43AAE853}"/>
              </a:ext>
            </a:extLst>
          </p:cNvPr>
          <p:cNvSpPr>
            <a:spLocks noGrp="1"/>
          </p:cNvSpPr>
          <p:nvPr>
            <p:ph type="title"/>
          </p:nvPr>
        </p:nvSpPr>
        <p:spPr/>
        <p:txBody>
          <a:bodyPr>
            <a:normAutofit fontScale="90000"/>
          </a:bodyPr>
          <a:lstStyle/>
          <a:p>
            <a:r>
              <a:rPr lang="de-DE" dirty="0"/>
              <a:t>Chancen und Projekte für neue Verkehrskonzepte</a:t>
            </a:r>
          </a:p>
        </p:txBody>
      </p:sp>
      <p:sp>
        <p:nvSpPr>
          <p:cNvPr id="3" name="Inhaltsplatzhalter 2">
            <a:extLst>
              <a:ext uri="{FF2B5EF4-FFF2-40B4-BE49-F238E27FC236}">
                <a16:creationId xmlns:a16="http://schemas.microsoft.com/office/drawing/2014/main" id="{3E4A897E-7CB5-6CB6-E335-D2DAF78E53AC}"/>
              </a:ext>
            </a:extLst>
          </p:cNvPr>
          <p:cNvSpPr>
            <a:spLocks noGrp="1"/>
          </p:cNvSpPr>
          <p:nvPr>
            <p:ph idx="1"/>
          </p:nvPr>
        </p:nvSpPr>
        <p:spPr/>
        <p:txBody>
          <a:bodyPr>
            <a:normAutofit fontScale="55000" lnSpcReduction="20000"/>
          </a:bodyPr>
          <a:lstStyle/>
          <a:p>
            <a:r>
              <a:rPr lang="de-DE" sz="2900" dirty="0">
                <a:highlight>
                  <a:srgbClr val="F3EFE3"/>
                </a:highlight>
              </a:rPr>
              <a:t>Klimaticket</a:t>
            </a:r>
            <a:r>
              <a:rPr lang="de-DE" sz="2900" dirty="0"/>
              <a:t>: Damit kann man in ganz Österreich mit einem Ticket für alle öffentlichen Verkehrsmittel unterwegs sein.</a:t>
            </a:r>
          </a:p>
          <a:p>
            <a:r>
              <a:rPr lang="de-DE" sz="2900" dirty="0">
                <a:highlight>
                  <a:srgbClr val="F3EFE3"/>
                </a:highlight>
              </a:rPr>
              <a:t>Ausbau des Bahnnetzes</a:t>
            </a:r>
            <a:r>
              <a:rPr lang="de-DE" sz="2900" dirty="0"/>
              <a:t>: Großbauprojekte wie der Brennerbasistunnel oder der </a:t>
            </a:r>
            <a:r>
              <a:rPr lang="de-DE" sz="2900" dirty="0" err="1"/>
              <a:t>Semmeringbasistunnel</a:t>
            </a:r>
            <a:r>
              <a:rPr lang="de-DE" sz="2900" dirty="0"/>
              <a:t> sollen den Personen- und Güterverkehr von der Straße auf die Schiene verlagern.</a:t>
            </a:r>
          </a:p>
          <a:p>
            <a:r>
              <a:rPr lang="de-DE" sz="2900" dirty="0">
                <a:highlight>
                  <a:srgbClr val="F3EFE3"/>
                </a:highlight>
              </a:rPr>
              <a:t>Ausbau der Ladestationen </a:t>
            </a:r>
            <a:r>
              <a:rPr lang="de-DE" sz="2900" dirty="0"/>
              <a:t>für E-Fahrzeuge: E-Autos tanken Strom statt Benzin oder Diesel, dazu braucht es ein dichtes Ladenetz in ganz Österreich.</a:t>
            </a:r>
          </a:p>
          <a:p>
            <a:r>
              <a:rPr lang="de-DE" sz="2900" dirty="0">
                <a:highlight>
                  <a:srgbClr val="F3EFE3"/>
                </a:highlight>
              </a:rPr>
              <a:t>Verbesserung der Straßeninfrastruktur</a:t>
            </a:r>
            <a:r>
              <a:rPr lang="de-DE" sz="2900" dirty="0"/>
              <a:t>: Das bestehende Straßennetz muss regelmäßig überprüft und gewartet werden, um so der Verkehrsbelastung Stand zu halten. Das reduziert auch die Staugefahr und macht das Fahren sicherer. </a:t>
            </a:r>
          </a:p>
          <a:p>
            <a:endParaRPr lang="de-DE" dirty="0"/>
          </a:p>
        </p:txBody>
      </p:sp>
    </p:spTree>
    <p:extLst>
      <p:ext uri="{BB962C8B-B14F-4D97-AF65-F5344CB8AC3E}">
        <p14:creationId xmlns:p14="http://schemas.microsoft.com/office/powerpoint/2010/main" val="1186393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93EC13A7-D22C-9193-51DF-46437E0F5CCF}"/>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17109" b="17109"/>
          <a:stretch>
            <a:fillRect/>
          </a:stretch>
        </p:blipFill>
        <p:spPr>
          <a:prstGeom prst="rect">
            <a:avLst/>
          </a:prstGeom>
        </p:spPr>
      </p:pic>
      <p:sp>
        <p:nvSpPr>
          <p:cNvPr id="3" name="Titel 2">
            <a:extLst>
              <a:ext uri="{FF2B5EF4-FFF2-40B4-BE49-F238E27FC236}">
                <a16:creationId xmlns:a16="http://schemas.microsoft.com/office/drawing/2014/main" id="{C6251BAF-4BB6-DC92-4348-7B4C42AEA42C}"/>
              </a:ext>
            </a:extLst>
          </p:cNvPr>
          <p:cNvSpPr>
            <a:spLocks noGrp="1"/>
          </p:cNvSpPr>
          <p:nvPr>
            <p:ph type="title"/>
          </p:nvPr>
        </p:nvSpPr>
        <p:spPr/>
        <p:txBody>
          <a:bodyPr/>
          <a:lstStyle/>
          <a:p>
            <a:r>
              <a:rPr lang="de-AT" dirty="0">
                <a:solidFill>
                  <a:srgbClr val="F3EFE3"/>
                </a:solidFill>
              </a:rPr>
              <a:t>🔗</a:t>
            </a:r>
            <a:r>
              <a:rPr lang="de-AT" dirty="0">
                <a:solidFill>
                  <a:schemeClr val="tx1"/>
                </a:solidFill>
                <a:hlinkClick r:id="rId3"/>
              </a:rPr>
              <a:t>Nachhaltig unterwegs</a:t>
            </a:r>
            <a:endParaRPr lang="de-DE" dirty="0">
              <a:solidFill>
                <a:schemeClr val="tx1"/>
              </a:solidFill>
            </a:endParaRPr>
          </a:p>
        </p:txBody>
      </p:sp>
      <p:sp>
        <p:nvSpPr>
          <p:cNvPr id="4" name="Textplatzhalter 3">
            <a:extLst>
              <a:ext uri="{FF2B5EF4-FFF2-40B4-BE49-F238E27FC236}">
                <a16:creationId xmlns:a16="http://schemas.microsoft.com/office/drawing/2014/main" id="{1AC1F282-BA22-3248-B79F-A1012B7B8987}"/>
              </a:ext>
            </a:extLst>
          </p:cNvPr>
          <p:cNvSpPr>
            <a:spLocks noGrp="1"/>
          </p:cNvSpPr>
          <p:nvPr>
            <p:ph type="body" idx="1"/>
          </p:nvPr>
        </p:nvSpPr>
        <p:spPr/>
        <p:txBody>
          <a:bodyPr/>
          <a:lstStyle/>
          <a:p>
            <a:r>
              <a:rPr lang="de-DE" dirty="0"/>
              <a:t>© Clipdealer / </a:t>
            </a:r>
            <a:r>
              <a:rPr lang="de-DE" dirty="0" err="1"/>
              <a:t>axstokes</a:t>
            </a:r>
            <a:endParaRPr lang="de-DE" dirty="0"/>
          </a:p>
        </p:txBody>
      </p:sp>
    </p:spTree>
    <p:extLst>
      <p:ext uri="{BB962C8B-B14F-4D97-AF65-F5344CB8AC3E}">
        <p14:creationId xmlns:p14="http://schemas.microsoft.com/office/powerpoint/2010/main" val="2249298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0CC3B-3989-FE8C-F29A-5D3DF0189A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ABAEA4-A9C6-01E1-A4AC-A83DE344AB8D}"/>
              </a:ext>
            </a:extLst>
          </p:cNvPr>
          <p:cNvSpPr>
            <a:spLocks noGrp="1"/>
          </p:cNvSpPr>
          <p:nvPr>
            <p:ph type="title"/>
          </p:nvPr>
        </p:nvSpPr>
        <p:spPr/>
        <p:txBody>
          <a:bodyPr/>
          <a:lstStyle/>
          <a:p>
            <a:r>
              <a:rPr lang="de-DE" dirty="0"/>
              <a:t>Was ist die Verkehrswende?</a:t>
            </a:r>
          </a:p>
        </p:txBody>
      </p:sp>
      <p:sp>
        <p:nvSpPr>
          <p:cNvPr id="3" name="Inhaltsplatzhalter 2">
            <a:extLst>
              <a:ext uri="{FF2B5EF4-FFF2-40B4-BE49-F238E27FC236}">
                <a16:creationId xmlns:a16="http://schemas.microsoft.com/office/drawing/2014/main" id="{DD24B241-295F-063D-82AD-A03D2BEAA8C3}"/>
              </a:ext>
            </a:extLst>
          </p:cNvPr>
          <p:cNvSpPr>
            <a:spLocks noGrp="1"/>
          </p:cNvSpPr>
          <p:nvPr>
            <p:ph idx="1"/>
          </p:nvPr>
        </p:nvSpPr>
        <p:spPr/>
        <p:txBody>
          <a:bodyPr>
            <a:normAutofit/>
          </a:bodyPr>
          <a:lstStyle/>
          <a:p>
            <a:r>
              <a:rPr lang="de-DE" dirty="0"/>
              <a:t>Als </a:t>
            </a:r>
            <a:r>
              <a:rPr lang="de-DE" dirty="0">
                <a:highlight>
                  <a:srgbClr val="F3EFE3"/>
                </a:highlight>
              </a:rPr>
              <a:t>Verkehrswende</a:t>
            </a:r>
            <a:r>
              <a:rPr lang="de-DE" dirty="0"/>
              <a:t> (auch Mobilitätswende genannt) wird das Bestreben bezeichnet, alle Menschen saubere, gesunde und leistbare Mobilität zu ermöglichen.</a:t>
            </a:r>
          </a:p>
        </p:txBody>
      </p:sp>
    </p:spTree>
    <p:extLst>
      <p:ext uri="{BB962C8B-B14F-4D97-AF65-F5344CB8AC3E}">
        <p14:creationId xmlns:p14="http://schemas.microsoft.com/office/powerpoint/2010/main" val="1046285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8ED1A-1F05-58AA-74A2-F091F4168F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9A93DC0-3036-1056-57DD-0177E05221F0}"/>
              </a:ext>
            </a:extLst>
          </p:cNvPr>
          <p:cNvSpPr>
            <a:spLocks noGrp="1"/>
          </p:cNvSpPr>
          <p:nvPr>
            <p:ph type="title"/>
          </p:nvPr>
        </p:nvSpPr>
        <p:spPr/>
        <p:txBody>
          <a:bodyPr/>
          <a:lstStyle/>
          <a:p>
            <a:r>
              <a:rPr lang="de-DE" dirty="0"/>
              <a:t>So gelingt die Verkehrswende: </a:t>
            </a:r>
            <a:r>
              <a:rPr lang="de-DE" dirty="0">
                <a:solidFill>
                  <a:srgbClr val="132843"/>
                </a:solidFill>
                <a:highlight>
                  <a:srgbClr val="F3EFE3"/>
                </a:highlight>
                <a:latin typeface="+mn-lt"/>
                <a:ea typeface="+mn-ea"/>
                <a:cs typeface="+mn-cs"/>
              </a:rPr>
              <a:t>Verbessern</a:t>
            </a:r>
          </a:p>
        </p:txBody>
      </p:sp>
      <p:sp>
        <p:nvSpPr>
          <p:cNvPr id="3" name="Inhaltsplatzhalter 2">
            <a:extLst>
              <a:ext uri="{FF2B5EF4-FFF2-40B4-BE49-F238E27FC236}">
                <a16:creationId xmlns:a16="http://schemas.microsoft.com/office/drawing/2014/main" id="{7722EF95-8A4A-311B-4C37-8966E3914871}"/>
              </a:ext>
            </a:extLst>
          </p:cNvPr>
          <p:cNvSpPr>
            <a:spLocks noGrp="1"/>
          </p:cNvSpPr>
          <p:nvPr>
            <p:ph idx="1"/>
          </p:nvPr>
        </p:nvSpPr>
        <p:spPr/>
        <p:txBody>
          <a:bodyPr>
            <a:normAutofit/>
          </a:bodyPr>
          <a:lstStyle/>
          <a:p>
            <a:r>
              <a:rPr lang="de-DE" dirty="0"/>
              <a:t>Nachhaltige Energieformen für Fahrzeuge fördern</a:t>
            </a:r>
          </a:p>
          <a:p>
            <a:r>
              <a:rPr lang="de-DE" dirty="0"/>
              <a:t>Temporeduktion auf den Straßen</a:t>
            </a:r>
          </a:p>
          <a:p>
            <a:r>
              <a:rPr lang="de-DE" dirty="0"/>
              <a:t>Digitale Verkehrsleitsysteme </a:t>
            </a:r>
          </a:p>
          <a:p>
            <a:r>
              <a:rPr lang="de-DE" dirty="0"/>
              <a:t>Ausbau des öffentlichen Verkehrs</a:t>
            </a:r>
          </a:p>
        </p:txBody>
      </p:sp>
    </p:spTree>
    <p:extLst>
      <p:ext uri="{BB962C8B-B14F-4D97-AF65-F5344CB8AC3E}">
        <p14:creationId xmlns:p14="http://schemas.microsoft.com/office/powerpoint/2010/main" val="2888298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F0489-1B56-DB30-CF96-FB5B6062A60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F8E9C4C-5D79-FEBA-3435-0865776F16EF}"/>
              </a:ext>
            </a:extLst>
          </p:cNvPr>
          <p:cNvSpPr>
            <a:spLocks noGrp="1"/>
          </p:cNvSpPr>
          <p:nvPr>
            <p:ph type="title"/>
          </p:nvPr>
        </p:nvSpPr>
        <p:spPr/>
        <p:txBody>
          <a:bodyPr/>
          <a:lstStyle/>
          <a:p>
            <a:r>
              <a:rPr lang="de-DE" dirty="0"/>
              <a:t>So gelingt die Verkehrswende: </a:t>
            </a:r>
            <a:r>
              <a:rPr lang="de-DE" dirty="0">
                <a:solidFill>
                  <a:srgbClr val="132843"/>
                </a:solidFill>
                <a:highlight>
                  <a:srgbClr val="F3EFE3"/>
                </a:highlight>
                <a:latin typeface="+mn-lt"/>
                <a:ea typeface="+mn-ea"/>
                <a:cs typeface="+mn-cs"/>
              </a:rPr>
              <a:t>Verlagern</a:t>
            </a:r>
          </a:p>
        </p:txBody>
      </p:sp>
      <p:sp>
        <p:nvSpPr>
          <p:cNvPr id="3" name="Inhaltsplatzhalter 2">
            <a:extLst>
              <a:ext uri="{FF2B5EF4-FFF2-40B4-BE49-F238E27FC236}">
                <a16:creationId xmlns:a16="http://schemas.microsoft.com/office/drawing/2014/main" id="{08CCD81A-AB3E-A5C5-BDCB-00E041883B43}"/>
              </a:ext>
            </a:extLst>
          </p:cNvPr>
          <p:cNvSpPr>
            <a:spLocks noGrp="1"/>
          </p:cNvSpPr>
          <p:nvPr>
            <p:ph idx="1"/>
          </p:nvPr>
        </p:nvSpPr>
        <p:spPr/>
        <p:txBody>
          <a:bodyPr>
            <a:normAutofit/>
          </a:bodyPr>
          <a:lstStyle/>
          <a:p>
            <a:r>
              <a:rPr lang="de-DE" dirty="0"/>
              <a:t>Bei kurzen Distanzen aufs Auto verzichten </a:t>
            </a:r>
          </a:p>
          <a:p>
            <a:r>
              <a:rPr lang="de-DE" dirty="0"/>
              <a:t>Bei langen Strecken und den Transport von schweren Gütern auf die Bahn ausweichen</a:t>
            </a:r>
          </a:p>
        </p:txBody>
      </p:sp>
    </p:spTree>
    <p:extLst>
      <p:ext uri="{BB962C8B-B14F-4D97-AF65-F5344CB8AC3E}">
        <p14:creationId xmlns:p14="http://schemas.microsoft.com/office/powerpoint/2010/main" val="1440519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92107-FD2B-2C44-1D47-9FA8EE7B82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CA0B17C-D56E-89FC-0DB4-57A8A73C73BE}"/>
              </a:ext>
            </a:extLst>
          </p:cNvPr>
          <p:cNvSpPr>
            <a:spLocks noGrp="1"/>
          </p:cNvSpPr>
          <p:nvPr>
            <p:ph type="title"/>
          </p:nvPr>
        </p:nvSpPr>
        <p:spPr/>
        <p:txBody>
          <a:bodyPr/>
          <a:lstStyle/>
          <a:p>
            <a:r>
              <a:rPr lang="de-DE" dirty="0"/>
              <a:t>So gelingt die Verkehrswende: </a:t>
            </a:r>
            <a:r>
              <a:rPr lang="de-DE" dirty="0">
                <a:solidFill>
                  <a:srgbClr val="132843"/>
                </a:solidFill>
                <a:highlight>
                  <a:srgbClr val="F3EFE3"/>
                </a:highlight>
                <a:latin typeface="+mn-lt"/>
                <a:ea typeface="+mn-ea"/>
                <a:cs typeface="+mn-cs"/>
              </a:rPr>
              <a:t>Vermeiden</a:t>
            </a:r>
          </a:p>
        </p:txBody>
      </p:sp>
      <p:sp>
        <p:nvSpPr>
          <p:cNvPr id="3" name="Inhaltsplatzhalter 2">
            <a:extLst>
              <a:ext uri="{FF2B5EF4-FFF2-40B4-BE49-F238E27FC236}">
                <a16:creationId xmlns:a16="http://schemas.microsoft.com/office/drawing/2014/main" id="{8224B519-A3AD-7538-5445-74D30B46E2CD}"/>
              </a:ext>
            </a:extLst>
          </p:cNvPr>
          <p:cNvSpPr>
            <a:spLocks noGrp="1"/>
          </p:cNvSpPr>
          <p:nvPr>
            <p:ph idx="1"/>
          </p:nvPr>
        </p:nvSpPr>
        <p:spPr/>
        <p:txBody>
          <a:bodyPr>
            <a:normAutofit/>
          </a:bodyPr>
          <a:lstStyle/>
          <a:p>
            <a:r>
              <a:rPr lang="de-DE" dirty="0"/>
              <a:t>Den CO₂-Ausstoß deutlich zu senken, ist das Ziel von klimaverträglichen Verkehrskonzepten. </a:t>
            </a:r>
          </a:p>
          <a:p>
            <a:r>
              <a:rPr lang="de-DE" dirty="0"/>
              <a:t>Vor allem der Straßenverkehr belastet die Umwelt. </a:t>
            </a:r>
          </a:p>
          <a:p>
            <a:r>
              <a:rPr lang="de-DE" dirty="0"/>
              <a:t>Je klimafreundlicher wir in Zukunft unterwegs sind, desto besser! </a:t>
            </a:r>
          </a:p>
        </p:txBody>
      </p:sp>
    </p:spTree>
    <p:extLst>
      <p:ext uri="{BB962C8B-B14F-4D97-AF65-F5344CB8AC3E}">
        <p14:creationId xmlns:p14="http://schemas.microsoft.com/office/powerpoint/2010/main" val="1758978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864F2-0652-72AD-2878-90C4219885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C8EF36E-EDF6-B8C0-94C1-27F07A335DA5}"/>
              </a:ext>
            </a:extLst>
          </p:cNvPr>
          <p:cNvSpPr>
            <a:spLocks noGrp="1"/>
          </p:cNvSpPr>
          <p:nvPr>
            <p:ph type="title"/>
          </p:nvPr>
        </p:nvSpPr>
        <p:spPr/>
        <p:txBody>
          <a:bodyPr/>
          <a:lstStyle/>
          <a:p>
            <a:r>
              <a:rPr lang="de-DE" dirty="0"/>
              <a:t>Fünf Tipps für nachhaltige Mobilität</a:t>
            </a:r>
          </a:p>
        </p:txBody>
      </p:sp>
      <p:sp>
        <p:nvSpPr>
          <p:cNvPr id="3" name="Inhaltsplatzhalter 2">
            <a:extLst>
              <a:ext uri="{FF2B5EF4-FFF2-40B4-BE49-F238E27FC236}">
                <a16:creationId xmlns:a16="http://schemas.microsoft.com/office/drawing/2014/main" id="{0E644727-0A27-5E57-C68D-262DAF62B07A}"/>
              </a:ext>
            </a:extLst>
          </p:cNvPr>
          <p:cNvSpPr>
            <a:spLocks noGrp="1"/>
          </p:cNvSpPr>
          <p:nvPr>
            <p:ph idx="1"/>
          </p:nvPr>
        </p:nvSpPr>
        <p:spPr/>
        <p:txBody>
          <a:bodyPr>
            <a:normAutofit fontScale="85000" lnSpcReduction="20000"/>
          </a:bodyPr>
          <a:lstStyle/>
          <a:p>
            <a:r>
              <a:rPr lang="de-DE" dirty="0"/>
              <a:t>Kurze Wege zu Fuß oder mit dem Rad erledigen.</a:t>
            </a:r>
          </a:p>
          <a:p>
            <a:r>
              <a:rPr lang="de-DE" dirty="0"/>
              <a:t>Unnötige Wege mit dem Auto vermeiden.</a:t>
            </a:r>
          </a:p>
          <a:p>
            <a:r>
              <a:rPr lang="de-DE" dirty="0"/>
              <a:t>Mitfahrmöglichkeiten nutzen und Fahrgemeinschaften bilden.</a:t>
            </a:r>
          </a:p>
          <a:p>
            <a:r>
              <a:rPr lang="de-DE" dirty="0"/>
              <a:t>Klimafreundlicheres Autofahren durch Temporeduktion, denn das verbraucht weniger Sprit.</a:t>
            </a:r>
          </a:p>
          <a:p>
            <a:r>
              <a:rPr lang="de-DE" dirty="0"/>
              <a:t>Statt Auto oder Flugzeug mit Bus oder Zug in den Urlaub reisen.</a:t>
            </a:r>
          </a:p>
        </p:txBody>
      </p:sp>
    </p:spTree>
    <p:extLst>
      <p:ext uri="{BB962C8B-B14F-4D97-AF65-F5344CB8AC3E}">
        <p14:creationId xmlns:p14="http://schemas.microsoft.com/office/powerpoint/2010/main" val="2932350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a:extLst>
              <a:ext uri="{FF2B5EF4-FFF2-40B4-BE49-F238E27FC236}">
                <a16:creationId xmlns:a16="http://schemas.microsoft.com/office/drawing/2014/main" id="{5DBC6732-55AF-7837-261B-705EE589D603}"/>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28499" b="28499"/>
          <a:stretch>
            <a:fillRect/>
          </a:stretch>
        </p:blipFill>
        <p:spPr>
          <a:prstGeom prst="rect">
            <a:avLst/>
          </a:prstGeom>
        </p:spPr>
      </p:pic>
      <p:sp>
        <p:nvSpPr>
          <p:cNvPr id="3" name="Titel 2">
            <a:extLst>
              <a:ext uri="{FF2B5EF4-FFF2-40B4-BE49-F238E27FC236}">
                <a16:creationId xmlns:a16="http://schemas.microsoft.com/office/drawing/2014/main" id="{D954FF20-E413-9277-919E-E9BEAE516401}"/>
              </a:ext>
            </a:extLst>
          </p:cNvPr>
          <p:cNvSpPr>
            <a:spLocks noGrp="1"/>
          </p:cNvSpPr>
          <p:nvPr>
            <p:ph type="title"/>
          </p:nvPr>
        </p:nvSpPr>
        <p:spPr/>
        <p:txBody>
          <a:bodyPr/>
          <a:lstStyle/>
          <a:p>
            <a:r>
              <a:rPr lang="de-AT" dirty="0">
                <a:solidFill>
                  <a:srgbClr val="F3EFE3"/>
                </a:solidFill>
              </a:rPr>
              <a:t>🔗</a:t>
            </a:r>
            <a:r>
              <a:rPr lang="de-AT" dirty="0">
                <a:solidFill>
                  <a:schemeClr val="tx1"/>
                </a:solidFill>
                <a:hlinkClick r:id="rId3"/>
              </a:rPr>
              <a:t>Young Mobility</a:t>
            </a:r>
            <a:endParaRPr lang="de-DE" dirty="0">
              <a:solidFill>
                <a:schemeClr val="tx1"/>
              </a:solidFill>
            </a:endParaRPr>
          </a:p>
        </p:txBody>
      </p:sp>
      <p:sp>
        <p:nvSpPr>
          <p:cNvPr id="4" name="Textplatzhalter 3">
            <a:extLst>
              <a:ext uri="{FF2B5EF4-FFF2-40B4-BE49-F238E27FC236}">
                <a16:creationId xmlns:a16="http://schemas.microsoft.com/office/drawing/2014/main" id="{9ACFBCA2-E366-8EA6-D55E-75AF66580565}"/>
              </a:ext>
            </a:extLst>
          </p:cNvPr>
          <p:cNvSpPr>
            <a:spLocks noGrp="1"/>
          </p:cNvSpPr>
          <p:nvPr>
            <p:ph type="body" idx="1"/>
          </p:nvPr>
        </p:nvSpPr>
        <p:spPr/>
        <p:txBody>
          <a:bodyPr/>
          <a:lstStyle/>
          <a:p>
            <a:r>
              <a:rPr lang="de-DE" dirty="0"/>
              <a:t>© Clipdealer / Achim Prill</a:t>
            </a:r>
          </a:p>
        </p:txBody>
      </p:sp>
    </p:spTree>
    <p:extLst>
      <p:ext uri="{BB962C8B-B14F-4D97-AF65-F5344CB8AC3E}">
        <p14:creationId xmlns:p14="http://schemas.microsoft.com/office/powerpoint/2010/main" val="3771159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1CC63D-80CC-6754-D34E-E29069455FDD}"/>
              </a:ext>
            </a:extLst>
          </p:cNvPr>
          <p:cNvSpPr>
            <a:spLocks noGrp="1"/>
          </p:cNvSpPr>
          <p:nvPr>
            <p:ph type="title"/>
          </p:nvPr>
        </p:nvSpPr>
        <p:spPr/>
        <p:txBody>
          <a:bodyPr/>
          <a:lstStyle/>
          <a:p>
            <a:r>
              <a:rPr lang="de-DE" dirty="0"/>
              <a:t>Auswahl an Fahrberechtigungen </a:t>
            </a:r>
          </a:p>
        </p:txBody>
      </p:sp>
      <p:sp>
        <p:nvSpPr>
          <p:cNvPr id="3" name="Inhaltsplatzhalter 2">
            <a:extLst>
              <a:ext uri="{FF2B5EF4-FFF2-40B4-BE49-F238E27FC236}">
                <a16:creationId xmlns:a16="http://schemas.microsoft.com/office/drawing/2014/main" id="{97F8C243-2A8B-392F-0D44-58D985EDBF03}"/>
              </a:ext>
            </a:extLst>
          </p:cNvPr>
          <p:cNvSpPr>
            <a:spLocks noGrp="1"/>
          </p:cNvSpPr>
          <p:nvPr>
            <p:ph idx="1"/>
          </p:nvPr>
        </p:nvSpPr>
        <p:spPr/>
        <p:txBody>
          <a:bodyPr/>
          <a:lstStyle/>
          <a:p>
            <a:r>
              <a:rPr lang="de-DE" dirty="0">
                <a:highlight>
                  <a:srgbClr val="F3EFE3"/>
                </a:highlight>
              </a:rPr>
              <a:t>Radfahrausweis</a:t>
            </a:r>
            <a:r>
              <a:rPr lang="de-DE" dirty="0"/>
              <a:t>: Mit dieser Berechtigung können Kinder ab dem neunten Geburtstag alleine mit dem Rad unterwegs sein.</a:t>
            </a:r>
          </a:p>
          <a:p>
            <a:r>
              <a:rPr lang="de-DE" dirty="0">
                <a:highlight>
                  <a:srgbClr val="F3EFE3"/>
                </a:highlight>
              </a:rPr>
              <a:t>Mofa-Prüfbescheinigung</a:t>
            </a:r>
            <a:r>
              <a:rPr lang="de-DE" dirty="0"/>
              <a:t>: Ab 15 Jahren darf man mit dem Mofa unterwegs sein. Für die Berechtigung muss eine Prüfung (besteht nur aus einem theoretischen Teil) absolviert werden.</a:t>
            </a:r>
          </a:p>
          <a:p>
            <a:endParaRPr lang="de-DE" dirty="0"/>
          </a:p>
        </p:txBody>
      </p:sp>
    </p:spTree>
    <p:extLst>
      <p:ext uri="{BB962C8B-B14F-4D97-AF65-F5344CB8AC3E}">
        <p14:creationId xmlns:p14="http://schemas.microsoft.com/office/powerpoint/2010/main" val="25016239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49A2D-D844-88A8-DBF1-B3604038B5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D66AE4-CA2B-EAE6-58AC-27A3EFF02137}"/>
              </a:ext>
            </a:extLst>
          </p:cNvPr>
          <p:cNvSpPr>
            <a:spLocks noGrp="1"/>
          </p:cNvSpPr>
          <p:nvPr>
            <p:ph type="title"/>
          </p:nvPr>
        </p:nvSpPr>
        <p:spPr/>
        <p:txBody>
          <a:bodyPr/>
          <a:lstStyle/>
          <a:p>
            <a:r>
              <a:rPr lang="de-DE" dirty="0"/>
              <a:t>Auswahl an Fahrberechtigungen </a:t>
            </a:r>
          </a:p>
        </p:txBody>
      </p:sp>
      <p:sp>
        <p:nvSpPr>
          <p:cNvPr id="3" name="Inhaltsplatzhalter 2">
            <a:extLst>
              <a:ext uri="{FF2B5EF4-FFF2-40B4-BE49-F238E27FC236}">
                <a16:creationId xmlns:a16="http://schemas.microsoft.com/office/drawing/2014/main" id="{59B8BE41-9E72-8E62-825A-AD04502CF2C9}"/>
              </a:ext>
            </a:extLst>
          </p:cNvPr>
          <p:cNvSpPr>
            <a:spLocks noGrp="1"/>
          </p:cNvSpPr>
          <p:nvPr>
            <p:ph idx="1"/>
          </p:nvPr>
        </p:nvSpPr>
        <p:spPr/>
        <p:txBody>
          <a:bodyPr>
            <a:normAutofit/>
          </a:bodyPr>
          <a:lstStyle/>
          <a:p>
            <a:r>
              <a:rPr lang="de-DE" dirty="0">
                <a:highlight>
                  <a:srgbClr val="F3EFE3"/>
                </a:highlight>
              </a:rPr>
              <a:t>Traktorführerschein</a:t>
            </a:r>
            <a:r>
              <a:rPr lang="de-DE" dirty="0"/>
              <a:t>: Landwirtschaftliche Maschinen, die nicht schneller als 50 km/h unterwegs sind, können ab 16 Jahren mit einer Lenkberichtung (Führerschein F-Klasse) genutzt werden.</a:t>
            </a:r>
          </a:p>
          <a:p>
            <a:r>
              <a:rPr lang="de-DE" dirty="0">
                <a:highlight>
                  <a:srgbClr val="F3EFE3"/>
                </a:highlight>
              </a:rPr>
              <a:t>L17-Führerschein</a:t>
            </a:r>
            <a:r>
              <a:rPr lang="de-DE" dirty="0"/>
              <a:t>: Der B-Führerschein zum Lenken von Autos kann bereits mit 17 Jahren absolviert werden. </a:t>
            </a:r>
          </a:p>
        </p:txBody>
      </p:sp>
    </p:spTree>
    <p:extLst>
      <p:ext uri="{BB962C8B-B14F-4D97-AF65-F5344CB8AC3E}">
        <p14:creationId xmlns:p14="http://schemas.microsoft.com/office/powerpoint/2010/main" val="3822197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DF71A-0F9F-E572-FFF2-B61A373920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4D9AFA9-07CA-A887-76F2-7ADB295D6049}"/>
              </a:ext>
            </a:extLst>
          </p:cNvPr>
          <p:cNvSpPr>
            <a:spLocks noGrp="1"/>
          </p:cNvSpPr>
          <p:nvPr>
            <p:ph type="title"/>
          </p:nvPr>
        </p:nvSpPr>
        <p:spPr/>
        <p:txBody>
          <a:bodyPr>
            <a:normAutofit fontScale="90000"/>
          </a:bodyPr>
          <a:lstStyle/>
          <a:p>
            <a:r>
              <a:rPr lang="de-DE" dirty="0"/>
              <a:t>Checkliste für meine erste Reise ohne Erwachsene  </a:t>
            </a:r>
          </a:p>
        </p:txBody>
      </p:sp>
      <p:sp>
        <p:nvSpPr>
          <p:cNvPr id="3" name="Inhaltsplatzhalter 2">
            <a:extLst>
              <a:ext uri="{FF2B5EF4-FFF2-40B4-BE49-F238E27FC236}">
                <a16:creationId xmlns:a16="http://schemas.microsoft.com/office/drawing/2014/main" id="{033C344F-9FD6-B227-BBA2-CA6437F58AE0}"/>
              </a:ext>
            </a:extLst>
          </p:cNvPr>
          <p:cNvSpPr>
            <a:spLocks noGrp="1"/>
          </p:cNvSpPr>
          <p:nvPr>
            <p:ph idx="1"/>
          </p:nvPr>
        </p:nvSpPr>
        <p:spPr/>
        <p:txBody>
          <a:bodyPr>
            <a:normAutofit fontScale="70000" lnSpcReduction="20000"/>
          </a:bodyPr>
          <a:lstStyle/>
          <a:p>
            <a:r>
              <a:rPr lang="de-DE" sz="3400" dirty="0"/>
              <a:t>Vollmacht vorbereiten:  Wer ins Ausland reisen möchte, kann das ab 16 Jahren machen. Bis zum 18. Geburtstag braucht es zum alleine unterwegs sein, außerdem eine Vollmacht der Erziehungsberechtigten. </a:t>
            </a:r>
          </a:p>
          <a:p>
            <a:r>
              <a:rPr lang="de-DE" sz="3400" dirty="0"/>
              <a:t>Pass und Kopie der Geburtsurkunde nicht vergessen</a:t>
            </a:r>
          </a:p>
          <a:p>
            <a:r>
              <a:rPr lang="de-DE" sz="3400" dirty="0"/>
              <a:t>Informationen zu Einreise- und Jugendschutzbestimmungen einholen</a:t>
            </a:r>
          </a:p>
          <a:p>
            <a:r>
              <a:rPr lang="de-DE" sz="3400" dirty="0"/>
              <a:t>Ausweise aktualisieren</a:t>
            </a:r>
          </a:p>
          <a:p>
            <a:endParaRPr lang="de-DE" dirty="0"/>
          </a:p>
        </p:txBody>
      </p:sp>
    </p:spTree>
    <p:extLst>
      <p:ext uri="{BB962C8B-B14F-4D97-AF65-F5344CB8AC3E}">
        <p14:creationId xmlns:p14="http://schemas.microsoft.com/office/powerpoint/2010/main" val="859481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7C315-41F4-1159-4CE5-3AB061CA668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D51D2ED-993A-293C-608A-7BF429CDF8A5}"/>
              </a:ext>
            </a:extLst>
          </p:cNvPr>
          <p:cNvSpPr>
            <a:spLocks noGrp="1"/>
          </p:cNvSpPr>
          <p:nvPr>
            <p:ph type="title"/>
          </p:nvPr>
        </p:nvSpPr>
        <p:spPr/>
        <p:txBody>
          <a:bodyPr>
            <a:normAutofit fontScale="90000"/>
          </a:bodyPr>
          <a:lstStyle/>
          <a:p>
            <a:r>
              <a:rPr lang="de-DE" dirty="0"/>
              <a:t>Checkliste für meine erste Reise ohne Erwachsene  </a:t>
            </a:r>
          </a:p>
        </p:txBody>
      </p:sp>
      <p:sp>
        <p:nvSpPr>
          <p:cNvPr id="3" name="Inhaltsplatzhalter 2">
            <a:extLst>
              <a:ext uri="{FF2B5EF4-FFF2-40B4-BE49-F238E27FC236}">
                <a16:creationId xmlns:a16="http://schemas.microsoft.com/office/drawing/2014/main" id="{A0B7C579-A02F-7D70-2A62-96B9E84119AE}"/>
              </a:ext>
            </a:extLst>
          </p:cNvPr>
          <p:cNvSpPr>
            <a:spLocks noGrp="1"/>
          </p:cNvSpPr>
          <p:nvPr>
            <p:ph idx="1"/>
          </p:nvPr>
        </p:nvSpPr>
        <p:spPr/>
        <p:txBody>
          <a:bodyPr>
            <a:normAutofit/>
          </a:bodyPr>
          <a:lstStyle/>
          <a:p>
            <a:r>
              <a:rPr lang="de-DE" sz="3400" dirty="0"/>
              <a:t>Versicherungsstatus überprüfen und E-Card einpacken</a:t>
            </a:r>
          </a:p>
          <a:p>
            <a:r>
              <a:rPr lang="de-DE" sz="3400" dirty="0"/>
              <a:t>Impfungen nicht vergessen</a:t>
            </a:r>
          </a:p>
          <a:p>
            <a:r>
              <a:rPr lang="de-DE" sz="3400" dirty="0"/>
              <a:t>Kontakte für Notfälle speichern</a:t>
            </a:r>
          </a:p>
          <a:p>
            <a:endParaRPr lang="de-DE" dirty="0"/>
          </a:p>
        </p:txBody>
      </p:sp>
    </p:spTree>
    <p:extLst>
      <p:ext uri="{BB962C8B-B14F-4D97-AF65-F5344CB8AC3E}">
        <p14:creationId xmlns:p14="http://schemas.microsoft.com/office/powerpoint/2010/main" val="1262412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BF60E7B-0A64-F752-FC26-0531D18EA9BF}"/>
              </a:ext>
            </a:extLst>
          </p:cNvPr>
          <p:cNvSpPr>
            <a:spLocks noGrp="1"/>
          </p:cNvSpPr>
          <p:nvPr>
            <p:ph idx="1"/>
          </p:nvPr>
        </p:nvSpPr>
        <p:spPr/>
        <p:txBody>
          <a:bodyPr>
            <a:normAutofit fontScale="92500"/>
          </a:bodyPr>
          <a:lstStyle/>
          <a:p>
            <a:pPr marL="0" indent="0">
              <a:buNone/>
            </a:pPr>
            <a:r>
              <a:rPr lang="de-AT" sz="2200" i="1" dirty="0"/>
              <a:t>Als „letzte Meile“ wird im öffentlichen Verkehr der Abschnitt zwischen Haltestelle und Endzielort bezeichnet, der zu Fuß oder mit Scooter/Fahrrad bewältigt werden muss. Um den Umstieg vom Auto auf Bus, Bahn und Co. zu erleichtern, sollte dieser Weg möglichst kurz sein.</a:t>
            </a:r>
          </a:p>
          <a:p>
            <a:r>
              <a:rPr lang="de-AT" dirty="0"/>
              <a:t>Welche Entfernung am Weg von der Schule nach Hause bist du bereit, regelmäßig zu Fuß oder mit Scooter/Fahrrad zurückzulegen?  </a:t>
            </a:r>
          </a:p>
        </p:txBody>
      </p:sp>
      <p:sp>
        <p:nvSpPr>
          <p:cNvPr id="2" name="Titel 1">
            <a:extLst>
              <a:ext uri="{FF2B5EF4-FFF2-40B4-BE49-F238E27FC236}">
                <a16:creationId xmlns:a16="http://schemas.microsoft.com/office/drawing/2014/main" id="{03ECED48-689C-8ECB-B989-985ABF6BC387}"/>
              </a:ext>
            </a:extLst>
          </p:cNvPr>
          <p:cNvSpPr>
            <a:spLocks noGrp="1"/>
          </p:cNvSpPr>
          <p:nvPr>
            <p:ph type="title"/>
          </p:nvPr>
        </p:nvSpPr>
        <p:spPr/>
        <p:txBody>
          <a:bodyPr/>
          <a:lstStyle/>
          <a:p>
            <a:r>
              <a:rPr lang="de-AT" dirty="0"/>
              <a:t>Diskussionsfrage</a:t>
            </a:r>
          </a:p>
        </p:txBody>
      </p:sp>
    </p:spTree>
    <p:extLst>
      <p:ext uri="{BB962C8B-B14F-4D97-AF65-F5344CB8AC3E}">
        <p14:creationId xmlns:p14="http://schemas.microsoft.com/office/powerpoint/2010/main" val="2096303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A5C858B-FFBE-D5F3-DEB2-DFBB34454E59}"/>
              </a:ext>
            </a:extLst>
          </p:cNvPr>
          <p:cNvSpPr>
            <a:spLocks noGrp="1"/>
          </p:cNvSpPr>
          <p:nvPr>
            <p:ph idx="1"/>
          </p:nvPr>
        </p:nvSpPr>
        <p:spPr/>
        <p:txBody>
          <a:bodyPr>
            <a:normAutofit/>
          </a:bodyPr>
          <a:lstStyle/>
          <a:p>
            <a:pPr marL="0" indent="0">
              <a:buNone/>
            </a:pPr>
            <a:r>
              <a:rPr lang="de-DE" dirty="0"/>
              <a:t>Herausgeberin: Republik Österreich – Parlamentsdirektion – </a:t>
            </a:r>
            <a:r>
              <a:rPr lang="de-DE" dirty="0" err="1"/>
              <a:t>DemokratieWEBstatt</a:t>
            </a:r>
            <a:endParaRPr lang="de-DE" dirty="0"/>
          </a:p>
          <a:p>
            <a:pPr marL="0" indent="0">
              <a:buNone/>
            </a:pPr>
            <a:r>
              <a:rPr lang="de-DE" dirty="0"/>
              <a:t>Medieninhaberin: Parlamentsdirektion, Dr. Karl-Renner-Ring 3, 1017 Wien</a:t>
            </a:r>
          </a:p>
          <a:p>
            <a:pPr marL="0" indent="0">
              <a:buNone/>
            </a:pPr>
            <a:r>
              <a:rPr lang="de-DE" dirty="0"/>
              <a:t>Stand: 2026</a:t>
            </a:r>
          </a:p>
        </p:txBody>
      </p:sp>
      <p:sp>
        <p:nvSpPr>
          <p:cNvPr id="3" name="Titel 2">
            <a:extLst>
              <a:ext uri="{FF2B5EF4-FFF2-40B4-BE49-F238E27FC236}">
                <a16:creationId xmlns:a16="http://schemas.microsoft.com/office/drawing/2014/main" id="{0001D3C6-659B-4BD0-3D29-6A9689E7E6E0}"/>
              </a:ext>
            </a:extLst>
          </p:cNvPr>
          <p:cNvSpPr>
            <a:spLocks noGrp="1"/>
          </p:cNvSpPr>
          <p:nvPr>
            <p:ph type="title"/>
          </p:nvPr>
        </p:nvSpPr>
        <p:spPr/>
        <p:txBody>
          <a:bodyPr/>
          <a:lstStyle/>
          <a:p>
            <a:r>
              <a:rPr lang="de-DE" dirty="0"/>
              <a:t>Impressum:</a:t>
            </a:r>
          </a:p>
        </p:txBody>
      </p:sp>
    </p:spTree>
    <p:extLst>
      <p:ext uri="{BB962C8B-B14F-4D97-AF65-F5344CB8AC3E}">
        <p14:creationId xmlns:p14="http://schemas.microsoft.com/office/powerpoint/2010/main" val="1587117061"/>
      </p:ext>
    </p:extLst>
  </p:cSld>
  <p:clrMapOvr>
    <a:masterClrMapping/>
  </p:clrMapOvr>
</p:sld>
</file>

<file path=ppt/theme/theme1.xml><?xml version="1.0" encoding="utf-8"?>
<a:theme xmlns:a="http://schemas.openxmlformats.org/drawingml/2006/main" name="Office">
  <a:themeElements>
    <a:clrScheme name="PDion">
      <a:dk1>
        <a:sysClr val="windowText" lastClr="000000"/>
      </a:dk1>
      <a:lt1>
        <a:sysClr val="window" lastClr="FFFFFF"/>
      </a:lt1>
      <a:dk2>
        <a:srgbClr val="132843"/>
      </a:dk2>
      <a:lt2>
        <a:srgbClr val="F3EFE3"/>
      </a:lt2>
      <a:accent1>
        <a:srgbClr val="3C5E62"/>
      </a:accent1>
      <a:accent2>
        <a:srgbClr val="628553"/>
      </a:accent2>
      <a:accent3>
        <a:srgbClr val="B9A552"/>
      </a:accent3>
      <a:accent4>
        <a:srgbClr val="FBBA4C"/>
      </a:accent4>
      <a:accent5>
        <a:srgbClr val="D9652E"/>
      </a:accent5>
      <a:accent6>
        <a:srgbClr val="BA2720"/>
      </a:accent6>
      <a:hlink>
        <a:srgbClr val="132843"/>
      </a:hlink>
      <a:folHlink>
        <a:srgbClr val="132843"/>
      </a:folHlink>
    </a:clrScheme>
    <a:fontScheme name="PDion">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orlage_Pdion_2024.potx" id="{B9B23FA2-EFAE-4B72-B32E-9ED0AC858F97}" vid="{E8BFAEFA-6540-4E3F-A359-0C2999AF8E6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Vorlage_OeParl2024_Bildmarke</Template>
  <TotalTime>0</TotalTime>
  <Words>960</Words>
  <Application>Microsoft Office PowerPoint</Application>
  <PresentationFormat>Breitbild</PresentationFormat>
  <Paragraphs>94</Paragraphs>
  <Slides>27</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27</vt:i4>
      </vt:variant>
    </vt:vector>
  </HeadingPairs>
  <TitlesOfParts>
    <vt:vector size="33" baseType="lpstr">
      <vt:lpstr>Arial</vt:lpstr>
      <vt:lpstr>Calibri</vt:lpstr>
      <vt:lpstr>Lato</vt:lpstr>
      <vt:lpstr>Lato Semibold</vt:lpstr>
      <vt:lpstr>Wingdings</vt:lpstr>
      <vt:lpstr>Office</vt:lpstr>
      <vt:lpstr>Transport und Mobilität</vt:lpstr>
      <vt:lpstr>PowerPoint-Präsentation</vt:lpstr>
      <vt:lpstr>PowerPoint-Präsentation</vt:lpstr>
      <vt:lpstr>🔗Fakten, Fakten, Fakten</vt:lpstr>
      <vt:lpstr>Was bedeutet „Transport“?</vt:lpstr>
      <vt:lpstr>Was bedeutet „Mobilität“?</vt:lpstr>
      <vt:lpstr>Was bedeutet „Verkehr“?</vt:lpstr>
      <vt:lpstr>Viel los in Österreich</vt:lpstr>
      <vt:lpstr>Was gehört zur Verkehrsinfrastruktur?</vt:lpstr>
      <vt:lpstr>Unterscheidung der Verkehrsarten</vt:lpstr>
      <vt:lpstr>Weitere Unterscheidungsmöglichkeiten</vt:lpstr>
      <vt:lpstr>🔗Mobilität als Chance und Herausforderung</vt:lpstr>
      <vt:lpstr>Herausforderungen</vt:lpstr>
      <vt:lpstr>Chancen und Projekte für neue Verkehrskonzepte</vt:lpstr>
      <vt:lpstr>🔗Nachhaltig unterwegs</vt:lpstr>
      <vt:lpstr>Was ist die Verkehrswende?</vt:lpstr>
      <vt:lpstr>So gelingt die Verkehrswende: Verbessern</vt:lpstr>
      <vt:lpstr>So gelingt die Verkehrswende: Verlagern</vt:lpstr>
      <vt:lpstr>So gelingt die Verkehrswende: Vermeiden</vt:lpstr>
      <vt:lpstr>Fünf Tipps für nachhaltige Mobilität</vt:lpstr>
      <vt:lpstr>🔗Young Mobility</vt:lpstr>
      <vt:lpstr>Auswahl an Fahrberechtigungen </vt:lpstr>
      <vt:lpstr>Auswahl an Fahrberechtigungen </vt:lpstr>
      <vt:lpstr>Checkliste für meine erste Reise ohne Erwachsene  </vt:lpstr>
      <vt:lpstr>Checkliste für meine erste Reise ohne Erwachsene  </vt:lpstr>
      <vt:lpstr>Diskussionsfrage</vt:lpstr>
      <vt:lpstr>Impressum:</vt:lpstr>
    </vt:vector>
  </TitlesOfParts>
  <Company>Parlamentsdirektion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Wiesböck Pia</dc:creator>
  <cp:lastModifiedBy>Kira Kamelger</cp:lastModifiedBy>
  <cp:revision>34</cp:revision>
  <dcterms:created xsi:type="dcterms:W3CDTF">2026-02-12T09:17:34Z</dcterms:created>
  <dcterms:modified xsi:type="dcterms:W3CDTF">2026-09-16T07:47:59Z</dcterms:modified>
</cp:coreProperties>
</file>