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handoutMasterIdLst>
    <p:handoutMasterId r:id="rId44"/>
  </p:handoutMasterIdLst>
  <p:sldIdLst>
    <p:sldId id="343" r:id="rId2"/>
    <p:sldId id="348" r:id="rId3"/>
    <p:sldId id="349" r:id="rId4"/>
    <p:sldId id="351" r:id="rId5"/>
    <p:sldId id="344" r:id="rId6"/>
    <p:sldId id="353" r:id="rId7"/>
    <p:sldId id="354" r:id="rId8"/>
    <p:sldId id="355" r:id="rId9"/>
    <p:sldId id="357" r:id="rId10"/>
    <p:sldId id="356" r:id="rId11"/>
    <p:sldId id="358" r:id="rId12"/>
    <p:sldId id="359" r:id="rId13"/>
    <p:sldId id="361" r:id="rId14"/>
    <p:sldId id="362" r:id="rId15"/>
    <p:sldId id="363" r:id="rId16"/>
    <p:sldId id="364" r:id="rId17"/>
    <p:sldId id="365" r:id="rId18"/>
    <p:sldId id="366" r:id="rId19"/>
    <p:sldId id="367" r:id="rId20"/>
    <p:sldId id="371" r:id="rId21"/>
    <p:sldId id="368" r:id="rId22"/>
    <p:sldId id="369" r:id="rId23"/>
    <p:sldId id="373" r:id="rId24"/>
    <p:sldId id="372" r:id="rId25"/>
    <p:sldId id="375" r:id="rId26"/>
    <p:sldId id="391" r:id="rId27"/>
    <p:sldId id="392" r:id="rId28"/>
    <p:sldId id="393" r:id="rId29"/>
    <p:sldId id="360" r:id="rId30"/>
    <p:sldId id="377" r:id="rId31"/>
    <p:sldId id="378" r:id="rId32"/>
    <p:sldId id="379" r:id="rId33"/>
    <p:sldId id="380" r:id="rId34"/>
    <p:sldId id="381" r:id="rId35"/>
    <p:sldId id="383" r:id="rId36"/>
    <p:sldId id="384" r:id="rId37"/>
    <p:sldId id="385" r:id="rId38"/>
    <p:sldId id="386" r:id="rId39"/>
    <p:sldId id="387" r:id="rId40"/>
    <p:sldId id="394" r:id="rId41"/>
    <p:sldId id="395" r:id="rId42"/>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32">
          <p15:clr>
            <a:srgbClr val="A4A3A4"/>
          </p15:clr>
        </p15:guide>
        <p15:guide id="2" pos="3840">
          <p15:clr>
            <a:srgbClr val="A4A3A4"/>
          </p15:clr>
        </p15:guide>
        <p15:guide id="3" orient="horz" pos="1656">
          <p15:clr>
            <a:srgbClr val="A4A3A4"/>
          </p15:clr>
        </p15:guide>
        <p15:guide id="4" pos="1212">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6C44EC1-614B-066A-B68B-7E85AD4A6BF5}" name="Kira Kamelger" initials="KK" userId="a79fe09bfbbe40f6"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EFE3"/>
    <a:srgbClr val="132843"/>
    <a:srgbClr val="415972"/>
    <a:srgbClr val="FFF2C6"/>
    <a:srgbClr val="FDBEBC"/>
    <a:srgbClr val="C8E2BF"/>
    <a:srgbClr val="CADFF4"/>
    <a:srgbClr val="133143"/>
    <a:srgbClr val="C0DCD9"/>
    <a:srgbClr val="FDD9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1" d="100"/>
          <a:sy n="111" d="100"/>
        </p:scale>
        <p:origin x="594" y="96"/>
      </p:cViewPr>
      <p:guideLst>
        <p:guide orient="horz" pos="3932"/>
        <p:guide pos="3840"/>
        <p:guide orient="horz" pos="1656"/>
        <p:guide pos="1212"/>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122" d="100"/>
          <a:sy n="122" d="100"/>
        </p:scale>
        <p:origin x="4914"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AT"/>
          </a:p>
        </p:txBody>
      </p:sp>
      <p:sp>
        <p:nvSpPr>
          <p:cNvPr id="3" name="Datumsplatzhalt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E8C0875-EB76-4CE4-AA07-64552C49B5FE}" type="datetimeFigureOut">
              <a:rPr lang="de-AT" smtClean="0"/>
              <a:pPr/>
              <a:t>29.06.2026</a:t>
            </a:fld>
            <a:endParaRPr lang="de-AT"/>
          </a:p>
        </p:txBody>
      </p:sp>
      <p:sp>
        <p:nvSpPr>
          <p:cNvPr id="4" name="Fußzeilenplatzhalt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AT"/>
          </a:p>
        </p:txBody>
      </p:sp>
      <p:sp>
        <p:nvSpPr>
          <p:cNvPr id="5" name="Foliennummernplatzhalt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F9DD3EC-6732-49B9-9E6D-69B92A7E3B95}" type="slidenum">
              <a:rPr lang="de-AT" smtClean="0"/>
              <a:pPr/>
              <a:t>‹Nr.›</a:t>
            </a:fld>
            <a:endParaRPr lang="de-AT"/>
          </a:p>
        </p:txBody>
      </p:sp>
    </p:spTree>
    <p:extLst>
      <p:ext uri="{BB962C8B-B14F-4D97-AF65-F5344CB8AC3E}">
        <p14:creationId xmlns:p14="http://schemas.microsoft.com/office/powerpoint/2010/main" val="37263523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AT"/>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B1D6F3-08DB-4B14-AA0F-BFB26660F7B0}" type="datetimeFigureOut">
              <a:rPr lang="de-AT" smtClean="0"/>
              <a:pPr/>
              <a:t>29.06.2026</a:t>
            </a:fld>
            <a:endParaRPr lang="de-AT"/>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AT"/>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AT"/>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64D01B-0F76-4595-A1EC-FBA303C479CF}" type="slidenum">
              <a:rPr lang="de-AT" smtClean="0"/>
              <a:pPr/>
              <a:t>‹Nr.›</a:t>
            </a:fld>
            <a:endParaRPr lang="de-AT"/>
          </a:p>
        </p:txBody>
      </p:sp>
    </p:spTree>
    <p:extLst>
      <p:ext uri="{BB962C8B-B14F-4D97-AF65-F5344CB8AC3E}">
        <p14:creationId xmlns:p14="http://schemas.microsoft.com/office/powerpoint/2010/main" val="27789580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hyperlink" Target="http://www.demokratiewebstatt.at/" TargetMode="External"/><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1524000" y="3087623"/>
            <a:ext cx="9144000" cy="1296436"/>
          </a:xfrm>
        </p:spPr>
        <p:txBody>
          <a:bodyPr>
            <a:noAutofit/>
          </a:bodyPr>
          <a:lstStyle>
            <a:lvl1pPr marL="0" indent="0" algn="ctr">
              <a:buNone/>
              <a:defRPr sz="2400" b="1">
                <a:solidFill>
                  <a:srgbClr val="41597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AT" dirty="0"/>
          </a:p>
        </p:txBody>
      </p:sp>
      <p:sp>
        <p:nvSpPr>
          <p:cNvPr id="2" name="Titel 1"/>
          <p:cNvSpPr>
            <a:spLocks noGrp="1"/>
          </p:cNvSpPr>
          <p:nvPr>
            <p:ph type="ctrTitle"/>
          </p:nvPr>
        </p:nvSpPr>
        <p:spPr>
          <a:xfrm>
            <a:off x="1524000" y="980902"/>
            <a:ext cx="9144000" cy="1903568"/>
          </a:xfrm>
        </p:spPr>
        <p:txBody>
          <a:bodyPr anchor="b">
            <a:normAutofit/>
          </a:bodyPr>
          <a:lstStyle>
            <a:lvl1pPr algn="ctr">
              <a:defRPr sz="5400">
                <a:solidFill>
                  <a:srgbClr val="415972"/>
                </a:solidFill>
              </a:defRPr>
            </a:lvl1pPr>
          </a:lstStyle>
          <a:p>
            <a:r>
              <a:rPr lang="de-DE"/>
              <a:t>Mastertitelformat bearbeiten</a:t>
            </a:r>
            <a:endParaRPr lang="de-AT" dirty="0"/>
          </a:p>
        </p:txBody>
      </p:sp>
      <p:sp>
        <p:nvSpPr>
          <p:cNvPr id="12" name="Untertitel 2"/>
          <p:cNvSpPr txBox="1">
            <a:spLocks/>
          </p:cNvSpPr>
          <p:nvPr userDrawn="1"/>
        </p:nvSpPr>
        <p:spPr>
          <a:xfrm>
            <a:off x="1524000" y="6176962"/>
            <a:ext cx="9144000" cy="473220"/>
          </a:xfrm>
          <a:prstGeom prst="rect">
            <a:avLst/>
          </a:prstGeom>
        </p:spPr>
        <p:txBody>
          <a:bodyPr vert="horz" lIns="91440" tIns="45720" rIns="91440" bIns="45720" rtlCol="0">
            <a:noAutofit/>
          </a:bodyPr>
          <a:lstStyle>
            <a:lvl1pPr marL="0" indent="0" algn="ctr" defTabSz="914400" rtl="0" eaLnBrk="1" latinLnBrk="0" hangingPunct="1">
              <a:lnSpc>
                <a:spcPct val="150000"/>
              </a:lnSpc>
              <a:spcBef>
                <a:spcPts val="1000"/>
              </a:spcBef>
              <a:buClr>
                <a:schemeClr val="accent5"/>
              </a:buClr>
              <a:buFont typeface="Wingdings" panose="05000000000000000000" pitchFamily="2" charset="2"/>
              <a:buNone/>
              <a:defRPr sz="2400" kern="1200">
                <a:solidFill>
                  <a:srgbClr val="132843"/>
                </a:solidFill>
                <a:latin typeface="+mn-lt"/>
                <a:ea typeface="+mn-ea"/>
                <a:cs typeface="+mn-cs"/>
              </a:defRPr>
            </a:lvl1pPr>
            <a:lvl2pPr marL="457200" indent="0" algn="ctr" defTabSz="914400" rtl="0" eaLnBrk="1" latinLnBrk="0" hangingPunct="1">
              <a:lnSpc>
                <a:spcPct val="150000"/>
              </a:lnSpc>
              <a:spcBef>
                <a:spcPts val="500"/>
              </a:spcBef>
              <a:buClr>
                <a:schemeClr val="accent5"/>
              </a:buClr>
              <a:buFont typeface="Wingdings" panose="05000000000000000000" pitchFamily="2" charset="2"/>
              <a:buNone/>
              <a:defRPr sz="2000" kern="1200">
                <a:solidFill>
                  <a:srgbClr val="132843"/>
                </a:solidFill>
                <a:latin typeface="+mn-lt"/>
                <a:ea typeface="+mn-ea"/>
                <a:cs typeface="+mn-cs"/>
              </a:defRPr>
            </a:lvl2pPr>
            <a:lvl3pPr marL="914400" indent="0" algn="ctr" defTabSz="914400" rtl="0" eaLnBrk="1" latinLnBrk="0" hangingPunct="1">
              <a:lnSpc>
                <a:spcPct val="150000"/>
              </a:lnSpc>
              <a:spcBef>
                <a:spcPts val="500"/>
              </a:spcBef>
              <a:buClr>
                <a:schemeClr val="accent5"/>
              </a:buClr>
              <a:buFont typeface="Wingdings" panose="05000000000000000000" pitchFamily="2" charset="2"/>
              <a:buNone/>
              <a:defRPr sz="1800" kern="1200">
                <a:solidFill>
                  <a:srgbClr val="132843"/>
                </a:solidFill>
                <a:latin typeface="+mn-lt"/>
                <a:ea typeface="+mn-ea"/>
                <a:cs typeface="+mn-cs"/>
              </a:defRPr>
            </a:lvl3pPr>
            <a:lvl4pPr marL="1371600" indent="0" algn="ctr" defTabSz="914400" rtl="0" eaLnBrk="1" latinLnBrk="0" hangingPunct="1">
              <a:lnSpc>
                <a:spcPct val="150000"/>
              </a:lnSpc>
              <a:spcBef>
                <a:spcPts val="500"/>
              </a:spcBef>
              <a:buClr>
                <a:schemeClr val="accent5"/>
              </a:buClr>
              <a:buFont typeface="Wingdings" panose="05000000000000000000" pitchFamily="2" charset="2"/>
              <a:buNone/>
              <a:defRPr sz="1600" kern="1200">
                <a:solidFill>
                  <a:srgbClr val="132843"/>
                </a:solidFill>
                <a:latin typeface="+mn-lt"/>
                <a:ea typeface="+mn-ea"/>
                <a:cs typeface="+mn-cs"/>
              </a:defRPr>
            </a:lvl4pPr>
            <a:lvl5pPr marL="1828800" indent="0" algn="ctr" defTabSz="914400" rtl="0" eaLnBrk="1" latinLnBrk="0" hangingPunct="1">
              <a:lnSpc>
                <a:spcPct val="150000"/>
              </a:lnSpc>
              <a:spcBef>
                <a:spcPts val="500"/>
              </a:spcBef>
              <a:buClr>
                <a:schemeClr val="accent5"/>
              </a:buClr>
              <a:buFont typeface="Wingdings" panose="05000000000000000000" pitchFamily="2" charset="2"/>
              <a:buNone/>
              <a:defRPr sz="1600" kern="1200">
                <a:solidFill>
                  <a:srgbClr val="132843"/>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e-DE" sz="1800" dirty="0">
                <a:solidFill>
                  <a:srgbClr val="415972"/>
                </a:solidFill>
                <a:hlinkClick r:id="rId3"/>
              </a:rPr>
              <a:t>www.demokratiewebstatt.at</a:t>
            </a:r>
            <a:endParaRPr lang="de-AT" sz="1800" dirty="0">
              <a:solidFill>
                <a:srgbClr val="415972"/>
              </a:solidFill>
            </a:endParaRPr>
          </a:p>
        </p:txBody>
      </p:sp>
    </p:spTree>
    <p:extLst>
      <p:ext uri="{BB962C8B-B14F-4D97-AF65-F5344CB8AC3E}">
        <p14:creationId xmlns:p14="http://schemas.microsoft.com/office/powerpoint/2010/main" val="1502920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rgbClr val="415972"/>
                </a:solidFill>
              </a:defRPr>
            </a:lvl1pPr>
          </a:lstStyle>
          <a:p>
            <a:r>
              <a:rPr lang="de-DE"/>
              <a:t>Mastertitelformat bearbeiten</a:t>
            </a:r>
            <a:endParaRPr lang="de-AT" dirty="0"/>
          </a:p>
        </p:txBody>
      </p:sp>
    </p:spTree>
    <p:extLst>
      <p:ext uri="{BB962C8B-B14F-4D97-AF65-F5344CB8AC3E}">
        <p14:creationId xmlns:p14="http://schemas.microsoft.com/office/powerpoint/2010/main" val="4445279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63156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halt mit Überschrift">
    <p:spTree>
      <p:nvGrpSpPr>
        <p:cNvPr id="1" name=""/>
        <p:cNvGrpSpPr/>
        <p:nvPr/>
      </p:nvGrpSpPr>
      <p:grpSpPr>
        <a:xfrm>
          <a:off x="0" y="0"/>
          <a:ext cx="0" cy="0"/>
          <a:chOff x="0" y="0"/>
          <a:chExt cx="0" cy="0"/>
        </a:xfrm>
      </p:grpSpPr>
      <p:sp>
        <p:nvSpPr>
          <p:cNvPr id="3" name="Inhaltsplatzhalter 2"/>
          <p:cNvSpPr>
            <a:spLocks noGrp="1"/>
          </p:cNvSpPr>
          <p:nvPr>
            <p:ph idx="1"/>
          </p:nvPr>
        </p:nvSpPr>
        <p:spPr>
          <a:xfrm>
            <a:off x="5183188" y="987425"/>
            <a:ext cx="6172200" cy="4873625"/>
          </a:xfrm>
        </p:spPr>
        <p:txBody>
          <a:bodyPr/>
          <a:lstStyle>
            <a:lvl1pPr>
              <a:defRPr sz="3200">
                <a:solidFill>
                  <a:srgbClr val="132843"/>
                </a:solidFill>
              </a:defRPr>
            </a:lvl1pPr>
            <a:lvl2pPr>
              <a:defRPr sz="2800">
                <a:solidFill>
                  <a:srgbClr val="132843"/>
                </a:solidFill>
              </a:defRPr>
            </a:lvl2pPr>
            <a:lvl3pPr>
              <a:defRPr sz="2400">
                <a:solidFill>
                  <a:srgbClr val="132843"/>
                </a:solidFill>
              </a:defRPr>
            </a:lvl3pPr>
            <a:lvl4pPr>
              <a:defRPr sz="2000">
                <a:solidFill>
                  <a:srgbClr val="132843"/>
                </a:solidFill>
              </a:defRPr>
            </a:lvl4pPr>
            <a:lvl5pPr>
              <a:defRPr sz="2000">
                <a:solidFill>
                  <a:srgbClr val="132843"/>
                </a:solidFill>
              </a:defRPr>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dirty="0"/>
          </a:p>
        </p:txBody>
      </p:sp>
      <p:sp>
        <p:nvSpPr>
          <p:cNvPr id="8" name="Titel 1"/>
          <p:cNvSpPr>
            <a:spLocks noGrp="1"/>
          </p:cNvSpPr>
          <p:nvPr>
            <p:ph type="title"/>
          </p:nvPr>
        </p:nvSpPr>
        <p:spPr>
          <a:xfrm>
            <a:off x="839788" y="1229377"/>
            <a:ext cx="3932237" cy="1600200"/>
          </a:xfrm>
        </p:spPr>
        <p:txBody>
          <a:bodyPr anchor="b"/>
          <a:lstStyle>
            <a:lvl1pPr>
              <a:defRPr sz="3200">
                <a:solidFill>
                  <a:srgbClr val="415972"/>
                </a:solidFill>
              </a:defRPr>
            </a:lvl1pPr>
          </a:lstStyle>
          <a:p>
            <a:r>
              <a:rPr lang="de-DE"/>
              <a:t>Mastertitelformat bearbeiten</a:t>
            </a:r>
            <a:endParaRPr lang="de-AT" dirty="0"/>
          </a:p>
        </p:txBody>
      </p:sp>
      <p:sp>
        <p:nvSpPr>
          <p:cNvPr id="9" name="Textplatzhalter 3"/>
          <p:cNvSpPr>
            <a:spLocks noGrp="1"/>
          </p:cNvSpPr>
          <p:nvPr>
            <p:ph type="body" sz="half" idx="2"/>
          </p:nvPr>
        </p:nvSpPr>
        <p:spPr>
          <a:xfrm>
            <a:off x="839788" y="3110754"/>
            <a:ext cx="3932237" cy="2758234"/>
          </a:xfrm>
        </p:spPr>
        <p:txBody>
          <a:bodyPr/>
          <a:lstStyle>
            <a:lvl1pPr marL="0" indent="0">
              <a:buNone/>
              <a:defRPr sz="1600">
                <a:solidFill>
                  <a:srgbClr val="13284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Tree>
    <p:extLst>
      <p:ext uri="{BB962C8B-B14F-4D97-AF65-F5344CB8AC3E}">
        <p14:creationId xmlns:p14="http://schemas.microsoft.com/office/powerpoint/2010/main" val="2450729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1229377"/>
            <a:ext cx="3932237" cy="1600200"/>
          </a:xfrm>
        </p:spPr>
        <p:txBody>
          <a:bodyPr anchor="b"/>
          <a:lstStyle>
            <a:lvl1pPr>
              <a:defRPr sz="3200">
                <a:solidFill>
                  <a:srgbClr val="415972"/>
                </a:solidFill>
              </a:defRPr>
            </a:lvl1pPr>
          </a:lstStyle>
          <a:p>
            <a:r>
              <a:rPr lang="de-DE"/>
              <a:t>Mastertitelformat bearbeiten</a:t>
            </a:r>
            <a:endParaRPr lang="de-AT" dirty="0"/>
          </a:p>
        </p:txBody>
      </p:sp>
      <p:sp>
        <p:nvSpPr>
          <p:cNvPr id="3" name="Bildplatzhalter 2"/>
          <p:cNvSpPr>
            <a:spLocks noGrp="1"/>
          </p:cNvSpPr>
          <p:nvPr>
            <p:ph type="pic" idx="1"/>
          </p:nvPr>
        </p:nvSpPr>
        <p:spPr>
          <a:xfrm>
            <a:off x="5183188" y="987425"/>
            <a:ext cx="6172200" cy="4873625"/>
          </a:xfrm>
        </p:spPr>
        <p:txBody>
          <a:bodyPr/>
          <a:lstStyle>
            <a:lvl1pPr marL="0" indent="0">
              <a:buNone/>
              <a:defRPr sz="3200">
                <a:solidFill>
                  <a:srgbClr val="132843"/>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de-AT" dirty="0"/>
          </a:p>
        </p:txBody>
      </p:sp>
      <p:sp>
        <p:nvSpPr>
          <p:cNvPr id="4" name="Textplatzhalter 3"/>
          <p:cNvSpPr>
            <a:spLocks noGrp="1"/>
          </p:cNvSpPr>
          <p:nvPr>
            <p:ph type="body" sz="half" idx="2"/>
          </p:nvPr>
        </p:nvSpPr>
        <p:spPr>
          <a:xfrm>
            <a:off x="839788" y="3110754"/>
            <a:ext cx="3932237" cy="2758234"/>
          </a:xfrm>
        </p:spPr>
        <p:txBody>
          <a:bodyPr/>
          <a:lstStyle>
            <a:lvl1pPr marL="0" indent="0">
              <a:buNone/>
              <a:defRPr sz="1600">
                <a:solidFill>
                  <a:srgbClr val="13284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Textplatzhalter 2">
            <a:extLst>
              <a:ext uri="{FF2B5EF4-FFF2-40B4-BE49-F238E27FC236}">
                <a16:creationId xmlns:a16="http://schemas.microsoft.com/office/drawing/2014/main" id="{FC0E18B8-8C31-361A-A792-E0321076DE71}"/>
              </a:ext>
            </a:extLst>
          </p:cNvPr>
          <p:cNvSpPr>
            <a:spLocks noGrp="1"/>
          </p:cNvSpPr>
          <p:nvPr>
            <p:ph type="body" idx="10"/>
          </p:nvPr>
        </p:nvSpPr>
        <p:spPr>
          <a:xfrm>
            <a:off x="5183188" y="5868988"/>
            <a:ext cx="6176962" cy="477077"/>
          </a:xfrm>
          <a:noFill/>
        </p:spPr>
        <p:txBody>
          <a:bodyPr>
            <a:normAutofit/>
          </a:bodyPr>
          <a:lstStyle>
            <a:lvl1pPr marL="0" indent="0" algn="r">
              <a:buNone/>
              <a:defRPr sz="1600">
                <a:solidFill>
                  <a:srgbClr val="13284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Tree>
    <p:extLst>
      <p:ext uri="{BB962C8B-B14F-4D97-AF65-F5344CB8AC3E}">
        <p14:creationId xmlns:p14="http://schemas.microsoft.com/office/powerpoint/2010/main" val="20144703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skussionsfragen">
    <p:bg>
      <p:bgPr>
        <a:solidFill>
          <a:srgbClr val="FFF2C6"/>
        </a:solidFill>
        <a:effectLst/>
      </p:bgPr>
    </p:bg>
    <p:spTree>
      <p:nvGrpSpPr>
        <p:cNvPr id="1" name=""/>
        <p:cNvGrpSpPr/>
        <p:nvPr/>
      </p:nvGrpSpPr>
      <p:grpSpPr>
        <a:xfrm>
          <a:off x="0" y="0"/>
          <a:ext cx="0" cy="0"/>
          <a:chOff x="0" y="0"/>
          <a:chExt cx="0" cy="0"/>
        </a:xfrm>
      </p:grpSpPr>
      <p:sp>
        <p:nvSpPr>
          <p:cNvPr id="5" name="Inhaltsplatzhalter 2"/>
          <p:cNvSpPr>
            <a:spLocks noGrp="1"/>
          </p:cNvSpPr>
          <p:nvPr>
            <p:ph idx="1"/>
          </p:nvPr>
        </p:nvSpPr>
        <p:spPr>
          <a:xfrm>
            <a:off x="838200" y="2656760"/>
            <a:ext cx="10515600" cy="3520202"/>
          </a:xfrm>
        </p:spPr>
        <p:txBody>
          <a:bodyPr/>
          <a:lstStyle>
            <a:lvl1pPr marL="228600" indent="-228600">
              <a:lnSpc>
                <a:spcPct val="150000"/>
              </a:lnSpc>
              <a:buSzPct val="75000"/>
              <a:buFont typeface="Wingdings" panose="05000000000000000000" pitchFamily="2" charset="2"/>
              <a:buChar char=""/>
              <a:defRPr>
                <a:solidFill>
                  <a:srgbClr val="132843"/>
                </a:solidFill>
              </a:defRPr>
            </a:lvl1pPr>
            <a:lvl2pPr marL="685800" indent="-228600">
              <a:lnSpc>
                <a:spcPct val="150000"/>
              </a:lnSpc>
              <a:buSzPct val="75000"/>
              <a:buFont typeface="Wingdings" panose="05000000000000000000" pitchFamily="2" charset="2"/>
              <a:buChar char=""/>
              <a:defRPr>
                <a:solidFill>
                  <a:srgbClr val="132843"/>
                </a:solidFill>
              </a:defRPr>
            </a:lvl2pPr>
            <a:lvl3pPr marL="1143000" indent="-228600">
              <a:lnSpc>
                <a:spcPct val="150000"/>
              </a:lnSpc>
              <a:buSzPct val="75000"/>
              <a:buFont typeface="Wingdings" panose="05000000000000000000" pitchFamily="2" charset="2"/>
              <a:buChar char=""/>
              <a:defRPr>
                <a:solidFill>
                  <a:srgbClr val="132843"/>
                </a:solidFill>
              </a:defRPr>
            </a:lvl3pPr>
            <a:lvl4pPr marL="1600200" indent="-228600">
              <a:lnSpc>
                <a:spcPct val="150000"/>
              </a:lnSpc>
              <a:buSzPct val="75000"/>
              <a:buFont typeface="Wingdings" panose="05000000000000000000" pitchFamily="2" charset="2"/>
              <a:buChar char=""/>
              <a:defRPr>
                <a:solidFill>
                  <a:srgbClr val="132843"/>
                </a:solidFill>
              </a:defRPr>
            </a:lvl4pPr>
            <a:lvl5pPr marL="2057400" indent="-228600">
              <a:lnSpc>
                <a:spcPct val="150000"/>
              </a:lnSpc>
              <a:buSzPct val="75000"/>
              <a:buFont typeface="Wingdings" panose="05000000000000000000" pitchFamily="2" charset="2"/>
              <a:buChar char=""/>
              <a:defRPr>
                <a:solidFill>
                  <a:srgbClr val="132843"/>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dirty="0"/>
          </a:p>
        </p:txBody>
      </p:sp>
      <p:sp>
        <p:nvSpPr>
          <p:cNvPr id="6" name="Titel 1"/>
          <p:cNvSpPr>
            <a:spLocks noGrp="1"/>
          </p:cNvSpPr>
          <p:nvPr>
            <p:ph type="title"/>
          </p:nvPr>
        </p:nvSpPr>
        <p:spPr>
          <a:xfrm>
            <a:off x="838200" y="1326480"/>
            <a:ext cx="10515600" cy="1163801"/>
          </a:xfrm>
        </p:spPr>
        <p:txBody>
          <a:bodyPr/>
          <a:lstStyle>
            <a:lvl1pPr>
              <a:defRPr>
                <a:solidFill>
                  <a:srgbClr val="415972"/>
                </a:solidFill>
              </a:defRPr>
            </a:lvl1pPr>
          </a:lstStyle>
          <a:p>
            <a:r>
              <a:rPr lang="de-DE"/>
              <a:t>Mastertitelformat bearbeiten</a:t>
            </a:r>
            <a:endParaRPr lang="de-AT" dirty="0"/>
          </a:p>
        </p:txBody>
      </p:sp>
    </p:spTree>
    <p:extLst>
      <p:ext uri="{BB962C8B-B14F-4D97-AF65-F5344CB8AC3E}">
        <p14:creationId xmlns:p14="http://schemas.microsoft.com/office/powerpoint/2010/main" val="30733737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inktipps">
    <p:bg>
      <p:bgPr>
        <a:solidFill>
          <a:srgbClr val="CADFF4"/>
        </a:solidFill>
        <a:effectLst/>
      </p:bgPr>
    </p:bg>
    <p:spTree>
      <p:nvGrpSpPr>
        <p:cNvPr id="1" name=""/>
        <p:cNvGrpSpPr/>
        <p:nvPr/>
      </p:nvGrpSpPr>
      <p:grpSpPr>
        <a:xfrm>
          <a:off x="0" y="0"/>
          <a:ext cx="0" cy="0"/>
          <a:chOff x="0" y="0"/>
          <a:chExt cx="0" cy="0"/>
        </a:xfrm>
      </p:grpSpPr>
      <p:sp>
        <p:nvSpPr>
          <p:cNvPr id="5" name="Inhaltsplatzhalter 2"/>
          <p:cNvSpPr>
            <a:spLocks noGrp="1"/>
          </p:cNvSpPr>
          <p:nvPr>
            <p:ph idx="1"/>
          </p:nvPr>
        </p:nvSpPr>
        <p:spPr>
          <a:xfrm>
            <a:off x="838200" y="2656760"/>
            <a:ext cx="10515600" cy="3520202"/>
          </a:xfrm>
        </p:spPr>
        <p:txBody>
          <a:bodyPr/>
          <a:lstStyle>
            <a:lvl1pPr marL="228600" indent="-228600">
              <a:lnSpc>
                <a:spcPct val="150000"/>
              </a:lnSpc>
              <a:buSzPct val="75000"/>
              <a:buFont typeface="Wingdings" panose="05000000000000000000" pitchFamily="2" charset="2"/>
              <a:buChar char=""/>
              <a:defRPr>
                <a:solidFill>
                  <a:srgbClr val="132843"/>
                </a:solidFill>
              </a:defRPr>
            </a:lvl1pPr>
            <a:lvl2pPr marL="685800" indent="-228600">
              <a:lnSpc>
                <a:spcPct val="150000"/>
              </a:lnSpc>
              <a:buSzPct val="75000"/>
              <a:buFont typeface="Wingdings" panose="05000000000000000000" pitchFamily="2" charset="2"/>
              <a:buChar char=""/>
              <a:defRPr>
                <a:solidFill>
                  <a:srgbClr val="132843"/>
                </a:solidFill>
              </a:defRPr>
            </a:lvl2pPr>
            <a:lvl3pPr marL="1143000" indent="-228600">
              <a:lnSpc>
                <a:spcPct val="150000"/>
              </a:lnSpc>
              <a:buSzPct val="75000"/>
              <a:buFont typeface="Wingdings" panose="05000000000000000000" pitchFamily="2" charset="2"/>
              <a:buChar char=""/>
              <a:defRPr>
                <a:solidFill>
                  <a:srgbClr val="132843"/>
                </a:solidFill>
              </a:defRPr>
            </a:lvl3pPr>
            <a:lvl4pPr marL="1600200" indent="-228600">
              <a:lnSpc>
                <a:spcPct val="150000"/>
              </a:lnSpc>
              <a:buSzPct val="75000"/>
              <a:buFont typeface="Wingdings" panose="05000000000000000000" pitchFamily="2" charset="2"/>
              <a:buChar char=""/>
              <a:defRPr>
                <a:solidFill>
                  <a:srgbClr val="132843"/>
                </a:solidFill>
              </a:defRPr>
            </a:lvl4pPr>
            <a:lvl5pPr marL="2057400" indent="-228600">
              <a:lnSpc>
                <a:spcPct val="150000"/>
              </a:lnSpc>
              <a:buSzPct val="75000"/>
              <a:buFont typeface="Wingdings" panose="05000000000000000000" pitchFamily="2" charset="2"/>
              <a:buChar char=""/>
              <a:defRPr>
                <a:solidFill>
                  <a:srgbClr val="132843"/>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dirty="0"/>
          </a:p>
        </p:txBody>
      </p:sp>
      <p:sp>
        <p:nvSpPr>
          <p:cNvPr id="6" name="Titel 1"/>
          <p:cNvSpPr>
            <a:spLocks noGrp="1"/>
          </p:cNvSpPr>
          <p:nvPr>
            <p:ph type="title"/>
          </p:nvPr>
        </p:nvSpPr>
        <p:spPr>
          <a:xfrm>
            <a:off x="838200" y="1326480"/>
            <a:ext cx="10515600" cy="1163801"/>
          </a:xfrm>
        </p:spPr>
        <p:txBody>
          <a:bodyPr/>
          <a:lstStyle>
            <a:lvl1pPr>
              <a:defRPr>
                <a:solidFill>
                  <a:srgbClr val="415972"/>
                </a:solidFill>
              </a:defRPr>
            </a:lvl1pPr>
          </a:lstStyle>
          <a:p>
            <a:r>
              <a:rPr lang="de-DE"/>
              <a:t>Mastertitelformat bearbeiten</a:t>
            </a:r>
            <a:endParaRPr lang="de-AT" dirty="0"/>
          </a:p>
        </p:txBody>
      </p:sp>
    </p:spTree>
    <p:extLst>
      <p:ext uri="{BB962C8B-B14F-4D97-AF65-F5344CB8AC3E}">
        <p14:creationId xmlns:p14="http://schemas.microsoft.com/office/powerpoint/2010/main" val="16337561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pps">
    <p:bg>
      <p:bgPr>
        <a:solidFill>
          <a:srgbClr val="F3EFE3"/>
        </a:solidFill>
        <a:effectLst/>
      </p:bgPr>
    </p:bg>
    <p:spTree>
      <p:nvGrpSpPr>
        <p:cNvPr id="1" name=""/>
        <p:cNvGrpSpPr/>
        <p:nvPr/>
      </p:nvGrpSpPr>
      <p:grpSpPr>
        <a:xfrm>
          <a:off x="0" y="0"/>
          <a:ext cx="0" cy="0"/>
          <a:chOff x="0" y="0"/>
          <a:chExt cx="0" cy="0"/>
        </a:xfrm>
      </p:grpSpPr>
      <p:sp>
        <p:nvSpPr>
          <p:cNvPr id="5" name="Inhaltsplatzhalter 2"/>
          <p:cNvSpPr>
            <a:spLocks noGrp="1"/>
          </p:cNvSpPr>
          <p:nvPr>
            <p:ph idx="1"/>
          </p:nvPr>
        </p:nvSpPr>
        <p:spPr>
          <a:xfrm>
            <a:off x="838200" y="2656760"/>
            <a:ext cx="10515600" cy="3520202"/>
          </a:xfrm>
        </p:spPr>
        <p:txBody>
          <a:bodyPr/>
          <a:lstStyle>
            <a:lvl1pPr marL="228600" indent="-228600">
              <a:lnSpc>
                <a:spcPct val="150000"/>
              </a:lnSpc>
              <a:buSzPct val="75000"/>
              <a:buFont typeface="Wingdings" panose="05000000000000000000" pitchFamily="2" charset="2"/>
              <a:buChar char=""/>
              <a:defRPr>
                <a:solidFill>
                  <a:srgbClr val="132843"/>
                </a:solidFill>
              </a:defRPr>
            </a:lvl1pPr>
            <a:lvl2pPr marL="685800" indent="-228600">
              <a:lnSpc>
                <a:spcPct val="150000"/>
              </a:lnSpc>
              <a:buSzPct val="75000"/>
              <a:buFont typeface="Wingdings" panose="05000000000000000000" pitchFamily="2" charset="2"/>
              <a:buChar char=""/>
              <a:defRPr>
                <a:solidFill>
                  <a:srgbClr val="132843"/>
                </a:solidFill>
              </a:defRPr>
            </a:lvl2pPr>
            <a:lvl3pPr marL="1143000" indent="-228600">
              <a:lnSpc>
                <a:spcPct val="150000"/>
              </a:lnSpc>
              <a:buSzPct val="75000"/>
              <a:buFont typeface="Wingdings" panose="05000000000000000000" pitchFamily="2" charset="2"/>
              <a:buChar char=""/>
              <a:defRPr>
                <a:solidFill>
                  <a:srgbClr val="132843"/>
                </a:solidFill>
              </a:defRPr>
            </a:lvl3pPr>
            <a:lvl4pPr marL="1600200" indent="-228600">
              <a:lnSpc>
                <a:spcPct val="150000"/>
              </a:lnSpc>
              <a:buSzPct val="75000"/>
              <a:buFont typeface="Wingdings" panose="05000000000000000000" pitchFamily="2" charset="2"/>
              <a:buChar char=""/>
              <a:defRPr>
                <a:solidFill>
                  <a:srgbClr val="132843"/>
                </a:solidFill>
              </a:defRPr>
            </a:lvl4pPr>
            <a:lvl5pPr marL="2057400" indent="-228600">
              <a:lnSpc>
                <a:spcPct val="150000"/>
              </a:lnSpc>
              <a:buSzPct val="75000"/>
              <a:buFont typeface="Wingdings" panose="05000000000000000000" pitchFamily="2" charset="2"/>
              <a:buChar char=""/>
              <a:defRPr>
                <a:solidFill>
                  <a:srgbClr val="132843"/>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dirty="0"/>
          </a:p>
        </p:txBody>
      </p:sp>
      <p:sp>
        <p:nvSpPr>
          <p:cNvPr id="6" name="Titel 1"/>
          <p:cNvSpPr>
            <a:spLocks noGrp="1"/>
          </p:cNvSpPr>
          <p:nvPr>
            <p:ph type="title"/>
          </p:nvPr>
        </p:nvSpPr>
        <p:spPr>
          <a:xfrm>
            <a:off x="838200" y="1326480"/>
            <a:ext cx="10515600" cy="1163801"/>
          </a:xfrm>
        </p:spPr>
        <p:txBody>
          <a:bodyPr/>
          <a:lstStyle>
            <a:lvl1pPr>
              <a:defRPr>
                <a:solidFill>
                  <a:srgbClr val="415972"/>
                </a:solidFill>
              </a:defRPr>
            </a:lvl1pPr>
          </a:lstStyle>
          <a:p>
            <a:r>
              <a:rPr lang="de-DE"/>
              <a:t>Mastertitelformat bearbeiten</a:t>
            </a:r>
            <a:endParaRPr lang="de-AT" dirty="0"/>
          </a:p>
        </p:txBody>
      </p:sp>
    </p:spTree>
    <p:extLst>
      <p:ext uri="{BB962C8B-B14F-4D97-AF65-F5344CB8AC3E}">
        <p14:creationId xmlns:p14="http://schemas.microsoft.com/office/powerpoint/2010/main" val="20122171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onstiges">
    <p:bg>
      <p:bgPr>
        <a:solidFill>
          <a:srgbClr val="C8E2BF"/>
        </a:solidFill>
        <a:effectLst/>
      </p:bgPr>
    </p:bg>
    <p:spTree>
      <p:nvGrpSpPr>
        <p:cNvPr id="1" name=""/>
        <p:cNvGrpSpPr/>
        <p:nvPr/>
      </p:nvGrpSpPr>
      <p:grpSpPr>
        <a:xfrm>
          <a:off x="0" y="0"/>
          <a:ext cx="0" cy="0"/>
          <a:chOff x="0" y="0"/>
          <a:chExt cx="0" cy="0"/>
        </a:xfrm>
      </p:grpSpPr>
      <p:sp>
        <p:nvSpPr>
          <p:cNvPr id="5" name="Inhaltsplatzhalter 2"/>
          <p:cNvSpPr>
            <a:spLocks noGrp="1"/>
          </p:cNvSpPr>
          <p:nvPr>
            <p:ph idx="1"/>
          </p:nvPr>
        </p:nvSpPr>
        <p:spPr>
          <a:xfrm>
            <a:off x="838200" y="2656760"/>
            <a:ext cx="10515600" cy="3520202"/>
          </a:xfrm>
        </p:spPr>
        <p:txBody>
          <a:bodyPr/>
          <a:lstStyle>
            <a:lvl1pPr marL="228600" indent="-228600">
              <a:lnSpc>
                <a:spcPct val="150000"/>
              </a:lnSpc>
              <a:buSzPct val="75000"/>
              <a:buFont typeface="Wingdings" panose="05000000000000000000" pitchFamily="2" charset="2"/>
              <a:buChar char=""/>
              <a:defRPr>
                <a:solidFill>
                  <a:srgbClr val="132843"/>
                </a:solidFill>
              </a:defRPr>
            </a:lvl1pPr>
            <a:lvl2pPr marL="685800" indent="-228600">
              <a:lnSpc>
                <a:spcPct val="150000"/>
              </a:lnSpc>
              <a:buSzPct val="75000"/>
              <a:buFont typeface="Wingdings" panose="05000000000000000000" pitchFamily="2" charset="2"/>
              <a:buChar char=""/>
              <a:defRPr>
                <a:solidFill>
                  <a:srgbClr val="132843"/>
                </a:solidFill>
              </a:defRPr>
            </a:lvl2pPr>
            <a:lvl3pPr marL="1143000" indent="-228600">
              <a:lnSpc>
                <a:spcPct val="150000"/>
              </a:lnSpc>
              <a:buSzPct val="75000"/>
              <a:buFont typeface="Wingdings" panose="05000000000000000000" pitchFamily="2" charset="2"/>
              <a:buChar char=""/>
              <a:defRPr>
                <a:solidFill>
                  <a:srgbClr val="132843"/>
                </a:solidFill>
              </a:defRPr>
            </a:lvl3pPr>
            <a:lvl4pPr marL="1600200" indent="-228600">
              <a:lnSpc>
                <a:spcPct val="150000"/>
              </a:lnSpc>
              <a:buSzPct val="75000"/>
              <a:buFont typeface="Wingdings" panose="05000000000000000000" pitchFamily="2" charset="2"/>
              <a:buChar char=""/>
              <a:defRPr>
                <a:solidFill>
                  <a:srgbClr val="132843"/>
                </a:solidFill>
              </a:defRPr>
            </a:lvl4pPr>
            <a:lvl5pPr marL="2057400" indent="-228600">
              <a:lnSpc>
                <a:spcPct val="150000"/>
              </a:lnSpc>
              <a:buSzPct val="75000"/>
              <a:buFont typeface="Wingdings" panose="05000000000000000000" pitchFamily="2" charset="2"/>
              <a:buChar char=""/>
              <a:defRPr>
                <a:solidFill>
                  <a:srgbClr val="132843"/>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dirty="0"/>
          </a:p>
        </p:txBody>
      </p:sp>
      <p:sp>
        <p:nvSpPr>
          <p:cNvPr id="6" name="Titel 1"/>
          <p:cNvSpPr>
            <a:spLocks noGrp="1"/>
          </p:cNvSpPr>
          <p:nvPr>
            <p:ph type="title"/>
          </p:nvPr>
        </p:nvSpPr>
        <p:spPr>
          <a:xfrm>
            <a:off x="838200" y="1326480"/>
            <a:ext cx="10515600" cy="1163801"/>
          </a:xfrm>
        </p:spPr>
        <p:txBody>
          <a:bodyPr/>
          <a:lstStyle>
            <a:lvl1pPr>
              <a:defRPr>
                <a:solidFill>
                  <a:srgbClr val="415972"/>
                </a:solidFill>
              </a:defRPr>
            </a:lvl1pPr>
          </a:lstStyle>
          <a:p>
            <a:r>
              <a:rPr lang="de-DE"/>
              <a:t>Mastertitelformat bearbeiten</a:t>
            </a:r>
            <a:endParaRPr lang="de-AT" dirty="0"/>
          </a:p>
        </p:txBody>
      </p:sp>
    </p:spTree>
    <p:extLst>
      <p:ext uri="{BB962C8B-B14F-4D97-AF65-F5344CB8AC3E}">
        <p14:creationId xmlns:p14="http://schemas.microsoft.com/office/powerpoint/2010/main" val="960343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onstiges 2">
    <p:bg>
      <p:bgPr>
        <a:solidFill>
          <a:srgbClr val="FDBEBC"/>
        </a:solidFill>
        <a:effectLst/>
      </p:bgPr>
    </p:bg>
    <p:spTree>
      <p:nvGrpSpPr>
        <p:cNvPr id="1" name=""/>
        <p:cNvGrpSpPr/>
        <p:nvPr/>
      </p:nvGrpSpPr>
      <p:grpSpPr>
        <a:xfrm>
          <a:off x="0" y="0"/>
          <a:ext cx="0" cy="0"/>
          <a:chOff x="0" y="0"/>
          <a:chExt cx="0" cy="0"/>
        </a:xfrm>
      </p:grpSpPr>
      <p:sp>
        <p:nvSpPr>
          <p:cNvPr id="5" name="Inhaltsplatzhalter 2"/>
          <p:cNvSpPr>
            <a:spLocks noGrp="1"/>
          </p:cNvSpPr>
          <p:nvPr>
            <p:ph idx="1"/>
          </p:nvPr>
        </p:nvSpPr>
        <p:spPr>
          <a:xfrm>
            <a:off x="838200" y="2656760"/>
            <a:ext cx="10515600" cy="3520202"/>
          </a:xfrm>
        </p:spPr>
        <p:txBody>
          <a:bodyPr/>
          <a:lstStyle>
            <a:lvl1pPr marL="228600" indent="-228600">
              <a:lnSpc>
                <a:spcPct val="150000"/>
              </a:lnSpc>
              <a:buSzPct val="75000"/>
              <a:buFont typeface="Wingdings" panose="05000000000000000000" pitchFamily="2" charset="2"/>
              <a:buChar char=""/>
              <a:defRPr>
                <a:solidFill>
                  <a:srgbClr val="132843"/>
                </a:solidFill>
              </a:defRPr>
            </a:lvl1pPr>
            <a:lvl2pPr marL="685800" indent="-228600">
              <a:lnSpc>
                <a:spcPct val="150000"/>
              </a:lnSpc>
              <a:buSzPct val="75000"/>
              <a:buFont typeface="Wingdings" panose="05000000000000000000" pitchFamily="2" charset="2"/>
              <a:buChar char=""/>
              <a:defRPr>
                <a:solidFill>
                  <a:srgbClr val="132843"/>
                </a:solidFill>
              </a:defRPr>
            </a:lvl2pPr>
            <a:lvl3pPr marL="1143000" indent="-228600">
              <a:lnSpc>
                <a:spcPct val="150000"/>
              </a:lnSpc>
              <a:buSzPct val="75000"/>
              <a:buFont typeface="Wingdings" panose="05000000000000000000" pitchFamily="2" charset="2"/>
              <a:buChar char=""/>
              <a:defRPr>
                <a:solidFill>
                  <a:srgbClr val="132843"/>
                </a:solidFill>
              </a:defRPr>
            </a:lvl3pPr>
            <a:lvl4pPr marL="1600200" indent="-228600">
              <a:lnSpc>
                <a:spcPct val="150000"/>
              </a:lnSpc>
              <a:buSzPct val="75000"/>
              <a:buFont typeface="Wingdings" panose="05000000000000000000" pitchFamily="2" charset="2"/>
              <a:buChar char=""/>
              <a:defRPr>
                <a:solidFill>
                  <a:srgbClr val="132843"/>
                </a:solidFill>
              </a:defRPr>
            </a:lvl4pPr>
            <a:lvl5pPr marL="2057400" indent="-228600">
              <a:lnSpc>
                <a:spcPct val="150000"/>
              </a:lnSpc>
              <a:buSzPct val="75000"/>
              <a:buFont typeface="Wingdings" panose="05000000000000000000" pitchFamily="2" charset="2"/>
              <a:buChar char=""/>
              <a:defRPr>
                <a:solidFill>
                  <a:srgbClr val="132843"/>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dirty="0"/>
          </a:p>
        </p:txBody>
      </p:sp>
      <p:sp>
        <p:nvSpPr>
          <p:cNvPr id="6" name="Titel 1"/>
          <p:cNvSpPr>
            <a:spLocks noGrp="1"/>
          </p:cNvSpPr>
          <p:nvPr>
            <p:ph type="title"/>
          </p:nvPr>
        </p:nvSpPr>
        <p:spPr>
          <a:xfrm>
            <a:off x="838200" y="1326480"/>
            <a:ext cx="10515600" cy="1163801"/>
          </a:xfrm>
        </p:spPr>
        <p:txBody>
          <a:bodyPr/>
          <a:lstStyle>
            <a:lvl1pPr>
              <a:defRPr>
                <a:solidFill>
                  <a:srgbClr val="415972"/>
                </a:solidFill>
              </a:defRPr>
            </a:lvl1pPr>
          </a:lstStyle>
          <a:p>
            <a:r>
              <a:rPr lang="de-DE"/>
              <a:t>Mastertitelformat bearbeiten</a:t>
            </a:r>
            <a:endParaRPr lang="de-AT" dirty="0"/>
          </a:p>
        </p:txBody>
      </p:sp>
    </p:spTree>
    <p:extLst>
      <p:ext uri="{BB962C8B-B14F-4D97-AF65-F5344CB8AC3E}">
        <p14:creationId xmlns:p14="http://schemas.microsoft.com/office/powerpoint/2010/main" val="41077465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ebsiteansicht">
    <p:spTree>
      <p:nvGrpSpPr>
        <p:cNvPr id="1" name=""/>
        <p:cNvGrpSpPr/>
        <p:nvPr/>
      </p:nvGrpSpPr>
      <p:grpSpPr>
        <a:xfrm>
          <a:off x="0" y="0"/>
          <a:ext cx="0" cy="0"/>
          <a:chOff x="0" y="0"/>
          <a:chExt cx="0" cy="0"/>
        </a:xfrm>
      </p:grpSpPr>
      <p:sp>
        <p:nvSpPr>
          <p:cNvPr id="7" name="Bildplatzhalter 2"/>
          <p:cNvSpPr>
            <a:spLocks noGrp="1"/>
          </p:cNvSpPr>
          <p:nvPr>
            <p:ph type="pic" idx="1"/>
          </p:nvPr>
        </p:nvSpPr>
        <p:spPr>
          <a:xfrm>
            <a:off x="844550" y="1322962"/>
            <a:ext cx="10515600" cy="4630575"/>
          </a:xfrm>
        </p:spPr>
        <p:txBody>
          <a:bodyPr/>
          <a:lstStyle>
            <a:lvl1pPr marL="0" indent="0">
              <a:buNone/>
              <a:defRPr sz="3200">
                <a:solidFill>
                  <a:srgbClr val="132843"/>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de-AT" dirty="0"/>
          </a:p>
        </p:txBody>
      </p:sp>
      <p:sp>
        <p:nvSpPr>
          <p:cNvPr id="3" name="Textplatzhalter 2">
            <a:extLst>
              <a:ext uri="{FF2B5EF4-FFF2-40B4-BE49-F238E27FC236}">
                <a16:creationId xmlns:a16="http://schemas.microsoft.com/office/drawing/2014/main" id="{7C35EE2F-15C0-FE86-9BB3-3574F928156C}"/>
              </a:ext>
            </a:extLst>
          </p:cNvPr>
          <p:cNvSpPr>
            <a:spLocks noGrp="1"/>
          </p:cNvSpPr>
          <p:nvPr>
            <p:ph type="body" idx="10"/>
          </p:nvPr>
        </p:nvSpPr>
        <p:spPr>
          <a:xfrm>
            <a:off x="844550" y="5953537"/>
            <a:ext cx="10515600" cy="477077"/>
          </a:xfrm>
          <a:gradFill flip="none" rotWithShape="1">
            <a:gsLst>
              <a:gs pos="0">
                <a:schemeClr val="bg1">
                  <a:alpha val="80000"/>
                </a:schemeClr>
              </a:gs>
              <a:gs pos="75000">
                <a:schemeClr val="bg1">
                  <a:lumMod val="0"/>
                  <a:lumOff val="100000"/>
                </a:schemeClr>
              </a:gs>
            </a:gsLst>
            <a:path path="circle">
              <a:fillToRect r="100000" b="100000"/>
            </a:path>
            <a:tileRect l="-100000" t="-100000"/>
          </a:gradFill>
        </p:spPr>
        <p:txBody>
          <a:bodyPr>
            <a:normAutofit/>
          </a:bodyPr>
          <a:lstStyle>
            <a:lvl1pPr marL="0" indent="0" algn="l">
              <a:buNone/>
              <a:defRPr sz="1600">
                <a:solidFill>
                  <a:srgbClr val="13284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Tree>
    <p:extLst>
      <p:ext uri="{BB962C8B-B14F-4D97-AF65-F5344CB8AC3E}">
        <p14:creationId xmlns:p14="http://schemas.microsoft.com/office/powerpoint/2010/main" val="5851344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inweis">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normAutofit/>
          </a:bodyPr>
          <a:lstStyle>
            <a:lvl1pPr algn="l">
              <a:lnSpc>
                <a:spcPct val="100000"/>
              </a:lnSpc>
              <a:defRPr sz="3200">
                <a:solidFill>
                  <a:srgbClr val="415972"/>
                </a:solidFill>
              </a:defRPr>
            </a:lvl1pPr>
          </a:lstStyle>
          <a:p>
            <a:r>
              <a:rPr lang="de-DE" dirty="0"/>
              <a:t>Hinweis zur Nutzung der </a:t>
            </a:r>
            <a:r>
              <a:rPr lang="de-DE" dirty="0" err="1"/>
              <a:t>PowerPointPräsentation</a:t>
            </a:r>
            <a:endParaRPr lang="de-AT" dirty="0"/>
          </a:p>
        </p:txBody>
      </p:sp>
      <p:sp>
        <p:nvSpPr>
          <p:cNvPr id="5" name="Textfeld 4"/>
          <p:cNvSpPr txBox="1">
            <a:spLocks/>
          </p:cNvSpPr>
          <p:nvPr userDrawn="1"/>
        </p:nvSpPr>
        <p:spPr>
          <a:xfrm>
            <a:off x="838200" y="2656760"/>
            <a:ext cx="10515600" cy="2493760"/>
          </a:xfrm>
          <a:prstGeom prst="rect">
            <a:avLst/>
          </a:prstGeom>
          <a:noFill/>
        </p:spPr>
        <p:txBody>
          <a:bodyPr wrap="square" rtlCol="0">
            <a:spAutoFit/>
          </a:bodyPr>
          <a:lstStyle/>
          <a:p>
            <a:pPr marL="285750" lvl="0" indent="-285750">
              <a:lnSpc>
                <a:spcPct val="150000"/>
              </a:lnSpc>
              <a:spcAft>
                <a:spcPts val="1200"/>
              </a:spcAft>
              <a:buClr>
                <a:srgbClr val="C51909"/>
              </a:buClr>
              <a:buFont typeface="Wingdings" panose="05000000000000000000" pitchFamily="2" charset="2"/>
              <a:buChar char="w"/>
            </a:pPr>
            <a:r>
              <a:rPr lang="de-AT" sz="2000" dirty="0"/>
              <a:t>In dieser </a:t>
            </a:r>
            <a:r>
              <a:rPr lang="de-AT" sz="2000" dirty="0" err="1"/>
              <a:t>PowerPointPräsentation</a:t>
            </a:r>
            <a:r>
              <a:rPr lang="de-AT" sz="2000" dirty="0"/>
              <a:t> finden sich die wichtigsten Inhalte des Schwerpunktthemas in stark gekürzter Form.</a:t>
            </a:r>
          </a:p>
          <a:p>
            <a:pPr marL="285750" lvl="0" indent="-285750">
              <a:lnSpc>
                <a:spcPct val="150000"/>
              </a:lnSpc>
              <a:spcAft>
                <a:spcPts val="1200"/>
              </a:spcAft>
              <a:buClr>
                <a:srgbClr val="C51909"/>
              </a:buClr>
              <a:buFont typeface="Wingdings" panose="05000000000000000000" pitchFamily="2" charset="2"/>
              <a:buChar char="w"/>
            </a:pPr>
            <a:r>
              <a:rPr lang="de-AT" sz="2000" dirty="0"/>
              <a:t>Um zu den Hintergrundinformationen in den jeweiligen Abschnitten auf der </a:t>
            </a:r>
            <a:r>
              <a:rPr lang="de-AT" sz="2000" dirty="0" err="1"/>
              <a:t>DemokratieWEBstatt</a:t>
            </a:r>
            <a:r>
              <a:rPr lang="de-AT" sz="2000" dirty="0"/>
              <a:t> zu gelangen, nutzen Sie bitte die </a:t>
            </a:r>
            <a:r>
              <a:rPr lang="de-AT" sz="2000" u="none" dirty="0"/>
              <a:t>Verlinkungen</a:t>
            </a:r>
            <a:r>
              <a:rPr lang="de-AT" sz="2000" dirty="0"/>
              <a:t> 🔗 </a:t>
            </a:r>
            <a:r>
              <a:rPr lang="de-AT" sz="2000" u="none" dirty="0"/>
              <a:t> der Titel</a:t>
            </a:r>
            <a:r>
              <a:rPr lang="de-AT" sz="2000" dirty="0"/>
              <a:t> auf den Überblicksfolien.</a:t>
            </a:r>
          </a:p>
        </p:txBody>
      </p:sp>
    </p:spTree>
    <p:extLst>
      <p:ext uri="{BB962C8B-B14F-4D97-AF65-F5344CB8AC3E}">
        <p14:creationId xmlns:p14="http://schemas.microsoft.com/office/powerpoint/2010/main" val="12010910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lnSpc>
                <a:spcPct val="100000"/>
              </a:lnSpc>
              <a:defRPr>
                <a:solidFill>
                  <a:srgbClr val="415972"/>
                </a:solidFill>
              </a:defRPr>
            </a:lvl1pPr>
          </a:lstStyle>
          <a:p>
            <a:r>
              <a:rPr lang="de-DE"/>
              <a:t>Mastertitelformat bearbeiten</a:t>
            </a:r>
            <a:endParaRPr lang="de-AT" dirty="0"/>
          </a:p>
        </p:txBody>
      </p:sp>
      <p:sp>
        <p:nvSpPr>
          <p:cNvPr id="3" name="Inhaltsplatzhalter 2"/>
          <p:cNvSpPr>
            <a:spLocks noGrp="1"/>
          </p:cNvSpPr>
          <p:nvPr>
            <p:ph idx="1"/>
          </p:nvPr>
        </p:nvSpPr>
        <p:spPr/>
        <p:txBody>
          <a:bodyPr/>
          <a:lstStyle>
            <a:lvl1pPr marL="228600" indent="-228600">
              <a:lnSpc>
                <a:spcPct val="150000"/>
              </a:lnSpc>
              <a:buSzPct val="75000"/>
              <a:buFont typeface="Wingdings" panose="05000000000000000000" pitchFamily="2" charset="2"/>
              <a:buChar char=""/>
              <a:defRPr>
                <a:solidFill>
                  <a:srgbClr val="132843"/>
                </a:solidFill>
              </a:defRPr>
            </a:lvl1pPr>
            <a:lvl2pPr marL="685800" indent="-228600">
              <a:lnSpc>
                <a:spcPct val="150000"/>
              </a:lnSpc>
              <a:buSzPct val="75000"/>
              <a:buFont typeface="Wingdings" panose="05000000000000000000" pitchFamily="2" charset="2"/>
              <a:buChar char=""/>
              <a:defRPr>
                <a:solidFill>
                  <a:srgbClr val="132843"/>
                </a:solidFill>
              </a:defRPr>
            </a:lvl2pPr>
            <a:lvl3pPr marL="1143000" indent="-228600">
              <a:lnSpc>
                <a:spcPct val="150000"/>
              </a:lnSpc>
              <a:buSzPct val="75000"/>
              <a:buFont typeface="Wingdings" panose="05000000000000000000" pitchFamily="2" charset="2"/>
              <a:buChar char=""/>
              <a:defRPr>
                <a:solidFill>
                  <a:srgbClr val="132843"/>
                </a:solidFill>
              </a:defRPr>
            </a:lvl3pPr>
            <a:lvl4pPr marL="1600200" indent="-228600">
              <a:lnSpc>
                <a:spcPct val="150000"/>
              </a:lnSpc>
              <a:buSzPct val="75000"/>
              <a:buFont typeface="Wingdings" panose="05000000000000000000" pitchFamily="2" charset="2"/>
              <a:buChar char=""/>
              <a:defRPr>
                <a:solidFill>
                  <a:srgbClr val="132843"/>
                </a:solidFill>
              </a:defRPr>
            </a:lvl4pPr>
            <a:lvl5pPr marL="2057400" indent="-228600">
              <a:lnSpc>
                <a:spcPct val="150000"/>
              </a:lnSpc>
              <a:buSzPct val="75000"/>
              <a:buFont typeface="Wingdings" panose="05000000000000000000" pitchFamily="2" charset="2"/>
              <a:buChar char=""/>
              <a:defRPr>
                <a:solidFill>
                  <a:srgbClr val="132843"/>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dirty="0"/>
          </a:p>
        </p:txBody>
      </p:sp>
    </p:spTree>
    <p:extLst>
      <p:ext uri="{BB962C8B-B14F-4D97-AF65-F5344CB8AC3E}">
        <p14:creationId xmlns:p14="http://schemas.microsoft.com/office/powerpoint/2010/main" val="2392246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und Inhalt mit Spalten für Lis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lnSpc>
                <a:spcPct val="100000"/>
              </a:lnSpc>
              <a:defRPr>
                <a:solidFill>
                  <a:srgbClr val="415972"/>
                </a:solidFill>
              </a:defRPr>
            </a:lvl1pPr>
          </a:lstStyle>
          <a:p>
            <a:r>
              <a:rPr lang="de-DE"/>
              <a:t>Mastertitelformat bearbeiten</a:t>
            </a:r>
            <a:endParaRPr lang="de-AT" dirty="0"/>
          </a:p>
        </p:txBody>
      </p:sp>
      <p:sp>
        <p:nvSpPr>
          <p:cNvPr id="3" name="Inhaltsplatzhalter 2"/>
          <p:cNvSpPr>
            <a:spLocks noGrp="1"/>
          </p:cNvSpPr>
          <p:nvPr>
            <p:ph idx="1"/>
          </p:nvPr>
        </p:nvSpPr>
        <p:spPr>
          <a:xfrm>
            <a:off x="838200" y="2656760"/>
            <a:ext cx="10515600" cy="1749768"/>
          </a:xfrm>
        </p:spPr>
        <p:txBody>
          <a:bodyPr/>
          <a:lstStyle>
            <a:lvl1pPr marL="228600" indent="-228600">
              <a:lnSpc>
                <a:spcPct val="150000"/>
              </a:lnSpc>
              <a:buSzPct val="75000"/>
              <a:buFont typeface="Wingdings" panose="05000000000000000000" pitchFamily="2" charset="2"/>
              <a:buChar char=""/>
              <a:defRPr>
                <a:solidFill>
                  <a:srgbClr val="132843"/>
                </a:solidFill>
              </a:defRPr>
            </a:lvl1pPr>
            <a:lvl2pPr marL="685800" indent="-228600">
              <a:lnSpc>
                <a:spcPct val="150000"/>
              </a:lnSpc>
              <a:buSzPct val="75000"/>
              <a:buFont typeface="Wingdings" panose="05000000000000000000" pitchFamily="2" charset="2"/>
              <a:buChar char=""/>
              <a:defRPr>
                <a:solidFill>
                  <a:srgbClr val="132843"/>
                </a:solidFill>
              </a:defRPr>
            </a:lvl2pPr>
            <a:lvl3pPr marL="1143000" indent="-228600">
              <a:lnSpc>
                <a:spcPct val="150000"/>
              </a:lnSpc>
              <a:buSzPct val="75000"/>
              <a:buFont typeface="Wingdings" panose="05000000000000000000" pitchFamily="2" charset="2"/>
              <a:buChar char=""/>
              <a:defRPr>
                <a:solidFill>
                  <a:srgbClr val="132843"/>
                </a:solidFill>
              </a:defRPr>
            </a:lvl3pPr>
            <a:lvl4pPr marL="1600200" indent="-228600">
              <a:lnSpc>
                <a:spcPct val="150000"/>
              </a:lnSpc>
              <a:buSzPct val="75000"/>
              <a:buFont typeface="Wingdings" panose="05000000000000000000" pitchFamily="2" charset="2"/>
              <a:buChar char=""/>
              <a:defRPr>
                <a:solidFill>
                  <a:srgbClr val="132843"/>
                </a:solidFill>
              </a:defRPr>
            </a:lvl4pPr>
            <a:lvl5pPr marL="2057400" indent="-228600">
              <a:lnSpc>
                <a:spcPct val="150000"/>
              </a:lnSpc>
              <a:buSzPct val="75000"/>
              <a:buFont typeface="Wingdings" panose="05000000000000000000" pitchFamily="2" charset="2"/>
              <a:buChar char=""/>
              <a:defRPr>
                <a:solidFill>
                  <a:srgbClr val="132843"/>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dirty="0"/>
          </a:p>
        </p:txBody>
      </p:sp>
      <p:sp>
        <p:nvSpPr>
          <p:cNvPr id="4" name="Inhaltsplatzhalter 2">
            <a:extLst>
              <a:ext uri="{FF2B5EF4-FFF2-40B4-BE49-F238E27FC236}">
                <a16:creationId xmlns:a16="http://schemas.microsoft.com/office/drawing/2014/main" id="{EBB73BC5-A345-520E-F3EE-72FE56A28DB6}"/>
              </a:ext>
            </a:extLst>
          </p:cNvPr>
          <p:cNvSpPr>
            <a:spLocks noGrp="1"/>
          </p:cNvSpPr>
          <p:nvPr>
            <p:ph idx="10" hasCustomPrompt="1"/>
          </p:nvPr>
        </p:nvSpPr>
        <p:spPr>
          <a:xfrm>
            <a:off x="838200" y="4427193"/>
            <a:ext cx="10515600" cy="1749768"/>
          </a:xfrm>
        </p:spPr>
        <p:txBody>
          <a:bodyPr numCol="3"/>
          <a:lstStyle>
            <a:lvl1pPr marL="228600" indent="-228600">
              <a:lnSpc>
                <a:spcPct val="150000"/>
              </a:lnSpc>
              <a:buSzPct val="75000"/>
              <a:buFont typeface="Wingdings" panose="05000000000000000000" pitchFamily="2" charset="2"/>
              <a:buChar char=""/>
              <a:defRPr>
                <a:solidFill>
                  <a:srgbClr val="132843"/>
                </a:solidFill>
              </a:defRPr>
            </a:lvl1pPr>
            <a:lvl2pPr marL="685800" indent="-228600">
              <a:lnSpc>
                <a:spcPct val="150000"/>
              </a:lnSpc>
              <a:buSzPct val="75000"/>
              <a:buFont typeface="Wingdings" panose="05000000000000000000" pitchFamily="2" charset="2"/>
              <a:buChar char=""/>
              <a:defRPr>
                <a:solidFill>
                  <a:srgbClr val="132843"/>
                </a:solidFill>
              </a:defRPr>
            </a:lvl2pPr>
            <a:lvl3pPr marL="1143000" indent="-228600">
              <a:lnSpc>
                <a:spcPct val="150000"/>
              </a:lnSpc>
              <a:buSzPct val="75000"/>
              <a:buFont typeface="Wingdings" panose="05000000000000000000" pitchFamily="2" charset="2"/>
              <a:buChar char=""/>
              <a:defRPr>
                <a:solidFill>
                  <a:srgbClr val="132843"/>
                </a:solidFill>
              </a:defRPr>
            </a:lvl3pPr>
            <a:lvl4pPr marL="1600200" indent="-228600">
              <a:lnSpc>
                <a:spcPct val="150000"/>
              </a:lnSpc>
              <a:buSzPct val="75000"/>
              <a:buFont typeface="Wingdings" panose="05000000000000000000" pitchFamily="2" charset="2"/>
              <a:buChar char=""/>
              <a:defRPr>
                <a:solidFill>
                  <a:srgbClr val="132843"/>
                </a:solidFill>
              </a:defRPr>
            </a:lvl4pPr>
            <a:lvl5pPr marL="2057400" indent="-228600">
              <a:lnSpc>
                <a:spcPct val="150000"/>
              </a:lnSpc>
              <a:buSzPct val="75000"/>
              <a:buFont typeface="Wingdings" panose="05000000000000000000" pitchFamily="2" charset="2"/>
              <a:buChar char=""/>
              <a:defRPr>
                <a:solidFill>
                  <a:srgbClr val="132843"/>
                </a:solidFill>
              </a:defRPr>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Tree>
    <p:extLst>
      <p:ext uri="{BB962C8B-B14F-4D97-AF65-F5344CB8AC3E}">
        <p14:creationId xmlns:p14="http://schemas.microsoft.com/office/powerpoint/2010/main" val="16352096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und Bild">
    <p:spTree>
      <p:nvGrpSpPr>
        <p:cNvPr id="1" name=""/>
        <p:cNvGrpSpPr/>
        <p:nvPr/>
      </p:nvGrpSpPr>
      <p:grpSpPr>
        <a:xfrm>
          <a:off x="0" y="0"/>
          <a:ext cx="0" cy="0"/>
          <a:chOff x="0" y="0"/>
          <a:chExt cx="0" cy="0"/>
        </a:xfrm>
      </p:grpSpPr>
      <p:sp>
        <p:nvSpPr>
          <p:cNvPr id="4" name="Bildplatzhalter 2"/>
          <p:cNvSpPr>
            <a:spLocks noGrp="1"/>
          </p:cNvSpPr>
          <p:nvPr>
            <p:ph type="pic" idx="10"/>
          </p:nvPr>
        </p:nvSpPr>
        <p:spPr>
          <a:xfrm>
            <a:off x="838200" y="2490281"/>
            <a:ext cx="10521950" cy="3460534"/>
          </a:xfrm>
        </p:spPr>
        <p:txBody>
          <a:bodyPr/>
          <a:lstStyle>
            <a:lvl1pPr marL="0" indent="0">
              <a:buNone/>
              <a:defRPr sz="3200">
                <a:solidFill>
                  <a:srgbClr val="132843"/>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de-AT" dirty="0"/>
          </a:p>
        </p:txBody>
      </p:sp>
      <p:sp>
        <p:nvSpPr>
          <p:cNvPr id="2" name="Titel 1"/>
          <p:cNvSpPr>
            <a:spLocks noGrp="1"/>
          </p:cNvSpPr>
          <p:nvPr>
            <p:ph type="title"/>
          </p:nvPr>
        </p:nvSpPr>
        <p:spPr>
          <a:noFill/>
        </p:spPr>
        <p:txBody>
          <a:bodyPr/>
          <a:lstStyle>
            <a:lvl1pPr>
              <a:lnSpc>
                <a:spcPct val="100000"/>
              </a:lnSpc>
              <a:defRPr>
                <a:solidFill>
                  <a:srgbClr val="415972"/>
                </a:solidFill>
              </a:defRPr>
            </a:lvl1pPr>
          </a:lstStyle>
          <a:p>
            <a:r>
              <a:rPr lang="de-DE"/>
              <a:t>Mastertitelformat bearbeiten</a:t>
            </a:r>
            <a:endParaRPr lang="de-AT" dirty="0"/>
          </a:p>
        </p:txBody>
      </p:sp>
      <p:sp>
        <p:nvSpPr>
          <p:cNvPr id="5" name="Textplatzhalter 2"/>
          <p:cNvSpPr>
            <a:spLocks noGrp="1"/>
          </p:cNvSpPr>
          <p:nvPr>
            <p:ph type="body" idx="1"/>
          </p:nvPr>
        </p:nvSpPr>
        <p:spPr>
          <a:xfrm>
            <a:off x="838200" y="5953537"/>
            <a:ext cx="10521950" cy="477077"/>
          </a:xfrm>
          <a:noFill/>
        </p:spPr>
        <p:txBody>
          <a:bodyPr>
            <a:normAutofit/>
          </a:bodyPr>
          <a:lstStyle>
            <a:lvl1pPr marL="0" indent="0" algn="l">
              <a:buNone/>
              <a:defRPr sz="1600">
                <a:solidFill>
                  <a:srgbClr val="13284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Tree>
    <p:extLst>
      <p:ext uri="{BB962C8B-B14F-4D97-AF65-F5344CB8AC3E}">
        <p14:creationId xmlns:p14="http://schemas.microsoft.com/office/powerpoint/2010/main" val="11296800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solidFill>
                  <a:srgbClr val="415972"/>
                </a:solidFill>
              </a:defRPr>
            </a:lvl1pPr>
          </a:lstStyle>
          <a:p>
            <a:r>
              <a:rPr lang="de-DE"/>
              <a:t>Mastertitelformat bearbeiten</a:t>
            </a:r>
            <a:endParaRPr lang="de-AT" dirty="0"/>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rgbClr val="13284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Tree>
    <p:extLst>
      <p:ext uri="{BB962C8B-B14F-4D97-AF65-F5344CB8AC3E}">
        <p14:creationId xmlns:p14="http://schemas.microsoft.com/office/powerpoint/2010/main" val="17009285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rgbClr val="415972"/>
                </a:solidFill>
              </a:defRPr>
            </a:lvl1pPr>
          </a:lstStyle>
          <a:p>
            <a:r>
              <a:rPr lang="de-DE"/>
              <a:t>Mastertitelformat bearbeiten</a:t>
            </a:r>
            <a:endParaRPr lang="de-AT" dirty="0"/>
          </a:p>
        </p:txBody>
      </p:sp>
      <p:sp>
        <p:nvSpPr>
          <p:cNvPr id="3" name="Inhaltsplatzhalter 2"/>
          <p:cNvSpPr>
            <a:spLocks noGrp="1"/>
          </p:cNvSpPr>
          <p:nvPr>
            <p:ph sz="half" idx="1"/>
          </p:nvPr>
        </p:nvSpPr>
        <p:spPr>
          <a:xfrm>
            <a:off x="838200" y="1825625"/>
            <a:ext cx="5181600" cy="4351338"/>
          </a:xfrm>
        </p:spPr>
        <p:txBody>
          <a:bodyPr/>
          <a:lstStyle>
            <a:lvl1pPr>
              <a:defRPr>
                <a:solidFill>
                  <a:srgbClr val="132843"/>
                </a:solidFill>
              </a:defRPr>
            </a:lvl1pPr>
            <a:lvl2pPr>
              <a:defRPr>
                <a:solidFill>
                  <a:srgbClr val="132843"/>
                </a:solidFill>
              </a:defRPr>
            </a:lvl2pPr>
            <a:lvl3pPr>
              <a:defRPr>
                <a:solidFill>
                  <a:srgbClr val="132843"/>
                </a:solidFill>
              </a:defRPr>
            </a:lvl3pPr>
            <a:lvl4pPr>
              <a:defRPr>
                <a:solidFill>
                  <a:srgbClr val="132843"/>
                </a:solidFill>
              </a:defRPr>
            </a:lvl4pPr>
            <a:lvl5pPr>
              <a:defRPr>
                <a:solidFill>
                  <a:srgbClr val="132843"/>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dirty="0"/>
          </a:p>
        </p:txBody>
      </p:sp>
      <p:sp>
        <p:nvSpPr>
          <p:cNvPr id="4" name="Inhaltsplatzhalter 3"/>
          <p:cNvSpPr>
            <a:spLocks noGrp="1"/>
          </p:cNvSpPr>
          <p:nvPr>
            <p:ph sz="half" idx="2"/>
          </p:nvPr>
        </p:nvSpPr>
        <p:spPr>
          <a:xfrm>
            <a:off x="6172200" y="1825625"/>
            <a:ext cx="5181600" cy="4351338"/>
          </a:xfrm>
        </p:spPr>
        <p:txBody>
          <a:bodyPr/>
          <a:lstStyle>
            <a:lvl1pPr>
              <a:defRPr>
                <a:solidFill>
                  <a:srgbClr val="132843"/>
                </a:solidFill>
              </a:defRPr>
            </a:lvl1pPr>
            <a:lvl2pPr>
              <a:defRPr>
                <a:solidFill>
                  <a:srgbClr val="132843"/>
                </a:solidFill>
              </a:defRPr>
            </a:lvl2pPr>
            <a:lvl3pPr>
              <a:defRPr>
                <a:solidFill>
                  <a:srgbClr val="132843"/>
                </a:solidFill>
              </a:defRPr>
            </a:lvl3pPr>
            <a:lvl4pPr>
              <a:defRPr>
                <a:solidFill>
                  <a:srgbClr val="132843"/>
                </a:solidFill>
              </a:defRPr>
            </a:lvl4pPr>
            <a:lvl5pPr>
              <a:defRPr>
                <a:solidFill>
                  <a:srgbClr val="132843"/>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dirty="0"/>
          </a:p>
        </p:txBody>
      </p:sp>
    </p:spTree>
    <p:extLst>
      <p:ext uri="{BB962C8B-B14F-4D97-AF65-F5344CB8AC3E}">
        <p14:creationId xmlns:p14="http://schemas.microsoft.com/office/powerpoint/2010/main" val="30441427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1243667"/>
            <a:ext cx="10515600" cy="1325563"/>
          </a:xfrm>
        </p:spPr>
        <p:txBody>
          <a:bodyPr/>
          <a:lstStyle>
            <a:lvl1pPr>
              <a:defRPr>
                <a:solidFill>
                  <a:srgbClr val="415972"/>
                </a:solidFill>
              </a:defRPr>
            </a:lvl1pPr>
          </a:lstStyle>
          <a:p>
            <a:r>
              <a:rPr lang="de-DE"/>
              <a:t>Mastertitelformat bearbeiten</a:t>
            </a:r>
            <a:endParaRPr lang="de-AT" dirty="0"/>
          </a:p>
        </p:txBody>
      </p:sp>
      <p:sp>
        <p:nvSpPr>
          <p:cNvPr id="3" name="Textplatzhalter 2"/>
          <p:cNvSpPr>
            <a:spLocks noGrp="1"/>
          </p:cNvSpPr>
          <p:nvPr>
            <p:ph type="body" idx="1"/>
          </p:nvPr>
        </p:nvSpPr>
        <p:spPr>
          <a:xfrm>
            <a:off x="839788" y="2586600"/>
            <a:ext cx="5157787" cy="823912"/>
          </a:xfrm>
        </p:spPr>
        <p:txBody>
          <a:bodyPr anchor="b"/>
          <a:lstStyle>
            <a:lvl1pPr marL="0" indent="0">
              <a:lnSpc>
                <a:spcPct val="100000"/>
              </a:lnSpc>
              <a:buNone/>
              <a:defRPr sz="2400" b="1">
                <a:solidFill>
                  <a:srgbClr val="13284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p:cNvSpPr>
            <a:spLocks noGrp="1"/>
          </p:cNvSpPr>
          <p:nvPr>
            <p:ph sz="half" idx="2"/>
          </p:nvPr>
        </p:nvSpPr>
        <p:spPr>
          <a:xfrm>
            <a:off x="839788" y="3334871"/>
            <a:ext cx="5157787" cy="2854792"/>
          </a:xfrm>
        </p:spPr>
        <p:txBody>
          <a:bodyPr/>
          <a:lstStyle>
            <a:lvl1pPr>
              <a:defRPr>
                <a:solidFill>
                  <a:srgbClr val="132843"/>
                </a:solidFill>
              </a:defRPr>
            </a:lvl1pPr>
            <a:lvl2pPr>
              <a:defRPr>
                <a:solidFill>
                  <a:srgbClr val="132843"/>
                </a:solidFill>
              </a:defRPr>
            </a:lvl2pPr>
            <a:lvl3pPr>
              <a:defRPr>
                <a:solidFill>
                  <a:srgbClr val="132843"/>
                </a:solidFill>
              </a:defRPr>
            </a:lvl3pPr>
            <a:lvl4pPr>
              <a:defRPr>
                <a:solidFill>
                  <a:srgbClr val="132843"/>
                </a:solidFill>
              </a:defRPr>
            </a:lvl4pPr>
            <a:lvl5pPr>
              <a:defRPr>
                <a:solidFill>
                  <a:srgbClr val="132843"/>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dirty="0"/>
          </a:p>
        </p:txBody>
      </p:sp>
      <p:sp>
        <p:nvSpPr>
          <p:cNvPr id="5" name="Textplatzhalter 4"/>
          <p:cNvSpPr>
            <a:spLocks noGrp="1"/>
          </p:cNvSpPr>
          <p:nvPr>
            <p:ph type="body" sz="quarter" idx="3"/>
          </p:nvPr>
        </p:nvSpPr>
        <p:spPr>
          <a:xfrm>
            <a:off x="6172200" y="2586600"/>
            <a:ext cx="5183188" cy="823912"/>
          </a:xfrm>
        </p:spPr>
        <p:txBody>
          <a:bodyPr anchor="b"/>
          <a:lstStyle>
            <a:lvl1pPr marL="0" indent="0">
              <a:lnSpc>
                <a:spcPct val="100000"/>
              </a:lnSpc>
              <a:buNone/>
              <a:defRPr sz="2400" b="1">
                <a:solidFill>
                  <a:srgbClr val="13284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p:cNvSpPr>
            <a:spLocks noGrp="1"/>
          </p:cNvSpPr>
          <p:nvPr>
            <p:ph sz="quarter" idx="4"/>
          </p:nvPr>
        </p:nvSpPr>
        <p:spPr>
          <a:xfrm>
            <a:off x="6172200" y="3334871"/>
            <a:ext cx="5183188" cy="2854792"/>
          </a:xfrm>
        </p:spPr>
        <p:txBody>
          <a:bodyPr/>
          <a:lstStyle>
            <a:lvl1pPr>
              <a:defRPr>
                <a:solidFill>
                  <a:srgbClr val="132843"/>
                </a:solidFill>
              </a:defRPr>
            </a:lvl1pPr>
            <a:lvl2pPr>
              <a:defRPr>
                <a:solidFill>
                  <a:srgbClr val="132843"/>
                </a:solidFill>
              </a:defRPr>
            </a:lvl2pPr>
            <a:lvl3pPr>
              <a:defRPr>
                <a:solidFill>
                  <a:srgbClr val="132843"/>
                </a:solidFill>
              </a:defRPr>
            </a:lvl3pPr>
            <a:lvl4pPr>
              <a:defRPr>
                <a:solidFill>
                  <a:srgbClr val="132843"/>
                </a:solidFill>
              </a:defRPr>
            </a:lvl4pPr>
            <a:lvl5pPr>
              <a:defRPr>
                <a:solidFill>
                  <a:srgbClr val="132843"/>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dirty="0"/>
          </a:p>
        </p:txBody>
      </p:sp>
    </p:spTree>
    <p:extLst>
      <p:ext uri="{BB962C8B-B14F-4D97-AF65-F5344CB8AC3E}">
        <p14:creationId xmlns:p14="http://schemas.microsoft.com/office/powerpoint/2010/main" val="21691775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s://demokratiewebstatt.at/"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1326480"/>
            <a:ext cx="10515600" cy="1163801"/>
          </a:xfrm>
          <a:prstGeom prst="rect">
            <a:avLst/>
          </a:prstGeom>
        </p:spPr>
        <p:txBody>
          <a:bodyPr vert="horz" lIns="91440" tIns="45720" rIns="91440" bIns="45720" rtlCol="0" anchor="ctr">
            <a:normAutofit/>
          </a:bodyPr>
          <a:lstStyle/>
          <a:p>
            <a:r>
              <a:rPr lang="de-DE" dirty="0"/>
              <a:t>Titelmasterformat durch Klicken bearbeiten</a:t>
            </a:r>
            <a:endParaRPr lang="de-AT" dirty="0"/>
          </a:p>
        </p:txBody>
      </p:sp>
      <p:sp>
        <p:nvSpPr>
          <p:cNvPr id="3" name="Textplatzhalter 2"/>
          <p:cNvSpPr>
            <a:spLocks noGrp="1"/>
          </p:cNvSpPr>
          <p:nvPr>
            <p:ph type="body" idx="1"/>
          </p:nvPr>
        </p:nvSpPr>
        <p:spPr>
          <a:xfrm>
            <a:off x="838200" y="2656760"/>
            <a:ext cx="10515600" cy="3520202"/>
          </a:xfrm>
          <a:prstGeom prst="rect">
            <a:avLst/>
          </a:prstGeom>
        </p:spPr>
        <p:txBody>
          <a:bodyPr vert="horz" lIns="91440" tIns="45720" rIns="91440" bIns="45720" rtlCol="0">
            <a:normAutofit/>
          </a:body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pic>
        <p:nvPicPr>
          <p:cNvPr id="4" name="Grafik 3">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9411284" y="326367"/>
            <a:ext cx="2360874" cy="617961"/>
          </a:xfrm>
          <a:prstGeom prst="rect">
            <a:avLst/>
          </a:prstGeom>
        </p:spPr>
      </p:pic>
    </p:spTree>
    <p:extLst>
      <p:ext uri="{BB962C8B-B14F-4D97-AF65-F5344CB8AC3E}">
        <p14:creationId xmlns:p14="http://schemas.microsoft.com/office/powerpoint/2010/main" val="4087388041"/>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60" r:id="rId3"/>
    <p:sldLayoutId id="2147483650" r:id="rId4"/>
    <p:sldLayoutId id="2147483667" r:id="rId5"/>
    <p:sldLayoutId id="2147483661" r:id="rId6"/>
    <p:sldLayoutId id="2147483651" r:id="rId7"/>
    <p:sldLayoutId id="2147483652" r:id="rId8"/>
    <p:sldLayoutId id="2147483653" r:id="rId9"/>
    <p:sldLayoutId id="2147483654" r:id="rId10"/>
    <p:sldLayoutId id="2147483655" r:id="rId11"/>
    <p:sldLayoutId id="2147483656" r:id="rId12"/>
    <p:sldLayoutId id="2147483657" r:id="rId13"/>
    <p:sldLayoutId id="2147483662" r:id="rId14"/>
    <p:sldLayoutId id="2147483664" r:id="rId15"/>
    <p:sldLayoutId id="2147483663" r:id="rId16"/>
    <p:sldLayoutId id="2147483665" r:id="rId17"/>
    <p:sldLayoutId id="2147483666" r:id="rId18"/>
  </p:sldLayoutIdLst>
  <p:txStyles>
    <p:titleStyle>
      <a:lvl1pPr algn="l" defTabSz="914400" rtl="0" eaLnBrk="1" latinLnBrk="0" hangingPunct="1">
        <a:lnSpc>
          <a:spcPct val="100000"/>
        </a:lnSpc>
        <a:spcBef>
          <a:spcPct val="0"/>
        </a:spcBef>
        <a:buNone/>
        <a:defRPr sz="4000" kern="1200">
          <a:solidFill>
            <a:srgbClr val="415972"/>
          </a:solidFill>
          <a:latin typeface="Lato Semibold" panose="020F0502020204030203" pitchFamily="34" charset="0"/>
          <a:ea typeface="Lato Semibold" panose="020F0502020204030203" pitchFamily="34" charset="0"/>
          <a:cs typeface="Lato Semibold" panose="020F0502020204030203" pitchFamily="34" charset="0"/>
        </a:defRPr>
      </a:lvl1pPr>
    </p:titleStyle>
    <p:bodyStyle>
      <a:lvl1pPr marL="228600" indent="-228600" algn="l" defTabSz="914400" rtl="0" eaLnBrk="1" latinLnBrk="0" hangingPunct="1">
        <a:lnSpc>
          <a:spcPct val="150000"/>
        </a:lnSpc>
        <a:spcBef>
          <a:spcPts val="1000"/>
        </a:spcBef>
        <a:buClr>
          <a:srgbClr val="C51909"/>
        </a:buClr>
        <a:buFont typeface="Wingdings" panose="05000000000000000000" pitchFamily="2" charset="2"/>
        <a:buChar char=""/>
        <a:defRPr sz="2800" kern="1200">
          <a:solidFill>
            <a:srgbClr val="132843"/>
          </a:solidFill>
          <a:latin typeface="+mn-lt"/>
          <a:ea typeface="+mn-ea"/>
          <a:cs typeface="+mn-cs"/>
        </a:defRPr>
      </a:lvl1pPr>
      <a:lvl2pPr marL="685800" indent="-228600" algn="l" defTabSz="914400" rtl="0" eaLnBrk="1" latinLnBrk="0" hangingPunct="1">
        <a:lnSpc>
          <a:spcPct val="150000"/>
        </a:lnSpc>
        <a:spcBef>
          <a:spcPts val="500"/>
        </a:spcBef>
        <a:buClr>
          <a:srgbClr val="C51909"/>
        </a:buClr>
        <a:buFont typeface="Wingdings" panose="05000000000000000000" pitchFamily="2" charset="2"/>
        <a:buChar char=""/>
        <a:defRPr sz="2400" kern="1200">
          <a:solidFill>
            <a:srgbClr val="132843"/>
          </a:solidFill>
          <a:latin typeface="+mn-lt"/>
          <a:ea typeface="+mn-ea"/>
          <a:cs typeface="+mn-cs"/>
        </a:defRPr>
      </a:lvl2pPr>
      <a:lvl3pPr marL="1143000" indent="-228600" algn="l" defTabSz="914400" rtl="0" eaLnBrk="1" latinLnBrk="0" hangingPunct="1">
        <a:lnSpc>
          <a:spcPct val="150000"/>
        </a:lnSpc>
        <a:spcBef>
          <a:spcPts val="500"/>
        </a:spcBef>
        <a:buClr>
          <a:srgbClr val="C51909"/>
        </a:buClr>
        <a:buFont typeface="Wingdings" panose="05000000000000000000" pitchFamily="2" charset="2"/>
        <a:buChar char=""/>
        <a:defRPr sz="2000" kern="1200">
          <a:solidFill>
            <a:srgbClr val="132843"/>
          </a:solidFill>
          <a:latin typeface="+mn-lt"/>
          <a:ea typeface="+mn-ea"/>
          <a:cs typeface="+mn-cs"/>
        </a:defRPr>
      </a:lvl3pPr>
      <a:lvl4pPr marL="1600200" indent="-228600" algn="l" defTabSz="914400" rtl="0" eaLnBrk="1" latinLnBrk="0" hangingPunct="1">
        <a:lnSpc>
          <a:spcPct val="150000"/>
        </a:lnSpc>
        <a:spcBef>
          <a:spcPts val="500"/>
        </a:spcBef>
        <a:buClr>
          <a:srgbClr val="C51909"/>
        </a:buClr>
        <a:buFont typeface="Wingdings" panose="05000000000000000000" pitchFamily="2" charset="2"/>
        <a:buChar char=""/>
        <a:defRPr sz="1800" kern="1200">
          <a:solidFill>
            <a:srgbClr val="132843"/>
          </a:solidFill>
          <a:latin typeface="+mn-lt"/>
          <a:ea typeface="+mn-ea"/>
          <a:cs typeface="+mn-cs"/>
        </a:defRPr>
      </a:lvl4pPr>
      <a:lvl5pPr marL="2057400" indent="-228600" algn="l" defTabSz="914400" rtl="0" eaLnBrk="1" latinLnBrk="0" hangingPunct="1">
        <a:lnSpc>
          <a:spcPct val="150000"/>
        </a:lnSpc>
        <a:spcBef>
          <a:spcPts val="500"/>
        </a:spcBef>
        <a:buClr>
          <a:srgbClr val="C51909"/>
        </a:buClr>
        <a:buFont typeface="Wingdings" panose="05000000000000000000" pitchFamily="2" charset="2"/>
        <a:buChar char=""/>
        <a:defRPr sz="1800" kern="1200">
          <a:solidFill>
            <a:srgbClr val="13284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www.demokratiewebstatt.at/thema/politik-und-rechte/thema-volksgruppen-in-oesterreich/doppelmoppel-vielfalt-erleben"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s://www.demokratiewebstatt.at/thema/politik-und-rechte/thema-volksgruppen-in-oesterreich/schutz-und-rechte" TargetMode="External"/><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s://www.demokratiewebstatt.at/thema/politik-und-rechte/thema-volksgruppen-in-oesterreich/doppelmoppel-vielfalt-erleben"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hyperlink" Target="https://www.demokratiewebstatt.at/thema/politik-und-rechte/thema-volksgruppen-in-oesterreich/sprache-kultur-und-identitaet" TargetMode="External"/><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hyperlink" Target="https://www.demokratiewebstatt.at/thema/politik-und-rechte/thema-volksgruppen-in-oesterreich/vielfalt-lernen-fuer-morgen" TargetMode="External"/><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hyperlink" Target="http://www.parlament.gv.at/aktuelles/news/in-einfacher-sprache/Ausstellung-im-Parlament-Wir-sind-Demokratie" TargetMode="External"/><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hyperlink" Target="https://www.hakovci.org/" TargetMode="External"/><Relationship Id="rId7" Type="http://schemas.openxmlformats.org/officeDocument/2006/relationships/hyperlink" Target="https://www.marjanka.at/verein/" TargetMode="External"/><Relationship Id="rId2" Type="http://schemas.openxmlformats.org/officeDocument/2006/relationships/hyperlink" Target="https://www.ksssd.org/" TargetMode="External"/><Relationship Id="rId1" Type="http://schemas.openxmlformats.org/officeDocument/2006/relationships/slideLayout" Target="../slideLayouts/slideLayout16.xml"/><Relationship Id="rId6" Type="http://schemas.openxmlformats.org/officeDocument/2006/relationships/hyperlink" Target="https://www.hoer-info.at/" TargetMode="External"/><Relationship Id="rId5" Type="http://schemas.openxmlformats.org/officeDocument/2006/relationships/hyperlink" Target="https://www.agora.at/home/" TargetMode="External"/><Relationship Id="rId4" Type="http://schemas.openxmlformats.org/officeDocument/2006/relationships/hyperlink" Target="https://www.radio-mora.at/"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demokratiewebstatt.at/thema/politik-und-rechte/thema-volksgruppen-in-oesterreich/minderheiten-und-vielfalt-in-oesterreich" TargetMode="External"/><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a:extLst>
              <a:ext uri="{FF2B5EF4-FFF2-40B4-BE49-F238E27FC236}">
                <a16:creationId xmlns:a16="http://schemas.microsoft.com/office/drawing/2014/main" id="{08D3B00D-E7A7-095C-8066-5AF61FC6A350}"/>
              </a:ext>
            </a:extLst>
          </p:cNvPr>
          <p:cNvSpPr>
            <a:spLocks noGrp="1"/>
          </p:cNvSpPr>
          <p:nvPr>
            <p:ph type="subTitle" idx="1"/>
          </p:nvPr>
        </p:nvSpPr>
        <p:spPr>
          <a:ln>
            <a:noFill/>
          </a:ln>
        </p:spPr>
        <p:txBody>
          <a:bodyPr/>
          <a:lstStyle/>
          <a:p>
            <a:r>
              <a:rPr lang="de-AT" dirty="0"/>
              <a:t>Historische Vielfalt leben</a:t>
            </a:r>
          </a:p>
        </p:txBody>
      </p:sp>
      <p:sp>
        <p:nvSpPr>
          <p:cNvPr id="2" name="Titel 1">
            <a:extLst>
              <a:ext uri="{FF2B5EF4-FFF2-40B4-BE49-F238E27FC236}">
                <a16:creationId xmlns:a16="http://schemas.microsoft.com/office/drawing/2014/main" id="{4B16DD6E-4DA7-5088-EB61-737081064B91}"/>
              </a:ext>
            </a:extLst>
          </p:cNvPr>
          <p:cNvSpPr>
            <a:spLocks noGrp="1"/>
          </p:cNvSpPr>
          <p:nvPr>
            <p:ph type="ctrTitle"/>
          </p:nvPr>
        </p:nvSpPr>
        <p:spPr/>
        <p:txBody>
          <a:bodyPr/>
          <a:lstStyle/>
          <a:p>
            <a:r>
              <a:rPr lang="de-AT" dirty="0">
                <a:hlinkClick r:id="rId2"/>
              </a:rPr>
              <a:t>Volksgruppen in Österreich</a:t>
            </a:r>
            <a:endParaRPr lang="de-AT" dirty="0"/>
          </a:p>
        </p:txBody>
      </p:sp>
    </p:spTree>
    <p:extLst>
      <p:ext uri="{BB962C8B-B14F-4D97-AF65-F5344CB8AC3E}">
        <p14:creationId xmlns:p14="http://schemas.microsoft.com/office/powerpoint/2010/main" val="7515522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714637-F21E-56F3-2791-AADD0DB59924}"/>
              </a:ext>
            </a:extLst>
          </p:cNvPr>
          <p:cNvSpPr>
            <a:spLocks noGrp="1"/>
          </p:cNvSpPr>
          <p:nvPr>
            <p:ph type="title"/>
          </p:nvPr>
        </p:nvSpPr>
        <p:spPr/>
        <p:txBody>
          <a:bodyPr>
            <a:normAutofit fontScale="90000"/>
          </a:bodyPr>
          <a:lstStyle/>
          <a:p>
            <a:r>
              <a:rPr lang="de-DE" dirty="0"/>
              <a:t>Geschichtliche Entwicklung: Vom Vielvölkerstaat zum vielsprachigen Österreich</a:t>
            </a:r>
          </a:p>
        </p:txBody>
      </p:sp>
      <p:sp>
        <p:nvSpPr>
          <p:cNvPr id="3" name="Inhaltsplatzhalter 2">
            <a:extLst>
              <a:ext uri="{FF2B5EF4-FFF2-40B4-BE49-F238E27FC236}">
                <a16:creationId xmlns:a16="http://schemas.microsoft.com/office/drawing/2014/main" id="{AF9D55D3-31D0-161A-12D4-CB44703B4C6F}"/>
              </a:ext>
            </a:extLst>
          </p:cNvPr>
          <p:cNvSpPr>
            <a:spLocks noGrp="1"/>
          </p:cNvSpPr>
          <p:nvPr>
            <p:ph idx="1"/>
          </p:nvPr>
        </p:nvSpPr>
        <p:spPr/>
        <p:txBody>
          <a:bodyPr>
            <a:normAutofit fontScale="70000" lnSpcReduction="20000"/>
          </a:bodyPr>
          <a:lstStyle/>
          <a:p>
            <a:r>
              <a:rPr lang="de-DE" dirty="0"/>
              <a:t>1972: Eskalation im Ortstafelstreit</a:t>
            </a:r>
          </a:p>
          <a:p>
            <a:r>
              <a:rPr lang="de-DE" dirty="0"/>
              <a:t>1976: Volksgruppengesetz</a:t>
            </a:r>
          </a:p>
          <a:p>
            <a:r>
              <a:rPr lang="de-DE" dirty="0"/>
              <a:t>1992: Anerkennung der slowakischen Volksgruppe</a:t>
            </a:r>
          </a:p>
          <a:p>
            <a:r>
              <a:rPr lang="de-DE" dirty="0"/>
              <a:t>1993: Anerkennung der Volksgruppe der Roma</a:t>
            </a:r>
          </a:p>
          <a:p>
            <a:r>
              <a:rPr lang="de-DE" dirty="0"/>
              <a:t>1. Februar 1995: Unterzeichnung des Übereinkommens zum Schutz nationaler Minderheiten</a:t>
            </a:r>
          </a:p>
          <a:p>
            <a:r>
              <a:rPr lang="de-DE" dirty="0"/>
              <a:t>4. Februar 1995: Bombenanschlag in </a:t>
            </a:r>
            <a:r>
              <a:rPr lang="de-DE" dirty="0" err="1"/>
              <a:t>Oberwart</a:t>
            </a:r>
            <a:endParaRPr lang="de-DE" dirty="0"/>
          </a:p>
          <a:p>
            <a:endParaRPr lang="de-DE" dirty="0"/>
          </a:p>
          <a:p>
            <a:endParaRPr lang="de-DE" dirty="0"/>
          </a:p>
          <a:p>
            <a:endParaRPr lang="de-DE" dirty="0"/>
          </a:p>
          <a:p>
            <a:endParaRPr lang="de-DE" dirty="0"/>
          </a:p>
        </p:txBody>
      </p:sp>
    </p:spTree>
    <p:extLst>
      <p:ext uri="{BB962C8B-B14F-4D97-AF65-F5344CB8AC3E}">
        <p14:creationId xmlns:p14="http://schemas.microsoft.com/office/powerpoint/2010/main" val="42630696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D9E89C-C590-222D-ED76-0D40CDD6ED1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6A3DF6A-EDED-133B-6057-49C249B81E5D}"/>
              </a:ext>
            </a:extLst>
          </p:cNvPr>
          <p:cNvSpPr>
            <a:spLocks noGrp="1"/>
          </p:cNvSpPr>
          <p:nvPr>
            <p:ph type="title"/>
          </p:nvPr>
        </p:nvSpPr>
        <p:spPr/>
        <p:txBody>
          <a:bodyPr>
            <a:normAutofit fontScale="90000"/>
          </a:bodyPr>
          <a:lstStyle/>
          <a:p>
            <a:r>
              <a:rPr lang="de-DE" dirty="0"/>
              <a:t>Geschichtliche Entwicklung: Vom Vielvölkerstaat zum vielsprachigen Österreich</a:t>
            </a:r>
          </a:p>
        </p:txBody>
      </p:sp>
      <p:sp>
        <p:nvSpPr>
          <p:cNvPr id="3" name="Inhaltsplatzhalter 2">
            <a:extLst>
              <a:ext uri="{FF2B5EF4-FFF2-40B4-BE49-F238E27FC236}">
                <a16:creationId xmlns:a16="http://schemas.microsoft.com/office/drawing/2014/main" id="{281C93E9-B779-B2A5-A6B4-E99B5B1FB127}"/>
              </a:ext>
            </a:extLst>
          </p:cNvPr>
          <p:cNvSpPr>
            <a:spLocks noGrp="1"/>
          </p:cNvSpPr>
          <p:nvPr>
            <p:ph idx="1"/>
          </p:nvPr>
        </p:nvSpPr>
        <p:spPr/>
        <p:txBody>
          <a:bodyPr>
            <a:normAutofit/>
          </a:bodyPr>
          <a:lstStyle/>
          <a:p>
            <a:r>
              <a:rPr lang="de-DE" dirty="0"/>
              <a:t>2000: Anerkennung historischer Vielfalt als Staatsziel</a:t>
            </a:r>
          </a:p>
          <a:p>
            <a:r>
              <a:rPr lang="de-DE" dirty="0"/>
              <a:t>2011: Verfassungsrechtliche Regelung über die Aufstellung zweisprachiger Ortstafeln</a:t>
            </a:r>
          </a:p>
          <a:p>
            <a:endParaRPr lang="de-DE" dirty="0"/>
          </a:p>
          <a:p>
            <a:endParaRPr lang="de-DE" dirty="0"/>
          </a:p>
          <a:p>
            <a:endParaRPr lang="de-DE" dirty="0"/>
          </a:p>
          <a:p>
            <a:endParaRPr lang="de-DE" dirty="0"/>
          </a:p>
        </p:txBody>
      </p:sp>
    </p:spTree>
    <p:extLst>
      <p:ext uri="{BB962C8B-B14F-4D97-AF65-F5344CB8AC3E}">
        <p14:creationId xmlns:p14="http://schemas.microsoft.com/office/powerpoint/2010/main" val="17249163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1A5E77-FC14-2E90-E680-52E7C5F1CA95}"/>
            </a:ext>
          </a:extLst>
        </p:cNvPr>
        <p:cNvGrpSpPr/>
        <p:nvPr/>
      </p:nvGrpSpPr>
      <p:grpSpPr>
        <a:xfrm>
          <a:off x="0" y="0"/>
          <a:ext cx="0" cy="0"/>
          <a:chOff x="0" y="0"/>
          <a:chExt cx="0" cy="0"/>
        </a:xfrm>
      </p:grpSpPr>
      <p:pic>
        <p:nvPicPr>
          <p:cNvPr id="5" name="Bildplatzhalter 4">
            <a:extLst>
              <a:ext uri="{FF2B5EF4-FFF2-40B4-BE49-F238E27FC236}">
                <a16:creationId xmlns:a16="http://schemas.microsoft.com/office/drawing/2014/main" id="{EE4747C9-2056-228A-BB8B-7894F3B36A70}"/>
              </a:ext>
            </a:extLst>
          </p:cNvPr>
          <p:cNvPicPr>
            <a:picLocks noGrp="1" noChangeAspect="1"/>
          </p:cNvPicPr>
          <p:nvPr>
            <p:ph type="pic" idx="10"/>
          </p:nvPr>
        </p:nvPicPr>
        <p:blipFill>
          <a:blip r:embed="rId2" cstate="print">
            <a:extLst>
              <a:ext uri="{28A0092B-C50C-407E-A947-70E740481C1C}">
                <a14:useLocalDpi xmlns:a14="http://schemas.microsoft.com/office/drawing/2010/main" val="0"/>
              </a:ext>
            </a:extLst>
          </a:blip>
          <a:srcRect t="22701" b="22701"/>
          <a:stretch>
            <a:fillRect/>
          </a:stretch>
        </p:blipFill>
        <p:spPr>
          <a:prstGeom prst="rect">
            <a:avLst/>
          </a:prstGeom>
        </p:spPr>
      </p:pic>
      <p:sp>
        <p:nvSpPr>
          <p:cNvPr id="11" name="Titel 10">
            <a:extLst>
              <a:ext uri="{FF2B5EF4-FFF2-40B4-BE49-F238E27FC236}">
                <a16:creationId xmlns:a16="http://schemas.microsoft.com/office/drawing/2014/main" id="{6BD0D5FC-2B89-27EE-7915-9B098F84FF59}"/>
              </a:ext>
            </a:extLst>
          </p:cNvPr>
          <p:cNvSpPr>
            <a:spLocks noGrp="1"/>
          </p:cNvSpPr>
          <p:nvPr>
            <p:ph type="title"/>
          </p:nvPr>
        </p:nvSpPr>
        <p:spPr/>
        <p:txBody>
          <a:bodyPr/>
          <a:lstStyle/>
          <a:p>
            <a:r>
              <a:rPr lang="de-AT" dirty="0"/>
              <a:t>🔗 </a:t>
            </a:r>
            <a:r>
              <a:rPr lang="de-AT" dirty="0">
                <a:hlinkClick r:id="rId3"/>
              </a:rPr>
              <a:t>Schutz und Rechte</a:t>
            </a:r>
            <a:endParaRPr lang="de-AT" dirty="0"/>
          </a:p>
        </p:txBody>
      </p:sp>
      <p:sp>
        <p:nvSpPr>
          <p:cNvPr id="12" name="Textplatzhalter 11">
            <a:extLst>
              <a:ext uri="{FF2B5EF4-FFF2-40B4-BE49-F238E27FC236}">
                <a16:creationId xmlns:a16="http://schemas.microsoft.com/office/drawing/2014/main" id="{2BA9868C-74E9-D21E-E6D6-A022375B3584}"/>
              </a:ext>
            </a:extLst>
          </p:cNvPr>
          <p:cNvSpPr>
            <a:spLocks noGrp="1"/>
          </p:cNvSpPr>
          <p:nvPr>
            <p:ph type="body" idx="1"/>
          </p:nvPr>
        </p:nvSpPr>
        <p:spPr/>
        <p:txBody>
          <a:bodyPr/>
          <a:lstStyle/>
          <a:p>
            <a:r>
              <a:rPr lang="de-AT" dirty="0"/>
              <a:t>© </a:t>
            </a:r>
            <a:r>
              <a:rPr lang="de-DE" dirty="0" err="1"/>
              <a:t>APApicturedeskcom</a:t>
            </a:r>
            <a:r>
              <a:rPr lang="de-DE" dirty="0"/>
              <a:t> / Barbara Gindl</a:t>
            </a:r>
            <a:endParaRPr lang="de-AT" dirty="0"/>
          </a:p>
        </p:txBody>
      </p:sp>
    </p:spTree>
    <p:extLst>
      <p:ext uri="{BB962C8B-B14F-4D97-AF65-F5344CB8AC3E}">
        <p14:creationId xmlns:p14="http://schemas.microsoft.com/office/powerpoint/2010/main" val="36121042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0DFC8D-56A1-B786-6EBF-06E2440F335E}"/>
              </a:ext>
            </a:extLst>
          </p:cNvPr>
          <p:cNvSpPr>
            <a:spLocks noGrp="1"/>
          </p:cNvSpPr>
          <p:nvPr>
            <p:ph type="title"/>
          </p:nvPr>
        </p:nvSpPr>
        <p:spPr/>
        <p:txBody>
          <a:bodyPr/>
          <a:lstStyle/>
          <a:p>
            <a:r>
              <a:rPr lang="de-DE" dirty="0"/>
              <a:t>Schutz und Rechte</a:t>
            </a:r>
          </a:p>
        </p:txBody>
      </p:sp>
      <p:sp>
        <p:nvSpPr>
          <p:cNvPr id="3" name="Inhaltsplatzhalter 2">
            <a:extLst>
              <a:ext uri="{FF2B5EF4-FFF2-40B4-BE49-F238E27FC236}">
                <a16:creationId xmlns:a16="http://schemas.microsoft.com/office/drawing/2014/main" id="{EB60E2C9-A26F-DE7A-9066-03DD62D1C0EF}"/>
              </a:ext>
            </a:extLst>
          </p:cNvPr>
          <p:cNvSpPr>
            <a:spLocks noGrp="1"/>
          </p:cNvSpPr>
          <p:nvPr>
            <p:ph idx="1"/>
          </p:nvPr>
        </p:nvSpPr>
        <p:spPr/>
        <p:txBody>
          <a:bodyPr>
            <a:normAutofit fontScale="62500" lnSpcReduction="20000"/>
          </a:bodyPr>
          <a:lstStyle/>
          <a:p>
            <a:r>
              <a:rPr lang="de-DE" dirty="0"/>
              <a:t>Die </a:t>
            </a:r>
            <a:r>
              <a:rPr lang="de-DE" dirty="0">
                <a:highlight>
                  <a:srgbClr val="F3EFE3"/>
                </a:highlight>
              </a:rPr>
              <a:t>Bundesverfassung</a:t>
            </a:r>
          </a:p>
          <a:p>
            <a:r>
              <a:rPr lang="de-DE" dirty="0">
                <a:highlight>
                  <a:srgbClr val="F3EFE3"/>
                </a:highlight>
              </a:rPr>
              <a:t>Artikel 7 des Staatsvertrags </a:t>
            </a:r>
            <a:r>
              <a:rPr lang="de-DE" dirty="0"/>
              <a:t>von 1955</a:t>
            </a:r>
          </a:p>
          <a:p>
            <a:r>
              <a:rPr lang="de-DE" dirty="0"/>
              <a:t>das </a:t>
            </a:r>
            <a:r>
              <a:rPr lang="de-DE" dirty="0">
                <a:highlight>
                  <a:srgbClr val="F3EFE3"/>
                </a:highlight>
              </a:rPr>
              <a:t>Volksgruppengesetz</a:t>
            </a:r>
            <a:r>
              <a:rPr lang="de-DE" dirty="0"/>
              <a:t> von 1976 </a:t>
            </a:r>
          </a:p>
          <a:p>
            <a:r>
              <a:rPr lang="de-DE" dirty="0"/>
              <a:t>und </a:t>
            </a:r>
            <a:r>
              <a:rPr lang="de-DE" dirty="0">
                <a:highlight>
                  <a:srgbClr val="F3EFE3"/>
                </a:highlight>
              </a:rPr>
              <a:t>internationale Vereinbarungen </a:t>
            </a:r>
            <a:r>
              <a:rPr lang="de-DE" dirty="0"/>
              <a:t>sollen die sprachliche und kulturelle Vielfalt unserer Gesellschaft stärken und schützen.</a:t>
            </a:r>
          </a:p>
          <a:p>
            <a:r>
              <a:rPr lang="de-DE" dirty="0"/>
              <a:t>Mit der Unterzeichnung des Staatsvertrages im Jahr 1955 verpflichtete sich Österreich zur Gleichbehandlung aller Staatsbürgerinnen und Staatsbürgern sowie zum Schutz der Volksgruppen vor Benachteiligung. </a:t>
            </a:r>
          </a:p>
        </p:txBody>
      </p:sp>
    </p:spTree>
    <p:extLst>
      <p:ext uri="{BB962C8B-B14F-4D97-AF65-F5344CB8AC3E}">
        <p14:creationId xmlns:p14="http://schemas.microsoft.com/office/powerpoint/2010/main" val="756058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F04771-B084-20F3-3D25-33F888F5D491}"/>
              </a:ext>
            </a:extLst>
          </p:cNvPr>
          <p:cNvSpPr>
            <a:spLocks noGrp="1"/>
          </p:cNvSpPr>
          <p:nvPr>
            <p:ph type="title"/>
          </p:nvPr>
        </p:nvSpPr>
        <p:spPr/>
        <p:txBody>
          <a:bodyPr/>
          <a:lstStyle/>
          <a:p>
            <a:r>
              <a:rPr lang="de-DE" dirty="0"/>
              <a:t>Minderheitenrechte in Österreich</a:t>
            </a:r>
          </a:p>
        </p:txBody>
      </p:sp>
      <p:sp>
        <p:nvSpPr>
          <p:cNvPr id="3" name="Inhaltsplatzhalter 2">
            <a:extLst>
              <a:ext uri="{FF2B5EF4-FFF2-40B4-BE49-F238E27FC236}">
                <a16:creationId xmlns:a16="http://schemas.microsoft.com/office/drawing/2014/main" id="{95A3F8FA-E77A-6CD3-CA2D-983C67DEA25B}"/>
              </a:ext>
            </a:extLst>
          </p:cNvPr>
          <p:cNvSpPr>
            <a:spLocks noGrp="1"/>
          </p:cNvSpPr>
          <p:nvPr>
            <p:ph idx="1"/>
          </p:nvPr>
        </p:nvSpPr>
        <p:spPr/>
        <p:txBody>
          <a:bodyPr>
            <a:normAutofit fontScale="85000" lnSpcReduction="10000"/>
          </a:bodyPr>
          <a:lstStyle/>
          <a:p>
            <a:pPr marL="0" indent="0">
              <a:buNone/>
            </a:pPr>
            <a:r>
              <a:rPr lang="de-DE" dirty="0">
                <a:highlight>
                  <a:srgbClr val="FFF2C6"/>
                </a:highlight>
              </a:rPr>
              <a:t>„Die Republik (Bund, Länder und Gemeinden) bekennt sich zu ihrer gewachsenen sprachlichen und kulturellen Vielfalt, die in den autochthonen Volksgruppen zum Ausdruck kommt. Sprache und Kultur, Bestand und Erhaltung dieser Volksgruppen sind zu achten, zu sichern und zu fördern.“ </a:t>
            </a:r>
            <a:br>
              <a:rPr lang="de-DE" dirty="0"/>
            </a:br>
            <a:endParaRPr lang="de-DE" dirty="0"/>
          </a:p>
          <a:p>
            <a:pPr marL="0" indent="0">
              <a:buNone/>
            </a:pPr>
            <a:r>
              <a:rPr lang="de-DE" dirty="0"/>
              <a:t>Österreichische Bundesverfassung, Artikel 8 (2)</a:t>
            </a:r>
          </a:p>
        </p:txBody>
      </p:sp>
    </p:spTree>
    <p:extLst>
      <p:ext uri="{BB962C8B-B14F-4D97-AF65-F5344CB8AC3E}">
        <p14:creationId xmlns:p14="http://schemas.microsoft.com/office/powerpoint/2010/main" val="16627618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6800C6-2732-B8BF-18F0-236180C6CC8F}"/>
              </a:ext>
            </a:extLst>
          </p:cNvPr>
          <p:cNvSpPr>
            <a:spLocks noGrp="1"/>
          </p:cNvSpPr>
          <p:nvPr>
            <p:ph type="title"/>
          </p:nvPr>
        </p:nvSpPr>
        <p:spPr/>
        <p:txBody>
          <a:bodyPr/>
          <a:lstStyle/>
          <a:p>
            <a:r>
              <a:rPr lang="de-DE" dirty="0"/>
              <a:t>Minderheitenrechte in Österreich</a:t>
            </a:r>
          </a:p>
        </p:txBody>
      </p:sp>
      <p:sp>
        <p:nvSpPr>
          <p:cNvPr id="3" name="Inhaltsplatzhalter 2">
            <a:extLst>
              <a:ext uri="{FF2B5EF4-FFF2-40B4-BE49-F238E27FC236}">
                <a16:creationId xmlns:a16="http://schemas.microsoft.com/office/drawing/2014/main" id="{6817F0D2-5212-C0AB-D322-ECCD1F72B04E}"/>
              </a:ext>
            </a:extLst>
          </p:cNvPr>
          <p:cNvSpPr>
            <a:spLocks noGrp="1"/>
          </p:cNvSpPr>
          <p:nvPr>
            <p:ph idx="1"/>
          </p:nvPr>
        </p:nvSpPr>
        <p:spPr/>
        <p:txBody>
          <a:bodyPr>
            <a:normAutofit/>
          </a:bodyPr>
          <a:lstStyle/>
          <a:p>
            <a:pPr marL="0" indent="0">
              <a:buNone/>
            </a:pPr>
            <a:r>
              <a:rPr lang="de-DE" dirty="0">
                <a:highlight>
                  <a:srgbClr val="FFF2C6"/>
                </a:highlight>
              </a:rPr>
              <a:t>„Die Volksgruppen in Österreich und ihre Angehörigen genießen den Schutz der Gesetze; die Erhaltung der Volksgruppen (…) sind gewährleistet. Ihre Sprache und ihr Volkstum sind zu achten."</a:t>
            </a:r>
          </a:p>
          <a:p>
            <a:pPr marL="0" indent="0">
              <a:buNone/>
            </a:pPr>
            <a:endParaRPr lang="de-DE" dirty="0"/>
          </a:p>
          <a:p>
            <a:pPr marL="0" indent="0">
              <a:buNone/>
            </a:pPr>
            <a:r>
              <a:rPr lang="de-DE" dirty="0"/>
              <a:t>Volksgruppengesetz von 1976, Paragraph 1, Absatz 1</a:t>
            </a:r>
          </a:p>
        </p:txBody>
      </p:sp>
    </p:spTree>
    <p:extLst>
      <p:ext uri="{BB962C8B-B14F-4D97-AF65-F5344CB8AC3E}">
        <p14:creationId xmlns:p14="http://schemas.microsoft.com/office/powerpoint/2010/main" val="30647286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F44917-3D48-FFCF-B8F6-6796583DA671}"/>
              </a:ext>
            </a:extLst>
          </p:cNvPr>
          <p:cNvSpPr>
            <a:spLocks noGrp="1"/>
          </p:cNvSpPr>
          <p:nvPr>
            <p:ph type="title"/>
          </p:nvPr>
        </p:nvSpPr>
        <p:spPr/>
        <p:txBody>
          <a:bodyPr/>
          <a:lstStyle/>
          <a:p>
            <a:r>
              <a:rPr lang="de-DE" dirty="0"/>
              <a:t>Minderheitenrechte in Österreich</a:t>
            </a:r>
          </a:p>
        </p:txBody>
      </p:sp>
      <p:sp>
        <p:nvSpPr>
          <p:cNvPr id="3" name="Inhaltsplatzhalter 2">
            <a:extLst>
              <a:ext uri="{FF2B5EF4-FFF2-40B4-BE49-F238E27FC236}">
                <a16:creationId xmlns:a16="http://schemas.microsoft.com/office/drawing/2014/main" id="{D1B7472A-B8CF-D1CA-458A-C757C83DBE89}"/>
              </a:ext>
            </a:extLst>
          </p:cNvPr>
          <p:cNvSpPr>
            <a:spLocks noGrp="1"/>
          </p:cNvSpPr>
          <p:nvPr>
            <p:ph idx="1"/>
          </p:nvPr>
        </p:nvSpPr>
        <p:spPr/>
        <p:txBody>
          <a:bodyPr>
            <a:normAutofit fontScale="85000" lnSpcReduction="20000"/>
          </a:bodyPr>
          <a:lstStyle/>
          <a:p>
            <a:pPr marL="0" indent="0">
              <a:buNone/>
            </a:pPr>
            <a:r>
              <a:rPr lang="de-DE" dirty="0">
                <a:highlight>
                  <a:srgbClr val="FFF2C6"/>
                </a:highlight>
              </a:rPr>
              <a:t>„Die Vertragsparteien verpflichten sich, jeder Person, die einer nationalen Minderheit angehört, das Recht auf Gleichheit vor dem Gesetz und auf gleichen Schutz durch das Gesetz zu gewährleisten. In dieser Hinsicht ist jede Diskriminierung aus Gründen der Zugehörigkeit zu einer nationalen Minderheit verboten."</a:t>
            </a:r>
          </a:p>
          <a:p>
            <a:pPr marL="0" indent="0">
              <a:buNone/>
            </a:pPr>
            <a:r>
              <a:rPr lang="de-DE" dirty="0"/>
              <a:t>Rahmenübereinkommen zum Schutz nationaler Minderheiten des Europarates, Abschnitt 2, Artikel 4.1.</a:t>
            </a:r>
          </a:p>
        </p:txBody>
      </p:sp>
    </p:spTree>
    <p:extLst>
      <p:ext uri="{BB962C8B-B14F-4D97-AF65-F5344CB8AC3E}">
        <p14:creationId xmlns:p14="http://schemas.microsoft.com/office/powerpoint/2010/main" val="14403302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0755E2-A97B-C4A8-1527-A6A0951A9CE5}"/>
              </a:ext>
            </a:extLst>
          </p:cNvPr>
          <p:cNvSpPr>
            <a:spLocks noGrp="1"/>
          </p:cNvSpPr>
          <p:nvPr>
            <p:ph type="title"/>
          </p:nvPr>
        </p:nvSpPr>
        <p:spPr/>
        <p:txBody>
          <a:bodyPr/>
          <a:lstStyle/>
          <a:p>
            <a:r>
              <a:rPr lang="de-DE" dirty="0"/>
              <a:t>Zwei Namen – Eine Gemeinde</a:t>
            </a:r>
          </a:p>
        </p:txBody>
      </p:sp>
      <p:sp>
        <p:nvSpPr>
          <p:cNvPr id="6" name="Textplatzhalter 5">
            <a:extLst>
              <a:ext uri="{FF2B5EF4-FFF2-40B4-BE49-F238E27FC236}">
                <a16:creationId xmlns:a16="http://schemas.microsoft.com/office/drawing/2014/main" id="{46DA3388-E71D-C635-BC25-7783AC0BCFDC}"/>
              </a:ext>
            </a:extLst>
          </p:cNvPr>
          <p:cNvSpPr>
            <a:spLocks noGrp="1"/>
          </p:cNvSpPr>
          <p:nvPr>
            <p:ph type="body" sz="half" idx="2"/>
          </p:nvPr>
        </p:nvSpPr>
        <p:spPr/>
        <p:txBody>
          <a:bodyPr>
            <a:normAutofit lnSpcReduction="10000"/>
          </a:bodyPr>
          <a:lstStyle/>
          <a:p>
            <a:r>
              <a:rPr lang="de-DE" sz="2000" dirty="0"/>
              <a:t>Zweisprachige Ortstafeln sind ein sichtbares Zeichen der Vielfalt Österreichs und werden in Kärnten und dem Burgenland in mehrsprachigen Gebieten aufgestellt. </a:t>
            </a:r>
          </a:p>
          <a:p>
            <a:endParaRPr lang="de-DE" dirty="0"/>
          </a:p>
        </p:txBody>
      </p:sp>
      <p:sp>
        <p:nvSpPr>
          <p:cNvPr id="9" name="Textplatzhalter 8">
            <a:extLst>
              <a:ext uri="{FF2B5EF4-FFF2-40B4-BE49-F238E27FC236}">
                <a16:creationId xmlns:a16="http://schemas.microsoft.com/office/drawing/2014/main" id="{C54FE712-AC8C-222E-AA7E-E4166E6C50B1}"/>
              </a:ext>
            </a:extLst>
          </p:cNvPr>
          <p:cNvSpPr>
            <a:spLocks noGrp="1"/>
          </p:cNvSpPr>
          <p:nvPr>
            <p:ph type="body" idx="10"/>
          </p:nvPr>
        </p:nvSpPr>
        <p:spPr/>
        <p:txBody>
          <a:bodyPr>
            <a:normAutofit/>
          </a:bodyPr>
          <a:lstStyle/>
          <a:p>
            <a:r>
              <a:rPr lang="de-DE" dirty="0"/>
              <a:t>© Parlamentsdirektion / Bernhard </a:t>
            </a:r>
            <a:r>
              <a:rPr lang="de-DE" dirty="0" err="1"/>
              <a:t>Zofall</a:t>
            </a:r>
            <a:endParaRPr lang="de-DE" dirty="0"/>
          </a:p>
        </p:txBody>
      </p:sp>
      <p:pic>
        <p:nvPicPr>
          <p:cNvPr id="13" name="Bildplatzhalter 12">
            <a:extLst>
              <a:ext uri="{FF2B5EF4-FFF2-40B4-BE49-F238E27FC236}">
                <a16:creationId xmlns:a16="http://schemas.microsoft.com/office/drawing/2014/main" id="{646F8593-01C1-D05B-2E86-E5BC49D7CC2D}"/>
              </a:ext>
            </a:extLst>
          </p:cNvPr>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2345" r="2345"/>
          <a:stretch>
            <a:fillRect/>
          </a:stretch>
        </p:blipFill>
        <p:spPr>
          <a:prstGeom prst="rect">
            <a:avLst/>
          </a:prstGeom>
        </p:spPr>
      </p:pic>
    </p:spTree>
    <p:extLst>
      <p:ext uri="{BB962C8B-B14F-4D97-AF65-F5344CB8AC3E}">
        <p14:creationId xmlns:p14="http://schemas.microsoft.com/office/powerpoint/2010/main" val="41712712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6D465DBA-955C-0EBE-B157-EDFC1C0DBB85}"/>
              </a:ext>
            </a:extLst>
          </p:cNvPr>
          <p:cNvSpPr>
            <a:spLocks noGrp="1"/>
          </p:cNvSpPr>
          <p:nvPr>
            <p:ph idx="1"/>
          </p:nvPr>
        </p:nvSpPr>
        <p:spPr/>
        <p:txBody>
          <a:bodyPr>
            <a:normAutofit fontScale="62500" lnSpcReduction="20000"/>
          </a:bodyPr>
          <a:lstStyle/>
          <a:p>
            <a:r>
              <a:rPr lang="de-DE" dirty="0"/>
              <a:t>Zweisprachige Ortstafeln sind heute selbstverständlich. Doch diese Regelung war hart umkämpft. </a:t>
            </a:r>
          </a:p>
          <a:p>
            <a:r>
              <a:rPr lang="de-DE" dirty="0"/>
              <a:t>In Kärnten kam es in den 1970er Jahren sogar zu Ausschreitungen und 1972 zum „Ortstafelsturm“. Zweisprachige Ortstafeln wurden niedergerissen oder übermalt. Das Volksgruppengesetz von 1976 sollte für ein Ende der Konflikte sorgen. </a:t>
            </a:r>
          </a:p>
          <a:p>
            <a:r>
              <a:rPr lang="de-DE" dirty="0"/>
              <a:t>Doch 2001 kam es, ausgehend von der damaligen Landesregierung, erneut zu Aktionen, um das Aufstellen von zweisprachigen Ortstafeln zu verhindern. </a:t>
            </a:r>
          </a:p>
          <a:p>
            <a:r>
              <a:rPr lang="de-DE" dirty="0"/>
              <a:t>Erst durch eine gesetzliche Regelung im Jahr 2011 konnte dieser Konflikt in Kärnten beendet werden. </a:t>
            </a:r>
          </a:p>
        </p:txBody>
      </p:sp>
      <p:sp>
        <p:nvSpPr>
          <p:cNvPr id="2" name="Titel 1">
            <a:extLst>
              <a:ext uri="{FF2B5EF4-FFF2-40B4-BE49-F238E27FC236}">
                <a16:creationId xmlns:a16="http://schemas.microsoft.com/office/drawing/2014/main" id="{82A8C755-CB8A-302D-866E-B4B28BD72F06}"/>
              </a:ext>
            </a:extLst>
          </p:cNvPr>
          <p:cNvSpPr>
            <a:spLocks noGrp="1"/>
          </p:cNvSpPr>
          <p:nvPr>
            <p:ph type="title"/>
          </p:nvPr>
        </p:nvSpPr>
        <p:spPr/>
        <p:txBody>
          <a:bodyPr>
            <a:normAutofit/>
          </a:bodyPr>
          <a:lstStyle/>
          <a:p>
            <a:r>
              <a:rPr lang="de-DE" dirty="0"/>
              <a:t>Ortstafelstreit und Ortstafelsturm</a:t>
            </a:r>
          </a:p>
        </p:txBody>
      </p:sp>
    </p:spTree>
    <p:extLst>
      <p:ext uri="{BB962C8B-B14F-4D97-AF65-F5344CB8AC3E}">
        <p14:creationId xmlns:p14="http://schemas.microsoft.com/office/powerpoint/2010/main" val="27361727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C6FD0E-7A96-BE10-585C-DFC1AF18A49C}"/>
              </a:ext>
            </a:extLst>
          </p:cNvPr>
          <p:cNvSpPr>
            <a:spLocks noGrp="1"/>
          </p:cNvSpPr>
          <p:nvPr>
            <p:ph type="title"/>
          </p:nvPr>
        </p:nvSpPr>
        <p:spPr/>
        <p:txBody>
          <a:bodyPr>
            <a:normAutofit fontScale="90000"/>
          </a:bodyPr>
          <a:lstStyle/>
          <a:p>
            <a:r>
              <a:rPr lang="de-DE" dirty="0"/>
              <a:t>Das Volksgruppengesetz von 1976 und der Schutz der Vielfalt </a:t>
            </a:r>
          </a:p>
        </p:txBody>
      </p:sp>
      <p:sp>
        <p:nvSpPr>
          <p:cNvPr id="3" name="Inhaltsplatzhalter 2">
            <a:extLst>
              <a:ext uri="{FF2B5EF4-FFF2-40B4-BE49-F238E27FC236}">
                <a16:creationId xmlns:a16="http://schemas.microsoft.com/office/drawing/2014/main" id="{27188907-2A01-5764-98FE-D6A3CAF143F3}"/>
              </a:ext>
            </a:extLst>
          </p:cNvPr>
          <p:cNvSpPr>
            <a:spLocks noGrp="1"/>
          </p:cNvSpPr>
          <p:nvPr>
            <p:ph idx="1"/>
          </p:nvPr>
        </p:nvSpPr>
        <p:spPr/>
        <p:txBody>
          <a:bodyPr>
            <a:normAutofit fontScale="25000" lnSpcReduction="20000"/>
          </a:bodyPr>
          <a:lstStyle/>
          <a:p>
            <a:r>
              <a:rPr lang="de-DE" sz="8000" dirty="0"/>
              <a:t>Das Volksgruppengesetz von 1976 sollte klare Regelungen und verbesserte Schutzbestimmungen für autochthone Minderheiten bringen.</a:t>
            </a:r>
          </a:p>
          <a:p>
            <a:pPr lvl="1"/>
            <a:r>
              <a:rPr lang="de-DE" sz="8000" dirty="0"/>
              <a:t>Die Einsetzung von Volksgruppenbeiräten wurde festgelegt. </a:t>
            </a:r>
          </a:p>
          <a:p>
            <a:pPr lvl="1"/>
            <a:r>
              <a:rPr lang="de-DE" sz="7600" dirty="0"/>
              <a:t>Die Zahl der anerkannten Volksgruppen wurde erweitert. </a:t>
            </a:r>
          </a:p>
          <a:p>
            <a:r>
              <a:rPr lang="de-DE" sz="8000" dirty="0"/>
              <a:t>Attentate in den Jahren 1993 bis 1997 machten deutlich, dass der Schutz vor Gewalt, Rassismus und Hass weiter ausgebaut werden müssen. </a:t>
            </a:r>
            <a:r>
              <a:rPr lang="de-AT" sz="8000" dirty="0"/>
              <a:t>Durch diese Terroranschläge wurden zahlreiche Opfer verletzt und getötet. </a:t>
            </a:r>
            <a:endParaRPr lang="de-DE" sz="8000" dirty="0"/>
          </a:p>
          <a:p>
            <a:endParaRPr lang="de-DE" dirty="0"/>
          </a:p>
        </p:txBody>
      </p:sp>
    </p:spTree>
    <p:extLst>
      <p:ext uri="{BB962C8B-B14F-4D97-AF65-F5344CB8AC3E}">
        <p14:creationId xmlns:p14="http://schemas.microsoft.com/office/powerpoint/2010/main" val="4930350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platzhalter 2">
            <a:extLst>
              <a:ext uri="{FF2B5EF4-FFF2-40B4-BE49-F238E27FC236}">
                <a16:creationId xmlns:a16="http://schemas.microsoft.com/office/drawing/2014/main" id="{AC40DC8E-0904-9980-00AF-07B5241293FB}"/>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20832" b="20832"/>
          <a:stretch>
            <a:fillRect/>
          </a:stretch>
        </p:blipFill>
        <p:spPr>
          <a:prstGeom prst="rect">
            <a:avLst/>
          </a:prstGeom>
        </p:spPr>
      </p:pic>
      <p:sp>
        <p:nvSpPr>
          <p:cNvPr id="6" name="Textplatzhalter 5">
            <a:extLst>
              <a:ext uri="{FF2B5EF4-FFF2-40B4-BE49-F238E27FC236}">
                <a16:creationId xmlns:a16="http://schemas.microsoft.com/office/drawing/2014/main" id="{9B6374DA-626F-DDF0-031D-8BACC85F8C97}"/>
              </a:ext>
            </a:extLst>
          </p:cNvPr>
          <p:cNvSpPr>
            <a:spLocks noGrp="1"/>
          </p:cNvSpPr>
          <p:nvPr>
            <p:ph type="body" idx="10"/>
          </p:nvPr>
        </p:nvSpPr>
        <p:spPr/>
        <p:txBody>
          <a:bodyPr/>
          <a:lstStyle/>
          <a:p>
            <a:r>
              <a:rPr lang="de-AT" dirty="0"/>
              <a:t>🔗</a:t>
            </a:r>
            <a:r>
              <a:rPr lang="de-DE" dirty="0"/>
              <a:t> </a:t>
            </a:r>
            <a:r>
              <a:rPr lang="de-DE" dirty="0">
                <a:hlinkClick r:id="rId3"/>
              </a:rPr>
              <a:t>Schwerpunktthema „Volksgruppen in Österreich“ </a:t>
            </a:r>
            <a:r>
              <a:rPr lang="de-DE" dirty="0"/>
              <a:t>— Bild </a:t>
            </a:r>
            <a:r>
              <a:rPr lang="de-AT" dirty="0"/>
              <a:t>© iStock / </a:t>
            </a:r>
            <a:r>
              <a:rPr lang="de-AT" dirty="0" err="1"/>
              <a:t>charles</a:t>
            </a:r>
            <a:r>
              <a:rPr lang="de-AT" dirty="0"/>
              <a:t> </a:t>
            </a:r>
            <a:r>
              <a:rPr lang="de-AT" dirty="0" err="1"/>
              <a:t>taylor</a:t>
            </a:r>
            <a:endParaRPr lang="de-AT" dirty="0"/>
          </a:p>
        </p:txBody>
      </p:sp>
    </p:spTree>
    <p:extLst>
      <p:ext uri="{BB962C8B-B14F-4D97-AF65-F5344CB8AC3E}">
        <p14:creationId xmlns:p14="http://schemas.microsoft.com/office/powerpoint/2010/main" val="10886584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3A4C40-704D-B908-91F4-5E156AFC1CE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F05AD7D-61C0-109E-51C3-DF15F9BF29B8}"/>
              </a:ext>
            </a:extLst>
          </p:cNvPr>
          <p:cNvSpPr>
            <a:spLocks noGrp="1"/>
          </p:cNvSpPr>
          <p:nvPr>
            <p:ph type="title"/>
          </p:nvPr>
        </p:nvSpPr>
        <p:spPr/>
        <p:txBody>
          <a:bodyPr>
            <a:normAutofit fontScale="90000"/>
          </a:bodyPr>
          <a:lstStyle/>
          <a:p>
            <a:r>
              <a:rPr lang="de-DE" dirty="0"/>
              <a:t>Das Volksgruppengesetz von 1976 und der Schutz der Vielfalt </a:t>
            </a:r>
          </a:p>
        </p:txBody>
      </p:sp>
      <p:sp>
        <p:nvSpPr>
          <p:cNvPr id="3" name="Inhaltsplatzhalter 2">
            <a:extLst>
              <a:ext uri="{FF2B5EF4-FFF2-40B4-BE49-F238E27FC236}">
                <a16:creationId xmlns:a16="http://schemas.microsoft.com/office/drawing/2014/main" id="{936E1B8F-68E6-304E-9CB9-7392EA903B06}"/>
              </a:ext>
            </a:extLst>
          </p:cNvPr>
          <p:cNvSpPr>
            <a:spLocks noGrp="1"/>
          </p:cNvSpPr>
          <p:nvPr>
            <p:ph idx="1"/>
          </p:nvPr>
        </p:nvSpPr>
        <p:spPr/>
        <p:txBody>
          <a:bodyPr>
            <a:normAutofit fontScale="32500" lnSpcReduction="20000"/>
          </a:bodyPr>
          <a:lstStyle/>
          <a:p>
            <a:r>
              <a:rPr lang="de-DE" sz="7200" dirty="0"/>
              <a:t>2011 wurde der Schutz der Volksgruppen und die Wertschätzung für die kulturelle und sprachliche Vielfalt Österreichs in die Bundesverfassung aufgenommen. </a:t>
            </a:r>
          </a:p>
          <a:p>
            <a:r>
              <a:rPr lang="de-DE" sz="7200" dirty="0"/>
              <a:t>Die Verantwortung für die Einhaltung der Rechte von Minderheiten sowie deren Schutz bleiben auch in Zukunft bestehen.</a:t>
            </a:r>
          </a:p>
          <a:p>
            <a:endParaRPr lang="de-DE" dirty="0"/>
          </a:p>
        </p:txBody>
      </p:sp>
    </p:spTree>
    <p:extLst>
      <p:ext uri="{BB962C8B-B14F-4D97-AF65-F5344CB8AC3E}">
        <p14:creationId xmlns:p14="http://schemas.microsoft.com/office/powerpoint/2010/main" val="2840754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50B28F-3908-07F9-A448-5680832DD9A0}"/>
              </a:ext>
            </a:extLst>
          </p:cNvPr>
          <p:cNvSpPr>
            <a:spLocks noGrp="1"/>
          </p:cNvSpPr>
          <p:nvPr>
            <p:ph type="title"/>
          </p:nvPr>
        </p:nvSpPr>
        <p:spPr/>
        <p:txBody>
          <a:bodyPr>
            <a:normAutofit fontScale="90000"/>
          </a:bodyPr>
          <a:lstStyle/>
          <a:p>
            <a:r>
              <a:rPr lang="de-DE" dirty="0"/>
              <a:t>Schutz und Rechte autochthoner Volksgruppen</a:t>
            </a:r>
          </a:p>
        </p:txBody>
      </p:sp>
      <p:sp>
        <p:nvSpPr>
          <p:cNvPr id="3" name="Inhaltsplatzhalter 2">
            <a:extLst>
              <a:ext uri="{FF2B5EF4-FFF2-40B4-BE49-F238E27FC236}">
                <a16:creationId xmlns:a16="http://schemas.microsoft.com/office/drawing/2014/main" id="{1BC9D347-7112-AC07-DE49-FCFFB8AE74ED}"/>
              </a:ext>
            </a:extLst>
          </p:cNvPr>
          <p:cNvSpPr>
            <a:spLocks noGrp="1"/>
          </p:cNvSpPr>
          <p:nvPr>
            <p:ph idx="1"/>
          </p:nvPr>
        </p:nvSpPr>
        <p:spPr/>
        <p:txBody>
          <a:bodyPr>
            <a:normAutofit fontScale="70000" lnSpcReduction="20000"/>
          </a:bodyPr>
          <a:lstStyle/>
          <a:p>
            <a:r>
              <a:rPr lang="de-DE" dirty="0">
                <a:highlight>
                  <a:srgbClr val="F3EFE3"/>
                </a:highlight>
              </a:rPr>
              <a:t>Politische Teilhabe</a:t>
            </a:r>
            <a:r>
              <a:rPr lang="de-DE" dirty="0"/>
              <a:t>: Volksgruppenbeiräte stehen der Regierung beratend zur Seite. Sie müssen bei Gesetzesvorschlägen, die Volksgruppen betreffen, eingebunden werden.</a:t>
            </a:r>
          </a:p>
          <a:p>
            <a:r>
              <a:rPr lang="de-DE" dirty="0">
                <a:highlight>
                  <a:srgbClr val="F3EFE3"/>
                </a:highlight>
              </a:rPr>
              <a:t>Sprachen</a:t>
            </a:r>
            <a:r>
              <a:rPr lang="de-DE" dirty="0"/>
              <a:t>: Mehrere Amtssprachen in bestimmten Gebieten: Bei öffentlichen Stellen, wie Behörden und Ämtern, müssen Informationen in verschiedenen Sprachen zur Verfügung stehen. </a:t>
            </a:r>
          </a:p>
          <a:p>
            <a:r>
              <a:rPr lang="de-DE" dirty="0">
                <a:highlight>
                  <a:srgbClr val="F3EFE3"/>
                </a:highlight>
              </a:rPr>
              <a:t>Schulen</a:t>
            </a:r>
            <a:r>
              <a:rPr lang="de-DE" dirty="0"/>
              <a:t>: Recht auf zweisprachigen Unterricht in Gebieten mit anerkannten Volksgruppen.</a:t>
            </a:r>
          </a:p>
        </p:txBody>
      </p:sp>
    </p:spTree>
    <p:extLst>
      <p:ext uri="{BB962C8B-B14F-4D97-AF65-F5344CB8AC3E}">
        <p14:creationId xmlns:p14="http://schemas.microsoft.com/office/powerpoint/2010/main" val="35315276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529303-1279-4ED4-E2E0-88D719B9A34D}"/>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66A5871-3915-820B-A883-624B8F3CD489}"/>
              </a:ext>
            </a:extLst>
          </p:cNvPr>
          <p:cNvSpPr>
            <a:spLocks noGrp="1"/>
          </p:cNvSpPr>
          <p:nvPr>
            <p:ph type="title"/>
          </p:nvPr>
        </p:nvSpPr>
        <p:spPr/>
        <p:txBody>
          <a:bodyPr>
            <a:normAutofit fontScale="90000"/>
          </a:bodyPr>
          <a:lstStyle/>
          <a:p>
            <a:r>
              <a:rPr lang="de-DE" dirty="0"/>
              <a:t>Schutz und Rechte </a:t>
            </a:r>
            <a:r>
              <a:rPr lang="de-DE" dirty="0" err="1"/>
              <a:t>autochtoner</a:t>
            </a:r>
            <a:r>
              <a:rPr lang="de-DE" dirty="0"/>
              <a:t> Volksgruppen</a:t>
            </a:r>
          </a:p>
        </p:txBody>
      </p:sp>
      <p:sp>
        <p:nvSpPr>
          <p:cNvPr id="3" name="Inhaltsplatzhalter 2">
            <a:extLst>
              <a:ext uri="{FF2B5EF4-FFF2-40B4-BE49-F238E27FC236}">
                <a16:creationId xmlns:a16="http://schemas.microsoft.com/office/drawing/2014/main" id="{17B42935-1616-FB36-12BF-09AB1EE642BE}"/>
              </a:ext>
            </a:extLst>
          </p:cNvPr>
          <p:cNvSpPr>
            <a:spLocks noGrp="1"/>
          </p:cNvSpPr>
          <p:nvPr>
            <p:ph idx="1"/>
          </p:nvPr>
        </p:nvSpPr>
        <p:spPr/>
        <p:txBody>
          <a:bodyPr>
            <a:normAutofit fontScale="70000" lnSpcReduction="20000"/>
          </a:bodyPr>
          <a:lstStyle/>
          <a:p>
            <a:r>
              <a:rPr lang="de-DE" dirty="0">
                <a:highlight>
                  <a:srgbClr val="F3EFE3"/>
                </a:highlight>
              </a:rPr>
              <a:t>Sichtbarkeit</a:t>
            </a:r>
            <a:r>
              <a:rPr lang="de-DE" dirty="0"/>
              <a:t>: Zweisprachige Ortstafeln und Hinweisschilder in Gemeinden, in denen viele Angehörige von Minderheitensprachen (mehr als 17,5 Prozent der Bevölkerung) leben.</a:t>
            </a:r>
          </a:p>
          <a:p>
            <a:r>
              <a:rPr lang="de-DE" dirty="0">
                <a:highlight>
                  <a:srgbClr val="F3EFE3"/>
                </a:highlight>
              </a:rPr>
              <a:t>Kultur und Medien</a:t>
            </a:r>
            <a:r>
              <a:rPr lang="de-DE" dirty="0"/>
              <a:t>: Förderung und Unterstützung von Vereinen, Projekten, Veranstaltungen und Kommunikationskanälen (Radio, Zeitschriften etc.). Außerdem gibt es mehrsprachige Sendungen im ORF.</a:t>
            </a:r>
          </a:p>
          <a:p>
            <a:r>
              <a:rPr lang="de-DE" dirty="0">
                <a:highlight>
                  <a:srgbClr val="F3EFE3"/>
                </a:highlight>
              </a:rPr>
              <a:t>Schutz und Freiheit</a:t>
            </a:r>
            <a:r>
              <a:rPr lang="de-DE" dirty="0"/>
              <a:t>: Österreicherinnen und Österreicher können sich, wenn sie möchten, einer Volksgruppe zuordnen. In der Bundesverfassung ist der Schutz vor Benachteiligung und Diskriminierung aufgrund der Zugehörigkeit zu einer Volksgruppe festgeschrieben.</a:t>
            </a:r>
          </a:p>
        </p:txBody>
      </p:sp>
    </p:spTree>
    <p:extLst>
      <p:ext uri="{BB962C8B-B14F-4D97-AF65-F5344CB8AC3E}">
        <p14:creationId xmlns:p14="http://schemas.microsoft.com/office/powerpoint/2010/main" val="28197848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315FF9-6C80-7077-625A-DA668B4DF4A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A77F8062-05E5-B92F-C527-62D3D7A578B7}"/>
              </a:ext>
            </a:extLst>
          </p:cNvPr>
          <p:cNvSpPr>
            <a:spLocks noGrp="1"/>
          </p:cNvSpPr>
          <p:nvPr>
            <p:ph type="title"/>
          </p:nvPr>
        </p:nvSpPr>
        <p:spPr/>
        <p:txBody>
          <a:bodyPr>
            <a:normAutofit fontScale="90000"/>
          </a:bodyPr>
          <a:lstStyle/>
          <a:p>
            <a:r>
              <a:rPr lang="de-DE" dirty="0"/>
              <a:t>Minderheitenrechte und Minderheitenschutz international</a:t>
            </a:r>
          </a:p>
        </p:txBody>
      </p:sp>
      <p:sp>
        <p:nvSpPr>
          <p:cNvPr id="3" name="Inhaltsplatzhalter 2">
            <a:extLst>
              <a:ext uri="{FF2B5EF4-FFF2-40B4-BE49-F238E27FC236}">
                <a16:creationId xmlns:a16="http://schemas.microsoft.com/office/drawing/2014/main" id="{7FA8C525-EA73-5662-9F53-4561FFF0CF0F}"/>
              </a:ext>
            </a:extLst>
          </p:cNvPr>
          <p:cNvSpPr>
            <a:spLocks noGrp="1"/>
          </p:cNvSpPr>
          <p:nvPr>
            <p:ph idx="1"/>
          </p:nvPr>
        </p:nvSpPr>
        <p:spPr/>
        <p:txBody>
          <a:bodyPr>
            <a:noAutofit/>
          </a:bodyPr>
          <a:lstStyle/>
          <a:p>
            <a:r>
              <a:rPr lang="de-AT" sz="2400" dirty="0"/>
              <a:t>Das Ringen um Anerkennung verbindet Volksgruppen weltweit. </a:t>
            </a:r>
          </a:p>
          <a:p>
            <a:r>
              <a:rPr lang="de-AT" sz="2400" dirty="0"/>
              <a:t>Der Schutz nationaler Minderheiten hilft nicht nur den Minderheitengruppen, sondern allen Menschen, denn es stärkt ein friedliches Miteinander. </a:t>
            </a:r>
          </a:p>
          <a:p>
            <a:r>
              <a:rPr lang="de-AT" sz="2400" dirty="0"/>
              <a:t>Gesetze und Abkommen der EU sowie der UNO sollen dabei unterstützen.</a:t>
            </a:r>
          </a:p>
          <a:p>
            <a:endParaRPr lang="de-DE" sz="2000" dirty="0"/>
          </a:p>
        </p:txBody>
      </p:sp>
    </p:spTree>
    <p:extLst>
      <p:ext uri="{BB962C8B-B14F-4D97-AF65-F5344CB8AC3E}">
        <p14:creationId xmlns:p14="http://schemas.microsoft.com/office/powerpoint/2010/main" val="4850643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689FC0-CFAA-6700-05F1-BEBC54282AD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D2BF97B-7BFB-2914-3402-AF90C2278F16}"/>
              </a:ext>
            </a:extLst>
          </p:cNvPr>
          <p:cNvSpPr>
            <a:spLocks noGrp="1"/>
          </p:cNvSpPr>
          <p:nvPr>
            <p:ph type="title"/>
          </p:nvPr>
        </p:nvSpPr>
        <p:spPr/>
        <p:txBody>
          <a:bodyPr>
            <a:normAutofit fontScale="90000"/>
          </a:bodyPr>
          <a:lstStyle/>
          <a:p>
            <a:r>
              <a:rPr lang="de-DE" dirty="0"/>
              <a:t>Internationale Regelungen und Initiativen zum Schutz von Minderheiten (Auswahl)</a:t>
            </a:r>
          </a:p>
        </p:txBody>
      </p:sp>
      <p:sp>
        <p:nvSpPr>
          <p:cNvPr id="3" name="Inhaltsplatzhalter 2">
            <a:extLst>
              <a:ext uri="{FF2B5EF4-FFF2-40B4-BE49-F238E27FC236}">
                <a16:creationId xmlns:a16="http://schemas.microsoft.com/office/drawing/2014/main" id="{18670FA7-82D2-C30E-E6D9-B7894B6F4EE2}"/>
              </a:ext>
            </a:extLst>
          </p:cNvPr>
          <p:cNvSpPr>
            <a:spLocks noGrp="1"/>
          </p:cNvSpPr>
          <p:nvPr>
            <p:ph idx="1"/>
          </p:nvPr>
        </p:nvSpPr>
        <p:spPr/>
        <p:txBody>
          <a:bodyPr>
            <a:noAutofit/>
          </a:bodyPr>
          <a:lstStyle/>
          <a:p>
            <a:r>
              <a:rPr lang="de-DE" sz="1800" dirty="0"/>
              <a:t>Erklärung der Vereinten Nationen über die Rechte von Personen, die nationalen oder ethnischen, religiösen und sprachlichen Minderheiten angehören (1992)</a:t>
            </a:r>
          </a:p>
          <a:p>
            <a:r>
              <a:rPr lang="de-DE" sz="1800" dirty="0"/>
              <a:t>Einsetzung eines Hohen Kommissars für Nationalen Minderheiten der OSZE (1992)</a:t>
            </a:r>
          </a:p>
          <a:p>
            <a:r>
              <a:rPr lang="de-DE" sz="1800" dirty="0"/>
              <a:t>Rahmenkonvention zum Schutz nationaler Minderheiten des Europarates (1998)</a:t>
            </a:r>
          </a:p>
          <a:p>
            <a:r>
              <a:rPr lang="de-DE" sz="1800" dirty="0"/>
              <a:t>Europäische Charta der Regional- und Minderheitensprachen, zum Schutz historischer Regionalsprachen (1998)</a:t>
            </a:r>
          </a:p>
          <a:p>
            <a:r>
              <a:rPr lang="de-DE" sz="1800" dirty="0"/>
              <a:t>Einsetzung eines Sonderberichterstatters zu Minderheitenfragen bei den Vereinten Nationen (2014) </a:t>
            </a:r>
          </a:p>
          <a:p>
            <a:endParaRPr lang="de-DE" sz="2200" dirty="0"/>
          </a:p>
        </p:txBody>
      </p:sp>
    </p:spTree>
    <p:extLst>
      <p:ext uri="{BB962C8B-B14F-4D97-AF65-F5344CB8AC3E}">
        <p14:creationId xmlns:p14="http://schemas.microsoft.com/office/powerpoint/2010/main" val="22350406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84452419-123E-C6EB-AF8D-0ADD51D7406C}"/>
              </a:ext>
            </a:extLst>
          </p:cNvPr>
          <p:cNvSpPr>
            <a:spLocks noGrp="1"/>
          </p:cNvSpPr>
          <p:nvPr>
            <p:ph idx="1"/>
          </p:nvPr>
        </p:nvSpPr>
        <p:spPr/>
        <p:txBody>
          <a:bodyPr>
            <a:normAutofit fontScale="62500" lnSpcReduction="20000"/>
          </a:bodyPr>
          <a:lstStyle/>
          <a:p>
            <a:r>
              <a:rPr lang="de-AT" dirty="0"/>
              <a:t>In internationalen Gesetzestexten und Vereinbarungen wird nicht von autochthonen Volksgruppen, sondern von nationalen Minderheiten gesprochen. </a:t>
            </a:r>
          </a:p>
          <a:p>
            <a:r>
              <a:rPr lang="de-AT" dirty="0"/>
              <a:t>Der Europarat hat 1993 eine Erläuterung verfasst, um zu beschreiben, wer zu dieser Gruppe zählt:</a:t>
            </a:r>
          </a:p>
          <a:p>
            <a:r>
              <a:rPr lang="de-AT" dirty="0"/>
              <a:t>Als nationale Minderheiten werden größere Gruppen von Personen bezeichnet, die schon lange Zeit innerhalb der Grenzen eines Landes leben und Staatbürgerinnen und Staatsbürger dieses Landes sind. Sie unterscheiden sich von der Mehrheit der Bevölkerung durch besondere sprachliche, religiöse oder kulturelle Merkmale und möchten ihre Sprache, Kultur und/oder Religion erhalten.</a:t>
            </a:r>
          </a:p>
        </p:txBody>
      </p:sp>
      <p:sp>
        <p:nvSpPr>
          <p:cNvPr id="2" name="Titel 1">
            <a:extLst>
              <a:ext uri="{FF2B5EF4-FFF2-40B4-BE49-F238E27FC236}">
                <a16:creationId xmlns:a16="http://schemas.microsoft.com/office/drawing/2014/main" id="{FC1C88FE-1D56-A457-0977-BD21A057A817}"/>
              </a:ext>
            </a:extLst>
          </p:cNvPr>
          <p:cNvSpPr>
            <a:spLocks noGrp="1"/>
          </p:cNvSpPr>
          <p:nvPr>
            <p:ph type="title"/>
          </p:nvPr>
        </p:nvSpPr>
        <p:spPr/>
        <p:txBody>
          <a:bodyPr>
            <a:normAutofit fontScale="90000"/>
          </a:bodyPr>
          <a:lstStyle/>
          <a:p>
            <a:r>
              <a:rPr lang="de-AT" dirty="0"/>
              <a:t>Autochthone Volksgruppen - Nationale Minderheiten</a:t>
            </a:r>
          </a:p>
        </p:txBody>
      </p:sp>
    </p:spTree>
    <p:extLst>
      <p:ext uri="{BB962C8B-B14F-4D97-AF65-F5344CB8AC3E}">
        <p14:creationId xmlns:p14="http://schemas.microsoft.com/office/powerpoint/2010/main" val="24320814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6DA405-A575-1782-BF80-1F51DAF5B7E7}"/>
              </a:ext>
            </a:extLst>
          </p:cNvPr>
          <p:cNvSpPr>
            <a:spLocks noGrp="1"/>
          </p:cNvSpPr>
          <p:nvPr>
            <p:ph type="title"/>
          </p:nvPr>
        </p:nvSpPr>
        <p:spPr/>
        <p:txBody>
          <a:bodyPr>
            <a:normAutofit fontScale="90000"/>
          </a:bodyPr>
          <a:lstStyle/>
          <a:p>
            <a:r>
              <a:rPr lang="de-DE" dirty="0"/>
              <a:t>Autochthone Volksgruppen und nationale Minderheiten in unseren Nachbarländern</a:t>
            </a:r>
          </a:p>
        </p:txBody>
      </p:sp>
      <p:graphicFrame>
        <p:nvGraphicFramePr>
          <p:cNvPr id="9" name="Inhaltsplatzhalter 8">
            <a:extLst>
              <a:ext uri="{FF2B5EF4-FFF2-40B4-BE49-F238E27FC236}">
                <a16:creationId xmlns:a16="http://schemas.microsoft.com/office/drawing/2014/main" id="{064B2C1A-C977-667A-43A9-5CAD97315874}"/>
              </a:ext>
            </a:extLst>
          </p:cNvPr>
          <p:cNvGraphicFramePr>
            <a:graphicFrameLocks noGrp="1"/>
          </p:cNvGraphicFramePr>
          <p:nvPr>
            <p:ph idx="1"/>
            <p:extLst>
              <p:ext uri="{D42A27DB-BD31-4B8C-83A1-F6EECF244321}">
                <p14:modId xmlns:p14="http://schemas.microsoft.com/office/powerpoint/2010/main" val="795618861"/>
              </p:ext>
            </p:extLst>
          </p:nvPr>
        </p:nvGraphicFramePr>
        <p:xfrm>
          <a:off x="838200" y="2657475"/>
          <a:ext cx="10652140" cy="3388360"/>
        </p:xfrm>
        <a:graphic>
          <a:graphicData uri="http://schemas.openxmlformats.org/drawingml/2006/table">
            <a:tbl>
              <a:tblPr firstRow="1" bandRow="1">
                <a:tableStyleId>{5C22544A-7EE6-4342-B048-85BDC9FD1C3A}</a:tableStyleId>
              </a:tblPr>
              <a:tblGrid>
                <a:gridCol w="1800000">
                  <a:extLst>
                    <a:ext uri="{9D8B030D-6E8A-4147-A177-3AD203B41FA5}">
                      <a16:colId xmlns:a16="http://schemas.microsoft.com/office/drawing/2014/main" val="1198417833"/>
                    </a:ext>
                  </a:extLst>
                </a:gridCol>
                <a:gridCol w="8852140">
                  <a:extLst>
                    <a:ext uri="{9D8B030D-6E8A-4147-A177-3AD203B41FA5}">
                      <a16:colId xmlns:a16="http://schemas.microsoft.com/office/drawing/2014/main" val="3385661728"/>
                    </a:ext>
                  </a:extLst>
                </a:gridCol>
              </a:tblGrid>
              <a:tr h="370840">
                <a:tc>
                  <a:txBody>
                    <a:bodyPr/>
                    <a:lstStyle/>
                    <a:p>
                      <a:r>
                        <a:rPr lang="de-DE" dirty="0"/>
                        <a:t>Land</a:t>
                      </a:r>
                    </a:p>
                  </a:txBody>
                  <a:tcPr/>
                </a:tc>
                <a:tc>
                  <a:txBody>
                    <a:bodyPr/>
                    <a:lstStyle/>
                    <a:p>
                      <a:r>
                        <a:rPr lang="de-DE" dirty="0"/>
                        <a:t>Anerkannte Minderheiten</a:t>
                      </a:r>
                    </a:p>
                  </a:txBody>
                  <a:tcPr/>
                </a:tc>
                <a:extLst>
                  <a:ext uri="{0D108BD9-81ED-4DB2-BD59-A6C34878D82A}">
                    <a16:rowId xmlns:a16="http://schemas.microsoft.com/office/drawing/2014/main" val="3026810266"/>
                  </a:ext>
                </a:extLst>
              </a:tr>
              <a:tr h="370840">
                <a:tc>
                  <a:txBody>
                    <a:bodyPr/>
                    <a:lstStyle/>
                    <a:p>
                      <a:r>
                        <a:rPr lang="de-DE" dirty="0"/>
                        <a:t>Deutschland</a:t>
                      </a:r>
                    </a:p>
                  </a:txBody>
                  <a:tcPr/>
                </a:tc>
                <a:tc>
                  <a:txBody>
                    <a:bodyPr/>
                    <a:lstStyle/>
                    <a:p>
                      <a:r>
                        <a:rPr lang="de-DE" dirty="0"/>
                        <a:t>In Deutschland werden mehrere einheimische Minderheiten anerkannt: Die Roma und Sinti, die Sorben, die Friesen und die Dänen. Als anerkannte Minderheitensprache gilt außerdem das Plattdeutsch.</a:t>
                      </a:r>
                    </a:p>
                  </a:txBody>
                  <a:tcPr/>
                </a:tc>
                <a:extLst>
                  <a:ext uri="{0D108BD9-81ED-4DB2-BD59-A6C34878D82A}">
                    <a16:rowId xmlns:a16="http://schemas.microsoft.com/office/drawing/2014/main" val="3365074175"/>
                  </a:ext>
                </a:extLst>
              </a:tr>
              <a:tr h="370840">
                <a:tc>
                  <a:txBody>
                    <a:bodyPr/>
                    <a:lstStyle/>
                    <a:p>
                      <a:r>
                        <a:rPr lang="de-DE" dirty="0"/>
                        <a:t>Italien</a:t>
                      </a:r>
                    </a:p>
                  </a:txBody>
                  <a:tcPr/>
                </a:tc>
                <a:tc>
                  <a:txBody>
                    <a:bodyPr/>
                    <a:lstStyle/>
                    <a:p>
                      <a:r>
                        <a:rPr lang="de-DE" dirty="0"/>
                        <a:t>In Italien leben viele verschiedene Minderheiten, die rechtlich anerkannt werden. In Südtirol sind es vor allem </a:t>
                      </a:r>
                      <a:r>
                        <a:rPr lang="de-DE" dirty="0" err="1"/>
                        <a:t>ladinisch</a:t>
                      </a:r>
                      <a:r>
                        <a:rPr lang="de-DE" dirty="0"/>
                        <a:t>- und deutschsprachige Bevölkerungsgruppen, deren Recht auf Eigenständigkeit auch unter dem Schutz Österreichs steht. Außerdem gibt es französisch- und </a:t>
                      </a:r>
                      <a:r>
                        <a:rPr lang="de-DE" dirty="0" err="1"/>
                        <a:t>slowenischsprachige</a:t>
                      </a:r>
                      <a:r>
                        <a:rPr lang="de-DE" dirty="0"/>
                        <a:t> Gruppen sowie sardische, albanische und griechische Gemeinschaften. </a:t>
                      </a:r>
                    </a:p>
                  </a:txBody>
                  <a:tcPr/>
                </a:tc>
                <a:extLst>
                  <a:ext uri="{0D108BD9-81ED-4DB2-BD59-A6C34878D82A}">
                    <a16:rowId xmlns:a16="http://schemas.microsoft.com/office/drawing/2014/main" val="2573768843"/>
                  </a:ext>
                </a:extLst>
              </a:tr>
              <a:tr h="370840">
                <a:tc>
                  <a:txBody>
                    <a:bodyPr/>
                    <a:lstStyle/>
                    <a:p>
                      <a:r>
                        <a:rPr lang="de-DE" dirty="0"/>
                        <a:t>Liechtenstein</a:t>
                      </a:r>
                    </a:p>
                  </a:txBody>
                  <a:tcPr/>
                </a:tc>
                <a:tc>
                  <a:txBody>
                    <a:bodyPr/>
                    <a:lstStyle/>
                    <a:p>
                      <a:r>
                        <a:rPr lang="de-DE" dirty="0"/>
                        <a:t>Liechtenstein hat das Rahmenübereinkommen zum Schutz nationaler Minderheiten 1997 unterzeichnet, anerkannte Minderheiten gibt es nicht.</a:t>
                      </a:r>
                    </a:p>
                  </a:txBody>
                  <a:tcPr/>
                </a:tc>
                <a:extLst>
                  <a:ext uri="{0D108BD9-81ED-4DB2-BD59-A6C34878D82A}">
                    <a16:rowId xmlns:a16="http://schemas.microsoft.com/office/drawing/2014/main" val="3990564288"/>
                  </a:ext>
                </a:extLst>
              </a:tr>
            </a:tbl>
          </a:graphicData>
        </a:graphic>
      </p:graphicFrame>
    </p:spTree>
    <p:extLst>
      <p:ext uri="{BB962C8B-B14F-4D97-AF65-F5344CB8AC3E}">
        <p14:creationId xmlns:p14="http://schemas.microsoft.com/office/powerpoint/2010/main" val="4871644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E657A8-3762-38CE-4576-64253128732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E639435-C334-1C54-3BEF-BBA66F39D221}"/>
              </a:ext>
            </a:extLst>
          </p:cNvPr>
          <p:cNvSpPr>
            <a:spLocks noGrp="1"/>
          </p:cNvSpPr>
          <p:nvPr>
            <p:ph type="title"/>
          </p:nvPr>
        </p:nvSpPr>
        <p:spPr/>
        <p:txBody>
          <a:bodyPr>
            <a:normAutofit fontScale="90000"/>
          </a:bodyPr>
          <a:lstStyle/>
          <a:p>
            <a:r>
              <a:rPr lang="de-DE" dirty="0"/>
              <a:t>Autochthone Volksgruppen und nationale Minderheiten in unseren Nachbarländern</a:t>
            </a:r>
          </a:p>
        </p:txBody>
      </p:sp>
      <p:graphicFrame>
        <p:nvGraphicFramePr>
          <p:cNvPr id="9" name="Inhaltsplatzhalter 8">
            <a:extLst>
              <a:ext uri="{FF2B5EF4-FFF2-40B4-BE49-F238E27FC236}">
                <a16:creationId xmlns:a16="http://schemas.microsoft.com/office/drawing/2014/main" id="{BD2FC350-4D61-24FA-69B4-3EA915F734D2}"/>
              </a:ext>
            </a:extLst>
          </p:cNvPr>
          <p:cNvGraphicFramePr>
            <a:graphicFrameLocks noGrp="1"/>
          </p:cNvGraphicFramePr>
          <p:nvPr>
            <p:ph idx="1"/>
            <p:extLst>
              <p:ext uri="{D42A27DB-BD31-4B8C-83A1-F6EECF244321}">
                <p14:modId xmlns:p14="http://schemas.microsoft.com/office/powerpoint/2010/main" val="2927423559"/>
              </p:ext>
            </p:extLst>
          </p:nvPr>
        </p:nvGraphicFramePr>
        <p:xfrm>
          <a:off x="838200" y="2657475"/>
          <a:ext cx="10652140" cy="2839720"/>
        </p:xfrm>
        <a:graphic>
          <a:graphicData uri="http://schemas.openxmlformats.org/drawingml/2006/table">
            <a:tbl>
              <a:tblPr firstRow="1" bandRow="1">
                <a:tableStyleId>{5C22544A-7EE6-4342-B048-85BDC9FD1C3A}</a:tableStyleId>
              </a:tblPr>
              <a:tblGrid>
                <a:gridCol w="1800000">
                  <a:extLst>
                    <a:ext uri="{9D8B030D-6E8A-4147-A177-3AD203B41FA5}">
                      <a16:colId xmlns:a16="http://schemas.microsoft.com/office/drawing/2014/main" val="1198417833"/>
                    </a:ext>
                  </a:extLst>
                </a:gridCol>
                <a:gridCol w="8852140">
                  <a:extLst>
                    <a:ext uri="{9D8B030D-6E8A-4147-A177-3AD203B41FA5}">
                      <a16:colId xmlns:a16="http://schemas.microsoft.com/office/drawing/2014/main" val="3385661728"/>
                    </a:ext>
                  </a:extLst>
                </a:gridCol>
              </a:tblGrid>
              <a:tr h="370840">
                <a:tc>
                  <a:txBody>
                    <a:bodyPr/>
                    <a:lstStyle/>
                    <a:p>
                      <a:r>
                        <a:rPr lang="de-DE" dirty="0"/>
                        <a:t>Land</a:t>
                      </a:r>
                    </a:p>
                  </a:txBody>
                  <a:tcPr/>
                </a:tc>
                <a:tc>
                  <a:txBody>
                    <a:bodyPr/>
                    <a:lstStyle/>
                    <a:p>
                      <a:r>
                        <a:rPr lang="de-DE" dirty="0"/>
                        <a:t>Anerkannte Minderheiten</a:t>
                      </a:r>
                    </a:p>
                  </a:txBody>
                  <a:tcPr/>
                </a:tc>
                <a:extLst>
                  <a:ext uri="{0D108BD9-81ED-4DB2-BD59-A6C34878D82A}">
                    <a16:rowId xmlns:a16="http://schemas.microsoft.com/office/drawing/2014/main" val="3026810266"/>
                  </a:ext>
                </a:extLst>
              </a:tr>
              <a:tr h="370840">
                <a:tc>
                  <a:txBody>
                    <a:bodyPr/>
                    <a:lstStyle/>
                    <a:p>
                      <a:r>
                        <a:rPr lang="de-DE" dirty="0"/>
                        <a:t>Schweiz</a:t>
                      </a:r>
                    </a:p>
                  </a:txBody>
                  <a:tcPr/>
                </a:tc>
                <a:tc>
                  <a:txBody>
                    <a:bodyPr/>
                    <a:lstStyle/>
                    <a:p>
                      <a:r>
                        <a:rPr lang="de-DE" dirty="0"/>
                        <a:t>In der Schweiz sind die Bevölkerungsgruppen der Jenischen, Sinti und </a:t>
                      </a:r>
                      <a:r>
                        <a:rPr lang="de-DE" dirty="0" err="1"/>
                        <a:t>Manouches</a:t>
                      </a:r>
                      <a:r>
                        <a:rPr lang="de-DE" dirty="0"/>
                        <a:t> als nationale </a:t>
                      </a:r>
                      <a:r>
                        <a:rPr lang="de-DE"/>
                        <a:t>Minderheiten anerkannt </a:t>
                      </a:r>
                      <a:r>
                        <a:rPr lang="de-DE" dirty="0"/>
                        <a:t>sowie die jüdischen Gemeinschaften. Rätoromanisch und Italienisch gelten als geschützte Minderheitensprachen. </a:t>
                      </a:r>
                    </a:p>
                  </a:txBody>
                  <a:tcPr/>
                </a:tc>
                <a:extLst>
                  <a:ext uri="{0D108BD9-81ED-4DB2-BD59-A6C34878D82A}">
                    <a16:rowId xmlns:a16="http://schemas.microsoft.com/office/drawing/2014/main" val="3365074175"/>
                  </a:ext>
                </a:extLst>
              </a:tr>
              <a:tr h="370840">
                <a:tc>
                  <a:txBody>
                    <a:bodyPr/>
                    <a:lstStyle/>
                    <a:p>
                      <a:r>
                        <a:rPr lang="de-DE" dirty="0"/>
                        <a:t>Slowakei</a:t>
                      </a:r>
                    </a:p>
                  </a:txBody>
                  <a:tcPr/>
                </a:tc>
                <a:tc>
                  <a:txBody>
                    <a:bodyPr/>
                    <a:lstStyle/>
                    <a:p>
                      <a:r>
                        <a:rPr lang="de-DE" dirty="0"/>
                        <a:t>Die ungarische Bevölkerungsgruppe und die Gruppe der Roma zählen zu den beiden größten Minderheiten im Land. Daneben gibt es noch kleinere Gemeinschaften, die tschechisch, ukrainisch, deutsch und ruthenisch sprechen. </a:t>
                      </a:r>
                    </a:p>
                  </a:txBody>
                  <a:tcPr/>
                </a:tc>
                <a:extLst>
                  <a:ext uri="{0D108BD9-81ED-4DB2-BD59-A6C34878D82A}">
                    <a16:rowId xmlns:a16="http://schemas.microsoft.com/office/drawing/2014/main" val="2573768843"/>
                  </a:ext>
                </a:extLst>
              </a:tr>
              <a:tr h="370840">
                <a:tc>
                  <a:txBody>
                    <a:bodyPr/>
                    <a:lstStyle/>
                    <a:p>
                      <a:r>
                        <a:rPr lang="de-DE" dirty="0"/>
                        <a:t>Slowenien</a:t>
                      </a:r>
                    </a:p>
                  </a:txBody>
                  <a:tcPr/>
                </a:tc>
                <a:tc>
                  <a:txBody>
                    <a:bodyPr/>
                    <a:lstStyle/>
                    <a:p>
                      <a:r>
                        <a:rPr lang="de-DE" dirty="0"/>
                        <a:t>Die italienische und ungarische Volksgruppe sind als anerkannte Minderheiten auch im Parlament vertreten.</a:t>
                      </a:r>
                    </a:p>
                  </a:txBody>
                  <a:tcPr/>
                </a:tc>
                <a:extLst>
                  <a:ext uri="{0D108BD9-81ED-4DB2-BD59-A6C34878D82A}">
                    <a16:rowId xmlns:a16="http://schemas.microsoft.com/office/drawing/2014/main" val="3990564288"/>
                  </a:ext>
                </a:extLst>
              </a:tr>
            </a:tbl>
          </a:graphicData>
        </a:graphic>
      </p:graphicFrame>
    </p:spTree>
    <p:extLst>
      <p:ext uri="{BB962C8B-B14F-4D97-AF65-F5344CB8AC3E}">
        <p14:creationId xmlns:p14="http://schemas.microsoft.com/office/powerpoint/2010/main" val="5514078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FDC747-9052-E6F2-309D-62150DEDC0B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22E40E18-C038-6A48-6741-BA27867A3577}"/>
              </a:ext>
            </a:extLst>
          </p:cNvPr>
          <p:cNvSpPr>
            <a:spLocks noGrp="1"/>
          </p:cNvSpPr>
          <p:nvPr>
            <p:ph type="title"/>
          </p:nvPr>
        </p:nvSpPr>
        <p:spPr/>
        <p:txBody>
          <a:bodyPr>
            <a:normAutofit fontScale="90000"/>
          </a:bodyPr>
          <a:lstStyle/>
          <a:p>
            <a:r>
              <a:rPr lang="de-DE" dirty="0"/>
              <a:t>Autochthone Volksgruppen und nationale Minderheiten in unseren Nachbarländern</a:t>
            </a:r>
          </a:p>
        </p:txBody>
      </p:sp>
      <p:graphicFrame>
        <p:nvGraphicFramePr>
          <p:cNvPr id="9" name="Inhaltsplatzhalter 8">
            <a:extLst>
              <a:ext uri="{FF2B5EF4-FFF2-40B4-BE49-F238E27FC236}">
                <a16:creationId xmlns:a16="http://schemas.microsoft.com/office/drawing/2014/main" id="{B205D332-C0BC-9691-E254-2C7F6D667B02}"/>
              </a:ext>
            </a:extLst>
          </p:cNvPr>
          <p:cNvGraphicFramePr>
            <a:graphicFrameLocks noGrp="1"/>
          </p:cNvGraphicFramePr>
          <p:nvPr>
            <p:ph idx="1"/>
            <p:extLst>
              <p:ext uri="{D42A27DB-BD31-4B8C-83A1-F6EECF244321}">
                <p14:modId xmlns:p14="http://schemas.microsoft.com/office/powerpoint/2010/main" val="4208415060"/>
              </p:ext>
            </p:extLst>
          </p:nvPr>
        </p:nvGraphicFramePr>
        <p:xfrm>
          <a:off x="838200" y="2657475"/>
          <a:ext cx="10652140" cy="3296920"/>
        </p:xfrm>
        <a:graphic>
          <a:graphicData uri="http://schemas.openxmlformats.org/drawingml/2006/table">
            <a:tbl>
              <a:tblPr firstRow="1" bandRow="1">
                <a:tableStyleId>{5C22544A-7EE6-4342-B048-85BDC9FD1C3A}</a:tableStyleId>
              </a:tblPr>
              <a:tblGrid>
                <a:gridCol w="1800000">
                  <a:extLst>
                    <a:ext uri="{9D8B030D-6E8A-4147-A177-3AD203B41FA5}">
                      <a16:colId xmlns:a16="http://schemas.microsoft.com/office/drawing/2014/main" val="1198417833"/>
                    </a:ext>
                  </a:extLst>
                </a:gridCol>
                <a:gridCol w="8852140">
                  <a:extLst>
                    <a:ext uri="{9D8B030D-6E8A-4147-A177-3AD203B41FA5}">
                      <a16:colId xmlns:a16="http://schemas.microsoft.com/office/drawing/2014/main" val="3385661728"/>
                    </a:ext>
                  </a:extLst>
                </a:gridCol>
              </a:tblGrid>
              <a:tr h="370840">
                <a:tc>
                  <a:txBody>
                    <a:bodyPr/>
                    <a:lstStyle/>
                    <a:p>
                      <a:r>
                        <a:rPr lang="de-DE" dirty="0"/>
                        <a:t>Land</a:t>
                      </a:r>
                    </a:p>
                  </a:txBody>
                  <a:tcPr/>
                </a:tc>
                <a:tc>
                  <a:txBody>
                    <a:bodyPr/>
                    <a:lstStyle/>
                    <a:p>
                      <a:r>
                        <a:rPr lang="de-DE" dirty="0"/>
                        <a:t>Anerkannte Minderheiten</a:t>
                      </a:r>
                    </a:p>
                  </a:txBody>
                  <a:tcPr/>
                </a:tc>
                <a:extLst>
                  <a:ext uri="{0D108BD9-81ED-4DB2-BD59-A6C34878D82A}">
                    <a16:rowId xmlns:a16="http://schemas.microsoft.com/office/drawing/2014/main" val="3026810266"/>
                  </a:ext>
                </a:extLst>
              </a:tr>
              <a:tr h="370840">
                <a:tc>
                  <a:txBody>
                    <a:bodyPr/>
                    <a:lstStyle/>
                    <a:p>
                      <a:r>
                        <a:rPr lang="de-DE" dirty="0"/>
                        <a:t>Tschechien</a:t>
                      </a:r>
                    </a:p>
                  </a:txBody>
                  <a:tcPr/>
                </a:tc>
                <a:tc>
                  <a:txBody>
                    <a:bodyPr/>
                    <a:lstStyle/>
                    <a:p>
                      <a:r>
                        <a:rPr lang="de-DE" dirty="0"/>
                        <a:t>Im Rat der Regierung für nationale Minderheiten sind Vertreterinnen und Vertreter der bulgarischen, deutschen, griechischen, kroatischen, polnischen, ruthenischen, russischen, serbischen, slowakischen, ukrainischen und ungarischen Minderheiten sowie Vertreterinnen und Vertreter der Roma dabei. Außerdem anerkennt die Tschechische Republik seit 2013 auch die vietnamesischen sowie belarussischen Gemeinschaften als ethnische Minderheiten an. </a:t>
                      </a:r>
                    </a:p>
                  </a:txBody>
                  <a:tcPr/>
                </a:tc>
                <a:extLst>
                  <a:ext uri="{0D108BD9-81ED-4DB2-BD59-A6C34878D82A}">
                    <a16:rowId xmlns:a16="http://schemas.microsoft.com/office/drawing/2014/main" val="3365074175"/>
                  </a:ext>
                </a:extLst>
              </a:tr>
              <a:tr h="370840">
                <a:tc>
                  <a:txBody>
                    <a:bodyPr/>
                    <a:lstStyle/>
                    <a:p>
                      <a:r>
                        <a:rPr lang="de-DE" dirty="0"/>
                        <a:t>Ungarn</a:t>
                      </a:r>
                    </a:p>
                  </a:txBody>
                  <a:tcPr/>
                </a:tc>
                <a:tc>
                  <a:txBody>
                    <a:bodyPr/>
                    <a:lstStyle/>
                    <a:p>
                      <a:r>
                        <a:rPr lang="de-DE" dirty="0"/>
                        <a:t>In Ungarn werden 13 Minderheiten anerkannt. Die Volksgruppe der Roma, die armenische, bulgarische, griechische, kroatische, polnische, ruthenische, rumänische, serbische, slowakische, slowenische, ukrainische und ungarndeutsche Minderheitengruppen.</a:t>
                      </a:r>
                    </a:p>
                  </a:txBody>
                  <a:tcPr/>
                </a:tc>
                <a:extLst>
                  <a:ext uri="{0D108BD9-81ED-4DB2-BD59-A6C34878D82A}">
                    <a16:rowId xmlns:a16="http://schemas.microsoft.com/office/drawing/2014/main" val="2573768843"/>
                  </a:ext>
                </a:extLst>
              </a:tr>
            </a:tbl>
          </a:graphicData>
        </a:graphic>
      </p:graphicFrame>
    </p:spTree>
    <p:extLst>
      <p:ext uri="{BB962C8B-B14F-4D97-AF65-F5344CB8AC3E}">
        <p14:creationId xmlns:p14="http://schemas.microsoft.com/office/powerpoint/2010/main" val="34886027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platzhalter 2">
            <a:extLst>
              <a:ext uri="{FF2B5EF4-FFF2-40B4-BE49-F238E27FC236}">
                <a16:creationId xmlns:a16="http://schemas.microsoft.com/office/drawing/2014/main" id="{80025D98-714B-2A74-6378-6AF6F2EE17EA}"/>
              </a:ext>
            </a:extLst>
          </p:cNvPr>
          <p:cNvPicPr>
            <a:picLocks noGrp="1" noChangeAspect="1"/>
          </p:cNvPicPr>
          <p:nvPr>
            <p:ph type="pic" idx="10"/>
          </p:nvPr>
        </p:nvPicPr>
        <p:blipFill>
          <a:blip r:embed="rId2" cstate="print">
            <a:extLst>
              <a:ext uri="{28A0092B-C50C-407E-A947-70E740481C1C}">
                <a14:useLocalDpi xmlns:a14="http://schemas.microsoft.com/office/drawing/2010/main" val="0"/>
              </a:ext>
            </a:extLst>
          </a:blip>
          <a:srcRect t="25326" b="25326"/>
          <a:stretch>
            <a:fillRect/>
          </a:stretch>
        </p:blipFill>
        <p:spPr>
          <a:prstGeom prst="rect">
            <a:avLst/>
          </a:prstGeom>
        </p:spPr>
      </p:pic>
      <p:sp>
        <p:nvSpPr>
          <p:cNvPr id="5" name="Titel 4">
            <a:extLst>
              <a:ext uri="{FF2B5EF4-FFF2-40B4-BE49-F238E27FC236}">
                <a16:creationId xmlns:a16="http://schemas.microsoft.com/office/drawing/2014/main" id="{FFD1FFD9-AE43-0944-C907-8A18C736FFDD}"/>
              </a:ext>
            </a:extLst>
          </p:cNvPr>
          <p:cNvSpPr>
            <a:spLocks noGrp="1"/>
          </p:cNvSpPr>
          <p:nvPr>
            <p:ph type="title"/>
          </p:nvPr>
        </p:nvSpPr>
        <p:spPr/>
        <p:txBody>
          <a:bodyPr>
            <a:normAutofit/>
          </a:bodyPr>
          <a:lstStyle/>
          <a:p>
            <a:r>
              <a:rPr lang="de-AT" dirty="0"/>
              <a:t>🔗 </a:t>
            </a:r>
            <a:r>
              <a:rPr lang="de-AT" dirty="0">
                <a:hlinkClick r:id="rId3"/>
              </a:rPr>
              <a:t>Sprache, Kultur und Identität</a:t>
            </a:r>
            <a:endParaRPr lang="de-AT" dirty="0"/>
          </a:p>
        </p:txBody>
      </p:sp>
      <p:sp>
        <p:nvSpPr>
          <p:cNvPr id="6" name="Textplatzhalter 5">
            <a:extLst>
              <a:ext uri="{FF2B5EF4-FFF2-40B4-BE49-F238E27FC236}">
                <a16:creationId xmlns:a16="http://schemas.microsoft.com/office/drawing/2014/main" id="{825D574A-D305-53CC-44B9-55380981893A}"/>
              </a:ext>
            </a:extLst>
          </p:cNvPr>
          <p:cNvSpPr>
            <a:spLocks noGrp="1"/>
          </p:cNvSpPr>
          <p:nvPr>
            <p:ph type="body" idx="1"/>
          </p:nvPr>
        </p:nvSpPr>
        <p:spPr/>
        <p:txBody>
          <a:bodyPr/>
          <a:lstStyle/>
          <a:p>
            <a:r>
              <a:rPr lang="de-AT">
                <a:solidFill>
                  <a:schemeClr val="tx1"/>
                </a:solidFill>
              </a:rPr>
              <a:t>© Weingartner-Foto</a:t>
            </a:r>
            <a:r>
              <a:rPr lang="de-AT" dirty="0">
                <a:solidFill>
                  <a:schemeClr val="tx1"/>
                </a:solidFill>
              </a:rPr>
              <a:t>/picturedesk.com/Ernst Weingartner</a:t>
            </a:r>
          </a:p>
        </p:txBody>
      </p:sp>
    </p:spTree>
    <p:extLst>
      <p:ext uri="{BB962C8B-B14F-4D97-AF65-F5344CB8AC3E}">
        <p14:creationId xmlns:p14="http://schemas.microsoft.com/office/powerpoint/2010/main" val="13372788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B30192E6-5A90-09DA-8864-AE1ACA76B358}"/>
              </a:ext>
            </a:extLst>
          </p:cNvPr>
          <p:cNvSpPr>
            <a:spLocks noGrp="1"/>
          </p:cNvSpPr>
          <p:nvPr>
            <p:ph type="title"/>
          </p:nvPr>
        </p:nvSpPr>
        <p:spPr/>
        <p:txBody>
          <a:bodyPr/>
          <a:lstStyle/>
          <a:p>
            <a:endParaRPr lang="de-AT" dirty="0"/>
          </a:p>
        </p:txBody>
      </p:sp>
    </p:spTree>
    <p:extLst>
      <p:ext uri="{BB962C8B-B14F-4D97-AF65-F5344CB8AC3E}">
        <p14:creationId xmlns:p14="http://schemas.microsoft.com/office/powerpoint/2010/main" val="13748444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CC0DAD-E78C-B2DB-5878-268E61480398}"/>
              </a:ext>
            </a:extLst>
          </p:cNvPr>
          <p:cNvSpPr>
            <a:spLocks noGrp="1"/>
          </p:cNvSpPr>
          <p:nvPr>
            <p:ph type="title"/>
          </p:nvPr>
        </p:nvSpPr>
        <p:spPr/>
        <p:txBody>
          <a:bodyPr>
            <a:normAutofit fontScale="90000"/>
          </a:bodyPr>
          <a:lstStyle/>
          <a:p>
            <a:r>
              <a:rPr lang="de-AT" dirty="0" err="1"/>
              <a:t>Ahoj</a:t>
            </a:r>
            <a:r>
              <a:rPr lang="de-AT" dirty="0"/>
              <a:t>, Del </a:t>
            </a:r>
            <a:r>
              <a:rPr lang="de-AT" dirty="0" err="1"/>
              <a:t>tuha</a:t>
            </a:r>
            <a:r>
              <a:rPr lang="de-AT" dirty="0"/>
              <a:t>, </a:t>
            </a:r>
            <a:r>
              <a:rPr lang="de-AT" dirty="0" err="1"/>
              <a:t>Dobrý</a:t>
            </a:r>
            <a:r>
              <a:rPr lang="de-AT" dirty="0"/>
              <a:t> </a:t>
            </a:r>
            <a:r>
              <a:rPr lang="de-AT" dirty="0" err="1"/>
              <a:t>deň</a:t>
            </a:r>
            <a:r>
              <a:rPr lang="de-AT" dirty="0"/>
              <a:t>, </a:t>
            </a:r>
            <a:r>
              <a:rPr lang="de-AT" dirty="0" err="1"/>
              <a:t>Dobrodošli</a:t>
            </a:r>
            <a:r>
              <a:rPr lang="de-AT" dirty="0"/>
              <a:t>, Servus, </a:t>
            </a:r>
            <a:r>
              <a:rPr lang="de-AT" dirty="0" err="1"/>
              <a:t>Szia</a:t>
            </a:r>
            <a:r>
              <a:rPr lang="de-AT" dirty="0"/>
              <a:t>, </a:t>
            </a:r>
            <a:r>
              <a:rPr lang="de-AT" dirty="0" err="1"/>
              <a:t>Vitajte</a:t>
            </a:r>
            <a:r>
              <a:rPr lang="de-AT" dirty="0"/>
              <a:t>, Willkommen, </a:t>
            </a:r>
            <a:r>
              <a:rPr lang="de-AT" dirty="0" err="1"/>
              <a:t>Zdravo</a:t>
            </a:r>
            <a:r>
              <a:rPr lang="de-AT" dirty="0"/>
              <a:t>! </a:t>
            </a:r>
          </a:p>
        </p:txBody>
      </p:sp>
      <p:sp>
        <p:nvSpPr>
          <p:cNvPr id="3" name="Inhaltsplatzhalter 2">
            <a:extLst>
              <a:ext uri="{FF2B5EF4-FFF2-40B4-BE49-F238E27FC236}">
                <a16:creationId xmlns:a16="http://schemas.microsoft.com/office/drawing/2014/main" id="{C5741A90-F3EB-77CB-17AD-E6FE38AD631C}"/>
              </a:ext>
            </a:extLst>
          </p:cNvPr>
          <p:cNvSpPr>
            <a:spLocks noGrp="1"/>
          </p:cNvSpPr>
          <p:nvPr>
            <p:ph idx="1"/>
          </p:nvPr>
        </p:nvSpPr>
        <p:spPr/>
        <p:txBody>
          <a:bodyPr>
            <a:normAutofit fontScale="77500" lnSpcReduction="20000"/>
          </a:bodyPr>
          <a:lstStyle/>
          <a:p>
            <a:pPr marL="0" indent="0">
              <a:buNone/>
            </a:pPr>
            <a:r>
              <a:rPr lang="de-AT" dirty="0"/>
              <a:t>„</a:t>
            </a:r>
            <a:r>
              <a:rPr lang="de-AT" dirty="0">
                <a:highlight>
                  <a:srgbClr val="FFF2C6"/>
                </a:highlight>
              </a:rPr>
              <a:t>So viele Sprachen du kannst, so oft bist du Mensch</a:t>
            </a:r>
            <a:r>
              <a:rPr lang="de-AT" dirty="0"/>
              <a:t>." Johann Amos Komensky</a:t>
            </a:r>
          </a:p>
          <a:p>
            <a:r>
              <a:rPr lang="de-AT" dirty="0"/>
              <a:t>Unsere Identität ist ein Puzzle aus vielen verschiedenen Teilen: Gefühle, Vorlieben, Interessen und Wertvorstellungen. </a:t>
            </a:r>
          </a:p>
          <a:p>
            <a:r>
              <a:rPr lang="de-AT" dirty="0"/>
              <a:t>Unsere Identität wird geprägt von den Menschen um uns herum und von all den Dingen, die wir im Laufe unseres Lebens lernen und erleben.</a:t>
            </a:r>
          </a:p>
          <a:p>
            <a:r>
              <a:rPr lang="de-AT" dirty="0"/>
              <a:t>Sprachen sind ein wichtiger Teil unserer Identität. </a:t>
            </a:r>
          </a:p>
        </p:txBody>
      </p:sp>
    </p:spTree>
    <p:extLst>
      <p:ext uri="{BB962C8B-B14F-4D97-AF65-F5344CB8AC3E}">
        <p14:creationId xmlns:p14="http://schemas.microsoft.com/office/powerpoint/2010/main" val="28244183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9A6DF7-015C-6A62-D7FE-285943008A85}"/>
              </a:ext>
            </a:extLst>
          </p:cNvPr>
          <p:cNvSpPr>
            <a:spLocks noGrp="1"/>
          </p:cNvSpPr>
          <p:nvPr>
            <p:ph type="title"/>
          </p:nvPr>
        </p:nvSpPr>
        <p:spPr/>
        <p:txBody>
          <a:bodyPr/>
          <a:lstStyle/>
          <a:p>
            <a:r>
              <a:rPr lang="de-AT" dirty="0"/>
              <a:t> Sprachenvielfalt Europas </a:t>
            </a:r>
          </a:p>
        </p:txBody>
      </p:sp>
      <p:sp>
        <p:nvSpPr>
          <p:cNvPr id="3" name="Inhaltsplatzhalter 2">
            <a:extLst>
              <a:ext uri="{FF2B5EF4-FFF2-40B4-BE49-F238E27FC236}">
                <a16:creationId xmlns:a16="http://schemas.microsoft.com/office/drawing/2014/main" id="{BD3A412E-3F49-A2EB-12C1-58B6FA36F77A}"/>
              </a:ext>
            </a:extLst>
          </p:cNvPr>
          <p:cNvSpPr>
            <a:spLocks noGrp="1"/>
          </p:cNvSpPr>
          <p:nvPr>
            <p:ph idx="1"/>
          </p:nvPr>
        </p:nvSpPr>
        <p:spPr/>
        <p:txBody>
          <a:bodyPr>
            <a:normAutofit fontScale="62500" lnSpcReduction="20000"/>
          </a:bodyPr>
          <a:lstStyle/>
          <a:p>
            <a:r>
              <a:rPr lang="de-AT" sz="2900" dirty="0"/>
              <a:t>In den 27 Ländern der Europäischen Union leben über 450 Millionen Einwohnerinnen und Einwohner (Stand 2025). </a:t>
            </a:r>
          </a:p>
          <a:p>
            <a:r>
              <a:rPr lang="de-AT" sz="2900" dirty="0"/>
              <a:t>Neben den </a:t>
            </a:r>
            <a:r>
              <a:rPr lang="de-AT" sz="2900" dirty="0">
                <a:highlight>
                  <a:srgbClr val="F3EFE3"/>
                </a:highlight>
              </a:rPr>
              <a:t>24 Amtssprachen </a:t>
            </a:r>
            <a:r>
              <a:rPr lang="de-AT" sz="2900" dirty="0"/>
              <a:t>werden mehr als </a:t>
            </a:r>
            <a:r>
              <a:rPr lang="de-AT" sz="2900" dirty="0">
                <a:highlight>
                  <a:srgbClr val="F3EFE3"/>
                </a:highlight>
              </a:rPr>
              <a:t>60 regionale Minderheitensprachen </a:t>
            </a:r>
            <a:r>
              <a:rPr lang="de-AT" sz="2900" dirty="0"/>
              <a:t>gesprochen. </a:t>
            </a:r>
          </a:p>
          <a:p>
            <a:r>
              <a:rPr lang="de-AT" sz="2900" dirty="0"/>
              <a:t>Etwa 50 Millionen EU-Bürgerinnen und Bürger gehören einer </a:t>
            </a:r>
            <a:r>
              <a:rPr lang="de-AT" sz="2900" dirty="0">
                <a:highlight>
                  <a:srgbClr val="F3EFE3"/>
                </a:highlight>
              </a:rPr>
              <a:t>autochthonen Minderheit </a:t>
            </a:r>
            <a:r>
              <a:rPr lang="de-AT" sz="2900" dirty="0"/>
              <a:t>an. </a:t>
            </a:r>
          </a:p>
          <a:p>
            <a:r>
              <a:rPr lang="de-AT" sz="2900" dirty="0"/>
              <a:t>In Europa leben nach Schätzungen </a:t>
            </a:r>
            <a:r>
              <a:rPr lang="de-AT" sz="2900" dirty="0">
                <a:highlight>
                  <a:srgbClr val="F3EFE3"/>
                </a:highlight>
              </a:rPr>
              <a:t>mehr als 350 Minderheiten</a:t>
            </a:r>
            <a:r>
              <a:rPr lang="de-AT" sz="2900" dirty="0"/>
              <a:t>, denen über 100 Millionen Menschen angehören, in der Europäischen Union sind es </a:t>
            </a:r>
            <a:r>
              <a:rPr lang="de-AT" sz="2900" dirty="0">
                <a:highlight>
                  <a:srgbClr val="F3EFE3"/>
                </a:highlight>
              </a:rPr>
              <a:t>190 Minderheiten</a:t>
            </a:r>
            <a:r>
              <a:rPr lang="de-AT" sz="2900" dirty="0"/>
              <a:t>. </a:t>
            </a:r>
            <a:br>
              <a:rPr lang="de-AT" dirty="0"/>
            </a:br>
            <a:endParaRPr lang="de-AT" dirty="0"/>
          </a:p>
          <a:p>
            <a:pPr marL="0" indent="0">
              <a:buNone/>
            </a:pPr>
            <a:r>
              <a:rPr lang="de-AT" dirty="0"/>
              <a:t>(Quelle: Föderalistische Union Europäischer Nationalitäten/FUEN)</a:t>
            </a:r>
          </a:p>
        </p:txBody>
      </p:sp>
    </p:spTree>
    <p:extLst>
      <p:ext uri="{BB962C8B-B14F-4D97-AF65-F5344CB8AC3E}">
        <p14:creationId xmlns:p14="http://schemas.microsoft.com/office/powerpoint/2010/main" val="11402975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C644CD-1EF7-9BDB-5843-779E8A9735D0}"/>
              </a:ext>
            </a:extLst>
          </p:cNvPr>
          <p:cNvSpPr>
            <a:spLocks noGrp="1"/>
          </p:cNvSpPr>
          <p:nvPr>
            <p:ph type="title"/>
          </p:nvPr>
        </p:nvSpPr>
        <p:spPr/>
        <p:txBody>
          <a:bodyPr>
            <a:normAutofit fontScale="90000"/>
          </a:bodyPr>
          <a:lstStyle/>
          <a:p>
            <a:r>
              <a:rPr lang="de-AT" dirty="0"/>
              <a:t>Die Einteilung der verschiedenen Regional- und Minderheitensprachen im Überblick</a:t>
            </a:r>
          </a:p>
        </p:txBody>
      </p:sp>
      <p:sp>
        <p:nvSpPr>
          <p:cNvPr id="3" name="Inhaltsplatzhalter 2">
            <a:extLst>
              <a:ext uri="{FF2B5EF4-FFF2-40B4-BE49-F238E27FC236}">
                <a16:creationId xmlns:a16="http://schemas.microsoft.com/office/drawing/2014/main" id="{EA739B85-AECD-6060-FF2A-61ABA7CF3530}"/>
              </a:ext>
            </a:extLst>
          </p:cNvPr>
          <p:cNvSpPr>
            <a:spLocks noGrp="1"/>
          </p:cNvSpPr>
          <p:nvPr>
            <p:ph idx="1"/>
          </p:nvPr>
        </p:nvSpPr>
        <p:spPr/>
        <p:txBody>
          <a:bodyPr>
            <a:normAutofit fontScale="85000" lnSpcReduction="20000"/>
          </a:bodyPr>
          <a:lstStyle/>
          <a:p>
            <a:r>
              <a:rPr lang="de-AT" dirty="0"/>
              <a:t>    Sprachen von Gruppen, die </a:t>
            </a:r>
            <a:r>
              <a:rPr lang="de-AT" dirty="0">
                <a:highlight>
                  <a:srgbClr val="F3EFE3"/>
                </a:highlight>
              </a:rPr>
              <a:t>innerhalb eines Staates zur Minderheit </a:t>
            </a:r>
            <a:r>
              <a:rPr lang="de-AT" dirty="0"/>
              <a:t>gehören</a:t>
            </a:r>
          </a:p>
          <a:p>
            <a:pPr lvl="1"/>
            <a:r>
              <a:rPr lang="de-AT" dirty="0"/>
              <a:t>Beispiele: Sorbisch in Deutschland; Walisisch im Vereinigten Königreich</a:t>
            </a:r>
          </a:p>
          <a:p>
            <a:r>
              <a:rPr lang="de-AT" dirty="0"/>
              <a:t>    Sprachen von Gruppen, die </a:t>
            </a:r>
            <a:r>
              <a:rPr lang="de-AT" dirty="0">
                <a:highlight>
                  <a:srgbClr val="F3EFE3"/>
                </a:highlight>
              </a:rPr>
              <a:t>in zwei oder mehreren Staaten leben und in diesen Staaten zur Minderheit </a:t>
            </a:r>
            <a:r>
              <a:rPr lang="de-AT" dirty="0"/>
              <a:t>zählen</a:t>
            </a:r>
          </a:p>
          <a:p>
            <a:pPr lvl="1"/>
            <a:r>
              <a:rPr lang="de-AT" dirty="0"/>
              <a:t>Beispiele: Baskisch in Frankreich und Spanien; Samisch in Teilen Finnlands, Norwegens, Russlands und in Schweden</a:t>
            </a:r>
          </a:p>
          <a:p>
            <a:pPr marL="0" indent="0">
              <a:buNone/>
            </a:pPr>
            <a:endParaRPr lang="de-AT" dirty="0"/>
          </a:p>
        </p:txBody>
      </p:sp>
    </p:spTree>
    <p:extLst>
      <p:ext uri="{BB962C8B-B14F-4D97-AF65-F5344CB8AC3E}">
        <p14:creationId xmlns:p14="http://schemas.microsoft.com/office/powerpoint/2010/main" val="28680345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8B012B-285D-47ED-161E-72F0AF178A7D}"/>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741E5BF9-5089-85C4-0F87-8D70B3BB1995}"/>
              </a:ext>
            </a:extLst>
          </p:cNvPr>
          <p:cNvSpPr>
            <a:spLocks noGrp="1"/>
          </p:cNvSpPr>
          <p:nvPr>
            <p:ph type="title"/>
          </p:nvPr>
        </p:nvSpPr>
        <p:spPr/>
        <p:txBody>
          <a:bodyPr>
            <a:normAutofit fontScale="90000"/>
          </a:bodyPr>
          <a:lstStyle/>
          <a:p>
            <a:r>
              <a:rPr lang="de-AT" dirty="0"/>
              <a:t>Die Einteilung der verschiedenen Regional- und Minderheitensprachen im Überblick</a:t>
            </a:r>
          </a:p>
        </p:txBody>
      </p:sp>
      <p:sp>
        <p:nvSpPr>
          <p:cNvPr id="3" name="Inhaltsplatzhalter 2">
            <a:extLst>
              <a:ext uri="{FF2B5EF4-FFF2-40B4-BE49-F238E27FC236}">
                <a16:creationId xmlns:a16="http://schemas.microsoft.com/office/drawing/2014/main" id="{C6C3261A-BEB8-95D3-1B2D-B385F4D9AA78}"/>
              </a:ext>
            </a:extLst>
          </p:cNvPr>
          <p:cNvSpPr>
            <a:spLocks noGrp="1"/>
          </p:cNvSpPr>
          <p:nvPr>
            <p:ph idx="1"/>
          </p:nvPr>
        </p:nvSpPr>
        <p:spPr/>
        <p:txBody>
          <a:bodyPr>
            <a:normAutofit/>
          </a:bodyPr>
          <a:lstStyle/>
          <a:p>
            <a:r>
              <a:rPr lang="de-AT" sz="2000" dirty="0"/>
              <a:t>Sprachen von Gruppen, die </a:t>
            </a:r>
            <a:r>
              <a:rPr lang="de-AT" sz="2000" dirty="0">
                <a:highlight>
                  <a:srgbClr val="F3EFE3"/>
                </a:highlight>
              </a:rPr>
              <a:t>in einem Land zur Mehrheit, in einem anderen Land zur Minderheit</a:t>
            </a:r>
            <a:r>
              <a:rPr lang="de-AT" sz="2000" dirty="0"/>
              <a:t> zählen</a:t>
            </a:r>
          </a:p>
          <a:p>
            <a:pPr lvl="1"/>
            <a:r>
              <a:rPr lang="de-AT" sz="2000" dirty="0"/>
              <a:t>Beispiele: Dänisch wird in Dänemark gesprochen und von einer dänischen Minderheit in Deutschland; Slowenisch wird in Slowenien gesprochen und von der slowenischen Minderheit in Österreich.    </a:t>
            </a:r>
          </a:p>
          <a:p>
            <a:r>
              <a:rPr lang="de-AT" sz="2000" dirty="0"/>
              <a:t>Sprachen, deren Sprecherinnen und Sprecher </a:t>
            </a:r>
            <a:r>
              <a:rPr lang="de-AT" sz="2000" dirty="0">
                <a:highlight>
                  <a:srgbClr val="F3EFE3"/>
                </a:highlight>
              </a:rPr>
              <a:t>in ganz Europa verteilt </a:t>
            </a:r>
            <a:r>
              <a:rPr lang="de-AT" sz="2000" dirty="0"/>
              <a:t>leben</a:t>
            </a:r>
          </a:p>
          <a:p>
            <a:pPr lvl="2"/>
            <a:r>
              <a:rPr lang="de-AT" dirty="0"/>
              <a:t>Beispiele: Jiddisch; Jenisch; Romanes</a:t>
            </a:r>
          </a:p>
        </p:txBody>
      </p:sp>
    </p:spTree>
    <p:extLst>
      <p:ext uri="{BB962C8B-B14F-4D97-AF65-F5344CB8AC3E}">
        <p14:creationId xmlns:p14="http://schemas.microsoft.com/office/powerpoint/2010/main" val="39961764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platzhalter 7">
            <a:extLst>
              <a:ext uri="{FF2B5EF4-FFF2-40B4-BE49-F238E27FC236}">
                <a16:creationId xmlns:a16="http://schemas.microsoft.com/office/drawing/2014/main" id="{A5664A12-D0FA-5C82-1204-2DB670F6541A}"/>
              </a:ext>
            </a:extLst>
          </p:cNvPr>
          <p:cNvPicPr>
            <a:picLocks noGrp="1" noChangeAspect="1"/>
          </p:cNvPicPr>
          <p:nvPr>
            <p:ph type="pic" idx="10"/>
          </p:nvPr>
        </p:nvPicPr>
        <p:blipFill>
          <a:blip r:embed="rId2" cstate="print">
            <a:extLst>
              <a:ext uri="{28A0092B-C50C-407E-A947-70E740481C1C}">
                <a14:useLocalDpi xmlns:a14="http://schemas.microsoft.com/office/drawing/2010/main" val="0"/>
              </a:ext>
            </a:extLst>
          </a:blip>
          <a:stretch>
            <a:fillRect/>
          </a:stretch>
        </p:blipFill>
        <p:spPr>
          <a:xfrm>
            <a:off x="838200" y="1958109"/>
            <a:ext cx="9517523" cy="5052187"/>
          </a:xfrm>
          <a:prstGeom prst="rect">
            <a:avLst/>
          </a:prstGeom>
        </p:spPr>
      </p:pic>
      <p:sp>
        <p:nvSpPr>
          <p:cNvPr id="3" name="Titel 2">
            <a:extLst>
              <a:ext uri="{FF2B5EF4-FFF2-40B4-BE49-F238E27FC236}">
                <a16:creationId xmlns:a16="http://schemas.microsoft.com/office/drawing/2014/main" id="{CF4A1A92-5F20-2144-803C-2BABE45C2822}"/>
              </a:ext>
            </a:extLst>
          </p:cNvPr>
          <p:cNvSpPr>
            <a:spLocks noGrp="1"/>
          </p:cNvSpPr>
          <p:nvPr>
            <p:ph type="title"/>
          </p:nvPr>
        </p:nvSpPr>
        <p:spPr/>
        <p:txBody>
          <a:bodyPr/>
          <a:lstStyle/>
          <a:p>
            <a:r>
              <a:rPr lang="de-AT" dirty="0"/>
              <a:t>🔗</a:t>
            </a:r>
            <a:r>
              <a:rPr lang="de-AT" dirty="0">
                <a:hlinkClick r:id="rId3"/>
              </a:rPr>
              <a:t>Vielfalt lernen für morgen </a:t>
            </a:r>
            <a:endParaRPr lang="de-AT" dirty="0"/>
          </a:p>
        </p:txBody>
      </p:sp>
      <p:sp>
        <p:nvSpPr>
          <p:cNvPr id="4" name="Textplatzhalter 3">
            <a:extLst>
              <a:ext uri="{FF2B5EF4-FFF2-40B4-BE49-F238E27FC236}">
                <a16:creationId xmlns:a16="http://schemas.microsoft.com/office/drawing/2014/main" id="{08AA055F-358C-EDE2-CEAA-C4DB8FE729F6}"/>
              </a:ext>
            </a:extLst>
          </p:cNvPr>
          <p:cNvSpPr>
            <a:spLocks noGrp="1"/>
          </p:cNvSpPr>
          <p:nvPr>
            <p:ph type="body" idx="1"/>
          </p:nvPr>
        </p:nvSpPr>
        <p:spPr/>
        <p:txBody>
          <a:bodyPr/>
          <a:lstStyle/>
          <a:p>
            <a:r>
              <a:rPr lang="de-AT" dirty="0"/>
              <a:t>© Parlamentsdirektion</a:t>
            </a:r>
          </a:p>
        </p:txBody>
      </p:sp>
    </p:spTree>
    <p:extLst>
      <p:ext uri="{BB962C8B-B14F-4D97-AF65-F5344CB8AC3E}">
        <p14:creationId xmlns:p14="http://schemas.microsoft.com/office/powerpoint/2010/main" val="36027128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9174E3-5E1A-7180-5F52-A06631431FD2}"/>
              </a:ext>
            </a:extLst>
          </p:cNvPr>
          <p:cNvSpPr>
            <a:spLocks noGrp="1"/>
          </p:cNvSpPr>
          <p:nvPr>
            <p:ph type="title"/>
          </p:nvPr>
        </p:nvSpPr>
        <p:spPr/>
        <p:txBody>
          <a:bodyPr/>
          <a:lstStyle/>
          <a:p>
            <a:r>
              <a:rPr lang="de-AT" dirty="0"/>
              <a:t>Zweisprachige Schulstandorte</a:t>
            </a:r>
          </a:p>
        </p:txBody>
      </p:sp>
      <p:sp>
        <p:nvSpPr>
          <p:cNvPr id="4" name="Textplatzhalter 3">
            <a:extLst>
              <a:ext uri="{FF2B5EF4-FFF2-40B4-BE49-F238E27FC236}">
                <a16:creationId xmlns:a16="http://schemas.microsoft.com/office/drawing/2014/main" id="{25593765-0E68-2764-D136-3557D5F5C627}"/>
              </a:ext>
            </a:extLst>
          </p:cNvPr>
          <p:cNvSpPr>
            <a:spLocks noGrp="1"/>
          </p:cNvSpPr>
          <p:nvPr>
            <p:ph idx="1"/>
          </p:nvPr>
        </p:nvSpPr>
        <p:spPr/>
        <p:txBody>
          <a:bodyPr>
            <a:normAutofit fontScale="70000" lnSpcReduction="20000"/>
          </a:bodyPr>
          <a:lstStyle/>
          <a:p>
            <a:pPr marL="0" indent="0">
              <a:buNone/>
            </a:pPr>
            <a:r>
              <a:rPr lang="de-AT" sz="2900" dirty="0"/>
              <a:t>In Österreich sollen Schülerinnen und Schüler in gemischtsprachigen Gebieten mit autochthonen Volksgruppen die Möglichkeit haben, einen zweisprachigen Unterricht zu besuchen.  Dieses Recht wird durch das </a:t>
            </a:r>
            <a:r>
              <a:rPr lang="de-AT" sz="2900" dirty="0">
                <a:highlight>
                  <a:srgbClr val="F3EFE3"/>
                </a:highlight>
              </a:rPr>
              <a:t>Minderheitenschulwesen</a:t>
            </a:r>
            <a:r>
              <a:rPr lang="de-AT" sz="2900" dirty="0"/>
              <a:t> gesetzlich geregelt.</a:t>
            </a:r>
          </a:p>
          <a:p>
            <a:pPr lvl="1"/>
            <a:r>
              <a:rPr lang="de-DE" sz="2900" dirty="0"/>
              <a:t>Burgenland: Zahlreiche Volksschulen und Kindergärten sind zweisprachig organisiert, neben Deutsch wird auch Kroatisch, Ungarisch und Burgenlandromani gesprochen. </a:t>
            </a:r>
          </a:p>
          <a:p>
            <a:pPr lvl="1"/>
            <a:r>
              <a:rPr lang="de-DE" sz="2900" dirty="0"/>
              <a:t>Wien: Unterricht in tschechischer, slowakischer oder ungarischer Unterrichtssprache</a:t>
            </a:r>
          </a:p>
          <a:p>
            <a:pPr lvl="1"/>
            <a:r>
              <a:rPr lang="de-DE" sz="2900" dirty="0"/>
              <a:t>Kärnten: In einigen Bildungseinrichtungen wird auch in Slowenisch unterrichtet.</a:t>
            </a:r>
            <a:endParaRPr lang="de-AT" sz="2900" dirty="0"/>
          </a:p>
          <a:p>
            <a:endParaRPr lang="de-AT" dirty="0"/>
          </a:p>
        </p:txBody>
      </p:sp>
    </p:spTree>
    <p:extLst>
      <p:ext uri="{BB962C8B-B14F-4D97-AF65-F5344CB8AC3E}">
        <p14:creationId xmlns:p14="http://schemas.microsoft.com/office/powerpoint/2010/main" val="3067294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F95188-EAC7-8819-B5B9-73FD57997232}"/>
              </a:ext>
            </a:extLst>
          </p:cNvPr>
          <p:cNvSpPr>
            <a:spLocks noGrp="1"/>
          </p:cNvSpPr>
          <p:nvPr>
            <p:ph type="title"/>
          </p:nvPr>
        </p:nvSpPr>
        <p:spPr/>
        <p:txBody>
          <a:bodyPr>
            <a:normAutofit fontScale="90000"/>
          </a:bodyPr>
          <a:lstStyle/>
          <a:p>
            <a:r>
              <a:rPr lang="de-AT" dirty="0"/>
              <a:t>Zwei- oder mehrsprachigen Unterricht gestalten</a:t>
            </a:r>
          </a:p>
        </p:txBody>
      </p:sp>
      <p:graphicFrame>
        <p:nvGraphicFramePr>
          <p:cNvPr id="5" name="Inhaltsplatzhalter 4">
            <a:extLst>
              <a:ext uri="{FF2B5EF4-FFF2-40B4-BE49-F238E27FC236}">
                <a16:creationId xmlns:a16="http://schemas.microsoft.com/office/drawing/2014/main" id="{84B3E61D-DB8C-0EDB-74C8-692C820D151F}"/>
              </a:ext>
            </a:extLst>
          </p:cNvPr>
          <p:cNvGraphicFramePr>
            <a:graphicFrameLocks noGrp="1"/>
          </p:cNvGraphicFramePr>
          <p:nvPr>
            <p:ph idx="1"/>
            <p:extLst>
              <p:ext uri="{D42A27DB-BD31-4B8C-83A1-F6EECF244321}">
                <p14:modId xmlns:p14="http://schemas.microsoft.com/office/powerpoint/2010/main" val="2579379220"/>
              </p:ext>
            </p:extLst>
          </p:nvPr>
        </p:nvGraphicFramePr>
        <p:xfrm>
          <a:off x="838200" y="2657475"/>
          <a:ext cx="10515597" cy="2651760"/>
        </p:xfrm>
        <a:graphic>
          <a:graphicData uri="http://schemas.openxmlformats.org/drawingml/2006/table">
            <a:tbl>
              <a:tblPr firstRow="1" bandRow="1">
                <a:tableStyleId>{5C22544A-7EE6-4342-B048-85BDC9FD1C3A}</a:tableStyleId>
              </a:tblPr>
              <a:tblGrid>
                <a:gridCol w="3505199">
                  <a:extLst>
                    <a:ext uri="{9D8B030D-6E8A-4147-A177-3AD203B41FA5}">
                      <a16:colId xmlns:a16="http://schemas.microsoft.com/office/drawing/2014/main" val="4125609470"/>
                    </a:ext>
                  </a:extLst>
                </a:gridCol>
                <a:gridCol w="3505199">
                  <a:extLst>
                    <a:ext uri="{9D8B030D-6E8A-4147-A177-3AD203B41FA5}">
                      <a16:colId xmlns:a16="http://schemas.microsoft.com/office/drawing/2014/main" val="1773503190"/>
                    </a:ext>
                  </a:extLst>
                </a:gridCol>
                <a:gridCol w="3505199">
                  <a:extLst>
                    <a:ext uri="{9D8B030D-6E8A-4147-A177-3AD203B41FA5}">
                      <a16:colId xmlns:a16="http://schemas.microsoft.com/office/drawing/2014/main" val="1177996431"/>
                    </a:ext>
                  </a:extLst>
                </a:gridCol>
              </a:tblGrid>
              <a:tr h="370840">
                <a:tc>
                  <a:txBody>
                    <a:bodyPr/>
                    <a:lstStyle/>
                    <a:p>
                      <a:r>
                        <a:rPr lang="de-AT" dirty="0"/>
                        <a:t>Bilinguale Schulen</a:t>
                      </a:r>
                    </a:p>
                  </a:txBody>
                  <a:tcPr/>
                </a:tc>
                <a:tc>
                  <a:txBody>
                    <a:bodyPr/>
                    <a:lstStyle/>
                    <a:p>
                      <a:r>
                        <a:rPr lang="de-AT" dirty="0"/>
                        <a:t>Sprachbad</a:t>
                      </a:r>
                    </a:p>
                  </a:txBody>
                  <a:tcPr/>
                </a:tc>
                <a:tc>
                  <a:txBody>
                    <a:bodyPr/>
                    <a:lstStyle/>
                    <a:p>
                      <a:r>
                        <a:rPr lang="en-US" dirty="0"/>
                        <a:t>CLIL (Content and Language Integrated Learning)</a:t>
                      </a:r>
                      <a:endParaRPr lang="de-AT" dirty="0"/>
                    </a:p>
                  </a:txBody>
                  <a:tcPr/>
                </a:tc>
                <a:extLst>
                  <a:ext uri="{0D108BD9-81ED-4DB2-BD59-A6C34878D82A}">
                    <a16:rowId xmlns:a16="http://schemas.microsoft.com/office/drawing/2014/main" val="2364142458"/>
                  </a:ext>
                </a:extLst>
              </a:tr>
              <a:tr h="370840">
                <a:tc>
                  <a:txBody>
                    <a:bodyPr/>
                    <a:lstStyle/>
                    <a:p>
                      <a:r>
                        <a:rPr lang="de-AT" dirty="0"/>
                        <a:t>Zwei – oder mehrsprachiger Unterricht, regelmäßiger Wechsel der Unterrichtssprache</a:t>
                      </a:r>
                    </a:p>
                  </a:txBody>
                  <a:tcPr/>
                </a:tc>
                <a:tc>
                  <a:txBody>
                    <a:bodyPr/>
                    <a:lstStyle/>
                    <a:p>
                      <a:r>
                        <a:rPr lang="de-AT" dirty="0"/>
                        <a:t>Sprachen werden gelernt, in dem sie verwendet werden. Sie sind kein eigener Unterrichtsgegenstand, sondern werden als Arbeitssprache genutzt, in die „eingetaucht“ wird.</a:t>
                      </a:r>
                    </a:p>
                  </a:txBody>
                  <a:tcPr/>
                </a:tc>
                <a:tc>
                  <a:txBody>
                    <a:bodyPr/>
                    <a:lstStyle/>
                    <a:p>
                      <a:r>
                        <a:rPr lang="de-AT" dirty="0"/>
                        <a:t>Sachfächer werden in verschiedenen Sprachen unterrichtet. Sprach- und Fachwissen werden dabei kombiniert und zum Beispiel das Fach Geografie in slowenischer Sprache abgehalten.</a:t>
                      </a:r>
                    </a:p>
                  </a:txBody>
                  <a:tcPr/>
                </a:tc>
                <a:extLst>
                  <a:ext uri="{0D108BD9-81ED-4DB2-BD59-A6C34878D82A}">
                    <a16:rowId xmlns:a16="http://schemas.microsoft.com/office/drawing/2014/main" val="3240044717"/>
                  </a:ext>
                </a:extLst>
              </a:tr>
            </a:tbl>
          </a:graphicData>
        </a:graphic>
      </p:graphicFrame>
    </p:spTree>
    <p:extLst>
      <p:ext uri="{BB962C8B-B14F-4D97-AF65-F5344CB8AC3E}">
        <p14:creationId xmlns:p14="http://schemas.microsoft.com/office/powerpoint/2010/main" val="31872270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C329A0-FBA2-2CD8-C76B-E8DE26C04F50}"/>
              </a:ext>
            </a:extLst>
          </p:cNvPr>
          <p:cNvSpPr>
            <a:spLocks noGrp="1"/>
          </p:cNvSpPr>
          <p:nvPr>
            <p:ph type="title"/>
          </p:nvPr>
        </p:nvSpPr>
        <p:spPr/>
        <p:txBody>
          <a:bodyPr/>
          <a:lstStyle/>
          <a:p>
            <a:r>
              <a:rPr lang="de-AT" dirty="0"/>
              <a:t> Miteinander in Vielfalt leben </a:t>
            </a:r>
          </a:p>
        </p:txBody>
      </p:sp>
      <p:sp>
        <p:nvSpPr>
          <p:cNvPr id="3" name="Inhaltsplatzhalter 2">
            <a:extLst>
              <a:ext uri="{FF2B5EF4-FFF2-40B4-BE49-F238E27FC236}">
                <a16:creationId xmlns:a16="http://schemas.microsoft.com/office/drawing/2014/main" id="{C5D0C50D-47EF-731F-9B49-87D1A8D96D9F}"/>
              </a:ext>
            </a:extLst>
          </p:cNvPr>
          <p:cNvSpPr>
            <a:spLocks noGrp="1"/>
          </p:cNvSpPr>
          <p:nvPr>
            <p:ph idx="1"/>
          </p:nvPr>
        </p:nvSpPr>
        <p:spPr/>
        <p:txBody>
          <a:bodyPr>
            <a:normAutofit fontScale="77500" lnSpcReduction="20000"/>
          </a:bodyPr>
          <a:lstStyle/>
          <a:p>
            <a:r>
              <a:rPr lang="de-AT" dirty="0"/>
              <a:t>Kultur und Sprache der Volksgruppen werden nicht nur in der Schule weitergegeben, sondern sind auch Teil der vielfältigen Kulturlandschaft Österreichs. </a:t>
            </a:r>
          </a:p>
          <a:p>
            <a:r>
              <a:rPr lang="de-AT" dirty="0"/>
              <a:t>Zahlreiche Initiativen, Vereine und Medien geben Sprache, Traditionen und neue Impulse weiter. </a:t>
            </a:r>
          </a:p>
          <a:p>
            <a:r>
              <a:rPr lang="de-AT" dirty="0"/>
              <a:t>Auf Websites, in Ausstellungen und Museen kann die wechselvolle Geschichte der Volksgruppen in Österreich erlebt werden.</a:t>
            </a:r>
          </a:p>
        </p:txBody>
      </p:sp>
    </p:spTree>
    <p:extLst>
      <p:ext uri="{BB962C8B-B14F-4D97-AF65-F5344CB8AC3E}">
        <p14:creationId xmlns:p14="http://schemas.microsoft.com/office/powerpoint/2010/main" val="19094542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3EFE3"/>
        </a:solidFill>
        <a:effectLst/>
      </p:bgPr>
    </p:bg>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2EEA50C0-CBFC-BD5E-12C8-ED605D01B146}"/>
              </a:ext>
            </a:extLst>
          </p:cNvPr>
          <p:cNvSpPr>
            <a:spLocks noGrp="1"/>
          </p:cNvSpPr>
          <p:nvPr>
            <p:ph type="body" sz="half" idx="2"/>
          </p:nvPr>
        </p:nvSpPr>
        <p:spPr/>
        <p:txBody>
          <a:bodyPr>
            <a:normAutofit/>
          </a:bodyPr>
          <a:lstStyle/>
          <a:p>
            <a:r>
              <a:rPr lang="de-AT" dirty="0"/>
              <a:t>Ausstellung im Österreichischen Parlament zu den Volksgruppen und dem Volksgruppengesetz</a:t>
            </a:r>
          </a:p>
        </p:txBody>
      </p:sp>
      <p:pic>
        <p:nvPicPr>
          <p:cNvPr id="7" name="Bildplatzhalter 6">
            <a:extLst>
              <a:ext uri="{FF2B5EF4-FFF2-40B4-BE49-F238E27FC236}">
                <a16:creationId xmlns:a16="http://schemas.microsoft.com/office/drawing/2014/main" id="{E589B778-18EE-5EE4-41B6-76F6085057F7}"/>
              </a:ext>
            </a:extLst>
          </p:cNvPr>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7767" r="7767"/>
          <a:stretch/>
        </p:blipFill>
        <p:spPr>
          <a:prstGeom prst="rect">
            <a:avLst/>
          </a:prstGeom>
        </p:spPr>
      </p:pic>
      <p:sp>
        <p:nvSpPr>
          <p:cNvPr id="5" name="Textplatzhalter 4">
            <a:extLst>
              <a:ext uri="{FF2B5EF4-FFF2-40B4-BE49-F238E27FC236}">
                <a16:creationId xmlns:a16="http://schemas.microsoft.com/office/drawing/2014/main" id="{0B46A002-CBD4-A0A1-D405-30BADF5A403F}"/>
              </a:ext>
            </a:extLst>
          </p:cNvPr>
          <p:cNvSpPr>
            <a:spLocks noGrp="1"/>
          </p:cNvSpPr>
          <p:nvPr>
            <p:ph type="body" idx="10"/>
          </p:nvPr>
        </p:nvSpPr>
        <p:spPr/>
        <p:txBody>
          <a:bodyPr/>
          <a:lstStyle/>
          <a:p>
            <a:r>
              <a:rPr lang="de-AT" dirty="0"/>
              <a:t>Bild © Parlamentsdirektion / Bernadette Sattler-</a:t>
            </a:r>
            <a:r>
              <a:rPr lang="de-AT" dirty="0" err="1"/>
              <a:t>Remling</a:t>
            </a:r>
            <a:r>
              <a:rPr lang="de-AT" dirty="0"/>
              <a:t> </a:t>
            </a:r>
          </a:p>
          <a:p>
            <a:endParaRPr lang="de-AT" dirty="0"/>
          </a:p>
        </p:txBody>
      </p:sp>
      <p:sp>
        <p:nvSpPr>
          <p:cNvPr id="3" name="Titel 2">
            <a:extLst>
              <a:ext uri="{FF2B5EF4-FFF2-40B4-BE49-F238E27FC236}">
                <a16:creationId xmlns:a16="http://schemas.microsoft.com/office/drawing/2014/main" id="{5A12F493-F0D9-4ECA-B0C8-48D54C5F5EF8}"/>
              </a:ext>
            </a:extLst>
          </p:cNvPr>
          <p:cNvSpPr>
            <a:spLocks noGrp="1"/>
          </p:cNvSpPr>
          <p:nvPr>
            <p:ph type="title"/>
          </p:nvPr>
        </p:nvSpPr>
        <p:spPr>
          <a:xfrm>
            <a:off x="148649" y="1312503"/>
            <a:ext cx="5034539" cy="1600200"/>
          </a:xfrm>
        </p:spPr>
        <p:txBody>
          <a:bodyPr/>
          <a:lstStyle/>
          <a:p>
            <a:r>
              <a:rPr lang="de-AT" dirty="0"/>
              <a:t>🔗 </a:t>
            </a:r>
            <a:r>
              <a:rPr lang="de-AT" dirty="0">
                <a:hlinkClick r:id="rId3"/>
              </a:rPr>
              <a:t>Wir sind Demokratie</a:t>
            </a:r>
            <a:endParaRPr lang="de-AT" dirty="0"/>
          </a:p>
        </p:txBody>
      </p:sp>
    </p:spTree>
    <p:extLst>
      <p:ext uri="{BB962C8B-B14F-4D97-AF65-F5344CB8AC3E}">
        <p14:creationId xmlns:p14="http://schemas.microsoft.com/office/powerpoint/2010/main" val="16501157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7D2B743C-E4BB-4FD5-638C-C1739CEC89B8}"/>
              </a:ext>
            </a:extLst>
          </p:cNvPr>
          <p:cNvSpPr>
            <a:spLocks noGrp="1" noRot="1" noMove="1" noResize="1" noEditPoints="1" noAdjustHandles="1" noChangeArrowheads="1" noChangeShapeType="1"/>
          </p:cNvSpPr>
          <p:nvPr>
            <p:ph idx="1"/>
          </p:nvPr>
        </p:nvSpPr>
        <p:spPr/>
        <p:txBody>
          <a:bodyPr>
            <a:noAutofit/>
          </a:bodyPr>
          <a:lstStyle/>
          <a:p>
            <a:r>
              <a:rPr lang="de-AT" sz="1600" dirty="0">
                <a:hlinkClick r:id="rId2"/>
              </a:rPr>
              <a:t>Klub </a:t>
            </a:r>
            <a:r>
              <a:rPr lang="de-AT" sz="1600" dirty="0" err="1">
                <a:hlinkClick r:id="rId2"/>
              </a:rPr>
              <a:t>slovenskih</a:t>
            </a:r>
            <a:r>
              <a:rPr lang="de-AT" sz="1600" dirty="0">
                <a:hlinkClick r:id="rId2"/>
              </a:rPr>
              <a:t> </a:t>
            </a:r>
            <a:r>
              <a:rPr lang="de-AT" sz="1600" dirty="0" err="1">
                <a:hlinkClick r:id="rId2"/>
              </a:rPr>
              <a:t>študentk</a:t>
            </a:r>
            <a:r>
              <a:rPr lang="de-AT" sz="1600" dirty="0">
                <a:hlinkClick r:id="rId2"/>
              </a:rPr>
              <a:t> in </a:t>
            </a:r>
            <a:r>
              <a:rPr lang="de-AT" sz="1600" dirty="0" err="1">
                <a:hlinkClick r:id="rId2"/>
              </a:rPr>
              <a:t>študentov</a:t>
            </a:r>
            <a:r>
              <a:rPr lang="de-AT" sz="1600" dirty="0">
                <a:hlinkClick r:id="rId2"/>
              </a:rPr>
              <a:t> na </a:t>
            </a:r>
            <a:r>
              <a:rPr lang="de-AT" sz="1600" dirty="0" err="1">
                <a:hlinkClick r:id="rId2"/>
              </a:rPr>
              <a:t>Dunaju</a:t>
            </a:r>
            <a:r>
              <a:rPr lang="de-AT" sz="1600" dirty="0">
                <a:hlinkClick r:id="rId2"/>
              </a:rPr>
              <a:t> (KSŠŠD) </a:t>
            </a:r>
            <a:r>
              <a:rPr lang="de-AT" sz="1600" dirty="0"/>
              <a:t>– Klub slowenischer Studierender in Wien</a:t>
            </a:r>
          </a:p>
          <a:p>
            <a:r>
              <a:rPr lang="de-AT" sz="1600" dirty="0">
                <a:hlinkClick r:id="rId3"/>
              </a:rPr>
              <a:t>HAK- Hrvatski </a:t>
            </a:r>
            <a:r>
              <a:rPr lang="de-AT" sz="1600" dirty="0" err="1">
                <a:hlinkClick r:id="rId3"/>
              </a:rPr>
              <a:t>akademski</a:t>
            </a:r>
            <a:r>
              <a:rPr lang="de-AT" sz="1600" dirty="0">
                <a:hlinkClick r:id="rId3"/>
              </a:rPr>
              <a:t> </a:t>
            </a:r>
            <a:r>
              <a:rPr lang="de-AT" sz="1600" dirty="0" err="1">
                <a:hlinkClick r:id="rId3"/>
              </a:rPr>
              <a:t>klub</a:t>
            </a:r>
            <a:r>
              <a:rPr lang="de-AT" sz="1600" dirty="0">
                <a:hlinkClick r:id="rId3"/>
              </a:rPr>
              <a:t> </a:t>
            </a:r>
            <a:r>
              <a:rPr lang="de-AT" sz="1600" dirty="0"/>
              <a:t>– Jugendorganisation der burgenlandkroatischen Minderheit, Hauptsitz in Wien</a:t>
            </a:r>
          </a:p>
          <a:p>
            <a:r>
              <a:rPr lang="de-AT" sz="1600" dirty="0">
                <a:hlinkClick r:id="rId4"/>
              </a:rPr>
              <a:t>RADIO MORA </a:t>
            </a:r>
            <a:r>
              <a:rPr lang="de-AT" sz="1600" dirty="0"/>
              <a:t>– Mehrsprachiges offenes Radio</a:t>
            </a:r>
          </a:p>
          <a:p>
            <a:r>
              <a:rPr lang="de-AT" sz="1600" dirty="0">
                <a:hlinkClick r:id="rId5"/>
              </a:rPr>
              <a:t>Sobodni </a:t>
            </a:r>
            <a:r>
              <a:rPr lang="de-AT" sz="1600" dirty="0" err="1">
                <a:hlinkClick r:id="rId5"/>
              </a:rPr>
              <a:t>radio</a:t>
            </a:r>
            <a:r>
              <a:rPr lang="de-AT" sz="1600" dirty="0"/>
              <a:t> – Freies Radio „AGORA 105, 5“</a:t>
            </a:r>
          </a:p>
          <a:p>
            <a:r>
              <a:rPr lang="de-AT" sz="1600" dirty="0"/>
              <a:t>„</a:t>
            </a:r>
            <a:r>
              <a:rPr lang="de-AT" sz="1600" dirty="0">
                <a:hlinkClick r:id="rId6"/>
              </a:rPr>
              <a:t>HÖR</a:t>
            </a:r>
            <a:r>
              <a:rPr lang="de-AT" sz="1600" dirty="0"/>
              <a:t>“ – Erster Jugend Verein der Roma und Romnja in Österreich</a:t>
            </a:r>
          </a:p>
          <a:p>
            <a:r>
              <a:rPr lang="de-AT" sz="1600" dirty="0"/>
              <a:t>Tanz- Musik- und Sprachverein </a:t>
            </a:r>
            <a:r>
              <a:rPr lang="de-AT" sz="1600" dirty="0">
                <a:hlinkClick r:id="rId7"/>
              </a:rPr>
              <a:t>Marjánka</a:t>
            </a:r>
            <a:endParaRPr lang="de-AT" sz="1600" dirty="0"/>
          </a:p>
          <a:p>
            <a:r>
              <a:rPr lang="de-AT" sz="1600" dirty="0">
                <a:hlinkClick r:id="rId7"/>
              </a:rPr>
              <a:t>Volkshochschule der Burgenländischen Ungarn</a:t>
            </a:r>
            <a:endParaRPr lang="de-AT" sz="1600" dirty="0"/>
          </a:p>
        </p:txBody>
      </p:sp>
      <p:sp>
        <p:nvSpPr>
          <p:cNvPr id="3" name="Titel 2">
            <a:extLst>
              <a:ext uri="{FF2B5EF4-FFF2-40B4-BE49-F238E27FC236}">
                <a16:creationId xmlns:a16="http://schemas.microsoft.com/office/drawing/2014/main" id="{8BF1C546-C0C3-0753-C905-C7007CB26225}"/>
              </a:ext>
            </a:extLst>
          </p:cNvPr>
          <p:cNvSpPr>
            <a:spLocks noGrp="1"/>
          </p:cNvSpPr>
          <p:nvPr>
            <p:ph type="title"/>
          </p:nvPr>
        </p:nvSpPr>
        <p:spPr/>
        <p:txBody>
          <a:bodyPr>
            <a:normAutofit fontScale="90000"/>
          </a:bodyPr>
          <a:lstStyle/>
          <a:p>
            <a:r>
              <a:rPr lang="de-AT" dirty="0"/>
              <a:t>Auswahl an Initiativen und Vereinen für junge Menschen</a:t>
            </a:r>
          </a:p>
        </p:txBody>
      </p:sp>
    </p:spTree>
    <p:extLst>
      <p:ext uri="{BB962C8B-B14F-4D97-AF65-F5344CB8AC3E}">
        <p14:creationId xmlns:p14="http://schemas.microsoft.com/office/powerpoint/2010/main" val="11442577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platzhalter 2">
            <a:extLst>
              <a:ext uri="{FF2B5EF4-FFF2-40B4-BE49-F238E27FC236}">
                <a16:creationId xmlns:a16="http://schemas.microsoft.com/office/drawing/2014/main" id="{30E6DC69-15B1-FA7F-3541-4BD57D35EA05}"/>
              </a:ext>
            </a:extLst>
          </p:cNvPr>
          <p:cNvPicPr>
            <a:picLocks noGrp="1" noChangeAspect="1"/>
          </p:cNvPicPr>
          <p:nvPr>
            <p:ph type="pic" idx="10"/>
          </p:nvPr>
        </p:nvPicPr>
        <p:blipFill>
          <a:blip r:embed="rId2">
            <a:extLst>
              <a:ext uri="{28A0092B-C50C-407E-A947-70E740481C1C}">
                <a14:useLocalDpi xmlns:a14="http://schemas.microsoft.com/office/drawing/2010/main" val="0"/>
              </a:ext>
            </a:extLst>
          </a:blip>
          <a:srcRect l="60" t="20482" r="-60" b="35343"/>
          <a:stretch/>
        </p:blipFill>
        <p:spPr>
          <a:xfrm>
            <a:off x="838200" y="2490281"/>
            <a:ext cx="10521950" cy="3463256"/>
          </a:xfrm>
        </p:spPr>
      </p:pic>
      <p:sp>
        <p:nvSpPr>
          <p:cNvPr id="11" name="Titel 10">
            <a:extLst>
              <a:ext uri="{FF2B5EF4-FFF2-40B4-BE49-F238E27FC236}">
                <a16:creationId xmlns:a16="http://schemas.microsoft.com/office/drawing/2014/main" id="{654EAABC-73EC-16BE-48AA-1558E03DDB73}"/>
              </a:ext>
            </a:extLst>
          </p:cNvPr>
          <p:cNvSpPr>
            <a:spLocks noGrp="1"/>
          </p:cNvSpPr>
          <p:nvPr>
            <p:ph type="title"/>
          </p:nvPr>
        </p:nvSpPr>
        <p:spPr>
          <a:noFill/>
        </p:spPr>
        <p:txBody>
          <a:bodyPr/>
          <a:lstStyle/>
          <a:p>
            <a:r>
              <a:rPr lang="de-AT" dirty="0">
                <a:solidFill>
                  <a:srgbClr val="F3EFE3"/>
                </a:solidFill>
              </a:rPr>
              <a:t>🔗 </a:t>
            </a:r>
            <a:r>
              <a:rPr lang="de-AT" dirty="0">
                <a:solidFill>
                  <a:srgbClr val="132843"/>
                </a:solidFill>
                <a:hlinkClick r:id="rId3">
                  <a:extLst>
                    <a:ext uri="{A12FA001-AC4F-418D-AE19-62706E023703}">
                      <ahyp:hlinkClr xmlns:ahyp="http://schemas.microsoft.com/office/drawing/2018/hyperlinkcolor" val="tx"/>
                    </a:ext>
                  </a:extLst>
                </a:hlinkClick>
              </a:rPr>
              <a:t>Minderheiten und Vielfalt in Österreich</a:t>
            </a:r>
            <a:endParaRPr lang="de-AT" dirty="0">
              <a:solidFill>
                <a:srgbClr val="132843"/>
              </a:solidFill>
            </a:endParaRPr>
          </a:p>
        </p:txBody>
      </p:sp>
      <p:sp>
        <p:nvSpPr>
          <p:cNvPr id="12" name="Textplatzhalter 11">
            <a:extLst>
              <a:ext uri="{FF2B5EF4-FFF2-40B4-BE49-F238E27FC236}">
                <a16:creationId xmlns:a16="http://schemas.microsoft.com/office/drawing/2014/main" id="{E49B0284-1E6A-2055-07A9-ADE1B25A6719}"/>
              </a:ext>
            </a:extLst>
          </p:cNvPr>
          <p:cNvSpPr>
            <a:spLocks noGrp="1"/>
          </p:cNvSpPr>
          <p:nvPr>
            <p:ph type="body" idx="1"/>
          </p:nvPr>
        </p:nvSpPr>
        <p:spPr/>
        <p:txBody>
          <a:bodyPr/>
          <a:lstStyle/>
          <a:p>
            <a:r>
              <a:rPr lang="de-AT" dirty="0"/>
              <a:t>© OENB</a:t>
            </a:r>
          </a:p>
        </p:txBody>
      </p:sp>
    </p:spTree>
    <p:extLst>
      <p:ext uri="{BB962C8B-B14F-4D97-AF65-F5344CB8AC3E}">
        <p14:creationId xmlns:p14="http://schemas.microsoft.com/office/powerpoint/2010/main" val="9772487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E7E4066E-40B4-44AF-2AEE-AF08EC5F5DDF}"/>
              </a:ext>
            </a:extLst>
          </p:cNvPr>
          <p:cNvSpPr>
            <a:spLocks noGrp="1"/>
          </p:cNvSpPr>
          <p:nvPr>
            <p:ph idx="1"/>
          </p:nvPr>
        </p:nvSpPr>
        <p:spPr/>
        <p:txBody>
          <a:bodyPr>
            <a:normAutofit fontScale="25000" lnSpcReduction="20000"/>
          </a:bodyPr>
          <a:lstStyle/>
          <a:p>
            <a:r>
              <a:rPr lang="de-DE" sz="7200" dirty="0"/>
              <a:t>Unsere Identitäten sind vielfältig! Als wen siehst du dich?</a:t>
            </a:r>
          </a:p>
          <a:p>
            <a:pPr lvl="1"/>
            <a:r>
              <a:rPr lang="de-DE" sz="6400" dirty="0"/>
              <a:t>Einwohnerin / Einwohner meiner Ortsgemeinde	</a:t>
            </a:r>
          </a:p>
          <a:p>
            <a:pPr lvl="1"/>
            <a:r>
              <a:rPr lang="de-DE" sz="6400" dirty="0"/>
              <a:t>Einwohnerin / Einwohner der Region, in der ich lebe</a:t>
            </a:r>
          </a:p>
          <a:p>
            <a:pPr lvl="1"/>
            <a:r>
              <a:rPr lang="de-DE" sz="6400" dirty="0"/>
              <a:t>Europäerin / Europäer</a:t>
            </a:r>
          </a:p>
          <a:p>
            <a:pPr lvl="1"/>
            <a:r>
              <a:rPr lang="de-DE" sz="6400" dirty="0"/>
              <a:t>Weltbürgerin / Weltbürger</a:t>
            </a:r>
          </a:p>
          <a:p>
            <a:pPr lvl="1"/>
            <a:r>
              <a:rPr lang="de-DE" sz="6400" dirty="0"/>
              <a:t>Angehörige oder Angehöriger einer sprachlichen oder ethnischen Minderheit</a:t>
            </a:r>
          </a:p>
          <a:p>
            <a:pPr lvl="1"/>
            <a:r>
              <a:rPr lang="de-DE" sz="6400" dirty="0"/>
              <a:t>Einwohnerin / Einwohner des Landes, in dem ich lebe</a:t>
            </a:r>
          </a:p>
          <a:p>
            <a:pPr lvl="1"/>
            <a:r>
              <a:rPr lang="de-DE" sz="6400" dirty="0"/>
              <a:t>Anderes</a:t>
            </a:r>
          </a:p>
          <a:p>
            <a:r>
              <a:rPr lang="de-DE" sz="6800" dirty="0"/>
              <a:t>Wo begegnet dir im Alltag die Vielfalt der Volksgruppen </a:t>
            </a:r>
            <a:r>
              <a:rPr lang="de-DE" sz="6800"/>
              <a:t>in Österreich?</a:t>
            </a:r>
            <a:endParaRPr lang="de-DE" sz="6800" dirty="0"/>
          </a:p>
          <a:p>
            <a:pPr marL="0" indent="0">
              <a:buNone/>
            </a:pPr>
            <a:endParaRPr lang="de-DE" dirty="0"/>
          </a:p>
          <a:p>
            <a:pPr marL="457200" lvl="1" indent="0">
              <a:buNone/>
            </a:pPr>
            <a:endParaRPr lang="de-DE" dirty="0"/>
          </a:p>
        </p:txBody>
      </p:sp>
      <p:sp>
        <p:nvSpPr>
          <p:cNvPr id="3" name="Titel 2">
            <a:extLst>
              <a:ext uri="{FF2B5EF4-FFF2-40B4-BE49-F238E27FC236}">
                <a16:creationId xmlns:a16="http://schemas.microsoft.com/office/drawing/2014/main" id="{38B0D6BA-956A-D694-2EEB-BD937D40A119}"/>
              </a:ext>
            </a:extLst>
          </p:cNvPr>
          <p:cNvSpPr>
            <a:spLocks noGrp="1"/>
          </p:cNvSpPr>
          <p:nvPr>
            <p:ph type="title"/>
          </p:nvPr>
        </p:nvSpPr>
        <p:spPr/>
        <p:txBody>
          <a:bodyPr/>
          <a:lstStyle/>
          <a:p>
            <a:r>
              <a:rPr lang="de-DE" dirty="0"/>
              <a:t>Diskussionsfragen</a:t>
            </a:r>
          </a:p>
        </p:txBody>
      </p:sp>
    </p:spTree>
    <p:extLst>
      <p:ext uri="{BB962C8B-B14F-4D97-AF65-F5344CB8AC3E}">
        <p14:creationId xmlns:p14="http://schemas.microsoft.com/office/powerpoint/2010/main" val="29790261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2A5C858B-FFBE-D5F3-DEB2-DFBB34454E59}"/>
              </a:ext>
            </a:extLst>
          </p:cNvPr>
          <p:cNvSpPr>
            <a:spLocks noGrp="1"/>
          </p:cNvSpPr>
          <p:nvPr>
            <p:ph idx="1"/>
          </p:nvPr>
        </p:nvSpPr>
        <p:spPr/>
        <p:txBody>
          <a:bodyPr>
            <a:normAutofit/>
          </a:bodyPr>
          <a:lstStyle/>
          <a:p>
            <a:pPr marL="0" indent="0">
              <a:buNone/>
            </a:pPr>
            <a:r>
              <a:rPr lang="de-DE" dirty="0"/>
              <a:t>Herausgeberin: Republik Österreich – Parlamentsdirektion – </a:t>
            </a:r>
            <a:r>
              <a:rPr lang="de-DE" dirty="0" err="1"/>
              <a:t>DemokratieWEBstatt</a:t>
            </a:r>
            <a:endParaRPr lang="de-DE" dirty="0"/>
          </a:p>
          <a:p>
            <a:pPr marL="0" indent="0">
              <a:buNone/>
            </a:pPr>
            <a:r>
              <a:rPr lang="de-DE" dirty="0"/>
              <a:t>Medieninhaberin: Parlamentsdirektion, Dr. Karl-Renner-Ring 3, 1017 Wien</a:t>
            </a:r>
          </a:p>
          <a:p>
            <a:pPr marL="0" indent="0">
              <a:buNone/>
            </a:pPr>
            <a:r>
              <a:rPr lang="de-DE" dirty="0"/>
              <a:t>Stand: 2026</a:t>
            </a:r>
          </a:p>
        </p:txBody>
      </p:sp>
      <p:sp>
        <p:nvSpPr>
          <p:cNvPr id="3" name="Titel 2">
            <a:extLst>
              <a:ext uri="{FF2B5EF4-FFF2-40B4-BE49-F238E27FC236}">
                <a16:creationId xmlns:a16="http://schemas.microsoft.com/office/drawing/2014/main" id="{0001D3C6-659B-4BD0-3D29-6A9689E7E6E0}"/>
              </a:ext>
            </a:extLst>
          </p:cNvPr>
          <p:cNvSpPr>
            <a:spLocks noGrp="1"/>
          </p:cNvSpPr>
          <p:nvPr>
            <p:ph type="title"/>
          </p:nvPr>
        </p:nvSpPr>
        <p:spPr/>
        <p:txBody>
          <a:bodyPr/>
          <a:lstStyle/>
          <a:p>
            <a:r>
              <a:rPr lang="de-DE" dirty="0"/>
              <a:t>Impressum:</a:t>
            </a:r>
          </a:p>
        </p:txBody>
      </p:sp>
    </p:spTree>
    <p:extLst>
      <p:ext uri="{BB962C8B-B14F-4D97-AF65-F5344CB8AC3E}">
        <p14:creationId xmlns:p14="http://schemas.microsoft.com/office/powerpoint/2010/main" val="15871170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0293B3-072D-3EF8-1A9C-D276F57C252B}"/>
              </a:ext>
            </a:extLst>
          </p:cNvPr>
          <p:cNvSpPr>
            <a:spLocks noGrp="1"/>
          </p:cNvSpPr>
          <p:nvPr>
            <p:ph type="title"/>
          </p:nvPr>
        </p:nvSpPr>
        <p:spPr/>
        <p:txBody>
          <a:bodyPr>
            <a:normAutofit/>
          </a:bodyPr>
          <a:lstStyle/>
          <a:p>
            <a:r>
              <a:rPr lang="de-AT" dirty="0"/>
              <a:t>Viele-wenige-alle Menschen</a:t>
            </a:r>
          </a:p>
        </p:txBody>
      </p:sp>
      <p:sp>
        <p:nvSpPr>
          <p:cNvPr id="3" name="Inhaltsplatzhalter 2">
            <a:extLst>
              <a:ext uri="{FF2B5EF4-FFF2-40B4-BE49-F238E27FC236}">
                <a16:creationId xmlns:a16="http://schemas.microsoft.com/office/drawing/2014/main" id="{EC99036D-C739-30EE-038D-0E067EC61F67}"/>
              </a:ext>
            </a:extLst>
          </p:cNvPr>
          <p:cNvSpPr>
            <a:spLocks noGrp="1"/>
          </p:cNvSpPr>
          <p:nvPr>
            <p:ph idx="1"/>
          </p:nvPr>
        </p:nvSpPr>
        <p:spPr/>
        <p:txBody>
          <a:bodyPr>
            <a:normAutofit fontScale="92500"/>
          </a:bodyPr>
          <a:lstStyle/>
          <a:p>
            <a:r>
              <a:rPr lang="de-AT" dirty="0"/>
              <a:t>In Österreich leben </a:t>
            </a:r>
            <a:r>
              <a:rPr lang="de-AT" dirty="0">
                <a:highlight>
                  <a:srgbClr val="F3EFE3"/>
                </a:highlight>
              </a:rPr>
              <a:t>über neun Millionen </a:t>
            </a:r>
            <a:r>
              <a:rPr lang="de-AT" dirty="0"/>
              <a:t>Menschen.</a:t>
            </a:r>
          </a:p>
          <a:p>
            <a:r>
              <a:rPr lang="de-AT" dirty="0">
                <a:highlight>
                  <a:srgbClr val="F3EFE3"/>
                </a:highlight>
              </a:rPr>
              <a:t>Unterschiede und Gemeinsamkeiten </a:t>
            </a:r>
            <a:r>
              <a:rPr lang="de-AT" dirty="0"/>
              <a:t>zeichnen unsere Gesellschaft aus.</a:t>
            </a:r>
          </a:p>
          <a:p>
            <a:r>
              <a:rPr lang="de-AT" dirty="0"/>
              <a:t>Die größte Gruppe in einer Gesellschaft kann als </a:t>
            </a:r>
            <a:r>
              <a:rPr lang="de-AT" dirty="0">
                <a:highlight>
                  <a:srgbClr val="F3EFE3"/>
                </a:highlight>
              </a:rPr>
              <a:t>Mehrheit</a:t>
            </a:r>
            <a:r>
              <a:rPr lang="de-AT" dirty="0"/>
              <a:t> bezeichnet werden. Kleinere Bevölkerungsgruppen sind dann </a:t>
            </a:r>
            <a:r>
              <a:rPr lang="de-AT" dirty="0">
                <a:highlight>
                  <a:srgbClr val="F3EFE3"/>
                </a:highlight>
              </a:rPr>
              <a:t>Minderheiten</a:t>
            </a:r>
            <a:r>
              <a:rPr lang="de-AT" dirty="0"/>
              <a:t>.</a:t>
            </a:r>
          </a:p>
        </p:txBody>
      </p:sp>
    </p:spTree>
    <p:extLst>
      <p:ext uri="{BB962C8B-B14F-4D97-AF65-F5344CB8AC3E}">
        <p14:creationId xmlns:p14="http://schemas.microsoft.com/office/powerpoint/2010/main" val="2685898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C2D87E-A068-4C33-3DAC-35E0D9BAF025}"/>
              </a:ext>
            </a:extLst>
          </p:cNvPr>
          <p:cNvSpPr>
            <a:spLocks noGrp="1"/>
          </p:cNvSpPr>
          <p:nvPr>
            <p:ph type="title"/>
          </p:nvPr>
        </p:nvSpPr>
        <p:spPr/>
        <p:txBody>
          <a:bodyPr>
            <a:normAutofit fontScale="90000"/>
          </a:bodyPr>
          <a:lstStyle/>
          <a:p>
            <a:r>
              <a:rPr lang="de-DE" dirty="0"/>
              <a:t>Ethnische Minderheiten – Autochthone Volksgruppen</a:t>
            </a:r>
          </a:p>
        </p:txBody>
      </p:sp>
      <p:sp>
        <p:nvSpPr>
          <p:cNvPr id="3" name="Inhaltsplatzhalter 2">
            <a:extLst>
              <a:ext uri="{FF2B5EF4-FFF2-40B4-BE49-F238E27FC236}">
                <a16:creationId xmlns:a16="http://schemas.microsoft.com/office/drawing/2014/main" id="{63340639-AD1F-67B6-E691-DB5669E85D08}"/>
              </a:ext>
            </a:extLst>
          </p:cNvPr>
          <p:cNvSpPr>
            <a:spLocks noGrp="1"/>
          </p:cNvSpPr>
          <p:nvPr>
            <p:ph idx="1"/>
          </p:nvPr>
        </p:nvSpPr>
        <p:spPr/>
        <p:txBody>
          <a:bodyPr>
            <a:normAutofit fontScale="70000" lnSpcReduction="20000"/>
          </a:bodyPr>
          <a:lstStyle/>
          <a:p>
            <a:r>
              <a:rPr lang="de-DE" dirty="0">
                <a:highlight>
                  <a:srgbClr val="F3EFE3"/>
                </a:highlight>
              </a:rPr>
              <a:t>Ethnische Minderheiten</a:t>
            </a:r>
            <a:r>
              <a:rPr lang="de-DE" dirty="0"/>
              <a:t>: Bevölkerungsgruppen, die sich z.B. durch sprachliche, kulturelle oder religiöse Gemeinsamkeiten von der Mehrheit der Bevölkerung unterscheiden.</a:t>
            </a:r>
          </a:p>
          <a:p>
            <a:r>
              <a:rPr lang="de-DE" dirty="0"/>
              <a:t> „</a:t>
            </a:r>
            <a:r>
              <a:rPr lang="de-DE" dirty="0">
                <a:highlight>
                  <a:srgbClr val="F3EFE3"/>
                </a:highlight>
              </a:rPr>
              <a:t>Autochthon</a:t>
            </a:r>
            <a:r>
              <a:rPr lang="de-DE" dirty="0"/>
              <a:t>“, altgriechisch für „</a:t>
            </a:r>
            <a:r>
              <a:rPr lang="de-DE" dirty="0">
                <a:highlight>
                  <a:srgbClr val="F3EFE3"/>
                </a:highlight>
              </a:rPr>
              <a:t>einheimisch</a:t>
            </a:r>
            <a:r>
              <a:rPr lang="de-DE" dirty="0"/>
              <a:t>“ oder „</a:t>
            </a:r>
            <a:r>
              <a:rPr lang="de-DE" dirty="0">
                <a:highlight>
                  <a:srgbClr val="F3EFE3"/>
                </a:highlight>
              </a:rPr>
              <a:t>an Ort und Stelle</a:t>
            </a:r>
            <a:r>
              <a:rPr lang="de-DE" dirty="0"/>
              <a:t>“</a:t>
            </a:r>
          </a:p>
          <a:p>
            <a:r>
              <a:rPr lang="de-DE" dirty="0"/>
              <a:t>Ethnische Bevölkerungsgruppen, die schon seit vielen Generationen oder schon „seit immer“ in Teilen Österreichs beheimatet sind, werden als </a:t>
            </a:r>
            <a:r>
              <a:rPr lang="de-DE" dirty="0">
                <a:highlight>
                  <a:srgbClr val="F3EFE3"/>
                </a:highlight>
              </a:rPr>
              <a:t>anerkannte Minderheiten bzw. anerkannte Volksgruppen</a:t>
            </a:r>
            <a:r>
              <a:rPr lang="de-DE" dirty="0"/>
              <a:t> bezeichnet. Manchmal spricht man auch von „</a:t>
            </a:r>
            <a:r>
              <a:rPr lang="de-DE" dirty="0">
                <a:highlight>
                  <a:srgbClr val="F3EFE3"/>
                </a:highlight>
              </a:rPr>
              <a:t>autochthonen Volksgruppen</a:t>
            </a:r>
            <a:r>
              <a:rPr lang="de-DE" dirty="0"/>
              <a:t>“, denn diese Bevölkerungsgruppen leben genauso lange oder noch länger hier wie andere Staatsbürgerinnen und Staatsbürger. </a:t>
            </a:r>
          </a:p>
        </p:txBody>
      </p:sp>
    </p:spTree>
    <p:extLst>
      <p:ext uri="{BB962C8B-B14F-4D97-AF65-F5344CB8AC3E}">
        <p14:creationId xmlns:p14="http://schemas.microsoft.com/office/powerpoint/2010/main" val="18074651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7E2388-BAA5-0B21-FA6F-048FD5EBD050}"/>
              </a:ext>
            </a:extLst>
          </p:cNvPr>
          <p:cNvSpPr>
            <a:spLocks noGrp="1"/>
          </p:cNvSpPr>
          <p:nvPr>
            <p:ph type="title"/>
          </p:nvPr>
        </p:nvSpPr>
        <p:spPr/>
        <p:txBody>
          <a:bodyPr/>
          <a:lstStyle/>
          <a:p>
            <a:r>
              <a:rPr lang="de-DE" dirty="0"/>
              <a:t>Anerkannte Volksgruppen in Österreich</a:t>
            </a:r>
          </a:p>
        </p:txBody>
      </p:sp>
      <p:sp>
        <p:nvSpPr>
          <p:cNvPr id="3" name="Inhaltsplatzhalter 2">
            <a:extLst>
              <a:ext uri="{FF2B5EF4-FFF2-40B4-BE49-F238E27FC236}">
                <a16:creationId xmlns:a16="http://schemas.microsoft.com/office/drawing/2014/main" id="{943E477E-23EC-9B70-AEF9-0A7FFE54937C}"/>
              </a:ext>
            </a:extLst>
          </p:cNvPr>
          <p:cNvSpPr>
            <a:spLocks noGrp="1"/>
          </p:cNvSpPr>
          <p:nvPr>
            <p:ph idx="1"/>
          </p:nvPr>
        </p:nvSpPr>
        <p:spPr/>
        <p:txBody>
          <a:bodyPr>
            <a:normAutofit fontScale="62500" lnSpcReduction="20000"/>
          </a:bodyPr>
          <a:lstStyle/>
          <a:p>
            <a:pPr marL="0" indent="0">
              <a:buNone/>
            </a:pPr>
            <a:r>
              <a:rPr lang="de-DE" dirty="0"/>
              <a:t>In Österreich gibt es sechs anerkannte Volksgruppen:</a:t>
            </a:r>
          </a:p>
          <a:p>
            <a:r>
              <a:rPr lang="de-DE" dirty="0" err="1">
                <a:highlight>
                  <a:srgbClr val="F3EFE3"/>
                </a:highlight>
              </a:rPr>
              <a:t>Hrvati</a:t>
            </a:r>
            <a:r>
              <a:rPr lang="de-DE" dirty="0"/>
              <a:t> – die kroatische Volksgruppe im Burgenland (anerkannt seit 1955)</a:t>
            </a:r>
          </a:p>
          <a:p>
            <a:r>
              <a:rPr lang="de-DE" dirty="0" err="1">
                <a:highlight>
                  <a:srgbClr val="F3EFE3"/>
                </a:highlight>
              </a:rPr>
              <a:t>Slováci</a:t>
            </a:r>
            <a:r>
              <a:rPr lang="de-DE" dirty="0"/>
              <a:t> – die slowakische Volksgruppe in Wien (anerkannt seit 1992)</a:t>
            </a:r>
          </a:p>
          <a:p>
            <a:r>
              <a:rPr lang="de-DE" dirty="0" err="1">
                <a:highlight>
                  <a:srgbClr val="F3EFE3"/>
                </a:highlight>
              </a:rPr>
              <a:t>Slovenci</a:t>
            </a:r>
            <a:r>
              <a:rPr lang="de-DE" dirty="0"/>
              <a:t> – die slowenische Volksgruppe in Kärnten und in der Steiermark (anerkannt seit 1955)</a:t>
            </a:r>
          </a:p>
          <a:p>
            <a:r>
              <a:rPr lang="de-DE" dirty="0" err="1">
                <a:highlight>
                  <a:srgbClr val="F3EFE3"/>
                </a:highlight>
              </a:rPr>
              <a:t>Češi</a:t>
            </a:r>
            <a:r>
              <a:rPr lang="de-DE" dirty="0"/>
              <a:t> – die tschechische Volksgruppe in Wien (anerkannt seit 1976)</a:t>
            </a:r>
          </a:p>
          <a:p>
            <a:r>
              <a:rPr lang="de-DE" dirty="0" err="1">
                <a:highlight>
                  <a:srgbClr val="F3EFE3"/>
                </a:highlight>
              </a:rPr>
              <a:t>Magyarok</a:t>
            </a:r>
            <a:r>
              <a:rPr lang="de-DE" dirty="0"/>
              <a:t> – die ungarische Volksgruppe im Burgenland und in Wien (anerkannt seit 1976)</a:t>
            </a:r>
          </a:p>
          <a:p>
            <a:r>
              <a:rPr lang="de-DE" dirty="0">
                <a:highlight>
                  <a:srgbClr val="F3EFE3"/>
                </a:highlight>
              </a:rPr>
              <a:t>Roma</a:t>
            </a:r>
            <a:r>
              <a:rPr lang="de-DE" dirty="0"/>
              <a:t> – die Volksgruppe der Roma/Romnja in ganz Österreich (anerkannt seit 1993)</a:t>
            </a:r>
          </a:p>
        </p:txBody>
      </p:sp>
    </p:spTree>
    <p:extLst>
      <p:ext uri="{BB962C8B-B14F-4D97-AF65-F5344CB8AC3E}">
        <p14:creationId xmlns:p14="http://schemas.microsoft.com/office/powerpoint/2010/main" val="25556619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30C84CDF-A58B-4ECB-2121-57AD26826633}"/>
              </a:ext>
            </a:extLst>
          </p:cNvPr>
          <p:cNvSpPr>
            <a:spLocks noGrp="1"/>
          </p:cNvSpPr>
          <p:nvPr>
            <p:ph idx="1"/>
          </p:nvPr>
        </p:nvSpPr>
        <p:spPr/>
        <p:txBody>
          <a:bodyPr>
            <a:normAutofit/>
          </a:bodyPr>
          <a:lstStyle/>
          <a:p>
            <a:pPr marL="0" indent="0">
              <a:buNone/>
            </a:pPr>
            <a:r>
              <a:rPr lang="de-DE" dirty="0"/>
              <a:t>Zusätzlich zu den sechs Minderheitensprachen der anerkannten Volksgruppen (Kroatisch, Slowakisch, Slowenisch, Tschechisch, Ungarisch und Romanes/Romani) ist auch die Gebärdensprache als Minderheitensprache in Österreich anerkannt.</a:t>
            </a:r>
          </a:p>
        </p:txBody>
      </p:sp>
      <p:sp>
        <p:nvSpPr>
          <p:cNvPr id="2" name="Titel 1">
            <a:extLst>
              <a:ext uri="{FF2B5EF4-FFF2-40B4-BE49-F238E27FC236}">
                <a16:creationId xmlns:a16="http://schemas.microsoft.com/office/drawing/2014/main" id="{9E53B01F-9D21-BD10-7D87-9C0276BE49A1}"/>
              </a:ext>
            </a:extLst>
          </p:cNvPr>
          <p:cNvSpPr>
            <a:spLocks noGrp="1"/>
          </p:cNvSpPr>
          <p:nvPr>
            <p:ph type="title"/>
          </p:nvPr>
        </p:nvSpPr>
        <p:spPr/>
        <p:txBody>
          <a:bodyPr>
            <a:normAutofit fontScale="90000"/>
          </a:bodyPr>
          <a:lstStyle/>
          <a:p>
            <a:r>
              <a:rPr lang="de-DE" dirty="0"/>
              <a:t>Anerkannte Minderheitensprachen in Österreich</a:t>
            </a:r>
          </a:p>
        </p:txBody>
      </p:sp>
    </p:spTree>
    <p:extLst>
      <p:ext uri="{BB962C8B-B14F-4D97-AF65-F5344CB8AC3E}">
        <p14:creationId xmlns:p14="http://schemas.microsoft.com/office/powerpoint/2010/main" val="37031082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1845BF-5F55-55E6-00F1-6E0DB1ADBE5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253CB05-513A-D910-C62F-7A2A9D38FD1A}"/>
              </a:ext>
            </a:extLst>
          </p:cNvPr>
          <p:cNvSpPr>
            <a:spLocks noGrp="1"/>
          </p:cNvSpPr>
          <p:nvPr>
            <p:ph type="title"/>
          </p:nvPr>
        </p:nvSpPr>
        <p:spPr/>
        <p:txBody>
          <a:bodyPr>
            <a:normAutofit fontScale="90000"/>
          </a:bodyPr>
          <a:lstStyle/>
          <a:p>
            <a:r>
              <a:rPr lang="de-DE" dirty="0"/>
              <a:t>Geschichtliche Entwicklung: Vom Vielvölkerstaat zum vielsprachigen Österreich</a:t>
            </a:r>
          </a:p>
        </p:txBody>
      </p:sp>
      <p:sp>
        <p:nvSpPr>
          <p:cNvPr id="3" name="Inhaltsplatzhalter 2">
            <a:extLst>
              <a:ext uri="{FF2B5EF4-FFF2-40B4-BE49-F238E27FC236}">
                <a16:creationId xmlns:a16="http://schemas.microsoft.com/office/drawing/2014/main" id="{6CD8492B-38B9-DD33-EB2C-F79BE5752471}"/>
              </a:ext>
            </a:extLst>
          </p:cNvPr>
          <p:cNvSpPr>
            <a:spLocks noGrp="1"/>
          </p:cNvSpPr>
          <p:nvPr>
            <p:ph idx="1"/>
          </p:nvPr>
        </p:nvSpPr>
        <p:spPr/>
        <p:txBody>
          <a:bodyPr>
            <a:normAutofit fontScale="62500" lnSpcReduction="20000"/>
          </a:bodyPr>
          <a:lstStyle/>
          <a:p>
            <a:r>
              <a:rPr lang="de-DE" dirty="0"/>
              <a:t>1867: Staatsgrundgesetz</a:t>
            </a:r>
          </a:p>
          <a:p>
            <a:r>
              <a:rPr lang="de-DE" dirty="0"/>
              <a:t>1919: Friedensvertrag von St. Germain</a:t>
            </a:r>
          </a:p>
          <a:p>
            <a:r>
              <a:rPr lang="de-DE" dirty="0"/>
              <a:t>10. Oktober 1920: Kärntner Volksabstimmung</a:t>
            </a:r>
          </a:p>
          <a:p>
            <a:r>
              <a:rPr lang="de-DE" dirty="0"/>
              <a:t>1921: Burgenland und die Volksabstimmung in Sopron</a:t>
            </a:r>
          </a:p>
          <a:p>
            <a:r>
              <a:rPr lang="de-DE" dirty="0"/>
              <a:t>1938 – 1945: Nationalsozialistischer Terror</a:t>
            </a:r>
          </a:p>
          <a:p>
            <a:r>
              <a:rPr lang="de-DE" dirty="0"/>
              <a:t>1948: UN-Menschenrechts-Charta</a:t>
            </a:r>
          </a:p>
          <a:p>
            <a:r>
              <a:rPr lang="de-DE" dirty="0"/>
              <a:t>1955: Unterzeichnung des Staatsvertrages</a:t>
            </a:r>
          </a:p>
          <a:p>
            <a:pPr marL="0" indent="0">
              <a:buNone/>
            </a:pPr>
            <a:endParaRPr lang="de-DE" dirty="0"/>
          </a:p>
          <a:p>
            <a:pPr marL="0" indent="0">
              <a:buNone/>
            </a:pPr>
            <a:endParaRPr lang="de-DE" dirty="0"/>
          </a:p>
          <a:p>
            <a:endParaRPr lang="de-DE" dirty="0"/>
          </a:p>
          <a:p>
            <a:endParaRPr lang="de-DE" dirty="0"/>
          </a:p>
          <a:p>
            <a:endParaRPr lang="de-DE" dirty="0"/>
          </a:p>
        </p:txBody>
      </p:sp>
    </p:spTree>
    <p:extLst>
      <p:ext uri="{BB962C8B-B14F-4D97-AF65-F5344CB8AC3E}">
        <p14:creationId xmlns:p14="http://schemas.microsoft.com/office/powerpoint/2010/main" val="1575760105"/>
      </p:ext>
    </p:extLst>
  </p:cSld>
  <p:clrMapOvr>
    <a:masterClrMapping/>
  </p:clrMapOvr>
</p:sld>
</file>

<file path=ppt/theme/theme1.xml><?xml version="1.0" encoding="utf-8"?>
<a:theme xmlns:a="http://schemas.openxmlformats.org/drawingml/2006/main" name="Office">
  <a:themeElements>
    <a:clrScheme name="PDion">
      <a:dk1>
        <a:sysClr val="windowText" lastClr="000000"/>
      </a:dk1>
      <a:lt1>
        <a:sysClr val="window" lastClr="FFFFFF"/>
      </a:lt1>
      <a:dk2>
        <a:srgbClr val="132843"/>
      </a:dk2>
      <a:lt2>
        <a:srgbClr val="F3EFE3"/>
      </a:lt2>
      <a:accent1>
        <a:srgbClr val="3C5E62"/>
      </a:accent1>
      <a:accent2>
        <a:srgbClr val="628553"/>
      </a:accent2>
      <a:accent3>
        <a:srgbClr val="B9A552"/>
      </a:accent3>
      <a:accent4>
        <a:srgbClr val="FBBA4C"/>
      </a:accent4>
      <a:accent5>
        <a:srgbClr val="D9652E"/>
      </a:accent5>
      <a:accent6>
        <a:srgbClr val="BA2720"/>
      </a:accent6>
      <a:hlink>
        <a:srgbClr val="132843"/>
      </a:hlink>
      <a:folHlink>
        <a:srgbClr val="132843"/>
      </a:folHlink>
    </a:clrScheme>
    <a:fontScheme name="PDion">
      <a:majorFont>
        <a:latin typeface="Lato"/>
        <a:ea typeface=""/>
        <a:cs typeface=""/>
      </a:majorFont>
      <a:minorFont>
        <a:latin typeface="La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orlage 2026 PPP_NEU.potx" id="{EFD1EB31-CC26-44E6-8D8C-E9B8C32A9CC8}" vid="{AEBA45DF-1DD3-40B4-A13C-095668AF5B1F}"/>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Vorlage 2026 PPP_NEU</Template>
  <TotalTime>0</TotalTime>
  <Words>2322</Words>
  <Application>Microsoft Office PowerPoint</Application>
  <PresentationFormat>Breitbild</PresentationFormat>
  <Paragraphs>195</Paragraphs>
  <Slides>41</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41</vt:i4>
      </vt:variant>
    </vt:vector>
  </HeadingPairs>
  <TitlesOfParts>
    <vt:vector size="47" baseType="lpstr">
      <vt:lpstr>Arial</vt:lpstr>
      <vt:lpstr>Calibri</vt:lpstr>
      <vt:lpstr>Lato</vt:lpstr>
      <vt:lpstr>Lato Semibold</vt:lpstr>
      <vt:lpstr>Wingdings</vt:lpstr>
      <vt:lpstr>Office</vt:lpstr>
      <vt:lpstr>Volksgruppen in Österreich</vt:lpstr>
      <vt:lpstr>PowerPoint-Präsentation</vt:lpstr>
      <vt:lpstr>PowerPoint-Präsentation</vt:lpstr>
      <vt:lpstr>🔗 Minderheiten und Vielfalt in Österreich</vt:lpstr>
      <vt:lpstr>Viele-wenige-alle Menschen</vt:lpstr>
      <vt:lpstr>Ethnische Minderheiten – Autochthone Volksgruppen</vt:lpstr>
      <vt:lpstr>Anerkannte Volksgruppen in Österreich</vt:lpstr>
      <vt:lpstr>Anerkannte Minderheitensprachen in Österreich</vt:lpstr>
      <vt:lpstr>Geschichtliche Entwicklung: Vom Vielvölkerstaat zum vielsprachigen Österreich</vt:lpstr>
      <vt:lpstr>Geschichtliche Entwicklung: Vom Vielvölkerstaat zum vielsprachigen Österreich</vt:lpstr>
      <vt:lpstr>Geschichtliche Entwicklung: Vom Vielvölkerstaat zum vielsprachigen Österreich</vt:lpstr>
      <vt:lpstr>🔗 Schutz und Rechte</vt:lpstr>
      <vt:lpstr>Schutz und Rechte</vt:lpstr>
      <vt:lpstr>Minderheitenrechte in Österreich</vt:lpstr>
      <vt:lpstr>Minderheitenrechte in Österreich</vt:lpstr>
      <vt:lpstr>Minderheitenrechte in Österreich</vt:lpstr>
      <vt:lpstr>Zwei Namen – Eine Gemeinde</vt:lpstr>
      <vt:lpstr>Ortstafelstreit und Ortstafelsturm</vt:lpstr>
      <vt:lpstr>Das Volksgruppengesetz von 1976 und der Schutz der Vielfalt </vt:lpstr>
      <vt:lpstr>Das Volksgruppengesetz von 1976 und der Schutz der Vielfalt </vt:lpstr>
      <vt:lpstr>Schutz und Rechte autochthoner Volksgruppen</vt:lpstr>
      <vt:lpstr>Schutz und Rechte autochtoner Volksgruppen</vt:lpstr>
      <vt:lpstr>Minderheitenrechte und Minderheitenschutz international</vt:lpstr>
      <vt:lpstr>Internationale Regelungen und Initiativen zum Schutz von Minderheiten (Auswahl)</vt:lpstr>
      <vt:lpstr>Autochthone Volksgruppen - Nationale Minderheiten</vt:lpstr>
      <vt:lpstr>Autochthone Volksgruppen und nationale Minderheiten in unseren Nachbarländern</vt:lpstr>
      <vt:lpstr>Autochthone Volksgruppen und nationale Minderheiten in unseren Nachbarländern</vt:lpstr>
      <vt:lpstr>Autochthone Volksgruppen und nationale Minderheiten in unseren Nachbarländern</vt:lpstr>
      <vt:lpstr>🔗 Sprache, Kultur und Identität</vt:lpstr>
      <vt:lpstr>Ahoj, Del tuha, Dobrý deň, Dobrodošli, Servus, Szia, Vitajte, Willkommen, Zdravo! </vt:lpstr>
      <vt:lpstr> Sprachenvielfalt Europas </vt:lpstr>
      <vt:lpstr>Die Einteilung der verschiedenen Regional- und Minderheitensprachen im Überblick</vt:lpstr>
      <vt:lpstr>Die Einteilung der verschiedenen Regional- und Minderheitensprachen im Überblick</vt:lpstr>
      <vt:lpstr>🔗Vielfalt lernen für morgen </vt:lpstr>
      <vt:lpstr>Zweisprachige Schulstandorte</vt:lpstr>
      <vt:lpstr>Zwei- oder mehrsprachigen Unterricht gestalten</vt:lpstr>
      <vt:lpstr> Miteinander in Vielfalt leben </vt:lpstr>
      <vt:lpstr>🔗 Wir sind Demokratie</vt:lpstr>
      <vt:lpstr>Auswahl an Initiativen und Vereinen für junge Menschen</vt:lpstr>
      <vt:lpstr>Diskussionsfragen</vt:lpstr>
      <vt:lpstr>Impressum: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Volksgruppen in Österreich</dc:title>
  <dc:creator>Kira Kamelger</dc:creator>
  <cp:lastModifiedBy>Kira Kamelger</cp:lastModifiedBy>
  <cp:revision>54</cp:revision>
  <dcterms:created xsi:type="dcterms:W3CDTF">2026-05-08T10:40:30Z</dcterms:created>
  <dcterms:modified xsi:type="dcterms:W3CDTF">2026-06-29T08:42:40Z</dcterms:modified>
</cp:coreProperties>
</file>