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notesSlides/notesSlide5.xml" ContentType="application/vnd.openxmlformats-officedocument.presentationml.notesSlide+xml"/>
  <Override PartName="/ppt/theme/themeOverride8.xml" ContentType="application/vnd.openxmlformats-officedocument.themeOverride+xml"/>
  <Override PartName="/ppt/notesSlides/notesSlide6.xml" ContentType="application/vnd.openxmlformats-officedocument.presentationml.notesSl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notesSlides/notesSlide8.xml" ContentType="application/vnd.openxmlformats-officedocument.presentationml.notesSlide+xml"/>
  <Override PartName="/ppt/theme/themeOverride11.xml" ContentType="application/vnd.openxmlformats-officedocument.themeOverride+xml"/>
  <Override PartName="/ppt/notesSlides/notesSlide9.xml" ContentType="application/vnd.openxmlformats-officedocument.presentationml.notesSlide+xml"/>
  <Override PartName="/ppt/theme/themeOverride12.xml" ContentType="application/vnd.openxmlformats-officedocument.themeOverride+xml"/>
  <Override PartName="/ppt/notesSlides/notesSlide10.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notesSlides/notesSlide11.xml" ContentType="application/vnd.openxmlformats-officedocument.presentationml.notesSlide+xml"/>
  <Override PartName="/ppt/theme/themeOverride15.xml" ContentType="application/vnd.openxmlformats-officedocument.themeOverride+xml"/>
  <Override PartName="/ppt/notesSlides/notesSlide12.xml" ContentType="application/vnd.openxmlformats-officedocument.presentationml.notesSlide+xml"/>
  <Override PartName="/ppt/theme/themeOverride16.xml" ContentType="application/vnd.openxmlformats-officedocument.themeOverride+xml"/>
  <Override PartName="/ppt/notesSlides/notesSlide13.xml" ContentType="application/vnd.openxmlformats-officedocument.presentationml.notesSlide+xml"/>
  <Override PartName="/ppt/theme/themeOverride17.xml" ContentType="application/vnd.openxmlformats-officedocument.themeOverride+xml"/>
  <Override PartName="/ppt/notesSlides/notesSlide14.xml" ContentType="application/vnd.openxmlformats-officedocument.presentationml.notesSlide+xml"/>
  <Override PartName="/ppt/theme/themeOverride18.xml" ContentType="application/vnd.openxmlformats-officedocument.themeOverride+xml"/>
  <Override PartName="/ppt/notesSlides/notesSlide15.xml" ContentType="application/vnd.openxmlformats-officedocument.presentationml.notesSlide+xml"/>
  <Override PartName="/ppt/theme/themeOverride19.xml" ContentType="application/vnd.openxmlformats-officedocument.themeOverride+xml"/>
  <Override PartName="/ppt/notesSlides/notesSlide16.xml" ContentType="application/vnd.openxmlformats-officedocument.presentationml.notesSlide+xml"/>
  <Override PartName="/ppt/theme/themeOverride20.xml" ContentType="application/vnd.openxmlformats-officedocument.themeOverride+xml"/>
  <Override PartName="/ppt/notesSlides/notesSlide17.xml" ContentType="application/vnd.openxmlformats-officedocument.presentationml.notesSlide+xml"/>
  <Override PartName="/ppt/theme/themeOverride21.xml" ContentType="application/vnd.openxmlformats-officedocument.themeOverride+xml"/>
  <Override PartName="/ppt/notesSlides/notesSlide18.xml" ContentType="application/vnd.openxmlformats-officedocument.presentationml.notesSlide+xml"/>
  <Override PartName="/ppt/theme/themeOverride22.xml" ContentType="application/vnd.openxmlformats-officedocument.themeOverride+xml"/>
  <Override PartName="/ppt/notesSlides/notesSlide19.xml" ContentType="application/vnd.openxmlformats-officedocument.presentationml.notesSlide+xml"/>
  <Override PartName="/ppt/theme/themeOverride23.xml" ContentType="application/vnd.openxmlformats-officedocument.themeOverride+xml"/>
  <Override PartName="/ppt/notesSlides/notesSlide20.xml" ContentType="application/vnd.openxmlformats-officedocument.presentationml.notesSlide+xml"/>
  <Override PartName="/ppt/theme/themeOverride24.xml" ContentType="application/vnd.openxmlformats-officedocument.themeOverride+xml"/>
  <Override PartName="/ppt/notesSlides/notesSlide21.xml" ContentType="application/vnd.openxmlformats-officedocument.presentationml.notesSlide+xml"/>
  <Override PartName="/ppt/theme/themeOverride25.xml" ContentType="application/vnd.openxmlformats-officedocument.themeOverr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334" r:id="rId2"/>
    <p:sldId id="345" r:id="rId3"/>
    <p:sldId id="276" r:id="rId4"/>
    <p:sldId id="273" r:id="rId5"/>
    <p:sldId id="311" r:id="rId6"/>
    <p:sldId id="377" r:id="rId7"/>
    <p:sldId id="374" r:id="rId8"/>
    <p:sldId id="382" r:id="rId9"/>
    <p:sldId id="383" r:id="rId10"/>
    <p:sldId id="316" r:id="rId11"/>
    <p:sldId id="404" r:id="rId12"/>
    <p:sldId id="386" r:id="rId13"/>
    <p:sldId id="378" r:id="rId14"/>
    <p:sldId id="375" r:id="rId15"/>
    <p:sldId id="297" r:id="rId16"/>
    <p:sldId id="359" r:id="rId17"/>
    <p:sldId id="379" r:id="rId18"/>
    <p:sldId id="394" r:id="rId19"/>
    <p:sldId id="393" r:id="rId20"/>
    <p:sldId id="395" r:id="rId21"/>
    <p:sldId id="396" r:id="rId22"/>
    <p:sldId id="397" r:id="rId23"/>
    <p:sldId id="398" r:id="rId24"/>
    <p:sldId id="399" r:id="rId25"/>
    <p:sldId id="405" r:id="rId26"/>
    <p:sldId id="400" r:id="rId27"/>
    <p:sldId id="401" r:id="rId28"/>
    <p:sldId id="403" r:id="rId29"/>
  </p:sldIdLst>
  <p:sldSz cx="9144000" cy="5143500" type="screen16x9"/>
  <p:notesSz cx="7099300" cy="102346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DB45FF-708F-C4B0-2B49-B13B28DA3229}" name="Kira Kamelger" initials="KK" userId="S::kamelgk7@univie.ac.at::3c88877e-bd22-4f3b-836c-5e005e0aded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ra Kamelger" initials="KK" lastIdx="3" clrIdx="0"/>
  <p:cmAuthor id="2" name="Tucek Paul" initials="Tucek" lastIdx="8" clrIdx="1">
    <p:extLst>
      <p:ext uri="{19B8F6BF-5375-455C-9EA6-DF929625EA0E}">
        <p15:presenceInfo xmlns:p15="http://schemas.microsoft.com/office/powerpoint/2012/main" userId="Tucek Paul" providerId="None"/>
      </p:ext>
    </p:extLst>
  </p:cmAuthor>
  <p:cmAuthor id="3" name="Poller Elisabeth" initials="PE" lastIdx="5" clrIdx="2">
    <p:extLst>
      <p:ext uri="{19B8F6BF-5375-455C-9EA6-DF929625EA0E}">
        <p15:presenceInfo xmlns:p15="http://schemas.microsoft.com/office/powerpoint/2012/main" userId="S-1-5-21-561662108-942168681-891584314-1828" providerId="AD"/>
      </p:ext>
    </p:extLst>
  </p:cmAuthor>
  <p:cmAuthor id="4" name="Tucek Paul" initials="TP" lastIdx="1" clrIdx="3">
    <p:extLst>
      <p:ext uri="{19B8F6BF-5375-455C-9EA6-DF929625EA0E}">
        <p15:presenceInfo xmlns:p15="http://schemas.microsoft.com/office/powerpoint/2012/main" userId="S-1-5-21-561662108-942168681-891584314-51367" providerId="AD"/>
      </p:ext>
    </p:extLst>
  </p:cmAuthor>
  <p:cmAuthor id="5" name="Christine Ehardt" initials="CE" lastIdx="1" clrIdx="4">
    <p:extLst>
      <p:ext uri="{19B8F6BF-5375-455C-9EA6-DF929625EA0E}">
        <p15:presenceInfo xmlns:p15="http://schemas.microsoft.com/office/powerpoint/2012/main" userId="S::ehardtc3@univie.ac.at::83eebcab-980e-49f9-984c-b7f7f5592b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0AB"/>
    <a:srgbClr val="00A3DB"/>
    <a:srgbClr val="4A828F"/>
    <a:srgbClr val="0091B2"/>
    <a:srgbClr val="3F8493"/>
    <a:srgbClr val="0A94B3"/>
    <a:srgbClr val="19C3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21" autoAdjust="0"/>
    <p:restoredTop sz="96283" autoAdjust="0"/>
  </p:normalViewPr>
  <p:slideViewPr>
    <p:cSldViewPr snapToGrid="0" snapToObjects="1">
      <p:cViewPr varScale="1">
        <p:scale>
          <a:sx n="85" d="100"/>
          <a:sy n="85" d="100"/>
        </p:scale>
        <p:origin x="104" y="6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6" d="100"/>
          <a:sy n="76" d="100"/>
        </p:scale>
        <p:origin x="403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550B6B79-8AEE-6D4B-BAF2-A3E2557ED5FB}" type="datetimeFigureOut">
              <a:rPr lang="de-DE" smtClean="0"/>
              <a:pPr/>
              <a:t>20.03.2026</a:t>
            </a:fld>
            <a:endParaRPr lang="de-DE"/>
          </a:p>
        </p:txBody>
      </p:sp>
      <p:sp>
        <p:nvSpPr>
          <p:cNvPr id="4" name="Fußzeilenplatzhalt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F830AC73-18F7-9644-9595-28FC9FCB06A0}" type="slidenum">
              <a:rPr lang="de-DE" smtClean="0"/>
              <a:pPr/>
              <a:t>‹Nr.›</a:t>
            </a:fld>
            <a:endParaRPr lang="de-DE"/>
          </a:p>
        </p:txBody>
      </p:sp>
    </p:spTree>
    <p:extLst>
      <p:ext uri="{BB962C8B-B14F-4D97-AF65-F5344CB8AC3E}">
        <p14:creationId xmlns:p14="http://schemas.microsoft.com/office/powerpoint/2010/main" val="1924677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51985D2-3BEB-444C-BCD2-07EEBCCA7FBB}" type="datetimeFigureOut">
              <a:rPr lang="de-DE" smtClean="0"/>
              <a:pPr/>
              <a:t>20.03.2026</a:t>
            </a:fld>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C62EE26-8F8E-0241-BA93-EBDD1D230968}" type="slidenum">
              <a:rPr lang="de-DE" smtClean="0"/>
              <a:pPr/>
              <a:t>‹Nr.›</a:t>
            </a:fld>
            <a:endParaRPr lang="de-DE"/>
          </a:p>
        </p:txBody>
      </p:sp>
    </p:spTree>
    <p:extLst>
      <p:ext uri="{BB962C8B-B14F-4D97-AF65-F5344CB8AC3E}">
        <p14:creationId xmlns:p14="http://schemas.microsoft.com/office/powerpoint/2010/main" val="19671852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3</a:t>
            </a:fld>
            <a:endParaRPr lang="de-DE"/>
          </a:p>
        </p:txBody>
      </p:sp>
    </p:spTree>
    <p:extLst>
      <p:ext uri="{BB962C8B-B14F-4D97-AF65-F5344CB8AC3E}">
        <p14:creationId xmlns:p14="http://schemas.microsoft.com/office/powerpoint/2010/main" val="169125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14</a:t>
            </a:fld>
            <a:endParaRPr lang="de-DE"/>
          </a:p>
        </p:txBody>
      </p:sp>
    </p:spTree>
    <p:extLst>
      <p:ext uri="{BB962C8B-B14F-4D97-AF65-F5344CB8AC3E}">
        <p14:creationId xmlns:p14="http://schemas.microsoft.com/office/powerpoint/2010/main" val="2263206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16</a:t>
            </a:fld>
            <a:endParaRPr lang="de-DE"/>
          </a:p>
        </p:txBody>
      </p:sp>
    </p:spTree>
    <p:extLst>
      <p:ext uri="{BB962C8B-B14F-4D97-AF65-F5344CB8AC3E}">
        <p14:creationId xmlns:p14="http://schemas.microsoft.com/office/powerpoint/2010/main" val="501635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8CAAD-AA62-37D5-EF44-A772914F3DC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C7235C5-51C5-5EBE-84A4-EA5EFDF6997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DA1F8C6-E037-D9EC-D4F5-6BA4CE6FDEBA}"/>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2EBB58F1-32B3-B0B1-14DF-8E264B44FD23}"/>
              </a:ext>
            </a:extLst>
          </p:cNvPr>
          <p:cNvSpPr>
            <a:spLocks noGrp="1"/>
          </p:cNvSpPr>
          <p:nvPr>
            <p:ph type="sldNum" sz="quarter" idx="10"/>
          </p:nvPr>
        </p:nvSpPr>
        <p:spPr/>
        <p:txBody>
          <a:bodyPr/>
          <a:lstStyle/>
          <a:p>
            <a:fld id="{8C62EE26-8F8E-0241-BA93-EBDD1D230968}" type="slidenum">
              <a:rPr lang="de-DE" smtClean="0"/>
              <a:pPr/>
              <a:t>17</a:t>
            </a:fld>
            <a:endParaRPr lang="de-DE"/>
          </a:p>
        </p:txBody>
      </p:sp>
    </p:spTree>
    <p:extLst>
      <p:ext uri="{BB962C8B-B14F-4D97-AF65-F5344CB8AC3E}">
        <p14:creationId xmlns:p14="http://schemas.microsoft.com/office/powerpoint/2010/main" val="436927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9BC52-30A7-F9BA-D378-347F5258274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6B1EF8E-A5D9-D7AB-D8D8-66B7E007A33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5AC0282-7B8F-50DA-2A3D-7594475BD5A2}"/>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57F5A7E3-A32D-29D9-81B0-93332B2231CD}"/>
              </a:ext>
            </a:extLst>
          </p:cNvPr>
          <p:cNvSpPr>
            <a:spLocks noGrp="1"/>
          </p:cNvSpPr>
          <p:nvPr>
            <p:ph type="sldNum" sz="quarter" idx="10"/>
          </p:nvPr>
        </p:nvSpPr>
        <p:spPr/>
        <p:txBody>
          <a:bodyPr/>
          <a:lstStyle/>
          <a:p>
            <a:fld id="{8C62EE26-8F8E-0241-BA93-EBDD1D230968}" type="slidenum">
              <a:rPr lang="de-DE" smtClean="0"/>
              <a:pPr/>
              <a:t>18</a:t>
            </a:fld>
            <a:endParaRPr lang="de-DE"/>
          </a:p>
        </p:txBody>
      </p:sp>
    </p:spTree>
    <p:extLst>
      <p:ext uri="{BB962C8B-B14F-4D97-AF65-F5344CB8AC3E}">
        <p14:creationId xmlns:p14="http://schemas.microsoft.com/office/powerpoint/2010/main" val="451308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EB93D-936D-C5E7-694B-F5D758A5A12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1799BBF-7DE0-3DC5-6B73-CC67AD977FC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EB40115-BA40-E4ED-8ECA-723FB20718AD}"/>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14758CCF-6195-5C9F-4447-ED78DF764A1E}"/>
              </a:ext>
            </a:extLst>
          </p:cNvPr>
          <p:cNvSpPr>
            <a:spLocks noGrp="1"/>
          </p:cNvSpPr>
          <p:nvPr>
            <p:ph type="sldNum" sz="quarter" idx="10"/>
          </p:nvPr>
        </p:nvSpPr>
        <p:spPr/>
        <p:txBody>
          <a:bodyPr/>
          <a:lstStyle/>
          <a:p>
            <a:fld id="{8C62EE26-8F8E-0241-BA93-EBDD1D230968}" type="slidenum">
              <a:rPr lang="de-DE" smtClean="0"/>
              <a:pPr/>
              <a:t>19</a:t>
            </a:fld>
            <a:endParaRPr lang="de-DE"/>
          </a:p>
        </p:txBody>
      </p:sp>
    </p:spTree>
    <p:extLst>
      <p:ext uri="{BB962C8B-B14F-4D97-AF65-F5344CB8AC3E}">
        <p14:creationId xmlns:p14="http://schemas.microsoft.com/office/powerpoint/2010/main" val="1005891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9BEE9-F333-937E-91BA-45C3548FC9A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9E9FABD-A57A-4B80-171C-FC3D8857E33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C480397-DE0D-BD8F-383A-F102D6AB6A6B}"/>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973154CD-2CC9-8961-CDF9-88253C1CAAFE}"/>
              </a:ext>
            </a:extLst>
          </p:cNvPr>
          <p:cNvSpPr>
            <a:spLocks noGrp="1"/>
          </p:cNvSpPr>
          <p:nvPr>
            <p:ph type="sldNum" sz="quarter" idx="10"/>
          </p:nvPr>
        </p:nvSpPr>
        <p:spPr/>
        <p:txBody>
          <a:bodyPr/>
          <a:lstStyle/>
          <a:p>
            <a:fld id="{8C62EE26-8F8E-0241-BA93-EBDD1D230968}" type="slidenum">
              <a:rPr lang="de-DE" smtClean="0"/>
              <a:pPr/>
              <a:t>20</a:t>
            </a:fld>
            <a:endParaRPr lang="de-DE"/>
          </a:p>
        </p:txBody>
      </p:sp>
    </p:spTree>
    <p:extLst>
      <p:ext uri="{BB962C8B-B14F-4D97-AF65-F5344CB8AC3E}">
        <p14:creationId xmlns:p14="http://schemas.microsoft.com/office/powerpoint/2010/main" val="1403369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1B71D-B0E1-9CBA-CEB5-35BAD18962F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90AB9B8-AD55-EEFB-1249-AFE204FD8C8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498B588-44AD-1EB0-BB0A-0CC5DFB5FB21}"/>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55A53EFA-404B-06EA-6515-02071A01F69C}"/>
              </a:ext>
            </a:extLst>
          </p:cNvPr>
          <p:cNvSpPr>
            <a:spLocks noGrp="1"/>
          </p:cNvSpPr>
          <p:nvPr>
            <p:ph type="sldNum" sz="quarter" idx="10"/>
          </p:nvPr>
        </p:nvSpPr>
        <p:spPr/>
        <p:txBody>
          <a:bodyPr/>
          <a:lstStyle/>
          <a:p>
            <a:fld id="{8C62EE26-8F8E-0241-BA93-EBDD1D230968}" type="slidenum">
              <a:rPr lang="de-DE" smtClean="0"/>
              <a:pPr/>
              <a:t>21</a:t>
            </a:fld>
            <a:endParaRPr lang="de-DE"/>
          </a:p>
        </p:txBody>
      </p:sp>
    </p:spTree>
    <p:extLst>
      <p:ext uri="{BB962C8B-B14F-4D97-AF65-F5344CB8AC3E}">
        <p14:creationId xmlns:p14="http://schemas.microsoft.com/office/powerpoint/2010/main" val="3247749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44B2A-E70B-71F7-A106-A58964C8606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414E800-BB22-C159-4AF5-5B40C0CDD69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6781240-BB1F-6316-B373-A8093DC9A708}"/>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EF19FBE2-0526-39D7-9A7F-5F512CF9839C}"/>
              </a:ext>
            </a:extLst>
          </p:cNvPr>
          <p:cNvSpPr>
            <a:spLocks noGrp="1"/>
          </p:cNvSpPr>
          <p:nvPr>
            <p:ph type="sldNum" sz="quarter" idx="10"/>
          </p:nvPr>
        </p:nvSpPr>
        <p:spPr/>
        <p:txBody>
          <a:bodyPr/>
          <a:lstStyle/>
          <a:p>
            <a:fld id="{8C62EE26-8F8E-0241-BA93-EBDD1D230968}" type="slidenum">
              <a:rPr lang="de-DE" smtClean="0"/>
              <a:pPr/>
              <a:t>22</a:t>
            </a:fld>
            <a:endParaRPr lang="de-DE"/>
          </a:p>
        </p:txBody>
      </p:sp>
    </p:spTree>
    <p:extLst>
      <p:ext uri="{BB962C8B-B14F-4D97-AF65-F5344CB8AC3E}">
        <p14:creationId xmlns:p14="http://schemas.microsoft.com/office/powerpoint/2010/main" val="1325252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B2CB0-6479-A6EA-26CC-CF4FA557270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B30095F-5E48-C3C2-2C14-0F36785DAED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2287DEF-AF67-F278-3CF9-D72CAA082D53}"/>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07DBF868-3F04-098A-82DA-78CBB4F7BBC1}"/>
              </a:ext>
            </a:extLst>
          </p:cNvPr>
          <p:cNvSpPr>
            <a:spLocks noGrp="1"/>
          </p:cNvSpPr>
          <p:nvPr>
            <p:ph type="sldNum" sz="quarter" idx="10"/>
          </p:nvPr>
        </p:nvSpPr>
        <p:spPr/>
        <p:txBody>
          <a:bodyPr/>
          <a:lstStyle/>
          <a:p>
            <a:fld id="{8C62EE26-8F8E-0241-BA93-EBDD1D230968}" type="slidenum">
              <a:rPr lang="de-DE" smtClean="0"/>
              <a:pPr/>
              <a:t>24</a:t>
            </a:fld>
            <a:endParaRPr lang="de-DE"/>
          </a:p>
        </p:txBody>
      </p:sp>
    </p:spTree>
    <p:extLst>
      <p:ext uri="{BB962C8B-B14F-4D97-AF65-F5344CB8AC3E}">
        <p14:creationId xmlns:p14="http://schemas.microsoft.com/office/powerpoint/2010/main" val="2129547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5DE84-D65C-6F73-2C81-6E028D787F4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9F29258-8877-38EA-E32E-E6075E5C5F7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A2EF03A-75A3-7075-A527-25E1A0C6057D}"/>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D37E09A7-AB08-51FF-B5FD-177C886183DF}"/>
              </a:ext>
            </a:extLst>
          </p:cNvPr>
          <p:cNvSpPr>
            <a:spLocks noGrp="1"/>
          </p:cNvSpPr>
          <p:nvPr>
            <p:ph type="sldNum" sz="quarter" idx="10"/>
          </p:nvPr>
        </p:nvSpPr>
        <p:spPr/>
        <p:txBody>
          <a:bodyPr/>
          <a:lstStyle/>
          <a:p>
            <a:fld id="{8C62EE26-8F8E-0241-BA93-EBDD1D230968}" type="slidenum">
              <a:rPr lang="de-DE" smtClean="0"/>
              <a:pPr/>
              <a:t>25</a:t>
            </a:fld>
            <a:endParaRPr lang="de-DE"/>
          </a:p>
        </p:txBody>
      </p:sp>
    </p:spTree>
    <p:extLst>
      <p:ext uri="{BB962C8B-B14F-4D97-AF65-F5344CB8AC3E}">
        <p14:creationId xmlns:p14="http://schemas.microsoft.com/office/powerpoint/2010/main" val="373840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5</a:t>
            </a:fld>
            <a:endParaRPr lang="de-DE"/>
          </a:p>
        </p:txBody>
      </p:sp>
    </p:spTree>
    <p:extLst>
      <p:ext uri="{BB962C8B-B14F-4D97-AF65-F5344CB8AC3E}">
        <p14:creationId xmlns:p14="http://schemas.microsoft.com/office/powerpoint/2010/main" val="1575079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2ABAF-BC13-D39E-D766-2D62ED3E9C2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935557E-76CE-8A25-5055-7FE6D9E3F65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5A86B54-D066-A206-F7D2-4B93D825DEA8}"/>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F079438C-B961-B88E-43D5-87403DE2AAC7}"/>
              </a:ext>
            </a:extLst>
          </p:cNvPr>
          <p:cNvSpPr>
            <a:spLocks noGrp="1"/>
          </p:cNvSpPr>
          <p:nvPr>
            <p:ph type="sldNum" sz="quarter" idx="10"/>
          </p:nvPr>
        </p:nvSpPr>
        <p:spPr/>
        <p:txBody>
          <a:bodyPr/>
          <a:lstStyle/>
          <a:p>
            <a:fld id="{8C62EE26-8F8E-0241-BA93-EBDD1D230968}" type="slidenum">
              <a:rPr lang="de-DE" smtClean="0"/>
              <a:pPr/>
              <a:t>26</a:t>
            </a:fld>
            <a:endParaRPr lang="de-DE"/>
          </a:p>
        </p:txBody>
      </p:sp>
    </p:spTree>
    <p:extLst>
      <p:ext uri="{BB962C8B-B14F-4D97-AF65-F5344CB8AC3E}">
        <p14:creationId xmlns:p14="http://schemas.microsoft.com/office/powerpoint/2010/main" val="4273689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DA340-93BF-2353-289F-970E0A8A9F7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540C721-8190-30D7-4787-8499EB83533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8D59B8C-DB59-6F17-C976-51D260072FC1}"/>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704C987B-FADC-CD07-836B-70E87595CB03}"/>
              </a:ext>
            </a:extLst>
          </p:cNvPr>
          <p:cNvSpPr>
            <a:spLocks noGrp="1"/>
          </p:cNvSpPr>
          <p:nvPr>
            <p:ph type="sldNum" sz="quarter" idx="10"/>
          </p:nvPr>
        </p:nvSpPr>
        <p:spPr/>
        <p:txBody>
          <a:bodyPr/>
          <a:lstStyle/>
          <a:p>
            <a:fld id="{8C62EE26-8F8E-0241-BA93-EBDD1D230968}" type="slidenum">
              <a:rPr lang="de-DE" smtClean="0"/>
              <a:pPr/>
              <a:t>27</a:t>
            </a:fld>
            <a:endParaRPr lang="de-DE"/>
          </a:p>
        </p:txBody>
      </p:sp>
    </p:spTree>
    <p:extLst>
      <p:ext uri="{BB962C8B-B14F-4D97-AF65-F5344CB8AC3E}">
        <p14:creationId xmlns:p14="http://schemas.microsoft.com/office/powerpoint/2010/main" val="3113776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7FED6-ED13-AED1-46C6-BEE3326295A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F150EEF-E23E-896D-EEFF-3A3D215D0AD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84FC377-457F-A50C-9B53-B4861D909043}"/>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8D24FA8B-FAEA-7590-4AEA-18F1C956C991}"/>
              </a:ext>
            </a:extLst>
          </p:cNvPr>
          <p:cNvSpPr>
            <a:spLocks noGrp="1"/>
          </p:cNvSpPr>
          <p:nvPr>
            <p:ph type="sldNum" sz="quarter" idx="10"/>
          </p:nvPr>
        </p:nvSpPr>
        <p:spPr/>
        <p:txBody>
          <a:bodyPr/>
          <a:lstStyle/>
          <a:p>
            <a:fld id="{8C62EE26-8F8E-0241-BA93-EBDD1D230968}" type="slidenum">
              <a:rPr lang="de-DE" smtClean="0"/>
              <a:pPr/>
              <a:t>28</a:t>
            </a:fld>
            <a:endParaRPr lang="de-DE"/>
          </a:p>
        </p:txBody>
      </p:sp>
    </p:spTree>
    <p:extLst>
      <p:ext uri="{BB962C8B-B14F-4D97-AF65-F5344CB8AC3E}">
        <p14:creationId xmlns:p14="http://schemas.microsoft.com/office/powerpoint/2010/main" val="222043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35817-DA1C-435D-3E21-A41408A5BC9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0FF4E85-7A38-B8AA-1318-6EE20A23049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DCC5D48-A530-821E-C0A6-B4B1276AFA5C}"/>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4FA6B304-7A26-6AFD-DE18-C40BE5B26F46}"/>
              </a:ext>
            </a:extLst>
          </p:cNvPr>
          <p:cNvSpPr>
            <a:spLocks noGrp="1"/>
          </p:cNvSpPr>
          <p:nvPr>
            <p:ph type="sldNum" sz="quarter" idx="10"/>
          </p:nvPr>
        </p:nvSpPr>
        <p:spPr/>
        <p:txBody>
          <a:bodyPr/>
          <a:lstStyle/>
          <a:p>
            <a:fld id="{8C62EE26-8F8E-0241-BA93-EBDD1D230968}" type="slidenum">
              <a:rPr lang="de-DE" smtClean="0"/>
              <a:pPr/>
              <a:t>6</a:t>
            </a:fld>
            <a:endParaRPr lang="de-DE"/>
          </a:p>
        </p:txBody>
      </p:sp>
    </p:spTree>
    <p:extLst>
      <p:ext uri="{BB962C8B-B14F-4D97-AF65-F5344CB8AC3E}">
        <p14:creationId xmlns:p14="http://schemas.microsoft.com/office/powerpoint/2010/main" val="2179489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7</a:t>
            </a:fld>
            <a:endParaRPr lang="de-DE"/>
          </a:p>
        </p:txBody>
      </p:sp>
    </p:spTree>
    <p:extLst>
      <p:ext uri="{BB962C8B-B14F-4D97-AF65-F5344CB8AC3E}">
        <p14:creationId xmlns:p14="http://schemas.microsoft.com/office/powerpoint/2010/main" val="4174115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77067-1E2B-51DD-2A49-B47F2D587C3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84FD748-3BEC-79EF-C2EA-F34D06E2661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1C4C81D-071C-0281-9B87-B104C6E9049C}"/>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862805DC-7E1A-59A3-5261-7FDD183F1367}"/>
              </a:ext>
            </a:extLst>
          </p:cNvPr>
          <p:cNvSpPr>
            <a:spLocks noGrp="1"/>
          </p:cNvSpPr>
          <p:nvPr>
            <p:ph type="sldNum" sz="quarter" idx="10"/>
          </p:nvPr>
        </p:nvSpPr>
        <p:spPr/>
        <p:txBody>
          <a:bodyPr/>
          <a:lstStyle/>
          <a:p>
            <a:fld id="{8C62EE26-8F8E-0241-BA93-EBDD1D230968}" type="slidenum">
              <a:rPr lang="de-DE" smtClean="0"/>
              <a:pPr/>
              <a:t>8</a:t>
            </a:fld>
            <a:endParaRPr lang="de-DE"/>
          </a:p>
        </p:txBody>
      </p:sp>
    </p:spTree>
    <p:extLst>
      <p:ext uri="{BB962C8B-B14F-4D97-AF65-F5344CB8AC3E}">
        <p14:creationId xmlns:p14="http://schemas.microsoft.com/office/powerpoint/2010/main" val="2853176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C3C2A-0F4E-A763-2D93-B8A39080164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C74D8D2-23DC-B52B-B418-92F387348FB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62B16E7-DEB4-AABD-456E-33CCC8954D41}"/>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19F737D0-F206-762F-7A16-0E9E38259181}"/>
              </a:ext>
            </a:extLst>
          </p:cNvPr>
          <p:cNvSpPr>
            <a:spLocks noGrp="1"/>
          </p:cNvSpPr>
          <p:nvPr>
            <p:ph type="sldNum" sz="quarter" idx="10"/>
          </p:nvPr>
        </p:nvSpPr>
        <p:spPr/>
        <p:txBody>
          <a:bodyPr/>
          <a:lstStyle/>
          <a:p>
            <a:fld id="{8C62EE26-8F8E-0241-BA93-EBDD1D230968}" type="slidenum">
              <a:rPr lang="de-DE" smtClean="0"/>
              <a:pPr/>
              <a:t>9</a:t>
            </a:fld>
            <a:endParaRPr lang="de-DE"/>
          </a:p>
        </p:txBody>
      </p:sp>
    </p:spTree>
    <p:extLst>
      <p:ext uri="{BB962C8B-B14F-4D97-AF65-F5344CB8AC3E}">
        <p14:creationId xmlns:p14="http://schemas.microsoft.com/office/powerpoint/2010/main" val="1654630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4B670-A1CD-B01D-9650-350A7117186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A90BDCE-880B-2AFB-9F0D-8412F65B3D1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B268078-7811-6088-2FB9-CD5E5B7BED41}"/>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DEB3A558-0B63-DDB4-BB4D-8CD8772A37D3}"/>
              </a:ext>
            </a:extLst>
          </p:cNvPr>
          <p:cNvSpPr>
            <a:spLocks noGrp="1"/>
          </p:cNvSpPr>
          <p:nvPr>
            <p:ph type="sldNum" sz="quarter" idx="10"/>
          </p:nvPr>
        </p:nvSpPr>
        <p:spPr/>
        <p:txBody>
          <a:bodyPr/>
          <a:lstStyle/>
          <a:p>
            <a:fld id="{8C62EE26-8F8E-0241-BA93-EBDD1D230968}" type="slidenum">
              <a:rPr lang="de-DE" smtClean="0"/>
              <a:pPr/>
              <a:t>11</a:t>
            </a:fld>
            <a:endParaRPr lang="de-DE"/>
          </a:p>
        </p:txBody>
      </p:sp>
    </p:spTree>
    <p:extLst>
      <p:ext uri="{BB962C8B-B14F-4D97-AF65-F5344CB8AC3E}">
        <p14:creationId xmlns:p14="http://schemas.microsoft.com/office/powerpoint/2010/main" val="3409249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EDAD1-29D2-F00B-2CEE-E67E99529FB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9AA0CB8-506E-D0F4-786D-B536A2E188A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97695DA-CACE-605E-5D7F-C55CF6908B56}"/>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8A2A3BC4-1BE7-E22C-AE7F-04B8723B64A0}"/>
              </a:ext>
            </a:extLst>
          </p:cNvPr>
          <p:cNvSpPr>
            <a:spLocks noGrp="1"/>
          </p:cNvSpPr>
          <p:nvPr>
            <p:ph type="sldNum" sz="quarter" idx="10"/>
          </p:nvPr>
        </p:nvSpPr>
        <p:spPr/>
        <p:txBody>
          <a:bodyPr/>
          <a:lstStyle/>
          <a:p>
            <a:fld id="{8C62EE26-8F8E-0241-BA93-EBDD1D230968}" type="slidenum">
              <a:rPr lang="de-DE" smtClean="0"/>
              <a:pPr/>
              <a:t>12</a:t>
            </a:fld>
            <a:endParaRPr lang="de-DE"/>
          </a:p>
        </p:txBody>
      </p:sp>
    </p:spTree>
    <p:extLst>
      <p:ext uri="{BB962C8B-B14F-4D97-AF65-F5344CB8AC3E}">
        <p14:creationId xmlns:p14="http://schemas.microsoft.com/office/powerpoint/2010/main" val="174634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24089-AA52-7F54-45E8-9CB9E66C32E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8079E93-258F-448D-7C3C-89342EF8E80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100C84F-66D6-88B0-FC22-22C188277FC4}"/>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721FDFF6-FE1B-B448-5A14-A23A3C9576B3}"/>
              </a:ext>
            </a:extLst>
          </p:cNvPr>
          <p:cNvSpPr>
            <a:spLocks noGrp="1"/>
          </p:cNvSpPr>
          <p:nvPr>
            <p:ph type="sldNum" sz="quarter" idx="10"/>
          </p:nvPr>
        </p:nvSpPr>
        <p:spPr/>
        <p:txBody>
          <a:bodyPr/>
          <a:lstStyle/>
          <a:p>
            <a:fld id="{8C62EE26-8F8E-0241-BA93-EBDD1D230968}" type="slidenum">
              <a:rPr lang="de-DE" smtClean="0"/>
              <a:pPr/>
              <a:t>13</a:t>
            </a:fld>
            <a:endParaRPr lang="de-DE"/>
          </a:p>
        </p:txBody>
      </p:sp>
    </p:spTree>
    <p:extLst>
      <p:ext uri="{BB962C8B-B14F-4D97-AF65-F5344CB8AC3E}">
        <p14:creationId xmlns:p14="http://schemas.microsoft.com/office/powerpoint/2010/main" val="2916771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290B3F4-8C57-2A4A-96A6-A3A84C64250A}"/>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17"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413368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chluss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1822BB6-6A6F-6644-9FF9-868E8EB3D0B1}"/>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E1CF1D1D-0E9A-F245-9A9A-3210B720178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65474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chluss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29F0F61-BBE8-554B-BC5B-170156AACA8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79C7ABB9-48A9-CC43-88C3-738024B9DDF8}"/>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50784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7416AA2-BB5B-2541-A983-7F1970AF2901}"/>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9"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348027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Allgemein - 1">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A37BD9C-EE7A-554E-9D1C-ABF8A875E15E}"/>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5" name="Fußzeilenplatzhalter 4"/>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200"/>
            </a:lvl1pPr>
            <a:lvl2pPr marL="800100" indent="-342900">
              <a:buClr>
                <a:schemeClr val="tx1"/>
              </a:buClr>
              <a:buFont typeface="Lucida Grande"/>
              <a:buChar char="›"/>
              <a:defRPr sz="2200"/>
            </a:lvl2pPr>
            <a:lvl3pPr>
              <a:defRPr sz="2200"/>
            </a:lvl3pPr>
            <a:lvl4pPr marL="1371600" indent="0">
              <a:buNone/>
              <a:defRPr sz="2200"/>
            </a:lvl4pPr>
            <a:lvl5pPr>
              <a:defRPr sz="2200"/>
            </a:lvl5pPr>
          </a:lstStyle>
          <a:p>
            <a:pPr lvl="0"/>
            <a:r>
              <a:rPr lang="de-DE"/>
              <a:t>Formatvorlagen des Textmasters bearbeiten</a:t>
            </a:r>
          </a:p>
          <a:p>
            <a:pPr lvl="1"/>
            <a:r>
              <a:rPr lang="de-DE"/>
              <a:t>Zweite Ebene</a:t>
            </a:r>
          </a:p>
        </p:txBody>
      </p:sp>
    </p:spTree>
    <p:extLst>
      <p:ext uri="{BB962C8B-B14F-4D97-AF65-F5344CB8AC3E}">
        <p14:creationId xmlns:p14="http://schemas.microsoft.com/office/powerpoint/2010/main" val="185456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lgemei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3FF3794-2EB3-164E-B1E3-EA2575C39F0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5472000" cy="2952000"/>
          </a:xfrm>
        </p:spPr>
        <p:txBody>
          <a:bodyPr/>
          <a:lstStyle>
            <a:lvl1pPr marL="0" indent="0">
              <a:lnSpc>
                <a:spcPts val="2700"/>
              </a:lnSpc>
              <a:spcBef>
                <a:spcPts val="600"/>
              </a:spcBef>
              <a:buFontTx/>
              <a:buNone/>
              <a:defRPr lang="de-DE" sz="2200" b="1" i="0" u="none" strike="noStrike" baseline="0" smtClean="0"/>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24" name="Textplatzhalter 23"/>
          <p:cNvSpPr>
            <a:spLocks noGrp="1"/>
          </p:cNvSpPr>
          <p:nvPr>
            <p:ph type="body" sz="quarter" idx="13" hasCustomPrompt="1"/>
          </p:nvPr>
        </p:nvSpPr>
        <p:spPr>
          <a:xfrm>
            <a:off x="6246000" y="1638000"/>
            <a:ext cx="2682000" cy="2880000"/>
          </a:xfrm>
        </p:spPr>
        <p:txBody>
          <a:bodyPr/>
          <a:lstStyle>
            <a:lvl1pPr marL="0" indent="0">
              <a:lnSpc>
                <a:spcPts val="1700"/>
              </a:lnSpc>
              <a:spcBef>
                <a:spcPts val="0"/>
              </a:spcBef>
              <a:buFontTx/>
              <a:buNone/>
              <a:defRPr sz="1400" b="1" i="1">
                <a:solidFill>
                  <a:srgbClr val="00A3DB"/>
                </a:solidFill>
              </a:defRPr>
            </a:lvl1pPr>
          </a:lstStyle>
          <a:p>
            <a:r>
              <a:rPr lang="de-DE" dirty="0"/>
              <a:t>„Text...“</a:t>
            </a:r>
          </a:p>
          <a:p>
            <a:pPr marL="126000" indent="-126000">
              <a:buClr>
                <a:schemeClr val="tx1"/>
              </a:buClr>
              <a:buFont typeface="Symbol" charset="2"/>
              <a:buChar char="-"/>
            </a:pPr>
            <a:r>
              <a:rPr lang="de-DE" b="0" i="0" dirty="0">
                <a:solidFill>
                  <a:schemeClr val="tx1"/>
                </a:solidFill>
              </a:rPr>
              <a:t>Text</a:t>
            </a:r>
          </a:p>
        </p:txBody>
      </p:sp>
      <p:sp>
        <p:nvSpPr>
          <p:cNvPr id="9" name="Fußzeilenplatzhalter 4">
            <a:extLst>
              <a:ext uri="{FF2B5EF4-FFF2-40B4-BE49-F238E27FC236}">
                <a16:creationId xmlns:a16="http://schemas.microsoft.com/office/drawing/2014/main" id="{5BB168FF-726D-7443-93E7-C33C6CCDB050}"/>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42854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lgemein - 3">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76976AC-8A0A-284E-8E59-68955132073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6192000" cy="2952000"/>
          </a:xfrm>
        </p:spPr>
        <p:txBody>
          <a:bodyPr/>
          <a:lstStyle>
            <a:lvl1pPr marL="288000" indent="-288000">
              <a:lnSpc>
                <a:spcPts val="2800"/>
              </a:lnSpc>
              <a:spcBef>
                <a:spcPts val="1000"/>
              </a:spcBef>
              <a:buFont typeface="Arial"/>
              <a:buChar char="•"/>
              <a:defRPr lang="de-DE" sz="2600" b="1" i="0" smtClean="0">
                <a:solidFill>
                  <a:srgbClr val="00A3DB"/>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Bildplatzhalter 12"/>
          <p:cNvSpPr>
            <a:spLocks noGrp="1"/>
          </p:cNvSpPr>
          <p:nvPr>
            <p:ph type="pic" sz="quarter" idx="13"/>
          </p:nvPr>
        </p:nvSpPr>
        <p:spPr>
          <a:xfrm>
            <a:off x="6966000" y="1620000"/>
            <a:ext cx="1710000" cy="1296000"/>
          </a:xfrm>
        </p:spPr>
        <p:txBody>
          <a:bodyPr/>
          <a:lstStyle/>
          <a:p>
            <a:r>
              <a:rPr lang="de-DE"/>
              <a:t>Bild durch Klicken auf Symbol hinzufügen</a:t>
            </a:r>
          </a:p>
        </p:txBody>
      </p:sp>
      <p:sp>
        <p:nvSpPr>
          <p:cNvPr id="11" name="Bildplatzhalter 12"/>
          <p:cNvSpPr>
            <a:spLocks noGrp="1"/>
          </p:cNvSpPr>
          <p:nvPr>
            <p:ph type="pic" sz="quarter" idx="14"/>
          </p:nvPr>
        </p:nvSpPr>
        <p:spPr>
          <a:xfrm>
            <a:off x="6966000" y="3096000"/>
            <a:ext cx="1710000" cy="1296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3371AACC-C8CB-0E42-9BEA-8E8BB7B79B2F}"/>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10377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lgemein - 4">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4F97CFA-0AFE-D642-8C92-1049BCE9CD0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8" name="Textplatzhalter 14"/>
          <p:cNvSpPr>
            <a:spLocks noGrp="1"/>
          </p:cNvSpPr>
          <p:nvPr>
            <p:ph type="body" sz="quarter" idx="13"/>
          </p:nvPr>
        </p:nvSpPr>
        <p:spPr>
          <a:xfrm>
            <a:off x="4716000"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3CE1A890-988B-A64B-A225-1F8D2993B43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55497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pressionen -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C1B5345-82FF-9147-97EC-D993A1E920D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13" name="Bildplatzhalter 12"/>
          <p:cNvSpPr>
            <a:spLocks noGrp="1"/>
          </p:cNvSpPr>
          <p:nvPr>
            <p:ph type="pic" sz="quarter" idx="12"/>
          </p:nvPr>
        </p:nvSpPr>
        <p:spPr>
          <a:xfrm>
            <a:off x="647999" y="1620000"/>
            <a:ext cx="4428000" cy="2880000"/>
          </a:xfrm>
        </p:spPr>
        <p:txBody>
          <a:bodyPr/>
          <a:lstStyle/>
          <a:p>
            <a:r>
              <a:rPr lang="de-DE"/>
              <a:t>Bild durch Klicken auf Symbol hinzufügen</a:t>
            </a:r>
          </a:p>
        </p:txBody>
      </p:sp>
      <p:sp>
        <p:nvSpPr>
          <p:cNvPr id="14" name="Bildplatzhalter 12"/>
          <p:cNvSpPr>
            <a:spLocks noGrp="1"/>
          </p:cNvSpPr>
          <p:nvPr>
            <p:ph type="pic" sz="quarter" idx="13"/>
          </p:nvPr>
        </p:nvSpPr>
        <p:spPr>
          <a:xfrm>
            <a:off x="5166000" y="1620000"/>
            <a:ext cx="2124000" cy="1404000"/>
          </a:xfrm>
        </p:spPr>
        <p:txBody>
          <a:bodyPr/>
          <a:lstStyle/>
          <a:p>
            <a:r>
              <a:rPr lang="de-DE"/>
              <a:t>Bild durch Klicken auf Symbol hinzufügen</a:t>
            </a:r>
          </a:p>
        </p:txBody>
      </p:sp>
      <p:sp>
        <p:nvSpPr>
          <p:cNvPr id="15" name="Bildplatzhalter 12"/>
          <p:cNvSpPr>
            <a:spLocks noGrp="1"/>
          </p:cNvSpPr>
          <p:nvPr>
            <p:ph type="pic" sz="quarter" idx="14"/>
          </p:nvPr>
        </p:nvSpPr>
        <p:spPr>
          <a:xfrm>
            <a:off x="5166000" y="3096000"/>
            <a:ext cx="2124000" cy="1404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8D152646-C646-C244-BA6D-4CEE0153DD9B}"/>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9548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pressione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0A583D1-BBB5-974B-9A49-8CB63EF7A68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13" name="Bildplatzhalter 12"/>
          <p:cNvSpPr>
            <a:spLocks noGrp="1"/>
          </p:cNvSpPr>
          <p:nvPr>
            <p:ph type="pic" sz="quarter" idx="12"/>
          </p:nvPr>
        </p:nvSpPr>
        <p:spPr>
          <a:xfrm>
            <a:off x="2862000" y="1620000"/>
            <a:ext cx="4428000" cy="2880000"/>
          </a:xfrm>
        </p:spPr>
        <p:txBody>
          <a:bodyPr/>
          <a:lstStyle/>
          <a:p>
            <a:r>
              <a:rPr lang="de-DE"/>
              <a:t>Bild durch Klicken auf Symbol hinzufügen</a:t>
            </a:r>
          </a:p>
        </p:txBody>
      </p:sp>
      <p:sp>
        <p:nvSpPr>
          <p:cNvPr id="14" name="Bildplatzhalter 12"/>
          <p:cNvSpPr>
            <a:spLocks noGrp="1"/>
          </p:cNvSpPr>
          <p:nvPr>
            <p:ph type="pic" sz="quarter" idx="13"/>
          </p:nvPr>
        </p:nvSpPr>
        <p:spPr>
          <a:xfrm>
            <a:off x="648000" y="1620000"/>
            <a:ext cx="2124000" cy="1404000"/>
          </a:xfrm>
        </p:spPr>
        <p:txBody>
          <a:bodyPr/>
          <a:lstStyle/>
          <a:p>
            <a:r>
              <a:rPr lang="de-DE"/>
              <a:t>Bild durch Klicken auf Symbol hinzufügen</a:t>
            </a:r>
          </a:p>
        </p:txBody>
      </p:sp>
      <p:sp>
        <p:nvSpPr>
          <p:cNvPr id="15" name="Bildplatzhalter 12"/>
          <p:cNvSpPr>
            <a:spLocks noGrp="1"/>
          </p:cNvSpPr>
          <p:nvPr>
            <p:ph type="pic" sz="quarter" idx="14"/>
          </p:nvPr>
        </p:nvSpPr>
        <p:spPr>
          <a:xfrm>
            <a:off x="648000" y="3096000"/>
            <a:ext cx="2124000" cy="1404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2479F9A6-2EA0-E141-8AC1-25A60F4FA8F5}"/>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82107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nk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5FEC6E7-42ED-DF4A-8073-27F8FEBE63FA}"/>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746049"/>
            <a:ext cx="7848000" cy="1440000"/>
          </a:xfrm>
        </p:spPr>
        <p:txBody>
          <a:bodyPr/>
          <a:lstStyle>
            <a:lvl1pPr marL="0" indent="0">
              <a:lnSpc>
                <a:spcPts val="3000"/>
              </a:lnSpc>
              <a:spcBef>
                <a:spcPts val="0"/>
              </a:spcBef>
              <a:buFontTx/>
              <a:buNone/>
              <a:defRPr lang="de-DE" sz="2600" b="0" i="1"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8" name="Textplatzhalter 14"/>
          <p:cNvSpPr>
            <a:spLocks noGrp="1"/>
          </p:cNvSpPr>
          <p:nvPr>
            <p:ph type="body" sz="quarter" idx="13"/>
          </p:nvPr>
        </p:nvSpPr>
        <p:spPr>
          <a:xfrm>
            <a:off x="648000" y="3520800"/>
            <a:ext cx="7848000" cy="504000"/>
          </a:xfrm>
        </p:spPr>
        <p:txBody>
          <a:bodyPr/>
          <a:lstStyle>
            <a:lvl1pPr marL="0" indent="0">
              <a:lnSpc>
                <a:spcPts val="3000"/>
              </a:lnSpc>
              <a:spcBef>
                <a:spcPts val="0"/>
              </a:spcBef>
              <a:buFontTx/>
              <a:buNone/>
              <a:defRPr lang="de-DE" sz="2200" b="1" i="0" smtClean="0">
                <a:solidFill>
                  <a:schemeClr val="tx1"/>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pic>
        <p:nvPicPr>
          <p:cNvPr id="4" name="Bild 3"/>
          <p:cNvPicPr>
            <a:picLocks noChangeAspect="1"/>
          </p:cNvPicPr>
          <p:nvPr userDrawn="1"/>
        </p:nvPicPr>
        <p:blipFill>
          <a:blip r:embed="rId3"/>
          <a:stretch>
            <a:fillRect/>
          </a:stretch>
        </p:blipFill>
        <p:spPr>
          <a:xfrm>
            <a:off x="648000" y="3420000"/>
            <a:ext cx="7721600" cy="50800"/>
          </a:xfrm>
          <a:prstGeom prst="rect">
            <a:avLst/>
          </a:prstGeom>
        </p:spPr>
      </p:pic>
      <p:pic>
        <p:nvPicPr>
          <p:cNvPr id="11" name="Bild 10"/>
          <p:cNvPicPr>
            <a:picLocks noChangeAspect="1"/>
          </p:cNvPicPr>
          <p:nvPr userDrawn="1"/>
        </p:nvPicPr>
        <p:blipFill>
          <a:blip r:embed="rId3"/>
          <a:stretch>
            <a:fillRect/>
          </a:stretch>
        </p:blipFill>
        <p:spPr>
          <a:xfrm>
            <a:off x="647600" y="4068000"/>
            <a:ext cx="7721600" cy="50800"/>
          </a:xfrm>
          <a:prstGeom prst="rect">
            <a:avLst/>
          </a:prstGeom>
        </p:spPr>
      </p:pic>
      <p:sp>
        <p:nvSpPr>
          <p:cNvPr id="12" name="Fußzeilenplatzhalter 4">
            <a:extLst>
              <a:ext uri="{FF2B5EF4-FFF2-40B4-BE49-F238E27FC236}">
                <a16:creationId xmlns:a16="http://schemas.microsoft.com/office/drawing/2014/main" id="{800F7413-78DD-9E48-903C-38FACD148C4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35990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48000" y="486000"/>
            <a:ext cx="7128000" cy="612000"/>
          </a:xfrm>
          <a:prstGeom prst="rect">
            <a:avLst/>
          </a:prstGeom>
        </p:spPr>
        <p:txBody>
          <a:bodyPr vert="horz" lIns="0" tIns="0" rIns="0" bIns="0" rtlCol="0" anchor="t" anchorCtr="0">
            <a:noAutofit/>
          </a:bodyPr>
          <a:lstStyle/>
          <a:p>
            <a:r>
              <a:rPr lang="de-AT" dirty="0"/>
              <a:t>Mastertitelformat bearbeiten</a:t>
            </a:r>
            <a:endParaRPr lang="de-DE" dirty="0"/>
          </a:p>
        </p:txBody>
      </p:sp>
      <p:sp>
        <p:nvSpPr>
          <p:cNvPr id="3" name="Textplatzhalter 2"/>
          <p:cNvSpPr>
            <a:spLocks noGrp="1"/>
          </p:cNvSpPr>
          <p:nvPr>
            <p:ph type="body" idx="1"/>
          </p:nvPr>
        </p:nvSpPr>
        <p:spPr>
          <a:xfrm>
            <a:off x="648000" y="1548000"/>
            <a:ext cx="7848000" cy="2952000"/>
          </a:xfrm>
          <a:prstGeom prst="rect">
            <a:avLst/>
          </a:prstGeom>
        </p:spPr>
        <p:txBody>
          <a:bodyPr vert="horz" lIns="0" tIns="0" rIns="0" bIns="0" rtlCol="0">
            <a:noAutofit/>
          </a:bodyPr>
          <a:lstStyle/>
          <a:p>
            <a:pPr lvl="0"/>
            <a:r>
              <a:rPr lang="de-AT" dirty="0"/>
              <a:t>Mastertextformat bearbeiten</a:t>
            </a:r>
          </a:p>
          <a:p>
            <a:pPr lvl="1"/>
            <a:endParaRPr lang="de-AT" dirty="0"/>
          </a:p>
        </p:txBody>
      </p:sp>
      <p:sp>
        <p:nvSpPr>
          <p:cNvPr id="5" name="Fußzeilenplatzhalter 4"/>
          <p:cNvSpPr>
            <a:spLocks noGrp="1"/>
          </p:cNvSpPr>
          <p:nvPr>
            <p:ph type="ftr" sz="quarter" idx="3"/>
          </p:nvPr>
        </p:nvSpPr>
        <p:spPr>
          <a:xfrm>
            <a:off x="7254000" y="4446000"/>
            <a:ext cx="1440000" cy="360000"/>
          </a:xfrm>
          <a:prstGeom prst="rect">
            <a:avLst/>
          </a:prstGeom>
        </p:spPr>
        <p:txBody>
          <a:bodyPr vert="horz" lIns="0" tIns="0" rIns="0" bIns="0" rtlCol="0" anchor="b" anchorCtr="0"/>
          <a:lstStyle>
            <a:lvl1pPr algn="r">
              <a:defRPr sz="1000" b="1" i="0">
                <a:solidFill>
                  <a:schemeClr val="tx2"/>
                </a:solidFill>
              </a:defRPr>
            </a:lvl1pPr>
          </a:lstStyle>
          <a:p>
            <a:r>
              <a:rPr lang="de-DE"/>
              <a:t>http://kinderbuero-uniwien.at</a:t>
            </a:r>
            <a:endParaRPr lang="de-DE" dirty="0"/>
          </a:p>
        </p:txBody>
      </p:sp>
    </p:spTree>
    <p:extLst>
      <p:ext uri="{BB962C8B-B14F-4D97-AF65-F5344CB8AC3E}">
        <p14:creationId xmlns:p14="http://schemas.microsoft.com/office/powerpoint/2010/main" val="197484772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9" r:id="rId5"/>
    <p:sldLayoutId id="2147483660" r:id="rId6"/>
    <p:sldLayoutId id="2147483652" r:id="rId7"/>
    <p:sldLayoutId id="2147483658" r:id="rId8"/>
    <p:sldLayoutId id="2147483661" r:id="rId9"/>
    <p:sldLayoutId id="2147483655" r:id="rId10"/>
    <p:sldLayoutId id="2147483662" r:id="rId11"/>
  </p:sldLayoutIdLst>
  <p:hf sldNum="0" hdr="0" ftr="0" dt="0"/>
  <p:txStyles>
    <p:titleStyle>
      <a:lvl1pPr algn="l" defTabSz="457200" rtl="0" eaLnBrk="1" latinLnBrk="0" hangingPunct="1">
        <a:spcBef>
          <a:spcPct val="0"/>
        </a:spcBef>
        <a:buNone/>
        <a:defRPr sz="3800" b="1" kern="1200">
          <a:solidFill>
            <a:schemeClr val="bg1"/>
          </a:solidFill>
          <a:latin typeface="+mj-lt"/>
          <a:ea typeface="+mj-ea"/>
          <a:cs typeface="+mj-cs"/>
        </a:defRPr>
      </a:lvl1pPr>
    </p:titleStyle>
    <p:body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576000" indent="-2880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demokratiewebstatt.at/thema/thema-being-digital-und-neue-medien" TargetMode="External"/><Relationship Id="rId1" Type="http://schemas.openxmlformats.org/officeDocument/2006/relationships/slideLayout" Target="../slideLayouts/slideLayout1.xml"/><Relationship Id="rId4" Type="http://schemas.openxmlformats.org/officeDocument/2006/relationships/hyperlink" Target="http://www.demokratiewebstatt.a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demokratiewebstatt.at/thema/thema-being-digital-kinder-und-neue-medien/von-neuen-und-alten-medien/total-digital" TargetMode="External"/><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9.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10.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11.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hemeOverride" Target="../theme/themeOverride12.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onlinesicherheit.gv.at/Themen/Erste-Hilfe/Meldestellen.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demokratiewebstatt.at/thema/thema-being-digital-und-neue-medien/chancen-und-risiken-der-digitalisierung" TargetMode="External"/><Relationship Id="rId2" Type="http://schemas.openxmlformats.org/officeDocument/2006/relationships/slideLayout" Target="../slideLayouts/slideLayout3.xml"/><Relationship Id="rId1" Type="http://schemas.openxmlformats.org/officeDocument/2006/relationships/themeOverride" Target="../theme/themeOverride13.xml"/><Relationship Id="rId5" Type="http://schemas.openxmlformats.org/officeDocument/2006/relationships/image" Target="../media/image9.jp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hemeOverride" Target="../theme/themeOverride14.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hemeOverride" Target="../theme/themeOverride15.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hemeOverride" Target="../theme/themeOverride16.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hemeOverride" Target="../theme/themeOverride17.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hyperlink" Target="http://www.demokratiewebstatt.a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hemeOverride" Target="../theme/themeOverride18.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19.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hemeOverride" Target="../theme/themeOverride20.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hyperlink" Target="https://www.demokratiewebstatt.at/thema/thema-being-digital-und-neue-medien/demokratie-im-digitalen-zeitalter" TargetMode="External"/><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hemeOverride" Target="../theme/themeOverride21.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hemeOverride" Target="../theme/themeOverride22.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hemeOverride" Target="../theme/themeOverride2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hemeOverride" Target="../theme/themeOverride24.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freedomhouse.org/sites/default/files/2024-10/FREEDOM-ON-THE-NET-2024-DIGITAL-BOOKLET.pdf"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hemeOverride" Target="../theme/themeOverride25.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2.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3.xml"/><Relationship Id="rId5" Type="http://schemas.openxmlformats.org/officeDocument/2006/relationships/image" Target="../media/image7.jpg"/><Relationship Id="rId4" Type="http://schemas.openxmlformats.org/officeDocument/2006/relationships/hyperlink" Target="https://www.demokratiewebstatt.at/thema/thema-being-digital-kinder-und-neue-medien/von-neuen-und-alten-medien"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4.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5.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6.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7.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8.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157759" y="1019572"/>
            <a:ext cx="6618240" cy="540000"/>
          </a:xfrm>
        </p:spPr>
        <p:txBody>
          <a:bodyPr/>
          <a:lstStyle/>
          <a:p>
            <a:pPr algn="ctr"/>
            <a:r>
              <a:rPr lang="de-DE" sz="3200" u="sng" dirty="0" err="1">
                <a:solidFill>
                  <a:srgbClr val="2190AB"/>
                </a:solidFill>
                <a:latin typeface="+mj-lt"/>
                <a:cs typeface="Arial" panose="020B0604020202020204" pitchFamily="34" charset="0"/>
                <a:hlinkClick r:id="rId2"/>
              </a:rPr>
              <a:t>Being</a:t>
            </a:r>
            <a:r>
              <a:rPr lang="de-DE" sz="3200" u="sng" dirty="0">
                <a:solidFill>
                  <a:srgbClr val="2190AB"/>
                </a:solidFill>
                <a:latin typeface="+mj-lt"/>
                <a:cs typeface="Arial" panose="020B0604020202020204" pitchFamily="34" charset="0"/>
                <a:hlinkClick r:id="rId2"/>
              </a:rPr>
              <a:t> digital und Neue Medien</a:t>
            </a:r>
            <a:endParaRPr lang="de-DE" sz="3200" u="sng" dirty="0">
              <a:solidFill>
                <a:srgbClr val="2190AB"/>
              </a:solidFill>
              <a:latin typeface="+mj-lt"/>
              <a:cs typeface="Arial" panose="020B0604020202020204" pitchFamily="34" charset="0"/>
            </a:endParaRPr>
          </a:p>
        </p:txBody>
      </p:sp>
      <p:pic>
        <p:nvPicPr>
          <p:cNvPr id="5" name="Grafik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24506" y="3602514"/>
            <a:ext cx="2137108" cy="1264518"/>
          </a:xfrm>
          <a:prstGeom prst="rect">
            <a:avLst/>
          </a:prstGeom>
        </p:spPr>
      </p:pic>
      <p:sp>
        <p:nvSpPr>
          <p:cNvPr id="6" name="Titel 1"/>
          <p:cNvSpPr txBox="1">
            <a:spLocks/>
          </p:cNvSpPr>
          <p:nvPr/>
        </p:nvSpPr>
        <p:spPr>
          <a:xfrm>
            <a:off x="648000" y="855447"/>
            <a:ext cx="7128000" cy="612000"/>
          </a:xfrm>
          <a:prstGeom prst="rect">
            <a:avLst/>
          </a:prstGeom>
        </p:spPr>
        <p:txBody>
          <a:bodyPr vert="horz" lIns="0" tIns="0" rIns="0" bIns="0" rtlCol="0" anchor="t" anchorCtr="0">
            <a:noAutofit/>
          </a:bodyPr>
          <a:lstStyle>
            <a:lvl1pPr algn="l" defTabSz="457200" rtl="0" eaLnBrk="1" latinLnBrk="0" hangingPunct="1">
              <a:lnSpc>
                <a:spcPts val="4300"/>
              </a:lnSpc>
              <a:spcBef>
                <a:spcPct val="0"/>
              </a:spcBef>
              <a:buNone/>
              <a:defRPr lang="de-DE" sz="4800" b="1" i="0" u="none" strike="noStrike" kern="1200" baseline="0" smtClean="0">
                <a:solidFill>
                  <a:schemeClr val="bg1"/>
                </a:solidFill>
                <a:latin typeface="+mj-lt"/>
                <a:ea typeface="+mj-ea"/>
                <a:cs typeface="+mj-cs"/>
              </a:defRPr>
            </a:lvl1pPr>
          </a:lstStyle>
          <a:p>
            <a:r>
              <a:rPr lang="de-DE" dirty="0"/>
              <a:t>er</a:t>
            </a:r>
          </a:p>
        </p:txBody>
      </p:sp>
      <p:sp>
        <p:nvSpPr>
          <p:cNvPr id="7" name="Untertitel 2"/>
          <p:cNvSpPr txBox="1">
            <a:spLocks/>
          </p:cNvSpPr>
          <p:nvPr/>
        </p:nvSpPr>
        <p:spPr>
          <a:xfrm>
            <a:off x="1071786" y="1809447"/>
            <a:ext cx="6790186" cy="54000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Clr>
                <a:schemeClr val="tx2"/>
              </a:buClr>
              <a:buFont typeface="Arial"/>
              <a:buNone/>
              <a:defRPr lang="de-DE" sz="2400" b="1" i="0" u="none" strike="noStrike" kern="1200" baseline="0" smtClean="0">
                <a:solidFill>
                  <a:schemeClr val="tx1"/>
                </a:solidFill>
                <a:latin typeface="+mn-lt"/>
                <a:ea typeface="+mn-ea"/>
                <a:cs typeface="+mn-cs"/>
              </a:defRPr>
            </a:lvl1pPr>
            <a:lvl2pPr marL="457200" indent="0" algn="ctr" defTabSz="457200" rtl="0" eaLnBrk="1" latinLnBrk="0" hangingPunct="1">
              <a:lnSpc>
                <a:spcPts val="2400"/>
              </a:lnSpc>
              <a:spcBef>
                <a:spcPts val="500"/>
              </a:spcBef>
              <a:buClr>
                <a:schemeClr val="tx1"/>
              </a:buClr>
              <a:buSzPct val="100000"/>
              <a:buFont typeface="Lucida Grande"/>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Lucida Grande"/>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de-AT" sz="2000" dirty="0">
                <a:solidFill>
                  <a:srgbClr val="2190AB"/>
                </a:solidFill>
                <a:cs typeface="Arial" panose="020B0604020202020204" pitchFamily="34" charset="0"/>
              </a:rPr>
              <a:t>Künstliche Intelligenz, Digitalisierung und Medien im Wandel</a:t>
            </a:r>
            <a:endParaRPr lang="de-DE" sz="1400" dirty="0">
              <a:solidFill>
                <a:srgbClr val="2190AB"/>
              </a:solidFill>
              <a:cs typeface="Arial" panose="020B0604020202020204" pitchFamily="34" charset="0"/>
            </a:endParaRPr>
          </a:p>
        </p:txBody>
      </p:sp>
      <p:sp>
        <p:nvSpPr>
          <p:cNvPr id="8" name="Rechteck 7"/>
          <p:cNvSpPr/>
          <p:nvPr/>
        </p:nvSpPr>
        <p:spPr>
          <a:xfrm>
            <a:off x="2286000" y="2710379"/>
            <a:ext cx="4572000" cy="584775"/>
          </a:xfrm>
          <a:prstGeom prst="rect">
            <a:avLst/>
          </a:prstGeom>
        </p:spPr>
        <p:txBody>
          <a:bodyPr>
            <a:spAutoFit/>
          </a:bodyPr>
          <a:lstStyle/>
          <a:p>
            <a:pPr algn="ctr"/>
            <a:r>
              <a:rPr lang="de-DE" sz="1600" dirty="0"/>
              <a:t>Materialien zur Politischen Bildung von Kindern und Jugendlichen</a:t>
            </a:r>
            <a:endParaRPr lang="de-AT" sz="1600" dirty="0"/>
          </a:p>
        </p:txBody>
      </p:sp>
      <p:sp>
        <p:nvSpPr>
          <p:cNvPr id="9" name="Rechteck 8"/>
          <p:cNvSpPr/>
          <p:nvPr/>
        </p:nvSpPr>
        <p:spPr>
          <a:xfrm>
            <a:off x="3035334" y="3971961"/>
            <a:ext cx="2863091" cy="369332"/>
          </a:xfrm>
          <a:prstGeom prst="rect">
            <a:avLst/>
          </a:prstGeom>
        </p:spPr>
        <p:txBody>
          <a:bodyPr wrap="none">
            <a:spAutoFit/>
          </a:bodyPr>
          <a:lstStyle/>
          <a:p>
            <a:r>
              <a:rPr lang="de-DE" dirty="0">
                <a:solidFill>
                  <a:srgbClr val="00A3DB"/>
                </a:solidFill>
                <a:hlinkClick r:id="rId4"/>
              </a:rPr>
              <a:t>www.demokratiewebstatt.at</a:t>
            </a:r>
            <a:endParaRPr lang="de-DE" dirty="0">
              <a:solidFill>
                <a:srgbClr val="00A3DB"/>
              </a:solidFill>
            </a:endParaRPr>
          </a:p>
        </p:txBody>
      </p:sp>
    </p:spTree>
    <p:extLst>
      <p:ext uri="{BB962C8B-B14F-4D97-AF65-F5344CB8AC3E}">
        <p14:creationId xmlns:p14="http://schemas.microsoft.com/office/powerpoint/2010/main" val="324304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1043813" y="956161"/>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AT" sz="2800" b="1" dirty="0">
                <a:solidFill>
                  <a:srgbClr val="2190AB"/>
                </a:solidFill>
              </a:rPr>
              <a:t>  </a:t>
            </a:r>
            <a:endParaRPr lang="de-DE" sz="2600" b="1" dirty="0">
              <a:solidFill>
                <a:srgbClr val="2190AB"/>
              </a:solidFill>
              <a:latin typeface="+mj-lt"/>
            </a:endParaRPr>
          </a:p>
        </p:txBody>
      </p:sp>
      <p:sp>
        <p:nvSpPr>
          <p:cNvPr id="2" name="Textfeld 1"/>
          <p:cNvSpPr txBox="1"/>
          <p:nvPr/>
        </p:nvSpPr>
        <p:spPr>
          <a:xfrm>
            <a:off x="3250929" y="3537001"/>
            <a:ext cx="1697014" cy="253916"/>
          </a:xfrm>
          <a:prstGeom prst="rect">
            <a:avLst/>
          </a:prstGeom>
          <a:noFill/>
        </p:spPr>
        <p:txBody>
          <a:bodyPr wrap="square" rtlCol="0">
            <a:spAutoFit/>
          </a:bodyPr>
          <a:lstStyle/>
          <a:p>
            <a:pPr algn="ctr"/>
            <a:r>
              <a:rPr lang="de-AT" sz="1050" dirty="0"/>
              <a:t> © iStock / Xavier Lorenzo</a:t>
            </a:r>
          </a:p>
        </p:txBody>
      </p:sp>
      <p:sp>
        <p:nvSpPr>
          <p:cNvPr id="3" name="Textfeld 2"/>
          <p:cNvSpPr txBox="1"/>
          <p:nvPr/>
        </p:nvSpPr>
        <p:spPr>
          <a:xfrm>
            <a:off x="2615302" y="4320000"/>
            <a:ext cx="2825393" cy="276999"/>
          </a:xfrm>
          <a:prstGeom prst="rect">
            <a:avLst/>
          </a:prstGeom>
          <a:noFill/>
        </p:spPr>
        <p:txBody>
          <a:bodyPr wrap="square" rtlCol="0">
            <a:spAutoFit/>
          </a:bodyPr>
          <a:lstStyle/>
          <a:p>
            <a:pPr algn="ctr"/>
            <a:r>
              <a:rPr lang="de-AT" sz="1200" dirty="0">
                <a:solidFill>
                  <a:srgbClr val="2190AB"/>
                </a:solidFill>
                <a:hlinkClick r:id="rId3"/>
              </a:rPr>
              <a:t>Zum Kapitel auf der </a:t>
            </a:r>
            <a:r>
              <a:rPr lang="de-AT" sz="1200" dirty="0" err="1">
                <a:solidFill>
                  <a:srgbClr val="2190AB"/>
                </a:solidFill>
                <a:hlinkClick r:id="rId3"/>
              </a:rPr>
              <a:t>DemokratieWEBstatt</a:t>
            </a:r>
            <a:endParaRPr lang="de-AT" sz="1200" dirty="0">
              <a:solidFill>
                <a:srgbClr val="2190AB"/>
              </a:solidFill>
            </a:endParaRPr>
          </a:p>
        </p:txBody>
      </p:sp>
      <p:sp>
        <p:nvSpPr>
          <p:cNvPr id="7" name="Untertitel 2"/>
          <p:cNvSpPr txBox="1">
            <a:spLocks/>
          </p:cNvSpPr>
          <p:nvPr/>
        </p:nvSpPr>
        <p:spPr>
          <a:xfrm>
            <a:off x="1745153" y="720000"/>
            <a:ext cx="4565694" cy="97981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400" b="1" dirty="0">
                <a:solidFill>
                  <a:srgbClr val="2190AB"/>
                </a:solidFill>
                <a:latin typeface="+mj-lt"/>
                <a:hlinkClick r:id="rId3"/>
              </a:rPr>
              <a:t>Total digital</a:t>
            </a:r>
            <a:endParaRPr lang="de-DE" sz="2400" b="1" dirty="0">
              <a:solidFill>
                <a:srgbClr val="2190AB"/>
              </a:solidFill>
              <a:latin typeface="+mj-lt"/>
            </a:endParaRPr>
          </a:p>
        </p:txBody>
      </p:sp>
      <p:pic>
        <p:nvPicPr>
          <p:cNvPr id="8" name="Grafik 7">
            <a:extLst>
              <a:ext uri="{FF2B5EF4-FFF2-40B4-BE49-F238E27FC236}">
                <a16:creationId xmlns:a16="http://schemas.microsoft.com/office/drawing/2014/main" id="{4CA889EC-08E7-BA32-4464-6360C6D70E34}"/>
              </a:ext>
            </a:extLst>
          </p:cNvPr>
          <p:cNvPicPr>
            <a:picLocks noChangeAspect="1"/>
          </p:cNvPicPr>
          <p:nvPr/>
        </p:nvPicPr>
        <p:blipFill>
          <a:blip r:embed="rId4"/>
          <a:stretch>
            <a:fillRect/>
          </a:stretch>
        </p:blipFill>
        <p:spPr>
          <a:xfrm>
            <a:off x="2685105" y="1361035"/>
            <a:ext cx="2884178" cy="1994379"/>
          </a:xfrm>
          <a:prstGeom prst="rect">
            <a:avLst/>
          </a:prstGeom>
        </p:spPr>
      </p:pic>
    </p:spTree>
    <p:extLst>
      <p:ext uri="{BB962C8B-B14F-4D97-AF65-F5344CB8AC3E}">
        <p14:creationId xmlns:p14="http://schemas.microsoft.com/office/powerpoint/2010/main" val="2304589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33F882D-C47D-0DB0-5857-BF636F15F5E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AF2D8659-F4EE-0C5D-AF59-31D8096E91B0}"/>
              </a:ext>
            </a:extLst>
          </p:cNvPr>
          <p:cNvSpPr>
            <a:spLocks noGrp="1"/>
          </p:cNvSpPr>
          <p:nvPr>
            <p:ph type="title"/>
          </p:nvPr>
        </p:nvSpPr>
        <p:spPr>
          <a:xfrm>
            <a:off x="662850" y="485692"/>
            <a:ext cx="7128000" cy="612000"/>
          </a:xfrm>
        </p:spPr>
        <p:txBody>
          <a:bodyPr/>
          <a:lstStyle/>
          <a:p>
            <a:r>
              <a:rPr lang="de-DE" sz="2000" dirty="0">
                <a:solidFill>
                  <a:srgbClr val="2190AB"/>
                </a:solidFill>
              </a:rPr>
              <a:t>Formen Sozialer Medien</a:t>
            </a:r>
            <a:endParaRPr lang="de-DE" sz="1100" dirty="0">
              <a:solidFill>
                <a:srgbClr val="2190AB"/>
              </a:solidFill>
            </a:endParaRPr>
          </a:p>
        </p:txBody>
      </p:sp>
      <p:sp>
        <p:nvSpPr>
          <p:cNvPr id="4" name="Inhaltsplatzhalter 3">
            <a:extLst>
              <a:ext uri="{FF2B5EF4-FFF2-40B4-BE49-F238E27FC236}">
                <a16:creationId xmlns:a16="http://schemas.microsoft.com/office/drawing/2014/main" id="{55DB715C-065D-B02D-5547-A8CAF89EF329}"/>
              </a:ext>
            </a:extLst>
          </p:cNvPr>
          <p:cNvSpPr>
            <a:spLocks noGrp="1"/>
          </p:cNvSpPr>
          <p:nvPr>
            <p:ph idx="1"/>
          </p:nvPr>
        </p:nvSpPr>
        <p:spPr>
          <a:xfrm>
            <a:off x="612000" y="914769"/>
            <a:ext cx="7920000" cy="3240000"/>
          </a:xfrm>
        </p:spPr>
        <p:txBody>
          <a:bodyPr/>
          <a:lstStyle/>
          <a:p>
            <a:r>
              <a:rPr lang="de-DE" sz="1600" b="1" dirty="0">
                <a:solidFill>
                  <a:srgbClr val="2190AB"/>
                </a:solidFill>
              </a:rPr>
              <a:t>Soziale Medien: </a:t>
            </a:r>
            <a:r>
              <a:rPr lang="de-DE" sz="1600" dirty="0"/>
              <a:t>umfassen</a:t>
            </a:r>
            <a:r>
              <a:rPr lang="de-AT" sz="1600" dirty="0"/>
              <a:t> alle Interaktionsmöglichkeiten im Internet. Durch soziale Medien ist die Kommunikation zwischen Menschen im Internet möglich. </a:t>
            </a:r>
            <a:endParaRPr lang="de-DE" sz="1600" dirty="0"/>
          </a:p>
          <a:p>
            <a:r>
              <a:rPr lang="de-AT" sz="1600" b="1" dirty="0">
                <a:solidFill>
                  <a:srgbClr val="2190AB"/>
                </a:solidFill>
              </a:rPr>
              <a:t>Soziale Kanäle: </a:t>
            </a:r>
            <a:r>
              <a:rPr lang="de-AT" sz="1600" dirty="0"/>
              <a:t>Sind die Verbreitungswege, um von </a:t>
            </a:r>
            <a:r>
              <a:rPr lang="de-AT" sz="1600" dirty="0" err="1"/>
              <a:t>Nutzer:innen</a:t>
            </a:r>
            <a:r>
              <a:rPr lang="de-AT" sz="1600" dirty="0"/>
              <a:t> hergestellte Inhalte zu veröffentlichen. Es geht weniger um die direkte Kommunikation zwischen den </a:t>
            </a:r>
            <a:r>
              <a:rPr lang="de-AT" sz="1600" dirty="0" err="1"/>
              <a:t>Nutzer:innen</a:t>
            </a:r>
            <a:r>
              <a:rPr lang="de-AT" sz="1600" dirty="0"/>
              <a:t>, sondern vor allem um die Präsentation von Informationen.</a:t>
            </a:r>
          </a:p>
          <a:p>
            <a:r>
              <a:rPr lang="de-AT" sz="1600" b="1" dirty="0">
                <a:solidFill>
                  <a:srgbClr val="2190AB"/>
                </a:solidFill>
              </a:rPr>
              <a:t>Soziale Plattformen: </a:t>
            </a:r>
            <a:r>
              <a:rPr lang="de-AT" sz="1600" dirty="0"/>
              <a:t>Damit sich Menschen untereinander austauschen können, braucht es einen Ort. Sie sind solche digitalen Orte, die von Unternehmen erstellt und betreut werden.</a:t>
            </a:r>
          </a:p>
          <a:p>
            <a:r>
              <a:rPr lang="de-DE" sz="1600" b="1" dirty="0">
                <a:solidFill>
                  <a:srgbClr val="2190AB"/>
                </a:solidFill>
              </a:rPr>
              <a:t>Soziale Netzwerke: </a:t>
            </a:r>
            <a:r>
              <a:rPr lang="de-AT" sz="1600" dirty="0"/>
              <a:t>Sie ermöglichen den Austausch von Inhalten (Texte, Fotos oder Videos) zwischen </a:t>
            </a:r>
            <a:r>
              <a:rPr lang="de-AT" sz="1600" dirty="0" err="1"/>
              <a:t>Nutzer:innen</a:t>
            </a:r>
            <a:r>
              <a:rPr lang="de-AT" sz="1600" dirty="0"/>
              <a:t>. </a:t>
            </a:r>
          </a:p>
          <a:p>
            <a:endParaRPr lang="de-AT" sz="1600" dirty="0"/>
          </a:p>
          <a:p>
            <a:endParaRPr lang="de-DE" sz="1600" dirty="0"/>
          </a:p>
          <a:p>
            <a:endParaRPr lang="de-DE" sz="1600" dirty="0"/>
          </a:p>
          <a:p>
            <a:pPr marL="0" indent="0">
              <a:buNone/>
            </a:pPr>
            <a:endParaRPr lang="de-DE" sz="1600" dirty="0"/>
          </a:p>
        </p:txBody>
      </p:sp>
      <p:pic>
        <p:nvPicPr>
          <p:cNvPr id="5" name="Grafik 4">
            <a:extLst>
              <a:ext uri="{FF2B5EF4-FFF2-40B4-BE49-F238E27FC236}">
                <a16:creationId xmlns:a16="http://schemas.microsoft.com/office/drawing/2014/main" id="{3B247B9B-184F-871B-D457-8797462C2F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53FAFA3C-8E3D-5BD3-FE03-E7EF3394736B}"/>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70353221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90E93E2-7835-2B4B-4042-707C4B984825}"/>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5C3FAE6C-3A73-1BF7-7EE4-333852E6F970}"/>
              </a:ext>
            </a:extLst>
          </p:cNvPr>
          <p:cNvSpPr>
            <a:spLocks noGrp="1"/>
          </p:cNvSpPr>
          <p:nvPr>
            <p:ph type="title"/>
          </p:nvPr>
        </p:nvSpPr>
        <p:spPr>
          <a:xfrm>
            <a:off x="662850" y="485692"/>
            <a:ext cx="7128000" cy="612000"/>
          </a:xfrm>
        </p:spPr>
        <p:txBody>
          <a:bodyPr/>
          <a:lstStyle/>
          <a:p>
            <a:r>
              <a:rPr lang="de-DE" sz="2000" dirty="0">
                <a:solidFill>
                  <a:srgbClr val="2190AB"/>
                </a:solidFill>
              </a:rPr>
              <a:t>Tipps für den sicheren Umgang im Netz und mit Sozialen Medien</a:t>
            </a:r>
            <a:endParaRPr lang="de-DE" sz="1100" dirty="0">
              <a:solidFill>
                <a:srgbClr val="2190AB"/>
              </a:solidFill>
            </a:endParaRPr>
          </a:p>
        </p:txBody>
      </p:sp>
      <p:sp>
        <p:nvSpPr>
          <p:cNvPr id="4" name="Inhaltsplatzhalter 3">
            <a:extLst>
              <a:ext uri="{FF2B5EF4-FFF2-40B4-BE49-F238E27FC236}">
                <a16:creationId xmlns:a16="http://schemas.microsoft.com/office/drawing/2014/main" id="{EFE40C4D-42FE-822D-37FC-AA075064FBAB}"/>
              </a:ext>
            </a:extLst>
          </p:cNvPr>
          <p:cNvSpPr>
            <a:spLocks noGrp="1"/>
          </p:cNvSpPr>
          <p:nvPr>
            <p:ph idx="1"/>
          </p:nvPr>
        </p:nvSpPr>
        <p:spPr>
          <a:xfrm>
            <a:off x="382386" y="914769"/>
            <a:ext cx="7920000" cy="3240000"/>
          </a:xfrm>
        </p:spPr>
        <p:txBody>
          <a:bodyPr/>
          <a:lstStyle/>
          <a:p>
            <a:pPr>
              <a:lnSpc>
                <a:spcPct val="100000"/>
              </a:lnSpc>
            </a:pPr>
            <a:r>
              <a:rPr lang="de-AT" sz="1400" b="1" dirty="0"/>
              <a:t>Persönliches geheim halten</a:t>
            </a:r>
            <a:r>
              <a:rPr lang="de-AT" sz="1400" dirty="0"/>
              <a:t>. Wohnadresse, Handynummer, E-Mail-Adresse etc. ...</a:t>
            </a:r>
          </a:p>
          <a:p>
            <a:pPr>
              <a:lnSpc>
                <a:spcPct val="100000"/>
              </a:lnSpc>
            </a:pPr>
            <a:r>
              <a:rPr lang="de-AT" sz="1400" dirty="0"/>
              <a:t>Das Internet vergisst nicht, </a:t>
            </a:r>
            <a:r>
              <a:rPr lang="de-AT" sz="1400" b="1" dirty="0"/>
              <a:t>sorgsam mit </a:t>
            </a:r>
            <a:r>
              <a:rPr lang="de-AT" sz="1400" dirty="0"/>
              <a:t>Klicks und </a:t>
            </a:r>
            <a:r>
              <a:rPr lang="de-AT" sz="1400" b="1" dirty="0"/>
              <a:t>privaten Inhalten </a:t>
            </a:r>
            <a:r>
              <a:rPr lang="de-AT" sz="1400" dirty="0"/>
              <a:t>umgehen.</a:t>
            </a:r>
          </a:p>
          <a:p>
            <a:pPr>
              <a:lnSpc>
                <a:spcPct val="100000"/>
              </a:lnSpc>
            </a:pPr>
            <a:r>
              <a:rPr lang="de-AT" sz="1400" dirty="0"/>
              <a:t>Nicht alles im Internet ist wahr, </a:t>
            </a:r>
            <a:r>
              <a:rPr lang="de-AT" sz="1400" b="1" dirty="0"/>
              <a:t>Infos</a:t>
            </a:r>
            <a:r>
              <a:rPr lang="de-AT" sz="1400" dirty="0"/>
              <a:t> lieber zweimal </a:t>
            </a:r>
            <a:r>
              <a:rPr lang="de-AT" sz="1400" b="1" dirty="0"/>
              <a:t>gegenchecken.</a:t>
            </a:r>
          </a:p>
          <a:p>
            <a:pPr>
              <a:lnSpc>
                <a:spcPct val="100000"/>
              </a:lnSpc>
            </a:pPr>
            <a:r>
              <a:rPr lang="de-AT" sz="1400" b="1" dirty="0"/>
              <a:t>Umsonst gibt's nichts</a:t>
            </a:r>
            <a:r>
              <a:rPr lang="de-AT" sz="1400" dirty="0"/>
              <a:t>, bei vermeintlichen Schnäppchen und Gratisangeboten geht es meist darum an deine Daten zu gelangen.</a:t>
            </a:r>
          </a:p>
          <a:p>
            <a:pPr>
              <a:lnSpc>
                <a:spcPct val="100000"/>
              </a:lnSpc>
            </a:pPr>
            <a:r>
              <a:rPr lang="de-AT" sz="1400" b="1" dirty="0"/>
              <a:t>Urheberrechte beachten</a:t>
            </a:r>
            <a:r>
              <a:rPr lang="de-AT" sz="1400" dirty="0"/>
              <a:t>. Fremde Inhalte darfst du nicht einfach so weiterteilen oder als deine Inhalte ausgeben.</a:t>
            </a:r>
          </a:p>
          <a:p>
            <a:pPr>
              <a:lnSpc>
                <a:spcPct val="100000"/>
              </a:lnSpc>
            </a:pPr>
            <a:r>
              <a:rPr lang="de-AT" sz="1400" dirty="0"/>
              <a:t> Computer &amp; Handy durch </a:t>
            </a:r>
            <a:r>
              <a:rPr lang="de-AT" sz="1400" b="1" dirty="0"/>
              <a:t>Passwörter schützen</a:t>
            </a:r>
            <a:r>
              <a:rPr lang="de-AT" sz="1400" dirty="0"/>
              <a:t>.</a:t>
            </a:r>
          </a:p>
          <a:p>
            <a:pPr>
              <a:lnSpc>
                <a:spcPct val="100000"/>
              </a:lnSpc>
            </a:pPr>
            <a:r>
              <a:rPr lang="de-AT" sz="1400" dirty="0" err="1"/>
              <a:t>Hate</a:t>
            </a:r>
            <a:r>
              <a:rPr lang="de-AT" sz="1400" dirty="0"/>
              <a:t> Speech und Cybermobbing nicht unkommentiert lassen, </a:t>
            </a:r>
            <a:r>
              <a:rPr lang="de-AT" sz="1400" b="1" dirty="0"/>
              <a:t>hol dir Hilfe und Rat</a:t>
            </a:r>
            <a:r>
              <a:rPr lang="de-AT" sz="1400" dirty="0"/>
              <a:t>! Drohungen und Diskriminierungen sind im Netz genauso strafbar wie in „echt“.</a:t>
            </a:r>
          </a:p>
          <a:p>
            <a:pPr>
              <a:lnSpc>
                <a:spcPct val="100000"/>
              </a:lnSpc>
            </a:pPr>
            <a:r>
              <a:rPr lang="de-AT" sz="1400" b="1" dirty="0"/>
              <a:t>Apps sicher nutzen</a:t>
            </a:r>
            <a:r>
              <a:rPr lang="de-AT" sz="1400" dirty="0"/>
              <a:t>. Nur in offiziellen Appstores runterladen, Berechtigungen, die von der App verlangt werden, hinterfragen und darauf </a:t>
            </a:r>
            <a:r>
              <a:rPr lang="de-AT" sz="1400" dirty="0" smtClean="0"/>
              <a:t>achten</a:t>
            </a:r>
            <a:r>
              <a:rPr lang="de-AT" sz="1400" dirty="0" smtClean="0">
                <a:solidFill>
                  <a:srgbClr val="FF0000"/>
                </a:solidFill>
              </a:rPr>
              <a:t>,</a:t>
            </a:r>
            <a:r>
              <a:rPr lang="de-AT" sz="1400" dirty="0" smtClean="0"/>
              <a:t> </a:t>
            </a:r>
            <a:r>
              <a:rPr lang="de-AT" sz="1400" dirty="0"/>
              <a:t>die Möglichkeit von In-App Käufen am Handy zu deaktivieren.</a:t>
            </a:r>
          </a:p>
          <a:p>
            <a:pPr>
              <a:lnSpc>
                <a:spcPct val="100000"/>
              </a:lnSpc>
              <a:buFont typeface="Arial" panose="020B0604020202020204" pitchFamily="34" charset="0"/>
              <a:buChar char="•"/>
            </a:pPr>
            <a:endParaRPr lang="de-AT" sz="1400" dirty="0"/>
          </a:p>
          <a:p>
            <a:pPr>
              <a:buFont typeface="Arial" panose="020B0604020202020204" pitchFamily="34" charset="0"/>
              <a:buChar char="•"/>
            </a:pPr>
            <a:endParaRPr lang="de-AT" sz="1400" dirty="0"/>
          </a:p>
        </p:txBody>
      </p:sp>
      <p:pic>
        <p:nvPicPr>
          <p:cNvPr id="5" name="Grafik 4">
            <a:extLst>
              <a:ext uri="{FF2B5EF4-FFF2-40B4-BE49-F238E27FC236}">
                <a16:creationId xmlns:a16="http://schemas.microsoft.com/office/drawing/2014/main" id="{CBF3B385-098B-28DF-DFF3-7E7244A456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2D6229C6-A0B8-7BB1-B15E-9174646A04CD}"/>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88037859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EDB411D-E4CD-A4FF-BEDF-8CED99C8002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9278238E-B869-1F95-0E11-7AD3CDAE8BAC}"/>
              </a:ext>
            </a:extLst>
          </p:cNvPr>
          <p:cNvSpPr>
            <a:spLocks noGrp="1"/>
          </p:cNvSpPr>
          <p:nvPr>
            <p:ph type="title"/>
          </p:nvPr>
        </p:nvSpPr>
        <p:spPr>
          <a:xfrm>
            <a:off x="662850" y="485692"/>
            <a:ext cx="7128000" cy="612000"/>
          </a:xfrm>
        </p:spPr>
        <p:txBody>
          <a:bodyPr/>
          <a:lstStyle/>
          <a:p>
            <a:r>
              <a:rPr lang="de-DE" sz="2000" dirty="0">
                <a:solidFill>
                  <a:srgbClr val="2190AB"/>
                </a:solidFill>
              </a:rPr>
              <a:t>Wie „sozial“ sind Soziale Medien?</a:t>
            </a:r>
            <a:endParaRPr lang="de-DE" sz="1100" dirty="0">
              <a:solidFill>
                <a:srgbClr val="2190AB"/>
              </a:solidFill>
            </a:endParaRPr>
          </a:p>
        </p:txBody>
      </p:sp>
      <p:sp>
        <p:nvSpPr>
          <p:cNvPr id="4" name="Inhaltsplatzhalter 3">
            <a:extLst>
              <a:ext uri="{FF2B5EF4-FFF2-40B4-BE49-F238E27FC236}">
                <a16:creationId xmlns:a16="http://schemas.microsoft.com/office/drawing/2014/main" id="{39681B04-EFDC-0DE1-E656-3A9D045D394B}"/>
              </a:ext>
            </a:extLst>
          </p:cNvPr>
          <p:cNvSpPr>
            <a:spLocks noGrp="1"/>
          </p:cNvSpPr>
          <p:nvPr>
            <p:ph idx="1"/>
          </p:nvPr>
        </p:nvSpPr>
        <p:spPr>
          <a:xfrm>
            <a:off x="489712" y="1037475"/>
            <a:ext cx="7920000" cy="3240000"/>
          </a:xfrm>
        </p:spPr>
        <p:txBody>
          <a:bodyPr/>
          <a:lstStyle/>
          <a:p>
            <a:pPr>
              <a:lnSpc>
                <a:spcPct val="150000"/>
              </a:lnSpc>
            </a:pPr>
            <a:r>
              <a:rPr lang="de-DE" sz="1400" b="1" dirty="0"/>
              <a:t>„Sozial“</a:t>
            </a:r>
            <a:r>
              <a:rPr lang="de-DE" sz="1400" dirty="0"/>
              <a:t> bedeutet gemeinschaftlich. Und ein „</a:t>
            </a:r>
            <a:r>
              <a:rPr lang="de-DE" sz="1400" b="1" dirty="0"/>
              <a:t>Netzwerk“</a:t>
            </a:r>
            <a:r>
              <a:rPr lang="de-DE" sz="1400" dirty="0"/>
              <a:t> ist etwas, was verbindet. Bei Sozialen Netzwerken geht es um Menschen, die miteinander in Kontakt sind, einander treffen und sich gegenseitig unterstützen.</a:t>
            </a:r>
          </a:p>
          <a:p>
            <a:pPr>
              <a:lnSpc>
                <a:spcPct val="150000"/>
              </a:lnSpc>
            </a:pPr>
            <a:r>
              <a:rPr lang="de-DE" sz="1400" b="1" dirty="0"/>
              <a:t>Unsoziales Verhalten</a:t>
            </a:r>
            <a:r>
              <a:rPr lang="de-DE" sz="1400" dirty="0"/>
              <a:t>: Durch die Anonymität im Internet kommt es häufiger als im nicht-virtuellen Leben zu gemeinen „Attacken“ wie gehässigen Kommentaren, Beschimpfungen oder gemeinen Fotos. </a:t>
            </a:r>
          </a:p>
          <a:p>
            <a:pPr>
              <a:lnSpc>
                <a:spcPct val="150000"/>
              </a:lnSpc>
            </a:pPr>
            <a:r>
              <a:rPr lang="de-DE" sz="1400" dirty="0"/>
              <a:t>„Sozial“ sind übrigens auch nicht die </a:t>
            </a:r>
            <a:r>
              <a:rPr lang="de-DE" sz="1400" b="1" dirty="0"/>
              <a:t>Gründe</a:t>
            </a:r>
            <a:r>
              <a:rPr lang="de-DE" sz="1400" dirty="0"/>
              <a:t>, warum die </a:t>
            </a:r>
            <a:r>
              <a:rPr lang="de-DE" sz="1400" b="1" dirty="0"/>
              <a:t>Betreiberfirmen</a:t>
            </a:r>
            <a:r>
              <a:rPr lang="de-DE" sz="1400" dirty="0"/>
              <a:t> versuchen, dass wir uns lange in den Sozialen Netzwerken aufhalten und </a:t>
            </a:r>
            <a:r>
              <a:rPr lang="de-DE" sz="1400" b="1" dirty="0"/>
              <a:t>möglichst viel von uns preisgeben</a:t>
            </a:r>
            <a:r>
              <a:rPr lang="de-DE" sz="1400" dirty="0"/>
              <a:t>: Sie verdienen daran, unsere persönlichen Daten an Werbefirmen zu verkaufen.</a:t>
            </a:r>
          </a:p>
        </p:txBody>
      </p:sp>
      <p:pic>
        <p:nvPicPr>
          <p:cNvPr id="5" name="Grafik 4">
            <a:extLst>
              <a:ext uri="{FF2B5EF4-FFF2-40B4-BE49-F238E27FC236}">
                <a16:creationId xmlns:a16="http://schemas.microsoft.com/office/drawing/2014/main" id="{5E07A05C-2404-B44F-0B67-063F3DE57F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C0C0F9A5-6CEE-53D2-40A0-236CB2BF391A}"/>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9254404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497566" y="485692"/>
            <a:ext cx="7128000" cy="612000"/>
          </a:xfrm>
        </p:spPr>
        <p:txBody>
          <a:bodyPr/>
          <a:lstStyle/>
          <a:p>
            <a:r>
              <a:rPr lang="de-DE" sz="2000" dirty="0">
                <a:solidFill>
                  <a:srgbClr val="2190AB"/>
                </a:solidFill>
              </a:rPr>
              <a:t>Regeln für ein gutes Miteinander auf </a:t>
            </a:r>
            <a:r>
              <a:rPr lang="de-DE" sz="2000" dirty="0" err="1">
                <a:solidFill>
                  <a:srgbClr val="2190AB"/>
                </a:solidFill>
              </a:rPr>
              <a:t>Social</a:t>
            </a:r>
            <a:r>
              <a:rPr lang="de-DE" sz="2000" dirty="0">
                <a:solidFill>
                  <a:srgbClr val="2190AB"/>
                </a:solidFill>
              </a:rPr>
              <a:t> Media</a:t>
            </a:r>
            <a:endParaRPr lang="de-DE" sz="1100" dirty="0">
              <a:solidFill>
                <a:srgbClr val="2190AB"/>
              </a:solidFill>
            </a:endParaRPr>
          </a:p>
        </p:txBody>
      </p:sp>
      <p:sp>
        <p:nvSpPr>
          <p:cNvPr id="4" name="Inhaltsplatzhalter 3"/>
          <p:cNvSpPr>
            <a:spLocks noGrp="1"/>
          </p:cNvSpPr>
          <p:nvPr>
            <p:ph idx="1"/>
          </p:nvPr>
        </p:nvSpPr>
        <p:spPr>
          <a:xfrm>
            <a:off x="489712" y="1037475"/>
            <a:ext cx="7920000" cy="3240000"/>
          </a:xfrm>
        </p:spPr>
        <p:txBody>
          <a:bodyPr/>
          <a:lstStyle/>
          <a:p>
            <a:pPr>
              <a:lnSpc>
                <a:spcPct val="107000"/>
              </a:lnSpc>
              <a:spcAft>
                <a:spcPts val="800"/>
              </a:spcAft>
            </a:pPr>
            <a:r>
              <a:rPr lang="de-DE" sz="1400" b="1" kern="100" dirty="0">
                <a:latin typeface="Calibri" panose="020F0502020204030204" pitchFamily="34" charset="0"/>
                <a:ea typeface="Calibri" panose="020F0502020204030204" pitchFamily="34" charset="0"/>
                <a:cs typeface="Calibri" panose="020F0502020204030204" pitchFamily="34" charset="0"/>
              </a:rPr>
              <a:t>Datenschutz beachten:</a:t>
            </a:r>
            <a:r>
              <a:rPr lang="de-DE" sz="1400" b="1" kern="100" dirty="0">
                <a:effectLst/>
                <a:latin typeface="Calibri" panose="020F0502020204030204" pitchFamily="34" charset="0"/>
                <a:ea typeface="Calibri" panose="020F0502020204030204" pitchFamily="34" charset="0"/>
                <a:cs typeface="Calibri" panose="020F0502020204030204" pitchFamily="34" charset="0"/>
              </a:rPr>
              <a:t> </a:t>
            </a:r>
            <a:r>
              <a:rPr lang="de-DE" sz="1400" dirty="0"/>
              <a:t>Jede Internetnutzung hinterlässt Spuren in Form von Daten. Handelt es sich dabei um personenbezogene Daten (wie Name, Adresse, Alter) gibt es besondere Regelungen, wie mit diesen Daten umgegangen werden darf. Dazu müssen </a:t>
            </a:r>
            <a:r>
              <a:rPr lang="de-DE" sz="1400" dirty="0" err="1"/>
              <a:t>Nutzer:innen</a:t>
            </a:r>
            <a:r>
              <a:rPr lang="de-DE" sz="1400" dirty="0"/>
              <a:t> ihre Einwilligung geben. </a:t>
            </a:r>
          </a:p>
          <a:p>
            <a:pPr>
              <a:lnSpc>
                <a:spcPct val="107000"/>
              </a:lnSpc>
              <a:spcAft>
                <a:spcPts val="800"/>
              </a:spcAft>
            </a:pPr>
            <a:r>
              <a:rPr lang="de-DE" sz="1400" b="1" kern="100" dirty="0">
                <a:latin typeface="Calibri" panose="020F0502020204030204" pitchFamily="34" charset="0"/>
                <a:cs typeface="Calibri" panose="020F0502020204030204" pitchFamily="34" charset="0"/>
              </a:rPr>
              <a:t>Rechte kennen und Gesetze einhalten:</a:t>
            </a:r>
            <a:r>
              <a:rPr lang="de-DE" sz="1400" kern="100" dirty="0">
                <a:latin typeface="Calibri" panose="020F0502020204030204" pitchFamily="34" charset="0"/>
                <a:cs typeface="Calibri" panose="020F0502020204030204" pitchFamily="34" charset="0"/>
              </a:rPr>
              <a:t> Das Internet ist kein rechtsfreier Raum!</a:t>
            </a:r>
          </a:p>
          <a:p>
            <a:pPr>
              <a:lnSpc>
                <a:spcPct val="107000"/>
              </a:lnSpc>
              <a:spcAft>
                <a:spcPts val="800"/>
              </a:spcAft>
            </a:pPr>
            <a:r>
              <a:rPr lang="de-DE" sz="1400" b="1" kern="100" dirty="0">
                <a:latin typeface="Calibri" panose="020F0502020204030204" pitchFamily="34" charset="0"/>
                <a:cs typeface="Calibri" panose="020F0502020204030204" pitchFamily="34" charset="0"/>
              </a:rPr>
              <a:t>Hilfe holen:</a:t>
            </a:r>
            <a:r>
              <a:rPr lang="de-DE" sz="1400" kern="100" dirty="0">
                <a:latin typeface="Calibri" panose="020F0502020204030204" pitchFamily="34" charset="0"/>
                <a:cs typeface="Calibri" panose="020F0502020204030204" pitchFamily="34" charset="0"/>
              </a:rPr>
              <a:t> </a:t>
            </a:r>
            <a:r>
              <a:rPr lang="de-DE" sz="1400" dirty="0"/>
              <a:t>Wirst du im Netz belästigt, hol dir Unterstützung bei einer Vertrauensperson und melde den Vorfall. </a:t>
            </a:r>
          </a:p>
          <a:p>
            <a:pPr>
              <a:lnSpc>
                <a:spcPct val="107000"/>
              </a:lnSpc>
              <a:spcAft>
                <a:spcPts val="800"/>
              </a:spcAft>
            </a:pPr>
            <a:r>
              <a:rPr lang="de-DE" sz="1400" b="1" kern="100" dirty="0">
                <a:latin typeface="Calibri" panose="020F0502020204030204" pitchFamily="34" charset="0"/>
                <a:cs typeface="Calibri" panose="020F0502020204030204" pitchFamily="34" charset="0"/>
              </a:rPr>
              <a:t>Alarmsignale beachten:</a:t>
            </a:r>
            <a:r>
              <a:rPr lang="de-DE" sz="1400" kern="100" dirty="0">
                <a:latin typeface="Calibri" panose="020F0502020204030204" pitchFamily="34" charset="0"/>
                <a:cs typeface="Calibri" panose="020F0502020204030204" pitchFamily="34" charset="0"/>
              </a:rPr>
              <a:t> </a:t>
            </a:r>
            <a:r>
              <a:rPr lang="de-DE" sz="1400" dirty="0"/>
              <a:t>Nächtelang vorm Bildschirm sitzen, um zu Spielen und zu chatten, kann zur Sucht werden. </a:t>
            </a:r>
          </a:p>
          <a:p>
            <a:pPr marL="0" indent="0">
              <a:lnSpc>
                <a:spcPct val="107000"/>
              </a:lnSpc>
              <a:spcAft>
                <a:spcPts val="800"/>
              </a:spcAft>
              <a:buNone/>
            </a:pPr>
            <a:r>
              <a:rPr lang="de-DE" sz="1400" kern="100" dirty="0">
                <a:latin typeface="Calibri" panose="020F0502020204030204" pitchFamily="34" charset="0"/>
                <a:cs typeface="Calibri" panose="020F0502020204030204" pitchFamily="34" charset="0"/>
              </a:rPr>
              <a:t>	</a:t>
            </a:r>
            <a:r>
              <a:rPr lang="de-DE" sz="1400" i="1" kern="100" dirty="0">
                <a:latin typeface="Calibri" panose="020F0502020204030204" pitchFamily="34" charset="0"/>
                <a:cs typeface="Calibri" panose="020F0502020204030204" pitchFamily="34" charset="0"/>
              </a:rPr>
              <a:t>Eine </a:t>
            </a:r>
            <a:r>
              <a:rPr lang="de-DE" sz="1400" b="1" i="1" kern="100" dirty="0">
                <a:latin typeface="Calibri" panose="020F0502020204030204" pitchFamily="34" charset="0"/>
                <a:cs typeface="Calibri" panose="020F0502020204030204" pitchFamily="34" charset="0"/>
              </a:rPr>
              <a:t>Liste von Meldestellen </a:t>
            </a:r>
            <a:r>
              <a:rPr lang="de-DE" sz="1400" i="1" kern="100" dirty="0">
                <a:latin typeface="Calibri" panose="020F0502020204030204" pitchFamily="34" charset="0"/>
                <a:cs typeface="Calibri" panose="020F0502020204030204" pitchFamily="34" charset="0"/>
              </a:rPr>
              <a:t>und Hilfsangeboten gibt es hier:  	</a:t>
            </a:r>
            <a:r>
              <a:rPr lang="de-DE" sz="1400" i="1" dirty="0">
                <a:hlinkClick r:id="rId4"/>
              </a:rPr>
              <a:t>https://www.onlinesicherheit.gv.at/Themen/Erste-Hilfe/Meldestellen.html</a:t>
            </a:r>
            <a:endParaRPr lang="de-DE" sz="1400" i="1" kern="100" dirty="0">
              <a:latin typeface="Calibri" panose="020F0502020204030204" pitchFamily="34" charset="0"/>
              <a:cs typeface="Calibri" panose="020F0502020204030204" pitchFamily="34" charset="0"/>
            </a:endParaRPr>
          </a:p>
          <a:p>
            <a:pPr>
              <a:lnSpc>
                <a:spcPct val="150000"/>
              </a:lnSpc>
            </a:pPr>
            <a:endParaRPr lang="de-DE" sz="1400" b="1" dirty="0"/>
          </a:p>
          <a:p>
            <a:pPr>
              <a:lnSpc>
                <a:spcPct val="150000"/>
              </a:lnSpc>
            </a:pPr>
            <a:endParaRPr lang="de-DE" sz="1400" dirty="0"/>
          </a:p>
          <a:p>
            <a:pPr marL="0" indent="0">
              <a:lnSpc>
                <a:spcPct val="150000"/>
              </a:lnSpc>
              <a:buNone/>
            </a:pPr>
            <a:endParaRPr lang="de-DE" sz="1400" b="1" dirty="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6"/>
              </a:rPr>
              <a:t>www.demokratiewebstatt.at</a:t>
            </a:r>
            <a:endParaRPr lang="de-DE" sz="1200" dirty="0"/>
          </a:p>
        </p:txBody>
      </p:sp>
    </p:spTree>
    <p:extLst>
      <p:ext uri="{BB962C8B-B14F-4D97-AF65-F5344CB8AC3E}">
        <p14:creationId xmlns:p14="http://schemas.microsoft.com/office/powerpoint/2010/main" val="40111862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2160000" y="720000"/>
            <a:ext cx="4320000" cy="720000"/>
          </a:xfrm>
        </p:spPr>
        <p:txBody>
          <a:bodyPr/>
          <a:lstStyle/>
          <a:p>
            <a:pPr algn="ctr" hangingPunct="0"/>
            <a:r>
              <a:rPr lang="de-AT" sz="2600" dirty="0">
                <a:solidFill>
                  <a:srgbClr val="2190AB"/>
                </a:solidFill>
                <a:hlinkClick r:id="rId3"/>
              </a:rPr>
              <a:t>Chancen und Risiken der Digitalisierung</a:t>
            </a:r>
            <a:endParaRPr lang="de-DE" sz="2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2880000" y="4320000"/>
            <a:ext cx="2749535" cy="276999"/>
          </a:xfrm>
          <a:prstGeom prst="rect">
            <a:avLst/>
          </a:prstGeom>
        </p:spPr>
        <p:txBody>
          <a:bodyPr wrap="none">
            <a:spAutoFit/>
          </a:bodyPr>
          <a:lstStyle/>
          <a:p>
            <a:r>
              <a:rPr lang="de-AT" sz="1200" dirty="0">
                <a:solidFill>
                  <a:srgbClr val="2190AB"/>
                </a:solidFill>
                <a:hlinkClick r:id="rId3"/>
              </a:rPr>
              <a:t>Zum Kapitel auf der </a:t>
            </a:r>
            <a:r>
              <a:rPr lang="de-AT" sz="1200" dirty="0" err="1">
                <a:solidFill>
                  <a:srgbClr val="2190AB"/>
                </a:solidFill>
                <a:hlinkClick r:id="rId3"/>
              </a:rPr>
              <a:t>DemokratieWEBstatt</a:t>
            </a:r>
            <a:endParaRPr lang="de-AT" sz="1200" dirty="0">
              <a:solidFill>
                <a:srgbClr val="2190AB"/>
              </a:solidFill>
            </a:endParaRPr>
          </a:p>
        </p:txBody>
      </p:sp>
      <p:sp>
        <p:nvSpPr>
          <p:cNvPr id="7" name="Textfeld 6"/>
          <p:cNvSpPr txBox="1"/>
          <p:nvPr/>
        </p:nvSpPr>
        <p:spPr>
          <a:xfrm>
            <a:off x="3269653" y="3406198"/>
            <a:ext cx="2100694" cy="253916"/>
          </a:xfrm>
          <a:prstGeom prst="rect">
            <a:avLst/>
          </a:prstGeom>
          <a:noFill/>
        </p:spPr>
        <p:txBody>
          <a:bodyPr wrap="square" rtlCol="0">
            <a:spAutoFit/>
          </a:bodyPr>
          <a:lstStyle/>
          <a:p>
            <a:pPr algn="ctr"/>
            <a:r>
              <a:rPr lang="de-AT" sz="1050" dirty="0"/>
              <a:t>© </a:t>
            </a:r>
            <a:r>
              <a:rPr lang="de-DE" sz="1050" dirty="0"/>
              <a:t>iStock / </a:t>
            </a:r>
            <a:r>
              <a:rPr lang="de-DE" sz="1050" dirty="0" err="1"/>
              <a:t>ismagilov</a:t>
            </a:r>
            <a:endParaRPr lang="de-AT" sz="1050" dirty="0">
              <a:highlight>
                <a:srgbClr val="FFFF00"/>
              </a:highlight>
            </a:endParaRPr>
          </a:p>
        </p:txBody>
      </p:sp>
      <p:pic>
        <p:nvPicPr>
          <p:cNvPr id="8" name="Grafik 7">
            <a:extLst>
              <a:ext uri="{FF2B5EF4-FFF2-40B4-BE49-F238E27FC236}">
                <a16:creationId xmlns:a16="http://schemas.microsoft.com/office/drawing/2014/main" id="{9E27F760-4C6E-498B-9951-27168DC91A60}"/>
              </a:ext>
            </a:extLst>
          </p:cNvPr>
          <p:cNvPicPr>
            <a:picLocks noChangeAspect="1"/>
          </p:cNvPicPr>
          <p:nvPr/>
        </p:nvPicPr>
        <p:blipFill>
          <a:blip r:embed="rId5"/>
          <a:stretch>
            <a:fillRect/>
          </a:stretch>
        </p:blipFill>
        <p:spPr>
          <a:xfrm>
            <a:off x="3102429" y="1666941"/>
            <a:ext cx="2388946" cy="1651931"/>
          </a:xfrm>
          <a:prstGeom prst="rect">
            <a:avLst/>
          </a:prstGeom>
        </p:spPr>
      </p:pic>
    </p:spTree>
    <p:extLst>
      <p:ext uri="{BB962C8B-B14F-4D97-AF65-F5344CB8AC3E}">
        <p14:creationId xmlns:p14="http://schemas.microsoft.com/office/powerpoint/2010/main" val="222925692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rPr>
              <a:t>Einige Chancen der Digitalisierung</a:t>
            </a:r>
            <a:endParaRPr lang="de-DE" sz="1100" dirty="0">
              <a:solidFill>
                <a:srgbClr val="2190AB"/>
              </a:solidFill>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
        <p:nvSpPr>
          <p:cNvPr id="6" name="Inhaltsplatzhalter 5">
            <a:extLst>
              <a:ext uri="{FF2B5EF4-FFF2-40B4-BE49-F238E27FC236}">
                <a16:creationId xmlns:a16="http://schemas.microsoft.com/office/drawing/2014/main" id="{ABD19627-2C93-3461-584C-4B97256CA6A4}"/>
              </a:ext>
            </a:extLst>
          </p:cNvPr>
          <p:cNvSpPr>
            <a:spLocks noGrp="1"/>
          </p:cNvSpPr>
          <p:nvPr>
            <p:ph idx="1"/>
          </p:nvPr>
        </p:nvSpPr>
        <p:spPr>
          <a:xfrm>
            <a:off x="396196" y="1009183"/>
            <a:ext cx="7848000" cy="2952000"/>
          </a:xfrm>
        </p:spPr>
        <p:txBody>
          <a:bodyPr/>
          <a:lstStyle/>
          <a:p>
            <a:r>
              <a:rPr lang="de-DE" sz="1600" dirty="0"/>
              <a:t>„In </a:t>
            </a:r>
            <a:r>
              <a:rPr lang="de-DE" sz="1600" b="1" dirty="0"/>
              <a:t>Echtzeit</a:t>
            </a:r>
            <a:r>
              <a:rPr lang="de-DE" sz="1600" dirty="0"/>
              <a:t>“ die neuesten Informationen erhalten</a:t>
            </a:r>
          </a:p>
          <a:p>
            <a:r>
              <a:rPr lang="de-DE" sz="1600" b="1" dirty="0"/>
              <a:t>Mobil und ortsunabhängig </a:t>
            </a:r>
            <a:r>
              <a:rPr lang="de-DE" sz="1600" dirty="0"/>
              <a:t>Dienste, Shops und Infos nutzen</a:t>
            </a:r>
          </a:p>
          <a:p>
            <a:r>
              <a:rPr lang="de-DE" sz="1600" dirty="0"/>
              <a:t>Reduktion von „physischen“ / gedruckten Materialien</a:t>
            </a:r>
          </a:p>
          <a:p>
            <a:r>
              <a:rPr lang="de-DE" sz="1600" dirty="0"/>
              <a:t>Zugriff auf </a:t>
            </a:r>
            <a:r>
              <a:rPr lang="de-DE" sz="1600" b="1" dirty="0"/>
              <a:t>riesige Mengen an Informationen</a:t>
            </a:r>
            <a:r>
              <a:rPr lang="de-DE" sz="1600" dirty="0"/>
              <a:t> aus aller Welt</a:t>
            </a:r>
          </a:p>
          <a:p>
            <a:r>
              <a:rPr lang="de-DE" sz="1600" dirty="0"/>
              <a:t>Erleichtert es, mit anderen </a:t>
            </a:r>
            <a:r>
              <a:rPr lang="de-DE" sz="1600" b="1" dirty="0"/>
              <a:t>zu</a:t>
            </a:r>
            <a:r>
              <a:rPr lang="de-DE" sz="1600" dirty="0"/>
              <a:t> </a:t>
            </a:r>
            <a:r>
              <a:rPr lang="de-DE" sz="1600" b="1" dirty="0"/>
              <a:t>interagieren </a:t>
            </a:r>
            <a:r>
              <a:rPr lang="de-DE" sz="1600" dirty="0"/>
              <a:t>und</a:t>
            </a:r>
            <a:r>
              <a:rPr lang="de-DE" sz="1600" b="1" dirty="0"/>
              <a:t> sich zu vernetzen</a:t>
            </a:r>
            <a:endParaRPr lang="de-DE" sz="1600" dirty="0"/>
          </a:p>
          <a:p>
            <a:r>
              <a:rPr lang="de-DE" sz="1600" dirty="0"/>
              <a:t>Mehr Möglichkeiten sich zu zeigen und </a:t>
            </a:r>
            <a:r>
              <a:rPr lang="de-DE" sz="1600" b="1" dirty="0"/>
              <a:t>auszudrücken</a:t>
            </a:r>
            <a:endParaRPr lang="de-DE" sz="1600" dirty="0"/>
          </a:p>
          <a:p>
            <a:pPr marL="447330" indent="-285750">
              <a:lnSpc>
                <a:spcPct val="107000"/>
              </a:lnSpc>
              <a:spcAft>
                <a:spcPts val="800"/>
              </a:spcAft>
              <a:buFont typeface="Arial" panose="020B0604020202020204" pitchFamily="34" charset="0"/>
              <a:buChar char="•"/>
            </a:pPr>
            <a:endParaRPr lang="de-DE" sz="1600" dirty="0"/>
          </a:p>
        </p:txBody>
      </p:sp>
    </p:spTree>
    <p:extLst>
      <p:ext uri="{BB962C8B-B14F-4D97-AF65-F5344CB8AC3E}">
        <p14:creationId xmlns:p14="http://schemas.microsoft.com/office/powerpoint/2010/main" val="239796082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6063CFB-AC97-88F7-9B39-8CE430BD3F4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705075FF-FC0D-598A-3D9B-02DC870840D5}"/>
              </a:ext>
            </a:extLst>
          </p:cNvPr>
          <p:cNvSpPr>
            <a:spLocks noGrp="1"/>
          </p:cNvSpPr>
          <p:nvPr>
            <p:ph type="title"/>
          </p:nvPr>
        </p:nvSpPr>
        <p:spPr>
          <a:xfrm>
            <a:off x="662850" y="485692"/>
            <a:ext cx="7128000" cy="612000"/>
          </a:xfrm>
        </p:spPr>
        <p:txBody>
          <a:bodyPr/>
          <a:lstStyle/>
          <a:p>
            <a:r>
              <a:rPr lang="de-DE" sz="2000" dirty="0">
                <a:solidFill>
                  <a:srgbClr val="2190AB"/>
                </a:solidFill>
              </a:rPr>
              <a:t>Einige Herausforderungen der Digitalisierung</a:t>
            </a:r>
            <a:endParaRPr lang="de-DE" sz="1100" dirty="0">
              <a:solidFill>
                <a:srgbClr val="2190AB"/>
              </a:solidFill>
            </a:endParaRPr>
          </a:p>
        </p:txBody>
      </p:sp>
      <p:pic>
        <p:nvPicPr>
          <p:cNvPr id="5" name="Grafik 4">
            <a:extLst>
              <a:ext uri="{FF2B5EF4-FFF2-40B4-BE49-F238E27FC236}">
                <a16:creationId xmlns:a16="http://schemas.microsoft.com/office/drawing/2014/main" id="{EF2CFEAE-19EA-D5D1-AAD7-4AEB982F9C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139AE03E-06D4-0AA9-5F86-2BEAFB4F0F03}"/>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
        <p:nvSpPr>
          <p:cNvPr id="6" name="Inhaltsplatzhalter 5">
            <a:extLst>
              <a:ext uri="{FF2B5EF4-FFF2-40B4-BE49-F238E27FC236}">
                <a16:creationId xmlns:a16="http://schemas.microsoft.com/office/drawing/2014/main" id="{3CEE0A95-7CED-AE8B-E541-56551863794B}"/>
              </a:ext>
            </a:extLst>
          </p:cNvPr>
          <p:cNvSpPr>
            <a:spLocks noGrp="1"/>
          </p:cNvSpPr>
          <p:nvPr>
            <p:ph idx="1"/>
          </p:nvPr>
        </p:nvSpPr>
        <p:spPr>
          <a:xfrm>
            <a:off x="396196" y="1009183"/>
            <a:ext cx="7848000" cy="2952000"/>
          </a:xfrm>
        </p:spPr>
        <p:txBody>
          <a:bodyPr/>
          <a:lstStyle/>
          <a:p>
            <a:pPr marL="447330" indent="-285750">
              <a:lnSpc>
                <a:spcPct val="107000"/>
              </a:lnSpc>
              <a:spcAft>
                <a:spcPts val="800"/>
              </a:spcAft>
            </a:pPr>
            <a:r>
              <a:rPr lang="de-DE" sz="1400" dirty="0"/>
              <a:t>Risiken für die physische und psychische </a:t>
            </a:r>
            <a:r>
              <a:rPr lang="de-DE" sz="1400" b="1" dirty="0"/>
              <a:t>Gesundheit</a:t>
            </a:r>
            <a:r>
              <a:rPr lang="de-DE" sz="1400" dirty="0"/>
              <a:t> steigen</a:t>
            </a:r>
          </a:p>
          <a:p>
            <a:pPr marL="447330" indent="-285750">
              <a:lnSpc>
                <a:spcPct val="107000"/>
              </a:lnSpc>
              <a:spcAft>
                <a:spcPts val="800"/>
              </a:spcAft>
            </a:pPr>
            <a:r>
              <a:rPr lang="de-DE" sz="1400" dirty="0"/>
              <a:t>Mehr Möglichkeiten der (politischen) </a:t>
            </a:r>
            <a:r>
              <a:rPr lang="de-DE" sz="1400" b="1" dirty="0"/>
              <a:t>Manipulation</a:t>
            </a:r>
          </a:p>
          <a:p>
            <a:pPr marL="447330" indent="-285750">
              <a:lnSpc>
                <a:spcPct val="107000"/>
              </a:lnSpc>
              <a:spcAft>
                <a:spcPts val="800"/>
              </a:spcAft>
            </a:pPr>
            <a:r>
              <a:rPr lang="de-DE" sz="1400" dirty="0"/>
              <a:t>Mehr Raum für </a:t>
            </a:r>
            <a:r>
              <a:rPr lang="de-DE" sz="1400" b="1" dirty="0"/>
              <a:t>Fake News </a:t>
            </a:r>
            <a:r>
              <a:rPr lang="de-DE" sz="1400" dirty="0"/>
              <a:t>und </a:t>
            </a:r>
            <a:r>
              <a:rPr lang="de-DE" sz="1400" b="1" dirty="0"/>
              <a:t>Desinformation</a:t>
            </a:r>
          </a:p>
          <a:p>
            <a:pPr marL="447330" indent="-285750">
              <a:lnSpc>
                <a:spcPct val="107000"/>
              </a:lnSpc>
              <a:spcAft>
                <a:spcPts val="800"/>
              </a:spcAft>
            </a:pPr>
            <a:r>
              <a:rPr lang="de-DE" sz="1400" dirty="0"/>
              <a:t>Mangelnde </a:t>
            </a:r>
            <a:r>
              <a:rPr lang="de-DE" sz="1400" b="1" dirty="0"/>
              <a:t>Datensicherheit</a:t>
            </a:r>
            <a:r>
              <a:rPr lang="de-DE" sz="1400" dirty="0"/>
              <a:t> </a:t>
            </a:r>
          </a:p>
          <a:p>
            <a:pPr marL="447330" indent="-285750">
              <a:lnSpc>
                <a:spcPct val="107000"/>
              </a:lnSpc>
              <a:spcAft>
                <a:spcPts val="800"/>
              </a:spcAft>
            </a:pPr>
            <a:r>
              <a:rPr lang="de-DE" sz="1400" dirty="0"/>
              <a:t>Mangelnder Schutz der </a:t>
            </a:r>
            <a:r>
              <a:rPr lang="de-DE" sz="1400" b="1" dirty="0"/>
              <a:t>Privatsphäre</a:t>
            </a:r>
            <a:r>
              <a:rPr lang="de-DE" sz="1400" dirty="0"/>
              <a:t> </a:t>
            </a:r>
          </a:p>
          <a:p>
            <a:pPr marL="447330" indent="-285750">
              <a:lnSpc>
                <a:spcPct val="107000"/>
              </a:lnSpc>
              <a:spcAft>
                <a:spcPts val="800"/>
              </a:spcAft>
            </a:pPr>
            <a:r>
              <a:rPr lang="de-DE" sz="1400" b="1" dirty="0"/>
              <a:t>Finanzielle Risiken </a:t>
            </a:r>
            <a:r>
              <a:rPr lang="de-DE" sz="1400" dirty="0"/>
              <a:t>und Schuldenfallen</a:t>
            </a:r>
          </a:p>
          <a:p>
            <a:pPr marL="447330" indent="-285750">
              <a:lnSpc>
                <a:spcPct val="107000"/>
              </a:lnSpc>
              <a:spcAft>
                <a:spcPts val="800"/>
              </a:spcAft>
            </a:pPr>
            <a:endParaRPr lang="de-DE" sz="1400" dirty="0"/>
          </a:p>
        </p:txBody>
      </p:sp>
    </p:spTree>
    <p:extLst>
      <p:ext uri="{BB962C8B-B14F-4D97-AF65-F5344CB8AC3E}">
        <p14:creationId xmlns:p14="http://schemas.microsoft.com/office/powerpoint/2010/main" val="21688316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B3BBCDC-D0FC-AD5D-7613-C8DE8FB3E353}"/>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2FA960F1-CE55-A77A-EA22-1743A624F7EA}"/>
              </a:ext>
            </a:extLst>
          </p:cNvPr>
          <p:cNvSpPr>
            <a:spLocks noGrp="1"/>
          </p:cNvSpPr>
          <p:nvPr>
            <p:ph type="title"/>
          </p:nvPr>
        </p:nvSpPr>
        <p:spPr>
          <a:xfrm>
            <a:off x="662850" y="485692"/>
            <a:ext cx="7128000" cy="612000"/>
          </a:xfrm>
        </p:spPr>
        <p:txBody>
          <a:bodyPr/>
          <a:lstStyle/>
          <a:p>
            <a:r>
              <a:rPr lang="de-DE" sz="2000" dirty="0">
                <a:solidFill>
                  <a:srgbClr val="2190AB"/>
                </a:solidFill>
              </a:rPr>
              <a:t>Digitalisierung und Klimaschutz</a:t>
            </a:r>
            <a:endParaRPr lang="de-DE" sz="1100" dirty="0">
              <a:solidFill>
                <a:srgbClr val="2190AB"/>
              </a:solidFill>
            </a:endParaRPr>
          </a:p>
        </p:txBody>
      </p:sp>
      <p:pic>
        <p:nvPicPr>
          <p:cNvPr id="5" name="Grafik 4">
            <a:extLst>
              <a:ext uri="{FF2B5EF4-FFF2-40B4-BE49-F238E27FC236}">
                <a16:creationId xmlns:a16="http://schemas.microsoft.com/office/drawing/2014/main" id="{9901CCCF-F27C-D533-EA1E-A44A20A0DF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80266A0F-4058-D752-B37E-14D14E8BCC0C}"/>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
        <p:nvSpPr>
          <p:cNvPr id="6" name="Inhaltsplatzhalter 5">
            <a:extLst>
              <a:ext uri="{FF2B5EF4-FFF2-40B4-BE49-F238E27FC236}">
                <a16:creationId xmlns:a16="http://schemas.microsoft.com/office/drawing/2014/main" id="{03B0B917-B8FA-4B03-1445-3FC2F4A5B7D9}"/>
              </a:ext>
            </a:extLst>
          </p:cNvPr>
          <p:cNvSpPr>
            <a:spLocks noGrp="1"/>
          </p:cNvSpPr>
          <p:nvPr>
            <p:ph idx="1"/>
          </p:nvPr>
        </p:nvSpPr>
        <p:spPr>
          <a:xfrm>
            <a:off x="579076" y="881742"/>
            <a:ext cx="3639270" cy="3233058"/>
          </a:xfrm>
        </p:spPr>
        <p:txBody>
          <a:bodyPr/>
          <a:lstStyle/>
          <a:p>
            <a:r>
              <a:rPr lang="de-DE" sz="1400" b="1" dirty="0"/>
              <a:t>Positive Auswirkungen der Digitalisierung: </a:t>
            </a:r>
          </a:p>
          <a:p>
            <a:pPr lvl="1">
              <a:lnSpc>
                <a:spcPct val="100000"/>
              </a:lnSpc>
            </a:pPr>
            <a:r>
              <a:rPr lang="de-DE" sz="1400" dirty="0"/>
              <a:t>Papier-Ersparnis durch digitale Dokumente</a:t>
            </a:r>
          </a:p>
          <a:p>
            <a:pPr lvl="1">
              <a:lnSpc>
                <a:spcPct val="100000"/>
              </a:lnSpc>
            </a:pPr>
            <a:r>
              <a:rPr lang="de-DE" sz="1400" dirty="0"/>
              <a:t>Energie-Ersparnis durch smarte Heizungen</a:t>
            </a:r>
          </a:p>
          <a:p>
            <a:pPr lvl="1">
              <a:lnSpc>
                <a:spcPct val="100000"/>
              </a:lnSpc>
            </a:pPr>
            <a:r>
              <a:rPr lang="de-DE" sz="1400" dirty="0"/>
              <a:t>weniger Verkehr durch Homeoffice</a:t>
            </a:r>
          </a:p>
          <a:p>
            <a:endParaRPr lang="de-DE" sz="1400" dirty="0"/>
          </a:p>
        </p:txBody>
      </p:sp>
      <p:sp>
        <p:nvSpPr>
          <p:cNvPr id="4" name="Textfeld 3">
            <a:extLst>
              <a:ext uri="{FF2B5EF4-FFF2-40B4-BE49-F238E27FC236}">
                <a16:creationId xmlns:a16="http://schemas.microsoft.com/office/drawing/2014/main" id="{13EBD399-6F41-6B17-51FE-B880BC40A705}"/>
              </a:ext>
            </a:extLst>
          </p:cNvPr>
          <p:cNvSpPr txBox="1"/>
          <p:nvPr/>
        </p:nvSpPr>
        <p:spPr>
          <a:xfrm>
            <a:off x="4506873" y="822363"/>
            <a:ext cx="3915608" cy="2557110"/>
          </a:xfrm>
          <a:prstGeom prst="rect">
            <a:avLst/>
          </a:prstGeom>
          <a:noFill/>
        </p:spPr>
        <p:txBody>
          <a:bodyPr wrap="square" rtlCol="0">
            <a:spAutoFit/>
          </a:bodyPr>
          <a:lstStyle/>
          <a:p>
            <a:pPr marL="288000" marR="0" lvl="0" indent="-288000" algn="l" defTabSz="457200" rtl="0" eaLnBrk="1" fontAlgn="auto" latinLnBrk="0" hangingPunct="1">
              <a:lnSpc>
                <a:spcPts val="2600"/>
              </a:lnSpc>
              <a:spcBef>
                <a:spcPts val="500"/>
              </a:spcBef>
              <a:spcAft>
                <a:spcPts val="0"/>
              </a:spcAft>
              <a:buClr>
                <a:srgbClr val="2190AB"/>
              </a:buClr>
              <a:buSzTx/>
              <a:buFont typeface="Arial"/>
              <a:buChar char="•"/>
              <a:tabLst/>
              <a:defRPr/>
            </a:pPr>
            <a:r>
              <a:rPr lang="de-DE" sz="1400" b="1" dirty="0">
                <a:solidFill>
                  <a:srgbClr val="000000"/>
                </a:solidFill>
                <a:latin typeface="Calibri"/>
              </a:rPr>
              <a:t>Negative</a:t>
            </a:r>
            <a:r>
              <a:rPr kumimoji="0" lang="de-DE" sz="1400" b="1" i="0" u="none" strike="noStrike" kern="1200" cap="none" spc="0" normalizeH="0" baseline="0" noProof="0" dirty="0">
                <a:ln>
                  <a:noFill/>
                </a:ln>
                <a:solidFill>
                  <a:srgbClr val="000000"/>
                </a:solidFill>
                <a:effectLst/>
                <a:uLnTx/>
                <a:uFillTx/>
                <a:latin typeface="Calibri"/>
                <a:ea typeface="+mn-ea"/>
                <a:cs typeface="+mn-cs"/>
              </a:rPr>
              <a:t> Auswirkungen der Digitalisierung: </a:t>
            </a:r>
          </a:p>
          <a:p>
            <a:pPr marL="800100" marR="0" lvl="1" indent="-342900" algn="l" defTabSz="457200" rtl="0" eaLnBrk="1" fontAlgn="auto" latinLnBrk="0" hangingPunct="1">
              <a:spcBef>
                <a:spcPts val="500"/>
              </a:spcBef>
              <a:spcAft>
                <a:spcPts val="0"/>
              </a:spcAft>
              <a:buClr>
                <a:srgbClr val="000000"/>
              </a:buClr>
              <a:buSzPct val="100000"/>
              <a:buFont typeface="Lucida Grande"/>
              <a:buChar char="›"/>
              <a:tabLst/>
              <a:defRPr/>
            </a:pPr>
            <a:r>
              <a:rPr kumimoji="0" lang="de-DE" sz="1400" b="0" i="0" u="none" strike="noStrike" kern="1200" cap="none" spc="0" normalizeH="0" baseline="0" noProof="0" dirty="0">
                <a:ln>
                  <a:noFill/>
                </a:ln>
                <a:solidFill>
                  <a:srgbClr val="000000"/>
                </a:solidFill>
                <a:effectLst/>
                <a:uLnTx/>
                <a:uFillTx/>
                <a:latin typeface="Calibri"/>
                <a:ea typeface="+mn-ea"/>
                <a:cs typeface="+mn-cs"/>
              </a:rPr>
              <a:t>Großer Verbrauch an Rohstoffen und Energie bei der Herstellung digitaler Geräte</a:t>
            </a:r>
          </a:p>
          <a:p>
            <a:pPr marL="800100" marR="0" lvl="1" indent="-342900" algn="l" defTabSz="457200" rtl="0" eaLnBrk="1" fontAlgn="auto" latinLnBrk="0" hangingPunct="1">
              <a:spcBef>
                <a:spcPts val="500"/>
              </a:spcBef>
              <a:spcAft>
                <a:spcPts val="0"/>
              </a:spcAft>
              <a:buClr>
                <a:srgbClr val="000000"/>
              </a:buClr>
              <a:buSzPct val="100000"/>
              <a:buFont typeface="Lucida Grande"/>
              <a:buChar char="›"/>
              <a:tabLst/>
              <a:defRPr/>
            </a:pPr>
            <a:r>
              <a:rPr lang="de-DE" sz="1400" dirty="0">
                <a:solidFill>
                  <a:srgbClr val="000000"/>
                </a:solidFill>
                <a:latin typeface="Calibri"/>
              </a:rPr>
              <a:t>Aufwändige Entsorgung alter Geräte</a:t>
            </a:r>
          </a:p>
          <a:p>
            <a:pPr marL="800100" marR="0" lvl="1" indent="-342900" algn="l" defTabSz="457200" rtl="0" eaLnBrk="1" fontAlgn="auto" latinLnBrk="0" hangingPunct="1">
              <a:spcBef>
                <a:spcPts val="500"/>
              </a:spcBef>
              <a:spcAft>
                <a:spcPts val="0"/>
              </a:spcAft>
              <a:buClr>
                <a:srgbClr val="000000"/>
              </a:buClr>
              <a:buSzPct val="100000"/>
              <a:buFont typeface="Lucida Grande"/>
              <a:buChar char="›"/>
              <a:tabLst/>
              <a:defRPr/>
            </a:pPr>
            <a:r>
              <a:rPr lang="de-DE" sz="1400" dirty="0">
                <a:solidFill>
                  <a:srgbClr val="000000"/>
                </a:solidFill>
                <a:latin typeface="Calibri"/>
              </a:rPr>
              <a:t>Um den </a:t>
            </a:r>
            <a:r>
              <a:rPr kumimoji="0" lang="de-DE" sz="1400" b="0" i="0" u="none" strike="noStrike" kern="1200" cap="none" spc="0" normalizeH="0" baseline="0" noProof="0" dirty="0">
                <a:ln>
                  <a:noFill/>
                </a:ln>
                <a:solidFill>
                  <a:srgbClr val="000000"/>
                </a:solidFill>
                <a:effectLst/>
                <a:uLnTx/>
                <a:uFillTx/>
                <a:latin typeface="Calibri"/>
                <a:ea typeface="+mn-ea"/>
                <a:cs typeface="+mn-cs"/>
              </a:rPr>
              <a:t>Austausch großer Datenmengen zu bewältigen, braucht es große Serveranlagen, die besonders energieintensiv sind, weil sie gekühlt werden müssen. </a:t>
            </a:r>
            <a:endParaRPr lang="de-DE" sz="1400" dirty="0"/>
          </a:p>
        </p:txBody>
      </p:sp>
    </p:spTree>
    <p:extLst>
      <p:ext uri="{BB962C8B-B14F-4D97-AF65-F5344CB8AC3E}">
        <p14:creationId xmlns:p14="http://schemas.microsoft.com/office/powerpoint/2010/main" val="57843384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2A94B7C-25E0-3259-3FAB-CF7008EAEF4A}"/>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05C92928-30AC-A6C3-1509-0663E5916C98}"/>
              </a:ext>
            </a:extLst>
          </p:cNvPr>
          <p:cNvSpPr>
            <a:spLocks noGrp="1"/>
          </p:cNvSpPr>
          <p:nvPr>
            <p:ph type="title"/>
          </p:nvPr>
        </p:nvSpPr>
        <p:spPr>
          <a:xfrm>
            <a:off x="662850" y="485692"/>
            <a:ext cx="7128000" cy="612000"/>
          </a:xfrm>
        </p:spPr>
        <p:txBody>
          <a:bodyPr/>
          <a:lstStyle/>
          <a:p>
            <a:r>
              <a:rPr lang="de-DE" sz="2000" dirty="0">
                <a:solidFill>
                  <a:srgbClr val="2190AB"/>
                </a:solidFill>
              </a:rPr>
              <a:t>Wie funktioniert Künstliche Intelligenz (KI)?</a:t>
            </a:r>
            <a:endParaRPr lang="de-DE" sz="1100" dirty="0">
              <a:solidFill>
                <a:srgbClr val="2190AB"/>
              </a:solidFill>
            </a:endParaRPr>
          </a:p>
        </p:txBody>
      </p:sp>
      <p:pic>
        <p:nvPicPr>
          <p:cNvPr id="5" name="Grafik 4">
            <a:extLst>
              <a:ext uri="{FF2B5EF4-FFF2-40B4-BE49-F238E27FC236}">
                <a16:creationId xmlns:a16="http://schemas.microsoft.com/office/drawing/2014/main" id="{17C9A4BD-5A3F-D2B6-73E6-86BDB4F70C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C400E214-D473-09F7-E18C-0085B57F25CE}"/>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
        <p:nvSpPr>
          <p:cNvPr id="6" name="Inhaltsplatzhalter 5">
            <a:extLst>
              <a:ext uri="{FF2B5EF4-FFF2-40B4-BE49-F238E27FC236}">
                <a16:creationId xmlns:a16="http://schemas.microsoft.com/office/drawing/2014/main" id="{221C1CEF-16BC-AD28-E03E-057226709A49}"/>
              </a:ext>
            </a:extLst>
          </p:cNvPr>
          <p:cNvSpPr>
            <a:spLocks noGrp="1"/>
          </p:cNvSpPr>
          <p:nvPr>
            <p:ph idx="1"/>
          </p:nvPr>
        </p:nvSpPr>
        <p:spPr>
          <a:xfrm>
            <a:off x="396196" y="1009183"/>
            <a:ext cx="7848000" cy="2952000"/>
          </a:xfrm>
        </p:spPr>
        <p:txBody>
          <a:bodyPr/>
          <a:lstStyle/>
          <a:p>
            <a:r>
              <a:rPr lang="de-DE" sz="1400" i="1" dirty="0"/>
              <a:t>„Künstliche Intelligenz ist die Fähigkeit einer Maschine, menschliche Fähigkeiten wie logisches Denken, Lernen, Planen und Kreativität zu imitieren.“  (</a:t>
            </a:r>
            <a:r>
              <a:rPr lang="de-DE" sz="1400" dirty="0"/>
              <a:t>Beschreibung des Europäischen Parlaments)</a:t>
            </a:r>
            <a:endParaRPr lang="de-DE" sz="1400" i="1" dirty="0"/>
          </a:p>
          <a:p>
            <a:r>
              <a:rPr lang="de-DE" sz="1400" dirty="0"/>
              <a:t>Computer „lernen“, indem eine große Anzahl von Daten zur Verfügung gestellt wird, die als Beispiele genutzt werden. </a:t>
            </a:r>
          </a:p>
          <a:p>
            <a:r>
              <a:rPr lang="de-DE" sz="1400" dirty="0"/>
              <a:t>Die Nutzung und die Einsatzmöglichkeiten von Künstlicher Intelligenz werden immer vielfältiger.</a:t>
            </a:r>
          </a:p>
          <a:p>
            <a:r>
              <a:rPr lang="de-DE" sz="1400" dirty="0"/>
              <a:t>Beispiele von KI-Anwendungen: ChatGPT, Siri, Alexa, Verkehrskontrollsysteme, Spamfilter, „smarte“ d.h. intelligente und interaktive Haushaltsgeräte etc.</a:t>
            </a:r>
          </a:p>
        </p:txBody>
      </p:sp>
    </p:spTree>
    <p:extLst>
      <p:ext uri="{BB962C8B-B14F-4D97-AF65-F5344CB8AC3E}">
        <p14:creationId xmlns:p14="http://schemas.microsoft.com/office/powerpoint/2010/main" val="2429568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3" y="4420770"/>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solidFill>
                <a:srgbClr val="000000"/>
              </a:solidFill>
            </a:endParaRPr>
          </a:p>
        </p:txBody>
      </p:sp>
      <p:pic>
        <p:nvPicPr>
          <p:cNvPr id="4" name="Grafik 3">
            <a:extLst>
              <a:ext uri="{FF2B5EF4-FFF2-40B4-BE49-F238E27FC236}">
                <a16:creationId xmlns:a16="http://schemas.microsoft.com/office/drawing/2014/main" id="{4DEA4338-C15B-EC88-9A96-1AEE1401AFF5}"/>
              </a:ext>
            </a:extLst>
          </p:cNvPr>
          <p:cNvPicPr>
            <a:picLocks noChangeAspect="1"/>
          </p:cNvPicPr>
          <p:nvPr/>
        </p:nvPicPr>
        <p:blipFill>
          <a:blip r:embed="rId5"/>
          <a:stretch>
            <a:fillRect/>
          </a:stretch>
        </p:blipFill>
        <p:spPr>
          <a:xfrm>
            <a:off x="1891027" y="328611"/>
            <a:ext cx="4973901" cy="4021931"/>
          </a:xfrm>
          <a:prstGeom prst="rect">
            <a:avLst/>
          </a:prstGeom>
        </p:spPr>
      </p:pic>
    </p:spTree>
    <p:extLst>
      <p:ext uri="{BB962C8B-B14F-4D97-AF65-F5344CB8AC3E}">
        <p14:creationId xmlns:p14="http://schemas.microsoft.com/office/powerpoint/2010/main" val="188243033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2F2669B-C949-B1F4-61F0-B9AD93400CA3}"/>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D6A1A1E8-477A-2BB7-9926-0EE674C7379A}"/>
              </a:ext>
            </a:extLst>
          </p:cNvPr>
          <p:cNvSpPr>
            <a:spLocks noGrp="1"/>
          </p:cNvSpPr>
          <p:nvPr>
            <p:ph type="title"/>
          </p:nvPr>
        </p:nvSpPr>
        <p:spPr>
          <a:xfrm>
            <a:off x="662850" y="485692"/>
            <a:ext cx="7128000" cy="612000"/>
          </a:xfrm>
        </p:spPr>
        <p:txBody>
          <a:bodyPr/>
          <a:lstStyle/>
          <a:p>
            <a:r>
              <a:rPr lang="de-DE" sz="2000" dirty="0">
                <a:solidFill>
                  <a:srgbClr val="2190AB"/>
                </a:solidFill>
              </a:rPr>
              <a:t>Alles rund um die KI</a:t>
            </a:r>
            <a:endParaRPr lang="de-DE" sz="1100" dirty="0">
              <a:solidFill>
                <a:srgbClr val="2190AB"/>
              </a:solidFill>
            </a:endParaRPr>
          </a:p>
        </p:txBody>
      </p:sp>
      <p:pic>
        <p:nvPicPr>
          <p:cNvPr id="5" name="Grafik 4">
            <a:extLst>
              <a:ext uri="{FF2B5EF4-FFF2-40B4-BE49-F238E27FC236}">
                <a16:creationId xmlns:a16="http://schemas.microsoft.com/office/drawing/2014/main" id="{1333353C-4DD6-950F-BE5E-17308953F1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F6A41B3C-9270-2AE3-E190-C4B0F3F9316D}"/>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
        <p:nvSpPr>
          <p:cNvPr id="6" name="Inhaltsplatzhalter 5">
            <a:extLst>
              <a:ext uri="{FF2B5EF4-FFF2-40B4-BE49-F238E27FC236}">
                <a16:creationId xmlns:a16="http://schemas.microsoft.com/office/drawing/2014/main" id="{9CAC8800-6C41-6474-E310-7DE879CE08DE}"/>
              </a:ext>
            </a:extLst>
          </p:cNvPr>
          <p:cNvSpPr>
            <a:spLocks noGrp="1"/>
          </p:cNvSpPr>
          <p:nvPr>
            <p:ph idx="1"/>
          </p:nvPr>
        </p:nvSpPr>
        <p:spPr>
          <a:xfrm>
            <a:off x="350476" y="791692"/>
            <a:ext cx="7848000" cy="3180154"/>
          </a:xfrm>
        </p:spPr>
        <p:txBody>
          <a:bodyPr/>
          <a:lstStyle/>
          <a:p>
            <a:r>
              <a:rPr lang="de-DE" sz="1400" b="1" dirty="0">
                <a:solidFill>
                  <a:srgbClr val="2190AB"/>
                </a:solidFill>
              </a:rPr>
              <a:t>Algorithmen:</a:t>
            </a:r>
            <a:r>
              <a:rPr lang="de-DE" sz="1400" dirty="0"/>
              <a:t> </a:t>
            </a:r>
            <a:r>
              <a:rPr lang="de-AT" sz="1400" dirty="0"/>
              <a:t>Sind Anweisungen für den Computer. </a:t>
            </a:r>
            <a:r>
              <a:rPr lang="de-AT" sz="1400" dirty="0" err="1"/>
              <a:t>Ki</a:t>
            </a:r>
            <a:r>
              <a:rPr lang="de-AT" sz="1400" dirty="0"/>
              <a:t>-Systemen können in Folge selbstständig neue Algorithmen erzeugen, um so Aufgaben besser lösen zu können.</a:t>
            </a:r>
            <a:endParaRPr lang="de-DE" sz="1400" dirty="0"/>
          </a:p>
          <a:p>
            <a:r>
              <a:rPr lang="de-DE" sz="1400" b="1" dirty="0">
                <a:solidFill>
                  <a:srgbClr val="2190AB"/>
                </a:solidFill>
              </a:rPr>
              <a:t>Maschinelles Lernen: </a:t>
            </a:r>
            <a:r>
              <a:rPr lang="de-AT" sz="1400" dirty="0"/>
              <a:t>Ist eine Möglichkeit, um KI-Systeme zu entwickeln. Dabei werden Unmengen an Daten gesammelt, um die KI damit zu trainieren. </a:t>
            </a:r>
          </a:p>
          <a:p>
            <a:r>
              <a:rPr lang="de-AT" sz="1400" b="1" dirty="0">
                <a:solidFill>
                  <a:srgbClr val="2190AB"/>
                </a:solidFill>
              </a:rPr>
              <a:t>Deep </a:t>
            </a:r>
            <a:r>
              <a:rPr lang="de-AT" sz="1400" b="1" dirty="0" err="1">
                <a:solidFill>
                  <a:srgbClr val="2190AB"/>
                </a:solidFill>
              </a:rPr>
              <a:t>learning</a:t>
            </a:r>
            <a:r>
              <a:rPr lang="de-AT" sz="1400" b="1" dirty="0">
                <a:solidFill>
                  <a:srgbClr val="2190AB"/>
                </a:solidFill>
              </a:rPr>
              <a:t>: </a:t>
            </a:r>
            <a:r>
              <a:rPr lang="de-AT" sz="1400" dirty="0"/>
              <a:t>Beim „tiefen Lernen“ wird die Funktionsweise des menschlichen Gehirns imitiert. Dabei werden Daten miteinander in einem neuronalen Netz verknüpft. </a:t>
            </a:r>
          </a:p>
          <a:p>
            <a:r>
              <a:rPr lang="de-AT" sz="1400" b="1" dirty="0">
                <a:solidFill>
                  <a:srgbClr val="2190AB"/>
                </a:solidFill>
              </a:rPr>
              <a:t>Bots:</a:t>
            </a:r>
            <a:r>
              <a:rPr lang="de-AT" sz="1400" dirty="0"/>
              <a:t> sind Computerprogramme, die Aufgaben automatisch abarbeiten können. Ihr Name leitet sich von „Roboter“ ab.</a:t>
            </a:r>
          </a:p>
          <a:p>
            <a:r>
              <a:rPr lang="de-AT" sz="1400" b="1" dirty="0">
                <a:solidFill>
                  <a:srgbClr val="2190AB"/>
                </a:solidFill>
              </a:rPr>
              <a:t>Large Language Models: </a:t>
            </a:r>
            <a:r>
              <a:rPr lang="de-AT" sz="1400" dirty="0"/>
              <a:t>„Große Sprachmodelle“ werden mit riesigen Datenmengen gefüttert. Damit können Unterhaltungen geführt und Fragen beantwortet werden.</a:t>
            </a:r>
          </a:p>
          <a:p>
            <a:endParaRPr lang="de-DE" sz="1200" dirty="0"/>
          </a:p>
        </p:txBody>
      </p:sp>
    </p:spTree>
    <p:extLst>
      <p:ext uri="{BB962C8B-B14F-4D97-AF65-F5344CB8AC3E}">
        <p14:creationId xmlns:p14="http://schemas.microsoft.com/office/powerpoint/2010/main" val="60229774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66A4828-D1C2-A859-726B-CE5B6DF49B5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196005E-E5E8-7BB4-FBF4-9E47A31F64F8}"/>
              </a:ext>
            </a:extLst>
          </p:cNvPr>
          <p:cNvSpPr>
            <a:spLocks noGrp="1"/>
          </p:cNvSpPr>
          <p:nvPr>
            <p:ph type="title"/>
          </p:nvPr>
        </p:nvSpPr>
        <p:spPr>
          <a:xfrm>
            <a:off x="662850" y="485692"/>
            <a:ext cx="7128000" cy="612000"/>
          </a:xfrm>
        </p:spPr>
        <p:txBody>
          <a:bodyPr/>
          <a:lstStyle/>
          <a:p>
            <a:r>
              <a:rPr lang="de-DE" sz="2000" dirty="0">
                <a:solidFill>
                  <a:srgbClr val="2190AB"/>
                </a:solidFill>
              </a:rPr>
              <a:t>Herausforderungen von KI-Anwendungen</a:t>
            </a:r>
            <a:endParaRPr lang="de-DE" sz="1100" dirty="0">
              <a:solidFill>
                <a:srgbClr val="2190AB"/>
              </a:solidFill>
            </a:endParaRPr>
          </a:p>
        </p:txBody>
      </p:sp>
      <p:pic>
        <p:nvPicPr>
          <p:cNvPr id="5" name="Grafik 4">
            <a:extLst>
              <a:ext uri="{FF2B5EF4-FFF2-40B4-BE49-F238E27FC236}">
                <a16:creationId xmlns:a16="http://schemas.microsoft.com/office/drawing/2014/main" id="{E1471ED5-852F-CD5C-03FE-5DDC4EA60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CBB6C132-502C-9A3A-BD3F-355CCB27A465}"/>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
        <p:nvSpPr>
          <p:cNvPr id="6" name="Inhaltsplatzhalter 5">
            <a:extLst>
              <a:ext uri="{FF2B5EF4-FFF2-40B4-BE49-F238E27FC236}">
                <a16:creationId xmlns:a16="http://schemas.microsoft.com/office/drawing/2014/main" id="{C4392D8E-DB53-B614-67CD-B211CCBF1D98}"/>
              </a:ext>
            </a:extLst>
          </p:cNvPr>
          <p:cNvSpPr>
            <a:spLocks noGrp="1"/>
          </p:cNvSpPr>
          <p:nvPr>
            <p:ph idx="1"/>
          </p:nvPr>
        </p:nvSpPr>
        <p:spPr>
          <a:xfrm>
            <a:off x="396196" y="1009183"/>
            <a:ext cx="7848000" cy="2952000"/>
          </a:xfrm>
        </p:spPr>
        <p:txBody>
          <a:bodyPr/>
          <a:lstStyle/>
          <a:p>
            <a:r>
              <a:rPr lang="de-DE" sz="1400" b="1" dirty="0">
                <a:solidFill>
                  <a:srgbClr val="2190AB"/>
                </a:solidFill>
              </a:rPr>
              <a:t>Urheberrechte:</a:t>
            </a:r>
            <a:r>
              <a:rPr lang="de-DE" sz="1400" dirty="0"/>
              <a:t> KI-Tools nützen bereits bestehendes Wissen und Werke, um Aufgaben zu lösen. Betreiberfirmen machen mit KI-Anwendungen viel Geld, die </a:t>
            </a:r>
            <a:r>
              <a:rPr lang="de-DE" sz="1400" dirty="0" err="1"/>
              <a:t>Urheber:innen</a:t>
            </a:r>
            <a:r>
              <a:rPr lang="de-DE" sz="1400" dirty="0"/>
              <a:t> der verwendeten Daten gehen meist leer aus.</a:t>
            </a:r>
          </a:p>
          <a:p>
            <a:r>
              <a:rPr lang="de-DE" sz="1400" b="1" dirty="0">
                <a:solidFill>
                  <a:srgbClr val="2190AB"/>
                </a:solidFill>
              </a:rPr>
              <a:t>Falsche Fährten:</a:t>
            </a:r>
            <a:r>
              <a:rPr lang="de-DE" sz="1400" dirty="0"/>
              <a:t> Nicht alles stimmt, was von Chatbots behauptet wird. Sie sind darauf programmiert immer eine Antwort zu geben, auch wenn sie die richtige Lösung gar nicht kennen.. </a:t>
            </a:r>
          </a:p>
          <a:p>
            <a:r>
              <a:rPr lang="de-DE" sz="1400" b="1" dirty="0">
                <a:solidFill>
                  <a:srgbClr val="2190AB"/>
                </a:solidFill>
              </a:rPr>
              <a:t>Deep Fakes: </a:t>
            </a:r>
            <a:r>
              <a:rPr lang="de-DE" sz="1400" dirty="0"/>
              <a:t>Mithilfe von KI können Fotos, Videos und Stimmaufnahmen spielend leicht verändert werden. Mittlerweile sind solche Verfälschungen kaum mehr zu erkennen. </a:t>
            </a:r>
          </a:p>
          <a:p>
            <a:endParaRPr lang="de-DE" sz="1400" dirty="0"/>
          </a:p>
        </p:txBody>
      </p:sp>
    </p:spTree>
    <p:extLst>
      <p:ext uri="{BB962C8B-B14F-4D97-AF65-F5344CB8AC3E}">
        <p14:creationId xmlns:p14="http://schemas.microsoft.com/office/powerpoint/2010/main" val="2821891648"/>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15D5E22-5BC2-F79D-9314-1A07AAA745C0}"/>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AA7C41D4-BAA0-2098-F2BD-B5EC6579BC15}"/>
              </a:ext>
            </a:extLst>
          </p:cNvPr>
          <p:cNvSpPr>
            <a:spLocks noGrp="1"/>
          </p:cNvSpPr>
          <p:nvPr>
            <p:ph type="title"/>
          </p:nvPr>
        </p:nvSpPr>
        <p:spPr>
          <a:xfrm>
            <a:off x="662850" y="485692"/>
            <a:ext cx="7128000" cy="612000"/>
          </a:xfrm>
        </p:spPr>
        <p:txBody>
          <a:bodyPr/>
          <a:lstStyle/>
          <a:p>
            <a:r>
              <a:rPr lang="de-DE" sz="2000" dirty="0">
                <a:solidFill>
                  <a:srgbClr val="2190AB"/>
                </a:solidFill>
              </a:rPr>
              <a:t>KI-Gesetz der EU</a:t>
            </a:r>
          </a:p>
        </p:txBody>
      </p:sp>
      <p:pic>
        <p:nvPicPr>
          <p:cNvPr id="5" name="Grafik 4">
            <a:extLst>
              <a:ext uri="{FF2B5EF4-FFF2-40B4-BE49-F238E27FC236}">
                <a16:creationId xmlns:a16="http://schemas.microsoft.com/office/drawing/2014/main" id="{E6384474-5E90-F883-A95D-91856B79F4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7CCE23BB-7CB9-2312-3824-68F9CDD3399F}"/>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
        <p:nvSpPr>
          <p:cNvPr id="6" name="Inhaltsplatzhalter 5">
            <a:extLst>
              <a:ext uri="{FF2B5EF4-FFF2-40B4-BE49-F238E27FC236}">
                <a16:creationId xmlns:a16="http://schemas.microsoft.com/office/drawing/2014/main" id="{ABD23197-16C9-8C94-7407-C6CB63E68BAE}"/>
              </a:ext>
            </a:extLst>
          </p:cNvPr>
          <p:cNvSpPr>
            <a:spLocks noGrp="1"/>
          </p:cNvSpPr>
          <p:nvPr>
            <p:ph idx="1"/>
          </p:nvPr>
        </p:nvSpPr>
        <p:spPr>
          <a:xfrm>
            <a:off x="396196" y="1009183"/>
            <a:ext cx="7848000" cy="2952000"/>
          </a:xfrm>
        </p:spPr>
        <p:txBody>
          <a:bodyPr/>
          <a:lstStyle/>
          <a:p>
            <a:pPr>
              <a:buFont typeface="Arial" panose="020B0604020202020204" pitchFamily="34" charset="0"/>
              <a:buChar char="•"/>
            </a:pPr>
            <a:r>
              <a:rPr lang="de-DE" sz="1400" dirty="0"/>
              <a:t>Der </a:t>
            </a:r>
            <a:r>
              <a:rPr lang="de-DE" sz="1400" dirty="0" smtClean="0"/>
              <a:t>A</a:t>
            </a:r>
            <a:r>
              <a:rPr lang="de-DE" sz="1400" dirty="0" smtClean="0">
                <a:solidFill>
                  <a:srgbClr val="FF0000"/>
                </a:solidFill>
              </a:rPr>
              <a:t>I</a:t>
            </a:r>
            <a:r>
              <a:rPr lang="de-DE" sz="1400" dirty="0" smtClean="0"/>
              <a:t> </a:t>
            </a:r>
            <a:r>
              <a:rPr lang="de-DE" sz="1400" dirty="0"/>
              <a:t>Act (KI-Gesetz) regelt den Einsatz von Künstlicher Intelligenz in der Europäischen Union. </a:t>
            </a:r>
          </a:p>
          <a:p>
            <a:pPr>
              <a:buFont typeface="Arial" panose="020B0604020202020204" pitchFamily="34" charset="0"/>
              <a:buChar char="•"/>
            </a:pPr>
            <a:r>
              <a:rPr lang="de-DE" sz="1400" dirty="0"/>
              <a:t>Ziele des KI-Gesetzes: </a:t>
            </a:r>
          </a:p>
          <a:p>
            <a:pPr lvl="1">
              <a:buFont typeface="Arial" panose="020B0604020202020204" pitchFamily="34" charset="0"/>
              <a:buChar char="•"/>
            </a:pPr>
            <a:r>
              <a:rPr lang="de-DE" sz="1400" b="1" dirty="0"/>
              <a:t>Sicherheit und Transparenz </a:t>
            </a:r>
            <a:r>
              <a:rPr lang="de-DE" sz="1400" dirty="0"/>
              <a:t>im Umgang mit KI-Systemen</a:t>
            </a:r>
          </a:p>
          <a:p>
            <a:pPr lvl="1">
              <a:buFont typeface="Arial" panose="020B0604020202020204" pitchFamily="34" charset="0"/>
              <a:buChar char="•"/>
            </a:pPr>
            <a:r>
              <a:rPr lang="de-DE" sz="1400" b="1" dirty="0"/>
              <a:t>Verbot </a:t>
            </a:r>
            <a:r>
              <a:rPr lang="de-DE" sz="1400" dirty="0"/>
              <a:t>des Einsatzes von KI, um Menschen zu </a:t>
            </a:r>
            <a:r>
              <a:rPr lang="de-DE" sz="1400" b="1" dirty="0"/>
              <a:t>manipulieren</a:t>
            </a:r>
            <a:r>
              <a:rPr lang="de-DE" sz="1400" dirty="0"/>
              <a:t> </a:t>
            </a:r>
          </a:p>
          <a:p>
            <a:pPr lvl="1">
              <a:buFont typeface="Arial" panose="020B0604020202020204" pitchFamily="34" charset="0"/>
              <a:buChar char="•"/>
            </a:pPr>
            <a:r>
              <a:rPr lang="de-DE" sz="1400" dirty="0"/>
              <a:t>Anwendungen in der Medizin oder im Bildungsbereich sind nur unter </a:t>
            </a:r>
            <a:r>
              <a:rPr lang="de-DE" sz="1400" b="1" dirty="0"/>
              <a:t>strengen Auflagen </a:t>
            </a:r>
            <a:r>
              <a:rPr lang="de-DE" sz="1400" dirty="0"/>
              <a:t>möglich. </a:t>
            </a:r>
          </a:p>
          <a:p>
            <a:pPr lvl="1">
              <a:buFont typeface="Arial" panose="020B0604020202020204" pitchFamily="34" charset="0"/>
              <a:buChar char="•"/>
            </a:pPr>
            <a:r>
              <a:rPr lang="de-DE" sz="1400" dirty="0"/>
              <a:t>Wird KI eingesetzt, muss dies </a:t>
            </a:r>
            <a:r>
              <a:rPr lang="de-DE" sz="1400" b="1" dirty="0"/>
              <a:t>gekennzeichnet</a:t>
            </a:r>
            <a:r>
              <a:rPr lang="de-DE" sz="1400" dirty="0"/>
              <a:t> werden. Es muss auch sichtbar gemacht werden, woher die Daten stammen, die zur Lösung einer Aufgabe herangezogen wurde.</a:t>
            </a:r>
            <a:endParaRPr lang="de-DE" sz="1400" dirty="0">
              <a:effectLst/>
            </a:endParaRPr>
          </a:p>
        </p:txBody>
      </p:sp>
    </p:spTree>
    <p:extLst>
      <p:ext uri="{BB962C8B-B14F-4D97-AF65-F5344CB8AC3E}">
        <p14:creationId xmlns:p14="http://schemas.microsoft.com/office/powerpoint/2010/main" val="271613899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EDDD008-9956-9F64-5DF3-E863E069F7F0}"/>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4139B4A6-2A15-7DE0-9891-F98E7BA5F8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a:extLst>
              <a:ext uri="{FF2B5EF4-FFF2-40B4-BE49-F238E27FC236}">
                <a16:creationId xmlns:a16="http://schemas.microsoft.com/office/drawing/2014/main" id="{A0161C42-6AE7-A81F-9024-251E9DBB0842}"/>
              </a:ext>
            </a:extLst>
          </p:cNvPr>
          <p:cNvSpPr txBox="1">
            <a:spLocks/>
          </p:cNvSpPr>
          <p:nvPr/>
        </p:nvSpPr>
        <p:spPr>
          <a:xfrm>
            <a:off x="1043813" y="956161"/>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AT" sz="2800" b="1" dirty="0">
                <a:solidFill>
                  <a:srgbClr val="2190AB"/>
                </a:solidFill>
              </a:rPr>
              <a:t>  </a:t>
            </a:r>
            <a:endParaRPr lang="de-DE" sz="2600" b="1" dirty="0">
              <a:solidFill>
                <a:srgbClr val="2190AB"/>
              </a:solidFill>
              <a:latin typeface="+mj-lt"/>
            </a:endParaRPr>
          </a:p>
        </p:txBody>
      </p:sp>
      <p:sp>
        <p:nvSpPr>
          <p:cNvPr id="2" name="Textfeld 1">
            <a:extLst>
              <a:ext uri="{FF2B5EF4-FFF2-40B4-BE49-F238E27FC236}">
                <a16:creationId xmlns:a16="http://schemas.microsoft.com/office/drawing/2014/main" id="{00335FEC-0F82-CC7F-BECE-6D4061FFCCE2}"/>
              </a:ext>
            </a:extLst>
          </p:cNvPr>
          <p:cNvSpPr txBox="1"/>
          <p:nvPr/>
        </p:nvSpPr>
        <p:spPr>
          <a:xfrm>
            <a:off x="3179491" y="3466234"/>
            <a:ext cx="1697014" cy="253916"/>
          </a:xfrm>
          <a:prstGeom prst="rect">
            <a:avLst/>
          </a:prstGeom>
          <a:noFill/>
        </p:spPr>
        <p:txBody>
          <a:bodyPr wrap="square" rtlCol="0">
            <a:spAutoFit/>
          </a:bodyPr>
          <a:lstStyle/>
          <a:p>
            <a:pPr algn="ctr"/>
            <a:r>
              <a:rPr lang="de-AT" sz="1050" dirty="0"/>
              <a:t>© iStock</a:t>
            </a:r>
            <a:r>
              <a:rPr lang="de-DE" sz="1050" dirty="0"/>
              <a:t> / </a:t>
            </a:r>
            <a:r>
              <a:rPr lang="de-DE" sz="1050" dirty="0" err="1"/>
              <a:t>oatawa</a:t>
            </a:r>
            <a:endParaRPr lang="de-AT" sz="1050" dirty="0"/>
          </a:p>
        </p:txBody>
      </p:sp>
      <p:sp>
        <p:nvSpPr>
          <p:cNvPr id="3" name="Textfeld 2">
            <a:extLst>
              <a:ext uri="{FF2B5EF4-FFF2-40B4-BE49-F238E27FC236}">
                <a16:creationId xmlns:a16="http://schemas.microsoft.com/office/drawing/2014/main" id="{65D3F2E1-32FE-9E4A-7FEF-6AC5ABF13B19}"/>
              </a:ext>
            </a:extLst>
          </p:cNvPr>
          <p:cNvSpPr txBox="1"/>
          <p:nvPr/>
        </p:nvSpPr>
        <p:spPr>
          <a:xfrm>
            <a:off x="2615302" y="4320000"/>
            <a:ext cx="2825393" cy="276999"/>
          </a:xfrm>
          <a:prstGeom prst="rect">
            <a:avLst/>
          </a:prstGeom>
          <a:noFill/>
        </p:spPr>
        <p:txBody>
          <a:bodyPr wrap="square" rtlCol="0">
            <a:spAutoFit/>
          </a:bodyPr>
          <a:lstStyle/>
          <a:p>
            <a:pPr algn="ctr"/>
            <a:r>
              <a:rPr lang="de-AT" sz="1200" dirty="0">
                <a:solidFill>
                  <a:srgbClr val="2190AB"/>
                </a:solidFill>
                <a:hlinkClick r:id="rId3"/>
              </a:rPr>
              <a:t>Zum Kapitel auf der </a:t>
            </a:r>
            <a:r>
              <a:rPr lang="de-AT" sz="1200" dirty="0" err="1">
                <a:solidFill>
                  <a:srgbClr val="2190AB"/>
                </a:solidFill>
                <a:hlinkClick r:id="rId3"/>
              </a:rPr>
              <a:t>DemokratieWEBstatt</a:t>
            </a:r>
            <a:endParaRPr lang="de-AT" sz="1200" dirty="0">
              <a:solidFill>
                <a:srgbClr val="2190AB"/>
              </a:solidFill>
            </a:endParaRPr>
          </a:p>
        </p:txBody>
      </p:sp>
      <p:sp>
        <p:nvSpPr>
          <p:cNvPr id="7" name="Untertitel 2">
            <a:extLst>
              <a:ext uri="{FF2B5EF4-FFF2-40B4-BE49-F238E27FC236}">
                <a16:creationId xmlns:a16="http://schemas.microsoft.com/office/drawing/2014/main" id="{39BD33C2-97F1-DDD9-CA84-3AB574829045}"/>
              </a:ext>
            </a:extLst>
          </p:cNvPr>
          <p:cNvSpPr txBox="1">
            <a:spLocks/>
          </p:cNvSpPr>
          <p:nvPr/>
        </p:nvSpPr>
        <p:spPr>
          <a:xfrm>
            <a:off x="1745153" y="720000"/>
            <a:ext cx="4565694" cy="97981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400" b="1" dirty="0">
                <a:solidFill>
                  <a:srgbClr val="2190AB"/>
                </a:solidFill>
                <a:latin typeface="+mj-lt"/>
                <a:hlinkClick r:id="rId3"/>
              </a:rPr>
              <a:t>Demokratie im digitalen Zeitalter </a:t>
            </a:r>
            <a:endParaRPr lang="de-DE" sz="2400" b="1" dirty="0">
              <a:solidFill>
                <a:srgbClr val="2190AB"/>
              </a:solidFill>
              <a:latin typeface="+mj-lt"/>
            </a:endParaRPr>
          </a:p>
        </p:txBody>
      </p:sp>
      <p:pic>
        <p:nvPicPr>
          <p:cNvPr id="9" name="Grafik 8">
            <a:extLst>
              <a:ext uri="{FF2B5EF4-FFF2-40B4-BE49-F238E27FC236}">
                <a16:creationId xmlns:a16="http://schemas.microsoft.com/office/drawing/2014/main" id="{D01B33C8-C499-342A-A340-88E5C1D38B6A}"/>
              </a:ext>
            </a:extLst>
          </p:cNvPr>
          <p:cNvPicPr>
            <a:picLocks noChangeAspect="1"/>
          </p:cNvPicPr>
          <p:nvPr/>
        </p:nvPicPr>
        <p:blipFill>
          <a:blip r:embed="rId4"/>
          <a:stretch>
            <a:fillRect/>
          </a:stretch>
        </p:blipFill>
        <p:spPr>
          <a:xfrm>
            <a:off x="2638215" y="1369213"/>
            <a:ext cx="2802480" cy="1937885"/>
          </a:xfrm>
          <a:prstGeom prst="rect">
            <a:avLst/>
          </a:prstGeom>
        </p:spPr>
      </p:pic>
    </p:spTree>
    <p:extLst>
      <p:ext uri="{BB962C8B-B14F-4D97-AF65-F5344CB8AC3E}">
        <p14:creationId xmlns:p14="http://schemas.microsoft.com/office/powerpoint/2010/main" val="1830179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4203D6C-8A9A-6E84-8A91-E85110123FE9}"/>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55DDD0D7-EB3A-772F-557C-12CCC47194E9}"/>
              </a:ext>
            </a:extLst>
          </p:cNvPr>
          <p:cNvSpPr>
            <a:spLocks noGrp="1"/>
          </p:cNvSpPr>
          <p:nvPr>
            <p:ph type="title"/>
          </p:nvPr>
        </p:nvSpPr>
        <p:spPr>
          <a:xfrm>
            <a:off x="720000" y="576000"/>
            <a:ext cx="7128000" cy="612000"/>
          </a:xfrm>
        </p:spPr>
        <p:txBody>
          <a:bodyPr/>
          <a:lstStyle/>
          <a:p>
            <a:r>
              <a:rPr lang="de-DE" sz="2000" dirty="0">
                <a:solidFill>
                  <a:srgbClr val="2190AB"/>
                </a:solidFill>
              </a:rPr>
              <a:t>Demokratie und Digitalisierung </a:t>
            </a:r>
            <a:endParaRPr lang="de-DE" sz="1100" dirty="0">
              <a:solidFill>
                <a:srgbClr val="2190AB"/>
              </a:solidFill>
            </a:endParaRPr>
          </a:p>
        </p:txBody>
      </p:sp>
      <p:pic>
        <p:nvPicPr>
          <p:cNvPr id="5" name="Grafik 4">
            <a:extLst>
              <a:ext uri="{FF2B5EF4-FFF2-40B4-BE49-F238E27FC236}">
                <a16:creationId xmlns:a16="http://schemas.microsoft.com/office/drawing/2014/main" id="{2FC122BB-A49F-70CC-31C1-D289C06DEF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4" name="Inhaltsplatzhalter 3">
            <a:extLst>
              <a:ext uri="{FF2B5EF4-FFF2-40B4-BE49-F238E27FC236}">
                <a16:creationId xmlns:a16="http://schemas.microsoft.com/office/drawing/2014/main" id="{2AF0203F-BE2B-7650-174F-047C4B63CC43}"/>
              </a:ext>
            </a:extLst>
          </p:cNvPr>
          <p:cNvSpPr>
            <a:spLocks noGrp="1"/>
          </p:cNvSpPr>
          <p:nvPr>
            <p:ph idx="1"/>
          </p:nvPr>
        </p:nvSpPr>
        <p:spPr>
          <a:xfrm>
            <a:off x="648000" y="988030"/>
            <a:ext cx="7920000" cy="3240000"/>
          </a:xfrm>
        </p:spPr>
        <p:txBody>
          <a:bodyPr/>
          <a:lstStyle/>
          <a:p>
            <a:r>
              <a:rPr lang="de-DE" sz="1600" b="1" dirty="0"/>
              <a:t>54 Prozent </a:t>
            </a:r>
            <a:r>
              <a:rPr lang="de-DE" sz="1600" dirty="0"/>
              <a:t>der </a:t>
            </a:r>
            <a:r>
              <a:rPr lang="de-DE" sz="1600" dirty="0" err="1"/>
              <a:t>Bürger:innen</a:t>
            </a:r>
            <a:r>
              <a:rPr lang="de-DE" sz="1600" dirty="0"/>
              <a:t> der Europäischen Union waren in den letzten Monaten häufig oder sehr häufig unsicher über den Wahrheitsgehalt von Informationen im Internet</a:t>
            </a:r>
          </a:p>
          <a:p>
            <a:r>
              <a:rPr lang="de-DE" sz="1600" b="1" dirty="0"/>
              <a:t>39 Prozent </a:t>
            </a:r>
            <a:r>
              <a:rPr lang="de-DE" sz="1600" dirty="0"/>
              <a:t>haben in den letzten Monaten häufig oder sehr häufig falsche Informationen im Internet wahrgenommen, die bewusst verbreitet wurden, um Schaden anzurichten</a:t>
            </a:r>
          </a:p>
          <a:p>
            <a:r>
              <a:rPr lang="de-DE" sz="1600" b="1" dirty="0"/>
              <a:t>30 Prozent </a:t>
            </a:r>
            <a:r>
              <a:rPr lang="de-DE" sz="1600" dirty="0"/>
              <a:t>sehen (eher) negative Auswirkungen auf die Demokratie durch Soziale Medien</a:t>
            </a:r>
          </a:p>
          <a:p>
            <a:pPr marL="0" indent="0">
              <a:buNone/>
            </a:pPr>
            <a:r>
              <a:rPr lang="de-DE" sz="1600" dirty="0"/>
              <a:t>	</a:t>
            </a:r>
            <a:r>
              <a:rPr lang="de-DE" sz="1600" i="1" dirty="0"/>
              <a:t>Quelle: Studie der Bertelsmann-Stiftung im Auftrag der EU von 2023</a:t>
            </a:r>
            <a:endParaRPr lang="de-DE" sz="1600" dirty="0"/>
          </a:p>
          <a:p>
            <a:pPr>
              <a:buNone/>
            </a:pPr>
            <a:endParaRPr lang="de-DE" sz="1400" dirty="0"/>
          </a:p>
        </p:txBody>
      </p:sp>
      <p:sp>
        <p:nvSpPr>
          <p:cNvPr id="2" name="Rechteck 1">
            <a:extLst>
              <a:ext uri="{FF2B5EF4-FFF2-40B4-BE49-F238E27FC236}">
                <a16:creationId xmlns:a16="http://schemas.microsoft.com/office/drawing/2014/main" id="{0E53A276-2729-8C4B-2680-0229D3BEB9FA}"/>
              </a:ext>
            </a:extLst>
          </p:cNvPr>
          <p:cNvSpPr/>
          <p:nvPr/>
        </p:nvSpPr>
        <p:spPr>
          <a:xfrm>
            <a:off x="3394157" y="4136974"/>
            <a:ext cx="1972912" cy="276999"/>
          </a:xfrm>
          <a:prstGeom prst="rect">
            <a:avLst/>
          </a:prstGeom>
        </p:spPr>
        <p:txBody>
          <a:bodyPr wrap="none">
            <a:spAutoFit/>
          </a:bodyPr>
          <a:lstStyle/>
          <a:p>
            <a:r>
              <a:rPr lang="de-DE" sz="1200" dirty="0">
                <a:solidFill>
                  <a:srgbClr val="2190AB"/>
                </a:solidFill>
                <a:latin typeface="+mj-lt"/>
                <a:ea typeface="+mj-ea"/>
                <a:cs typeface="+mj-cs"/>
                <a:hlinkClick r:id="rId5"/>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99796051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1382352-4ACF-C224-328A-921984DC0AAF}"/>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41025507-A282-ECF7-0798-A3A37F389E11}"/>
              </a:ext>
            </a:extLst>
          </p:cNvPr>
          <p:cNvSpPr>
            <a:spLocks noGrp="1"/>
          </p:cNvSpPr>
          <p:nvPr>
            <p:ph type="title"/>
          </p:nvPr>
        </p:nvSpPr>
        <p:spPr>
          <a:xfrm>
            <a:off x="720000" y="576000"/>
            <a:ext cx="7128000" cy="612000"/>
          </a:xfrm>
        </p:spPr>
        <p:txBody>
          <a:bodyPr/>
          <a:lstStyle/>
          <a:p>
            <a:r>
              <a:rPr lang="de-DE" sz="2000" dirty="0">
                <a:solidFill>
                  <a:srgbClr val="2190AB"/>
                </a:solidFill>
              </a:rPr>
              <a:t>Chancen und Risiken der Digitalisierung für die Demokratie</a:t>
            </a:r>
            <a:endParaRPr lang="de-DE" sz="1100" dirty="0">
              <a:solidFill>
                <a:srgbClr val="2190AB"/>
              </a:solidFill>
            </a:endParaRPr>
          </a:p>
        </p:txBody>
      </p:sp>
      <p:pic>
        <p:nvPicPr>
          <p:cNvPr id="5" name="Grafik 4">
            <a:extLst>
              <a:ext uri="{FF2B5EF4-FFF2-40B4-BE49-F238E27FC236}">
                <a16:creationId xmlns:a16="http://schemas.microsoft.com/office/drawing/2014/main" id="{F998C764-5F96-23B3-FAE5-BD57603C2B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4" name="Inhaltsplatzhalter 3">
            <a:extLst>
              <a:ext uri="{FF2B5EF4-FFF2-40B4-BE49-F238E27FC236}">
                <a16:creationId xmlns:a16="http://schemas.microsoft.com/office/drawing/2014/main" id="{CCCFA025-EFC8-E974-6981-47B6CAA30BE8}"/>
              </a:ext>
            </a:extLst>
          </p:cNvPr>
          <p:cNvSpPr>
            <a:spLocks noGrp="1"/>
          </p:cNvSpPr>
          <p:nvPr>
            <p:ph idx="1"/>
          </p:nvPr>
        </p:nvSpPr>
        <p:spPr>
          <a:xfrm>
            <a:off x="648000" y="988030"/>
            <a:ext cx="7920000" cy="3240000"/>
          </a:xfrm>
        </p:spPr>
        <p:txBody>
          <a:bodyPr/>
          <a:lstStyle/>
          <a:p>
            <a:r>
              <a:rPr lang="de-DE" sz="1600" dirty="0"/>
              <a:t>Mehr Teilhabe</a:t>
            </a:r>
          </a:p>
          <a:p>
            <a:r>
              <a:rPr lang="de-DE" sz="1600" dirty="0"/>
              <a:t>Mehr Wissen über Politik und Demokratie</a:t>
            </a:r>
          </a:p>
          <a:p>
            <a:r>
              <a:rPr lang="de-DE" sz="1600" dirty="0"/>
              <a:t>Weniger Vertrauen in demokratiepolitische Einrichtungen</a:t>
            </a:r>
          </a:p>
          <a:p>
            <a:r>
              <a:rPr lang="de-DE" sz="1600" dirty="0"/>
              <a:t>Mehr Populismus und Desinformation</a:t>
            </a:r>
          </a:p>
          <a:p>
            <a:r>
              <a:rPr lang="de-DE" sz="1600" dirty="0"/>
              <a:t>Mehr Filterblasen und weniger sachlicher Meinungsaustausch</a:t>
            </a:r>
          </a:p>
          <a:p>
            <a:r>
              <a:rPr lang="de-DE" sz="1600" dirty="0"/>
              <a:t>Mehr passiver Medienkonsum </a:t>
            </a:r>
          </a:p>
          <a:p>
            <a:pPr>
              <a:buNone/>
            </a:pPr>
            <a:endParaRPr lang="de-DE" sz="1400" dirty="0"/>
          </a:p>
        </p:txBody>
      </p:sp>
      <p:sp>
        <p:nvSpPr>
          <p:cNvPr id="2" name="Rechteck 1">
            <a:extLst>
              <a:ext uri="{FF2B5EF4-FFF2-40B4-BE49-F238E27FC236}">
                <a16:creationId xmlns:a16="http://schemas.microsoft.com/office/drawing/2014/main" id="{F3B026D2-9C3E-6A08-7D01-CD32597088ED}"/>
              </a:ext>
            </a:extLst>
          </p:cNvPr>
          <p:cNvSpPr/>
          <p:nvPr/>
        </p:nvSpPr>
        <p:spPr>
          <a:xfrm>
            <a:off x="3394157" y="4136974"/>
            <a:ext cx="1972912" cy="276999"/>
          </a:xfrm>
          <a:prstGeom prst="rect">
            <a:avLst/>
          </a:prstGeom>
        </p:spPr>
        <p:txBody>
          <a:bodyPr wrap="none">
            <a:spAutoFit/>
          </a:bodyPr>
          <a:lstStyle/>
          <a:p>
            <a:r>
              <a:rPr lang="de-DE" sz="1200" dirty="0">
                <a:solidFill>
                  <a:srgbClr val="2190AB"/>
                </a:solidFill>
                <a:latin typeface="+mj-lt"/>
                <a:ea typeface="+mj-ea"/>
                <a:cs typeface="+mj-cs"/>
                <a:hlinkClick r:id="rId5"/>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42058987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40D7C47-ADCC-A141-4F87-602BC4FF76D1}"/>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5E21C6EF-CF73-FD70-B919-B5C58E6405CB}"/>
              </a:ext>
            </a:extLst>
          </p:cNvPr>
          <p:cNvSpPr>
            <a:spLocks noGrp="1"/>
          </p:cNvSpPr>
          <p:nvPr>
            <p:ph type="title"/>
          </p:nvPr>
        </p:nvSpPr>
        <p:spPr>
          <a:xfrm>
            <a:off x="720000" y="576000"/>
            <a:ext cx="7128000" cy="612000"/>
          </a:xfrm>
        </p:spPr>
        <p:txBody>
          <a:bodyPr/>
          <a:lstStyle/>
          <a:p>
            <a:r>
              <a:rPr lang="de-DE" sz="2000" dirty="0">
                <a:solidFill>
                  <a:srgbClr val="2190AB"/>
                </a:solidFill>
              </a:rPr>
              <a:t>Daten als wertvoller Rohstoff</a:t>
            </a:r>
            <a:endParaRPr lang="de-DE" sz="1100" dirty="0">
              <a:solidFill>
                <a:srgbClr val="2190AB"/>
              </a:solidFill>
            </a:endParaRPr>
          </a:p>
        </p:txBody>
      </p:sp>
      <p:sp>
        <p:nvSpPr>
          <p:cNvPr id="4" name="Inhaltsplatzhalter 3">
            <a:extLst>
              <a:ext uri="{FF2B5EF4-FFF2-40B4-BE49-F238E27FC236}">
                <a16:creationId xmlns:a16="http://schemas.microsoft.com/office/drawing/2014/main" id="{1CE8CD84-A33D-1F93-FF98-F0ACE053679B}"/>
              </a:ext>
            </a:extLst>
          </p:cNvPr>
          <p:cNvSpPr>
            <a:spLocks noGrp="1"/>
          </p:cNvSpPr>
          <p:nvPr>
            <p:ph idx="1"/>
          </p:nvPr>
        </p:nvSpPr>
        <p:spPr>
          <a:xfrm>
            <a:off x="648000" y="988030"/>
            <a:ext cx="7920000" cy="3240000"/>
          </a:xfrm>
        </p:spPr>
        <p:txBody>
          <a:bodyPr/>
          <a:lstStyle/>
          <a:p>
            <a:r>
              <a:rPr lang="de-DE" sz="1400" dirty="0"/>
              <a:t>Je mehr Daten durch die Nutzung digitaler Medien entstehen, desto mehr Möglichkeiten der Kontrolle und Steuerung entstehen. </a:t>
            </a:r>
          </a:p>
          <a:p>
            <a:r>
              <a:rPr lang="de-DE" sz="1400" b="1" dirty="0"/>
              <a:t>Data-Mining</a:t>
            </a:r>
            <a:r>
              <a:rPr lang="de-DE" sz="1400" dirty="0"/>
              <a:t> („Daten-Abbau“) wird das </a:t>
            </a:r>
            <a:r>
              <a:rPr lang="de-DE" sz="1400" b="1" dirty="0"/>
              <a:t>Sammeln und Auswerten von großen Datenmengen </a:t>
            </a:r>
            <a:r>
              <a:rPr lang="de-DE" sz="1400" dirty="0"/>
              <a:t>genannt. Das kann unerwünschte Folgen mit sich bringen, etwa wenn Informationen aus verschiedenen Kanälen miteinander verknüpft werden. So können anonyme Daten wieder einzelnen Personen zugeordnet werden. Menschen können dann zum Beispiel in gesund oder krank, in kreditwürdig oder nicht kreditwürdig eingeordnet werden. </a:t>
            </a:r>
          </a:p>
          <a:p>
            <a:r>
              <a:rPr lang="de-DE" sz="1400" dirty="0"/>
              <a:t>Die Datenschutzgrundverordnung verbietet eine solche Datennutzung ohne Einwilligung der Betroffenen.</a:t>
            </a:r>
          </a:p>
          <a:p>
            <a:endParaRPr lang="de-DE" sz="1200" dirty="0"/>
          </a:p>
          <a:p>
            <a:endParaRPr lang="de-AT" sz="1200" dirty="0"/>
          </a:p>
          <a:p>
            <a:pPr marL="0" indent="0">
              <a:buNone/>
            </a:pPr>
            <a:endParaRPr lang="de-DE" sz="1400" dirty="0"/>
          </a:p>
          <a:p>
            <a:pPr>
              <a:buNone/>
            </a:pPr>
            <a:endParaRPr lang="de-DE" sz="1400" dirty="0"/>
          </a:p>
        </p:txBody>
      </p:sp>
      <p:pic>
        <p:nvPicPr>
          <p:cNvPr id="5" name="Grafik 4">
            <a:extLst>
              <a:ext uri="{FF2B5EF4-FFF2-40B4-BE49-F238E27FC236}">
                <a16:creationId xmlns:a16="http://schemas.microsoft.com/office/drawing/2014/main" id="{B3D40AD9-5CFD-04D7-CB43-B1CE6D8C2A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A6B0F514-3732-F593-7422-E3CBE27384B8}"/>
              </a:ext>
            </a:extLst>
          </p:cNvPr>
          <p:cNvSpPr/>
          <p:nvPr/>
        </p:nvSpPr>
        <p:spPr>
          <a:xfrm>
            <a:off x="3394157" y="4136974"/>
            <a:ext cx="1972912" cy="276999"/>
          </a:xfrm>
          <a:prstGeom prst="rect">
            <a:avLst/>
          </a:prstGeom>
        </p:spPr>
        <p:txBody>
          <a:bodyPr wrap="none">
            <a:spAutoFit/>
          </a:bodyPr>
          <a:lstStyle/>
          <a:p>
            <a:r>
              <a:rPr lang="de-DE" sz="1200" dirty="0">
                <a:solidFill>
                  <a:srgbClr val="2190AB"/>
                </a:solidFill>
                <a:latin typeface="+mj-lt"/>
                <a:ea typeface="+mj-ea"/>
                <a:cs typeface="+mj-cs"/>
                <a:hlinkClick r:id="rId5"/>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4110519290"/>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42F466-5CF3-6032-EF74-09FAAD4D8BE5}"/>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AFC18C9-92AF-4A19-D96A-512F36BBB712}"/>
              </a:ext>
            </a:extLst>
          </p:cNvPr>
          <p:cNvSpPr>
            <a:spLocks noGrp="1"/>
          </p:cNvSpPr>
          <p:nvPr>
            <p:ph type="title"/>
          </p:nvPr>
        </p:nvSpPr>
        <p:spPr>
          <a:xfrm>
            <a:off x="720000" y="576000"/>
            <a:ext cx="7128000" cy="612000"/>
          </a:xfrm>
        </p:spPr>
        <p:txBody>
          <a:bodyPr/>
          <a:lstStyle/>
          <a:p>
            <a:r>
              <a:rPr lang="de-DE" sz="2000" dirty="0">
                <a:solidFill>
                  <a:srgbClr val="2190AB"/>
                </a:solidFill>
              </a:rPr>
              <a:t>Meinungsfreiheit im Internet</a:t>
            </a:r>
            <a:endParaRPr lang="de-DE" sz="1100" dirty="0">
              <a:solidFill>
                <a:srgbClr val="2190AB"/>
              </a:solidFill>
            </a:endParaRPr>
          </a:p>
        </p:txBody>
      </p:sp>
      <p:sp>
        <p:nvSpPr>
          <p:cNvPr id="4" name="Inhaltsplatzhalter 3">
            <a:extLst>
              <a:ext uri="{FF2B5EF4-FFF2-40B4-BE49-F238E27FC236}">
                <a16:creationId xmlns:a16="http://schemas.microsoft.com/office/drawing/2014/main" id="{D7BAAE5E-1508-5206-5410-2472973EDE7E}"/>
              </a:ext>
            </a:extLst>
          </p:cNvPr>
          <p:cNvSpPr>
            <a:spLocks noGrp="1"/>
          </p:cNvSpPr>
          <p:nvPr>
            <p:ph idx="1"/>
          </p:nvPr>
        </p:nvSpPr>
        <p:spPr>
          <a:xfrm>
            <a:off x="648000" y="988030"/>
            <a:ext cx="7920000" cy="3240000"/>
          </a:xfrm>
        </p:spPr>
        <p:txBody>
          <a:bodyPr/>
          <a:lstStyle/>
          <a:p>
            <a:r>
              <a:rPr lang="de-DE" sz="1400" dirty="0"/>
              <a:t>Nicht alle Menschen auf der Welt haben dieselben Möglichkeiten, das Internet zu nutzen und im </a:t>
            </a:r>
            <a:r>
              <a:rPr lang="de-DE" sz="1400" dirty="0" err="1"/>
              <a:t>WorldwideWeb</a:t>
            </a:r>
            <a:r>
              <a:rPr lang="de-DE" sz="1400" dirty="0"/>
              <a:t> zu surfen. Schätzungen der Internationalen Fernmeldeunion der Vereinten Nationen (ITU) zufolge waren 2024 </a:t>
            </a:r>
            <a:r>
              <a:rPr lang="de-DE" sz="1400" b="1" dirty="0"/>
              <a:t>fast ein Drittel der Weltbevölkerung „offline“</a:t>
            </a:r>
            <a:r>
              <a:rPr lang="de-DE" sz="1400" dirty="0"/>
              <a:t>.</a:t>
            </a:r>
          </a:p>
          <a:p>
            <a:r>
              <a:rPr lang="de-DE" sz="1400" dirty="0"/>
              <a:t>Immer mehr Länder zensurieren den Internetzugang ihrer </a:t>
            </a:r>
            <a:r>
              <a:rPr lang="de-DE" sz="1400" dirty="0" err="1"/>
              <a:t>Bürger:innen</a:t>
            </a:r>
            <a:r>
              <a:rPr lang="de-DE" sz="1400" dirty="0"/>
              <a:t>. Personen werden strafrechtlich verfolgt, wenn sie sich in Sozialen Netzwerken gegen die Politik der Regierung richten. </a:t>
            </a:r>
          </a:p>
          <a:p>
            <a:r>
              <a:rPr lang="de-DE" sz="1400" dirty="0"/>
              <a:t>In vielen Ländern ist die Nutzung nur eingeschränkt möglich. </a:t>
            </a:r>
            <a:r>
              <a:rPr lang="de-DE" sz="1400" b="1" dirty="0"/>
              <a:t>Nicht einmal ein Fünftel der </a:t>
            </a:r>
            <a:r>
              <a:rPr lang="de-DE" sz="1400" b="1" dirty="0" err="1"/>
              <a:t>Internetnutzer:innen</a:t>
            </a:r>
            <a:r>
              <a:rPr lang="de-DE" sz="1400" b="1" dirty="0"/>
              <a:t> hat freien Internetzugang</a:t>
            </a:r>
            <a:r>
              <a:rPr lang="de-DE" sz="1400" dirty="0"/>
              <a:t>. (Quelle: </a:t>
            </a:r>
            <a:r>
              <a:rPr lang="de-DE" sz="1400" dirty="0">
                <a:hlinkClick r:id="rId4"/>
              </a:rPr>
              <a:t>Freedom </a:t>
            </a:r>
            <a:r>
              <a:rPr lang="de-DE" sz="1400" dirty="0" err="1">
                <a:hlinkClick r:id="rId4"/>
              </a:rPr>
              <a:t>of</a:t>
            </a:r>
            <a:r>
              <a:rPr lang="de-DE" sz="1400" dirty="0">
                <a:hlinkClick r:id="rId4"/>
              </a:rPr>
              <a:t> </a:t>
            </a:r>
            <a:r>
              <a:rPr lang="de-DE" sz="1400" dirty="0" err="1">
                <a:hlinkClick r:id="rId4"/>
              </a:rPr>
              <a:t>the</a:t>
            </a:r>
            <a:r>
              <a:rPr lang="de-DE" sz="1400" dirty="0">
                <a:hlinkClick r:id="rId4"/>
              </a:rPr>
              <a:t> Net 2024</a:t>
            </a:r>
            <a:r>
              <a:rPr lang="de-DE" sz="1400" dirty="0"/>
              <a:t>).</a:t>
            </a:r>
          </a:p>
          <a:p>
            <a:endParaRPr lang="de-AT" sz="1200" dirty="0"/>
          </a:p>
          <a:p>
            <a:pPr marL="0" indent="0">
              <a:buNone/>
            </a:pPr>
            <a:endParaRPr lang="de-DE" sz="1400" dirty="0"/>
          </a:p>
          <a:p>
            <a:pPr>
              <a:buNone/>
            </a:pPr>
            <a:endParaRPr lang="de-DE" sz="1400" dirty="0"/>
          </a:p>
        </p:txBody>
      </p:sp>
      <p:pic>
        <p:nvPicPr>
          <p:cNvPr id="5" name="Grafik 4">
            <a:extLst>
              <a:ext uri="{FF2B5EF4-FFF2-40B4-BE49-F238E27FC236}">
                <a16:creationId xmlns:a16="http://schemas.microsoft.com/office/drawing/2014/main" id="{4C4A6B68-2456-F0C1-C583-D3BEAAA398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3997004C-F087-9F02-85D9-B6D233772FC9}"/>
              </a:ext>
            </a:extLst>
          </p:cNvPr>
          <p:cNvSpPr/>
          <p:nvPr/>
        </p:nvSpPr>
        <p:spPr>
          <a:xfrm>
            <a:off x="3394157" y="4136974"/>
            <a:ext cx="1972912" cy="276999"/>
          </a:xfrm>
          <a:prstGeom prst="rect">
            <a:avLst/>
          </a:prstGeom>
        </p:spPr>
        <p:txBody>
          <a:bodyPr wrap="none">
            <a:spAutoFit/>
          </a:bodyPr>
          <a:lstStyle/>
          <a:p>
            <a:r>
              <a:rPr lang="de-DE" sz="1200" dirty="0">
                <a:solidFill>
                  <a:srgbClr val="2190AB"/>
                </a:solidFill>
                <a:latin typeface="+mj-lt"/>
                <a:ea typeface="+mj-ea"/>
                <a:cs typeface="+mj-cs"/>
                <a:hlinkClick r:id="rId6"/>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207440062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823F181-1B4D-3BA0-3F0F-EAFFA5FCC127}"/>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7B7BF604-FF98-6233-50AB-0967E9EFFAE7}"/>
              </a:ext>
            </a:extLst>
          </p:cNvPr>
          <p:cNvSpPr>
            <a:spLocks noGrp="1"/>
          </p:cNvSpPr>
          <p:nvPr>
            <p:ph type="title"/>
          </p:nvPr>
        </p:nvSpPr>
        <p:spPr>
          <a:xfrm>
            <a:off x="720000" y="576000"/>
            <a:ext cx="7128000" cy="612000"/>
          </a:xfrm>
        </p:spPr>
        <p:txBody>
          <a:bodyPr/>
          <a:lstStyle/>
          <a:p>
            <a:r>
              <a:rPr lang="de-DE" sz="2000" dirty="0">
                <a:solidFill>
                  <a:srgbClr val="2190AB"/>
                </a:solidFill>
              </a:rPr>
              <a:t>Diskussionsfrage: </a:t>
            </a:r>
            <a:r>
              <a:rPr lang="de-AT" sz="2000" b="0" i="1" dirty="0">
                <a:solidFill>
                  <a:srgbClr val="2190AB"/>
                </a:solidFill>
              </a:rPr>
              <a:t>Wieviel Bildschirmzeit ist genug?</a:t>
            </a:r>
            <a:endParaRPr lang="de-DE" sz="2000" b="0" i="1" dirty="0">
              <a:solidFill>
                <a:srgbClr val="2190AB"/>
              </a:solidFill>
            </a:endParaRPr>
          </a:p>
        </p:txBody>
      </p:sp>
      <p:sp>
        <p:nvSpPr>
          <p:cNvPr id="4" name="Inhaltsplatzhalter 3">
            <a:extLst>
              <a:ext uri="{FF2B5EF4-FFF2-40B4-BE49-F238E27FC236}">
                <a16:creationId xmlns:a16="http://schemas.microsoft.com/office/drawing/2014/main" id="{DCF0B04E-DCEA-D3D5-EAB9-5A61AFAEE540}"/>
              </a:ext>
            </a:extLst>
          </p:cNvPr>
          <p:cNvSpPr>
            <a:spLocks noGrp="1"/>
          </p:cNvSpPr>
          <p:nvPr>
            <p:ph idx="1"/>
          </p:nvPr>
        </p:nvSpPr>
        <p:spPr>
          <a:xfrm flipH="1" flipV="1">
            <a:off x="444136" y="3081661"/>
            <a:ext cx="58783" cy="496389"/>
          </a:xfrm>
        </p:spPr>
        <p:txBody>
          <a:bodyPr numCol="3"/>
          <a:lstStyle/>
          <a:p>
            <a:pPr marL="0" indent="0">
              <a:lnSpc>
                <a:spcPct val="107000"/>
              </a:lnSpc>
              <a:spcAft>
                <a:spcPts val="800"/>
              </a:spcAft>
              <a:buNone/>
            </a:pPr>
            <a:endParaRPr lang="de-DE" sz="1400" baseline="-25000" dirty="0"/>
          </a:p>
          <a:p>
            <a:pPr marL="0" indent="0">
              <a:lnSpc>
                <a:spcPct val="107000"/>
              </a:lnSpc>
              <a:spcAft>
                <a:spcPts val="800"/>
              </a:spcAft>
              <a:buNone/>
            </a:pPr>
            <a:endParaRPr lang="de-DE" sz="1400" baseline="-25000" dirty="0"/>
          </a:p>
          <a:p>
            <a:pPr marL="0" indent="0">
              <a:lnSpc>
                <a:spcPct val="107000"/>
              </a:lnSpc>
              <a:spcAft>
                <a:spcPts val="800"/>
              </a:spcAft>
              <a:buNone/>
            </a:pPr>
            <a:endParaRPr lang="de-DE" sz="1400" baseline="-25000" dirty="0"/>
          </a:p>
          <a:p>
            <a:pPr marL="0" indent="0">
              <a:lnSpc>
                <a:spcPct val="107000"/>
              </a:lnSpc>
              <a:spcAft>
                <a:spcPts val="800"/>
              </a:spcAft>
              <a:buNone/>
            </a:pPr>
            <a:endParaRPr lang="de-DE" sz="1400" baseline="-25000" dirty="0"/>
          </a:p>
        </p:txBody>
      </p:sp>
      <p:pic>
        <p:nvPicPr>
          <p:cNvPr id="5" name="Grafik 4">
            <a:extLst>
              <a:ext uri="{FF2B5EF4-FFF2-40B4-BE49-F238E27FC236}">
                <a16:creationId xmlns:a16="http://schemas.microsoft.com/office/drawing/2014/main" id="{DCA67349-FF05-788A-2182-69DF2062E8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3492BED2-5AFC-9CA7-CAC7-AFB6EC412714}"/>
              </a:ext>
            </a:extLst>
          </p:cNvPr>
          <p:cNvSpPr/>
          <p:nvPr/>
        </p:nvSpPr>
        <p:spPr>
          <a:xfrm>
            <a:off x="3394157" y="4136974"/>
            <a:ext cx="1972912" cy="276999"/>
          </a:xfrm>
          <a:prstGeom prst="rect">
            <a:avLst/>
          </a:prstGeom>
        </p:spPr>
        <p:txBody>
          <a:bodyPr wrap="none">
            <a:spAutoFit/>
          </a:bodyPr>
          <a:lstStyle/>
          <a:p>
            <a:r>
              <a:rPr lang="de-DE" sz="1200" dirty="0">
                <a:solidFill>
                  <a:srgbClr val="2190AB"/>
                </a:solidFill>
                <a:latin typeface="+mj-lt"/>
                <a:ea typeface="+mj-ea"/>
                <a:cs typeface="+mj-cs"/>
                <a:hlinkClick r:id="rId5"/>
              </a:rPr>
              <a:t>www.demokratiewebstatt.at</a:t>
            </a:r>
            <a:endParaRPr lang="de-DE" sz="1200" dirty="0">
              <a:solidFill>
                <a:srgbClr val="2190AB"/>
              </a:solidFill>
              <a:latin typeface="+mj-lt"/>
              <a:ea typeface="+mj-ea"/>
              <a:cs typeface="+mj-cs"/>
            </a:endParaRPr>
          </a:p>
        </p:txBody>
      </p:sp>
      <p:sp>
        <p:nvSpPr>
          <p:cNvPr id="6" name="Rechteck 5"/>
          <p:cNvSpPr/>
          <p:nvPr/>
        </p:nvSpPr>
        <p:spPr>
          <a:xfrm>
            <a:off x="550184" y="987733"/>
            <a:ext cx="7127999" cy="2669705"/>
          </a:xfrm>
          <a:prstGeom prst="rect">
            <a:avLst/>
          </a:prstGeom>
        </p:spPr>
        <p:txBody>
          <a:bodyPr wrap="square">
            <a:spAutoFit/>
          </a:bodyPr>
          <a:lstStyle/>
          <a:p>
            <a:pPr>
              <a:lnSpc>
                <a:spcPct val="107000"/>
              </a:lnSpc>
              <a:spcAft>
                <a:spcPts val="800"/>
              </a:spcAft>
            </a:pPr>
            <a:r>
              <a:rPr lang="de-AT" sz="1400" i="1" dirty="0">
                <a:solidFill>
                  <a:srgbClr val="2190AB"/>
                </a:solidFill>
              </a:rPr>
              <a:t>Die </a:t>
            </a:r>
            <a:r>
              <a:rPr lang="de-AT" sz="1400" i="1" dirty="0" err="1">
                <a:solidFill>
                  <a:srgbClr val="2190AB"/>
                </a:solidFill>
              </a:rPr>
              <a:t>Österreicher:innen</a:t>
            </a:r>
            <a:r>
              <a:rPr lang="de-AT" sz="1400" i="1" dirty="0">
                <a:solidFill>
                  <a:srgbClr val="2190AB"/>
                </a:solidFill>
              </a:rPr>
              <a:t> verbringen durchschnittlich 4-5 Stunden pro Tag am Handy. Doch der Wunsch nach weniger Handyzeit wächst, Digital Detox, also das bewusste Verzichten auf Smartphone, Tablet und Co.  liegt im Trend</a:t>
            </a:r>
          </a:p>
          <a:p>
            <a:pPr>
              <a:lnSpc>
                <a:spcPct val="107000"/>
              </a:lnSpc>
              <a:spcAft>
                <a:spcPts val="800"/>
              </a:spcAft>
            </a:pPr>
            <a:r>
              <a:rPr lang="de-AT" sz="1400" i="1" dirty="0">
                <a:solidFill>
                  <a:srgbClr val="2190AB"/>
                </a:solidFill>
              </a:rPr>
              <a:t>Macht eine Klassenumfrage* und beantwortet folgende Fragen:</a:t>
            </a:r>
          </a:p>
          <a:p>
            <a:pPr marL="285750" indent="-285750">
              <a:lnSpc>
                <a:spcPct val="107000"/>
              </a:lnSpc>
              <a:spcAft>
                <a:spcPts val="800"/>
              </a:spcAft>
              <a:buFont typeface="Arial" panose="020B0604020202020204" pitchFamily="34" charset="0"/>
              <a:buChar char="•"/>
            </a:pPr>
            <a:r>
              <a:rPr lang="de-AT" sz="1400" i="1" dirty="0">
                <a:solidFill>
                  <a:srgbClr val="2190AB"/>
                </a:solidFill>
              </a:rPr>
              <a:t>Wie viel Zeit verbringt ihr am Handy? (errechnet aus den Einzelangaben einen Klassendurchschnittswert)</a:t>
            </a:r>
          </a:p>
          <a:p>
            <a:pPr marL="285750" indent="-285750">
              <a:lnSpc>
                <a:spcPct val="107000"/>
              </a:lnSpc>
              <a:spcAft>
                <a:spcPts val="800"/>
              </a:spcAft>
              <a:buFont typeface="Arial" panose="020B0604020202020204" pitchFamily="34" charset="0"/>
              <a:buChar char="•"/>
            </a:pPr>
            <a:r>
              <a:rPr lang="de-AT" sz="1400" i="1" dirty="0">
                <a:solidFill>
                  <a:srgbClr val="2190AB"/>
                </a:solidFill>
              </a:rPr>
              <a:t>Könntet ihr euch vorstellen auch mal Digital Detox zu probieren?</a:t>
            </a:r>
          </a:p>
          <a:p>
            <a:pPr marL="285750" indent="-285750">
              <a:lnSpc>
                <a:spcPct val="107000"/>
              </a:lnSpc>
              <a:spcAft>
                <a:spcPts val="800"/>
              </a:spcAft>
              <a:buFont typeface="Arial" panose="020B0604020202020204" pitchFamily="34" charset="0"/>
              <a:buChar char="•"/>
            </a:pPr>
            <a:r>
              <a:rPr lang="de-AT" sz="1400" i="1" dirty="0">
                <a:solidFill>
                  <a:srgbClr val="2190AB"/>
                </a:solidFill>
              </a:rPr>
              <a:t>Für wie lange könntet ihr euch vorstellen, aufs Handy zu verzichten? </a:t>
            </a:r>
          </a:p>
          <a:p>
            <a:pPr>
              <a:lnSpc>
                <a:spcPct val="107000"/>
              </a:lnSpc>
              <a:spcAft>
                <a:spcPts val="800"/>
              </a:spcAft>
            </a:pPr>
            <a:endParaRPr lang="de-AT" sz="1400" i="1" dirty="0">
              <a:solidFill>
                <a:srgbClr val="2190AB"/>
              </a:solidFill>
            </a:endParaRPr>
          </a:p>
        </p:txBody>
      </p:sp>
      <p:sp>
        <p:nvSpPr>
          <p:cNvPr id="7" name="Textfeld 6">
            <a:extLst>
              <a:ext uri="{FF2B5EF4-FFF2-40B4-BE49-F238E27FC236}">
                <a16:creationId xmlns:a16="http://schemas.microsoft.com/office/drawing/2014/main" id="{EB214F02-5BFC-4F9E-CE21-05AC78DCE66B}"/>
              </a:ext>
            </a:extLst>
          </p:cNvPr>
          <p:cNvSpPr txBox="1"/>
          <p:nvPr/>
        </p:nvSpPr>
        <p:spPr>
          <a:xfrm>
            <a:off x="395472" y="3658675"/>
            <a:ext cx="7437421" cy="276999"/>
          </a:xfrm>
          <a:prstGeom prst="rect">
            <a:avLst/>
          </a:prstGeom>
          <a:noFill/>
        </p:spPr>
        <p:txBody>
          <a:bodyPr wrap="none" rtlCol="0">
            <a:spAutoFit/>
          </a:bodyPr>
          <a:lstStyle/>
          <a:p>
            <a:r>
              <a:rPr lang="de-DE" sz="1200" i="1" dirty="0">
                <a:solidFill>
                  <a:srgbClr val="2190AB"/>
                </a:solidFill>
              </a:rPr>
              <a:t>*Führt die Umfrage anonym durch, in dem ihr die jeweiligen Antworten auf je einen Zettel schreibt und einsammelt. </a:t>
            </a:r>
          </a:p>
        </p:txBody>
      </p:sp>
    </p:spTree>
    <p:extLst>
      <p:ext uri="{BB962C8B-B14F-4D97-AF65-F5344CB8AC3E}">
        <p14:creationId xmlns:p14="http://schemas.microsoft.com/office/powerpoint/2010/main" val="205312761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877156" y="995490"/>
            <a:ext cx="7128000" cy="612000"/>
          </a:xfrm>
        </p:spPr>
        <p:txBody>
          <a:bodyPr/>
          <a:lstStyle/>
          <a:p>
            <a:r>
              <a:rPr lang="de-DE" sz="1800" b="0" i="1" dirty="0">
                <a:solidFill>
                  <a:srgbClr val="2190AB"/>
                </a:solidFill>
                <a:cs typeface="Arial" panose="020B0604020202020204" pitchFamily="34" charset="0"/>
              </a:rPr>
              <a:t>Hinweis zur Nutzung der </a:t>
            </a:r>
            <a:r>
              <a:rPr lang="de-DE" sz="1800" b="0" i="1" dirty="0" err="1">
                <a:solidFill>
                  <a:srgbClr val="2190AB"/>
                </a:solidFill>
                <a:cs typeface="Arial" panose="020B0604020202020204" pitchFamily="34" charset="0"/>
              </a:rPr>
              <a:t>PowerPointPräsentation</a:t>
            </a:r>
            <a:r>
              <a:rPr lang="de-DE" sz="1800" b="0" i="1" dirty="0">
                <a:solidFill>
                  <a:srgbClr val="2190AB"/>
                </a:solidFill>
                <a:cs typeface="Arial" panose="020B0604020202020204" pitchFamily="34" charset="0"/>
              </a:rPr>
              <a:t/>
            </a:r>
            <a:br>
              <a:rPr lang="de-DE" sz="1800" b="0" i="1" dirty="0">
                <a:solidFill>
                  <a:srgbClr val="2190AB"/>
                </a:solidFill>
                <a:cs typeface="Arial" panose="020B0604020202020204" pitchFamily="34" charset="0"/>
              </a:rPr>
            </a:br>
            <a:endParaRPr lang="de-DE" sz="1050" dirty="0">
              <a:solidFill>
                <a:srgbClr val="2190AB"/>
              </a:solidFill>
            </a:endParaRPr>
          </a:p>
        </p:txBody>
      </p:sp>
      <p:sp>
        <p:nvSpPr>
          <p:cNvPr id="4" name="Inhaltsplatzhalter 3"/>
          <p:cNvSpPr>
            <a:spLocks noGrp="1"/>
          </p:cNvSpPr>
          <p:nvPr>
            <p:ph idx="1"/>
          </p:nvPr>
        </p:nvSpPr>
        <p:spPr>
          <a:xfrm>
            <a:off x="648000" y="995490"/>
            <a:ext cx="7848000" cy="3078866"/>
          </a:xfrm>
        </p:spPr>
        <p:txBody>
          <a:bodyPr/>
          <a:lstStyle/>
          <a:p>
            <a:pPr>
              <a:spcAft>
                <a:spcPts val="600"/>
              </a:spcAft>
              <a:buClr>
                <a:srgbClr val="2190AB"/>
              </a:buClr>
            </a:pPr>
            <a:endParaRPr lang="de-DE" sz="1600" dirty="0"/>
          </a:p>
          <a:p>
            <a:pPr>
              <a:spcAft>
                <a:spcPts val="600"/>
              </a:spcAft>
              <a:buClr>
                <a:srgbClr val="2190AB"/>
              </a:buClr>
            </a:pPr>
            <a:r>
              <a:rPr lang="de-DE" sz="1400" dirty="0"/>
              <a:t>In dieser </a:t>
            </a:r>
            <a:r>
              <a:rPr lang="de-DE" sz="1400" dirty="0" err="1"/>
              <a:t>PowerPointPräsentation</a:t>
            </a:r>
            <a:r>
              <a:rPr lang="de-DE" sz="1400" dirty="0"/>
              <a:t> finden sich die wichtigsten Inhalte des Schwerpunktthemas </a:t>
            </a:r>
            <a:br>
              <a:rPr lang="de-DE" sz="1400" dirty="0"/>
            </a:br>
            <a:r>
              <a:rPr lang="de-DE" sz="1400" dirty="0"/>
              <a:t>„</a:t>
            </a:r>
            <a:r>
              <a:rPr lang="de-DE" sz="1400" dirty="0" err="1"/>
              <a:t>Being</a:t>
            </a:r>
            <a:r>
              <a:rPr lang="de-DE" sz="1400" dirty="0"/>
              <a:t> digital und Neue Medien“ in stark gekürzter Form.</a:t>
            </a:r>
          </a:p>
          <a:p>
            <a:pPr>
              <a:spcAft>
                <a:spcPts val="600"/>
              </a:spcAft>
              <a:buClr>
                <a:srgbClr val="2190AB"/>
              </a:buClr>
            </a:pPr>
            <a:r>
              <a:rPr lang="de-DE" sz="1400" dirty="0"/>
              <a:t>Um zu den Hintergrundinformationen in den jeweiligen Kapiteln auf der DemokratieWEBstatt zu gelangen, nutzen Sie bitte die </a:t>
            </a:r>
            <a:r>
              <a:rPr lang="de-DE" sz="1400" u="sng" dirty="0"/>
              <a:t>Verlinkungen</a:t>
            </a:r>
            <a:r>
              <a:rPr lang="de-DE" sz="1400" dirty="0"/>
              <a:t>.</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82925874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1080000" y="720000"/>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b="1" dirty="0">
                <a:solidFill>
                  <a:srgbClr val="2190AB"/>
                </a:solidFill>
                <a:latin typeface="+mj-lt"/>
                <a:hlinkClick r:id="rId4"/>
              </a:rPr>
              <a:t>Was sind Medien?</a:t>
            </a:r>
            <a:endParaRPr lang="de-DE" b="1" dirty="0">
              <a:solidFill>
                <a:srgbClr val="2190AB"/>
              </a:solidFill>
              <a:latin typeface="+mj-lt"/>
            </a:endParaRPr>
          </a:p>
        </p:txBody>
      </p:sp>
      <p:sp>
        <p:nvSpPr>
          <p:cNvPr id="10" name="Textfeld 9"/>
          <p:cNvSpPr txBox="1"/>
          <p:nvPr/>
        </p:nvSpPr>
        <p:spPr>
          <a:xfrm>
            <a:off x="2976423" y="4320000"/>
            <a:ext cx="2825393" cy="276999"/>
          </a:xfrm>
          <a:prstGeom prst="rect">
            <a:avLst/>
          </a:prstGeom>
          <a:noFill/>
        </p:spPr>
        <p:txBody>
          <a:bodyPr wrap="square" rtlCol="0">
            <a:spAutoFit/>
          </a:bodyPr>
          <a:lstStyle/>
          <a:p>
            <a:pPr algn="ctr"/>
            <a:r>
              <a:rPr lang="de-AT" sz="1200" dirty="0">
                <a:solidFill>
                  <a:srgbClr val="2190AB"/>
                </a:solidFill>
                <a:hlinkClick r:id="rId4"/>
              </a:rPr>
              <a:t>Zum Kapitel auf der </a:t>
            </a:r>
            <a:r>
              <a:rPr lang="de-AT" sz="1200" dirty="0" err="1">
                <a:solidFill>
                  <a:srgbClr val="2190AB"/>
                </a:solidFill>
                <a:hlinkClick r:id="rId4"/>
              </a:rPr>
              <a:t>DemokratieWEBstatt</a:t>
            </a:r>
            <a:endParaRPr lang="de-AT" sz="1200" dirty="0">
              <a:solidFill>
                <a:srgbClr val="2190AB"/>
              </a:solidFill>
            </a:endParaRPr>
          </a:p>
        </p:txBody>
      </p:sp>
      <p:sp>
        <p:nvSpPr>
          <p:cNvPr id="11" name="Textfeld 10">
            <a:extLst>
              <a:ext uri="{FF2B5EF4-FFF2-40B4-BE49-F238E27FC236}">
                <a16:creationId xmlns:a16="http://schemas.microsoft.com/office/drawing/2014/main" id="{C0B9F4A2-C70A-2BD9-9832-81246C0D9A8C}"/>
              </a:ext>
            </a:extLst>
          </p:cNvPr>
          <p:cNvSpPr txBox="1"/>
          <p:nvPr/>
        </p:nvSpPr>
        <p:spPr>
          <a:xfrm>
            <a:off x="3564444" y="3841519"/>
            <a:ext cx="1697014" cy="253916"/>
          </a:xfrm>
          <a:prstGeom prst="rect">
            <a:avLst/>
          </a:prstGeom>
          <a:noFill/>
        </p:spPr>
        <p:txBody>
          <a:bodyPr wrap="square" rtlCol="0">
            <a:spAutoFit/>
          </a:bodyPr>
          <a:lstStyle/>
          <a:p>
            <a:pPr algn="ctr"/>
            <a:r>
              <a:rPr lang="de-AT" sz="1050" dirty="0"/>
              <a:t>Clipdealer / Rebmann</a:t>
            </a:r>
          </a:p>
        </p:txBody>
      </p:sp>
      <p:pic>
        <p:nvPicPr>
          <p:cNvPr id="3" name="Grafik 2">
            <a:extLst>
              <a:ext uri="{FF2B5EF4-FFF2-40B4-BE49-F238E27FC236}">
                <a16:creationId xmlns:a16="http://schemas.microsoft.com/office/drawing/2014/main" id="{9EFCD5EF-9C8B-E95E-8D87-C71285546AD4}"/>
              </a:ext>
            </a:extLst>
          </p:cNvPr>
          <p:cNvPicPr>
            <a:picLocks noChangeAspect="1"/>
          </p:cNvPicPr>
          <p:nvPr/>
        </p:nvPicPr>
        <p:blipFill>
          <a:blip r:embed="rId5"/>
          <a:stretch>
            <a:fillRect/>
          </a:stretch>
        </p:blipFill>
        <p:spPr>
          <a:xfrm>
            <a:off x="3195319" y="1639094"/>
            <a:ext cx="2387600" cy="1651000"/>
          </a:xfrm>
          <a:prstGeom prst="rect">
            <a:avLst/>
          </a:prstGeom>
        </p:spPr>
      </p:pic>
    </p:spTree>
    <p:extLst>
      <p:ext uri="{BB962C8B-B14F-4D97-AF65-F5344CB8AC3E}">
        <p14:creationId xmlns:p14="http://schemas.microsoft.com/office/powerpoint/2010/main" val="291601609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Medien als Vermittler</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pPr>
              <a:buNone/>
            </a:pPr>
            <a:r>
              <a:rPr lang="de-DE" sz="1400" dirty="0"/>
              <a:t>	</a:t>
            </a:r>
          </a:p>
          <a:p>
            <a:r>
              <a:rPr lang="de-AT" sz="1800" dirty="0"/>
              <a:t>Das Wort </a:t>
            </a:r>
            <a:r>
              <a:rPr lang="de-AT" sz="1800" b="1" dirty="0"/>
              <a:t>„Medien“ </a:t>
            </a:r>
            <a:r>
              <a:rPr lang="de-AT" sz="1800" dirty="0"/>
              <a:t>ist die Mehrzahl des lateinischen Wortes „Medium“, das übersetzt </a:t>
            </a:r>
            <a:r>
              <a:rPr lang="de-AT" sz="1800" b="1" dirty="0"/>
              <a:t>„Mitte“</a:t>
            </a:r>
            <a:r>
              <a:rPr lang="de-AT" sz="1800" dirty="0"/>
              <a:t> heißt. </a:t>
            </a:r>
          </a:p>
          <a:p>
            <a:r>
              <a:rPr lang="de-AT" sz="1800" dirty="0"/>
              <a:t>Ein Medium steht sozusagen in der Mitte zwischen zwei Menschen, die miteinander kommunizieren möchten. </a:t>
            </a:r>
          </a:p>
          <a:p>
            <a:r>
              <a:rPr lang="de-AT" sz="1800" dirty="0"/>
              <a:t>Medien helfen dabei, Informationen z.B. in Form von Texten, Bildern und Tönen von einer Person zur anderen weiterzuleiten. </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394157" y="4136974"/>
            <a:ext cx="1972912" cy="276999"/>
          </a:xfrm>
          <a:prstGeom prst="rect">
            <a:avLst/>
          </a:prstGeom>
        </p:spPr>
        <p:txBody>
          <a:bodyPr wrap="none">
            <a:spAutoFit/>
          </a:bodyPr>
          <a:lstStyle/>
          <a:p>
            <a:r>
              <a:rPr lang="de-DE" sz="1200" dirty="0">
                <a:solidFill>
                  <a:srgbClr val="2190AB"/>
                </a:solidFill>
                <a:latin typeface="+mj-lt"/>
                <a:ea typeface="+mj-ea"/>
                <a:cs typeface="+mj-cs"/>
                <a:hlinkClick r:id="rId5"/>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158686693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18CC474-569E-1D17-709A-B14C7139AD8E}"/>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6252558A-1210-FC6B-F6C9-2EF98EC4F36E}"/>
              </a:ext>
            </a:extLst>
          </p:cNvPr>
          <p:cNvSpPr>
            <a:spLocks noGrp="1"/>
          </p:cNvSpPr>
          <p:nvPr>
            <p:ph type="title"/>
          </p:nvPr>
        </p:nvSpPr>
        <p:spPr>
          <a:xfrm>
            <a:off x="720000" y="576000"/>
            <a:ext cx="7128000" cy="612000"/>
          </a:xfrm>
        </p:spPr>
        <p:txBody>
          <a:bodyPr/>
          <a:lstStyle/>
          <a:p>
            <a:r>
              <a:rPr lang="de-DE" sz="2000" dirty="0">
                <a:solidFill>
                  <a:srgbClr val="2190AB"/>
                </a:solidFill>
              </a:rPr>
              <a:t>Verschiedene Formen von Medien</a:t>
            </a:r>
            <a:endParaRPr lang="de-DE" sz="1100" dirty="0">
              <a:solidFill>
                <a:srgbClr val="2190AB"/>
              </a:solidFill>
            </a:endParaRPr>
          </a:p>
        </p:txBody>
      </p:sp>
      <p:sp>
        <p:nvSpPr>
          <p:cNvPr id="4" name="Inhaltsplatzhalter 3">
            <a:extLst>
              <a:ext uri="{FF2B5EF4-FFF2-40B4-BE49-F238E27FC236}">
                <a16:creationId xmlns:a16="http://schemas.microsoft.com/office/drawing/2014/main" id="{172B6399-2A96-4EE0-076E-D60C15D554E9}"/>
              </a:ext>
            </a:extLst>
          </p:cNvPr>
          <p:cNvSpPr>
            <a:spLocks noGrp="1"/>
          </p:cNvSpPr>
          <p:nvPr>
            <p:ph idx="1"/>
          </p:nvPr>
        </p:nvSpPr>
        <p:spPr>
          <a:xfrm>
            <a:off x="648000" y="988030"/>
            <a:ext cx="7920000" cy="3240000"/>
          </a:xfrm>
        </p:spPr>
        <p:txBody>
          <a:bodyPr/>
          <a:lstStyle/>
          <a:p>
            <a:r>
              <a:rPr lang="de-DE" sz="1600" b="1" dirty="0">
                <a:solidFill>
                  <a:srgbClr val="2190AB"/>
                </a:solidFill>
              </a:rPr>
              <a:t>Primärmedien:</a:t>
            </a:r>
            <a:r>
              <a:rPr lang="de-DE" sz="1600" dirty="0"/>
              <a:t> </a:t>
            </a:r>
            <a:r>
              <a:rPr lang="de-AT" sz="1600" dirty="0"/>
              <a:t>Sind Medien, die keine technischen Geräte benötigen. Sprache, Mimik oder Gestik zählen zu diesen „ersten“ Medien.</a:t>
            </a:r>
            <a:endParaRPr lang="de-DE" sz="1600" dirty="0"/>
          </a:p>
          <a:p>
            <a:r>
              <a:rPr lang="de-DE" sz="1600" b="1" dirty="0">
                <a:solidFill>
                  <a:srgbClr val="2190AB"/>
                </a:solidFill>
              </a:rPr>
              <a:t>Sekundärmedien:</a:t>
            </a:r>
            <a:r>
              <a:rPr lang="de-DE" sz="1600" dirty="0"/>
              <a:t> </a:t>
            </a:r>
            <a:r>
              <a:rPr lang="de-AT" sz="1600" dirty="0"/>
              <a:t>Das Senden und Empfangen von Informationen verläuft nur in eine Richtung und mit Hilfsmittel. Dazu zählen etwa Rauchzeichen, Plakate oder Bücher.</a:t>
            </a:r>
            <a:endParaRPr lang="de-DE" sz="1600" dirty="0"/>
          </a:p>
          <a:p>
            <a:r>
              <a:rPr lang="de-DE" sz="1600" b="1" dirty="0">
                <a:solidFill>
                  <a:srgbClr val="2190AB"/>
                </a:solidFill>
              </a:rPr>
              <a:t>Tertiärmedien:</a:t>
            </a:r>
            <a:r>
              <a:rPr lang="de-DE" sz="1600" dirty="0"/>
              <a:t> </a:t>
            </a:r>
            <a:r>
              <a:rPr lang="de-AT" sz="1600" dirty="0"/>
              <a:t>Sowohl zum Senden als auch zum Empfangen sind technische Geräte notwendig. Radio, Fernsehen, Computer oder das Telefon zählen dazu.</a:t>
            </a:r>
            <a:endParaRPr lang="de-DE" sz="1600" dirty="0"/>
          </a:p>
          <a:p>
            <a:r>
              <a:rPr lang="de-DE" sz="1600" b="1" dirty="0">
                <a:solidFill>
                  <a:srgbClr val="2190AB"/>
                </a:solidFill>
              </a:rPr>
              <a:t>Quartärmedien: </a:t>
            </a:r>
            <a:r>
              <a:rPr lang="de-AT" sz="1600" dirty="0"/>
              <a:t>Heute sind Medien überwiegend digital und interaktiv. Die </a:t>
            </a:r>
            <a:r>
              <a:rPr lang="de-AT" sz="1600" dirty="0" err="1"/>
              <a:t>Nutzer:innen</a:t>
            </a:r>
            <a:r>
              <a:rPr lang="de-AT" sz="1600" dirty="0"/>
              <a:t> können auf die vermittelten Informationen reagieren, die Kommunikation funktioniert wechselseitig. </a:t>
            </a:r>
          </a:p>
        </p:txBody>
      </p:sp>
      <p:pic>
        <p:nvPicPr>
          <p:cNvPr id="5" name="Grafik 4">
            <a:extLst>
              <a:ext uri="{FF2B5EF4-FFF2-40B4-BE49-F238E27FC236}">
                <a16:creationId xmlns:a16="http://schemas.microsoft.com/office/drawing/2014/main" id="{DAC7F824-7985-E618-FFE4-5A0C9FC04E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DFA12746-9644-1830-2CC0-4260019C2285}"/>
              </a:ext>
            </a:extLst>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5"/>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85811344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Digitale und analoge Medien</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r>
              <a:rPr lang="de-AT" sz="1800" b="1" dirty="0">
                <a:solidFill>
                  <a:srgbClr val="2190AB"/>
                </a:solidFill>
              </a:rPr>
              <a:t>Digitale Medien </a:t>
            </a:r>
            <a:r>
              <a:rPr lang="de-AT" sz="1800" dirty="0"/>
              <a:t>basieren auf einem </a:t>
            </a:r>
            <a:r>
              <a:rPr lang="de-AT" sz="1800" b="1" dirty="0"/>
              <a:t>binären Code</a:t>
            </a:r>
            <a:r>
              <a:rPr lang="de-AT" sz="1800" dirty="0"/>
              <a:t>: 0 und 1. Dieser Code funktioniert wie eine Sprache. Alle Informationen, egal ob es sich um Bilder, Texte oder Töne handelt, werden in diese Sprache „übersetzt“. Der Vorteil: Computer „verstehen“ diese Sprache.</a:t>
            </a:r>
          </a:p>
          <a:p>
            <a:r>
              <a:rPr lang="de-AT" sz="1800" dirty="0"/>
              <a:t>Im Gegensatz dazu werden bei </a:t>
            </a:r>
            <a:r>
              <a:rPr lang="de-AT" sz="1800" b="1" dirty="0">
                <a:solidFill>
                  <a:srgbClr val="2190AB"/>
                </a:solidFill>
              </a:rPr>
              <a:t>analogen Medien </a:t>
            </a:r>
            <a:r>
              <a:rPr lang="de-AT" sz="1800" dirty="0"/>
              <a:t>die Informationen in </a:t>
            </a:r>
            <a:r>
              <a:rPr lang="de-AT" sz="1800" b="1" dirty="0"/>
              <a:t>elektrische (oder elektromagnetische) Schwingungen</a:t>
            </a:r>
            <a:r>
              <a:rPr lang="de-AT" sz="1800" dirty="0"/>
              <a:t> verwandelt. Als analog gilt zum Beispiel das alte Festnetztelefon, ein alter Radioempfänger oder eine Schallplatte. </a:t>
            </a:r>
          </a:p>
          <a:p>
            <a:endParaRPr lang="de-AT" sz="1800" dirty="0"/>
          </a:p>
          <a:p>
            <a:pPr marL="0" indent="0">
              <a:buNone/>
            </a:pPr>
            <a:endParaRPr lang="de-AT" sz="18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5"/>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36308827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7B2E296-B4DA-8FE9-0B25-56888746945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152B37B-B238-2D59-17BC-4B6AC88E8B82}"/>
              </a:ext>
            </a:extLst>
          </p:cNvPr>
          <p:cNvSpPr>
            <a:spLocks noGrp="1"/>
          </p:cNvSpPr>
          <p:nvPr>
            <p:ph type="title"/>
          </p:nvPr>
        </p:nvSpPr>
        <p:spPr>
          <a:xfrm>
            <a:off x="720000" y="576000"/>
            <a:ext cx="7128000" cy="612000"/>
          </a:xfrm>
        </p:spPr>
        <p:txBody>
          <a:bodyPr/>
          <a:lstStyle/>
          <a:p>
            <a:r>
              <a:rPr lang="de-DE" sz="2000" dirty="0">
                <a:solidFill>
                  <a:srgbClr val="2190AB"/>
                </a:solidFill>
              </a:rPr>
              <a:t>Vom </a:t>
            </a:r>
            <a:r>
              <a:rPr lang="de-DE" sz="2000" dirty="0" err="1">
                <a:solidFill>
                  <a:srgbClr val="2190AB"/>
                </a:solidFill>
              </a:rPr>
              <a:t>ARPAnet</a:t>
            </a:r>
            <a:r>
              <a:rPr lang="de-DE" sz="2000" dirty="0">
                <a:solidFill>
                  <a:srgbClr val="2190AB"/>
                </a:solidFill>
              </a:rPr>
              <a:t> zum INTERNET</a:t>
            </a:r>
            <a:endParaRPr lang="de-DE" sz="1100" dirty="0">
              <a:solidFill>
                <a:srgbClr val="2190AB"/>
              </a:solidFill>
            </a:endParaRPr>
          </a:p>
        </p:txBody>
      </p:sp>
      <p:sp>
        <p:nvSpPr>
          <p:cNvPr id="4" name="Inhaltsplatzhalter 3">
            <a:extLst>
              <a:ext uri="{FF2B5EF4-FFF2-40B4-BE49-F238E27FC236}">
                <a16:creationId xmlns:a16="http://schemas.microsoft.com/office/drawing/2014/main" id="{981E3BAE-D7DB-E0A2-6EFF-5645590F7468}"/>
              </a:ext>
            </a:extLst>
          </p:cNvPr>
          <p:cNvSpPr>
            <a:spLocks noGrp="1"/>
          </p:cNvSpPr>
          <p:nvPr>
            <p:ph idx="1"/>
          </p:nvPr>
        </p:nvSpPr>
        <p:spPr>
          <a:xfrm>
            <a:off x="648000" y="988030"/>
            <a:ext cx="7920000" cy="3240000"/>
          </a:xfrm>
        </p:spPr>
        <p:txBody>
          <a:bodyPr/>
          <a:lstStyle/>
          <a:p>
            <a:pPr marL="447330" indent="-285750">
              <a:lnSpc>
                <a:spcPct val="107000"/>
              </a:lnSpc>
              <a:spcAft>
                <a:spcPts val="800"/>
              </a:spcAft>
              <a:buFont typeface="Arial" panose="020B0604020202020204" pitchFamily="34" charset="0"/>
              <a:buChar char="•"/>
            </a:pPr>
            <a:r>
              <a:rPr lang="de-DE" sz="1600" b="1" dirty="0">
                <a:effectLst/>
                <a:latin typeface="Calibri" panose="020F0502020204030204" pitchFamily="34" charset="0"/>
                <a:ea typeface="Calibri" panose="020F0502020204030204" pitchFamily="34" charset="0"/>
                <a:cs typeface="Times New Roman" panose="02020603050405020304" pitchFamily="18" charset="0"/>
              </a:rPr>
              <a:t>1969</a:t>
            </a:r>
            <a:r>
              <a:rPr lang="de-DE" sz="1600" dirty="0">
                <a:effectLst/>
                <a:latin typeface="Calibri" panose="020F0502020204030204" pitchFamily="34" charset="0"/>
                <a:ea typeface="Calibri" panose="020F0502020204030204" pitchFamily="34" charset="0"/>
                <a:cs typeface="Times New Roman" panose="02020603050405020304" pitchFamily="18" charset="0"/>
              </a:rPr>
              <a:t> wird in den USA das </a:t>
            </a:r>
            <a:r>
              <a:rPr lang="de-DE" sz="1600" b="1" dirty="0" err="1">
                <a:effectLst/>
                <a:latin typeface="Calibri" panose="020F0502020204030204" pitchFamily="34" charset="0"/>
                <a:ea typeface="Calibri" panose="020F0502020204030204" pitchFamily="34" charset="0"/>
                <a:cs typeface="Times New Roman" panose="02020603050405020304" pitchFamily="18" charset="0"/>
              </a:rPr>
              <a:t>ARPAnet</a:t>
            </a:r>
            <a:r>
              <a:rPr lang="de-DE" sz="1600" dirty="0">
                <a:effectLst/>
                <a:latin typeface="Calibri" panose="020F0502020204030204" pitchFamily="34" charset="0"/>
                <a:ea typeface="Calibri" panose="020F0502020204030204" pitchFamily="34" charset="0"/>
                <a:cs typeface="Times New Roman" panose="02020603050405020304" pitchFamily="18" charset="0"/>
              </a:rPr>
              <a:t> gegründet. Das US-Militär vernetzte dazu vier Großrechner. </a:t>
            </a:r>
            <a:r>
              <a:rPr lang="de-AT" sz="1600" dirty="0"/>
              <a:t>Ziel war es, eine Datenverbindung aufzubauen, die nicht so einfach beschädigt und „lahmgelegt“ werden konnte. Bald darauf wurden weitere Computer an das </a:t>
            </a:r>
            <a:r>
              <a:rPr lang="de-AT" sz="1600" dirty="0" err="1"/>
              <a:t>ARPAnet</a:t>
            </a:r>
            <a:r>
              <a:rPr lang="de-AT" sz="1600" dirty="0"/>
              <a:t> angeschlossen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447330" indent="-285750">
              <a:lnSpc>
                <a:spcPct val="107000"/>
              </a:lnSpc>
              <a:spcAft>
                <a:spcPts val="800"/>
              </a:spcAft>
              <a:buFont typeface="Arial" panose="020B0604020202020204" pitchFamily="34" charset="0"/>
              <a:buChar char="•"/>
            </a:pPr>
            <a:r>
              <a:rPr lang="de-AT" sz="1600" b="1" dirty="0"/>
              <a:t>1989</a:t>
            </a:r>
            <a:r>
              <a:rPr lang="de-AT" sz="1600" dirty="0"/>
              <a:t> entwickelt der Brite Sir Tim Berners-Lee am Schweizer Forschungszentrum „CERN“ eine „Sprache“, mit der die im Internet verbundenen Computer Daten austauschen konnten. Damit war das </a:t>
            </a:r>
            <a:r>
              <a:rPr lang="de-AT" sz="1600" b="1" dirty="0"/>
              <a:t>World Wide Web</a:t>
            </a:r>
            <a:r>
              <a:rPr lang="de-AT" sz="1600" dirty="0"/>
              <a:t> (zu Deutsch: Weltweites Netz) „geboren“. </a:t>
            </a:r>
            <a:r>
              <a:rPr lang="de-DE" sz="1600" dirty="0">
                <a:effectLst/>
                <a:latin typeface="Calibri" panose="020F0502020204030204" pitchFamily="34" charset="0"/>
                <a:ea typeface="Calibri" panose="020F0502020204030204" pitchFamily="34" charset="0"/>
                <a:cs typeface="Times New Roman" panose="02020603050405020304" pitchFamily="18" charset="0"/>
              </a:rPr>
              <a:t> </a:t>
            </a:r>
          </a:p>
          <a:p>
            <a:pPr marL="447330" indent="-285750">
              <a:lnSpc>
                <a:spcPct val="107000"/>
              </a:lnSpc>
              <a:spcAft>
                <a:spcPts val="800"/>
              </a:spcAft>
              <a:buFont typeface="Arial" panose="020B0604020202020204" pitchFamily="34" charset="0"/>
              <a:buChar char="•"/>
            </a:pPr>
            <a:r>
              <a:rPr lang="de-AT" sz="1600" b="1" dirty="0"/>
              <a:t>1993</a:t>
            </a:r>
            <a:r>
              <a:rPr lang="de-AT" sz="1600" dirty="0"/>
              <a:t> wird das World Wide Web </a:t>
            </a:r>
            <a:r>
              <a:rPr lang="de-AT" sz="1600" b="1" dirty="0"/>
              <a:t>öffentlich</a:t>
            </a:r>
            <a:r>
              <a:rPr lang="de-AT" sz="1600" dirty="0"/>
              <a:t>. Nun können nicht nur </a:t>
            </a:r>
            <a:r>
              <a:rPr lang="de-AT" sz="1600" dirty="0" err="1"/>
              <a:t>Expert:innen</a:t>
            </a:r>
            <a:r>
              <a:rPr lang="de-AT" sz="1600" dirty="0"/>
              <a:t>, sondern auch andere Personen das Internet nutzen!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AT" sz="1800" dirty="0"/>
          </a:p>
        </p:txBody>
      </p:sp>
      <p:pic>
        <p:nvPicPr>
          <p:cNvPr id="5" name="Grafik 4">
            <a:extLst>
              <a:ext uri="{FF2B5EF4-FFF2-40B4-BE49-F238E27FC236}">
                <a16:creationId xmlns:a16="http://schemas.microsoft.com/office/drawing/2014/main" id="{65D2E691-C3CE-7677-B372-162220C82B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E1D31BBE-BDBA-F02D-0F83-D63FAE056658}"/>
              </a:ext>
            </a:extLst>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5"/>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10756111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ED579F2-F8D8-ADA4-35D4-654B08DB761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8C10494-EDF8-204E-33D0-E9E5A91864CC}"/>
              </a:ext>
            </a:extLst>
          </p:cNvPr>
          <p:cNvSpPr>
            <a:spLocks noGrp="1"/>
          </p:cNvSpPr>
          <p:nvPr>
            <p:ph type="title"/>
          </p:nvPr>
        </p:nvSpPr>
        <p:spPr>
          <a:xfrm>
            <a:off x="739182" y="576000"/>
            <a:ext cx="7128000" cy="612000"/>
          </a:xfrm>
        </p:spPr>
        <p:txBody>
          <a:bodyPr/>
          <a:lstStyle/>
          <a:p>
            <a:r>
              <a:rPr lang="de-DE" sz="2000" dirty="0">
                <a:solidFill>
                  <a:srgbClr val="2190AB"/>
                </a:solidFill>
              </a:rPr>
              <a:t>Unterschied WWW und Internet</a:t>
            </a:r>
          </a:p>
        </p:txBody>
      </p:sp>
      <p:sp>
        <p:nvSpPr>
          <p:cNvPr id="4" name="Inhaltsplatzhalter 3">
            <a:extLst>
              <a:ext uri="{FF2B5EF4-FFF2-40B4-BE49-F238E27FC236}">
                <a16:creationId xmlns:a16="http://schemas.microsoft.com/office/drawing/2014/main" id="{38EC2554-5CC1-E295-C932-28B8E80C71E5}"/>
              </a:ext>
            </a:extLst>
          </p:cNvPr>
          <p:cNvSpPr>
            <a:spLocks noGrp="1"/>
          </p:cNvSpPr>
          <p:nvPr>
            <p:ph idx="1"/>
          </p:nvPr>
        </p:nvSpPr>
        <p:spPr>
          <a:xfrm>
            <a:off x="648000" y="988030"/>
            <a:ext cx="7920000" cy="3240000"/>
          </a:xfrm>
        </p:spPr>
        <p:txBody>
          <a:bodyPr/>
          <a:lstStyle/>
          <a:p>
            <a:r>
              <a:rPr lang="de-AT" sz="1800" dirty="0"/>
              <a:t>Das Internet ist ein </a:t>
            </a:r>
            <a:r>
              <a:rPr lang="de-AT" sz="1800" b="1" dirty="0"/>
              <a:t>globales Netz </a:t>
            </a:r>
            <a:r>
              <a:rPr lang="de-AT" sz="1800" dirty="0"/>
              <a:t>an Computersystemen. </a:t>
            </a:r>
          </a:p>
          <a:p>
            <a:r>
              <a:rPr lang="de-AT" sz="1800" dirty="0"/>
              <a:t>Das </a:t>
            </a:r>
            <a:r>
              <a:rPr lang="de-AT" sz="1800" dirty="0" err="1" smtClean="0">
                <a:solidFill>
                  <a:srgbClr val="FF0000"/>
                </a:solidFill>
              </a:rPr>
              <a:t>WorldWideWeb</a:t>
            </a:r>
            <a:r>
              <a:rPr lang="de-AT" sz="1800" dirty="0" smtClean="0"/>
              <a:t> </a:t>
            </a:r>
            <a:r>
              <a:rPr lang="de-AT" sz="1800" dirty="0"/>
              <a:t>ist </a:t>
            </a:r>
            <a:r>
              <a:rPr lang="de-AT" sz="1800" b="1" dirty="0"/>
              <a:t>ein Dienst</a:t>
            </a:r>
            <a:r>
              <a:rPr lang="de-AT" sz="1800" dirty="0"/>
              <a:t>, der im Internet angeboten wird und mit dessen Hilfe Browser und Websites bereitgestellt werden. </a:t>
            </a:r>
          </a:p>
          <a:p>
            <a:r>
              <a:rPr lang="de-AT" sz="1800" dirty="0"/>
              <a:t>Beispiele für </a:t>
            </a:r>
            <a:r>
              <a:rPr lang="de-AT" sz="1800" b="1" dirty="0"/>
              <a:t>andere Internet-Anwendungen </a:t>
            </a:r>
            <a:r>
              <a:rPr lang="de-AT" sz="1800" dirty="0"/>
              <a:t>(außer dem WWW) sind E-Mails, Chats, das Telefonieren über das Internet, Onlinespiele oder Streamingdienste.</a:t>
            </a:r>
            <a:endParaRPr lang="de-DE" sz="1800" dirty="0"/>
          </a:p>
        </p:txBody>
      </p:sp>
      <p:pic>
        <p:nvPicPr>
          <p:cNvPr id="5" name="Grafik 4">
            <a:extLst>
              <a:ext uri="{FF2B5EF4-FFF2-40B4-BE49-F238E27FC236}">
                <a16:creationId xmlns:a16="http://schemas.microsoft.com/office/drawing/2014/main" id="{F4FCD779-8B74-98A8-1F71-A210F6AC45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18E8FC0D-5146-4F91-49E3-E416C4C64918}"/>
              </a:ext>
            </a:extLst>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5"/>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11221999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Design">
  <a:themeElements>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orlage PP Präsentation DWS.potx" id="{FA728592-9E29-4A12-B353-AD28F10C613C}" vid="{F8B80CD7-E2CF-490E-9533-A9E7768BEF49}"/>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0.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5.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6.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7.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8.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9.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0.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5.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5.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6.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7.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8.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9.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docProps/app.xml><?xml version="1.0" encoding="utf-8"?>
<Properties xmlns="http://schemas.openxmlformats.org/officeDocument/2006/extended-properties" xmlns:vt="http://schemas.openxmlformats.org/officeDocument/2006/docPropsVTypes">
  <Template/>
  <TotalTime>0</TotalTime>
  <Words>2209</Words>
  <Application>Microsoft Office PowerPoint</Application>
  <PresentationFormat>Bildschirmpräsentation (16:9)</PresentationFormat>
  <Paragraphs>215</Paragraphs>
  <Slides>28</Slides>
  <Notes>22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28</vt:i4>
      </vt:variant>
    </vt:vector>
  </HeadingPairs>
  <TitlesOfParts>
    <vt:vector size="34" baseType="lpstr">
      <vt:lpstr>Arial</vt:lpstr>
      <vt:lpstr>Calibri</vt:lpstr>
      <vt:lpstr>Lucida Grande</vt:lpstr>
      <vt:lpstr>Symbol</vt:lpstr>
      <vt:lpstr>Times New Roman</vt:lpstr>
      <vt:lpstr>Office-Design</vt:lpstr>
      <vt:lpstr>PowerPoint-Präsentation</vt:lpstr>
      <vt:lpstr>PowerPoint-Präsentation</vt:lpstr>
      <vt:lpstr>Hinweis zur Nutzung der PowerPointPräsentation </vt:lpstr>
      <vt:lpstr>PowerPoint-Präsentation</vt:lpstr>
      <vt:lpstr>Medien als Vermittler</vt:lpstr>
      <vt:lpstr>Verschiedene Formen von Medien</vt:lpstr>
      <vt:lpstr>Digitale und analoge Medien</vt:lpstr>
      <vt:lpstr>Vom ARPAnet zum INTERNET</vt:lpstr>
      <vt:lpstr>Unterschied WWW und Internet</vt:lpstr>
      <vt:lpstr>PowerPoint-Präsentation</vt:lpstr>
      <vt:lpstr>Formen Sozialer Medien</vt:lpstr>
      <vt:lpstr>Tipps für den sicheren Umgang im Netz und mit Sozialen Medien</vt:lpstr>
      <vt:lpstr>Wie „sozial“ sind Soziale Medien?</vt:lpstr>
      <vt:lpstr>Regeln für ein gutes Miteinander auf Social Media</vt:lpstr>
      <vt:lpstr>Chancen und Risiken der Digitalisierung</vt:lpstr>
      <vt:lpstr>Einige Chancen der Digitalisierung</vt:lpstr>
      <vt:lpstr>Einige Herausforderungen der Digitalisierung</vt:lpstr>
      <vt:lpstr>Digitalisierung und Klimaschutz</vt:lpstr>
      <vt:lpstr>Wie funktioniert Künstliche Intelligenz (KI)?</vt:lpstr>
      <vt:lpstr>Alles rund um die KI</vt:lpstr>
      <vt:lpstr>Herausforderungen von KI-Anwendungen</vt:lpstr>
      <vt:lpstr>KI-Gesetz der EU</vt:lpstr>
      <vt:lpstr>PowerPoint-Präsentation</vt:lpstr>
      <vt:lpstr>Demokratie und Digitalisierung </vt:lpstr>
      <vt:lpstr>Chancen und Risiken der Digitalisierung für die Demokratie</vt:lpstr>
      <vt:lpstr>Daten als wertvoller Rohstoff</vt:lpstr>
      <vt:lpstr>Meinungsfreiheit im Internet</vt:lpstr>
      <vt:lpstr>Diskussionsfrage: Wieviel Bildschirmzeit ist genug?</vt:lpstr>
    </vt:vector>
  </TitlesOfParts>
  <Company>Universitaet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Überschrift</dc:title>
  <dc:creator>Harald Prosch</dc:creator>
  <cp:lastModifiedBy>Poller Elisabeth</cp:lastModifiedBy>
  <cp:revision>738</cp:revision>
  <dcterms:created xsi:type="dcterms:W3CDTF">2019-11-13T13:23:08Z</dcterms:created>
  <dcterms:modified xsi:type="dcterms:W3CDTF">2026-03-20T11:24:40Z</dcterms:modified>
</cp:coreProperties>
</file>